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Default Extension="xlsx" ContentType="application/vnd.openxmlformats-officedocument.spreadsheetml.sheet"/>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20"/>
  </p:notesMasterIdLst>
  <p:sldIdLst>
    <p:sldId id="256" r:id="rId2"/>
    <p:sldId id="257" r:id="rId3"/>
    <p:sldId id="279" r:id="rId4"/>
    <p:sldId id="258" r:id="rId5"/>
    <p:sldId id="298" r:id="rId6"/>
    <p:sldId id="302" r:id="rId7"/>
    <p:sldId id="300" r:id="rId8"/>
    <p:sldId id="260" r:id="rId9"/>
    <p:sldId id="280" r:id="rId10"/>
    <p:sldId id="281" r:id="rId11"/>
    <p:sldId id="282" r:id="rId12"/>
    <p:sldId id="283" r:id="rId13"/>
    <p:sldId id="284" r:id="rId14"/>
    <p:sldId id="285" r:id="rId15"/>
    <p:sldId id="296" r:id="rId16"/>
    <p:sldId id="297" r:id="rId17"/>
    <p:sldId id="288" r:id="rId18"/>
    <p:sldId id="289" r:id="rId19"/>
  </p:sldIdLst>
  <p:sldSz cx="9144000" cy="6858000" type="screen4x3"/>
  <p:notesSz cx="6761163" cy="99425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FF9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316" autoAdjust="0"/>
    <p:restoredTop sz="94622" autoAdjust="0"/>
  </p:normalViewPr>
  <p:slideViewPr>
    <p:cSldViewPr>
      <p:cViewPr>
        <p:scale>
          <a:sx n="75" d="100"/>
          <a:sy n="75" d="100"/>
        </p:scale>
        <p:origin x="-1068" y="-690"/>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lang val="ru-RU"/>
  <c:style val="34"/>
  <c:chart>
    <c:autoTitleDeleted val="1"/>
    <c:view3D>
      <c:rotX val="75"/>
      <c:perspective val="30"/>
    </c:view3D>
    <c:plotArea>
      <c:layout/>
      <c:pie3DChart>
        <c:varyColors val="1"/>
        <c:ser>
          <c:idx val="0"/>
          <c:order val="0"/>
          <c:tx>
            <c:strRef>
              <c:f>Лист1!$B$1</c:f>
              <c:strCache>
                <c:ptCount val="1"/>
                <c:pt idx="0">
                  <c:v>2015</c:v>
                </c:pt>
              </c:strCache>
            </c:strRef>
          </c:tx>
          <c:explosion val="25"/>
          <c:dLbls>
            <c:dLbl>
              <c:idx val="0"/>
              <c:layout>
                <c:manualLayout>
                  <c:x val="-0.12049068013588271"/>
                  <c:y val="6.4035487614142697E-2"/>
                </c:manualLayout>
              </c:layout>
              <c:showVal val="1"/>
            </c:dLbl>
            <c:dLbl>
              <c:idx val="1"/>
              <c:layout>
                <c:manualLayout>
                  <c:x val="0.13839715610369621"/>
                  <c:y val="-0.10972336726179049"/>
                </c:manualLayout>
              </c:layout>
              <c:showVal val="1"/>
            </c:dLbl>
            <c:dLbl>
              <c:idx val="2"/>
              <c:layout>
                <c:manualLayout>
                  <c:x val="4.3632372602288166E-2"/>
                  <c:y val="0.13765323275835054"/>
                </c:manualLayout>
              </c:layout>
              <c:showVal val="1"/>
            </c:dLbl>
            <c:showVal val="1"/>
          </c:dLbls>
          <c:cat>
            <c:strRef>
              <c:f>Лист1!$A$2:$A$4</c:f>
              <c:strCache>
                <c:ptCount val="3"/>
                <c:pt idx="0">
                  <c:v>олимпиадалық ойын емес, 37%</c:v>
                </c:pt>
                <c:pt idx="1">
                  <c:v>ойын спорт түрлері, 54%</c:v>
                </c:pt>
                <c:pt idx="2">
                  <c:v>бұқаралық спорт түрлері, 9%</c:v>
                </c:pt>
              </c:strCache>
            </c:strRef>
          </c:cat>
          <c:val>
            <c:numRef>
              <c:f>Лист1!$B$2:$B$4</c:f>
              <c:numCache>
                <c:formatCode>0%</c:formatCode>
                <c:ptCount val="3"/>
                <c:pt idx="0">
                  <c:v>0.37290000000000012</c:v>
                </c:pt>
                <c:pt idx="1">
                  <c:v>0.53539999999999999</c:v>
                </c:pt>
                <c:pt idx="2">
                  <c:v>9.1700000000000004E-2</c:v>
                </c:pt>
              </c:numCache>
            </c:numRef>
          </c:val>
        </c:ser>
        <c:dLbls>
          <c:showVal val="1"/>
        </c:dLbls>
      </c:pie3DChart>
    </c:plotArea>
    <c:legend>
      <c:legendPos val="b"/>
      <c:layout/>
      <c:txPr>
        <a:bodyPr/>
        <a:lstStyle/>
        <a:p>
          <a:pPr>
            <a:defRPr sz="1200" baseline="0">
              <a:latin typeface="Arial" pitchFamily="34" charset="0"/>
            </a:defRPr>
          </a:pPr>
          <a:endParaRPr lang="ru-RU"/>
        </a:p>
      </c:txPr>
    </c:legend>
    <c:plotVisOnly val="1"/>
    <c:dispBlanksAs val="zero"/>
  </c:chart>
  <c:spPr>
    <a:noFill/>
  </c:spPr>
  <c:txPr>
    <a:bodyPr/>
    <a:lstStyle/>
    <a:p>
      <a:pPr>
        <a:defRPr sz="1800"/>
      </a:pPr>
      <a:endParaRPr lang="ru-RU"/>
    </a:p>
  </c:txPr>
  <c:externalData r:id="rId1"/>
</c:chartSpace>
</file>

<file path=ppt/diagrams/_rels/data1.xml.rels><?xml version="1.0" encoding="UTF-8" standalone="yes"?>
<Relationships xmlns="http://schemas.openxmlformats.org/package/2006/relationships"><Relationship Id="rId1" Type="http://schemas.openxmlformats.org/officeDocument/2006/relationships/image" Target="../media/image4.png"/></Relationships>
</file>

<file path=ppt/diagrams/_rels/data2.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1" Type="http://schemas.openxmlformats.org/officeDocument/2006/relationships/image" Target="../media/image41.png"/></Relationships>
</file>

<file path=ppt/diagrams/_rels/drawing2.xml.rels><?xml version="1.0" encoding="UTF-8" standalone="yes"?>
<Relationships xmlns="http://schemas.openxmlformats.org/package/2006/relationships"><Relationship Id="rId1" Type="http://schemas.openxmlformats.org/officeDocument/2006/relationships/image" Target="../media/image41.png"/></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8C529B-D49A-42BC-9167-FA2D4DCBB4FA}" type="doc">
      <dgm:prSet loTypeId="urn:microsoft.com/office/officeart/2005/8/layout/vList3" loCatId="list" qsTypeId="urn:microsoft.com/office/officeart/2005/8/quickstyle/simple1" qsCatId="simple" csTypeId="urn:microsoft.com/office/officeart/2005/8/colors/accent2_5" csCatId="accent2" phldr="1"/>
      <dgm:spPr/>
    </dgm:pt>
    <dgm:pt modelId="{7B9F5628-A2D9-46FF-9085-CCB190C3D3B1}">
      <dgm:prSet phldrT="[Текст]" custT="1"/>
      <dgm:spPr/>
      <dgm:t>
        <a:bodyPr/>
        <a:lstStyle/>
        <a:p>
          <a:r>
            <a:rPr lang="kk-KZ" sz="2800" b="1" kern="1200" dirty="0" smtClean="0">
              <a:solidFill>
                <a:schemeClr val="bg2">
                  <a:lumMod val="25000"/>
                </a:schemeClr>
              </a:solidFill>
              <a:latin typeface="Calibri" pitchFamily="34" charset="0"/>
              <a:cs typeface="Calibri" pitchFamily="34" charset="0"/>
            </a:rPr>
            <a:t>Дене шынықтыру мен спортты қаржыландырудың қолданыстағы жүйесін жетілдіру</a:t>
          </a:r>
          <a:endParaRPr lang="ru-RU" altLang="ru-RU" sz="2800" b="1" kern="1200" dirty="0" smtClean="0">
            <a:solidFill>
              <a:schemeClr val="bg2">
                <a:lumMod val="25000"/>
              </a:schemeClr>
            </a:solidFill>
            <a:latin typeface="Calibri" pitchFamily="34" charset="0"/>
            <a:ea typeface="+mn-ea"/>
            <a:cs typeface="Calibri" pitchFamily="34" charset="0"/>
          </a:endParaRPr>
        </a:p>
      </dgm:t>
    </dgm:pt>
    <dgm:pt modelId="{40280CDC-14CE-4287-A370-33274FBF7631}" type="parTrans" cxnId="{3E8BC7F3-7CF3-49C9-A171-09966E11D592}">
      <dgm:prSet/>
      <dgm:spPr/>
      <dgm:t>
        <a:bodyPr/>
        <a:lstStyle/>
        <a:p>
          <a:endParaRPr lang="ru-RU"/>
        </a:p>
      </dgm:t>
    </dgm:pt>
    <dgm:pt modelId="{3609EAC5-8B80-40BD-8C95-8DE50002DC4D}" type="sibTrans" cxnId="{3E8BC7F3-7CF3-49C9-A171-09966E11D592}">
      <dgm:prSet/>
      <dgm:spPr/>
      <dgm:t>
        <a:bodyPr/>
        <a:lstStyle/>
        <a:p>
          <a:endParaRPr lang="ru-RU"/>
        </a:p>
      </dgm:t>
    </dgm:pt>
    <dgm:pt modelId="{962CABFD-BDE8-4B3A-A944-B8A5B9542597}">
      <dgm:prSet phldrT="[Текст]" custT="1"/>
      <dgm:spPr/>
      <dgm:t>
        <a:bodyPr/>
        <a:lstStyle/>
        <a:p>
          <a:r>
            <a:rPr lang="kk-KZ" sz="2800" b="1" kern="1200" dirty="0" smtClean="0">
              <a:solidFill>
                <a:schemeClr val="bg2">
                  <a:lumMod val="25000"/>
                </a:schemeClr>
              </a:solidFill>
              <a:latin typeface="Calibri" pitchFamily="34" charset="0"/>
              <a:cs typeface="Calibri" pitchFamily="34" charset="0"/>
            </a:rPr>
            <a:t>Қаржыландыру жүйесінің айқындылығы мен объективтілігін арттыру</a:t>
          </a:r>
          <a:endParaRPr lang="ru-RU" altLang="ru-RU" sz="2800" b="1" kern="1200" dirty="0" smtClean="0">
            <a:solidFill>
              <a:schemeClr val="bg2">
                <a:lumMod val="25000"/>
              </a:schemeClr>
            </a:solidFill>
            <a:latin typeface="Calibri" pitchFamily="34" charset="0"/>
            <a:ea typeface="+mn-ea"/>
            <a:cs typeface="Calibri" pitchFamily="34" charset="0"/>
          </a:endParaRPr>
        </a:p>
      </dgm:t>
    </dgm:pt>
    <dgm:pt modelId="{3470E8A3-A3BC-4E13-B638-549F65496646}" type="sibTrans" cxnId="{D7134AA5-E123-482F-86EE-D0F93CBDCE0A}">
      <dgm:prSet/>
      <dgm:spPr/>
      <dgm:t>
        <a:bodyPr/>
        <a:lstStyle/>
        <a:p>
          <a:endParaRPr lang="ru-RU"/>
        </a:p>
      </dgm:t>
    </dgm:pt>
    <dgm:pt modelId="{F0D73E80-591B-4D4D-815C-141EF16B0204}" type="parTrans" cxnId="{D7134AA5-E123-482F-86EE-D0F93CBDCE0A}">
      <dgm:prSet/>
      <dgm:spPr/>
      <dgm:t>
        <a:bodyPr/>
        <a:lstStyle/>
        <a:p>
          <a:endParaRPr lang="ru-RU"/>
        </a:p>
      </dgm:t>
    </dgm:pt>
    <dgm:pt modelId="{168B1EEF-A4F4-426C-9811-2405535FCF98}" type="pres">
      <dgm:prSet presAssocID="{418C529B-D49A-42BC-9167-FA2D4DCBB4FA}" presName="linearFlow" presStyleCnt="0">
        <dgm:presLayoutVars>
          <dgm:dir/>
          <dgm:resizeHandles val="exact"/>
        </dgm:presLayoutVars>
      </dgm:prSet>
      <dgm:spPr/>
    </dgm:pt>
    <dgm:pt modelId="{4EB52271-D990-42E4-AC18-ECC80A4E245B}" type="pres">
      <dgm:prSet presAssocID="{7B9F5628-A2D9-46FF-9085-CCB190C3D3B1}" presName="composite" presStyleCnt="0"/>
      <dgm:spPr/>
    </dgm:pt>
    <dgm:pt modelId="{D5E5FB19-CDB1-491D-800C-8F070A1A61B6}" type="pres">
      <dgm:prSet presAssocID="{7B9F5628-A2D9-46FF-9085-CCB190C3D3B1}" presName="imgShp" presStyleLbl="fgImgPlace1" presStyleIdx="0" presStyleCnt="2" custScaleX="42886" custScaleY="40175"/>
      <dgm:spPr>
        <a:blipFill rotWithShape="0">
          <a:blip xmlns:r="http://schemas.openxmlformats.org/officeDocument/2006/relationships" r:embed="rId1"/>
          <a:stretch>
            <a:fillRect/>
          </a:stretch>
        </a:blipFill>
      </dgm:spPr>
      <dgm:t>
        <a:bodyPr/>
        <a:lstStyle/>
        <a:p>
          <a:endParaRPr lang="ru-RU"/>
        </a:p>
      </dgm:t>
    </dgm:pt>
    <dgm:pt modelId="{46DD273F-EA51-4C95-8731-33C40285EF9E}" type="pres">
      <dgm:prSet presAssocID="{7B9F5628-A2D9-46FF-9085-CCB190C3D3B1}" presName="txShp" presStyleLbl="node1" presStyleIdx="0" presStyleCnt="2">
        <dgm:presLayoutVars>
          <dgm:bulletEnabled val="1"/>
        </dgm:presLayoutVars>
      </dgm:prSet>
      <dgm:spPr/>
      <dgm:t>
        <a:bodyPr/>
        <a:lstStyle/>
        <a:p>
          <a:endParaRPr lang="ru-RU"/>
        </a:p>
      </dgm:t>
    </dgm:pt>
    <dgm:pt modelId="{439E92D2-54D7-465B-BEF4-6099059E225E}" type="pres">
      <dgm:prSet presAssocID="{3609EAC5-8B80-40BD-8C95-8DE50002DC4D}" presName="spacing" presStyleCnt="0"/>
      <dgm:spPr/>
    </dgm:pt>
    <dgm:pt modelId="{A171B6B9-B8AD-4FFF-9937-46DE83479203}" type="pres">
      <dgm:prSet presAssocID="{962CABFD-BDE8-4B3A-A944-B8A5B9542597}" presName="composite" presStyleCnt="0"/>
      <dgm:spPr/>
    </dgm:pt>
    <dgm:pt modelId="{B7F69C9C-9A51-4710-9505-ED2882384FD2}" type="pres">
      <dgm:prSet presAssocID="{962CABFD-BDE8-4B3A-A944-B8A5B9542597}" presName="imgShp" presStyleLbl="fgImgPlace1" presStyleIdx="1" presStyleCnt="2" custScaleX="44383" custScaleY="46921"/>
      <dgm:spPr>
        <a:blipFill rotWithShape="0">
          <a:blip xmlns:r="http://schemas.openxmlformats.org/officeDocument/2006/relationships" r:embed="rId1"/>
          <a:stretch>
            <a:fillRect/>
          </a:stretch>
        </a:blipFill>
      </dgm:spPr>
    </dgm:pt>
    <dgm:pt modelId="{543F86D1-9C1C-42EF-A328-AD34FC115E37}" type="pres">
      <dgm:prSet presAssocID="{962CABFD-BDE8-4B3A-A944-B8A5B9542597}" presName="txShp" presStyleLbl="node1" presStyleIdx="1" presStyleCnt="2">
        <dgm:presLayoutVars>
          <dgm:bulletEnabled val="1"/>
        </dgm:presLayoutVars>
      </dgm:prSet>
      <dgm:spPr/>
      <dgm:t>
        <a:bodyPr/>
        <a:lstStyle/>
        <a:p>
          <a:endParaRPr lang="ru-RU"/>
        </a:p>
      </dgm:t>
    </dgm:pt>
  </dgm:ptLst>
  <dgm:cxnLst>
    <dgm:cxn modelId="{5634E192-71B4-4185-AC52-8D18081B248D}" type="presOf" srcId="{962CABFD-BDE8-4B3A-A944-B8A5B9542597}" destId="{543F86D1-9C1C-42EF-A328-AD34FC115E37}" srcOrd="0" destOrd="0" presId="urn:microsoft.com/office/officeart/2005/8/layout/vList3"/>
    <dgm:cxn modelId="{A6D6EF86-8C8E-4A7B-A7D2-AB04D97CFD86}" type="presOf" srcId="{7B9F5628-A2D9-46FF-9085-CCB190C3D3B1}" destId="{46DD273F-EA51-4C95-8731-33C40285EF9E}" srcOrd="0" destOrd="0" presId="urn:microsoft.com/office/officeart/2005/8/layout/vList3"/>
    <dgm:cxn modelId="{D7134AA5-E123-482F-86EE-D0F93CBDCE0A}" srcId="{418C529B-D49A-42BC-9167-FA2D4DCBB4FA}" destId="{962CABFD-BDE8-4B3A-A944-B8A5B9542597}" srcOrd="1" destOrd="0" parTransId="{F0D73E80-591B-4D4D-815C-141EF16B0204}" sibTransId="{3470E8A3-A3BC-4E13-B638-549F65496646}"/>
    <dgm:cxn modelId="{3E8BC7F3-7CF3-49C9-A171-09966E11D592}" srcId="{418C529B-D49A-42BC-9167-FA2D4DCBB4FA}" destId="{7B9F5628-A2D9-46FF-9085-CCB190C3D3B1}" srcOrd="0" destOrd="0" parTransId="{40280CDC-14CE-4287-A370-33274FBF7631}" sibTransId="{3609EAC5-8B80-40BD-8C95-8DE50002DC4D}"/>
    <dgm:cxn modelId="{6EC071F6-B764-4F1A-8025-419E34A114D4}" type="presOf" srcId="{418C529B-D49A-42BC-9167-FA2D4DCBB4FA}" destId="{168B1EEF-A4F4-426C-9811-2405535FCF98}" srcOrd="0" destOrd="0" presId="urn:microsoft.com/office/officeart/2005/8/layout/vList3"/>
    <dgm:cxn modelId="{D63643BC-E74A-4556-A20C-A03B80B2274D}" type="presParOf" srcId="{168B1EEF-A4F4-426C-9811-2405535FCF98}" destId="{4EB52271-D990-42E4-AC18-ECC80A4E245B}" srcOrd="0" destOrd="0" presId="urn:microsoft.com/office/officeart/2005/8/layout/vList3"/>
    <dgm:cxn modelId="{BE09FEB0-3F9F-4883-A543-7B1999420AF3}" type="presParOf" srcId="{4EB52271-D990-42E4-AC18-ECC80A4E245B}" destId="{D5E5FB19-CDB1-491D-800C-8F070A1A61B6}" srcOrd="0" destOrd="0" presId="urn:microsoft.com/office/officeart/2005/8/layout/vList3"/>
    <dgm:cxn modelId="{FB571D85-E038-47AD-8417-1FA8EC10D557}" type="presParOf" srcId="{4EB52271-D990-42E4-AC18-ECC80A4E245B}" destId="{46DD273F-EA51-4C95-8731-33C40285EF9E}" srcOrd="1" destOrd="0" presId="urn:microsoft.com/office/officeart/2005/8/layout/vList3"/>
    <dgm:cxn modelId="{1614C2FA-BC5F-4040-A8C7-1A6A2ED89424}" type="presParOf" srcId="{168B1EEF-A4F4-426C-9811-2405535FCF98}" destId="{439E92D2-54D7-465B-BEF4-6099059E225E}" srcOrd="1" destOrd="0" presId="urn:microsoft.com/office/officeart/2005/8/layout/vList3"/>
    <dgm:cxn modelId="{9AD535B3-FD69-477A-8BA8-78C09A97A6C9}" type="presParOf" srcId="{168B1EEF-A4F4-426C-9811-2405535FCF98}" destId="{A171B6B9-B8AD-4FFF-9937-46DE83479203}" srcOrd="2" destOrd="0" presId="urn:microsoft.com/office/officeart/2005/8/layout/vList3"/>
    <dgm:cxn modelId="{EA180130-0914-476F-A95D-BAC025F30689}" type="presParOf" srcId="{A171B6B9-B8AD-4FFF-9937-46DE83479203}" destId="{B7F69C9C-9A51-4710-9505-ED2882384FD2}" srcOrd="0" destOrd="0" presId="urn:microsoft.com/office/officeart/2005/8/layout/vList3"/>
    <dgm:cxn modelId="{87F5E7BA-E299-4004-9721-CE13B5AD8E39}" type="presParOf" srcId="{A171B6B9-B8AD-4FFF-9937-46DE83479203}" destId="{543F86D1-9C1C-42EF-A328-AD34FC115E37}" srcOrd="1" destOrd="0" presId="urn:microsoft.com/office/officeart/2005/8/layout/vList3"/>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8C529B-D49A-42BC-9167-FA2D4DCBB4FA}" type="doc">
      <dgm:prSet loTypeId="urn:microsoft.com/office/officeart/2005/8/layout/vList3" loCatId="list" qsTypeId="urn:microsoft.com/office/officeart/2005/8/quickstyle/simple1" qsCatId="simple" csTypeId="urn:microsoft.com/office/officeart/2005/8/colors/accent2_5" csCatId="accent2" phldr="1"/>
      <dgm:spPr/>
    </dgm:pt>
    <dgm:pt modelId="{7B9F5628-A2D9-46FF-9085-CCB190C3D3B1}">
      <dgm:prSet phldrT="[Текст]" custT="1"/>
      <dgm:spPr/>
      <dgm:t>
        <a:bodyPr/>
        <a:lstStyle/>
        <a:p>
          <a:r>
            <a:rPr lang="kk-KZ" sz="2400" b="1" kern="1200" dirty="0" smtClean="0">
              <a:solidFill>
                <a:schemeClr val="bg2">
                  <a:lumMod val="25000"/>
                </a:schemeClr>
              </a:solidFill>
              <a:latin typeface="Calibri" pitchFamily="34" charset="0"/>
              <a:cs typeface="Calibri" pitchFamily="34" charset="0"/>
            </a:rPr>
            <a:t>халықаралық жарыстардағы спорт жетістіктері</a:t>
          </a:r>
          <a:endParaRPr lang="ru-RU" altLang="ru-RU" sz="2400" b="1" kern="1200" dirty="0" smtClean="0">
            <a:solidFill>
              <a:schemeClr val="bg2">
                <a:lumMod val="25000"/>
              </a:schemeClr>
            </a:solidFill>
            <a:latin typeface="Calibri" pitchFamily="34" charset="0"/>
            <a:ea typeface="+mn-ea"/>
            <a:cs typeface="Calibri" pitchFamily="34" charset="0"/>
          </a:endParaRPr>
        </a:p>
      </dgm:t>
    </dgm:pt>
    <dgm:pt modelId="{40280CDC-14CE-4287-A370-33274FBF7631}" type="parTrans" cxnId="{3E8BC7F3-7CF3-49C9-A171-09966E11D592}">
      <dgm:prSet/>
      <dgm:spPr/>
      <dgm:t>
        <a:bodyPr/>
        <a:lstStyle/>
        <a:p>
          <a:endParaRPr lang="ru-RU"/>
        </a:p>
      </dgm:t>
    </dgm:pt>
    <dgm:pt modelId="{3609EAC5-8B80-40BD-8C95-8DE50002DC4D}" type="sibTrans" cxnId="{3E8BC7F3-7CF3-49C9-A171-09966E11D592}">
      <dgm:prSet/>
      <dgm:spPr/>
      <dgm:t>
        <a:bodyPr/>
        <a:lstStyle/>
        <a:p>
          <a:endParaRPr lang="ru-RU"/>
        </a:p>
      </dgm:t>
    </dgm:pt>
    <dgm:pt modelId="{962CABFD-BDE8-4B3A-A944-B8A5B9542597}">
      <dgm:prSet phldrT="[Текст]" custT="1"/>
      <dgm:spPr/>
      <dgm:t>
        <a:bodyPr/>
        <a:lstStyle/>
        <a:p>
          <a:r>
            <a:rPr lang="kk-KZ" sz="2400" b="1" kern="1200" dirty="0" smtClean="0">
              <a:solidFill>
                <a:schemeClr val="bg2">
                  <a:lumMod val="25000"/>
                </a:schemeClr>
              </a:solidFill>
              <a:latin typeface="Calibri" pitchFamily="34" charset="0"/>
              <a:cs typeface="Calibri" pitchFamily="34" charset="0"/>
            </a:rPr>
            <a:t>спорт түрінің ұлттық-мәдени «дәстүрлілігі»  </a:t>
          </a:r>
          <a:endParaRPr lang="ru-RU" altLang="ru-RU" sz="2400" b="1" kern="1200" dirty="0" smtClean="0">
            <a:solidFill>
              <a:schemeClr val="bg2">
                <a:lumMod val="25000"/>
              </a:schemeClr>
            </a:solidFill>
            <a:latin typeface="Calibri" pitchFamily="34" charset="0"/>
            <a:ea typeface="+mn-ea"/>
            <a:cs typeface="Calibri" pitchFamily="34" charset="0"/>
          </a:endParaRPr>
        </a:p>
      </dgm:t>
    </dgm:pt>
    <dgm:pt modelId="{3470E8A3-A3BC-4E13-B638-549F65496646}" type="sibTrans" cxnId="{D7134AA5-E123-482F-86EE-D0F93CBDCE0A}">
      <dgm:prSet/>
      <dgm:spPr/>
      <dgm:t>
        <a:bodyPr/>
        <a:lstStyle/>
        <a:p>
          <a:endParaRPr lang="ru-RU"/>
        </a:p>
      </dgm:t>
    </dgm:pt>
    <dgm:pt modelId="{F0D73E80-591B-4D4D-815C-141EF16B0204}" type="parTrans" cxnId="{D7134AA5-E123-482F-86EE-D0F93CBDCE0A}">
      <dgm:prSet/>
      <dgm:spPr/>
      <dgm:t>
        <a:bodyPr/>
        <a:lstStyle/>
        <a:p>
          <a:endParaRPr lang="ru-RU"/>
        </a:p>
      </dgm:t>
    </dgm:pt>
    <dgm:pt modelId="{61E45480-1301-4715-B02A-FB773C3C5E25}">
      <dgm:prSet custT="1"/>
      <dgm:spPr/>
      <dgm:t>
        <a:bodyPr/>
        <a:lstStyle/>
        <a:p>
          <a:r>
            <a:rPr lang="kk-KZ" sz="2400" b="1" kern="1200" dirty="0" smtClean="0">
              <a:solidFill>
                <a:schemeClr val="bg2">
                  <a:lumMod val="25000"/>
                </a:schemeClr>
              </a:solidFill>
              <a:latin typeface="Calibri" pitchFamily="34" charset="0"/>
              <a:cs typeface="Calibri" pitchFamily="34" charset="0"/>
            </a:rPr>
            <a:t>кадр әлеуетінің болуы</a:t>
          </a:r>
          <a:endParaRPr lang="ru-RU" altLang="ru-RU" sz="2400" b="1" kern="1200" dirty="0">
            <a:solidFill>
              <a:srgbClr val="002060"/>
            </a:solidFill>
            <a:latin typeface="Calibri" pitchFamily="34" charset="0"/>
            <a:ea typeface="+mn-ea"/>
            <a:cs typeface="Calibri" pitchFamily="34" charset="0"/>
          </a:endParaRPr>
        </a:p>
      </dgm:t>
    </dgm:pt>
    <dgm:pt modelId="{5A8A525F-6627-4F10-9FA4-FDC2F2820210}" type="parTrans" cxnId="{D3368F47-3686-49FB-B9EF-96CEA2CD0F93}">
      <dgm:prSet/>
      <dgm:spPr/>
      <dgm:t>
        <a:bodyPr/>
        <a:lstStyle/>
        <a:p>
          <a:endParaRPr lang="ru-RU"/>
        </a:p>
      </dgm:t>
    </dgm:pt>
    <dgm:pt modelId="{5CC3C599-11D0-403E-B30A-8AD5743D92DF}" type="sibTrans" cxnId="{D3368F47-3686-49FB-B9EF-96CEA2CD0F93}">
      <dgm:prSet/>
      <dgm:spPr/>
      <dgm:t>
        <a:bodyPr/>
        <a:lstStyle/>
        <a:p>
          <a:endParaRPr lang="ru-RU"/>
        </a:p>
      </dgm:t>
    </dgm:pt>
    <dgm:pt modelId="{6A0A9218-BF0A-4127-BF8D-05EC5B699739}">
      <dgm:prSet custT="1"/>
      <dgm:spPr/>
      <dgm:t>
        <a:bodyPr/>
        <a:lstStyle/>
        <a:p>
          <a:r>
            <a:rPr lang="kk-KZ" sz="2400" b="1" kern="1200" dirty="0" smtClean="0">
              <a:solidFill>
                <a:schemeClr val="bg2">
                  <a:lumMod val="25000"/>
                </a:schemeClr>
              </a:solidFill>
              <a:latin typeface="Calibri" pitchFamily="34" charset="0"/>
              <a:cs typeface="Calibri" pitchFamily="34" charset="0"/>
            </a:rPr>
            <a:t>материалдық-техникалық базаның болуы</a:t>
          </a:r>
          <a:endParaRPr lang="ru-RU" altLang="ru-RU" sz="2400" b="1" kern="1200" dirty="0">
            <a:solidFill>
              <a:schemeClr val="bg2">
                <a:lumMod val="25000"/>
              </a:schemeClr>
            </a:solidFill>
            <a:latin typeface="Calibri" pitchFamily="34" charset="0"/>
            <a:ea typeface="+mn-ea"/>
            <a:cs typeface="Calibri" pitchFamily="34" charset="0"/>
          </a:endParaRPr>
        </a:p>
      </dgm:t>
    </dgm:pt>
    <dgm:pt modelId="{D8F6C93A-A29F-4033-A10D-019669BD190E}" type="parTrans" cxnId="{4C27A3B9-394E-400D-AB87-1FB9D15CD4B1}">
      <dgm:prSet/>
      <dgm:spPr/>
      <dgm:t>
        <a:bodyPr/>
        <a:lstStyle/>
        <a:p>
          <a:endParaRPr lang="ru-RU"/>
        </a:p>
      </dgm:t>
    </dgm:pt>
    <dgm:pt modelId="{0173AB4D-78CB-4E8E-A6A8-C45CCE23008A}" type="sibTrans" cxnId="{4C27A3B9-394E-400D-AB87-1FB9D15CD4B1}">
      <dgm:prSet/>
      <dgm:spPr/>
      <dgm:t>
        <a:bodyPr/>
        <a:lstStyle/>
        <a:p>
          <a:endParaRPr lang="ru-RU"/>
        </a:p>
      </dgm:t>
    </dgm:pt>
    <dgm:pt modelId="{DFE64EED-B15C-4298-B3C8-AD06FC955730}">
      <dgm:prSet custT="1"/>
      <dgm:spPr/>
      <dgm:t>
        <a:bodyPr/>
        <a:lstStyle/>
        <a:p>
          <a:r>
            <a:rPr lang="kk-KZ" sz="2400" b="1" kern="1200" dirty="0" smtClean="0">
              <a:solidFill>
                <a:schemeClr val="bg2">
                  <a:lumMod val="25000"/>
                </a:schemeClr>
              </a:solidFill>
              <a:latin typeface="Calibri" pitchFamily="34" charset="0"/>
              <a:cs typeface="Calibri" pitchFamily="34" charset="0"/>
            </a:rPr>
            <a:t>өңірдің климаттық жағдайларына спорт түрі ерекшеліктерінің арақатынасы </a:t>
          </a:r>
          <a:endParaRPr lang="ru-RU" altLang="ru-RU" sz="2400" b="1" kern="1200" dirty="0">
            <a:solidFill>
              <a:schemeClr val="bg2">
                <a:lumMod val="25000"/>
              </a:schemeClr>
            </a:solidFill>
            <a:latin typeface="Calibri" pitchFamily="34" charset="0"/>
            <a:ea typeface="+mn-ea"/>
            <a:cs typeface="Calibri" pitchFamily="34" charset="0"/>
          </a:endParaRPr>
        </a:p>
      </dgm:t>
    </dgm:pt>
    <dgm:pt modelId="{E7A5AE4F-718E-4304-ACD9-0BACE88BCCD0}" type="parTrans" cxnId="{D97492F9-E75C-4128-BC76-4786AD07D047}">
      <dgm:prSet/>
      <dgm:spPr/>
      <dgm:t>
        <a:bodyPr/>
        <a:lstStyle/>
        <a:p>
          <a:endParaRPr lang="ru-RU"/>
        </a:p>
      </dgm:t>
    </dgm:pt>
    <dgm:pt modelId="{077CC8D9-ABBE-4C25-863C-C253F2DCA034}" type="sibTrans" cxnId="{D97492F9-E75C-4128-BC76-4786AD07D047}">
      <dgm:prSet/>
      <dgm:spPr/>
      <dgm:t>
        <a:bodyPr/>
        <a:lstStyle/>
        <a:p>
          <a:endParaRPr lang="ru-RU"/>
        </a:p>
      </dgm:t>
    </dgm:pt>
    <dgm:pt modelId="{168B1EEF-A4F4-426C-9811-2405535FCF98}" type="pres">
      <dgm:prSet presAssocID="{418C529B-D49A-42BC-9167-FA2D4DCBB4FA}" presName="linearFlow" presStyleCnt="0">
        <dgm:presLayoutVars>
          <dgm:dir/>
          <dgm:resizeHandles val="exact"/>
        </dgm:presLayoutVars>
      </dgm:prSet>
      <dgm:spPr/>
    </dgm:pt>
    <dgm:pt modelId="{4EB52271-D990-42E4-AC18-ECC80A4E245B}" type="pres">
      <dgm:prSet presAssocID="{7B9F5628-A2D9-46FF-9085-CCB190C3D3B1}" presName="composite" presStyleCnt="0"/>
      <dgm:spPr/>
    </dgm:pt>
    <dgm:pt modelId="{D5E5FB19-CDB1-491D-800C-8F070A1A61B6}" type="pres">
      <dgm:prSet presAssocID="{7B9F5628-A2D9-46FF-9085-CCB190C3D3B1}" presName="imgShp" presStyleLbl="fgImgPlace1" presStyleIdx="0" presStyleCnt="5" custScaleX="42886" custScaleY="39207" custLinFactNeighborX="-17288" custLinFactNeighborY="-10157"/>
      <dgm:spPr>
        <a:blipFill rotWithShape="0">
          <a:blip xmlns:r="http://schemas.openxmlformats.org/officeDocument/2006/relationships" r:embed="rId1"/>
          <a:stretch>
            <a:fillRect/>
          </a:stretch>
        </a:blipFill>
      </dgm:spPr>
      <dgm:t>
        <a:bodyPr/>
        <a:lstStyle/>
        <a:p>
          <a:endParaRPr lang="ru-RU"/>
        </a:p>
      </dgm:t>
    </dgm:pt>
    <dgm:pt modelId="{46DD273F-EA51-4C95-8731-33C40285EF9E}" type="pres">
      <dgm:prSet presAssocID="{7B9F5628-A2D9-46FF-9085-CCB190C3D3B1}" presName="txShp" presStyleLbl="node1" presStyleIdx="0" presStyleCnt="5" custScaleX="102779" custLinFactNeighborX="-404">
        <dgm:presLayoutVars>
          <dgm:bulletEnabled val="1"/>
        </dgm:presLayoutVars>
      </dgm:prSet>
      <dgm:spPr/>
      <dgm:t>
        <a:bodyPr/>
        <a:lstStyle/>
        <a:p>
          <a:endParaRPr lang="ru-RU"/>
        </a:p>
      </dgm:t>
    </dgm:pt>
    <dgm:pt modelId="{439E92D2-54D7-465B-BEF4-6099059E225E}" type="pres">
      <dgm:prSet presAssocID="{3609EAC5-8B80-40BD-8C95-8DE50002DC4D}" presName="spacing" presStyleCnt="0"/>
      <dgm:spPr/>
    </dgm:pt>
    <dgm:pt modelId="{A171B6B9-B8AD-4FFF-9937-46DE83479203}" type="pres">
      <dgm:prSet presAssocID="{962CABFD-BDE8-4B3A-A944-B8A5B9542597}" presName="composite" presStyleCnt="0"/>
      <dgm:spPr/>
    </dgm:pt>
    <dgm:pt modelId="{B7F69C9C-9A51-4710-9505-ED2882384FD2}" type="pres">
      <dgm:prSet presAssocID="{962CABFD-BDE8-4B3A-A944-B8A5B9542597}" presName="imgShp" presStyleLbl="fgImgPlace1" presStyleIdx="1" presStyleCnt="5" custScaleX="44383" custScaleY="46921" custLinFactNeighborX="-17101"/>
      <dgm:spPr>
        <a:blipFill rotWithShape="0">
          <a:blip xmlns:r="http://schemas.openxmlformats.org/officeDocument/2006/relationships" r:embed="rId1"/>
          <a:stretch>
            <a:fillRect/>
          </a:stretch>
        </a:blipFill>
      </dgm:spPr>
      <dgm:t>
        <a:bodyPr/>
        <a:lstStyle/>
        <a:p>
          <a:endParaRPr lang="ru-RU"/>
        </a:p>
      </dgm:t>
    </dgm:pt>
    <dgm:pt modelId="{543F86D1-9C1C-42EF-A328-AD34FC115E37}" type="pres">
      <dgm:prSet presAssocID="{962CABFD-BDE8-4B3A-A944-B8A5B9542597}" presName="txShp" presStyleLbl="node1" presStyleIdx="1" presStyleCnt="5" custScaleX="102706" custLinFactNeighborX="-313">
        <dgm:presLayoutVars>
          <dgm:bulletEnabled val="1"/>
        </dgm:presLayoutVars>
      </dgm:prSet>
      <dgm:spPr/>
      <dgm:t>
        <a:bodyPr/>
        <a:lstStyle/>
        <a:p>
          <a:endParaRPr lang="ru-RU"/>
        </a:p>
      </dgm:t>
    </dgm:pt>
    <dgm:pt modelId="{70982856-EA37-4955-86BC-CCC32F9794DB}" type="pres">
      <dgm:prSet presAssocID="{3470E8A3-A3BC-4E13-B638-549F65496646}" presName="spacing" presStyleCnt="0"/>
      <dgm:spPr/>
    </dgm:pt>
    <dgm:pt modelId="{0D7AD2EF-EDA9-482C-B262-AACE5F401FC2}" type="pres">
      <dgm:prSet presAssocID="{61E45480-1301-4715-B02A-FB773C3C5E25}" presName="composite" presStyleCnt="0"/>
      <dgm:spPr/>
    </dgm:pt>
    <dgm:pt modelId="{978DA7A4-4FDD-4AB0-BAB2-AECD030F399E}" type="pres">
      <dgm:prSet presAssocID="{61E45480-1301-4715-B02A-FB773C3C5E25}" presName="imgShp" presStyleLbl="fgImgPlace1" presStyleIdx="2" presStyleCnt="5" custScaleX="53322" custScaleY="50783" custLinFactNeighborX="-19271"/>
      <dgm:spPr>
        <a:blipFill rotWithShape="0">
          <a:blip xmlns:r="http://schemas.openxmlformats.org/officeDocument/2006/relationships" r:embed="rId1"/>
          <a:stretch>
            <a:fillRect/>
          </a:stretch>
        </a:blipFill>
      </dgm:spPr>
    </dgm:pt>
    <dgm:pt modelId="{B2A0223F-8F31-4732-8F1C-417D606156C7}" type="pres">
      <dgm:prSet presAssocID="{61E45480-1301-4715-B02A-FB773C3C5E25}" presName="txShp" presStyleLbl="node1" presStyleIdx="2" presStyleCnt="5" custScaleX="101979" custLinFactNeighborX="-1259" custLinFactNeighborY="4296">
        <dgm:presLayoutVars>
          <dgm:bulletEnabled val="1"/>
        </dgm:presLayoutVars>
      </dgm:prSet>
      <dgm:spPr/>
      <dgm:t>
        <a:bodyPr/>
        <a:lstStyle/>
        <a:p>
          <a:endParaRPr lang="ru-RU"/>
        </a:p>
      </dgm:t>
    </dgm:pt>
    <dgm:pt modelId="{8F76A0D4-204C-40BD-B7AD-C1272334FF81}" type="pres">
      <dgm:prSet presAssocID="{5CC3C599-11D0-403E-B30A-8AD5743D92DF}" presName="spacing" presStyleCnt="0"/>
      <dgm:spPr/>
    </dgm:pt>
    <dgm:pt modelId="{92FDB8DF-C607-4C57-B3A6-F88A539D30E3}" type="pres">
      <dgm:prSet presAssocID="{6A0A9218-BF0A-4127-BF8D-05EC5B699739}" presName="composite" presStyleCnt="0"/>
      <dgm:spPr/>
    </dgm:pt>
    <dgm:pt modelId="{42A97371-0ACC-4548-B7B7-927470CA69E0}" type="pres">
      <dgm:prSet presAssocID="{6A0A9218-BF0A-4127-BF8D-05EC5B699739}" presName="imgShp" presStyleLbl="fgImgPlace1" presStyleIdx="3" presStyleCnt="5" custScaleX="54240" custScaleY="55152" custLinFactNeighborX="-26662"/>
      <dgm:spPr>
        <a:blipFill rotWithShape="0">
          <a:blip xmlns:r="http://schemas.openxmlformats.org/officeDocument/2006/relationships" r:embed="rId1"/>
          <a:stretch>
            <a:fillRect/>
          </a:stretch>
        </a:blipFill>
      </dgm:spPr>
      <dgm:t>
        <a:bodyPr/>
        <a:lstStyle/>
        <a:p>
          <a:endParaRPr lang="ru-RU"/>
        </a:p>
      </dgm:t>
    </dgm:pt>
    <dgm:pt modelId="{47604B36-D4BF-4775-A33E-04851540871D}" type="pres">
      <dgm:prSet presAssocID="{6A0A9218-BF0A-4127-BF8D-05EC5B699739}" presName="txShp" presStyleLbl="node1" presStyleIdx="3" presStyleCnt="5" custScaleX="101978" custLinFactNeighborX="-1360">
        <dgm:presLayoutVars>
          <dgm:bulletEnabled val="1"/>
        </dgm:presLayoutVars>
      </dgm:prSet>
      <dgm:spPr/>
      <dgm:t>
        <a:bodyPr/>
        <a:lstStyle/>
        <a:p>
          <a:endParaRPr lang="ru-RU"/>
        </a:p>
      </dgm:t>
    </dgm:pt>
    <dgm:pt modelId="{A96245B6-A2FD-4C1F-8914-E15C83415217}" type="pres">
      <dgm:prSet presAssocID="{0173AB4D-78CB-4E8E-A6A8-C45CCE23008A}" presName="spacing" presStyleCnt="0"/>
      <dgm:spPr/>
    </dgm:pt>
    <dgm:pt modelId="{2894ADDD-5BB3-4822-BE5C-9165714DB6FD}" type="pres">
      <dgm:prSet presAssocID="{DFE64EED-B15C-4298-B3C8-AD06FC955730}" presName="composite" presStyleCnt="0"/>
      <dgm:spPr/>
    </dgm:pt>
    <dgm:pt modelId="{B07EB865-1CD8-4EAB-8A5F-04D9FF292FD0}" type="pres">
      <dgm:prSet presAssocID="{DFE64EED-B15C-4298-B3C8-AD06FC955730}" presName="imgShp" presStyleLbl="fgImgPlace1" presStyleIdx="4" presStyleCnt="5" custScaleX="54243" custScaleY="42045" custLinFactNeighborX="-16910" custLinFactNeighborY="-10156"/>
      <dgm:spPr>
        <a:blipFill rotWithShape="0">
          <a:blip xmlns:r="http://schemas.openxmlformats.org/officeDocument/2006/relationships" r:embed="rId1"/>
          <a:stretch>
            <a:fillRect/>
          </a:stretch>
        </a:blipFill>
      </dgm:spPr>
    </dgm:pt>
    <dgm:pt modelId="{82515EC9-C065-44B2-AB43-D6C402471F7F}" type="pres">
      <dgm:prSet presAssocID="{DFE64EED-B15C-4298-B3C8-AD06FC955730}" presName="txShp" presStyleLbl="node1" presStyleIdx="4" presStyleCnt="5" custScaleX="101820" custLinFactNeighborX="-1321">
        <dgm:presLayoutVars>
          <dgm:bulletEnabled val="1"/>
        </dgm:presLayoutVars>
      </dgm:prSet>
      <dgm:spPr/>
      <dgm:t>
        <a:bodyPr/>
        <a:lstStyle/>
        <a:p>
          <a:endParaRPr lang="ru-RU"/>
        </a:p>
      </dgm:t>
    </dgm:pt>
  </dgm:ptLst>
  <dgm:cxnLst>
    <dgm:cxn modelId="{4C27A3B9-394E-400D-AB87-1FB9D15CD4B1}" srcId="{418C529B-D49A-42BC-9167-FA2D4DCBB4FA}" destId="{6A0A9218-BF0A-4127-BF8D-05EC5B699739}" srcOrd="3" destOrd="0" parTransId="{D8F6C93A-A29F-4033-A10D-019669BD190E}" sibTransId="{0173AB4D-78CB-4E8E-A6A8-C45CCE23008A}"/>
    <dgm:cxn modelId="{2515F0A2-DFDD-40B6-A5D1-42E6D43FCCE4}" type="presOf" srcId="{61E45480-1301-4715-B02A-FB773C3C5E25}" destId="{B2A0223F-8F31-4732-8F1C-417D606156C7}" srcOrd="0" destOrd="0" presId="urn:microsoft.com/office/officeart/2005/8/layout/vList3"/>
    <dgm:cxn modelId="{47EC30D3-A8E6-4400-B331-F5C7FE1FE95D}" type="presOf" srcId="{7B9F5628-A2D9-46FF-9085-CCB190C3D3B1}" destId="{46DD273F-EA51-4C95-8731-33C40285EF9E}" srcOrd="0" destOrd="0" presId="urn:microsoft.com/office/officeart/2005/8/layout/vList3"/>
    <dgm:cxn modelId="{8056511D-411A-44A5-B209-9D4B1463A17D}" type="presOf" srcId="{6A0A9218-BF0A-4127-BF8D-05EC5B699739}" destId="{47604B36-D4BF-4775-A33E-04851540871D}" srcOrd="0" destOrd="0" presId="urn:microsoft.com/office/officeart/2005/8/layout/vList3"/>
    <dgm:cxn modelId="{D97492F9-E75C-4128-BC76-4786AD07D047}" srcId="{418C529B-D49A-42BC-9167-FA2D4DCBB4FA}" destId="{DFE64EED-B15C-4298-B3C8-AD06FC955730}" srcOrd="4" destOrd="0" parTransId="{E7A5AE4F-718E-4304-ACD9-0BACE88BCCD0}" sibTransId="{077CC8D9-ABBE-4C25-863C-C253F2DCA034}"/>
    <dgm:cxn modelId="{D7134AA5-E123-482F-86EE-D0F93CBDCE0A}" srcId="{418C529B-D49A-42BC-9167-FA2D4DCBB4FA}" destId="{962CABFD-BDE8-4B3A-A944-B8A5B9542597}" srcOrd="1" destOrd="0" parTransId="{F0D73E80-591B-4D4D-815C-141EF16B0204}" sibTransId="{3470E8A3-A3BC-4E13-B638-549F65496646}"/>
    <dgm:cxn modelId="{53648B89-B6D8-44EF-997F-2420FE0D33BD}" type="presOf" srcId="{DFE64EED-B15C-4298-B3C8-AD06FC955730}" destId="{82515EC9-C065-44B2-AB43-D6C402471F7F}" srcOrd="0" destOrd="0" presId="urn:microsoft.com/office/officeart/2005/8/layout/vList3"/>
    <dgm:cxn modelId="{D3368F47-3686-49FB-B9EF-96CEA2CD0F93}" srcId="{418C529B-D49A-42BC-9167-FA2D4DCBB4FA}" destId="{61E45480-1301-4715-B02A-FB773C3C5E25}" srcOrd="2" destOrd="0" parTransId="{5A8A525F-6627-4F10-9FA4-FDC2F2820210}" sibTransId="{5CC3C599-11D0-403E-B30A-8AD5743D92DF}"/>
    <dgm:cxn modelId="{3E8BC7F3-7CF3-49C9-A171-09966E11D592}" srcId="{418C529B-D49A-42BC-9167-FA2D4DCBB4FA}" destId="{7B9F5628-A2D9-46FF-9085-CCB190C3D3B1}" srcOrd="0" destOrd="0" parTransId="{40280CDC-14CE-4287-A370-33274FBF7631}" sibTransId="{3609EAC5-8B80-40BD-8C95-8DE50002DC4D}"/>
    <dgm:cxn modelId="{FDC5008F-C4AC-4FF4-B906-B62AECEA51A6}" type="presOf" srcId="{962CABFD-BDE8-4B3A-A944-B8A5B9542597}" destId="{543F86D1-9C1C-42EF-A328-AD34FC115E37}" srcOrd="0" destOrd="0" presId="urn:microsoft.com/office/officeart/2005/8/layout/vList3"/>
    <dgm:cxn modelId="{60F2E1D3-2508-4945-8959-0B69AC845166}" type="presOf" srcId="{418C529B-D49A-42BC-9167-FA2D4DCBB4FA}" destId="{168B1EEF-A4F4-426C-9811-2405535FCF98}" srcOrd="0" destOrd="0" presId="urn:microsoft.com/office/officeart/2005/8/layout/vList3"/>
    <dgm:cxn modelId="{3363EA20-CDC9-4B0F-BD28-0064A338BC84}" type="presParOf" srcId="{168B1EEF-A4F4-426C-9811-2405535FCF98}" destId="{4EB52271-D990-42E4-AC18-ECC80A4E245B}" srcOrd="0" destOrd="0" presId="urn:microsoft.com/office/officeart/2005/8/layout/vList3"/>
    <dgm:cxn modelId="{130CD59D-046A-4C2E-BD71-D9B69E83CAF3}" type="presParOf" srcId="{4EB52271-D990-42E4-AC18-ECC80A4E245B}" destId="{D5E5FB19-CDB1-491D-800C-8F070A1A61B6}" srcOrd="0" destOrd="0" presId="urn:microsoft.com/office/officeart/2005/8/layout/vList3"/>
    <dgm:cxn modelId="{45AFFA45-6C62-4DFC-870B-021FF3193062}" type="presParOf" srcId="{4EB52271-D990-42E4-AC18-ECC80A4E245B}" destId="{46DD273F-EA51-4C95-8731-33C40285EF9E}" srcOrd="1" destOrd="0" presId="urn:microsoft.com/office/officeart/2005/8/layout/vList3"/>
    <dgm:cxn modelId="{234CFB7A-229C-4411-9E3E-FBA5327A3C68}" type="presParOf" srcId="{168B1EEF-A4F4-426C-9811-2405535FCF98}" destId="{439E92D2-54D7-465B-BEF4-6099059E225E}" srcOrd="1" destOrd="0" presId="urn:microsoft.com/office/officeart/2005/8/layout/vList3"/>
    <dgm:cxn modelId="{D3AC3875-1C8A-41C8-8EE1-F61DEFFB05FA}" type="presParOf" srcId="{168B1EEF-A4F4-426C-9811-2405535FCF98}" destId="{A171B6B9-B8AD-4FFF-9937-46DE83479203}" srcOrd="2" destOrd="0" presId="urn:microsoft.com/office/officeart/2005/8/layout/vList3"/>
    <dgm:cxn modelId="{97E75087-BD61-41C2-B0BF-870A9DB38EAB}" type="presParOf" srcId="{A171B6B9-B8AD-4FFF-9937-46DE83479203}" destId="{B7F69C9C-9A51-4710-9505-ED2882384FD2}" srcOrd="0" destOrd="0" presId="urn:microsoft.com/office/officeart/2005/8/layout/vList3"/>
    <dgm:cxn modelId="{D26A05E9-A38F-4ECC-823E-65BB3E3C389F}" type="presParOf" srcId="{A171B6B9-B8AD-4FFF-9937-46DE83479203}" destId="{543F86D1-9C1C-42EF-A328-AD34FC115E37}" srcOrd="1" destOrd="0" presId="urn:microsoft.com/office/officeart/2005/8/layout/vList3"/>
    <dgm:cxn modelId="{55AE3E19-4CD4-4DFD-B85B-8D36D73392ED}" type="presParOf" srcId="{168B1EEF-A4F4-426C-9811-2405535FCF98}" destId="{70982856-EA37-4955-86BC-CCC32F9794DB}" srcOrd="3" destOrd="0" presId="urn:microsoft.com/office/officeart/2005/8/layout/vList3"/>
    <dgm:cxn modelId="{B8AD0355-C686-4214-9750-5C8203788BE6}" type="presParOf" srcId="{168B1EEF-A4F4-426C-9811-2405535FCF98}" destId="{0D7AD2EF-EDA9-482C-B262-AACE5F401FC2}" srcOrd="4" destOrd="0" presId="urn:microsoft.com/office/officeart/2005/8/layout/vList3"/>
    <dgm:cxn modelId="{7555E294-2B48-4421-BC77-5245B78CA842}" type="presParOf" srcId="{0D7AD2EF-EDA9-482C-B262-AACE5F401FC2}" destId="{978DA7A4-4FDD-4AB0-BAB2-AECD030F399E}" srcOrd="0" destOrd="0" presId="urn:microsoft.com/office/officeart/2005/8/layout/vList3"/>
    <dgm:cxn modelId="{AEB5174D-BFFA-4EC6-9784-0CE31FC40928}" type="presParOf" srcId="{0D7AD2EF-EDA9-482C-B262-AACE5F401FC2}" destId="{B2A0223F-8F31-4732-8F1C-417D606156C7}" srcOrd="1" destOrd="0" presId="urn:microsoft.com/office/officeart/2005/8/layout/vList3"/>
    <dgm:cxn modelId="{3633AD00-748A-4EFE-B00B-EC44854D99DF}" type="presParOf" srcId="{168B1EEF-A4F4-426C-9811-2405535FCF98}" destId="{8F76A0D4-204C-40BD-B7AD-C1272334FF81}" srcOrd="5" destOrd="0" presId="urn:microsoft.com/office/officeart/2005/8/layout/vList3"/>
    <dgm:cxn modelId="{CC7F1C42-4A68-4169-8862-F8651D75CA44}" type="presParOf" srcId="{168B1EEF-A4F4-426C-9811-2405535FCF98}" destId="{92FDB8DF-C607-4C57-B3A6-F88A539D30E3}" srcOrd="6" destOrd="0" presId="urn:microsoft.com/office/officeart/2005/8/layout/vList3"/>
    <dgm:cxn modelId="{FA1B25DB-7102-453C-A7EF-1335ED214D81}" type="presParOf" srcId="{92FDB8DF-C607-4C57-B3A6-F88A539D30E3}" destId="{42A97371-0ACC-4548-B7B7-927470CA69E0}" srcOrd="0" destOrd="0" presId="urn:microsoft.com/office/officeart/2005/8/layout/vList3"/>
    <dgm:cxn modelId="{E9943DC2-BBD5-45CF-BAEC-845A430C38B6}" type="presParOf" srcId="{92FDB8DF-C607-4C57-B3A6-F88A539D30E3}" destId="{47604B36-D4BF-4775-A33E-04851540871D}" srcOrd="1" destOrd="0" presId="urn:microsoft.com/office/officeart/2005/8/layout/vList3"/>
    <dgm:cxn modelId="{B4B9A702-ACD1-4F03-BBE0-6C346A3DF633}" type="presParOf" srcId="{168B1EEF-A4F4-426C-9811-2405535FCF98}" destId="{A96245B6-A2FD-4C1F-8914-E15C83415217}" srcOrd="7" destOrd="0" presId="urn:microsoft.com/office/officeart/2005/8/layout/vList3"/>
    <dgm:cxn modelId="{A077E08B-27EA-4F74-A207-9E578FC9B56E}" type="presParOf" srcId="{168B1EEF-A4F4-426C-9811-2405535FCF98}" destId="{2894ADDD-5BB3-4822-BE5C-9165714DB6FD}" srcOrd="8" destOrd="0" presId="urn:microsoft.com/office/officeart/2005/8/layout/vList3"/>
    <dgm:cxn modelId="{49027689-C636-410D-91EA-D14D452640F0}" type="presParOf" srcId="{2894ADDD-5BB3-4822-BE5C-9165714DB6FD}" destId="{B07EB865-1CD8-4EAB-8A5F-04D9FF292FD0}" srcOrd="0" destOrd="0" presId="urn:microsoft.com/office/officeart/2005/8/layout/vList3"/>
    <dgm:cxn modelId="{CDA327E1-A4DB-445A-A138-A7CFA6F816A6}" type="presParOf" srcId="{2894ADDD-5BB3-4822-BE5C-9165714DB6FD}" destId="{82515EC9-C065-44B2-AB43-D6C402471F7F}" srcOrd="1" destOrd="0" presId="urn:microsoft.com/office/officeart/2005/8/layout/vList3"/>
  </dgm:cxnLst>
  <dgm:bg/>
  <dgm:whole/>
  <dgm:extLst>
    <a:ext uri="http://schemas.microsoft.com/office/drawing/2008/diagram">
      <dsp:dataModelExt xmlns=""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6DD273F-EA51-4C95-8731-33C40285EF9E}">
      <dsp:nvSpPr>
        <dsp:cNvPr id="0" name=""/>
        <dsp:cNvSpPr/>
      </dsp:nvSpPr>
      <dsp:spPr>
        <a:xfrm rot="10800000">
          <a:off x="1922868" y="341"/>
          <a:ext cx="7105725" cy="1241248"/>
        </a:xfrm>
        <a:prstGeom prst="homePlate">
          <a:avLst/>
        </a:prstGeom>
        <a:solidFill>
          <a:schemeClr val="accent2">
            <a:alpha val="9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7356"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Совершенствование действующей системы финансирования физической культуры и спорта</a:t>
          </a:r>
        </a:p>
      </dsp:txBody>
      <dsp:txXfrm rot="10800000">
        <a:off x="1922868" y="341"/>
        <a:ext cx="7105725" cy="1241248"/>
      </dsp:txXfrm>
    </dsp:sp>
    <dsp:sp modelId="{D5E5FB19-CDB1-491D-800C-8F070A1A61B6}">
      <dsp:nvSpPr>
        <dsp:cNvPr id="0" name=""/>
        <dsp:cNvSpPr/>
      </dsp:nvSpPr>
      <dsp:spPr>
        <a:xfrm>
          <a:off x="1656707" y="371629"/>
          <a:ext cx="532321" cy="498671"/>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3F86D1-9C1C-42EF-A328-AD34FC115E37}">
      <dsp:nvSpPr>
        <dsp:cNvPr id="0" name=""/>
        <dsp:cNvSpPr/>
      </dsp:nvSpPr>
      <dsp:spPr>
        <a:xfrm rot="10800000">
          <a:off x="1927513" y="1551902"/>
          <a:ext cx="7105725" cy="1241248"/>
        </a:xfrm>
        <a:prstGeom prst="homePlate">
          <a:avLst/>
        </a:prstGeom>
        <a:solidFill>
          <a:schemeClr val="accent2">
            <a:alpha val="90000"/>
            <a:hueOff val="0"/>
            <a:satOff val="0"/>
            <a:lumOff val="0"/>
            <a:alpha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7356"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Повышение прозрачности и объективности системы финансирования</a:t>
          </a:r>
        </a:p>
      </dsp:txBody>
      <dsp:txXfrm rot="10800000">
        <a:off x="1927513" y="1551902"/>
        <a:ext cx="7105725" cy="1241248"/>
      </dsp:txXfrm>
    </dsp:sp>
    <dsp:sp modelId="{B7F69C9C-9A51-4710-9505-ED2882384FD2}">
      <dsp:nvSpPr>
        <dsp:cNvPr id="0" name=""/>
        <dsp:cNvSpPr/>
      </dsp:nvSpPr>
      <dsp:spPr>
        <a:xfrm>
          <a:off x="1652062" y="1881323"/>
          <a:ext cx="550903" cy="582406"/>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6DD273F-EA51-4C95-8731-33C40285EF9E}">
      <dsp:nvSpPr>
        <dsp:cNvPr id="0" name=""/>
        <dsp:cNvSpPr/>
      </dsp:nvSpPr>
      <dsp:spPr>
        <a:xfrm rot="10800000">
          <a:off x="1728228" y="520"/>
          <a:ext cx="7480840" cy="708980"/>
        </a:xfrm>
        <a:prstGeom prst="homePlate">
          <a:avLst/>
        </a:prstGeom>
        <a:solidFill>
          <a:schemeClr val="accent2">
            <a:alpha val="9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спортивные достижения на международных соревнованиях</a:t>
          </a:r>
        </a:p>
      </dsp:txBody>
      <dsp:txXfrm rot="10800000">
        <a:off x="1728228" y="520"/>
        <a:ext cx="7480840" cy="708980"/>
      </dsp:txXfrm>
    </dsp:sp>
    <dsp:sp modelId="{D5E5FB19-CDB1-491D-800C-8F070A1A61B6}">
      <dsp:nvSpPr>
        <dsp:cNvPr id="0" name=""/>
        <dsp:cNvSpPr/>
      </dsp:nvSpPr>
      <dsp:spPr>
        <a:xfrm>
          <a:off x="1584173" y="144014"/>
          <a:ext cx="304053" cy="277970"/>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3F86D1-9C1C-42EF-A328-AD34FC115E37}">
      <dsp:nvSpPr>
        <dsp:cNvPr id="0" name=""/>
        <dsp:cNvSpPr/>
      </dsp:nvSpPr>
      <dsp:spPr>
        <a:xfrm rot="10800000">
          <a:off x="1741489" y="921137"/>
          <a:ext cx="7475526" cy="708980"/>
        </a:xfrm>
        <a:prstGeom prst="homePlate">
          <a:avLst/>
        </a:prstGeom>
        <a:solidFill>
          <a:schemeClr val="accent2">
            <a:alpha val="90000"/>
            <a:hueOff val="0"/>
            <a:satOff val="0"/>
            <a:lumOff val="0"/>
            <a:alphaOff val="-1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национально-культурная «традиционность» вида спорта</a:t>
          </a:r>
        </a:p>
      </dsp:txBody>
      <dsp:txXfrm rot="10800000">
        <a:off x="1741489" y="921137"/>
        <a:ext cx="7475526" cy="708980"/>
      </dsp:txXfrm>
    </dsp:sp>
    <dsp:sp modelId="{B7F69C9C-9A51-4710-9505-ED2882384FD2}">
      <dsp:nvSpPr>
        <dsp:cNvPr id="0" name=""/>
        <dsp:cNvSpPr/>
      </dsp:nvSpPr>
      <dsp:spPr>
        <a:xfrm>
          <a:off x="1584174" y="1109296"/>
          <a:ext cx="314666" cy="332660"/>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A0223F-8F31-4732-8F1C-417D606156C7}">
      <dsp:nvSpPr>
        <dsp:cNvPr id="0" name=""/>
        <dsp:cNvSpPr/>
      </dsp:nvSpPr>
      <dsp:spPr>
        <a:xfrm rot="10800000">
          <a:off x="1728165" y="1872211"/>
          <a:ext cx="7422611" cy="708980"/>
        </a:xfrm>
        <a:prstGeom prst="homePlate">
          <a:avLst/>
        </a:prstGeom>
        <a:solidFill>
          <a:schemeClr val="accent2">
            <a:alpha val="90000"/>
            <a:hueOff val="0"/>
            <a:satOff val="0"/>
            <a:lumOff val="0"/>
            <a:alphaOff val="-2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наличие кадрового потенциала</a:t>
          </a:r>
          <a:endParaRPr lang="ru-RU" altLang="ru-RU" sz="2000" b="1" kern="1200" dirty="0">
            <a:solidFill>
              <a:srgbClr val="002060"/>
            </a:solidFill>
            <a:latin typeface="Century Gothic" pitchFamily="34" charset="0"/>
            <a:ea typeface="+mn-ea"/>
            <a:cs typeface="Times New Roman" pitchFamily="18" charset="0"/>
          </a:endParaRPr>
        </a:p>
      </dsp:txBody>
      <dsp:txXfrm rot="10800000">
        <a:off x="1728165" y="1872211"/>
        <a:ext cx="7422611" cy="708980"/>
      </dsp:txXfrm>
    </dsp:sp>
    <dsp:sp modelId="{978DA7A4-4FDD-4AB0-BAB2-AECD030F399E}">
      <dsp:nvSpPr>
        <dsp:cNvPr id="0" name=""/>
        <dsp:cNvSpPr/>
      </dsp:nvSpPr>
      <dsp:spPr>
        <a:xfrm>
          <a:off x="1566174" y="2016223"/>
          <a:ext cx="378042" cy="360041"/>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604B36-D4BF-4775-A33E-04851540871D}">
      <dsp:nvSpPr>
        <dsp:cNvPr id="0" name=""/>
        <dsp:cNvSpPr/>
      </dsp:nvSpPr>
      <dsp:spPr>
        <a:xfrm rot="10800000">
          <a:off x="1722495" y="2762370"/>
          <a:ext cx="7422538" cy="708980"/>
        </a:xfrm>
        <a:prstGeom prst="homePlate">
          <a:avLst/>
        </a:prstGeom>
        <a:solidFill>
          <a:schemeClr val="accent2">
            <a:alpha val="90000"/>
            <a:hueOff val="0"/>
            <a:satOff val="0"/>
            <a:lumOff val="0"/>
            <a:alphaOff val="-3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наличие материально-технической базы</a:t>
          </a:r>
          <a:endParaRPr lang="ru-RU" altLang="ru-RU" sz="2000" b="1" kern="1200" dirty="0">
            <a:solidFill>
              <a:srgbClr val="002060"/>
            </a:solidFill>
            <a:latin typeface="Century Gothic" pitchFamily="34" charset="0"/>
            <a:ea typeface="+mn-ea"/>
            <a:cs typeface="Times New Roman" pitchFamily="18" charset="0"/>
          </a:endParaRPr>
        </a:p>
      </dsp:txBody>
      <dsp:txXfrm rot="10800000">
        <a:off x="1722495" y="2762370"/>
        <a:ext cx="7422538" cy="708980"/>
      </dsp:txXfrm>
    </dsp:sp>
    <dsp:sp modelId="{42A97371-0ACC-4548-B7B7-927470CA69E0}">
      <dsp:nvSpPr>
        <dsp:cNvPr id="0" name=""/>
        <dsp:cNvSpPr/>
      </dsp:nvSpPr>
      <dsp:spPr>
        <a:xfrm>
          <a:off x="1512164" y="2921352"/>
          <a:ext cx="384551" cy="391017"/>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2515EC9-C065-44B2-AB43-D6C402471F7F}">
      <dsp:nvSpPr>
        <dsp:cNvPr id="0" name=""/>
        <dsp:cNvSpPr/>
      </dsp:nvSpPr>
      <dsp:spPr>
        <a:xfrm rot="10800000">
          <a:off x="1733964" y="3682986"/>
          <a:ext cx="7411038" cy="708980"/>
        </a:xfrm>
        <a:prstGeom prst="homePlate">
          <a:avLst/>
        </a:prstGeom>
        <a:solidFill>
          <a:schemeClr val="accent2">
            <a:alpha val="90000"/>
            <a:hueOff val="0"/>
            <a:satOff val="0"/>
            <a:lumOff val="0"/>
            <a:alpha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соотношение особенностей вида спорта к климатическим условиям региона</a:t>
          </a:r>
          <a:endParaRPr lang="ru-RU" altLang="ru-RU" sz="2000" b="1" kern="1200" dirty="0">
            <a:solidFill>
              <a:srgbClr val="002060"/>
            </a:solidFill>
            <a:latin typeface="Century Gothic" pitchFamily="34" charset="0"/>
            <a:ea typeface="+mn-ea"/>
            <a:cs typeface="Times New Roman" pitchFamily="18" charset="0"/>
          </a:endParaRPr>
        </a:p>
      </dsp:txBody>
      <dsp:txXfrm rot="10800000">
        <a:off x="1733964" y="3682986"/>
        <a:ext cx="7411038" cy="708980"/>
      </dsp:txXfrm>
    </dsp:sp>
    <dsp:sp modelId="{B07EB865-1CD8-4EAB-8A5F-04D9FF292FD0}">
      <dsp:nvSpPr>
        <dsp:cNvPr id="0" name=""/>
        <dsp:cNvSpPr/>
      </dsp:nvSpPr>
      <dsp:spPr>
        <a:xfrm>
          <a:off x="1584174" y="3816427"/>
          <a:ext cx="384572" cy="298090"/>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30574" cy="497603"/>
          </a:xfrm>
          <a:prstGeom prst="rect">
            <a:avLst/>
          </a:prstGeom>
        </p:spPr>
        <p:txBody>
          <a:bodyPr vert="horz" lIns="91440" tIns="45720" rIns="91440" bIns="45720" rtlCol="0"/>
          <a:lstStyle>
            <a:lvl1pPr algn="l">
              <a:defRPr sz="1200"/>
            </a:lvl1pPr>
          </a:lstStyle>
          <a:p>
            <a:endParaRPr lang="kk-KZ"/>
          </a:p>
        </p:txBody>
      </p:sp>
      <p:sp>
        <p:nvSpPr>
          <p:cNvPr id="3" name="Дата 2"/>
          <p:cNvSpPr>
            <a:spLocks noGrp="1"/>
          </p:cNvSpPr>
          <p:nvPr>
            <p:ph type="dt" idx="1"/>
          </p:nvPr>
        </p:nvSpPr>
        <p:spPr>
          <a:xfrm>
            <a:off x="3829010" y="0"/>
            <a:ext cx="2930574" cy="497603"/>
          </a:xfrm>
          <a:prstGeom prst="rect">
            <a:avLst/>
          </a:prstGeom>
        </p:spPr>
        <p:txBody>
          <a:bodyPr vert="horz" lIns="91440" tIns="45720" rIns="91440" bIns="45720" rtlCol="0"/>
          <a:lstStyle>
            <a:lvl1pPr algn="r">
              <a:defRPr sz="1200"/>
            </a:lvl1pPr>
          </a:lstStyle>
          <a:p>
            <a:fld id="{B68A4A7A-BF20-4783-AA0E-9DE900A50848}" type="datetimeFigureOut">
              <a:rPr lang="kk-KZ" smtClean="0"/>
              <a:pPr/>
              <a:t>15.11.2016</a:t>
            </a:fld>
            <a:endParaRPr lang="kk-KZ"/>
          </a:p>
        </p:txBody>
      </p:sp>
      <p:sp>
        <p:nvSpPr>
          <p:cNvPr id="4" name="Образ слайда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kk-KZ"/>
          </a:p>
        </p:txBody>
      </p:sp>
      <p:sp>
        <p:nvSpPr>
          <p:cNvPr id="5" name="Заметки 4"/>
          <p:cNvSpPr>
            <a:spLocks noGrp="1"/>
          </p:cNvSpPr>
          <p:nvPr>
            <p:ph type="body" sz="quarter" idx="3"/>
          </p:nvPr>
        </p:nvSpPr>
        <p:spPr>
          <a:xfrm>
            <a:off x="675801" y="4723251"/>
            <a:ext cx="5409562" cy="4473654"/>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6" name="Нижний колонтитул 5"/>
          <p:cNvSpPr>
            <a:spLocks noGrp="1"/>
          </p:cNvSpPr>
          <p:nvPr>
            <p:ph type="ftr" sz="quarter" idx="4"/>
          </p:nvPr>
        </p:nvSpPr>
        <p:spPr>
          <a:xfrm>
            <a:off x="0" y="9443321"/>
            <a:ext cx="2930574" cy="497603"/>
          </a:xfrm>
          <a:prstGeom prst="rect">
            <a:avLst/>
          </a:prstGeom>
        </p:spPr>
        <p:txBody>
          <a:bodyPr vert="horz" lIns="91440" tIns="45720" rIns="91440" bIns="45720" rtlCol="0" anchor="b"/>
          <a:lstStyle>
            <a:lvl1pPr algn="l">
              <a:defRPr sz="1200"/>
            </a:lvl1pPr>
          </a:lstStyle>
          <a:p>
            <a:endParaRPr lang="kk-KZ"/>
          </a:p>
        </p:txBody>
      </p:sp>
      <p:sp>
        <p:nvSpPr>
          <p:cNvPr id="7" name="Номер слайда 6"/>
          <p:cNvSpPr>
            <a:spLocks noGrp="1"/>
          </p:cNvSpPr>
          <p:nvPr>
            <p:ph type="sldNum" sz="quarter" idx="5"/>
          </p:nvPr>
        </p:nvSpPr>
        <p:spPr>
          <a:xfrm>
            <a:off x="3829010" y="9443321"/>
            <a:ext cx="2930574" cy="497603"/>
          </a:xfrm>
          <a:prstGeom prst="rect">
            <a:avLst/>
          </a:prstGeom>
        </p:spPr>
        <p:txBody>
          <a:bodyPr vert="horz" lIns="91440" tIns="45720" rIns="91440" bIns="45720" rtlCol="0" anchor="b"/>
          <a:lstStyle>
            <a:lvl1pPr algn="r">
              <a:defRPr sz="1200"/>
            </a:lvl1pPr>
          </a:lstStyle>
          <a:p>
            <a:fld id="{B1C8956F-BE51-4327-8E47-945DF90271D1}" type="slidenum">
              <a:rPr lang="kk-KZ" smtClean="0"/>
              <a:pPr/>
              <a:t>‹#›</a:t>
            </a:fld>
            <a:endParaRPr lang="kk-KZ"/>
          </a:p>
        </p:txBody>
      </p:sp>
    </p:spTree>
    <p:extLst>
      <p:ext uri="{BB962C8B-B14F-4D97-AF65-F5344CB8AC3E}">
        <p14:creationId xmlns="" xmlns:p14="http://schemas.microsoft.com/office/powerpoint/2010/main" val="1680115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1C8956F-BE51-4327-8E47-945DF90271D1}" type="slidenum">
              <a:rPr lang="kk-KZ" smtClean="0"/>
              <a:pPr/>
              <a:t>5</a:t>
            </a:fld>
            <a:endParaRPr lang="kk-K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384BC27-5992-4F5B-8FD1-86456B929F62}"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435E628-54D0-459E-8A9B-DE4A3A3F01EB}"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7731903-9CFE-495B-A057-E4BF3C98EACF}"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70B73BB-09D7-4A0D-8B85-22430CBB9DB2}"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92114B5-5A3D-4D97-9502-EACDE2666A2D}"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EB1DAAD-5B5A-4D7C-B3A2-F4085865E059}" type="datetime1">
              <a:rPr lang="ru-RU" smtClean="0"/>
              <a:pPr/>
              <a:t>15.11.2016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4119BE4-6803-4923-8D91-FF7179A69D7C}" type="datetime1">
              <a:rPr lang="ru-RU" smtClean="0"/>
              <a:pPr/>
              <a:t>15.11.2016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9BA19B0-D949-40DF-A46F-7535463CE32B}" type="datetime1">
              <a:rPr lang="ru-RU" smtClean="0"/>
              <a:pPr/>
              <a:t>15.11.2016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ECB034-1E9B-4B46-8699-772131D4D6A1}" type="datetime1">
              <a:rPr lang="ru-RU" smtClean="0"/>
              <a:pPr/>
              <a:t>15.11.2016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AC1B8F8-4AF1-4073-AC2E-4415658146C5}" type="datetime1">
              <a:rPr lang="ru-RU" smtClean="0"/>
              <a:pPr/>
              <a:t>15.11.2016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BD41E9E-C9E6-4328-8588-2BB9E43FFA30}" type="datetime1">
              <a:rPr lang="ru-RU" smtClean="0"/>
              <a:pPr/>
              <a:t>15.11.2016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518E99B-57E6-46EE-A97E-10130AB67158}" type="datetime1">
              <a:rPr lang="ru-RU" smtClean="0"/>
              <a:pPr/>
              <a:t>15.11.2016</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iming>
    <p:tnLst>
      <p:par>
        <p:cTn id="1" dur="indefinite" restart="never" nodeType="tmRoot"/>
      </p:par>
    </p:tnLst>
  </p:timing>
  <p:hf hdr="0" ft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00034" y="828764"/>
            <a:ext cx="2857520" cy="1296144"/>
          </a:xfrm>
        </p:spPr>
        <p:txBody>
          <a:bodyPr vert="horz" lIns="91440" tIns="45720" rIns="91440" bIns="45720" rtlCol="0">
            <a:noAutofit/>
          </a:bodyPr>
          <a:lstStyle/>
          <a:p>
            <a:pPr algn="ctr"/>
            <a:r>
              <a:rPr lang="ru-RU" sz="2400" b="1" dirty="0" smtClean="0">
                <a:ln w="10541" cmpd="sng">
                  <a:solidFill>
                    <a:schemeClr val="tx2"/>
                  </a:solidFill>
                  <a:prstDash val="solid"/>
                </a:ln>
                <a:latin typeface="Calibri" pitchFamily="34" charset="0"/>
                <a:cs typeface="Calibri" pitchFamily="34" charset="0"/>
              </a:rPr>
              <a:t>Министерство культуры и спорта Республики Казахстан</a:t>
            </a:r>
            <a:endParaRPr lang="kk-KZ" sz="2400" b="1" dirty="0" smtClean="0">
              <a:ln w="10541" cmpd="sng">
                <a:solidFill>
                  <a:schemeClr val="tx2"/>
                </a:solidFill>
                <a:prstDash val="solid"/>
              </a:ln>
              <a:latin typeface="Calibri" pitchFamily="34" charset="0"/>
              <a:cs typeface="Calibri" pitchFamily="34" charset="0"/>
            </a:endParaRPr>
          </a:p>
        </p:txBody>
      </p:sp>
      <p:sp>
        <p:nvSpPr>
          <p:cNvPr id="2" name="Номер слайда 1"/>
          <p:cNvSpPr>
            <a:spLocks noGrp="1"/>
          </p:cNvSpPr>
          <p:nvPr>
            <p:ph type="sldNum" sz="quarter" idx="12"/>
          </p:nvPr>
        </p:nvSpPr>
        <p:spPr/>
        <p:txBody>
          <a:bodyPr/>
          <a:lstStyle/>
          <a:p>
            <a:r>
              <a:rPr lang="ru-RU" sz="1600" dirty="0" smtClean="0">
                <a:solidFill>
                  <a:schemeClr val="tx2"/>
                </a:solidFill>
                <a:latin typeface="Calibri" pitchFamily="34" charset="0"/>
                <a:cs typeface="Calibri" pitchFamily="34" charset="0"/>
              </a:rPr>
              <a:t>2016 ж. Астана </a:t>
            </a:r>
            <a:r>
              <a:rPr lang="ru-RU" sz="1600" dirty="0" err="1" smtClean="0">
                <a:solidFill>
                  <a:schemeClr val="tx2"/>
                </a:solidFill>
                <a:latin typeface="Calibri" pitchFamily="34" charset="0"/>
                <a:cs typeface="Calibri" pitchFamily="34" charset="0"/>
              </a:rPr>
              <a:t>қ</a:t>
            </a:r>
            <a:r>
              <a:rPr lang="ru-RU" sz="1600" dirty="0" smtClean="0">
                <a:solidFill>
                  <a:schemeClr val="tx2"/>
                </a:solidFill>
                <a:latin typeface="Calibri" pitchFamily="34" charset="0"/>
                <a:cs typeface="Calibri" pitchFamily="34" charset="0"/>
              </a:rPr>
              <a:t>.</a:t>
            </a:r>
            <a:endParaRPr lang="ru-RU" sz="1600" dirty="0">
              <a:solidFill>
                <a:schemeClr val="tx2"/>
              </a:solidFill>
              <a:latin typeface="Calibri" pitchFamily="34" charset="0"/>
              <a:cs typeface="Calibri" pitchFamily="34" charset="0"/>
            </a:endParaRPr>
          </a:p>
        </p:txBody>
      </p:sp>
      <p:sp>
        <p:nvSpPr>
          <p:cNvPr id="6" name="Подзаголовок 2"/>
          <p:cNvSpPr txBox="1">
            <a:spLocks/>
          </p:cNvSpPr>
          <p:nvPr/>
        </p:nvSpPr>
        <p:spPr>
          <a:xfrm>
            <a:off x="1000100" y="2962284"/>
            <a:ext cx="7480448" cy="1752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ru-RU" sz="2800" b="1" dirty="0" err="1" smtClean="0">
                <a:ln w="10541" cmpd="sng">
                  <a:solidFill>
                    <a:schemeClr val="tx2"/>
                  </a:solidFill>
                  <a:prstDash val="solid"/>
                </a:ln>
                <a:solidFill>
                  <a:schemeClr val="tx2"/>
                </a:solidFill>
                <a:latin typeface="Calibri" pitchFamily="34" charset="0"/>
                <a:cs typeface="Calibri" pitchFamily="34" charset="0"/>
              </a:rPr>
              <a:t>«Қазақстан Республикасының кейбір</a:t>
            </a:r>
            <a:r>
              <a:rPr lang="ru-RU" sz="2800" b="1" dirty="0" smtClean="0">
                <a:ln w="10541" cmpd="sng">
                  <a:solidFill>
                    <a:schemeClr val="tx2"/>
                  </a:solidFill>
                  <a:prstDash val="solid"/>
                </a:ln>
                <a:solidFill>
                  <a:schemeClr val="tx2"/>
                </a:solidFill>
                <a:latin typeface="Calibri" pitchFamily="34" charset="0"/>
                <a:cs typeface="Calibri" pitchFamily="34" charset="0"/>
              </a:rPr>
              <a:t> </a:t>
            </a:r>
            <a:r>
              <a:rPr lang="ru-RU" sz="2800" b="1" dirty="0" err="1" smtClean="0">
                <a:ln w="10541" cmpd="sng">
                  <a:solidFill>
                    <a:schemeClr val="tx2"/>
                  </a:solidFill>
                  <a:prstDash val="solid"/>
                </a:ln>
                <a:solidFill>
                  <a:schemeClr val="tx2"/>
                </a:solidFill>
                <a:latin typeface="Calibri" pitchFamily="34" charset="0"/>
                <a:cs typeface="Calibri" pitchFamily="34" charset="0"/>
              </a:rPr>
              <a:t>заңнамалық актілеріне</a:t>
            </a:r>
            <a:r>
              <a:rPr lang="ru-RU" sz="2800" b="1" dirty="0" smtClean="0">
                <a:ln w="10541" cmpd="sng">
                  <a:solidFill>
                    <a:schemeClr val="tx2"/>
                  </a:solidFill>
                  <a:prstDash val="solid"/>
                </a:ln>
                <a:solidFill>
                  <a:schemeClr val="tx2"/>
                </a:solidFill>
                <a:latin typeface="Calibri" pitchFamily="34" charset="0"/>
                <a:cs typeface="Calibri" pitchFamily="34" charset="0"/>
              </a:rPr>
              <a:t> </a:t>
            </a:r>
            <a:r>
              <a:rPr lang="ru-RU" sz="2800" b="1" dirty="0" err="1" smtClean="0">
                <a:ln w="10541" cmpd="sng">
                  <a:solidFill>
                    <a:schemeClr val="tx2"/>
                  </a:solidFill>
                  <a:prstDash val="solid"/>
                </a:ln>
                <a:solidFill>
                  <a:schemeClr val="tx2"/>
                </a:solidFill>
                <a:latin typeface="Calibri" pitchFamily="34" charset="0"/>
                <a:cs typeface="Calibri" pitchFamily="34" charset="0"/>
              </a:rPr>
              <a:t>дене</a:t>
            </a:r>
            <a:r>
              <a:rPr lang="ru-RU" sz="2800" b="1" dirty="0" smtClean="0">
                <a:ln w="10541" cmpd="sng">
                  <a:solidFill>
                    <a:schemeClr val="tx2"/>
                  </a:solidFill>
                  <a:prstDash val="solid"/>
                </a:ln>
                <a:solidFill>
                  <a:schemeClr val="tx2"/>
                </a:solidFill>
                <a:latin typeface="Calibri" pitchFamily="34" charset="0"/>
                <a:cs typeface="Calibri" pitchFamily="34" charset="0"/>
              </a:rPr>
              <a:t> </a:t>
            </a:r>
            <a:r>
              <a:rPr lang="ru-RU" sz="2800" b="1" dirty="0" err="1" smtClean="0">
                <a:ln w="10541" cmpd="sng">
                  <a:solidFill>
                    <a:schemeClr val="tx2"/>
                  </a:solidFill>
                  <a:prstDash val="solid"/>
                </a:ln>
                <a:solidFill>
                  <a:schemeClr val="tx2"/>
                </a:solidFill>
                <a:latin typeface="Calibri" pitchFamily="34" charset="0"/>
                <a:cs typeface="Calibri" pitchFamily="34" charset="0"/>
              </a:rPr>
              <a:t>шынықтыру және </a:t>
            </a:r>
            <a:r>
              <a:rPr lang="ru-RU" sz="2800" b="1" dirty="0" smtClean="0">
                <a:ln w="10541" cmpd="sng">
                  <a:solidFill>
                    <a:schemeClr val="tx2"/>
                  </a:solidFill>
                  <a:prstDash val="solid"/>
                </a:ln>
                <a:solidFill>
                  <a:schemeClr val="tx2"/>
                </a:solidFill>
                <a:latin typeface="Calibri" pitchFamily="34" charset="0"/>
                <a:cs typeface="Calibri" pitchFamily="34" charset="0"/>
              </a:rPr>
              <a:t>спорт </a:t>
            </a:r>
            <a:r>
              <a:rPr lang="ru-RU" sz="2800" b="1" dirty="0" err="1" smtClean="0">
                <a:ln w="10541" cmpd="sng">
                  <a:solidFill>
                    <a:schemeClr val="tx2"/>
                  </a:solidFill>
                  <a:prstDash val="solid"/>
                </a:ln>
                <a:solidFill>
                  <a:schemeClr val="tx2"/>
                </a:solidFill>
                <a:latin typeface="Calibri" pitchFamily="34" charset="0"/>
                <a:cs typeface="Calibri" pitchFamily="34" charset="0"/>
              </a:rPr>
              <a:t>мәселелері бойынша</a:t>
            </a:r>
            <a:r>
              <a:rPr lang="ru-RU" sz="2800" b="1" dirty="0" smtClean="0">
                <a:ln w="10541" cmpd="sng">
                  <a:solidFill>
                    <a:schemeClr val="tx2"/>
                  </a:solidFill>
                  <a:prstDash val="solid"/>
                </a:ln>
                <a:solidFill>
                  <a:schemeClr val="tx2"/>
                </a:solidFill>
                <a:latin typeface="Calibri" pitchFamily="34" charset="0"/>
                <a:cs typeface="Calibri" pitchFamily="34" charset="0"/>
              </a:rPr>
              <a:t> </a:t>
            </a:r>
            <a:r>
              <a:rPr lang="ru-RU" sz="2800" b="1" dirty="0" err="1" smtClean="0">
                <a:ln w="10541" cmpd="sng">
                  <a:solidFill>
                    <a:schemeClr val="tx2"/>
                  </a:solidFill>
                  <a:prstDash val="solid"/>
                </a:ln>
                <a:solidFill>
                  <a:schemeClr val="tx2"/>
                </a:solidFill>
                <a:latin typeface="Calibri" pitchFamily="34" charset="0"/>
                <a:cs typeface="Calibri" pitchFamily="34" charset="0"/>
              </a:rPr>
              <a:t>өзгерістер </a:t>
            </a:r>
            <a:r>
              <a:rPr lang="ru-RU" sz="2800" b="1" dirty="0" smtClean="0">
                <a:ln w="10541" cmpd="sng">
                  <a:solidFill>
                    <a:schemeClr val="tx2"/>
                  </a:solidFill>
                  <a:prstDash val="solid"/>
                </a:ln>
                <a:solidFill>
                  <a:schemeClr val="tx2"/>
                </a:solidFill>
                <a:latin typeface="Calibri" pitchFamily="34" charset="0"/>
                <a:cs typeface="Calibri" pitchFamily="34" charset="0"/>
              </a:rPr>
              <a:t>мен </a:t>
            </a:r>
            <a:r>
              <a:rPr lang="ru-RU" sz="2800" b="1" dirty="0" err="1" smtClean="0">
                <a:ln w="10541" cmpd="sng">
                  <a:solidFill>
                    <a:schemeClr val="tx2"/>
                  </a:solidFill>
                  <a:prstDash val="solid"/>
                </a:ln>
                <a:solidFill>
                  <a:schemeClr val="tx2"/>
                </a:solidFill>
                <a:latin typeface="Calibri" pitchFamily="34" charset="0"/>
                <a:cs typeface="Calibri" pitchFamily="34" charset="0"/>
              </a:rPr>
              <a:t>толықтырулар енгізу</a:t>
            </a:r>
            <a:r>
              <a:rPr lang="ru-RU" sz="2800" b="1" dirty="0" smtClean="0">
                <a:ln w="10541" cmpd="sng">
                  <a:solidFill>
                    <a:schemeClr val="tx2"/>
                  </a:solidFill>
                  <a:prstDash val="solid"/>
                </a:ln>
                <a:solidFill>
                  <a:schemeClr val="tx2"/>
                </a:solidFill>
                <a:latin typeface="Calibri" pitchFamily="34" charset="0"/>
                <a:cs typeface="Calibri" pitchFamily="34" charset="0"/>
              </a:rPr>
              <a:t> </a:t>
            </a:r>
            <a:r>
              <a:rPr lang="ru-RU" sz="2800" b="1" dirty="0" err="1" smtClean="0">
                <a:ln w="10541" cmpd="sng">
                  <a:solidFill>
                    <a:schemeClr val="tx2"/>
                  </a:solidFill>
                  <a:prstDash val="solid"/>
                </a:ln>
                <a:solidFill>
                  <a:schemeClr val="tx2"/>
                </a:solidFill>
                <a:latin typeface="Calibri" pitchFamily="34" charset="0"/>
                <a:cs typeface="Calibri" pitchFamily="34" charset="0"/>
              </a:rPr>
              <a:t>туралы</a:t>
            </a:r>
            <a:r>
              <a:rPr lang="ru-RU" sz="2800" b="1" dirty="0" smtClean="0">
                <a:ln w="10541" cmpd="sng">
                  <a:solidFill>
                    <a:schemeClr val="tx2"/>
                  </a:solidFill>
                  <a:prstDash val="solid"/>
                </a:ln>
                <a:solidFill>
                  <a:schemeClr val="tx2"/>
                </a:solidFill>
                <a:latin typeface="Calibri" pitchFamily="34" charset="0"/>
                <a:cs typeface="Calibri" pitchFamily="34" charset="0"/>
              </a:rPr>
              <a:t>» </a:t>
            </a:r>
            <a:r>
              <a:rPr lang="ru-RU" sz="2800" b="1" dirty="0" err="1" smtClean="0">
                <a:ln w="10541" cmpd="sng">
                  <a:solidFill>
                    <a:schemeClr val="tx2"/>
                  </a:solidFill>
                  <a:prstDash val="solid"/>
                </a:ln>
                <a:solidFill>
                  <a:schemeClr val="tx2"/>
                </a:solidFill>
                <a:latin typeface="Calibri" pitchFamily="34" charset="0"/>
                <a:cs typeface="Calibri" pitchFamily="34" charset="0"/>
              </a:rPr>
              <a:t>Қазақстан Республикасының Заң жобасы</a:t>
            </a:r>
            <a:endParaRPr lang="kk-KZ" sz="2800" b="1" dirty="0">
              <a:ln w="10541" cmpd="sng">
                <a:solidFill>
                  <a:schemeClr val="tx2"/>
                </a:solidFill>
                <a:prstDash val="solid"/>
              </a:ln>
              <a:solidFill>
                <a:schemeClr val="tx2"/>
              </a:solidFill>
              <a:latin typeface="Calibri" pitchFamily="34" charset="0"/>
              <a:cs typeface="Calibri" pitchFamily="34" charset="0"/>
            </a:endParaRPr>
          </a:p>
        </p:txBody>
      </p:sp>
      <p:sp>
        <p:nvSpPr>
          <p:cNvPr id="7" name="Подзаголовок 2"/>
          <p:cNvSpPr txBox="1">
            <a:spLocks/>
          </p:cNvSpPr>
          <p:nvPr/>
        </p:nvSpPr>
        <p:spPr>
          <a:xfrm>
            <a:off x="5572132" y="836712"/>
            <a:ext cx="2877470" cy="237626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kk-KZ" sz="2400" b="1" dirty="0" smtClean="0">
                <a:ln w="10541" cmpd="sng">
                  <a:solidFill>
                    <a:schemeClr val="tx2"/>
                  </a:solidFill>
                  <a:prstDash val="solid"/>
                </a:ln>
                <a:solidFill>
                  <a:schemeClr val="tx2"/>
                </a:solidFill>
                <a:latin typeface="Calibri" pitchFamily="34" charset="0"/>
                <a:cs typeface="Calibri" pitchFamily="34" charset="0"/>
              </a:rPr>
              <a:t>Қазақстан Республикасы Мәдениет және спорт министрлігі</a:t>
            </a:r>
          </a:p>
        </p:txBody>
      </p:sp>
      <p:pic>
        <p:nvPicPr>
          <p:cNvPr id="14342"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3786182" y="857232"/>
            <a:ext cx="1357322" cy="1357322"/>
          </a:xfrm>
          <a:prstGeom prst="rect">
            <a:avLst/>
          </a:prstGeom>
          <a:noFill/>
        </p:spPr>
      </p:pic>
      <p:cxnSp>
        <p:nvCxnSpPr>
          <p:cNvPr id="11" name="Прямая соединительная линия 10"/>
          <p:cNvCxnSpPr/>
          <p:nvPr/>
        </p:nvCxnSpPr>
        <p:spPr>
          <a:xfrm>
            <a:off x="1142976" y="2428868"/>
            <a:ext cx="71438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3" name="Прямая соединительная линия 12"/>
          <p:cNvCxnSpPr/>
          <p:nvPr/>
        </p:nvCxnSpPr>
        <p:spPr>
          <a:xfrm>
            <a:off x="1142976" y="5857892"/>
            <a:ext cx="7143800" cy="0"/>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 xmlns:p14="http://schemas.microsoft.com/office/powerpoint/2010/main" val="22034366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10</a:t>
            </a:fld>
            <a:endParaRPr lang="ru-RU"/>
          </a:p>
        </p:txBody>
      </p:sp>
      <p:sp>
        <p:nvSpPr>
          <p:cNvPr id="3" name="Объект 2"/>
          <p:cNvSpPr>
            <a:spLocks noGrp="1"/>
          </p:cNvSpPr>
          <p:nvPr>
            <p:ph sz="quarter" idx="13"/>
          </p:nvPr>
        </p:nvSpPr>
        <p:spPr>
          <a:xfrm>
            <a:off x="481475" y="1527508"/>
            <a:ext cx="8229600" cy="5328592"/>
          </a:xfrm>
        </p:spPr>
        <p:txBody>
          <a:bodyPr>
            <a:noAutofit/>
          </a:bodyPr>
          <a:lstStyle/>
          <a:p>
            <a:pPr algn="just">
              <a:buFont typeface="Arial" panose="020B0604020202020204" pitchFamily="34" charset="0"/>
              <a:buChar char="•"/>
            </a:pPr>
            <a:r>
              <a:rPr lang="kk-KZ" sz="2600" dirty="0" smtClean="0">
                <a:latin typeface="Calibri" pitchFamily="34" charset="0"/>
                <a:cs typeface="Calibri" pitchFamily="34" charset="0"/>
              </a:rPr>
              <a:t>спорт түрлері бойынша Қазақстан Республикасы құрама командаларының бас жаттықтырушыларын және мемлекеттік жаттықтырушыларды - аккредиттелген республикалық спорт федерацияларының ұсынуы бойынша, лауазымға тағайындау және лауазымнан босату</a:t>
            </a:r>
          </a:p>
          <a:p>
            <a:pPr algn="just">
              <a:buFont typeface="Arial" panose="020B0604020202020204" pitchFamily="34" charset="0"/>
              <a:buChar char="•"/>
            </a:pPr>
            <a:r>
              <a:rPr lang="kk-KZ" sz="2600" dirty="0" smtClean="0">
                <a:latin typeface="Calibri" pitchFamily="34" charset="0"/>
                <a:cs typeface="Calibri" pitchFamily="34" charset="0"/>
              </a:rPr>
              <a:t>олимпиадалық спорт түрлері бойынша - Қазақстан Республикасының Ұлттық олимпиада комитетімен келісуі бойынша</a:t>
            </a:r>
            <a:r>
              <a:rPr lang="ru-RU" sz="2600" dirty="0" smtClean="0">
                <a:solidFill>
                  <a:srgbClr val="00005E"/>
                </a:solidFill>
                <a:latin typeface="Calibri" pitchFamily="34" charset="0"/>
                <a:cs typeface="Calibri" pitchFamily="34" charset="0"/>
              </a:rPr>
              <a:t> </a:t>
            </a:r>
          </a:p>
          <a:p>
            <a:pPr algn="just">
              <a:buFont typeface="Arial" panose="020B0604020202020204" pitchFamily="34" charset="0"/>
              <a:buChar char="•"/>
            </a:pPr>
            <a:r>
              <a:rPr lang="kk-KZ" sz="2600" dirty="0" smtClean="0">
                <a:latin typeface="Calibri" pitchFamily="34" charset="0"/>
                <a:cs typeface="Calibri" pitchFamily="34" charset="0"/>
              </a:rPr>
              <a:t>паралимпиадалық спорт түрлері бойынша Ұлттық Паралимпиада комитетімен келісуі бойынша</a:t>
            </a:r>
            <a:endParaRPr lang="kk-KZ" sz="2600" dirty="0">
              <a:solidFill>
                <a:srgbClr val="00005E"/>
              </a:solidFill>
              <a:latin typeface="Calibri" pitchFamily="34" charset="0"/>
              <a:cs typeface="Calibri" pitchFamily="34" charset="0"/>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8" name="Прямоугольник 7"/>
          <p:cNvSpPr/>
          <p:nvPr/>
        </p:nvSpPr>
        <p:spPr>
          <a:xfrm>
            <a:off x="1142976" y="500042"/>
            <a:ext cx="7157345" cy="584775"/>
          </a:xfrm>
          <a:prstGeom prst="rect">
            <a:avLst/>
          </a:prstGeom>
        </p:spPr>
        <p:txBody>
          <a:bodyPr wrap="none">
            <a:spAutoFit/>
          </a:bodyPr>
          <a:lstStyle/>
          <a:p>
            <a:pPr algn="ctr"/>
            <a:r>
              <a:rPr lang="ru-RU" sz="3200" b="1" dirty="0" err="1" smtClean="0">
                <a:ln w="10541" cmpd="sng">
                  <a:solidFill>
                    <a:schemeClr val="tx2"/>
                  </a:solidFill>
                  <a:prstDash val="solid"/>
                </a:ln>
                <a:solidFill>
                  <a:schemeClr val="tx2"/>
                </a:solidFill>
                <a:latin typeface="Calibri" pitchFamily="34" charset="0"/>
                <a:cs typeface="Calibri" pitchFamily="34" charset="0"/>
              </a:rPr>
              <a:t>Заң жобасы</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бойынша</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негізгі</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ережелер</a:t>
            </a:r>
            <a:endParaRPr lang="ru-RU" sz="3200" b="1" dirty="0" smtClean="0">
              <a:ln w="10541" cmpd="sng">
                <a:solidFill>
                  <a:schemeClr val="tx2"/>
                </a:solidFill>
                <a:prstDash val="solid"/>
              </a:ln>
              <a:solidFill>
                <a:schemeClr val="tx2"/>
              </a:solidFill>
              <a:latin typeface="Calibri" pitchFamily="34" charset="0"/>
              <a:cs typeface="Calibri" pitchFamily="34" charset="0"/>
            </a:endParaRPr>
          </a:p>
        </p:txBody>
      </p:sp>
    </p:spTree>
    <p:extLst>
      <p:ext uri="{BB962C8B-B14F-4D97-AF65-F5344CB8AC3E}">
        <p14:creationId xmlns="" xmlns:p14="http://schemas.microsoft.com/office/powerpoint/2010/main" val="1542245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11</a:t>
            </a:fld>
            <a:endParaRPr lang="ru-RU"/>
          </a:p>
        </p:txBody>
      </p:sp>
      <p:sp>
        <p:nvSpPr>
          <p:cNvPr id="3" name="Объект 2"/>
          <p:cNvSpPr>
            <a:spLocks noGrp="1"/>
          </p:cNvSpPr>
          <p:nvPr>
            <p:ph sz="quarter" idx="13"/>
          </p:nvPr>
        </p:nvSpPr>
        <p:spPr>
          <a:xfrm>
            <a:off x="457200" y="1268760"/>
            <a:ext cx="8229600" cy="5328592"/>
          </a:xfrm>
        </p:spPr>
        <p:txBody>
          <a:bodyPr>
            <a:normAutofit/>
          </a:bodyPr>
          <a:lstStyle/>
          <a:p>
            <a:endParaRPr lang="ru-RU" sz="2800" i="1" u="sng" dirty="0" smtClean="0">
              <a:solidFill>
                <a:srgbClr val="00005E"/>
              </a:solidFill>
              <a:latin typeface="Arial Narrow" pitchFamily="34" charset="0"/>
              <a:cs typeface="Times New Roman" pitchFamily="18" charset="0"/>
            </a:endParaRPr>
          </a:p>
          <a:p>
            <a:pPr algn="just">
              <a:buFont typeface="Arial" panose="020B0604020202020204" pitchFamily="34" charset="0"/>
              <a:buChar char="•"/>
            </a:pPr>
            <a:r>
              <a:rPr lang="kk-KZ" sz="2800" dirty="0" smtClean="0">
                <a:solidFill>
                  <a:schemeClr val="bg2">
                    <a:lumMod val="25000"/>
                  </a:schemeClr>
                </a:solidFill>
                <a:latin typeface="Calibri" pitchFamily="34" charset="0"/>
                <a:cs typeface="Calibri" pitchFamily="34" charset="0"/>
              </a:rPr>
              <a:t>халықаралық және республикалық спорттық жарыстардың ережелерін (регламенттерін) келісу</a:t>
            </a:r>
            <a:r>
              <a:rPr lang="ru-RU" sz="2800" dirty="0" smtClean="0">
                <a:solidFill>
                  <a:schemeClr val="bg2">
                    <a:lumMod val="25000"/>
                  </a:schemeClr>
                </a:solidFill>
                <a:latin typeface="Calibri" pitchFamily="34" charset="0"/>
                <a:cs typeface="Calibri" pitchFamily="34" charset="0"/>
              </a:rPr>
              <a:t>; </a:t>
            </a:r>
          </a:p>
          <a:p>
            <a:pPr algn="just">
              <a:buFont typeface="Arial" panose="020B0604020202020204" pitchFamily="34" charset="0"/>
              <a:buChar char="•"/>
            </a:pPr>
            <a:r>
              <a:rPr lang="kk-KZ" sz="2800" dirty="0" smtClean="0">
                <a:solidFill>
                  <a:schemeClr val="bg2">
                    <a:lumMod val="25000"/>
                  </a:schemeClr>
                </a:solidFill>
                <a:latin typeface="Calibri" pitchFamily="34" charset="0"/>
                <a:cs typeface="Calibri" pitchFamily="34" charset="0"/>
              </a:rPr>
              <a:t>Қазақстан Республикасының басым спорт түрлерінің тізбесін әзірлеу және бекіту</a:t>
            </a:r>
            <a:r>
              <a:rPr lang="ru-RU" sz="2800" dirty="0" smtClean="0">
                <a:solidFill>
                  <a:schemeClr val="bg2">
                    <a:lumMod val="25000"/>
                  </a:schemeClr>
                </a:solidFill>
                <a:latin typeface="Calibri" pitchFamily="34" charset="0"/>
                <a:cs typeface="Calibri" pitchFamily="34" charset="0"/>
              </a:rPr>
              <a:t>;</a:t>
            </a:r>
          </a:p>
          <a:p>
            <a:pPr algn="just">
              <a:buFont typeface="Arial" panose="020B0604020202020204" pitchFamily="34" charset="0"/>
              <a:buChar char="•"/>
            </a:pPr>
            <a:r>
              <a:rPr lang="kk-KZ" sz="2800" dirty="0" smtClean="0">
                <a:solidFill>
                  <a:schemeClr val="bg2">
                    <a:lumMod val="25000"/>
                  </a:schemeClr>
                </a:solidFill>
                <a:latin typeface="Calibri" pitchFamily="34" charset="0"/>
                <a:cs typeface="Calibri" pitchFamily="34" charset="0"/>
              </a:rPr>
              <a:t>Қазақстан Республикасында спорт түрлерін саралау қағидаларын әзірлеу және бекіту</a:t>
            </a:r>
            <a:r>
              <a:rPr lang="ru-RU" sz="2800" dirty="0" smtClean="0">
                <a:solidFill>
                  <a:schemeClr val="bg2">
                    <a:lumMod val="25000"/>
                  </a:schemeClr>
                </a:solidFill>
                <a:latin typeface="Calibri" pitchFamily="34" charset="0"/>
                <a:cs typeface="Calibri" pitchFamily="34" charset="0"/>
              </a:rPr>
              <a:t>;</a:t>
            </a:r>
          </a:p>
          <a:p>
            <a:pPr algn="just">
              <a:buFont typeface="Arial" panose="020B0604020202020204" pitchFamily="34" charset="0"/>
              <a:buChar char="•"/>
            </a:pPr>
            <a:r>
              <a:rPr lang="kk-KZ" sz="2800" dirty="0" smtClean="0">
                <a:solidFill>
                  <a:schemeClr val="bg2">
                    <a:lumMod val="25000"/>
                  </a:schemeClr>
                </a:solidFill>
                <a:latin typeface="Calibri" pitchFamily="34" charset="0"/>
                <a:cs typeface="Calibri" pitchFamily="34" charset="0"/>
              </a:rPr>
              <a:t>жергілікті атқарушы органдармен Қазақстан Республикасындағы басым спорт түрлерінің өңірлік тізбесін келісу</a:t>
            </a:r>
            <a:r>
              <a:rPr lang="ru-RU" sz="2800" dirty="0" smtClean="0">
                <a:solidFill>
                  <a:schemeClr val="bg2">
                    <a:lumMod val="25000"/>
                  </a:schemeClr>
                </a:solidFill>
                <a:latin typeface="Calibri" pitchFamily="34" charset="0"/>
                <a:cs typeface="Calibri" pitchFamily="34" charset="0"/>
              </a:rPr>
              <a:t>.</a:t>
            </a:r>
          </a:p>
          <a:p>
            <a:endParaRPr lang="kk-KZ" sz="2800" dirty="0">
              <a:solidFill>
                <a:srgbClr val="00005E"/>
              </a:solidFill>
              <a:latin typeface="Arial Narrow" pitchFamily="34" charset="0"/>
              <a:cs typeface="Times New Roman" pitchFamily="18" charset="0"/>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8" name="Прямоугольник 7"/>
          <p:cNvSpPr/>
          <p:nvPr/>
        </p:nvSpPr>
        <p:spPr>
          <a:xfrm>
            <a:off x="1142976" y="500042"/>
            <a:ext cx="7157345" cy="584775"/>
          </a:xfrm>
          <a:prstGeom prst="rect">
            <a:avLst/>
          </a:prstGeom>
        </p:spPr>
        <p:txBody>
          <a:bodyPr wrap="none">
            <a:spAutoFit/>
          </a:bodyPr>
          <a:lstStyle/>
          <a:p>
            <a:pPr algn="ctr"/>
            <a:r>
              <a:rPr lang="ru-RU" sz="3200" b="1" dirty="0" err="1" smtClean="0">
                <a:ln w="10541" cmpd="sng">
                  <a:solidFill>
                    <a:schemeClr val="tx2"/>
                  </a:solidFill>
                  <a:prstDash val="solid"/>
                </a:ln>
                <a:solidFill>
                  <a:schemeClr val="tx2"/>
                </a:solidFill>
                <a:latin typeface="Calibri" pitchFamily="34" charset="0"/>
                <a:cs typeface="Calibri" pitchFamily="34" charset="0"/>
              </a:rPr>
              <a:t>Заң жобасы</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бойынша</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негізгі</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ережелер</a:t>
            </a:r>
            <a:endParaRPr lang="ru-RU" sz="3200" b="1" dirty="0" smtClean="0">
              <a:ln w="10541" cmpd="sng">
                <a:solidFill>
                  <a:schemeClr val="tx2"/>
                </a:solidFill>
                <a:prstDash val="solid"/>
              </a:ln>
              <a:solidFill>
                <a:schemeClr val="tx2"/>
              </a:solidFill>
              <a:latin typeface="Calibri" pitchFamily="34" charset="0"/>
              <a:cs typeface="Calibri" pitchFamily="34" charset="0"/>
            </a:endParaRPr>
          </a:p>
        </p:txBody>
      </p:sp>
    </p:spTree>
    <p:extLst>
      <p:ext uri="{BB962C8B-B14F-4D97-AF65-F5344CB8AC3E}">
        <p14:creationId xmlns="" xmlns:p14="http://schemas.microsoft.com/office/powerpoint/2010/main" val="3205177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12</a:t>
            </a:fld>
            <a:endParaRPr lang="ru-RU"/>
          </a:p>
        </p:txBody>
      </p:sp>
      <p:sp>
        <p:nvSpPr>
          <p:cNvPr id="3" name="Объект 2"/>
          <p:cNvSpPr>
            <a:spLocks noGrp="1"/>
          </p:cNvSpPr>
          <p:nvPr>
            <p:ph sz="quarter" idx="13"/>
          </p:nvPr>
        </p:nvSpPr>
        <p:spPr>
          <a:xfrm>
            <a:off x="481475" y="1503758"/>
            <a:ext cx="8229600" cy="5328592"/>
          </a:xfrm>
        </p:spPr>
        <p:txBody>
          <a:bodyPr>
            <a:normAutofit/>
          </a:bodyPr>
          <a:lstStyle/>
          <a:p>
            <a:pPr algn="just">
              <a:buFont typeface="Wingdings" panose="05000000000000000000" pitchFamily="2" charset="2"/>
              <a:buChar char="Ø"/>
            </a:pPr>
            <a:r>
              <a:rPr lang="en-US" sz="2400" b="1" dirty="0" smtClean="0">
                <a:solidFill>
                  <a:srgbClr val="00005E"/>
                </a:solidFill>
                <a:latin typeface="Arial Narrow" pitchFamily="34" charset="0"/>
                <a:cs typeface="Times New Roman" pitchFamily="18" charset="0"/>
              </a:rPr>
              <a:t> </a:t>
            </a:r>
            <a:r>
              <a:rPr lang="kk-KZ" sz="2400" b="1" dirty="0" smtClean="0">
                <a:latin typeface="Calibri" pitchFamily="34" charset="0"/>
                <a:cs typeface="Calibri" pitchFamily="34" charset="0"/>
              </a:rPr>
              <a:t>Облыстың, республикалық маңызы бар қалалардың, астананың жергiлiктi атқарушы органдарының құзыреттері</a:t>
            </a:r>
            <a:r>
              <a:rPr lang="kk-KZ" sz="2400" dirty="0" smtClean="0">
                <a:latin typeface="Calibri" pitchFamily="34" charset="0"/>
                <a:cs typeface="Calibri" pitchFamily="34" charset="0"/>
              </a:rPr>
              <a:t> келесі функциялармен толықтырылған</a:t>
            </a:r>
            <a:r>
              <a:rPr lang="ru-RU" sz="2400" dirty="0" smtClean="0">
                <a:solidFill>
                  <a:srgbClr val="00005E"/>
                </a:solidFill>
                <a:latin typeface="Calibri" pitchFamily="34" charset="0"/>
                <a:cs typeface="Calibri" pitchFamily="34" charset="0"/>
              </a:rPr>
              <a:t>:</a:t>
            </a:r>
          </a:p>
          <a:p>
            <a:pPr algn="just">
              <a:buFont typeface="Arial" panose="020B0604020202020204" pitchFamily="34" charset="0"/>
              <a:buChar char="•"/>
            </a:pPr>
            <a:r>
              <a:rPr lang="kk-KZ" sz="2400" dirty="0" smtClean="0">
                <a:latin typeface="Calibri" pitchFamily="34" charset="0"/>
                <a:cs typeface="Calibri" pitchFamily="34" charset="0"/>
              </a:rPr>
              <a:t>аккредиттелген республикалық және (немесе) жергілікті спорт федерацияларымен бірлесе отырып, спорт түрлерi, оның ішінде ұлттық, техникалық және қолданбалы түрлері бойынша, бұқаралық спорт бойынша, сондай-ақ ардагер спортшылар арасында </a:t>
            </a:r>
            <a:r>
              <a:rPr lang="kk-KZ" sz="2400" u="sng" dirty="0" smtClean="0">
                <a:latin typeface="Calibri" pitchFamily="34" charset="0"/>
                <a:cs typeface="Calibri" pitchFamily="34" charset="0"/>
              </a:rPr>
              <a:t>республикалық және халықаралық жарыстарды</a:t>
            </a:r>
            <a:r>
              <a:rPr lang="kk-KZ" sz="2400" dirty="0" smtClean="0">
                <a:latin typeface="Calibri" pitchFamily="34" charset="0"/>
                <a:cs typeface="Calibri" pitchFamily="34" charset="0"/>
              </a:rPr>
              <a:t> өткізуге қатысу</a:t>
            </a:r>
            <a:r>
              <a:rPr lang="ru-RU" sz="2400" dirty="0" smtClean="0">
                <a:solidFill>
                  <a:srgbClr val="00005E"/>
                </a:solidFill>
                <a:latin typeface="Calibri" pitchFamily="34" charset="0"/>
                <a:cs typeface="Calibri" pitchFamily="34" charset="0"/>
              </a:rPr>
              <a:t>;</a:t>
            </a:r>
            <a:endParaRPr lang="kk-KZ" sz="2400" dirty="0">
              <a:solidFill>
                <a:srgbClr val="00005E"/>
              </a:solidFill>
              <a:latin typeface="Calibri" pitchFamily="34" charset="0"/>
              <a:cs typeface="Calibri" pitchFamily="34" charset="0"/>
            </a:endParaRPr>
          </a:p>
          <a:p>
            <a:pPr algn="just">
              <a:buFont typeface="Arial" panose="020B0604020202020204" pitchFamily="34" charset="0"/>
              <a:buChar char="•"/>
            </a:pPr>
            <a:r>
              <a:rPr lang="kk-KZ" sz="2400" dirty="0" smtClean="0">
                <a:latin typeface="Calibri" pitchFamily="34" charset="0"/>
                <a:cs typeface="Calibri" pitchFamily="34" charset="0"/>
              </a:rPr>
              <a:t>әкiмшiлiк-аумақтық бiрлiк аумағында бұқаралық спортты және ұлттық спорт түрлерiн ғана емес, мүгедектер арасындағы спортты дамытуды қамтамасыз ету</a:t>
            </a:r>
            <a:r>
              <a:rPr lang="ru-RU" sz="2400" dirty="0" smtClean="0">
                <a:solidFill>
                  <a:srgbClr val="00005E"/>
                </a:solidFill>
                <a:latin typeface="Calibri" pitchFamily="34" charset="0"/>
                <a:cs typeface="Calibri" pitchFamily="34" charset="0"/>
              </a:rPr>
              <a:t>; </a:t>
            </a: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8" name="Прямоугольник 7"/>
          <p:cNvSpPr/>
          <p:nvPr/>
        </p:nvSpPr>
        <p:spPr>
          <a:xfrm>
            <a:off x="1142976" y="500042"/>
            <a:ext cx="7157345" cy="584775"/>
          </a:xfrm>
          <a:prstGeom prst="rect">
            <a:avLst/>
          </a:prstGeom>
        </p:spPr>
        <p:txBody>
          <a:bodyPr wrap="none">
            <a:spAutoFit/>
          </a:bodyPr>
          <a:lstStyle/>
          <a:p>
            <a:pPr algn="ctr"/>
            <a:r>
              <a:rPr lang="ru-RU" sz="3200" b="1" dirty="0" err="1" smtClean="0">
                <a:ln w="10541" cmpd="sng">
                  <a:solidFill>
                    <a:schemeClr val="tx2"/>
                  </a:solidFill>
                  <a:prstDash val="solid"/>
                </a:ln>
                <a:solidFill>
                  <a:schemeClr val="tx2"/>
                </a:solidFill>
                <a:latin typeface="Calibri" pitchFamily="34" charset="0"/>
                <a:cs typeface="Calibri" pitchFamily="34" charset="0"/>
              </a:rPr>
              <a:t>Заң жобасы</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бойынша</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негізгі</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ережелер</a:t>
            </a:r>
            <a:endParaRPr lang="ru-RU" sz="3200" b="1" dirty="0" smtClean="0">
              <a:ln w="10541" cmpd="sng">
                <a:solidFill>
                  <a:schemeClr val="tx2"/>
                </a:solidFill>
                <a:prstDash val="solid"/>
              </a:ln>
              <a:solidFill>
                <a:schemeClr val="tx2"/>
              </a:solidFill>
              <a:latin typeface="Calibri" pitchFamily="34" charset="0"/>
              <a:cs typeface="Calibri" pitchFamily="34" charset="0"/>
            </a:endParaRPr>
          </a:p>
        </p:txBody>
      </p:sp>
    </p:spTree>
    <p:extLst>
      <p:ext uri="{BB962C8B-B14F-4D97-AF65-F5344CB8AC3E}">
        <p14:creationId xmlns="" xmlns:p14="http://schemas.microsoft.com/office/powerpoint/2010/main" val="13714462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13</a:t>
            </a:fld>
            <a:endParaRPr lang="ru-RU"/>
          </a:p>
        </p:txBody>
      </p:sp>
      <p:sp>
        <p:nvSpPr>
          <p:cNvPr id="3" name="Объект 2"/>
          <p:cNvSpPr>
            <a:spLocks noGrp="1"/>
          </p:cNvSpPr>
          <p:nvPr>
            <p:ph sz="quarter" idx="13"/>
          </p:nvPr>
        </p:nvSpPr>
        <p:spPr>
          <a:xfrm>
            <a:off x="461283" y="1539384"/>
            <a:ext cx="8229600" cy="5328592"/>
          </a:xfrm>
        </p:spPr>
        <p:txBody>
          <a:bodyPr>
            <a:normAutofit/>
          </a:bodyPr>
          <a:lstStyle/>
          <a:p>
            <a:pPr algn="just">
              <a:buFont typeface="Arial" panose="020B0604020202020204" pitchFamily="34" charset="0"/>
              <a:buChar char="•"/>
            </a:pPr>
            <a:r>
              <a:rPr lang="kk-KZ" dirty="0" smtClean="0">
                <a:solidFill>
                  <a:schemeClr val="bg2">
                    <a:lumMod val="25000"/>
                  </a:schemeClr>
                </a:solidFill>
                <a:latin typeface="Calibri" pitchFamily="34" charset="0"/>
                <a:cs typeface="Calibri" pitchFamily="34" charset="0"/>
              </a:rPr>
              <a:t>спорт түрлері бойынша Қазақстан Республикасының құрама командаларының (спорт түрлері бойынша ұлттық құрама командалардың) құрамына кіретін спортшыларға, олардың жаттықтырушыларына, сондай-ақ спорттың ойналатын түрлері бойынша Қазақстан Республикасы құрама командаларының (ұлттық құрама командалардың) құрамында өнер көрсететін спортшыларға, олардың жаттықтырушыларына және клубтық командалардың жетекшілеріне ай сайынғы ақшалай үлес төлемдерінің мөлшерлерін әзірлеу және бекіту</a:t>
            </a:r>
            <a:r>
              <a:rPr lang="ru-RU" dirty="0" smtClean="0">
                <a:solidFill>
                  <a:schemeClr val="bg2">
                    <a:lumMod val="25000"/>
                  </a:schemeClr>
                </a:solidFill>
                <a:latin typeface="Calibri" pitchFamily="34" charset="0"/>
                <a:cs typeface="Calibri" pitchFamily="34" charset="0"/>
              </a:rPr>
              <a:t>;</a:t>
            </a:r>
          </a:p>
          <a:p>
            <a:pPr algn="just">
              <a:buNone/>
            </a:pPr>
            <a:endParaRPr lang="ru-RU" dirty="0" smtClean="0">
              <a:solidFill>
                <a:schemeClr val="bg2">
                  <a:lumMod val="25000"/>
                </a:schemeClr>
              </a:solidFill>
              <a:latin typeface="Calibri" pitchFamily="34" charset="0"/>
              <a:cs typeface="Calibri" pitchFamily="34" charset="0"/>
            </a:endParaRPr>
          </a:p>
          <a:p>
            <a:pPr algn="just">
              <a:buFont typeface="Arial" panose="020B0604020202020204" pitchFamily="34" charset="0"/>
              <a:buChar char="•"/>
            </a:pPr>
            <a:r>
              <a:rPr lang="kk-KZ" dirty="0" smtClean="0">
                <a:solidFill>
                  <a:schemeClr val="bg2">
                    <a:lumMod val="25000"/>
                  </a:schemeClr>
                </a:solidFill>
                <a:latin typeface="Calibri" pitchFamily="34" charset="0"/>
                <a:cs typeface="Calibri" pitchFamily="34" charset="0"/>
              </a:rPr>
              <a:t>спорттың басым түрлерінің өңірлік тізбесін әзірлеу және дене шынықтыру және спорт саласындағы уәкілетті органмен келісу бойынша бекіту</a:t>
            </a:r>
            <a:r>
              <a:rPr lang="ru-RU" dirty="0" smtClean="0">
                <a:solidFill>
                  <a:schemeClr val="bg2">
                    <a:lumMod val="25000"/>
                  </a:schemeClr>
                </a:solidFill>
                <a:latin typeface="Calibri" pitchFamily="34" charset="0"/>
                <a:cs typeface="Calibri" pitchFamily="34" charset="0"/>
              </a:rPr>
              <a:t>.</a:t>
            </a:r>
          </a:p>
        </p:txBody>
      </p:sp>
      <p:pic>
        <p:nvPicPr>
          <p:cNvPr id="9"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8" name="Прямоугольник 7"/>
          <p:cNvSpPr/>
          <p:nvPr/>
        </p:nvSpPr>
        <p:spPr>
          <a:xfrm>
            <a:off x="1142976" y="500042"/>
            <a:ext cx="7157345" cy="584775"/>
          </a:xfrm>
          <a:prstGeom prst="rect">
            <a:avLst/>
          </a:prstGeom>
        </p:spPr>
        <p:txBody>
          <a:bodyPr wrap="none">
            <a:spAutoFit/>
          </a:bodyPr>
          <a:lstStyle/>
          <a:p>
            <a:pPr algn="ctr"/>
            <a:r>
              <a:rPr lang="ru-RU" sz="3200" b="1" dirty="0" err="1" smtClean="0">
                <a:ln w="10541" cmpd="sng">
                  <a:solidFill>
                    <a:schemeClr val="tx2"/>
                  </a:solidFill>
                  <a:prstDash val="solid"/>
                </a:ln>
                <a:solidFill>
                  <a:schemeClr val="tx2"/>
                </a:solidFill>
                <a:latin typeface="Calibri" pitchFamily="34" charset="0"/>
                <a:cs typeface="Calibri" pitchFamily="34" charset="0"/>
              </a:rPr>
              <a:t>Заң жобасы</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бойынша</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негізгі</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ережелер</a:t>
            </a:r>
            <a:endParaRPr lang="ru-RU" sz="3200" b="1" dirty="0" smtClean="0">
              <a:ln w="10541" cmpd="sng">
                <a:solidFill>
                  <a:schemeClr val="tx2"/>
                </a:solidFill>
                <a:prstDash val="solid"/>
              </a:ln>
              <a:solidFill>
                <a:schemeClr val="tx2"/>
              </a:solidFill>
              <a:latin typeface="Calibri" pitchFamily="34" charset="0"/>
              <a:cs typeface="Calibri" pitchFamily="34" charset="0"/>
            </a:endParaRPr>
          </a:p>
        </p:txBody>
      </p:sp>
    </p:spTree>
    <p:extLst>
      <p:ext uri="{BB962C8B-B14F-4D97-AF65-F5344CB8AC3E}">
        <p14:creationId xmlns="" xmlns:p14="http://schemas.microsoft.com/office/powerpoint/2010/main" val="23126736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14</a:t>
            </a:fld>
            <a:endParaRPr lang="ru-RU"/>
          </a:p>
        </p:txBody>
      </p:sp>
      <p:sp>
        <p:nvSpPr>
          <p:cNvPr id="3" name="Объект 2"/>
          <p:cNvSpPr>
            <a:spLocks noGrp="1"/>
          </p:cNvSpPr>
          <p:nvPr>
            <p:ph sz="quarter" idx="13"/>
          </p:nvPr>
        </p:nvSpPr>
        <p:spPr>
          <a:xfrm>
            <a:off x="457200" y="1484784"/>
            <a:ext cx="8229600" cy="5112568"/>
          </a:xfrm>
        </p:spPr>
        <p:txBody>
          <a:bodyPr>
            <a:normAutofit/>
          </a:bodyPr>
          <a:lstStyle/>
          <a:p>
            <a:pPr algn="just">
              <a:buFont typeface="Wingdings" panose="05000000000000000000" pitchFamily="2" charset="2"/>
              <a:buChar char="Ø"/>
            </a:pPr>
            <a:r>
              <a:rPr lang="en-US" sz="2500" b="1" dirty="0" smtClean="0">
                <a:solidFill>
                  <a:srgbClr val="00005E"/>
                </a:solidFill>
                <a:latin typeface="Arial Narrow" pitchFamily="34" charset="0"/>
                <a:cs typeface="Times New Roman" pitchFamily="18" charset="0"/>
              </a:rPr>
              <a:t> </a:t>
            </a:r>
            <a:r>
              <a:rPr lang="kk-KZ" sz="2400" b="1" dirty="0" smtClean="0">
                <a:solidFill>
                  <a:schemeClr val="bg2">
                    <a:lumMod val="25000"/>
                  </a:schemeClr>
                </a:solidFill>
                <a:latin typeface="Calibri" pitchFamily="34" charset="0"/>
                <a:cs typeface="Calibri" pitchFamily="34" charset="0"/>
              </a:rPr>
              <a:t>Заң жобасымен </a:t>
            </a:r>
            <a:r>
              <a:rPr lang="kk-KZ" sz="2000" dirty="0" smtClean="0">
                <a:solidFill>
                  <a:schemeClr val="bg2">
                    <a:lumMod val="25000"/>
                  </a:schemeClr>
                </a:solidFill>
                <a:latin typeface="Calibri" pitchFamily="34" charset="0"/>
                <a:cs typeface="Calibri" pitchFamily="34" charset="0"/>
              </a:rPr>
              <a:t>аккредиттелген республикалық және (немесе) өңірлік спорт федерацияларының, Халықаралық Азия кеңесінің, </a:t>
            </a:r>
            <a:r>
              <a:rPr lang="kk-KZ" sz="2000" u="sng" dirty="0" smtClean="0">
                <a:solidFill>
                  <a:schemeClr val="bg2">
                    <a:lumMod val="25000"/>
                  </a:schemeClr>
                </a:solidFill>
                <a:latin typeface="Calibri" pitchFamily="34" charset="0"/>
                <a:cs typeface="Calibri" pitchFamily="34" charset="0"/>
              </a:rPr>
              <a:t>Ұлттық Олимпиада комитетінің және Ұлттық Паралимпиада комитетінің </a:t>
            </a:r>
            <a:r>
              <a:rPr lang="kk-KZ" sz="2000" dirty="0" smtClean="0">
                <a:solidFill>
                  <a:schemeClr val="bg2">
                    <a:lumMod val="25000"/>
                  </a:schemeClr>
                </a:solidFill>
                <a:latin typeface="Calibri" pitchFamily="34" charset="0"/>
                <a:cs typeface="Calibri" pitchFamily="34" charset="0"/>
              </a:rPr>
              <a:t>тануымен шектеліп, </a:t>
            </a:r>
            <a:r>
              <a:rPr lang="kk-KZ" sz="2000" u="sng" dirty="0" smtClean="0">
                <a:solidFill>
                  <a:schemeClr val="bg2">
                    <a:lumMod val="25000"/>
                  </a:schemeClr>
                </a:solidFill>
                <a:latin typeface="Calibri" pitchFamily="34" charset="0"/>
                <a:cs typeface="Calibri" pitchFamily="34" charset="0"/>
              </a:rPr>
              <a:t>«Спорт-Аккорд» халықаралық конвентімен тану </a:t>
            </a:r>
            <a:r>
              <a:rPr lang="kk-KZ" sz="2000" dirty="0" smtClean="0">
                <a:solidFill>
                  <a:schemeClr val="bg2">
                    <a:lumMod val="25000"/>
                  </a:schemeClr>
                </a:solidFill>
                <a:latin typeface="Calibri" pitchFamily="34" charset="0"/>
                <a:cs typeface="Calibri" pitchFamily="34" charset="0"/>
              </a:rPr>
              <a:t>алып тасталды</a:t>
            </a:r>
          </a:p>
          <a:p>
            <a:pPr algn="just">
              <a:buNone/>
            </a:pPr>
            <a:endParaRPr lang="kk-KZ" sz="1400" b="1" dirty="0" smtClean="0">
              <a:solidFill>
                <a:schemeClr val="bg2">
                  <a:lumMod val="25000"/>
                </a:schemeClr>
              </a:solidFill>
              <a:latin typeface="Calibri" pitchFamily="34" charset="0"/>
              <a:cs typeface="Calibri" pitchFamily="34" charset="0"/>
            </a:endParaRPr>
          </a:p>
          <a:p>
            <a:pPr algn="just">
              <a:buFont typeface="Wingdings" panose="05000000000000000000" pitchFamily="2" charset="2"/>
              <a:buChar char="Ø"/>
            </a:pPr>
            <a:r>
              <a:rPr lang="en-US" sz="2000" b="1" dirty="0" smtClean="0">
                <a:solidFill>
                  <a:schemeClr val="bg2">
                    <a:lumMod val="25000"/>
                  </a:schemeClr>
                </a:solidFill>
                <a:latin typeface="Calibri" pitchFamily="34" charset="0"/>
                <a:cs typeface="Calibri" pitchFamily="34" charset="0"/>
              </a:rPr>
              <a:t> </a:t>
            </a:r>
            <a:r>
              <a:rPr lang="kk-KZ" sz="2000" dirty="0" smtClean="0">
                <a:solidFill>
                  <a:schemeClr val="bg2">
                    <a:lumMod val="25000"/>
                  </a:schemeClr>
                </a:solidFill>
                <a:latin typeface="Calibri" pitchFamily="34" charset="0"/>
                <a:cs typeface="Calibri" pitchFamily="34" charset="0"/>
              </a:rPr>
              <a:t>Қазақстан Республикасы құрама командаларының бас жаттықтырушылары мен және олимпиадалық спорт түрлері бойынша мемлекеттік жаттықтырушыларды лауазымға тағайындауға және лауазымнан босатуға келісу құқығын беру бөлігінде </a:t>
            </a:r>
            <a:r>
              <a:rPr lang="kk-KZ" sz="2000" b="1" dirty="0" smtClean="0">
                <a:solidFill>
                  <a:schemeClr val="bg2">
                    <a:lumMod val="25000"/>
                  </a:schemeClr>
                </a:solidFill>
                <a:latin typeface="Calibri" pitchFamily="34" charset="0"/>
                <a:cs typeface="Calibri" pitchFamily="34" charset="0"/>
              </a:rPr>
              <a:t>ҚР Ұлттық Олимпиада комитетінің рөлі </a:t>
            </a:r>
            <a:r>
              <a:rPr lang="kk-KZ" sz="2000" dirty="0" smtClean="0">
                <a:solidFill>
                  <a:schemeClr val="bg2">
                    <a:lumMod val="25000"/>
                  </a:schemeClr>
                </a:solidFill>
                <a:latin typeface="Calibri" pitchFamily="34" charset="0"/>
                <a:cs typeface="Calibri" pitchFamily="34" charset="0"/>
              </a:rPr>
              <a:t>күшейтілген</a:t>
            </a:r>
          </a:p>
          <a:p>
            <a:pPr algn="just">
              <a:buNone/>
            </a:pPr>
            <a:endParaRPr lang="en-US" sz="1400" dirty="0" smtClean="0">
              <a:solidFill>
                <a:schemeClr val="bg2">
                  <a:lumMod val="25000"/>
                </a:schemeClr>
              </a:solidFill>
              <a:latin typeface="Calibri" pitchFamily="34" charset="0"/>
              <a:cs typeface="Calibri" pitchFamily="34" charset="0"/>
            </a:endParaRPr>
          </a:p>
          <a:p>
            <a:pPr algn="just">
              <a:buFont typeface="Wingdings" panose="05000000000000000000" pitchFamily="2" charset="2"/>
              <a:buChar char="Ø"/>
            </a:pPr>
            <a:r>
              <a:rPr lang="en-US" sz="2000" dirty="0" smtClean="0">
                <a:solidFill>
                  <a:schemeClr val="bg2">
                    <a:lumMod val="25000"/>
                  </a:schemeClr>
                </a:solidFill>
                <a:latin typeface="Calibri" pitchFamily="34" charset="0"/>
                <a:cs typeface="Calibri" pitchFamily="34" charset="0"/>
              </a:rPr>
              <a:t> </a:t>
            </a:r>
            <a:r>
              <a:rPr lang="kk-KZ" b="1" dirty="0" smtClean="0">
                <a:solidFill>
                  <a:schemeClr val="bg2">
                    <a:lumMod val="25000"/>
                  </a:schemeClr>
                </a:solidFill>
                <a:latin typeface="Calibri" pitchFamily="34" charset="0"/>
                <a:cs typeface="Calibri" pitchFamily="34" charset="0"/>
              </a:rPr>
              <a:t>Заң жобасымен </a:t>
            </a:r>
            <a:r>
              <a:rPr lang="kk-KZ" sz="2000" dirty="0" smtClean="0">
                <a:solidFill>
                  <a:schemeClr val="bg2">
                    <a:lumMod val="25000"/>
                  </a:schemeClr>
                </a:solidFill>
                <a:latin typeface="Calibri" pitchFamily="34" charset="0"/>
                <a:cs typeface="Calibri" pitchFamily="34" charset="0"/>
              </a:rPr>
              <a:t>жаттықтырушыларды және спорт төрешілерін аттестаттау бойынша құқықтық коллизийлер </a:t>
            </a:r>
            <a:r>
              <a:rPr lang="kk-KZ" sz="2000" b="1" dirty="0" smtClean="0">
                <a:solidFill>
                  <a:schemeClr val="bg2">
                    <a:lumMod val="25000"/>
                  </a:schemeClr>
                </a:solidFill>
                <a:latin typeface="Calibri" pitchFamily="34" charset="0"/>
                <a:cs typeface="Calibri" pitchFamily="34" charset="0"/>
              </a:rPr>
              <a:t>жойылған</a:t>
            </a:r>
            <a:endParaRPr lang="kk-KZ" sz="2000" b="1" dirty="0">
              <a:solidFill>
                <a:schemeClr val="bg2">
                  <a:lumMod val="25000"/>
                </a:schemeClr>
              </a:solidFill>
              <a:latin typeface="Calibri" pitchFamily="34" charset="0"/>
              <a:cs typeface="Calibri" pitchFamily="34" charset="0"/>
            </a:endParaRPr>
          </a:p>
          <a:p>
            <a:pPr algn="just">
              <a:buFont typeface="Wingdings" panose="05000000000000000000" pitchFamily="2" charset="2"/>
              <a:buChar char="Ø"/>
            </a:pPr>
            <a:endParaRPr lang="kk-KZ" sz="2500" i="1" u="sng" dirty="0" smtClean="0">
              <a:solidFill>
                <a:srgbClr val="00005E"/>
              </a:solidFill>
              <a:latin typeface="Arial Narrow" pitchFamily="34" charset="0"/>
              <a:cs typeface="Times New Roman" pitchFamily="18" charset="0"/>
            </a:endParaRPr>
          </a:p>
          <a:p>
            <a:endParaRPr lang="kk-KZ" sz="2500" dirty="0">
              <a:solidFill>
                <a:srgbClr val="00005E"/>
              </a:solidFill>
              <a:latin typeface="Arial Narrow" pitchFamily="34" charset="0"/>
              <a:cs typeface="Times New Roman" pitchFamily="18" charset="0"/>
            </a:endParaRPr>
          </a:p>
        </p:txBody>
      </p:sp>
      <p:pic>
        <p:nvPicPr>
          <p:cNvPr id="9"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8" name="Прямоугольник 7"/>
          <p:cNvSpPr/>
          <p:nvPr/>
        </p:nvSpPr>
        <p:spPr>
          <a:xfrm>
            <a:off x="1142976" y="500042"/>
            <a:ext cx="7157345" cy="584775"/>
          </a:xfrm>
          <a:prstGeom prst="rect">
            <a:avLst/>
          </a:prstGeom>
        </p:spPr>
        <p:txBody>
          <a:bodyPr wrap="none">
            <a:spAutoFit/>
          </a:bodyPr>
          <a:lstStyle/>
          <a:p>
            <a:pPr algn="ctr"/>
            <a:r>
              <a:rPr lang="ru-RU" sz="3200" b="1" dirty="0" err="1" smtClean="0">
                <a:ln w="10541" cmpd="sng">
                  <a:solidFill>
                    <a:schemeClr val="tx2"/>
                  </a:solidFill>
                  <a:prstDash val="solid"/>
                </a:ln>
                <a:solidFill>
                  <a:schemeClr val="tx2"/>
                </a:solidFill>
                <a:latin typeface="Calibri" pitchFamily="34" charset="0"/>
                <a:cs typeface="Calibri" pitchFamily="34" charset="0"/>
              </a:rPr>
              <a:t>Заң жобасы</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бойынша</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негізгі</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ережелер</a:t>
            </a:r>
            <a:endParaRPr lang="ru-RU" sz="3200" b="1" dirty="0" smtClean="0">
              <a:ln w="10541" cmpd="sng">
                <a:solidFill>
                  <a:schemeClr val="tx2"/>
                </a:solidFill>
                <a:prstDash val="solid"/>
              </a:ln>
              <a:solidFill>
                <a:schemeClr val="tx2"/>
              </a:solidFill>
              <a:latin typeface="Calibri" pitchFamily="34" charset="0"/>
              <a:cs typeface="Calibri" pitchFamily="34" charset="0"/>
            </a:endParaRPr>
          </a:p>
        </p:txBody>
      </p:sp>
    </p:spTree>
    <p:extLst>
      <p:ext uri="{BB962C8B-B14F-4D97-AF65-F5344CB8AC3E}">
        <p14:creationId xmlns="" xmlns:p14="http://schemas.microsoft.com/office/powerpoint/2010/main" val="23874059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15</a:t>
            </a:fld>
            <a:endParaRPr lang="ru-RU"/>
          </a:p>
        </p:txBody>
      </p:sp>
      <p:sp>
        <p:nvSpPr>
          <p:cNvPr id="5" name="Скругленный прямоугольник 4"/>
          <p:cNvSpPr/>
          <p:nvPr/>
        </p:nvSpPr>
        <p:spPr>
          <a:xfrm>
            <a:off x="285720" y="1285860"/>
            <a:ext cx="2774112" cy="500066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ru-RU" sz="1200" u="sng" dirty="0" smtClean="0">
                <a:ln w="10541" cmpd="sng">
                  <a:solidFill>
                    <a:schemeClr val="tx2"/>
                  </a:solidFill>
                  <a:prstDash val="solid"/>
                </a:ln>
                <a:solidFill>
                  <a:schemeClr val="tx1"/>
                </a:solidFill>
                <a:latin typeface="Calibri" pitchFamily="34" charset="0"/>
                <a:cs typeface="Calibri" pitchFamily="34" charset="0"/>
              </a:rPr>
              <a:t>Норвегия</a:t>
            </a:r>
          </a:p>
          <a:p>
            <a:pPr algn="just"/>
            <a:endParaRPr lang="kk-KZ" sz="900" u="sng" dirty="0" smtClean="0">
              <a:ln w="10541" cmpd="sng">
                <a:solidFill>
                  <a:schemeClr val="tx2"/>
                </a:solidFill>
                <a:prstDash val="solid"/>
              </a:ln>
              <a:solidFill>
                <a:schemeClr val="tx1"/>
              </a:solidFill>
              <a:latin typeface="Century Gothic" pitchFamily="34" charset="0"/>
              <a:cs typeface="Andalus" panose="02020603050405020304" pitchFamily="18" charset="-78"/>
            </a:endParaRPr>
          </a:p>
          <a:p>
            <a:pPr algn="just">
              <a:buFont typeface="Wingdings" panose="05000000000000000000" pitchFamily="2" charset="2"/>
              <a:buChar char="Ø"/>
            </a:pPr>
            <a:r>
              <a:rPr lang="kk-KZ" sz="1000" dirty="0" smtClean="0">
                <a:latin typeface="Calibri" pitchFamily="34" charset="0"/>
                <a:cs typeface="Calibri" pitchFamily="34" charset="0"/>
              </a:rPr>
              <a:t>Қаржыландыруға арналған іріктеу критерийлеріне сәйкес  мемлекеттік қаржыландыру жүзеге асырылады.</a:t>
            </a:r>
          </a:p>
          <a:p>
            <a:pPr algn="just">
              <a:buFont typeface="Wingdings" panose="05000000000000000000" pitchFamily="2" charset="2"/>
              <a:buChar char="Ø"/>
            </a:pPr>
            <a:r>
              <a:rPr lang="en-US" sz="1000" dirty="0" smtClean="0">
                <a:solidFill>
                  <a:schemeClr val="tx1"/>
                </a:solidFill>
                <a:latin typeface="Calibri" pitchFamily="34" charset="0"/>
                <a:cs typeface="Calibri" pitchFamily="34" charset="0"/>
              </a:rPr>
              <a:t>  </a:t>
            </a:r>
            <a:r>
              <a:rPr lang="kk-KZ" sz="1000" dirty="0" smtClean="0">
                <a:latin typeface="Calibri" pitchFamily="34" charset="0"/>
                <a:cs typeface="Calibri" pitchFamily="34" charset="0"/>
              </a:rPr>
              <a:t>10 аса іріктеу критерийі бар, олардың құрамына халықаралық жарыстардағы, Олимпиада ойындарындағы табыстар, спорт түрлері бойынша спортшыларды дамыту бойынша әзірленген бағдарламаның болуы, біліктілігі жоғары спортшыларға арналған бағдарламаның болуы (қазіргі олимпиада чемпиондары), дарынды спортшыларды дамыту бағдарламасының болуы (әлеуеті жоғары спортшылар), халықаралық жарыстарға қатысу бағдарламасының болуы, халықаралық сайыстарға қатысу бағдарламаларының болуы, спортшыларды дамыту бағдарламасы шеңберінде қойылған мақсаттарға жетудің сапасы мен шынайылығы, қажетті кадр құрамының, инфрақұрылымның болуы, федерация қызметінің табыстылығы, елдегі спорт түрімен шұғылданушылар саны кіреді.</a:t>
            </a:r>
          </a:p>
          <a:p>
            <a:pPr algn="just">
              <a:buFont typeface="Wingdings" panose="05000000000000000000" pitchFamily="2" charset="2"/>
              <a:buChar char="Ø"/>
            </a:pPr>
            <a:r>
              <a:rPr lang="kk-KZ" sz="1000" dirty="0" smtClean="0">
                <a:latin typeface="Calibri" pitchFamily="34" charset="0"/>
                <a:cs typeface="Calibri" pitchFamily="34" charset="0"/>
              </a:rPr>
              <a:t>Іріктеудің негізгі критерийі спортшыларды дамыту бағдарламасы шеңберінде қойылған мақсаттарға қол жеткізудің сапасы мен нақтылығы болып табылады</a:t>
            </a:r>
          </a:p>
        </p:txBody>
      </p:sp>
      <p:sp>
        <p:nvSpPr>
          <p:cNvPr id="6" name="Скругленный прямоугольник 5"/>
          <p:cNvSpPr/>
          <p:nvPr/>
        </p:nvSpPr>
        <p:spPr>
          <a:xfrm>
            <a:off x="3347864" y="1285860"/>
            <a:ext cx="2664296" cy="500066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kk-KZ" sz="1200" b="1" u="sng" dirty="0" smtClean="0">
                <a:latin typeface="Calibri" pitchFamily="34" charset="0"/>
                <a:cs typeface="Calibri" pitchFamily="34" charset="0"/>
              </a:rPr>
              <a:t>Ұлыбритания</a:t>
            </a:r>
          </a:p>
          <a:p>
            <a:endParaRPr lang="ru-RU" sz="1100" b="1" u="sng" dirty="0" smtClean="0">
              <a:latin typeface="Calibri" pitchFamily="34" charset="0"/>
              <a:cs typeface="Calibri" pitchFamily="34" charset="0"/>
            </a:endParaRPr>
          </a:p>
          <a:p>
            <a:pPr algn="just">
              <a:buFont typeface="Wingdings" panose="05000000000000000000" pitchFamily="2" charset="2"/>
              <a:buChar char="Ø"/>
            </a:pPr>
            <a:r>
              <a:rPr lang="en-US" sz="1100" dirty="0" smtClean="0">
                <a:solidFill>
                  <a:schemeClr val="tx1"/>
                </a:solidFill>
                <a:latin typeface="Calibri" pitchFamily="34" charset="0"/>
                <a:cs typeface="Calibri" pitchFamily="34" charset="0"/>
              </a:rPr>
              <a:t> </a:t>
            </a:r>
            <a:r>
              <a:rPr lang="kk-KZ" sz="1100" dirty="0" smtClean="0">
                <a:latin typeface="Calibri" pitchFamily="34" charset="0"/>
                <a:cs typeface="Calibri" pitchFamily="34" charset="0"/>
              </a:rPr>
              <a:t>Ұлыбританияның спорт федерациялары «Әлемдік нәтижелерге қол жеткізу бағдарламасы» бағдарламасы шеңберінде қаржылық қолдау алады, қаржыландыру тек олимпиадалық және паралимпиадалық спорт түрлерінің федерацияларын қамтамасыз етеді.</a:t>
            </a:r>
            <a:endParaRPr lang="kk-KZ" sz="1100" dirty="0" smtClean="0">
              <a:solidFill>
                <a:schemeClr val="tx1"/>
              </a:solidFill>
              <a:latin typeface="Calibri" pitchFamily="34" charset="0"/>
              <a:cs typeface="Calibri" pitchFamily="34" charset="0"/>
            </a:endParaRPr>
          </a:p>
          <a:p>
            <a:pPr algn="just">
              <a:buFont typeface="Wingdings" panose="05000000000000000000" pitchFamily="2" charset="2"/>
              <a:buChar char="Ø"/>
            </a:pPr>
            <a:endParaRPr lang="kk-KZ" sz="1100" dirty="0" smtClean="0">
              <a:solidFill>
                <a:schemeClr val="tx1"/>
              </a:solidFill>
              <a:latin typeface="Calibri" pitchFamily="34" charset="0"/>
              <a:cs typeface="Calibri" pitchFamily="34" charset="0"/>
            </a:endParaRPr>
          </a:p>
          <a:p>
            <a:pPr algn="just">
              <a:buFont typeface="Wingdings" panose="05000000000000000000" pitchFamily="2" charset="2"/>
              <a:buChar char="Ø"/>
            </a:pPr>
            <a:r>
              <a:rPr lang="kk-KZ" sz="1100" dirty="0" smtClean="0">
                <a:latin typeface="Calibri" pitchFamily="34" charset="0"/>
                <a:cs typeface="Calibri" pitchFamily="34" charset="0"/>
              </a:rPr>
              <a:t>Іріктеудің басты критерийі федерациялар мен олардың спортшыларының екі бағыт бойынша спорт жетістіктері болып табылады</a:t>
            </a:r>
            <a:r>
              <a:rPr lang="ru-RU" sz="1100" dirty="0" smtClean="0">
                <a:solidFill>
                  <a:schemeClr val="tx1"/>
                </a:solidFill>
                <a:latin typeface="Calibri" pitchFamily="34" charset="0"/>
                <a:cs typeface="Calibri" pitchFamily="34" charset="0"/>
              </a:rPr>
              <a:t>:</a:t>
            </a:r>
          </a:p>
          <a:p>
            <a:pPr algn="just">
              <a:buFont typeface="Arial" panose="020B0604020202020204" pitchFamily="34" charset="0"/>
              <a:buChar char="•"/>
            </a:pPr>
            <a:r>
              <a:rPr lang="ru-RU" sz="1200" b="1" dirty="0" smtClean="0">
                <a:solidFill>
                  <a:srgbClr val="FF0000"/>
                </a:solidFill>
                <a:latin typeface="Calibri" pitchFamily="34" charset="0"/>
                <a:cs typeface="Calibri" pitchFamily="34" charset="0"/>
              </a:rPr>
              <a:t>«Пьедестал», </a:t>
            </a:r>
            <a:r>
              <a:rPr lang="kk-KZ" sz="1100" dirty="0" smtClean="0">
                <a:latin typeface="Calibri" pitchFamily="34" charset="0"/>
                <a:cs typeface="Calibri" pitchFamily="34" charset="0"/>
              </a:rPr>
              <a:t>аталған бағыт бойынша спорт жетістіктерінің көрсеткіштерімен жоғары спорт түрлерін дамыту үшін үлкен қаражат бөлінеді</a:t>
            </a:r>
            <a:r>
              <a:rPr lang="ru-RU" sz="1100" dirty="0" smtClean="0">
                <a:solidFill>
                  <a:schemeClr val="tx1"/>
                </a:solidFill>
                <a:latin typeface="Calibri" pitchFamily="34" charset="0"/>
                <a:cs typeface="Calibri" pitchFamily="34" charset="0"/>
              </a:rPr>
              <a:t>;</a:t>
            </a:r>
          </a:p>
          <a:p>
            <a:pPr algn="just">
              <a:buFont typeface="Arial" panose="020B0604020202020204" pitchFamily="34" charset="0"/>
              <a:buChar char="•"/>
            </a:pPr>
            <a:r>
              <a:rPr lang="ru-RU" sz="1200" b="1" dirty="0" smtClean="0">
                <a:solidFill>
                  <a:srgbClr val="FF0000"/>
                </a:solidFill>
                <a:latin typeface="Calibri" pitchFamily="34" charset="0"/>
                <a:cs typeface="Calibri" pitchFamily="34" charset="0"/>
              </a:rPr>
              <a:t>«</a:t>
            </a:r>
            <a:r>
              <a:rPr lang="kk-KZ" sz="1200" b="1" dirty="0" smtClean="0">
                <a:solidFill>
                  <a:srgbClr val="FF0000"/>
                </a:solidFill>
                <a:latin typeface="Calibri" pitchFamily="34" charset="0"/>
                <a:cs typeface="Calibri" pitchFamily="34" charset="0"/>
              </a:rPr>
              <a:t>Әлеуетті чемпиондар</a:t>
            </a:r>
            <a:r>
              <a:rPr lang="ru-RU" sz="1200" b="1" dirty="0" smtClean="0">
                <a:solidFill>
                  <a:srgbClr val="FF0000"/>
                </a:solidFill>
                <a:latin typeface="Calibri" pitchFamily="34" charset="0"/>
                <a:cs typeface="Calibri" pitchFamily="34" charset="0"/>
              </a:rPr>
              <a:t>»,</a:t>
            </a:r>
            <a:r>
              <a:rPr lang="kk-KZ" sz="1100" dirty="0" smtClean="0">
                <a:latin typeface="Calibri" pitchFamily="34" charset="0"/>
                <a:cs typeface="Calibri" pitchFamily="34" charset="0"/>
              </a:rPr>
              <a:t>аталған бағыт Олимпиада ойындарына қатысуға жоғары әлеуетке ие спорт түрлерін қаржыландыруды болжайды</a:t>
            </a:r>
            <a:endParaRPr lang="en-US" sz="1100" dirty="0" smtClean="0">
              <a:solidFill>
                <a:schemeClr val="tx1"/>
              </a:solidFill>
              <a:latin typeface="Calibri" pitchFamily="34" charset="0"/>
              <a:cs typeface="Calibri" pitchFamily="34" charset="0"/>
            </a:endParaRPr>
          </a:p>
        </p:txBody>
      </p:sp>
      <p:sp>
        <p:nvSpPr>
          <p:cNvPr id="7" name="Скругленный прямоугольник 6"/>
          <p:cNvSpPr/>
          <p:nvPr/>
        </p:nvSpPr>
        <p:spPr>
          <a:xfrm>
            <a:off x="6228184" y="1285860"/>
            <a:ext cx="2701534" cy="500066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endParaRPr lang="ru-RU" sz="1200" u="sng" dirty="0" smtClean="0">
              <a:ln w="10541" cmpd="sng">
                <a:solidFill>
                  <a:schemeClr val="tx2"/>
                </a:solidFill>
                <a:prstDash val="solid"/>
              </a:ln>
              <a:solidFill>
                <a:schemeClr val="tx1"/>
              </a:solidFill>
              <a:latin typeface="Century Gothic" pitchFamily="34" charset="0"/>
              <a:cs typeface="Andalus" panose="02020603050405020304" pitchFamily="18" charset="-78"/>
            </a:endParaRPr>
          </a:p>
          <a:p>
            <a:r>
              <a:rPr lang="kk-KZ" sz="1200" b="1" u="sng" dirty="0" smtClean="0">
                <a:latin typeface="Calibri" pitchFamily="34" charset="0"/>
                <a:cs typeface="Calibri" pitchFamily="34" charset="0"/>
              </a:rPr>
              <a:t>Ресей федерациясы</a:t>
            </a:r>
          </a:p>
          <a:p>
            <a:endParaRPr lang="ru-RU" sz="1200" u="sng" dirty="0" smtClean="0">
              <a:latin typeface="Calibri" pitchFamily="34" charset="0"/>
              <a:cs typeface="Calibri" pitchFamily="34" charset="0"/>
            </a:endParaRPr>
          </a:p>
          <a:p>
            <a:pPr algn="just">
              <a:buFont typeface="Wingdings" panose="05000000000000000000" pitchFamily="2" charset="2"/>
              <a:buChar char="Ø"/>
            </a:pPr>
            <a:r>
              <a:rPr lang="en-US" sz="1200" dirty="0" smtClean="0">
                <a:solidFill>
                  <a:schemeClr val="tx1"/>
                </a:solidFill>
                <a:latin typeface="Calibri" pitchFamily="34" charset="0"/>
                <a:cs typeface="Calibri" pitchFamily="34" charset="0"/>
              </a:rPr>
              <a:t> </a:t>
            </a:r>
            <a:r>
              <a:rPr lang="kk-KZ" sz="1200" dirty="0" smtClean="0">
                <a:latin typeface="Calibri" pitchFamily="34" charset="0"/>
                <a:cs typeface="Calibri" pitchFamily="34" charset="0"/>
              </a:rPr>
              <a:t>Спорт федерациялары қаражатты бюджеттік жоспарлау және бөлу жүйесіне қатысады.</a:t>
            </a:r>
            <a:endParaRPr lang="kk-KZ" sz="1200" dirty="0" smtClean="0">
              <a:solidFill>
                <a:schemeClr val="tx1"/>
              </a:solidFill>
              <a:latin typeface="Calibri" pitchFamily="34" charset="0"/>
              <a:cs typeface="Calibri" pitchFamily="34" charset="0"/>
            </a:endParaRPr>
          </a:p>
          <a:p>
            <a:pPr algn="just"/>
            <a:endParaRPr lang="kk-KZ"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r>
              <a:rPr lang="en-US" sz="1200" dirty="0" smtClean="0">
                <a:solidFill>
                  <a:schemeClr val="tx1"/>
                </a:solidFill>
                <a:latin typeface="Calibri" pitchFamily="34" charset="0"/>
                <a:cs typeface="Calibri" pitchFamily="34" charset="0"/>
              </a:rPr>
              <a:t> </a:t>
            </a:r>
            <a:r>
              <a:rPr lang="kk-KZ" sz="1200" dirty="0" smtClean="0">
                <a:latin typeface="Calibri" pitchFamily="34" charset="0"/>
                <a:cs typeface="Calibri" pitchFamily="34" charset="0"/>
              </a:rPr>
              <a:t>Спорт федерациялары Олимпиада комитетімен, Паралимпиада комитетімен өзара іс-қимылда спорттық даярлықты жүзеге асыратын ұйымдарға қоғамдық бақылауды жүзеге асыруға уәкілетті.</a:t>
            </a:r>
            <a:endParaRPr lang="ru-RU"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endParaRPr lang="ru-RU"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r>
              <a:rPr lang="en-US" sz="1200" dirty="0" smtClean="0">
                <a:solidFill>
                  <a:schemeClr val="tx1"/>
                </a:solidFill>
                <a:latin typeface="Calibri" pitchFamily="34" charset="0"/>
                <a:cs typeface="Calibri" pitchFamily="34" charset="0"/>
              </a:rPr>
              <a:t> </a:t>
            </a:r>
            <a:r>
              <a:rPr lang="kk-KZ" sz="1200" dirty="0" smtClean="0">
                <a:latin typeface="Calibri" pitchFamily="34" charset="0"/>
                <a:cs typeface="Calibri" pitchFamily="34" charset="0"/>
              </a:rPr>
              <a:t>Дене шынықтыру және спорт саласындағы атқарушы биліктің ведомстволық бағынысты ұйымдарының спортшылары мен жаттықтырушыларын спорттық іс-шараларға жіберу бүкілресейлік спорт федерацияларының өтінімдеріне сәйкес жүзеге асырылады. Бұл ведомстволық бағынысты ұйымдардың қарап шешуі бойынша бюджеттік қаражатты жұмсауға жол бермейді</a:t>
            </a:r>
            <a:endParaRPr lang="ru-RU" sz="1200" dirty="0" smtClean="0">
              <a:solidFill>
                <a:schemeClr val="tx1"/>
              </a:solidFill>
              <a:latin typeface="Calibri" pitchFamily="34" charset="0"/>
              <a:cs typeface="Calibri" pitchFamily="34" charset="0"/>
            </a:endParaRPr>
          </a:p>
        </p:txBody>
      </p:sp>
      <p:pic>
        <p:nvPicPr>
          <p:cNvPr id="8" name="Picture 2" descr="Картинки по запросу"/>
          <p:cNvPicPr>
            <a:picLocks noChangeAspect="1" noChangeArrowheads="1"/>
          </p:cNvPicPr>
          <p:nvPr/>
        </p:nvPicPr>
        <p:blipFill>
          <a:blip r:embed="rId2" cstate="print"/>
          <a:srcRect/>
          <a:stretch>
            <a:fillRect/>
          </a:stretch>
        </p:blipFill>
        <p:spPr bwMode="auto">
          <a:xfrm>
            <a:off x="2214546" y="1214422"/>
            <a:ext cx="571504" cy="357190"/>
          </a:xfrm>
          <a:prstGeom prst="rect">
            <a:avLst/>
          </a:prstGeom>
          <a:noFill/>
        </p:spPr>
      </p:pic>
      <p:pic>
        <p:nvPicPr>
          <p:cNvPr id="9" name="Picture 2" descr="Картинки по запросу"/>
          <p:cNvPicPr>
            <a:picLocks noChangeAspect="1" noChangeArrowheads="1"/>
          </p:cNvPicPr>
          <p:nvPr/>
        </p:nvPicPr>
        <p:blipFill>
          <a:blip r:embed="rId3" cstate="print"/>
          <a:srcRect l="8823" t="17647" r="11765" b="17647"/>
          <a:stretch>
            <a:fillRect/>
          </a:stretch>
        </p:blipFill>
        <p:spPr bwMode="auto">
          <a:xfrm>
            <a:off x="5214942" y="1214422"/>
            <a:ext cx="642942" cy="392909"/>
          </a:xfrm>
          <a:prstGeom prst="rect">
            <a:avLst/>
          </a:prstGeom>
          <a:noFill/>
        </p:spPr>
      </p:pic>
      <p:pic>
        <p:nvPicPr>
          <p:cNvPr id="10" name="Picture 2" descr="Картинки по запросу"/>
          <p:cNvPicPr>
            <a:picLocks noChangeAspect="1" noChangeArrowheads="1"/>
          </p:cNvPicPr>
          <p:nvPr/>
        </p:nvPicPr>
        <p:blipFill>
          <a:blip r:embed="rId4" cstate="print"/>
          <a:srcRect/>
          <a:stretch>
            <a:fillRect/>
          </a:stretch>
        </p:blipFill>
        <p:spPr bwMode="auto">
          <a:xfrm>
            <a:off x="8355353" y="1214422"/>
            <a:ext cx="537127" cy="357190"/>
          </a:xfrm>
          <a:prstGeom prst="rect">
            <a:avLst/>
          </a:prstGeom>
          <a:noFill/>
        </p:spPr>
      </p:pic>
      <p:pic>
        <p:nvPicPr>
          <p:cNvPr id="11" name="Picture 6" descr="Картинки по запросу герб казахстана в фотошопе"/>
          <p:cNvPicPr>
            <a:picLocks noChangeAspect="1" noChangeArrowheads="1"/>
          </p:cNvPicPr>
          <p:nvPr/>
        </p:nvPicPr>
        <p:blipFill>
          <a:blip r:embed="rId5" cstate="print"/>
          <a:srcRect/>
          <a:stretch>
            <a:fillRect/>
          </a:stretch>
        </p:blipFill>
        <p:spPr bwMode="auto">
          <a:xfrm>
            <a:off x="8215338" y="142859"/>
            <a:ext cx="785818" cy="785818"/>
          </a:xfrm>
          <a:prstGeom prst="rect">
            <a:avLst/>
          </a:prstGeom>
          <a:noFill/>
        </p:spPr>
      </p:pic>
      <p:cxnSp>
        <p:nvCxnSpPr>
          <p:cNvPr id="12" name="Прямая соединительная линия 11"/>
          <p:cNvCxnSpPr/>
          <p:nvPr/>
        </p:nvCxnSpPr>
        <p:spPr>
          <a:xfrm>
            <a:off x="285720" y="1142991"/>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3" name="Picture 4" descr="Картинки по запросу закон png"/>
          <p:cNvPicPr>
            <a:picLocks noChangeAspect="1" noChangeArrowheads="1"/>
          </p:cNvPicPr>
          <p:nvPr/>
        </p:nvPicPr>
        <p:blipFill>
          <a:blip r:embed="rId6" cstate="print"/>
          <a:srcRect/>
          <a:stretch>
            <a:fillRect/>
          </a:stretch>
        </p:blipFill>
        <p:spPr bwMode="auto">
          <a:xfrm>
            <a:off x="47584" y="71414"/>
            <a:ext cx="1238268" cy="928701"/>
          </a:xfrm>
          <a:prstGeom prst="rect">
            <a:avLst/>
          </a:prstGeom>
          <a:noFill/>
        </p:spPr>
      </p:pic>
      <p:sp>
        <p:nvSpPr>
          <p:cNvPr id="14" name="Прямоугольник 13"/>
          <p:cNvSpPr/>
          <p:nvPr/>
        </p:nvSpPr>
        <p:spPr>
          <a:xfrm>
            <a:off x="2071670" y="428611"/>
            <a:ext cx="4426405" cy="584775"/>
          </a:xfrm>
          <a:prstGeom prst="rect">
            <a:avLst/>
          </a:prstGeom>
        </p:spPr>
        <p:txBody>
          <a:bodyPr wrap="none">
            <a:spAutoFit/>
          </a:bodyPr>
          <a:lstStyle/>
          <a:p>
            <a:r>
              <a:rPr lang="ru-RU" sz="3200" b="1" dirty="0" err="1" smtClean="0">
                <a:ln w="10541" cmpd="sng">
                  <a:solidFill>
                    <a:schemeClr val="tx2"/>
                  </a:solidFill>
                  <a:prstDash val="solid"/>
                </a:ln>
                <a:solidFill>
                  <a:schemeClr val="tx2"/>
                </a:solidFill>
                <a:latin typeface="Calibri" pitchFamily="34" charset="0"/>
                <a:cs typeface="Calibri" pitchFamily="34" charset="0"/>
              </a:rPr>
              <a:t>Халықаралық тәжірибе</a:t>
            </a:r>
            <a:endParaRPr lang="ru-RU" sz="3200" b="1" dirty="0" smtClean="0">
              <a:ln w="10541" cmpd="sng">
                <a:solidFill>
                  <a:schemeClr val="tx2"/>
                </a:solidFill>
                <a:prstDash val="solid"/>
              </a:ln>
              <a:solidFill>
                <a:schemeClr val="tx2"/>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16</a:t>
            </a:fld>
            <a:endParaRPr lang="ru-RU"/>
          </a:p>
        </p:txBody>
      </p:sp>
      <p:sp>
        <p:nvSpPr>
          <p:cNvPr id="5" name="Скругленный прямоугольник 4"/>
          <p:cNvSpPr/>
          <p:nvPr/>
        </p:nvSpPr>
        <p:spPr>
          <a:xfrm>
            <a:off x="285720" y="1285860"/>
            <a:ext cx="3929090" cy="521497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ru-RU" u="sng" dirty="0" smtClean="0">
                <a:ln w="10541" cmpd="sng">
                  <a:solidFill>
                    <a:schemeClr val="tx2"/>
                  </a:solidFill>
                  <a:prstDash val="solid"/>
                </a:ln>
                <a:solidFill>
                  <a:schemeClr val="tx1"/>
                </a:solidFill>
                <a:latin typeface="Calibri" pitchFamily="34" charset="0"/>
                <a:cs typeface="Calibri" pitchFamily="34" charset="0"/>
              </a:rPr>
              <a:t>Германия</a:t>
            </a:r>
            <a:r>
              <a:rPr lang="en-US" dirty="0" smtClean="0">
                <a:solidFill>
                  <a:schemeClr val="tx1"/>
                </a:solidFill>
                <a:latin typeface="Calibri" pitchFamily="34" charset="0"/>
                <a:cs typeface="Calibri" pitchFamily="34" charset="0"/>
              </a:rPr>
              <a:t> </a:t>
            </a:r>
            <a:endParaRPr lang="kk-KZ" dirty="0" smtClean="0">
              <a:solidFill>
                <a:schemeClr val="tx1"/>
              </a:solidFill>
              <a:latin typeface="Calibri" pitchFamily="34" charset="0"/>
              <a:cs typeface="Calibri" pitchFamily="34" charset="0"/>
            </a:endParaRPr>
          </a:p>
          <a:p>
            <a:pPr algn="just"/>
            <a:endParaRPr lang="kk-KZ" sz="1200" dirty="0" smtClean="0">
              <a:solidFill>
                <a:schemeClr val="tx1"/>
              </a:solidFill>
              <a:latin typeface="Century Gothic" pitchFamily="34" charset="0"/>
              <a:cs typeface="Times New Roman" pitchFamily="18" charset="0"/>
            </a:endParaRPr>
          </a:p>
          <a:p>
            <a:pPr algn="just">
              <a:buFont typeface="Wingdings" panose="05000000000000000000" pitchFamily="2" charset="2"/>
              <a:buChar char="Ø"/>
            </a:pPr>
            <a:r>
              <a:rPr lang="kk-KZ" sz="1200" dirty="0" smtClean="0">
                <a:latin typeface="Calibri" pitchFamily="34" charset="0"/>
                <a:cs typeface="Calibri" pitchFamily="34" charset="0"/>
              </a:rPr>
              <a:t>Германияда мемлекет Ұлттық олимпиада комитетіне ол жүзеге асыратын бағдарламалар мен іс-шаралар жоғары білікті спортшыларды даярлау үшін орталықтарды салу, олимпиада ойындарының жаттығу жиыны және оған қатысу және т.б. сияқты жалпы мемлекеттік мәнге ие болса қолдау көрсетеді</a:t>
            </a:r>
            <a:r>
              <a:rPr lang="kk-KZ" sz="1200" dirty="0" smtClean="0">
                <a:solidFill>
                  <a:schemeClr val="tx1"/>
                </a:solidFill>
                <a:latin typeface="Calibri" pitchFamily="34" charset="0"/>
                <a:cs typeface="Calibri" pitchFamily="34" charset="0"/>
              </a:rPr>
              <a:t>.</a:t>
            </a:r>
          </a:p>
          <a:p>
            <a:pPr algn="just">
              <a:buFont typeface="Wingdings" panose="05000000000000000000" pitchFamily="2" charset="2"/>
              <a:buChar char="Ø"/>
            </a:pPr>
            <a:endParaRPr lang="kk-KZ" sz="1200" dirty="0" smtClean="0">
              <a:solidFill>
                <a:schemeClr val="tx1"/>
              </a:solidFill>
              <a:latin typeface="Century Gothic" pitchFamily="34" charset="0"/>
              <a:cs typeface="Times New Roman" pitchFamily="18" charset="0"/>
            </a:endParaRPr>
          </a:p>
          <a:p>
            <a:pPr algn="just">
              <a:buFont typeface="Wingdings" panose="05000000000000000000" pitchFamily="2" charset="2"/>
              <a:buChar char="Ø"/>
            </a:pPr>
            <a:r>
              <a:rPr lang="en-US" sz="1200" dirty="0" smtClean="0">
                <a:solidFill>
                  <a:schemeClr val="tx1"/>
                </a:solidFill>
                <a:latin typeface="Century Gothic" pitchFamily="34" charset="0"/>
                <a:cs typeface="Times New Roman" pitchFamily="18" charset="0"/>
              </a:rPr>
              <a:t> </a:t>
            </a:r>
            <a:r>
              <a:rPr lang="kk-KZ" sz="1200" dirty="0" smtClean="0">
                <a:latin typeface="Calibri" pitchFamily="34" charset="0"/>
                <a:cs typeface="Calibri" pitchFamily="34" charset="0"/>
              </a:rPr>
              <a:t>Олимпиада ойындарына дайындалу және қатысу мемлекеттік емес қаржы көздерінен «Неміс спортына көмек» қорының  есебінен қаржыландырылады.</a:t>
            </a:r>
            <a:endParaRPr lang="ru-RU"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endParaRPr lang="ru-RU"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r>
              <a:rPr lang="en-US" sz="1200" dirty="0" smtClean="0">
                <a:solidFill>
                  <a:schemeClr val="tx1"/>
                </a:solidFill>
                <a:latin typeface="Calibri" pitchFamily="34" charset="0"/>
                <a:cs typeface="Calibri" pitchFamily="34" charset="0"/>
              </a:rPr>
              <a:t> </a:t>
            </a:r>
            <a:r>
              <a:rPr lang="kk-KZ" sz="1200" dirty="0" smtClean="0">
                <a:latin typeface="Calibri" pitchFamily="34" charset="0"/>
                <a:cs typeface="Calibri" pitchFamily="34" charset="0"/>
              </a:rPr>
              <a:t>Спортшыларға көмек көрсету өтінімдерін спорт түрлері бойынша федерациялар береді, оның үстіне көмектесуді алуда басым құқық олимпиада құрамына кандидаттар ие.</a:t>
            </a:r>
            <a:endParaRPr lang="ru-RU"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endParaRPr lang="ru-RU"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r>
              <a:rPr lang="en-US" sz="1200" dirty="0" smtClean="0">
                <a:solidFill>
                  <a:schemeClr val="tx1"/>
                </a:solidFill>
                <a:latin typeface="Calibri" pitchFamily="34" charset="0"/>
                <a:cs typeface="Calibri" pitchFamily="34" charset="0"/>
              </a:rPr>
              <a:t> </a:t>
            </a:r>
            <a:r>
              <a:rPr lang="kk-KZ" sz="1200" dirty="0" smtClean="0">
                <a:latin typeface="Calibri" pitchFamily="34" charset="0"/>
                <a:cs typeface="Calibri" pitchFamily="34" charset="0"/>
              </a:rPr>
              <a:t>Қордан қаржылық көмек алуға үміткер спортшылар үш санатқа бөлінген: «С» (юниорлар), «В» (перспективалы спортшылар) және «А» (элита). Жәрдемақылар мөлшері осы жіктемеге сәйкес ерекшеленеді</a:t>
            </a:r>
            <a:endParaRPr lang="ru-RU" sz="1200" dirty="0" smtClean="0">
              <a:solidFill>
                <a:schemeClr val="tx1"/>
              </a:solidFill>
              <a:latin typeface="Calibri" pitchFamily="34" charset="0"/>
              <a:cs typeface="Calibri" pitchFamily="34" charset="0"/>
            </a:endParaRPr>
          </a:p>
          <a:p>
            <a:pPr algn="just"/>
            <a:endParaRPr lang="ru-RU" sz="1050" dirty="0" smtClean="0">
              <a:solidFill>
                <a:schemeClr val="tx1"/>
              </a:solidFill>
              <a:latin typeface="Century Gothic" pitchFamily="34" charset="0"/>
              <a:cs typeface="Times New Roman" pitchFamily="18" charset="0"/>
            </a:endParaRPr>
          </a:p>
        </p:txBody>
      </p:sp>
      <p:pic>
        <p:nvPicPr>
          <p:cNvPr id="11" name="Picture 8" descr="Картинки по запросу"/>
          <p:cNvPicPr>
            <a:picLocks noChangeAspect="1" noChangeArrowheads="1"/>
          </p:cNvPicPr>
          <p:nvPr/>
        </p:nvPicPr>
        <p:blipFill>
          <a:blip r:embed="rId2" cstate="print"/>
          <a:srcRect/>
          <a:stretch>
            <a:fillRect/>
          </a:stretch>
        </p:blipFill>
        <p:spPr bwMode="auto">
          <a:xfrm>
            <a:off x="3214678" y="1396662"/>
            <a:ext cx="714380" cy="460702"/>
          </a:xfrm>
          <a:prstGeom prst="rect">
            <a:avLst/>
          </a:prstGeom>
          <a:noFill/>
        </p:spPr>
      </p:pic>
      <p:sp>
        <p:nvSpPr>
          <p:cNvPr id="12" name="Скругленный прямоугольник 11"/>
          <p:cNvSpPr/>
          <p:nvPr/>
        </p:nvSpPr>
        <p:spPr>
          <a:xfrm>
            <a:off x="4714876" y="1285860"/>
            <a:ext cx="3929090" cy="521497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ru-RU" u="sng" dirty="0" smtClean="0">
                <a:ln w="10541" cmpd="sng">
                  <a:solidFill>
                    <a:schemeClr val="tx2"/>
                  </a:solidFill>
                  <a:prstDash val="solid"/>
                </a:ln>
                <a:solidFill>
                  <a:schemeClr val="tx1"/>
                </a:solidFill>
                <a:latin typeface="Calibri" pitchFamily="34" charset="0"/>
                <a:cs typeface="Calibri" pitchFamily="34" charset="0"/>
              </a:rPr>
              <a:t>Франция</a:t>
            </a:r>
          </a:p>
          <a:p>
            <a:pPr algn="just"/>
            <a:endParaRPr lang="kk-KZ" sz="1200" u="sng" dirty="0" smtClean="0">
              <a:ln w="10541" cmpd="sng">
                <a:solidFill>
                  <a:schemeClr val="tx2"/>
                </a:solidFill>
                <a:prstDash val="solid"/>
              </a:ln>
              <a:solidFill>
                <a:schemeClr val="tx1"/>
              </a:solidFill>
              <a:latin typeface="Century Gothic" pitchFamily="34" charset="0"/>
              <a:cs typeface="Andalus" panose="02020603050405020304" pitchFamily="18" charset="-78"/>
            </a:endParaRPr>
          </a:p>
          <a:p>
            <a:pPr algn="just"/>
            <a:r>
              <a:rPr lang="en-US" sz="1200" dirty="0" smtClean="0">
                <a:solidFill>
                  <a:schemeClr val="tx1"/>
                </a:solidFill>
                <a:latin typeface="Century Gothic" pitchFamily="34" charset="0"/>
                <a:cs typeface="Times New Roman" pitchFamily="18" charset="0"/>
              </a:rPr>
              <a:t> </a:t>
            </a:r>
            <a:r>
              <a:rPr lang="kk-KZ" sz="1200" dirty="0" smtClean="0">
                <a:latin typeface="Calibri" pitchFamily="34" charset="0"/>
                <a:cs typeface="Calibri" pitchFamily="34" charset="0"/>
              </a:rPr>
              <a:t>Спорт федерациялардың мүдделлерін Ұлттық олимпиада комитеті және спорт комитеті білдіреді. Осы ұйымдар спортты қаржыландыру бойынша мемлекеттік қорларды бірлесіп басқаруды жүзеге асырады.</a:t>
            </a:r>
            <a:endParaRPr lang="kk-KZ"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endParaRPr lang="kk-KZ"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r>
              <a:rPr lang="en-US" sz="1200" dirty="0" smtClean="0">
                <a:solidFill>
                  <a:schemeClr val="tx1"/>
                </a:solidFill>
                <a:latin typeface="Calibri" pitchFamily="34" charset="0"/>
                <a:cs typeface="Calibri" pitchFamily="34" charset="0"/>
              </a:rPr>
              <a:t> </a:t>
            </a:r>
            <a:r>
              <a:rPr lang="kk-KZ" sz="1200" dirty="0" smtClean="0">
                <a:latin typeface="Calibri" pitchFamily="34" charset="0"/>
                <a:cs typeface="Calibri" pitchFamily="34" charset="0"/>
              </a:rPr>
              <a:t>Спортты мемлекеттік қаржыландыру үш құрамды бөліктен тұрады: тікелей мемлекеттік қаржыландыру (орталық), Ұлттық спортты дамыту қоры арқылы жанама мемлекеттік қаржыландыру (спорт лотереяларын сату, қалалық тотализатор және сусындарға салатын салықтан табыс арқылы), сондай-ақ муниципалитеттер және басқа жергілікті басқару органдары арқылы орталықсыздандырылған мемлекеттік қаржыландыру.</a:t>
            </a:r>
            <a:endParaRPr lang="ru-RU"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endParaRPr lang="ru-RU" sz="1200" dirty="0" smtClean="0">
              <a:solidFill>
                <a:schemeClr val="tx1"/>
              </a:solidFill>
              <a:latin typeface="Calibri" pitchFamily="34" charset="0"/>
              <a:cs typeface="Calibri" pitchFamily="34" charset="0"/>
            </a:endParaRPr>
          </a:p>
          <a:p>
            <a:pPr algn="just">
              <a:buFont typeface="Wingdings" panose="05000000000000000000" pitchFamily="2" charset="2"/>
              <a:buChar char="Ø"/>
            </a:pPr>
            <a:r>
              <a:rPr lang="en-US" sz="1200" dirty="0" smtClean="0">
                <a:solidFill>
                  <a:schemeClr val="tx1"/>
                </a:solidFill>
                <a:latin typeface="Calibri" pitchFamily="34" charset="0"/>
                <a:cs typeface="Calibri" pitchFamily="34" charset="0"/>
              </a:rPr>
              <a:t> </a:t>
            </a:r>
            <a:r>
              <a:rPr lang="kk-KZ" sz="1200" dirty="0" smtClean="0">
                <a:latin typeface="Calibri" pitchFamily="34" charset="0"/>
                <a:cs typeface="Calibri" pitchFamily="34" charset="0"/>
              </a:rPr>
              <a:t>Спорт түрінің танымалдығын айқындаудың негізгі критерийлері – белгілі бір спорт түрімен айналысқан кезде федерациядан сатып алынған спорт федерациясының мүшелік билеті. Билеттерді сатудан түсетін табыс тиісті спорт түрінің жалпы бюджетін құрайды</a:t>
            </a:r>
            <a:endParaRPr lang="ru-RU" sz="1200" dirty="0" smtClean="0">
              <a:solidFill>
                <a:schemeClr val="tx1"/>
              </a:solidFill>
              <a:latin typeface="Calibri" pitchFamily="34" charset="0"/>
              <a:cs typeface="Calibri" pitchFamily="34" charset="0"/>
            </a:endParaRPr>
          </a:p>
        </p:txBody>
      </p:sp>
      <p:pic>
        <p:nvPicPr>
          <p:cNvPr id="13" name="Picture 12" descr="Картинки по запросу"/>
          <p:cNvPicPr>
            <a:picLocks noChangeAspect="1" noChangeArrowheads="1"/>
          </p:cNvPicPr>
          <p:nvPr/>
        </p:nvPicPr>
        <p:blipFill>
          <a:blip r:embed="rId3" cstate="print"/>
          <a:srcRect/>
          <a:stretch>
            <a:fillRect/>
          </a:stretch>
        </p:blipFill>
        <p:spPr bwMode="auto">
          <a:xfrm>
            <a:off x="7572396" y="1381111"/>
            <a:ext cx="714380" cy="476253"/>
          </a:xfrm>
          <a:prstGeom prst="rect">
            <a:avLst/>
          </a:prstGeom>
          <a:noFill/>
        </p:spPr>
      </p:pic>
      <p:pic>
        <p:nvPicPr>
          <p:cNvPr id="18" name="Picture 6" descr="Картинки по запросу герб казахстана в фотошопе"/>
          <p:cNvPicPr>
            <a:picLocks noChangeAspect="1" noChangeArrowheads="1"/>
          </p:cNvPicPr>
          <p:nvPr/>
        </p:nvPicPr>
        <p:blipFill>
          <a:blip r:embed="rId4" cstate="print"/>
          <a:srcRect/>
          <a:stretch>
            <a:fillRect/>
          </a:stretch>
        </p:blipFill>
        <p:spPr bwMode="auto">
          <a:xfrm>
            <a:off x="8215338" y="142859"/>
            <a:ext cx="785818" cy="785818"/>
          </a:xfrm>
          <a:prstGeom prst="rect">
            <a:avLst/>
          </a:prstGeom>
          <a:noFill/>
        </p:spPr>
      </p:pic>
      <p:cxnSp>
        <p:nvCxnSpPr>
          <p:cNvPr id="19" name="Прямая соединительная линия 18"/>
          <p:cNvCxnSpPr/>
          <p:nvPr/>
        </p:nvCxnSpPr>
        <p:spPr>
          <a:xfrm>
            <a:off x="285720" y="1071546"/>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20" name="Picture 4" descr="Картинки по запросу закон png"/>
          <p:cNvPicPr>
            <a:picLocks noChangeAspect="1" noChangeArrowheads="1"/>
          </p:cNvPicPr>
          <p:nvPr/>
        </p:nvPicPr>
        <p:blipFill>
          <a:blip r:embed="rId5" cstate="print"/>
          <a:srcRect/>
          <a:stretch>
            <a:fillRect/>
          </a:stretch>
        </p:blipFill>
        <p:spPr bwMode="auto">
          <a:xfrm>
            <a:off x="47584" y="71414"/>
            <a:ext cx="1238268" cy="928701"/>
          </a:xfrm>
          <a:prstGeom prst="rect">
            <a:avLst/>
          </a:prstGeom>
          <a:noFill/>
        </p:spPr>
      </p:pic>
      <p:sp>
        <p:nvSpPr>
          <p:cNvPr id="21" name="Прямоугольник 20"/>
          <p:cNvSpPr/>
          <p:nvPr/>
        </p:nvSpPr>
        <p:spPr>
          <a:xfrm>
            <a:off x="1785918" y="214290"/>
            <a:ext cx="6020302" cy="769441"/>
          </a:xfrm>
          <a:prstGeom prst="rect">
            <a:avLst/>
          </a:prstGeom>
        </p:spPr>
        <p:txBody>
          <a:bodyPr wrap="none">
            <a:spAutoFit/>
          </a:bodyPr>
          <a:lstStyle/>
          <a:p>
            <a:r>
              <a:rPr lang="ru-RU" sz="4400" b="1" dirty="0" err="1" smtClean="0">
                <a:ln w="10541" cmpd="sng">
                  <a:solidFill>
                    <a:schemeClr val="tx2"/>
                  </a:solidFill>
                  <a:prstDash val="solid"/>
                </a:ln>
                <a:solidFill>
                  <a:schemeClr val="tx2"/>
                </a:solidFill>
                <a:latin typeface="Calibri" pitchFamily="34" charset="0"/>
                <a:cs typeface="Calibri" pitchFamily="34" charset="0"/>
              </a:rPr>
              <a:t>Халықаралық тәжірибе</a:t>
            </a:r>
            <a:endParaRPr lang="ru-RU" sz="4400" b="1" dirty="0" smtClean="0">
              <a:ln w="10541" cmpd="sng">
                <a:solidFill>
                  <a:schemeClr val="tx2"/>
                </a:solidFill>
                <a:prstDash val="solid"/>
              </a:ln>
              <a:solidFill>
                <a:schemeClr val="tx2"/>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17</a:t>
            </a:fld>
            <a:endParaRPr lang="ru-RU" dirty="0"/>
          </a:p>
        </p:txBody>
      </p:sp>
      <p:sp>
        <p:nvSpPr>
          <p:cNvPr id="3" name="Объект 2"/>
          <p:cNvSpPr>
            <a:spLocks noGrp="1"/>
          </p:cNvSpPr>
          <p:nvPr>
            <p:ph sz="quarter" idx="13"/>
          </p:nvPr>
        </p:nvSpPr>
        <p:spPr>
          <a:xfrm>
            <a:off x="214281" y="1714488"/>
            <a:ext cx="8572561" cy="4513134"/>
          </a:xfrm>
        </p:spPr>
        <p:txBody>
          <a:bodyPr>
            <a:normAutofit/>
          </a:bodyPr>
          <a:lstStyle/>
          <a:p>
            <a:pPr algn="just">
              <a:buFont typeface="Wingdings" panose="05000000000000000000" pitchFamily="2" charset="2"/>
              <a:buChar char="ü"/>
            </a:pPr>
            <a:r>
              <a:rPr lang="en-US" sz="2600" dirty="0" smtClean="0">
                <a:solidFill>
                  <a:srgbClr val="00005E"/>
                </a:solidFill>
                <a:latin typeface="Arial Narrow" pitchFamily="34" charset="0"/>
                <a:cs typeface="Times New Roman" pitchFamily="18" charset="0"/>
              </a:rPr>
              <a:t> </a:t>
            </a:r>
            <a:r>
              <a:rPr lang="kk-KZ" sz="2400" dirty="0" smtClean="0">
                <a:solidFill>
                  <a:schemeClr val="bg2">
                    <a:lumMod val="25000"/>
                  </a:schemeClr>
                </a:solidFill>
                <a:latin typeface="Calibri" pitchFamily="34" charset="0"/>
                <a:cs typeface="Calibri" pitchFamily="34" charset="0"/>
              </a:rPr>
              <a:t>Заң жобасы қабылданған жағдайда Қазақстан Республикасында Қазақстан үшін дәстүрлі болып табылатын және халықаралық деңгейде жоғары спорт нәтижелерін алып келетін спорт түрлерін республикалық және облыстық деңгейлерде объективті және дербес бөлінуіне кепілдік беретін спортты қаржыландырудың жеке моделі әзірленеді</a:t>
            </a:r>
            <a:endParaRPr lang="ru-RU" sz="2400" dirty="0" smtClean="0">
              <a:solidFill>
                <a:srgbClr val="00005E"/>
              </a:solidFill>
              <a:latin typeface="Calibri" pitchFamily="34" charset="0"/>
              <a:cs typeface="Calibri" pitchFamily="34" charset="0"/>
            </a:endParaRPr>
          </a:p>
          <a:p>
            <a:pPr algn="just">
              <a:buFont typeface="Wingdings" panose="05000000000000000000" pitchFamily="2" charset="2"/>
              <a:buChar char="ü"/>
            </a:pPr>
            <a:r>
              <a:rPr lang="ru-RU" sz="2400" dirty="0" smtClean="0">
                <a:solidFill>
                  <a:srgbClr val="00005E"/>
                </a:solidFill>
                <a:latin typeface="Calibri" pitchFamily="34" charset="0"/>
                <a:cs typeface="Calibri" pitchFamily="34" charset="0"/>
              </a:rPr>
              <a:t> </a:t>
            </a:r>
            <a:r>
              <a:rPr lang="kk-KZ" sz="2400" dirty="0" smtClean="0">
                <a:solidFill>
                  <a:schemeClr val="bg2">
                    <a:lumMod val="25000"/>
                  </a:schemeClr>
                </a:solidFill>
                <a:latin typeface="Calibri" pitchFamily="34" charset="0"/>
                <a:cs typeface="Calibri" pitchFamily="34" charset="0"/>
              </a:rPr>
              <a:t>Заң жобасын қабылдау теріс әлеуметтік-экономикалық және/немесе құқықтық салдарларға әкеп соқтырмайды</a:t>
            </a:r>
            <a:endParaRPr lang="ru-RU" sz="2400" dirty="0" smtClean="0">
              <a:solidFill>
                <a:srgbClr val="00005E"/>
              </a:solidFill>
              <a:latin typeface="Calibri" pitchFamily="34" charset="0"/>
              <a:cs typeface="Calibri" pitchFamily="34" charset="0"/>
            </a:endParaRPr>
          </a:p>
          <a:p>
            <a:pPr algn="just">
              <a:buFont typeface="Wingdings" panose="05000000000000000000" pitchFamily="2" charset="2"/>
              <a:buChar char="ü"/>
            </a:pPr>
            <a:r>
              <a:rPr lang="en-US" sz="2400" dirty="0" smtClean="0">
                <a:solidFill>
                  <a:srgbClr val="00005E"/>
                </a:solidFill>
                <a:latin typeface="Calibri" pitchFamily="34" charset="0"/>
                <a:cs typeface="Calibri" pitchFamily="34" charset="0"/>
              </a:rPr>
              <a:t> </a:t>
            </a:r>
            <a:r>
              <a:rPr lang="kk-KZ" sz="2400" dirty="0" smtClean="0">
                <a:solidFill>
                  <a:schemeClr val="bg2">
                    <a:lumMod val="25000"/>
                  </a:schemeClr>
                </a:solidFill>
                <a:latin typeface="Calibri" pitchFamily="34" charset="0"/>
                <a:cs typeface="Calibri" pitchFamily="34" charset="0"/>
              </a:rPr>
              <a:t>Заң жобасын қабылдау мемлекеттік шығыстарды ұлғайтуға не мемлекеттік кірістердің қысқаруына әкеп соқтырмайды</a:t>
            </a:r>
            <a:endParaRPr lang="en-US" sz="2400" dirty="0">
              <a:solidFill>
                <a:srgbClr val="00005E"/>
              </a:solidFill>
              <a:latin typeface="Calibri" pitchFamily="34" charset="0"/>
              <a:cs typeface="Calibri" pitchFamily="34" charset="0"/>
            </a:endParaRPr>
          </a:p>
          <a:p>
            <a:pPr algn="just">
              <a:buFont typeface="Wingdings" panose="05000000000000000000" pitchFamily="2" charset="2"/>
              <a:buChar char="Ø"/>
            </a:pPr>
            <a:endParaRPr lang="en-US" sz="3000" dirty="0" smtClean="0">
              <a:solidFill>
                <a:srgbClr val="00005E"/>
              </a:solidFill>
              <a:latin typeface="Arial Narrow" pitchFamily="34" charset="0"/>
              <a:cs typeface="Times New Roman" pitchFamily="18" charset="0"/>
            </a:endParaRPr>
          </a:p>
          <a:p>
            <a:pPr algn="just">
              <a:buFont typeface="Wingdings" panose="05000000000000000000" pitchFamily="2" charset="2"/>
              <a:buChar char="Ø"/>
            </a:pPr>
            <a:endParaRPr lang="kk-KZ" sz="3000" dirty="0">
              <a:solidFill>
                <a:srgbClr val="00005E"/>
              </a:solidFill>
              <a:latin typeface="Arial Narrow" pitchFamily="34" charset="0"/>
              <a:cs typeface="Times New Roman" pitchFamily="18" charset="0"/>
            </a:endParaRPr>
          </a:p>
          <a:p>
            <a:endParaRPr lang="kk-KZ" sz="2500" dirty="0">
              <a:solidFill>
                <a:srgbClr val="00005E"/>
              </a:solidFill>
              <a:latin typeface="Arial Narrow" pitchFamily="34" charset="0"/>
              <a:cs typeface="Times New Roman" pitchFamily="18" charset="0"/>
            </a:endParaRPr>
          </a:p>
        </p:txBody>
      </p:sp>
      <p:pic>
        <p:nvPicPr>
          <p:cNvPr id="9"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Прямоугольник 10"/>
          <p:cNvSpPr/>
          <p:nvPr/>
        </p:nvSpPr>
        <p:spPr>
          <a:xfrm>
            <a:off x="785786" y="142852"/>
            <a:ext cx="7715304" cy="830997"/>
          </a:xfrm>
          <a:prstGeom prst="rect">
            <a:avLst/>
          </a:prstGeom>
        </p:spPr>
        <p:txBody>
          <a:bodyPr wrap="square">
            <a:spAutoFit/>
          </a:bodyPr>
          <a:lstStyle/>
          <a:p>
            <a:pPr algn="ctr"/>
            <a:r>
              <a:rPr lang="ru-RU" altLang="ru-RU" sz="2400" b="1" dirty="0" err="1" smtClean="0">
                <a:ln w="10541" cmpd="sng">
                  <a:solidFill>
                    <a:schemeClr val="tx2"/>
                  </a:solidFill>
                  <a:prstDash val="solid"/>
                </a:ln>
                <a:solidFill>
                  <a:schemeClr val="tx2"/>
                </a:solidFill>
                <a:latin typeface="Calibri" pitchFamily="34" charset="0"/>
                <a:cs typeface="Calibri" pitchFamily="34" charset="0"/>
              </a:rPr>
              <a:t>Заң жобасы</a:t>
            </a:r>
            <a:r>
              <a:rPr lang="ru-RU" altLang="ru-RU" sz="2400" b="1" dirty="0" smtClean="0">
                <a:ln w="10541" cmpd="sng">
                  <a:solidFill>
                    <a:schemeClr val="tx2"/>
                  </a:solidFill>
                  <a:prstDash val="solid"/>
                </a:ln>
                <a:solidFill>
                  <a:schemeClr val="tx2"/>
                </a:solidFill>
                <a:latin typeface="Calibri" pitchFamily="34" charset="0"/>
                <a:cs typeface="Calibri" pitchFamily="34" charset="0"/>
              </a:rPr>
              <a:t> </a:t>
            </a:r>
            <a:r>
              <a:rPr lang="ru-RU" altLang="ru-RU" sz="2400" b="1" dirty="0" err="1" smtClean="0">
                <a:ln w="10541" cmpd="sng">
                  <a:solidFill>
                    <a:schemeClr val="tx2"/>
                  </a:solidFill>
                  <a:prstDash val="solid"/>
                </a:ln>
                <a:solidFill>
                  <a:schemeClr val="tx2"/>
                </a:solidFill>
                <a:latin typeface="Calibri" pitchFamily="34" charset="0"/>
                <a:cs typeface="Calibri" pitchFamily="34" charset="0"/>
              </a:rPr>
              <a:t>қабылданған жағдайда болжамды</a:t>
            </a:r>
            <a:r>
              <a:rPr lang="ru-RU" altLang="ru-RU" sz="2400" b="1" dirty="0" smtClean="0">
                <a:ln w="10541" cmpd="sng">
                  <a:solidFill>
                    <a:schemeClr val="tx2"/>
                  </a:solidFill>
                  <a:prstDash val="solid"/>
                </a:ln>
                <a:solidFill>
                  <a:schemeClr val="tx2"/>
                </a:solidFill>
                <a:latin typeface="Calibri" pitchFamily="34" charset="0"/>
                <a:cs typeface="Calibri" pitchFamily="34" charset="0"/>
              </a:rPr>
              <a:t> </a:t>
            </a:r>
            <a:r>
              <a:rPr lang="ru-RU" altLang="ru-RU" sz="2400" b="1" dirty="0" err="1" smtClean="0">
                <a:ln w="10541" cmpd="sng">
                  <a:solidFill>
                    <a:schemeClr val="tx2"/>
                  </a:solidFill>
                  <a:prstDash val="solid"/>
                </a:ln>
                <a:solidFill>
                  <a:schemeClr val="tx2"/>
                </a:solidFill>
                <a:latin typeface="Calibri" pitchFamily="34" charset="0"/>
                <a:cs typeface="Calibri" pitchFamily="34" charset="0"/>
              </a:rPr>
              <a:t>құқықтық және әлеуметтік-экономикалық салдары</a:t>
            </a:r>
            <a:endParaRPr lang="ru-RU" altLang="ru-RU" sz="2400" b="1" dirty="0" smtClean="0">
              <a:ln w="10541" cmpd="sng">
                <a:solidFill>
                  <a:schemeClr val="tx2"/>
                </a:solidFill>
                <a:prstDash val="solid"/>
              </a:ln>
              <a:solidFill>
                <a:schemeClr val="tx2"/>
              </a:solidFill>
              <a:latin typeface="Calibri" pitchFamily="34" charset="0"/>
              <a:cs typeface="Calibri" pitchFamily="34" charset="0"/>
            </a:endParaRPr>
          </a:p>
        </p:txBody>
      </p:sp>
      <p:pic>
        <p:nvPicPr>
          <p:cNvPr id="12"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Tree>
    <p:extLst>
      <p:ext uri="{BB962C8B-B14F-4D97-AF65-F5344CB8AC3E}">
        <p14:creationId xmlns="" xmlns:p14="http://schemas.microsoft.com/office/powerpoint/2010/main" val="38876018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18</a:t>
            </a:fld>
            <a:endParaRPr lang="ru-RU"/>
          </a:p>
        </p:txBody>
      </p:sp>
      <p:pic>
        <p:nvPicPr>
          <p:cNvPr id="5"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3571868" y="785794"/>
            <a:ext cx="1643074" cy="1643074"/>
          </a:xfrm>
          <a:prstGeom prst="rect">
            <a:avLst/>
          </a:prstGeom>
          <a:noFill/>
        </p:spPr>
      </p:pic>
      <p:cxnSp>
        <p:nvCxnSpPr>
          <p:cNvPr id="7" name="Прямая соединительная линия 6"/>
          <p:cNvCxnSpPr/>
          <p:nvPr/>
        </p:nvCxnSpPr>
        <p:spPr>
          <a:xfrm>
            <a:off x="1142976" y="4143380"/>
            <a:ext cx="71438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Прямоугольник 7"/>
          <p:cNvSpPr/>
          <p:nvPr/>
        </p:nvSpPr>
        <p:spPr>
          <a:xfrm>
            <a:off x="1142976" y="3214686"/>
            <a:ext cx="6428363" cy="769441"/>
          </a:xfrm>
          <a:prstGeom prst="rect">
            <a:avLst/>
          </a:prstGeom>
        </p:spPr>
        <p:txBody>
          <a:bodyPr wrap="none">
            <a:spAutoFit/>
          </a:bodyPr>
          <a:lstStyle/>
          <a:p>
            <a:r>
              <a:rPr lang="kk-KZ" sz="4400" b="1" dirty="0" smtClean="0">
                <a:latin typeface="Calibri" pitchFamily="34" charset="0"/>
                <a:cs typeface="Calibri" pitchFamily="34" charset="0"/>
              </a:rPr>
              <a:t>Назарларыңызға рахмет</a:t>
            </a:r>
            <a:r>
              <a:rPr lang="ru-RU" altLang="ru-RU" sz="4400" b="1" dirty="0" smtClean="0">
                <a:ln w="10541" cmpd="sng">
                  <a:solidFill>
                    <a:schemeClr val="tx2"/>
                  </a:solidFill>
                  <a:prstDash val="solid"/>
                </a:ln>
                <a:solidFill>
                  <a:schemeClr val="tx2"/>
                </a:solidFill>
                <a:latin typeface="Calibri" pitchFamily="34" charset="0"/>
                <a:cs typeface="Calibri" pitchFamily="34" charset="0"/>
              </a:rPr>
              <a:t>!</a:t>
            </a:r>
            <a:endParaRPr lang="kk-KZ" altLang="ru-RU" sz="4400" b="1" dirty="0">
              <a:ln w="10541" cmpd="sng">
                <a:solidFill>
                  <a:schemeClr val="tx2"/>
                </a:solidFill>
                <a:prstDash val="solid"/>
              </a:ln>
              <a:solidFill>
                <a:schemeClr val="tx2"/>
              </a:solidFill>
              <a:latin typeface="Calibri" pitchFamily="34" charset="0"/>
              <a:cs typeface="Calibri" pitchFamily="34" charset="0"/>
            </a:endParaRPr>
          </a:p>
        </p:txBody>
      </p:sp>
    </p:spTree>
    <p:extLst>
      <p:ext uri="{BB962C8B-B14F-4D97-AF65-F5344CB8AC3E}">
        <p14:creationId xmlns="" xmlns:p14="http://schemas.microsoft.com/office/powerpoint/2010/main" val="2579108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Пятиугольник 12"/>
          <p:cNvSpPr/>
          <p:nvPr/>
        </p:nvSpPr>
        <p:spPr>
          <a:xfrm rot="5400000">
            <a:off x="4143372" y="-2071726"/>
            <a:ext cx="857256" cy="8001056"/>
          </a:xfrm>
          <a:prstGeom prst="homePlate">
            <a:avLst>
              <a:gd name="adj" fmla="val 27157"/>
            </a:avLst>
          </a:prstGeom>
          <a:solidFill>
            <a:srgbClr val="00B0F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Номер слайда 1"/>
          <p:cNvSpPr>
            <a:spLocks noGrp="1"/>
          </p:cNvSpPr>
          <p:nvPr>
            <p:ph type="sldNum" sz="quarter" idx="12"/>
          </p:nvPr>
        </p:nvSpPr>
        <p:spPr/>
        <p:txBody>
          <a:bodyPr/>
          <a:lstStyle/>
          <a:p>
            <a:fld id="{B19B0651-EE4F-4900-A07F-96A6BFA9D0F0}" type="slidenum">
              <a:rPr lang="ru-RU" smtClean="0"/>
              <a:pPr/>
              <a:t>2</a:t>
            </a:fld>
            <a:endParaRPr lang="ru-RU" dirty="0"/>
          </a:p>
        </p:txBody>
      </p:sp>
      <p:sp>
        <p:nvSpPr>
          <p:cNvPr id="6" name="Объект 2"/>
          <p:cNvSpPr txBox="1">
            <a:spLocks/>
          </p:cNvSpPr>
          <p:nvPr/>
        </p:nvSpPr>
        <p:spPr>
          <a:xfrm>
            <a:off x="357158" y="214290"/>
            <a:ext cx="8219256" cy="10801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pPr>
            <a:r>
              <a:rPr lang="ru-RU" b="1" dirty="0" err="1" smtClean="0">
                <a:ln w="10541" cmpd="sng">
                  <a:solidFill>
                    <a:schemeClr val="tx2"/>
                  </a:solidFill>
                  <a:prstDash val="solid"/>
                </a:ln>
                <a:solidFill>
                  <a:schemeClr val="tx2"/>
                </a:solidFill>
                <a:latin typeface="Calibri" pitchFamily="34" charset="0"/>
                <a:cs typeface="Calibri" pitchFamily="34" charset="0"/>
              </a:rPr>
              <a:t>Заң жобасын</a:t>
            </a:r>
            <a:r>
              <a:rPr lang="ru-RU" b="1" dirty="0" smtClean="0">
                <a:ln w="10541" cmpd="sng">
                  <a:solidFill>
                    <a:schemeClr val="tx2"/>
                  </a:solidFill>
                  <a:prstDash val="solid"/>
                </a:ln>
                <a:solidFill>
                  <a:schemeClr val="tx2"/>
                </a:solidFill>
                <a:latin typeface="Calibri" pitchFamily="34" charset="0"/>
                <a:cs typeface="Calibri" pitchFamily="34" charset="0"/>
              </a:rPr>
              <a:t> </a:t>
            </a:r>
            <a:r>
              <a:rPr lang="ru-RU" b="1" dirty="0" err="1" smtClean="0">
                <a:ln w="10541" cmpd="sng">
                  <a:solidFill>
                    <a:schemeClr val="tx2"/>
                  </a:solidFill>
                  <a:prstDash val="solid"/>
                </a:ln>
                <a:solidFill>
                  <a:schemeClr val="tx2"/>
                </a:solidFill>
                <a:latin typeface="Calibri" pitchFamily="34" charset="0"/>
                <a:cs typeface="Calibri" pitchFamily="34" charset="0"/>
              </a:rPr>
              <a:t>әзірлеу үшін</a:t>
            </a:r>
            <a:endParaRPr lang="ru-RU" b="1" dirty="0" smtClean="0">
              <a:ln w="10541" cmpd="sng">
                <a:solidFill>
                  <a:schemeClr val="tx2"/>
                </a:solidFill>
                <a:prstDash val="solid"/>
              </a:ln>
              <a:solidFill>
                <a:schemeClr val="tx2"/>
              </a:solidFill>
              <a:latin typeface="Calibri" pitchFamily="34" charset="0"/>
              <a:cs typeface="Calibri" pitchFamily="34" charset="0"/>
            </a:endParaRPr>
          </a:p>
          <a:p>
            <a:pPr marL="0" indent="0" algn="ctr">
              <a:spcBef>
                <a:spcPts val="0"/>
              </a:spcBef>
              <a:buNone/>
            </a:pPr>
            <a:r>
              <a:rPr lang="ru-RU" b="1" dirty="0" smtClean="0">
                <a:ln w="10541" cmpd="sng">
                  <a:solidFill>
                    <a:schemeClr val="tx2"/>
                  </a:solidFill>
                  <a:prstDash val="solid"/>
                </a:ln>
                <a:solidFill>
                  <a:schemeClr val="tx2"/>
                </a:solidFill>
                <a:latin typeface="Calibri" pitchFamily="34" charset="0"/>
                <a:cs typeface="Calibri" pitchFamily="34" charset="0"/>
              </a:rPr>
              <a:t> </a:t>
            </a:r>
            <a:r>
              <a:rPr lang="ru-RU" b="1" dirty="0" err="1" smtClean="0">
                <a:ln w="10541" cmpd="sng">
                  <a:solidFill>
                    <a:schemeClr val="tx2"/>
                  </a:solidFill>
                  <a:prstDash val="solid"/>
                </a:ln>
                <a:solidFill>
                  <a:schemeClr val="tx2"/>
                </a:solidFill>
                <a:latin typeface="Calibri" pitchFamily="34" charset="0"/>
                <a:cs typeface="Calibri" pitchFamily="34" charset="0"/>
              </a:rPr>
              <a:t>негіздемелер</a:t>
            </a:r>
            <a:endParaRPr lang="kk-KZ" b="1" dirty="0">
              <a:ln w="10541" cmpd="sng">
                <a:solidFill>
                  <a:schemeClr val="tx2"/>
                </a:solidFill>
                <a:prstDash val="solid"/>
              </a:ln>
              <a:solidFill>
                <a:schemeClr val="tx2"/>
              </a:solidFill>
              <a:latin typeface="Calibri" pitchFamily="34" charset="0"/>
              <a:cs typeface="Calibri" pitchFamily="34" charset="0"/>
            </a:endParaRPr>
          </a:p>
        </p:txBody>
      </p:sp>
      <p:pic>
        <p:nvPicPr>
          <p:cNvPr id="9"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143900"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3316"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2" name="Прямоугольник 11"/>
          <p:cNvSpPr/>
          <p:nvPr/>
        </p:nvSpPr>
        <p:spPr>
          <a:xfrm>
            <a:off x="1071538" y="1518530"/>
            <a:ext cx="7215238" cy="723916"/>
          </a:xfrm>
          <a:prstGeom prst="rect">
            <a:avLst/>
          </a:prstGeom>
        </p:spPr>
        <p:txBody>
          <a:bodyPr wrap="square">
            <a:spAutoFit/>
          </a:bodyPr>
          <a:lstStyle/>
          <a:p>
            <a:pPr algn="ctr">
              <a:lnSpc>
                <a:spcPct val="114000"/>
              </a:lnSpc>
              <a:spcBef>
                <a:spcPct val="0"/>
              </a:spcBef>
              <a:spcAft>
                <a:spcPts val="600"/>
              </a:spcAft>
              <a:buClr>
                <a:srgbClr val="0000C6"/>
              </a:buClr>
              <a:buSzPct val="90000"/>
              <a:defRPr/>
            </a:pPr>
            <a:r>
              <a:rPr lang="kk-KZ" altLang="ru-RU" b="1" dirty="0" smtClean="0">
                <a:latin typeface="Calibri" pitchFamily="34" charset="0"/>
                <a:cs typeface="Calibri" pitchFamily="34" charset="0"/>
              </a:rPr>
              <a:t>ДЕНЕ ШЫНЫҚТЫРУ ЖӘНЕ СПОРТ САЛАСЫНДАҒЫ СТРАТЕГИЯЛЫҚ ҚҰЖАТТАРДЫ ЖӘНЕ ТАПСЫРМАЛАРДЫ ІСКЕ АСЫРУ</a:t>
            </a:r>
            <a:r>
              <a:rPr lang="ru-RU" altLang="ru-RU" b="1" dirty="0" smtClean="0">
                <a:latin typeface="Calibri" pitchFamily="34" charset="0"/>
                <a:cs typeface="Calibri" pitchFamily="34" charset="0"/>
              </a:rPr>
              <a:t>:</a:t>
            </a:r>
            <a:endParaRPr lang="ru-RU" altLang="ru-RU" b="1" dirty="0">
              <a:latin typeface="Calibri" pitchFamily="34" charset="0"/>
              <a:cs typeface="Calibri" pitchFamily="34" charset="0"/>
            </a:endParaRPr>
          </a:p>
        </p:txBody>
      </p:sp>
      <p:sp>
        <p:nvSpPr>
          <p:cNvPr id="16" name="Прямоугольник 15"/>
          <p:cNvSpPr/>
          <p:nvPr/>
        </p:nvSpPr>
        <p:spPr>
          <a:xfrm>
            <a:off x="500034" y="2500306"/>
            <a:ext cx="8215370" cy="1000132"/>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lvl="0" algn="ctr"/>
            <a:r>
              <a:rPr lang="ru-RU" altLang="ru-RU" sz="2000" dirty="0" smtClean="0">
                <a:solidFill>
                  <a:schemeClr val="tx1"/>
                </a:solidFill>
                <a:latin typeface="Calibri" pitchFamily="34" charset="0"/>
                <a:cs typeface="Calibri" pitchFamily="34" charset="0"/>
              </a:rPr>
              <a:t>2016 </a:t>
            </a:r>
            <a:r>
              <a:rPr lang="ru-RU" altLang="ru-RU" sz="2000" dirty="0" err="1" smtClean="0">
                <a:solidFill>
                  <a:schemeClr val="tx1"/>
                </a:solidFill>
                <a:latin typeface="Calibri" pitchFamily="34" charset="0"/>
                <a:cs typeface="Calibri" pitchFamily="34" charset="0"/>
              </a:rPr>
              <a:t>жылғы </a:t>
            </a:r>
            <a:r>
              <a:rPr lang="ru-RU" altLang="ru-RU" sz="2000" dirty="0" smtClean="0">
                <a:solidFill>
                  <a:schemeClr val="tx1"/>
                </a:solidFill>
                <a:latin typeface="Calibri" pitchFamily="34" charset="0"/>
                <a:cs typeface="Calibri" pitchFamily="34" charset="0"/>
              </a:rPr>
              <a:t>11 </a:t>
            </a:r>
            <a:r>
              <a:rPr lang="ru-RU" altLang="ru-RU" sz="2000" dirty="0" err="1" smtClean="0">
                <a:solidFill>
                  <a:schemeClr val="tx1"/>
                </a:solidFill>
                <a:latin typeface="Calibri" pitchFamily="34" charset="0"/>
                <a:cs typeface="Calibri" pitchFamily="34" charset="0"/>
              </a:rPr>
              <a:t>қаңтардағы Қазақстан Республикасы</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Президентінің Жарлығымен бекітілген</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Қазақстан Республикасының дене</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шынықтыру </a:t>
            </a:r>
            <a:r>
              <a:rPr lang="ru-RU" altLang="ru-RU" sz="2000" dirty="0" smtClean="0">
                <a:solidFill>
                  <a:schemeClr val="tx1"/>
                </a:solidFill>
                <a:latin typeface="Calibri" pitchFamily="34" charset="0"/>
                <a:cs typeface="Calibri" pitchFamily="34" charset="0"/>
              </a:rPr>
              <a:t>мен </a:t>
            </a:r>
            <a:r>
              <a:rPr lang="ru-RU" altLang="ru-RU" sz="2000" dirty="0" err="1" smtClean="0">
                <a:solidFill>
                  <a:schemeClr val="tx1"/>
                </a:solidFill>
                <a:latin typeface="Calibri" pitchFamily="34" charset="0"/>
                <a:cs typeface="Calibri" pitchFamily="34" charset="0"/>
              </a:rPr>
              <a:t>спортты</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дамытудың </a:t>
            </a:r>
            <a:r>
              <a:rPr lang="ru-RU" altLang="ru-RU" sz="2000" dirty="0" smtClean="0">
                <a:solidFill>
                  <a:schemeClr val="tx1"/>
                </a:solidFill>
                <a:latin typeface="Calibri" pitchFamily="34" charset="0"/>
                <a:cs typeface="Calibri" pitchFamily="34" charset="0"/>
              </a:rPr>
              <a:t>2025 </a:t>
            </a:r>
            <a:r>
              <a:rPr lang="ru-RU" altLang="ru-RU" sz="2000" dirty="0" err="1" smtClean="0">
                <a:solidFill>
                  <a:schemeClr val="tx1"/>
                </a:solidFill>
                <a:latin typeface="Calibri" pitchFamily="34" charset="0"/>
                <a:cs typeface="Calibri" pitchFamily="34" charset="0"/>
              </a:rPr>
              <a:t>жылға дейінгі</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тұжырымдамасы</a:t>
            </a:r>
            <a:r>
              <a:rPr lang="ru-RU" altLang="ru-RU" sz="2000" dirty="0" smtClean="0">
                <a:solidFill>
                  <a:schemeClr val="tx1"/>
                </a:solidFill>
                <a:latin typeface="Calibri" pitchFamily="34" charset="0"/>
                <a:cs typeface="Calibri" pitchFamily="34" charset="0"/>
              </a:rPr>
              <a:t>;</a:t>
            </a:r>
          </a:p>
        </p:txBody>
      </p:sp>
      <p:sp>
        <p:nvSpPr>
          <p:cNvPr id="17" name="Прямоугольник 16"/>
          <p:cNvSpPr/>
          <p:nvPr/>
        </p:nvSpPr>
        <p:spPr>
          <a:xfrm>
            <a:off x="500034" y="3786190"/>
            <a:ext cx="8215370" cy="857256"/>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kk-KZ" sz="2000" dirty="0" smtClean="0">
                <a:solidFill>
                  <a:schemeClr val="tx1"/>
                </a:solidFill>
                <a:latin typeface="Calibri" pitchFamily="34" charset="0"/>
                <a:cs typeface="Calibri" pitchFamily="34" charset="0"/>
              </a:rPr>
              <a:t>Қазақстан Республикасы Үкіметінің заң жобалау жұмыстарының</a:t>
            </a:r>
          </a:p>
          <a:p>
            <a:pPr algn="ctr"/>
            <a:r>
              <a:rPr lang="kk-KZ" sz="2000" dirty="0" smtClean="0">
                <a:solidFill>
                  <a:schemeClr val="tx1"/>
                </a:solidFill>
                <a:latin typeface="Calibri" pitchFamily="34" charset="0"/>
                <a:cs typeface="Calibri" pitchFamily="34" charset="0"/>
              </a:rPr>
              <a:t>2016 жылға арналған жоспары</a:t>
            </a:r>
            <a:r>
              <a:rPr lang="ru-RU" altLang="ru-RU" sz="2000" dirty="0" smtClean="0">
                <a:solidFill>
                  <a:schemeClr val="tx1"/>
                </a:solidFill>
                <a:latin typeface="Calibri" pitchFamily="34" charset="0"/>
                <a:cs typeface="Calibri" pitchFamily="34" charset="0"/>
              </a:rPr>
              <a:t>;</a:t>
            </a:r>
          </a:p>
        </p:txBody>
      </p:sp>
      <p:sp>
        <p:nvSpPr>
          <p:cNvPr id="18" name="Прямоугольник 17"/>
          <p:cNvSpPr/>
          <p:nvPr/>
        </p:nvSpPr>
        <p:spPr>
          <a:xfrm>
            <a:off x="500034" y="4857760"/>
            <a:ext cx="8215370" cy="1714512"/>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lvl="0" algn="ctr"/>
            <a:r>
              <a:rPr lang="ru-RU" altLang="ru-RU" sz="2000" dirty="0" smtClean="0">
                <a:solidFill>
                  <a:schemeClr val="tx1"/>
                </a:solidFill>
                <a:latin typeface="Calibri" pitchFamily="34" charset="0"/>
                <a:cs typeface="Calibri" pitchFamily="34" charset="0"/>
              </a:rPr>
              <a:t>Спорт </a:t>
            </a:r>
            <a:r>
              <a:rPr lang="ru-RU" altLang="ru-RU" sz="2000" dirty="0" err="1" smtClean="0">
                <a:solidFill>
                  <a:schemeClr val="tx1"/>
                </a:solidFill>
                <a:latin typeface="Calibri" pitchFamily="34" charset="0"/>
                <a:cs typeface="Calibri" pitchFamily="34" charset="0"/>
              </a:rPr>
              <a:t>және дене</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шынықтыру саласындағы қаржыландыру </a:t>
            </a:r>
            <a:r>
              <a:rPr lang="ru-RU" altLang="ru-RU" sz="2000" dirty="0" err="1" smtClean="0">
                <a:solidFill>
                  <a:schemeClr val="tx1"/>
                </a:solidFill>
                <a:latin typeface="Calibri" pitchFamily="34" charset="0"/>
                <a:cs typeface="Calibri" pitchFamily="34" charset="0"/>
              </a:rPr>
              <a:t>жүйесін</a:t>
            </a:r>
            <a:endParaRPr lang="ru-RU" altLang="ru-RU" sz="2000" dirty="0" smtClean="0">
              <a:solidFill>
                <a:schemeClr val="tx1"/>
              </a:solidFill>
              <a:latin typeface="Calibri" pitchFamily="34" charset="0"/>
              <a:cs typeface="Calibri" pitchFamily="34" charset="0"/>
            </a:endParaRPr>
          </a:p>
          <a:p>
            <a:pPr lvl="0" algn="ctr"/>
            <a:r>
              <a:rPr lang="ru-RU" altLang="ru-RU" sz="2000" dirty="0" err="1" smtClean="0">
                <a:solidFill>
                  <a:schemeClr val="tx1"/>
                </a:solidFill>
                <a:latin typeface="Calibri" pitchFamily="34" charset="0"/>
                <a:cs typeface="Calibri" pitchFamily="34" charset="0"/>
              </a:rPr>
              <a:t>одан</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әрі жетілдіру</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мәселелері бойынша</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хаттамамен</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бекітілген</a:t>
            </a:r>
            <a:endParaRPr lang="ru-RU" altLang="ru-RU" sz="2000" dirty="0" smtClean="0">
              <a:solidFill>
                <a:schemeClr val="tx1"/>
              </a:solidFill>
              <a:latin typeface="Calibri" pitchFamily="34" charset="0"/>
              <a:cs typeface="Calibri" pitchFamily="34" charset="0"/>
            </a:endParaRPr>
          </a:p>
          <a:p>
            <a:pPr lvl="0" algn="ctr"/>
            <a:r>
              <a:rPr lang="ru-RU" altLang="ru-RU" sz="2000" dirty="0" err="1" smtClean="0">
                <a:solidFill>
                  <a:schemeClr val="tx1"/>
                </a:solidFill>
                <a:latin typeface="Calibri" pitchFamily="34" charset="0"/>
                <a:cs typeface="Calibri" pitchFamily="34" charset="0"/>
              </a:rPr>
              <a:t>Қазақстан </a:t>
            </a:r>
            <a:r>
              <a:rPr lang="ru-RU" altLang="ru-RU" sz="2000" dirty="0" err="1" smtClean="0">
                <a:solidFill>
                  <a:schemeClr val="tx1"/>
                </a:solidFill>
                <a:latin typeface="Calibri" pitchFamily="34" charset="0"/>
                <a:cs typeface="Calibri" pitchFamily="34" charset="0"/>
              </a:rPr>
              <a:t>Республикасы</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Премьер-Министрі</a:t>
            </a:r>
            <a:r>
              <a:rPr lang="ru-RU" altLang="ru-RU" sz="2000" dirty="0" smtClean="0">
                <a:solidFill>
                  <a:schemeClr val="tx1"/>
                </a:solidFill>
                <a:latin typeface="Calibri" pitchFamily="34" charset="0"/>
                <a:cs typeface="Calibri" pitchFamily="34" charset="0"/>
              </a:rPr>
              <a:t> </a:t>
            </a:r>
            <a:r>
              <a:rPr lang="ru-RU" altLang="ru-RU" sz="2000" dirty="0" err="1" smtClean="0">
                <a:solidFill>
                  <a:schemeClr val="tx1"/>
                </a:solidFill>
                <a:latin typeface="Calibri" pitchFamily="34" charset="0"/>
                <a:cs typeface="Calibri" pitchFamily="34" charset="0"/>
              </a:rPr>
              <a:t>орынбасарының</a:t>
            </a:r>
            <a:r>
              <a:rPr lang="ru-RU" altLang="ru-RU" sz="2000" dirty="0" smtClean="0">
                <a:solidFill>
                  <a:schemeClr val="tx1"/>
                </a:solidFill>
                <a:latin typeface="Calibri" pitchFamily="34" charset="0"/>
                <a:cs typeface="Calibri" pitchFamily="34" charset="0"/>
              </a:rPr>
              <a:t> </a:t>
            </a:r>
          </a:p>
          <a:p>
            <a:pPr lvl="0" algn="ctr"/>
            <a:r>
              <a:rPr lang="ru-RU" altLang="ru-RU" sz="2000" dirty="0" smtClean="0">
                <a:solidFill>
                  <a:schemeClr val="tx1"/>
                </a:solidFill>
                <a:latin typeface="Calibri" pitchFamily="34" charset="0"/>
                <a:cs typeface="Calibri" pitchFamily="34" charset="0"/>
              </a:rPr>
              <a:t>2015 </a:t>
            </a:r>
            <a:r>
              <a:rPr lang="ru-RU" altLang="ru-RU" sz="2000" dirty="0" err="1" smtClean="0">
                <a:solidFill>
                  <a:schemeClr val="tx1"/>
                </a:solidFill>
                <a:latin typeface="Calibri" pitchFamily="34" charset="0"/>
                <a:cs typeface="Calibri" pitchFamily="34" charset="0"/>
              </a:rPr>
              <a:t>жылғы </a:t>
            </a:r>
            <a:r>
              <a:rPr lang="ru-RU" altLang="ru-RU" sz="2000" dirty="0" smtClean="0">
                <a:solidFill>
                  <a:schemeClr val="tx1"/>
                </a:solidFill>
                <a:latin typeface="Calibri" pitchFamily="34" charset="0"/>
                <a:cs typeface="Calibri" pitchFamily="34" charset="0"/>
              </a:rPr>
              <a:t>12 </a:t>
            </a:r>
            <a:r>
              <a:rPr lang="ru-RU" altLang="ru-RU" sz="2000" dirty="0" err="1" smtClean="0">
                <a:solidFill>
                  <a:schemeClr val="tx1"/>
                </a:solidFill>
                <a:latin typeface="Calibri" pitchFamily="34" charset="0"/>
                <a:cs typeface="Calibri" pitchFamily="34" charset="0"/>
              </a:rPr>
              <a:t>қазандағы </a:t>
            </a:r>
            <a:r>
              <a:rPr lang="ru-RU" altLang="ru-RU" sz="2000" dirty="0" smtClean="0">
                <a:solidFill>
                  <a:schemeClr val="tx1"/>
                </a:solidFill>
                <a:latin typeface="Calibri" pitchFamily="34" charset="0"/>
                <a:cs typeface="Calibri" pitchFamily="34" charset="0"/>
              </a:rPr>
              <a:t>№ 20-5/05-1294 </a:t>
            </a:r>
            <a:r>
              <a:rPr lang="ru-RU" altLang="ru-RU" sz="2000" dirty="0" err="1" smtClean="0">
                <a:solidFill>
                  <a:schemeClr val="tx1"/>
                </a:solidFill>
                <a:latin typeface="Calibri" pitchFamily="34" charset="0"/>
                <a:cs typeface="Calibri" pitchFamily="34" charset="0"/>
              </a:rPr>
              <a:t>тапсырмасы</a:t>
            </a:r>
            <a:r>
              <a:rPr lang="ru-RU" altLang="ru-RU" sz="2000" dirty="0" smtClean="0">
                <a:solidFill>
                  <a:schemeClr val="tx1"/>
                </a:solidFill>
                <a:latin typeface="Calibri" pitchFamily="34" charset="0"/>
                <a:cs typeface="Calibri" pitchFamily="34" charset="0"/>
              </a:rPr>
              <a:t>;</a:t>
            </a:r>
          </a:p>
        </p:txBody>
      </p:sp>
    </p:spTree>
    <p:extLst>
      <p:ext uri="{BB962C8B-B14F-4D97-AF65-F5344CB8AC3E}">
        <p14:creationId xmlns="" xmlns:p14="http://schemas.microsoft.com/office/powerpoint/2010/main" val="3049814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3</a:t>
            </a:fld>
            <a:endParaRPr lang="ru-RU"/>
          </a:p>
        </p:txBody>
      </p:sp>
      <p:sp>
        <p:nvSpPr>
          <p:cNvPr id="9" name="Прямоугольник 8"/>
          <p:cNvSpPr/>
          <p:nvPr/>
        </p:nvSpPr>
        <p:spPr>
          <a:xfrm>
            <a:off x="1071538" y="357166"/>
            <a:ext cx="7072362" cy="830997"/>
          </a:xfrm>
          <a:prstGeom prst="rect">
            <a:avLst/>
          </a:prstGeom>
        </p:spPr>
        <p:txBody>
          <a:bodyPr wrap="square">
            <a:spAutoFit/>
          </a:bodyPr>
          <a:lstStyle/>
          <a:p>
            <a:pPr algn="ctr"/>
            <a:r>
              <a:rPr lang="ru-RU" sz="1600" b="1" dirty="0" err="1" smtClean="0">
                <a:ln w="10541" cmpd="sng">
                  <a:solidFill>
                    <a:schemeClr val="tx2"/>
                  </a:solidFill>
                  <a:prstDash val="solid"/>
                </a:ln>
                <a:latin typeface="Calibri" pitchFamily="34" charset="0"/>
                <a:cs typeface="Calibri" pitchFamily="34" charset="0"/>
              </a:rPr>
              <a:t>«Қазақстан Республикасының кейбір</a:t>
            </a:r>
            <a:r>
              <a:rPr lang="ru-RU" sz="1600" b="1" dirty="0" smtClean="0">
                <a:ln w="10541" cmpd="sng">
                  <a:solidFill>
                    <a:schemeClr val="tx2"/>
                  </a:solidFill>
                  <a:prstDash val="solid"/>
                </a:ln>
                <a:latin typeface="Calibri" pitchFamily="34" charset="0"/>
                <a:cs typeface="Calibri" pitchFamily="34" charset="0"/>
              </a:rPr>
              <a:t> </a:t>
            </a:r>
            <a:r>
              <a:rPr lang="ru-RU" sz="1600" b="1" dirty="0" err="1" smtClean="0">
                <a:ln w="10541" cmpd="sng">
                  <a:solidFill>
                    <a:schemeClr val="tx2"/>
                  </a:solidFill>
                  <a:prstDash val="solid"/>
                </a:ln>
                <a:latin typeface="Calibri" pitchFamily="34" charset="0"/>
                <a:cs typeface="Calibri" pitchFamily="34" charset="0"/>
              </a:rPr>
              <a:t>заңнамалық актілеріне</a:t>
            </a:r>
            <a:r>
              <a:rPr lang="ru-RU" sz="1600" b="1" dirty="0" smtClean="0">
                <a:ln w="10541" cmpd="sng">
                  <a:solidFill>
                    <a:schemeClr val="tx2"/>
                  </a:solidFill>
                  <a:prstDash val="solid"/>
                </a:ln>
                <a:latin typeface="Calibri" pitchFamily="34" charset="0"/>
                <a:cs typeface="Calibri" pitchFamily="34" charset="0"/>
              </a:rPr>
              <a:t> </a:t>
            </a:r>
            <a:r>
              <a:rPr lang="ru-RU" sz="1600" b="1" dirty="0" err="1" smtClean="0">
                <a:ln w="10541" cmpd="sng">
                  <a:solidFill>
                    <a:schemeClr val="tx2"/>
                  </a:solidFill>
                  <a:prstDash val="solid"/>
                </a:ln>
                <a:latin typeface="Calibri" pitchFamily="34" charset="0"/>
                <a:cs typeface="Calibri" pitchFamily="34" charset="0"/>
              </a:rPr>
              <a:t>дене</a:t>
            </a:r>
            <a:r>
              <a:rPr lang="ru-RU" sz="1600" b="1" dirty="0" smtClean="0">
                <a:ln w="10541" cmpd="sng">
                  <a:solidFill>
                    <a:schemeClr val="tx2"/>
                  </a:solidFill>
                  <a:prstDash val="solid"/>
                </a:ln>
                <a:latin typeface="Calibri" pitchFamily="34" charset="0"/>
                <a:cs typeface="Calibri" pitchFamily="34" charset="0"/>
              </a:rPr>
              <a:t> </a:t>
            </a:r>
            <a:r>
              <a:rPr lang="ru-RU" sz="1600" b="1" dirty="0" err="1" smtClean="0">
                <a:ln w="10541" cmpd="sng">
                  <a:solidFill>
                    <a:schemeClr val="tx2"/>
                  </a:solidFill>
                  <a:prstDash val="solid"/>
                </a:ln>
                <a:latin typeface="Calibri" pitchFamily="34" charset="0"/>
                <a:cs typeface="Calibri" pitchFamily="34" charset="0"/>
              </a:rPr>
              <a:t>шынықтыру және </a:t>
            </a:r>
            <a:r>
              <a:rPr lang="ru-RU" sz="1600" b="1" dirty="0" smtClean="0">
                <a:ln w="10541" cmpd="sng">
                  <a:solidFill>
                    <a:schemeClr val="tx2"/>
                  </a:solidFill>
                  <a:prstDash val="solid"/>
                </a:ln>
                <a:latin typeface="Calibri" pitchFamily="34" charset="0"/>
                <a:cs typeface="Calibri" pitchFamily="34" charset="0"/>
              </a:rPr>
              <a:t>спорт </a:t>
            </a:r>
            <a:r>
              <a:rPr lang="ru-RU" sz="1600" b="1" dirty="0" err="1" smtClean="0">
                <a:ln w="10541" cmpd="sng">
                  <a:solidFill>
                    <a:schemeClr val="tx2"/>
                  </a:solidFill>
                  <a:prstDash val="solid"/>
                </a:ln>
                <a:latin typeface="Calibri" pitchFamily="34" charset="0"/>
                <a:cs typeface="Calibri" pitchFamily="34" charset="0"/>
              </a:rPr>
              <a:t>мәселелері бойынша</a:t>
            </a:r>
            <a:r>
              <a:rPr lang="ru-RU" sz="1600" b="1" dirty="0" smtClean="0">
                <a:ln w="10541" cmpd="sng">
                  <a:solidFill>
                    <a:schemeClr val="tx2"/>
                  </a:solidFill>
                  <a:prstDash val="solid"/>
                </a:ln>
                <a:latin typeface="Calibri" pitchFamily="34" charset="0"/>
                <a:cs typeface="Calibri" pitchFamily="34" charset="0"/>
              </a:rPr>
              <a:t> </a:t>
            </a:r>
            <a:r>
              <a:rPr lang="ru-RU" sz="1600" b="1" dirty="0" err="1" smtClean="0">
                <a:ln w="10541" cmpd="sng">
                  <a:solidFill>
                    <a:schemeClr val="tx2"/>
                  </a:solidFill>
                  <a:prstDash val="solid"/>
                </a:ln>
                <a:latin typeface="Calibri" pitchFamily="34" charset="0"/>
                <a:cs typeface="Calibri" pitchFamily="34" charset="0"/>
              </a:rPr>
              <a:t>өзгерістер </a:t>
            </a:r>
            <a:r>
              <a:rPr lang="ru-RU" sz="1600" b="1" dirty="0" smtClean="0">
                <a:ln w="10541" cmpd="sng">
                  <a:solidFill>
                    <a:schemeClr val="tx2"/>
                  </a:solidFill>
                  <a:prstDash val="solid"/>
                </a:ln>
                <a:latin typeface="Calibri" pitchFamily="34" charset="0"/>
                <a:cs typeface="Calibri" pitchFamily="34" charset="0"/>
              </a:rPr>
              <a:t>мен </a:t>
            </a:r>
            <a:r>
              <a:rPr lang="ru-RU" sz="1600" b="1" dirty="0" err="1" smtClean="0">
                <a:ln w="10541" cmpd="sng">
                  <a:solidFill>
                    <a:schemeClr val="tx2"/>
                  </a:solidFill>
                  <a:prstDash val="solid"/>
                </a:ln>
                <a:latin typeface="Calibri" pitchFamily="34" charset="0"/>
                <a:cs typeface="Calibri" pitchFamily="34" charset="0"/>
              </a:rPr>
              <a:t>толықтырулар енгізу</a:t>
            </a:r>
            <a:r>
              <a:rPr lang="ru-RU" sz="1600" b="1" dirty="0" smtClean="0">
                <a:ln w="10541" cmpd="sng">
                  <a:solidFill>
                    <a:schemeClr val="tx2"/>
                  </a:solidFill>
                  <a:prstDash val="solid"/>
                </a:ln>
                <a:latin typeface="Calibri" pitchFamily="34" charset="0"/>
                <a:cs typeface="Calibri" pitchFamily="34" charset="0"/>
              </a:rPr>
              <a:t> </a:t>
            </a:r>
            <a:r>
              <a:rPr lang="ru-RU" sz="1600" b="1" dirty="0" err="1" smtClean="0">
                <a:ln w="10541" cmpd="sng">
                  <a:solidFill>
                    <a:schemeClr val="tx2"/>
                  </a:solidFill>
                  <a:prstDash val="solid"/>
                </a:ln>
                <a:latin typeface="Calibri" pitchFamily="34" charset="0"/>
                <a:cs typeface="Calibri" pitchFamily="34" charset="0"/>
              </a:rPr>
              <a:t>туралы</a:t>
            </a:r>
            <a:r>
              <a:rPr lang="ru-RU" sz="1600" b="1" dirty="0" smtClean="0">
                <a:ln w="10541" cmpd="sng">
                  <a:solidFill>
                    <a:schemeClr val="tx2"/>
                  </a:solidFill>
                  <a:prstDash val="solid"/>
                </a:ln>
                <a:latin typeface="Calibri" pitchFamily="34" charset="0"/>
                <a:cs typeface="Calibri" pitchFamily="34" charset="0"/>
              </a:rPr>
              <a:t>» </a:t>
            </a:r>
            <a:r>
              <a:rPr lang="ru-RU" sz="1600" b="1" dirty="0" err="1" smtClean="0">
                <a:ln w="10541" cmpd="sng">
                  <a:solidFill>
                    <a:schemeClr val="tx2"/>
                  </a:solidFill>
                  <a:prstDash val="solid"/>
                </a:ln>
                <a:latin typeface="Calibri" pitchFamily="34" charset="0"/>
                <a:cs typeface="Calibri" pitchFamily="34" charset="0"/>
              </a:rPr>
              <a:t>Қазақстан Республикасының Заң жобасы</a:t>
            </a:r>
            <a:endParaRPr lang="kk-KZ" sz="1600" b="1" dirty="0">
              <a:ln w="10541" cmpd="sng">
                <a:solidFill>
                  <a:schemeClr val="tx2"/>
                </a:solidFill>
                <a:prstDash val="solid"/>
              </a:ln>
              <a:latin typeface="Calibri" pitchFamily="34" charset="0"/>
              <a:cs typeface="Calibri" pitchFamily="34" charset="0"/>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2"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7" name="Пятиугольник 16"/>
          <p:cNvSpPr/>
          <p:nvPr/>
        </p:nvSpPr>
        <p:spPr>
          <a:xfrm rot="5400000">
            <a:off x="3745903" y="-1602819"/>
            <a:ext cx="1652194" cy="8001056"/>
          </a:xfrm>
          <a:prstGeom prst="homePlate">
            <a:avLst>
              <a:gd name="adj" fmla="val 27157"/>
            </a:avLst>
          </a:prstGeom>
          <a:solidFill>
            <a:srgbClr val="00B0F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8" name="Прямоугольник 17"/>
          <p:cNvSpPr/>
          <p:nvPr/>
        </p:nvSpPr>
        <p:spPr>
          <a:xfrm>
            <a:off x="928662" y="1714488"/>
            <a:ext cx="7215238" cy="1384995"/>
          </a:xfrm>
          <a:prstGeom prst="rect">
            <a:avLst/>
          </a:prstGeom>
        </p:spPr>
        <p:txBody>
          <a:bodyPr wrap="square">
            <a:spAutoFit/>
          </a:bodyPr>
          <a:lstStyle/>
          <a:p>
            <a:pPr indent="447675" algn="ctr"/>
            <a:r>
              <a:rPr lang="ru-RU" sz="2800" b="1" dirty="0" err="1" smtClean="0">
                <a:latin typeface="Calibri" pitchFamily="34" charset="0"/>
                <a:cs typeface="Calibri" pitchFamily="34" charset="0"/>
              </a:rPr>
              <a:t>Заң жобасымен</a:t>
            </a:r>
            <a:r>
              <a:rPr lang="ru-RU" sz="2800" b="1" dirty="0" smtClean="0">
                <a:latin typeface="Calibri" pitchFamily="34" charset="0"/>
                <a:cs typeface="Calibri" pitchFamily="34" charset="0"/>
              </a:rPr>
              <a:t> </a:t>
            </a:r>
            <a:r>
              <a:rPr lang="ru-RU" sz="2800" b="1" dirty="0" err="1" smtClean="0">
                <a:latin typeface="Calibri" pitchFamily="34" charset="0"/>
                <a:cs typeface="Calibri" pitchFamily="34" charset="0"/>
              </a:rPr>
              <a:t>мына</a:t>
            </a:r>
            <a:r>
              <a:rPr lang="ru-RU" sz="2800" b="1" dirty="0" smtClean="0">
                <a:latin typeface="Calibri" pitchFamily="34" charset="0"/>
                <a:cs typeface="Calibri" pitchFamily="34" charset="0"/>
              </a:rPr>
              <a:t> </a:t>
            </a:r>
            <a:r>
              <a:rPr lang="ru-RU" sz="2800" b="1" dirty="0" err="1" smtClean="0">
                <a:latin typeface="Calibri" pitchFamily="34" charset="0"/>
                <a:cs typeface="Calibri" pitchFamily="34" charset="0"/>
              </a:rPr>
              <a:t>Заңнама актілеріне</a:t>
            </a:r>
            <a:r>
              <a:rPr lang="ru-RU" sz="2800" b="1" dirty="0" smtClean="0">
                <a:latin typeface="Calibri" pitchFamily="34" charset="0"/>
                <a:cs typeface="Calibri" pitchFamily="34" charset="0"/>
              </a:rPr>
              <a:t> </a:t>
            </a:r>
            <a:r>
              <a:rPr lang="ru-RU" sz="2800" b="1" dirty="0" err="1" smtClean="0">
                <a:latin typeface="Calibri" pitchFamily="34" charset="0"/>
                <a:cs typeface="Calibri" pitchFamily="34" charset="0"/>
              </a:rPr>
              <a:t>өзгерістер </a:t>
            </a:r>
            <a:r>
              <a:rPr lang="ru-RU" sz="2800" b="1" dirty="0" smtClean="0">
                <a:latin typeface="Calibri" pitchFamily="34" charset="0"/>
                <a:cs typeface="Calibri" pitchFamily="34" charset="0"/>
              </a:rPr>
              <a:t>мен </a:t>
            </a:r>
            <a:r>
              <a:rPr lang="ru-RU" sz="2800" b="1" dirty="0" err="1" smtClean="0">
                <a:latin typeface="Calibri" pitchFamily="34" charset="0"/>
                <a:cs typeface="Calibri" pitchFamily="34" charset="0"/>
              </a:rPr>
              <a:t>толықтырулар енгізу</a:t>
            </a:r>
            <a:r>
              <a:rPr lang="ru-RU" sz="2800" b="1" dirty="0" smtClean="0">
                <a:latin typeface="Calibri" pitchFamily="34" charset="0"/>
                <a:cs typeface="Calibri" pitchFamily="34" charset="0"/>
              </a:rPr>
              <a:t> </a:t>
            </a:r>
            <a:r>
              <a:rPr lang="ru-RU" sz="2800" b="1" dirty="0" err="1" smtClean="0">
                <a:latin typeface="Calibri" pitchFamily="34" charset="0"/>
                <a:cs typeface="Calibri" pitchFamily="34" charset="0"/>
              </a:rPr>
              <a:t>көзделген </a:t>
            </a:r>
            <a:r>
              <a:rPr lang="ru-RU" altLang="ru-RU" sz="2800" b="1" dirty="0" smtClean="0">
                <a:latin typeface="Calibri" pitchFamily="34" charset="0"/>
                <a:cs typeface="Calibri" pitchFamily="34" charset="0"/>
              </a:rPr>
              <a:t>:</a:t>
            </a:r>
          </a:p>
        </p:txBody>
      </p:sp>
      <p:sp>
        <p:nvSpPr>
          <p:cNvPr id="19" name="Прямоугольник 18"/>
          <p:cNvSpPr/>
          <p:nvPr/>
        </p:nvSpPr>
        <p:spPr>
          <a:xfrm>
            <a:off x="537272" y="4857760"/>
            <a:ext cx="8106694" cy="1150988"/>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indent="447675" algn="ctr">
              <a:buFont typeface="Arial" pitchFamily="34" charset="0"/>
              <a:buChar char="•"/>
            </a:pPr>
            <a:endParaRPr lang="ru-RU" altLang="ru-RU" sz="2400" b="1" dirty="0" smtClean="0">
              <a:solidFill>
                <a:srgbClr val="002060"/>
              </a:solidFill>
              <a:latin typeface="Century Gothic" pitchFamily="34" charset="0"/>
              <a:cs typeface="Times New Roman" pitchFamily="18" charset="0"/>
            </a:endParaRPr>
          </a:p>
          <a:p>
            <a:pPr indent="447675" algn="ctr">
              <a:buFont typeface="Arial" pitchFamily="34" charset="0"/>
              <a:buChar char="•"/>
            </a:pPr>
            <a:r>
              <a:rPr lang="ru-RU" sz="2600" b="1" dirty="0" smtClean="0">
                <a:solidFill>
                  <a:schemeClr val="tx1"/>
                </a:solidFill>
                <a:latin typeface="Calibri" pitchFamily="34" charset="0"/>
                <a:cs typeface="Calibri" pitchFamily="34" charset="0"/>
              </a:rPr>
              <a:t>«</a:t>
            </a:r>
            <a:r>
              <a:rPr lang="ru-RU" sz="2600" b="1" dirty="0" err="1" smtClean="0">
                <a:solidFill>
                  <a:schemeClr val="tx1"/>
                </a:solidFill>
                <a:latin typeface="Calibri" pitchFamily="34" charset="0"/>
                <a:cs typeface="Calibri" pitchFamily="34" charset="0"/>
              </a:rPr>
              <a:t>Дене</a:t>
            </a:r>
            <a:r>
              <a:rPr lang="ru-RU" sz="2600" b="1" dirty="0" smtClean="0">
                <a:solidFill>
                  <a:schemeClr val="tx1"/>
                </a:solidFill>
                <a:latin typeface="Calibri" pitchFamily="34" charset="0"/>
                <a:cs typeface="Calibri" pitchFamily="34" charset="0"/>
              </a:rPr>
              <a:t> </a:t>
            </a:r>
            <a:r>
              <a:rPr lang="ru-RU" sz="2600" b="1" dirty="0" err="1" smtClean="0">
                <a:solidFill>
                  <a:schemeClr val="tx1"/>
                </a:solidFill>
                <a:latin typeface="Calibri" pitchFamily="34" charset="0"/>
                <a:cs typeface="Calibri" pitchFamily="34" charset="0"/>
              </a:rPr>
              <a:t>шынықтыру және </a:t>
            </a:r>
            <a:r>
              <a:rPr lang="ru-RU" sz="2600" b="1" dirty="0" smtClean="0">
                <a:solidFill>
                  <a:schemeClr val="tx1"/>
                </a:solidFill>
                <a:latin typeface="Calibri" pitchFamily="34" charset="0"/>
                <a:cs typeface="Calibri" pitchFamily="34" charset="0"/>
              </a:rPr>
              <a:t>спорт </a:t>
            </a:r>
            <a:r>
              <a:rPr lang="ru-RU" sz="2600" b="1" dirty="0" err="1" smtClean="0">
                <a:solidFill>
                  <a:schemeClr val="tx1"/>
                </a:solidFill>
                <a:latin typeface="Calibri" pitchFamily="34" charset="0"/>
                <a:cs typeface="Calibri" pitchFamily="34" charset="0"/>
              </a:rPr>
              <a:t>туралы</a:t>
            </a:r>
            <a:r>
              <a:rPr lang="ru-RU" sz="2600" b="1" dirty="0" smtClean="0">
                <a:solidFill>
                  <a:schemeClr val="tx1"/>
                </a:solidFill>
                <a:latin typeface="Calibri" pitchFamily="34" charset="0"/>
                <a:cs typeface="Calibri" pitchFamily="34" charset="0"/>
              </a:rPr>
              <a:t>» 2014 </a:t>
            </a:r>
            <a:r>
              <a:rPr lang="ru-RU" sz="2600" b="1" dirty="0" err="1" smtClean="0">
                <a:solidFill>
                  <a:schemeClr val="tx1"/>
                </a:solidFill>
                <a:latin typeface="Calibri" pitchFamily="34" charset="0"/>
                <a:cs typeface="Calibri" pitchFamily="34" charset="0"/>
              </a:rPr>
              <a:t>жылғы </a:t>
            </a:r>
            <a:r>
              <a:rPr lang="ru-RU" sz="2600" b="1" dirty="0" smtClean="0">
                <a:solidFill>
                  <a:schemeClr val="tx1"/>
                </a:solidFill>
                <a:latin typeface="Calibri" pitchFamily="34" charset="0"/>
                <a:cs typeface="Calibri" pitchFamily="34" charset="0"/>
              </a:rPr>
              <a:t>3 </a:t>
            </a:r>
            <a:r>
              <a:rPr lang="ru-RU" sz="2600" b="1" dirty="0" err="1" smtClean="0">
                <a:solidFill>
                  <a:schemeClr val="tx1"/>
                </a:solidFill>
                <a:latin typeface="Calibri" pitchFamily="34" charset="0"/>
                <a:cs typeface="Calibri" pitchFamily="34" charset="0"/>
              </a:rPr>
              <a:t>шілдедегі</a:t>
            </a:r>
            <a:r>
              <a:rPr lang="ru-RU" sz="2600" b="1" dirty="0" smtClean="0">
                <a:solidFill>
                  <a:schemeClr val="tx1"/>
                </a:solidFill>
                <a:latin typeface="Calibri" pitchFamily="34" charset="0"/>
                <a:cs typeface="Calibri" pitchFamily="34" charset="0"/>
              </a:rPr>
              <a:t> </a:t>
            </a:r>
            <a:r>
              <a:rPr lang="ru-RU" sz="2600" b="1" dirty="0" err="1" smtClean="0">
                <a:solidFill>
                  <a:schemeClr val="tx1"/>
                </a:solidFill>
                <a:latin typeface="Calibri" pitchFamily="34" charset="0"/>
                <a:cs typeface="Calibri" pitchFamily="34" charset="0"/>
              </a:rPr>
              <a:t>Қазақстан Республикасының Заңы</a:t>
            </a:r>
            <a:r>
              <a:rPr lang="ru-RU" sz="2600" b="1" dirty="0" smtClean="0">
                <a:solidFill>
                  <a:schemeClr val="tx1"/>
                </a:solidFill>
                <a:latin typeface="Calibri" pitchFamily="34" charset="0"/>
                <a:cs typeface="Calibri" pitchFamily="34" charset="0"/>
              </a:rPr>
              <a:t> </a:t>
            </a:r>
            <a:r>
              <a:rPr lang="ru-RU" altLang="ru-RU" sz="2000" b="1" dirty="0" smtClean="0">
                <a:solidFill>
                  <a:srgbClr val="002060"/>
                </a:solidFill>
                <a:latin typeface="Century Gothic" pitchFamily="34" charset="0"/>
                <a:cs typeface="Times New Roman" pitchFamily="18" charset="0"/>
              </a:rPr>
              <a:t/>
            </a:r>
            <a:br>
              <a:rPr lang="ru-RU" altLang="ru-RU" sz="2000" b="1" dirty="0" smtClean="0">
                <a:solidFill>
                  <a:srgbClr val="002060"/>
                </a:solidFill>
                <a:latin typeface="Century Gothic" pitchFamily="34" charset="0"/>
                <a:cs typeface="Times New Roman" pitchFamily="18" charset="0"/>
              </a:rPr>
            </a:br>
            <a:endParaRPr lang="kk-KZ" altLang="ru-RU" sz="2000" b="1" dirty="0" smtClean="0">
              <a:solidFill>
                <a:srgbClr val="002060"/>
              </a:solidFill>
              <a:latin typeface="Century Gothic" pitchFamily="34" charset="0"/>
              <a:cs typeface="Times New Roman" pitchFamily="18" charset="0"/>
            </a:endParaRPr>
          </a:p>
        </p:txBody>
      </p:sp>
      <p:sp>
        <p:nvSpPr>
          <p:cNvPr id="20" name="Прямоугольник 19"/>
          <p:cNvSpPr/>
          <p:nvPr/>
        </p:nvSpPr>
        <p:spPr>
          <a:xfrm>
            <a:off x="537272" y="3429000"/>
            <a:ext cx="8106694" cy="1150988"/>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indent="447675" algn="ctr">
              <a:buFont typeface="Arial" pitchFamily="34" charset="0"/>
              <a:buChar char="•"/>
            </a:pPr>
            <a:r>
              <a:rPr lang="ru-RU" sz="2600" b="1" dirty="0" smtClean="0">
                <a:solidFill>
                  <a:schemeClr val="tx1"/>
                </a:solidFill>
                <a:latin typeface="Calibri" pitchFamily="34" charset="0"/>
                <a:cs typeface="Calibri" pitchFamily="34" charset="0"/>
              </a:rPr>
              <a:t>2008 </a:t>
            </a:r>
            <a:r>
              <a:rPr lang="ru-RU" sz="2600" b="1" dirty="0" err="1" smtClean="0">
                <a:solidFill>
                  <a:schemeClr val="tx1"/>
                </a:solidFill>
                <a:latin typeface="Calibri" pitchFamily="34" charset="0"/>
                <a:cs typeface="Calibri" pitchFamily="34" charset="0"/>
              </a:rPr>
              <a:t>жылғы </a:t>
            </a:r>
            <a:r>
              <a:rPr lang="ru-RU" sz="2600" b="1" dirty="0" smtClean="0">
                <a:solidFill>
                  <a:schemeClr val="tx1"/>
                </a:solidFill>
                <a:latin typeface="Calibri" pitchFamily="34" charset="0"/>
                <a:cs typeface="Calibri" pitchFamily="34" charset="0"/>
              </a:rPr>
              <a:t>4 </a:t>
            </a:r>
            <a:r>
              <a:rPr lang="ru-RU" sz="2600" b="1" dirty="0" err="1" smtClean="0">
                <a:solidFill>
                  <a:schemeClr val="tx1"/>
                </a:solidFill>
                <a:latin typeface="Calibri" pitchFamily="34" charset="0"/>
                <a:cs typeface="Calibri" pitchFamily="34" charset="0"/>
              </a:rPr>
              <a:t>желтоқсандағы Қазақстан Республикасының </a:t>
            </a:r>
            <a:r>
              <a:rPr lang="ru-RU" sz="2600" b="1" dirty="0" smtClean="0">
                <a:solidFill>
                  <a:schemeClr val="tx1"/>
                </a:solidFill>
                <a:latin typeface="Calibri" pitchFamily="34" charset="0"/>
                <a:cs typeface="Calibri" pitchFamily="34" charset="0"/>
              </a:rPr>
              <a:t>Бюджет </a:t>
            </a:r>
            <a:r>
              <a:rPr lang="ru-RU" sz="2600" b="1" dirty="0" err="1" smtClean="0">
                <a:solidFill>
                  <a:schemeClr val="tx1"/>
                </a:solidFill>
                <a:latin typeface="Calibri" pitchFamily="34" charset="0"/>
                <a:cs typeface="Calibri" pitchFamily="34" charset="0"/>
              </a:rPr>
              <a:t>кодексі</a:t>
            </a:r>
            <a:r>
              <a:rPr lang="ru-RU" altLang="ru-RU" sz="2600" b="1" dirty="0" smtClean="0">
                <a:solidFill>
                  <a:schemeClr val="tx1"/>
                </a:solidFill>
                <a:latin typeface="Calibri" pitchFamily="34" charset="0"/>
                <a:cs typeface="Calibri" pitchFamily="34" charset="0"/>
              </a:rPr>
              <a:t>;  </a:t>
            </a:r>
          </a:p>
        </p:txBody>
      </p:sp>
    </p:spTree>
    <p:extLst>
      <p:ext uri="{BB962C8B-B14F-4D97-AF65-F5344CB8AC3E}">
        <p14:creationId xmlns="" xmlns:p14="http://schemas.microsoft.com/office/powerpoint/2010/main" val="41993812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4</a:t>
            </a:fld>
            <a:endParaRPr lang="ru-RU"/>
          </a:p>
        </p:txBody>
      </p:sp>
      <p:sp>
        <p:nvSpPr>
          <p:cNvPr id="3" name="Объект 2"/>
          <p:cNvSpPr>
            <a:spLocks noGrp="1"/>
          </p:cNvSpPr>
          <p:nvPr>
            <p:ph sz="quarter" idx="13"/>
          </p:nvPr>
        </p:nvSpPr>
        <p:spPr>
          <a:xfrm>
            <a:off x="395536" y="1603720"/>
            <a:ext cx="8462744" cy="4968552"/>
          </a:xfrm>
        </p:spPr>
        <p:txBody>
          <a:bodyPr>
            <a:normAutofit/>
          </a:bodyPr>
          <a:lstStyle/>
          <a:p>
            <a:pPr>
              <a:buFont typeface="Wingdings" panose="05000000000000000000" pitchFamily="2" charset="2"/>
              <a:buChar char="Ø"/>
            </a:pPr>
            <a:endParaRPr lang="ru-RU" sz="1700" dirty="0">
              <a:solidFill>
                <a:srgbClr val="002060"/>
              </a:solidFill>
              <a:latin typeface="Arial Narrow" pitchFamily="34" charset="0"/>
              <a:cs typeface="Times New Roman" pitchFamily="18" charset="0"/>
            </a:endParaRPr>
          </a:p>
          <a:p>
            <a:pPr>
              <a:buFont typeface="Wingdings" panose="05000000000000000000" pitchFamily="2" charset="2"/>
              <a:buChar char="Ø"/>
            </a:pPr>
            <a:endParaRPr lang="ru-RU" sz="1700" dirty="0">
              <a:solidFill>
                <a:srgbClr val="002060"/>
              </a:solidFill>
              <a:latin typeface="Arial Narrow" pitchFamily="34" charset="0"/>
              <a:cs typeface="Times New Roman" pitchFamily="18" charset="0"/>
            </a:endParaRPr>
          </a:p>
        </p:txBody>
      </p:sp>
      <p:sp>
        <p:nvSpPr>
          <p:cNvPr id="9" name="Прямоугольник 8"/>
          <p:cNvSpPr/>
          <p:nvPr/>
        </p:nvSpPr>
        <p:spPr>
          <a:xfrm>
            <a:off x="1825904" y="500042"/>
            <a:ext cx="5889368" cy="584775"/>
          </a:xfrm>
          <a:prstGeom prst="rect">
            <a:avLst/>
          </a:prstGeom>
        </p:spPr>
        <p:txBody>
          <a:bodyPr wrap="none">
            <a:spAutoFit/>
          </a:bodyPr>
          <a:lstStyle/>
          <a:p>
            <a:pPr algn="ctr"/>
            <a:r>
              <a:rPr lang="ru-RU" sz="3200" b="1" dirty="0" err="1" smtClean="0">
                <a:ln w="10541" cmpd="sng">
                  <a:solidFill>
                    <a:schemeClr val="tx2"/>
                  </a:solidFill>
                  <a:prstDash val="solid"/>
                </a:ln>
                <a:solidFill>
                  <a:schemeClr val="tx2"/>
                </a:solidFill>
                <a:latin typeface="Calibri" pitchFamily="34" charset="0"/>
                <a:cs typeface="Calibri" pitchFamily="34" charset="0"/>
              </a:rPr>
              <a:t>Заң жобасының негізгі</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мақсаты</a:t>
            </a:r>
            <a:endParaRPr lang="ru-RU" sz="3200" b="1" dirty="0" smtClean="0">
              <a:ln w="10541" cmpd="sng">
                <a:solidFill>
                  <a:schemeClr val="tx2"/>
                </a:solidFill>
                <a:prstDash val="solid"/>
              </a:ln>
              <a:solidFill>
                <a:schemeClr val="tx2"/>
              </a:solidFill>
              <a:latin typeface="Calibri" pitchFamily="34" charset="0"/>
              <a:cs typeface="Calibri" pitchFamily="34" charset="0"/>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2"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graphicFrame>
        <p:nvGraphicFramePr>
          <p:cNvPr id="8" name="Схема 7"/>
          <p:cNvGraphicFramePr/>
          <p:nvPr/>
        </p:nvGraphicFramePr>
        <p:xfrm>
          <a:off x="-928726" y="2147676"/>
          <a:ext cx="10685302" cy="27934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 xmlns:p14="http://schemas.microsoft.com/office/powerpoint/2010/main" val="39143726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4294967295"/>
          </p:nvPr>
        </p:nvSpPr>
        <p:spPr>
          <a:xfrm>
            <a:off x="1435608" y="785794"/>
            <a:ext cx="7498080" cy="5462606"/>
          </a:xfrm>
          <a:prstGeom prst="rect">
            <a:avLst/>
          </a:prstGeom>
        </p:spPr>
        <p:txBody>
          <a:bodyPr>
            <a:normAutofit/>
          </a:bodyPr>
          <a:lstStyle/>
          <a:p>
            <a:endParaRPr lang="ru-RU" sz="1600" dirty="0" smtClean="0">
              <a:latin typeface="Times New Roman" pitchFamily="18" charset="0"/>
              <a:cs typeface="Times New Roman" pitchFamily="18" charset="0"/>
            </a:endParaRPr>
          </a:p>
          <a:p>
            <a:pPr>
              <a:buNone/>
            </a:pPr>
            <a:endParaRPr lang="ru-RU" sz="1600" dirty="0">
              <a:latin typeface="Times New Roman" pitchFamily="18" charset="0"/>
              <a:cs typeface="Times New Roman" pitchFamily="18" charset="0"/>
            </a:endParaRPr>
          </a:p>
        </p:txBody>
      </p:sp>
      <p:graphicFrame>
        <p:nvGraphicFramePr>
          <p:cNvPr id="7" name="Диаграмма 6"/>
          <p:cNvGraphicFramePr/>
          <p:nvPr/>
        </p:nvGraphicFramePr>
        <p:xfrm>
          <a:off x="683568" y="1484784"/>
          <a:ext cx="7572428" cy="478634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23528" y="6453336"/>
            <a:ext cx="7072362" cy="276999"/>
          </a:xfrm>
          <a:prstGeom prst="rect">
            <a:avLst/>
          </a:prstGeom>
          <a:noFill/>
        </p:spPr>
        <p:txBody>
          <a:bodyPr wrap="square" rtlCol="0">
            <a:spAutoFit/>
          </a:bodyPr>
          <a:lstStyle/>
          <a:p>
            <a:r>
              <a:rPr lang="ru-RU" sz="1200" i="1" dirty="0" smtClean="0">
                <a:latin typeface="Arial" pitchFamily="34" charset="0"/>
                <a:cs typeface="Arial" pitchFamily="34" charset="0"/>
              </a:rPr>
              <a:t>* </a:t>
            </a:r>
            <a:r>
              <a:rPr lang="ru-RU" sz="1200" i="1" dirty="0" err="1" smtClean="0">
                <a:latin typeface="Arial" pitchFamily="34" charset="0"/>
                <a:cs typeface="Arial" pitchFamily="34" charset="0"/>
              </a:rPr>
              <a:t>Әкімшілік шығыстарды есепке</a:t>
            </a:r>
            <a:r>
              <a:rPr lang="ru-RU" sz="1200" i="1" dirty="0" smtClean="0">
                <a:latin typeface="Arial" pitchFamily="34" charset="0"/>
                <a:cs typeface="Arial" pitchFamily="34" charset="0"/>
              </a:rPr>
              <a:t> </a:t>
            </a:r>
            <a:r>
              <a:rPr lang="ru-RU" sz="1200" i="1" dirty="0" err="1" smtClean="0">
                <a:latin typeface="Arial" pitchFamily="34" charset="0"/>
                <a:cs typeface="Arial" pitchFamily="34" charset="0"/>
              </a:rPr>
              <a:t>алмағанда</a:t>
            </a:r>
            <a:endParaRPr lang="ru-RU" sz="1200" i="1" dirty="0">
              <a:latin typeface="Arial" pitchFamily="34" charset="0"/>
              <a:cs typeface="Arial" pitchFamily="34" charset="0"/>
            </a:endParaRPr>
          </a:p>
        </p:txBody>
      </p:sp>
      <p:sp>
        <p:nvSpPr>
          <p:cNvPr id="8" name="Прямоугольник 7"/>
          <p:cNvSpPr/>
          <p:nvPr/>
        </p:nvSpPr>
        <p:spPr>
          <a:xfrm>
            <a:off x="1142976" y="332656"/>
            <a:ext cx="7043338" cy="769441"/>
          </a:xfrm>
          <a:prstGeom prst="rect">
            <a:avLst/>
          </a:prstGeom>
        </p:spPr>
        <p:txBody>
          <a:bodyPr wrap="none">
            <a:spAutoFit/>
          </a:bodyPr>
          <a:lstStyle/>
          <a:p>
            <a:pPr algn="ctr"/>
            <a:r>
              <a:rPr lang="ru-RU" sz="2200" b="1" dirty="0" smtClean="0">
                <a:ln w="10541" cmpd="sng">
                  <a:solidFill>
                    <a:schemeClr val="tx2"/>
                  </a:solidFill>
                  <a:prstDash val="solid"/>
                </a:ln>
                <a:solidFill>
                  <a:schemeClr val="tx2"/>
                </a:solidFill>
                <a:latin typeface="Calibri" pitchFamily="34" charset="0"/>
                <a:cs typeface="Calibri" pitchFamily="34" charset="0"/>
              </a:rPr>
              <a:t>2015 </a:t>
            </a:r>
            <a:r>
              <a:rPr lang="ru-RU" sz="2200" b="1" dirty="0" err="1" smtClean="0">
                <a:ln w="10541" cmpd="sng">
                  <a:solidFill>
                    <a:schemeClr val="tx2"/>
                  </a:solidFill>
                  <a:prstDash val="solid"/>
                </a:ln>
                <a:solidFill>
                  <a:schemeClr val="tx2"/>
                </a:solidFill>
                <a:latin typeface="Calibri" pitchFamily="34" charset="0"/>
                <a:cs typeface="Calibri" pitchFamily="34" charset="0"/>
              </a:rPr>
              <a:t>жылы</a:t>
            </a:r>
            <a:r>
              <a:rPr lang="ru-RU" sz="2200" b="1" dirty="0" smtClean="0">
                <a:ln w="10541" cmpd="sng">
                  <a:solidFill>
                    <a:schemeClr val="tx2"/>
                  </a:solidFill>
                  <a:prstDash val="solid"/>
                </a:ln>
                <a:solidFill>
                  <a:schemeClr val="tx2"/>
                </a:solidFill>
                <a:latin typeface="Calibri" pitchFamily="34" charset="0"/>
                <a:cs typeface="Calibri" pitchFamily="34" charset="0"/>
              </a:rPr>
              <a:t> </a:t>
            </a:r>
            <a:r>
              <a:rPr lang="kk-KZ" sz="2200" b="1" dirty="0" smtClean="0">
                <a:ln w="10541" cmpd="sng">
                  <a:solidFill>
                    <a:schemeClr val="tx2"/>
                  </a:solidFill>
                  <a:prstDash val="solid"/>
                </a:ln>
                <a:solidFill>
                  <a:schemeClr val="tx2"/>
                </a:solidFill>
                <a:latin typeface="Calibri" pitchFamily="34" charset="0"/>
                <a:cs typeface="Calibri" pitchFamily="34" charset="0"/>
              </a:rPr>
              <a:t>Қазақстан Республикасында  спорт түрлері</a:t>
            </a:r>
          </a:p>
          <a:p>
            <a:pPr algn="ctr"/>
            <a:r>
              <a:rPr lang="kk-KZ" sz="2200" b="1" dirty="0" smtClean="0">
                <a:ln w="10541" cmpd="sng">
                  <a:solidFill>
                    <a:schemeClr val="tx2"/>
                  </a:solidFill>
                  <a:prstDash val="solid"/>
                </a:ln>
                <a:solidFill>
                  <a:schemeClr val="tx2"/>
                </a:solidFill>
                <a:latin typeface="Calibri" pitchFamily="34" charset="0"/>
                <a:cs typeface="Calibri" pitchFamily="34" charset="0"/>
              </a:rPr>
              <a:t> бойынша бюджеттік қаржыландыруды нақты бөлу</a:t>
            </a:r>
            <a:r>
              <a:rPr lang="ru-RU" sz="2200" b="1" dirty="0" smtClean="0">
                <a:ln w="10541" cmpd="sng">
                  <a:solidFill>
                    <a:schemeClr val="tx2"/>
                  </a:solidFill>
                  <a:prstDash val="solid"/>
                </a:ln>
                <a:solidFill>
                  <a:schemeClr val="tx2"/>
                </a:solidFill>
                <a:latin typeface="Calibri" pitchFamily="34" charset="0"/>
                <a:cs typeface="Calibri" pitchFamily="34" charset="0"/>
              </a:rPr>
              <a:t> </a:t>
            </a:r>
          </a:p>
        </p:txBody>
      </p:sp>
      <p:pic>
        <p:nvPicPr>
          <p:cNvPr id="9" name="Picture 6" descr="Картинки по запросу герб казахстана в фотошопе"/>
          <p:cNvPicPr>
            <a:picLocks noChangeAspect="1" noChangeArrowheads="1"/>
          </p:cNvPicPr>
          <p:nvPr/>
        </p:nvPicPr>
        <p:blipFill>
          <a:blip r:embed="rId4" cstate="print"/>
          <a:srcRect/>
          <a:stretch>
            <a:fillRect/>
          </a:stretch>
        </p:blipFill>
        <p:spPr bwMode="auto">
          <a:xfrm>
            <a:off x="8215338"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1" name="Picture 4" descr="Картинки по запросу закон png"/>
          <p:cNvPicPr>
            <a:picLocks noChangeAspect="1" noChangeArrowheads="1"/>
          </p:cNvPicPr>
          <p:nvPr/>
        </p:nvPicPr>
        <p:blipFill>
          <a:blip r:embed="rId5" cstate="print"/>
          <a:srcRect/>
          <a:stretch>
            <a:fillRect/>
          </a:stretch>
        </p:blipFill>
        <p:spPr bwMode="auto">
          <a:xfrm>
            <a:off x="47584" y="142845"/>
            <a:ext cx="1238268" cy="928701"/>
          </a:xfrm>
          <a:prstGeom prst="rect">
            <a:avLst/>
          </a:prstGeom>
          <a:noFill/>
        </p:spPr>
      </p:pic>
      <p:sp>
        <p:nvSpPr>
          <p:cNvPr id="12" name="Номер слайда 11"/>
          <p:cNvSpPr>
            <a:spLocks noGrp="1"/>
          </p:cNvSpPr>
          <p:nvPr>
            <p:ph type="sldNum" sz="quarter" idx="12"/>
          </p:nvPr>
        </p:nvSpPr>
        <p:spPr>
          <a:xfrm>
            <a:off x="3810000" y="6421461"/>
            <a:ext cx="1828800" cy="365125"/>
          </a:xfrm>
        </p:spPr>
        <p:txBody>
          <a:bodyPr/>
          <a:lstStyle/>
          <a:p>
            <a:fld id="{B19B0651-EE4F-4900-A07F-96A6BFA9D0F0}" type="slidenum">
              <a:rPr lang="ru-RU" smtClean="0"/>
              <a:pPr/>
              <a:t>5</a:t>
            </a:fld>
            <a:endParaRPr lang="ru-RU"/>
          </a:p>
        </p:txBody>
      </p:sp>
    </p:spTree>
  </p:cSld>
  <p:clrMapOvr>
    <a:masterClrMapping/>
  </p:clrMapOvr>
  <p:transition advTm="5554"/>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3810000" y="6564337"/>
            <a:ext cx="1828800" cy="365125"/>
          </a:xfrm>
        </p:spPr>
        <p:txBody>
          <a:bodyPr/>
          <a:lstStyle/>
          <a:p>
            <a:fld id="{B19B0651-EE4F-4900-A07F-96A6BFA9D0F0}" type="slidenum">
              <a:rPr lang="ru-RU" smtClean="0"/>
              <a:pPr/>
              <a:t>6</a:t>
            </a:fld>
            <a:endParaRPr lang="ru-RU" dirty="0"/>
          </a:p>
        </p:txBody>
      </p:sp>
      <p:pic>
        <p:nvPicPr>
          <p:cNvPr id="7" name="Picture 2" descr="C:\Users\m.beknazarov\Desktop\Безымянный.png"/>
          <p:cNvPicPr>
            <a:picLocks noGrp="1" noChangeAspect="1" noChangeArrowheads="1"/>
          </p:cNvPicPr>
          <p:nvPr>
            <p:ph sz="quarter" idx="13"/>
          </p:nvPr>
        </p:nvPicPr>
        <p:blipFill>
          <a:blip r:embed="rId2" cstate="print"/>
          <a:srcRect l="1527" t="-1137" r="60912" b="83436"/>
          <a:stretch>
            <a:fillRect/>
          </a:stretch>
        </p:blipFill>
        <p:spPr bwMode="auto">
          <a:xfrm>
            <a:off x="214281" y="928670"/>
            <a:ext cx="8678401" cy="5715040"/>
          </a:xfrm>
          <a:prstGeom prst="rect">
            <a:avLst/>
          </a:prstGeom>
          <a:noFill/>
        </p:spPr>
      </p:pic>
      <p:sp>
        <p:nvSpPr>
          <p:cNvPr id="8" name="TextBox 5"/>
          <p:cNvSpPr txBox="1">
            <a:spLocks noChangeArrowheads="1"/>
          </p:cNvSpPr>
          <p:nvPr/>
        </p:nvSpPr>
        <p:spPr bwMode="auto">
          <a:xfrm>
            <a:off x="4214810" y="1467137"/>
            <a:ext cx="1296987" cy="461665"/>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СҚО</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1349</a:t>
            </a:r>
            <a:endParaRPr lang="ru-RU" sz="1200" b="1" dirty="0">
              <a:solidFill>
                <a:srgbClr val="0070C0"/>
              </a:solidFill>
              <a:latin typeface="Times New Roman" pitchFamily="18" charset="0"/>
              <a:cs typeface="Times New Roman" pitchFamily="18" charset="0"/>
            </a:endParaRPr>
          </a:p>
        </p:txBody>
      </p:sp>
      <p:sp>
        <p:nvSpPr>
          <p:cNvPr id="9" name="TextBox 6"/>
          <p:cNvSpPr txBox="1">
            <a:spLocks noChangeArrowheads="1"/>
          </p:cNvSpPr>
          <p:nvPr/>
        </p:nvSpPr>
        <p:spPr bwMode="auto">
          <a:xfrm>
            <a:off x="4500562" y="2000240"/>
            <a:ext cx="1511300" cy="461665"/>
          </a:xfrm>
          <a:prstGeom prst="rect">
            <a:avLst/>
          </a:prstGeom>
          <a:noFill/>
          <a:ln w="9525">
            <a:noFill/>
            <a:miter lim="800000"/>
            <a:headEnd/>
            <a:tailEnd/>
          </a:ln>
        </p:spPr>
        <p:txBody>
          <a:bodyPr>
            <a:spAutoFit/>
          </a:bodyPr>
          <a:lstStyle/>
          <a:p>
            <a:pPr algn="ctr"/>
            <a:r>
              <a:rPr lang="ru-RU" sz="1200" b="1" i="1" u="sng" dirty="0" err="1" smtClean="0">
                <a:solidFill>
                  <a:prstClr val="black"/>
                </a:solidFill>
                <a:latin typeface="Times New Roman" pitchFamily="18" charset="0"/>
                <a:cs typeface="Times New Roman" pitchFamily="18" charset="0"/>
              </a:rPr>
              <a:t>Ақмола облысы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3000</a:t>
            </a:r>
            <a:endParaRPr lang="ru-RU" sz="1200" b="1" dirty="0">
              <a:solidFill>
                <a:srgbClr val="0070C0"/>
              </a:solidFill>
              <a:latin typeface="Times New Roman" pitchFamily="18" charset="0"/>
              <a:cs typeface="Times New Roman" pitchFamily="18" charset="0"/>
            </a:endParaRPr>
          </a:p>
        </p:txBody>
      </p:sp>
      <p:sp>
        <p:nvSpPr>
          <p:cNvPr id="10" name="TextBox 7"/>
          <p:cNvSpPr txBox="1">
            <a:spLocks noChangeArrowheads="1"/>
          </p:cNvSpPr>
          <p:nvPr/>
        </p:nvSpPr>
        <p:spPr bwMode="auto">
          <a:xfrm>
            <a:off x="5643570" y="2324393"/>
            <a:ext cx="1511300" cy="461665"/>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Павлодар </a:t>
            </a:r>
            <a:r>
              <a:rPr lang="ru-RU" sz="1200" b="1" i="1" u="sng" dirty="0" err="1" smtClean="0">
                <a:solidFill>
                  <a:prstClr val="black"/>
                </a:solidFill>
                <a:latin typeface="Times New Roman" pitchFamily="18" charset="0"/>
                <a:cs typeface="Times New Roman" pitchFamily="18" charset="0"/>
              </a:rPr>
              <a:t>облысы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4100</a:t>
            </a:r>
            <a:endParaRPr lang="ru-RU" sz="1200" b="1" dirty="0">
              <a:solidFill>
                <a:srgbClr val="0070C0"/>
              </a:solidFill>
              <a:latin typeface="Times New Roman" pitchFamily="18" charset="0"/>
              <a:cs typeface="Times New Roman" pitchFamily="18" charset="0"/>
            </a:endParaRPr>
          </a:p>
        </p:txBody>
      </p:sp>
      <p:sp>
        <p:nvSpPr>
          <p:cNvPr id="11" name="TextBox 11"/>
          <p:cNvSpPr txBox="1">
            <a:spLocks noChangeArrowheads="1"/>
          </p:cNvSpPr>
          <p:nvPr/>
        </p:nvSpPr>
        <p:spPr bwMode="auto">
          <a:xfrm>
            <a:off x="6858016" y="3074274"/>
            <a:ext cx="1512888" cy="461665"/>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ШҚО</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4003</a:t>
            </a:r>
            <a:endParaRPr lang="ru-RU" sz="1200" b="1" dirty="0">
              <a:solidFill>
                <a:srgbClr val="0070C0"/>
              </a:solidFill>
              <a:latin typeface="Times New Roman" pitchFamily="18" charset="0"/>
              <a:cs typeface="Times New Roman" pitchFamily="18" charset="0"/>
            </a:endParaRPr>
          </a:p>
        </p:txBody>
      </p:sp>
      <p:sp>
        <p:nvSpPr>
          <p:cNvPr id="12" name="TextBox 12"/>
          <p:cNvSpPr txBox="1">
            <a:spLocks noChangeArrowheads="1"/>
          </p:cNvSpPr>
          <p:nvPr/>
        </p:nvSpPr>
        <p:spPr bwMode="auto">
          <a:xfrm>
            <a:off x="4179915" y="3683874"/>
            <a:ext cx="1511300" cy="461665"/>
          </a:xfrm>
          <a:prstGeom prst="rect">
            <a:avLst/>
          </a:prstGeom>
          <a:noFill/>
          <a:ln w="9525">
            <a:noFill/>
            <a:miter lim="800000"/>
            <a:headEnd/>
            <a:tailEnd/>
          </a:ln>
        </p:spPr>
        <p:txBody>
          <a:bodyPr>
            <a:spAutoFit/>
          </a:bodyPr>
          <a:lstStyle/>
          <a:p>
            <a:pPr algn="ctr"/>
            <a:r>
              <a:rPr lang="ru-RU" sz="1200" b="1" i="1" u="sng" dirty="0" err="1" smtClean="0">
                <a:solidFill>
                  <a:prstClr val="black"/>
                </a:solidFill>
                <a:latin typeface="Times New Roman" pitchFamily="18" charset="0"/>
                <a:cs typeface="Times New Roman" pitchFamily="18" charset="0"/>
              </a:rPr>
              <a:t>Қарағанды облысы</a:t>
            </a:r>
            <a:endParaRPr lang="ru-RU" sz="1200" b="1" i="1" u="sng" dirty="0" smtClean="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9223</a:t>
            </a:r>
            <a:endParaRPr lang="ru-RU" sz="1200" b="1" dirty="0">
              <a:solidFill>
                <a:srgbClr val="0070C0"/>
              </a:solidFill>
              <a:latin typeface="Times New Roman" pitchFamily="18" charset="0"/>
              <a:cs typeface="Times New Roman" pitchFamily="18" charset="0"/>
            </a:endParaRPr>
          </a:p>
        </p:txBody>
      </p:sp>
      <p:sp>
        <p:nvSpPr>
          <p:cNvPr id="13" name="TextBox 15"/>
          <p:cNvSpPr txBox="1">
            <a:spLocks noChangeArrowheads="1"/>
          </p:cNvSpPr>
          <p:nvPr/>
        </p:nvSpPr>
        <p:spPr bwMode="auto">
          <a:xfrm>
            <a:off x="3000364" y="2324393"/>
            <a:ext cx="1511300" cy="461665"/>
          </a:xfrm>
          <a:prstGeom prst="rect">
            <a:avLst/>
          </a:prstGeom>
          <a:noFill/>
          <a:ln w="9525">
            <a:noFill/>
            <a:miter lim="800000"/>
            <a:headEnd/>
            <a:tailEnd/>
          </a:ln>
        </p:spPr>
        <p:txBody>
          <a:bodyPr>
            <a:spAutoFit/>
          </a:bodyPr>
          <a:lstStyle/>
          <a:p>
            <a:pPr algn="ctr"/>
            <a:r>
              <a:rPr lang="ru-RU" sz="1200" b="1" i="1" u="sng" dirty="0" err="1" smtClean="0">
                <a:solidFill>
                  <a:prstClr val="black"/>
                </a:solidFill>
                <a:latin typeface="Times New Roman" pitchFamily="18" charset="0"/>
                <a:cs typeface="Times New Roman" pitchFamily="18" charset="0"/>
              </a:rPr>
              <a:t>Қостанай облысы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2867</a:t>
            </a:r>
            <a:endParaRPr lang="ru-RU" sz="1200" b="1" dirty="0">
              <a:solidFill>
                <a:srgbClr val="0070C0"/>
              </a:solidFill>
              <a:latin typeface="Times New Roman" pitchFamily="18" charset="0"/>
              <a:cs typeface="Times New Roman" pitchFamily="18" charset="0"/>
            </a:endParaRPr>
          </a:p>
        </p:txBody>
      </p:sp>
      <p:sp>
        <p:nvSpPr>
          <p:cNvPr id="14" name="TextBox 16"/>
          <p:cNvSpPr txBox="1">
            <a:spLocks noChangeArrowheads="1"/>
          </p:cNvSpPr>
          <p:nvPr/>
        </p:nvSpPr>
        <p:spPr bwMode="auto">
          <a:xfrm>
            <a:off x="6143636" y="4429132"/>
            <a:ext cx="1511300" cy="461665"/>
          </a:xfrm>
          <a:prstGeom prst="rect">
            <a:avLst/>
          </a:prstGeom>
          <a:noFill/>
          <a:ln w="9525">
            <a:noFill/>
            <a:miter lim="800000"/>
            <a:headEnd/>
            <a:tailEnd/>
          </a:ln>
        </p:spPr>
        <p:txBody>
          <a:bodyPr>
            <a:spAutoFit/>
          </a:bodyPr>
          <a:lstStyle/>
          <a:p>
            <a:pPr algn="ctr"/>
            <a:r>
              <a:rPr lang="ru-RU" sz="1200" b="1" i="1" u="sng" dirty="0" err="1" smtClean="0">
                <a:solidFill>
                  <a:prstClr val="black"/>
                </a:solidFill>
                <a:latin typeface="Times New Roman" pitchFamily="18" charset="0"/>
                <a:cs typeface="Times New Roman" pitchFamily="18" charset="0"/>
              </a:rPr>
              <a:t>Алматы</a:t>
            </a:r>
            <a:r>
              <a:rPr lang="ru-RU" sz="1200" b="1" i="1" u="sng" dirty="0" smtClean="0">
                <a:solidFill>
                  <a:prstClr val="black"/>
                </a:solidFill>
                <a:latin typeface="Times New Roman" pitchFamily="18" charset="0"/>
                <a:cs typeface="Times New Roman" pitchFamily="18" charset="0"/>
              </a:rPr>
              <a:t> </a:t>
            </a:r>
            <a:r>
              <a:rPr lang="ru-RU" sz="1200" b="1" i="1" u="sng" dirty="0" err="1" smtClean="0">
                <a:solidFill>
                  <a:prstClr val="black"/>
                </a:solidFill>
                <a:latin typeface="Times New Roman" pitchFamily="18" charset="0"/>
                <a:cs typeface="Times New Roman" pitchFamily="18" charset="0"/>
              </a:rPr>
              <a:t>облысы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2650</a:t>
            </a:r>
            <a:endParaRPr lang="ru-RU" sz="1200" b="1" dirty="0">
              <a:solidFill>
                <a:srgbClr val="0070C0"/>
              </a:solidFill>
              <a:latin typeface="Times New Roman" pitchFamily="18" charset="0"/>
              <a:cs typeface="Times New Roman" pitchFamily="18" charset="0"/>
            </a:endParaRPr>
          </a:p>
        </p:txBody>
      </p:sp>
      <p:sp>
        <p:nvSpPr>
          <p:cNvPr id="15" name="TextBox 17"/>
          <p:cNvSpPr txBox="1">
            <a:spLocks noChangeArrowheads="1"/>
          </p:cNvSpPr>
          <p:nvPr/>
        </p:nvSpPr>
        <p:spPr bwMode="auto">
          <a:xfrm>
            <a:off x="4203708" y="5072074"/>
            <a:ext cx="1511300" cy="461665"/>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ОҚО</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7141</a:t>
            </a:r>
            <a:endParaRPr lang="ru-RU" sz="1200" b="1" dirty="0">
              <a:solidFill>
                <a:srgbClr val="0070C0"/>
              </a:solidFill>
              <a:latin typeface="Times New Roman" pitchFamily="18" charset="0"/>
              <a:cs typeface="Times New Roman" pitchFamily="18" charset="0"/>
            </a:endParaRPr>
          </a:p>
        </p:txBody>
      </p:sp>
      <p:sp>
        <p:nvSpPr>
          <p:cNvPr id="16" name="TextBox 18"/>
          <p:cNvSpPr txBox="1">
            <a:spLocks noChangeArrowheads="1"/>
          </p:cNvSpPr>
          <p:nvPr/>
        </p:nvSpPr>
        <p:spPr bwMode="auto">
          <a:xfrm>
            <a:off x="1947890" y="3218736"/>
            <a:ext cx="1511300" cy="461665"/>
          </a:xfrm>
          <a:prstGeom prst="rect">
            <a:avLst/>
          </a:prstGeom>
          <a:noFill/>
          <a:ln w="9525">
            <a:noFill/>
            <a:miter lim="800000"/>
            <a:headEnd/>
            <a:tailEnd/>
          </a:ln>
        </p:spPr>
        <p:txBody>
          <a:bodyPr>
            <a:spAutoFit/>
          </a:bodyPr>
          <a:lstStyle/>
          <a:p>
            <a:pPr algn="ctr"/>
            <a:r>
              <a:rPr lang="ru-RU" sz="1200" b="1" i="1" u="sng" dirty="0" err="1" smtClean="0">
                <a:solidFill>
                  <a:prstClr val="black"/>
                </a:solidFill>
                <a:latin typeface="Times New Roman" pitchFamily="18" charset="0"/>
                <a:cs typeface="Times New Roman" pitchFamily="18" charset="0"/>
              </a:rPr>
              <a:t>Ақтобе облысы</a:t>
            </a:r>
            <a:endParaRPr lang="ru-RU" sz="1200" b="1" i="1" u="sng" dirty="0">
              <a:solidFill>
                <a:prstClr val="black"/>
              </a:solidFill>
              <a:latin typeface="Times New Roman" pitchFamily="18" charset="0"/>
              <a:cs typeface="Times New Roman" pitchFamily="18" charset="0"/>
            </a:endParaRPr>
          </a:p>
          <a:p>
            <a:pPr algn="ctr">
              <a:defRPr sz="1200" b="0" i="0" u="none" strike="noStrike" kern="1200" baseline="0">
                <a:solidFill>
                  <a:prstClr val="black"/>
                </a:solidFill>
                <a:latin typeface="Arial" pitchFamily="34" charset="0"/>
                <a:ea typeface="+mn-ea"/>
                <a:cs typeface="Times New Roman" pitchFamily="18" charset="0"/>
              </a:defRPr>
            </a:pPr>
            <a:r>
              <a:rPr lang="en-US" sz="1200" b="1" dirty="0" smtClean="0">
                <a:solidFill>
                  <a:srgbClr val="0070C0"/>
                </a:solidFill>
                <a:latin typeface="Times New Roman" pitchFamily="18" charset="0"/>
                <a:cs typeface="Times New Roman" pitchFamily="18" charset="0"/>
              </a:rPr>
              <a:t>6500</a:t>
            </a:r>
          </a:p>
        </p:txBody>
      </p:sp>
      <p:sp>
        <p:nvSpPr>
          <p:cNvPr id="17" name="TextBox 19"/>
          <p:cNvSpPr txBox="1">
            <a:spLocks noChangeArrowheads="1"/>
          </p:cNvSpPr>
          <p:nvPr/>
        </p:nvSpPr>
        <p:spPr bwMode="auto">
          <a:xfrm>
            <a:off x="357158" y="2610145"/>
            <a:ext cx="1512887" cy="461665"/>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БҚО</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2509</a:t>
            </a:r>
            <a:endParaRPr lang="ru-RU" sz="1200" b="1" dirty="0">
              <a:solidFill>
                <a:srgbClr val="0070C0"/>
              </a:solidFill>
              <a:latin typeface="Times New Roman" pitchFamily="18" charset="0"/>
              <a:cs typeface="Times New Roman" pitchFamily="18" charset="0"/>
            </a:endParaRPr>
          </a:p>
        </p:txBody>
      </p:sp>
      <p:sp>
        <p:nvSpPr>
          <p:cNvPr id="18" name="TextBox 20"/>
          <p:cNvSpPr txBox="1">
            <a:spLocks noChangeArrowheads="1"/>
          </p:cNvSpPr>
          <p:nvPr/>
        </p:nvSpPr>
        <p:spPr bwMode="auto">
          <a:xfrm>
            <a:off x="642910" y="3357562"/>
            <a:ext cx="1512888" cy="461665"/>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Атырау </a:t>
            </a:r>
            <a:r>
              <a:rPr lang="ru-RU" sz="1200" b="1" i="1" u="sng" dirty="0" err="1" smtClean="0">
                <a:solidFill>
                  <a:prstClr val="black"/>
                </a:solidFill>
                <a:latin typeface="Times New Roman" pitchFamily="18" charset="0"/>
                <a:cs typeface="Times New Roman" pitchFamily="18" charset="0"/>
              </a:rPr>
              <a:t>облысы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3686</a:t>
            </a:r>
            <a:endParaRPr lang="ru-RU" sz="1200" b="1" dirty="0">
              <a:solidFill>
                <a:srgbClr val="0070C0"/>
              </a:solidFill>
              <a:latin typeface="Times New Roman" pitchFamily="18" charset="0"/>
              <a:cs typeface="Times New Roman" pitchFamily="18" charset="0"/>
            </a:endParaRPr>
          </a:p>
        </p:txBody>
      </p:sp>
      <p:sp>
        <p:nvSpPr>
          <p:cNvPr id="19" name="TextBox 21"/>
          <p:cNvSpPr txBox="1">
            <a:spLocks noChangeArrowheads="1"/>
          </p:cNvSpPr>
          <p:nvPr/>
        </p:nvSpPr>
        <p:spPr bwMode="auto">
          <a:xfrm>
            <a:off x="630221" y="4857760"/>
            <a:ext cx="1512887" cy="646331"/>
          </a:xfrm>
          <a:prstGeom prst="rect">
            <a:avLst/>
          </a:prstGeom>
          <a:noFill/>
          <a:ln w="9525">
            <a:noFill/>
            <a:miter lim="800000"/>
            <a:headEnd/>
            <a:tailEnd/>
          </a:ln>
        </p:spPr>
        <p:txBody>
          <a:bodyPr>
            <a:spAutoFit/>
          </a:bodyPr>
          <a:lstStyle/>
          <a:p>
            <a:pPr algn="ctr"/>
            <a:r>
              <a:rPr lang="ru-RU" sz="1200" b="1" i="1" u="sng" dirty="0" err="1" smtClean="0">
                <a:solidFill>
                  <a:prstClr val="black"/>
                </a:solidFill>
                <a:latin typeface="Times New Roman" pitchFamily="18" charset="0"/>
                <a:cs typeface="Times New Roman" pitchFamily="18" charset="0"/>
              </a:rPr>
              <a:t>Маңғыстау облысы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2368</a:t>
            </a:r>
            <a:endParaRPr lang="ru-RU" sz="1200" b="1" dirty="0">
              <a:solidFill>
                <a:srgbClr val="0070C0"/>
              </a:solidFill>
              <a:latin typeface="Times New Roman" pitchFamily="18" charset="0"/>
              <a:cs typeface="Times New Roman" pitchFamily="18" charset="0"/>
            </a:endParaRPr>
          </a:p>
        </p:txBody>
      </p:sp>
      <p:sp>
        <p:nvSpPr>
          <p:cNvPr id="20" name="TextBox 22"/>
          <p:cNvSpPr txBox="1">
            <a:spLocks noChangeArrowheads="1"/>
          </p:cNvSpPr>
          <p:nvPr/>
        </p:nvSpPr>
        <p:spPr bwMode="auto">
          <a:xfrm>
            <a:off x="2857488" y="4753285"/>
            <a:ext cx="1511300" cy="461665"/>
          </a:xfrm>
          <a:prstGeom prst="rect">
            <a:avLst/>
          </a:prstGeom>
          <a:noFill/>
          <a:ln w="9525">
            <a:noFill/>
            <a:miter lim="800000"/>
            <a:headEnd/>
            <a:tailEnd/>
          </a:ln>
        </p:spPr>
        <p:txBody>
          <a:bodyPr>
            <a:spAutoFit/>
          </a:bodyPr>
          <a:lstStyle/>
          <a:p>
            <a:pPr algn="ctr"/>
            <a:r>
              <a:rPr lang="ru-RU" sz="1200" b="1" i="1" u="sng" dirty="0" err="1" smtClean="0">
                <a:solidFill>
                  <a:prstClr val="black"/>
                </a:solidFill>
                <a:latin typeface="Times New Roman" pitchFamily="18" charset="0"/>
                <a:cs typeface="Times New Roman" pitchFamily="18" charset="0"/>
              </a:rPr>
              <a:t>Қызылорда облысы</a:t>
            </a:r>
            <a:endParaRPr lang="ru-RU" sz="1200" b="1" i="1" u="sng" dirty="0" smtClean="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3405</a:t>
            </a:r>
            <a:endParaRPr lang="ru-RU" sz="1200" b="1" dirty="0">
              <a:solidFill>
                <a:srgbClr val="0070C0"/>
              </a:solidFill>
              <a:latin typeface="Times New Roman" pitchFamily="18" charset="0"/>
              <a:cs typeface="Times New Roman" pitchFamily="18" charset="0"/>
            </a:endParaRPr>
          </a:p>
        </p:txBody>
      </p:sp>
      <p:sp>
        <p:nvSpPr>
          <p:cNvPr id="21" name="TextBox 23"/>
          <p:cNvSpPr txBox="1">
            <a:spLocks noChangeArrowheads="1"/>
          </p:cNvSpPr>
          <p:nvPr/>
        </p:nvSpPr>
        <p:spPr bwMode="auto">
          <a:xfrm>
            <a:off x="4987938" y="5072074"/>
            <a:ext cx="1512888" cy="461665"/>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Жамбыл </a:t>
            </a:r>
            <a:r>
              <a:rPr lang="ru-RU" sz="1200" b="1" i="1" u="sng" dirty="0" err="1" smtClean="0">
                <a:solidFill>
                  <a:prstClr val="black"/>
                </a:solidFill>
                <a:latin typeface="Times New Roman" pitchFamily="18" charset="0"/>
                <a:cs typeface="Times New Roman" pitchFamily="18" charset="0"/>
              </a:rPr>
              <a:t>облысы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4802</a:t>
            </a:r>
            <a:endParaRPr lang="ru-RU" sz="1200" b="1" dirty="0">
              <a:solidFill>
                <a:srgbClr val="0070C0"/>
              </a:solidFill>
              <a:latin typeface="Times New Roman" pitchFamily="18" charset="0"/>
              <a:cs typeface="Times New Roman" pitchFamily="18" charset="0"/>
            </a:endParaRPr>
          </a:p>
        </p:txBody>
      </p:sp>
      <p:sp>
        <p:nvSpPr>
          <p:cNvPr id="22" name="TextBox 25"/>
          <p:cNvSpPr txBox="1">
            <a:spLocks noChangeArrowheads="1"/>
          </p:cNvSpPr>
          <p:nvPr/>
        </p:nvSpPr>
        <p:spPr bwMode="auto">
          <a:xfrm>
            <a:off x="6345260" y="5000636"/>
            <a:ext cx="1512888" cy="461665"/>
          </a:xfrm>
          <a:prstGeom prst="rect">
            <a:avLst/>
          </a:prstGeom>
          <a:noFill/>
          <a:ln w="9525">
            <a:noFill/>
            <a:miter lim="800000"/>
            <a:headEnd/>
            <a:tailEnd/>
          </a:ln>
        </p:spPr>
        <p:txBody>
          <a:bodyPr>
            <a:spAutoFit/>
          </a:bodyPr>
          <a:lstStyle/>
          <a:p>
            <a:pPr algn="ctr"/>
            <a:r>
              <a:rPr lang="ru-RU" sz="1200" b="1" i="1" u="sng" dirty="0" err="1" smtClean="0">
                <a:solidFill>
                  <a:prstClr val="black"/>
                </a:solidFill>
                <a:latin typeface="Times New Roman" pitchFamily="18" charset="0"/>
                <a:cs typeface="Times New Roman" pitchFamily="18" charset="0"/>
              </a:rPr>
              <a:t>Алматы</a:t>
            </a:r>
            <a:r>
              <a:rPr lang="ru-RU" sz="1200" b="1" i="1" u="sng" dirty="0" smtClean="0">
                <a:solidFill>
                  <a:prstClr val="black"/>
                </a:solidFill>
                <a:latin typeface="Times New Roman" pitchFamily="18" charset="0"/>
                <a:cs typeface="Times New Roman" pitchFamily="18" charset="0"/>
              </a:rPr>
              <a:t> </a:t>
            </a:r>
            <a:r>
              <a:rPr lang="ru-RU" sz="1200" b="1" i="1" u="sng" dirty="0" err="1" smtClean="0">
                <a:solidFill>
                  <a:prstClr val="black"/>
                </a:solidFill>
                <a:latin typeface="Times New Roman" pitchFamily="18" charset="0"/>
                <a:cs typeface="Times New Roman" pitchFamily="18" charset="0"/>
              </a:rPr>
              <a:t>қаласы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5990</a:t>
            </a:r>
            <a:endParaRPr lang="ru-RU" sz="1200" b="1" dirty="0">
              <a:solidFill>
                <a:srgbClr val="0070C0"/>
              </a:solidFill>
              <a:latin typeface="Times New Roman" pitchFamily="18" charset="0"/>
              <a:cs typeface="Times New Roman" pitchFamily="18" charset="0"/>
            </a:endParaRPr>
          </a:p>
        </p:txBody>
      </p:sp>
      <p:sp>
        <p:nvSpPr>
          <p:cNvPr id="23" name="Прямоугольник 22"/>
          <p:cNvSpPr/>
          <p:nvPr/>
        </p:nvSpPr>
        <p:spPr>
          <a:xfrm>
            <a:off x="1464876" y="357166"/>
            <a:ext cx="6536148" cy="1015663"/>
          </a:xfrm>
          <a:prstGeom prst="rect">
            <a:avLst/>
          </a:prstGeom>
        </p:spPr>
        <p:txBody>
          <a:bodyPr wrap="none">
            <a:spAutoFit/>
          </a:bodyPr>
          <a:lstStyle/>
          <a:p>
            <a:r>
              <a:rPr lang="ru-RU" sz="3200" b="1" dirty="0" err="1" smtClean="0">
                <a:ln w="10541" cmpd="sng">
                  <a:solidFill>
                    <a:schemeClr val="tx2"/>
                  </a:solidFill>
                  <a:prstDash val="solid"/>
                </a:ln>
                <a:solidFill>
                  <a:schemeClr val="tx2"/>
                </a:solidFill>
                <a:latin typeface="Calibri" pitchFamily="34" charset="0"/>
                <a:cs typeface="Calibri" pitchFamily="34" charset="0"/>
              </a:rPr>
              <a:t>Өңірлерде спортты</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қаржыландыру</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endParaRPr lang="ru-RU" sz="2800" b="1" dirty="0">
              <a:ln w="10541" cmpd="sng">
                <a:solidFill>
                  <a:schemeClr val="tx2"/>
                </a:solidFill>
                <a:prstDash val="solid"/>
              </a:ln>
              <a:solidFill>
                <a:schemeClr val="tx2"/>
              </a:solidFill>
              <a:latin typeface="Century Gothic" pitchFamily="34" charset="0"/>
              <a:cs typeface="Andalus" panose="02020603050405020304" pitchFamily="18" charset="-78"/>
            </a:endParaRPr>
          </a:p>
        </p:txBody>
      </p:sp>
      <p:pic>
        <p:nvPicPr>
          <p:cNvPr id="24" name="Picture 6" descr="Картинки по запросу герб казахстана в фотошопе"/>
          <p:cNvPicPr>
            <a:picLocks noChangeAspect="1" noChangeArrowheads="1"/>
          </p:cNvPicPr>
          <p:nvPr/>
        </p:nvPicPr>
        <p:blipFill>
          <a:blip r:embed="rId3" cstate="print"/>
          <a:srcRect/>
          <a:stretch>
            <a:fillRect/>
          </a:stretch>
        </p:blipFill>
        <p:spPr bwMode="auto">
          <a:xfrm>
            <a:off x="8215338" y="214290"/>
            <a:ext cx="785818" cy="785818"/>
          </a:xfrm>
          <a:prstGeom prst="rect">
            <a:avLst/>
          </a:prstGeom>
          <a:noFill/>
        </p:spPr>
      </p:pic>
      <p:cxnSp>
        <p:nvCxnSpPr>
          <p:cNvPr id="25" name="Прямая соединительная линия 24"/>
          <p:cNvCxnSpPr/>
          <p:nvPr/>
        </p:nvCxnSpPr>
        <p:spPr>
          <a:xfrm>
            <a:off x="285720" y="1196752"/>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26" name="Picture 4" descr="Картинки по запросу закон png"/>
          <p:cNvPicPr>
            <a:picLocks noChangeAspect="1" noChangeArrowheads="1"/>
          </p:cNvPicPr>
          <p:nvPr/>
        </p:nvPicPr>
        <p:blipFill>
          <a:blip r:embed="rId4" cstate="print"/>
          <a:srcRect/>
          <a:stretch>
            <a:fillRect/>
          </a:stretch>
        </p:blipFill>
        <p:spPr bwMode="auto">
          <a:xfrm>
            <a:off x="47584" y="142845"/>
            <a:ext cx="1238268" cy="928701"/>
          </a:xfrm>
          <a:prstGeom prst="rect">
            <a:avLst/>
          </a:prstGeom>
          <a:noFill/>
        </p:spPr>
      </p:pic>
      <p:sp>
        <p:nvSpPr>
          <p:cNvPr id="27" name="TextBox 25"/>
          <p:cNvSpPr txBox="1">
            <a:spLocks noChangeArrowheads="1"/>
          </p:cNvSpPr>
          <p:nvPr/>
        </p:nvSpPr>
        <p:spPr bwMode="auto">
          <a:xfrm>
            <a:off x="4286248" y="2500306"/>
            <a:ext cx="1512888" cy="646331"/>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Астана </a:t>
            </a:r>
            <a:r>
              <a:rPr lang="ru-RU" sz="1200" b="1" i="1" u="sng" dirty="0" err="1" smtClean="0">
                <a:solidFill>
                  <a:prstClr val="black"/>
                </a:solidFill>
                <a:latin typeface="Times New Roman" pitchFamily="18" charset="0"/>
                <a:cs typeface="Times New Roman" pitchFamily="18" charset="0"/>
              </a:rPr>
              <a:t>қаласы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4176</a:t>
            </a:r>
          </a:p>
          <a:p>
            <a:pPr algn="ctr"/>
            <a:endParaRPr lang="ru-RU" sz="1200" dirty="0">
              <a:solidFill>
                <a:srgbClr val="0070C0"/>
              </a:solidFill>
              <a:latin typeface="Times New Roman" pitchFamily="18" charset="0"/>
              <a:cs typeface="Times New Roman" pitchFamily="18" charset="0"/>
            </a:endParaRPr>
          </a:p>
        </p:txBody>
      </p:sp>
      <p:sp>
        <p:nvSpPr>
          <p:cNvPr id="28" name="Прямоугольник 27"/>
          <p:cNvSpPr/>
          <p:nvPr/>
        </p:nvSpPr>
        <p:spPr>
          <a:xfrm>
            <a:off x="251520" y="1340768"/>
            <a:ext cx="3413114" cy="338554"/>
          </a:xfrm>
          <a:prstGeom prst="rect">
            <a:avLst/>
          </a:prstGeom>
        </p:spPr>
        <p:txBody>
          <a:bodyPr wrap="none">
            <a:spAutoFit/>
          </a:bodyPr>
          <a:lstStyle/>
          <a:p>
            <a:r>
              <a:rPr lang="ru-RU" altLang="ru-RU" sz="1600" b="1" dirty="0" err="1" smtClean="0">
                <a:solidFill>
                  <a:srgbClr val="002060"/>
                </a:solidFill>
                <a:latin typeface="Century Gothic" pitchFamily="34" charset="0"/>
                <a:cs typeface="Times New Roman" pitchFamily="18" charset="0"/>
              </a:rPr>
              <a:t>Жалпы</a:t>
            </a:r>
            <a:r>
              <a:rPr lang="ru-RU" altLang="ru-RU" sz="1600" b="1" dirty="0" smtClean="0">
                <a:solidFill>
                  <a:srgbClr val="002060"/>
                </a:solidFill>
                <a:latin typeface="Century Gothic" pitchFamily="34" charset="0"/>
                <a:cs typeface="Times New Roman" pitchFamily="18" charset="0"/>
              </a:rPr>
              <a:t> бюджет - 67 768 </a:t>
            </a:r>
            <a:r>
              <a:rPr lang="ru-RU" altLang="ru-RU" sz="1600" b="1" dirty="0" err="1" smtClean="0">
                <a:solidFill>
                  <a:srgbClr val="002060"/>
                </a:solidFill>
                <a:latin typeface="Century Gothic" pitchFamily="34" charset="0"/>
                <a:cs typeface="Times New Roman" pitchFamily="18" charset="0"/>
              </a:rPr>
              <a:t>млн.тг</a:t>
            </a:r>
            <a:r>
              <a:rPr lang="ru-RU" altLang="ru-RU" sz="1600" b="1" dirty="0" smtClean="0">
                <a:solidFill>
                  <a:srgbClr val="002060"/>
                </a:solidFill>
                <a:latin typeface="Century Gothic" pitchFamily="34" charset="0"/>
                <a:cs typeface="Times New Roman" pitchFamily="18"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7</a:t>
            </a:fld>
            <a:endParaRPr lang="ru-RU"/>
          </a:p>
        </p:txBody>
      </p:sp>
      <p:sp>
        <p:nvSpPr>
          <p:cNvPr id="5" name="Прямоугольник 4"/>
          <p:cNvSpPr/>
          <p:nvPr/>
        </p:nvSpPr>
        <p:spPr>
          <a:xfrm>
            <a:off x="1290896" y="357166"/>
            <a:ext cx="6424376" cy="954107"/>
          </a:xfrm>
          <a:prstGeom prst="rect">
            <a:avLst/>
          </a:prstGeom>
        </p:spPr>
        <p:txBody>
          <a:bodyPr wrap="square">
            <a:spAutoFit/>
          </a:bodyPr>
          <a:lstStyle/>
          <a:p>
            <a:pPr algn="ctr"/>
            <a:r>
              <a:rPr lang="kk-KZ" sz="2800" b="1" dirty="0" smtClean="0">
                <a:solidFill>
                  <a:schemeClr val="bg2">
                    <a:lumMod val="25000"/>
                  </a:schemeClr>
                </a:solidFill>
                <a:latin typeface="Calibri" pitchFamily="34" charset="0"/>
                <a:cs typeface="Calibri" pitchFamily="34" charset="0"/>
              </a:rPr>
              <a:t>Саралау көрсеткіштерін айқындау</a:t>
            </a:r>
          </a:p>
          <a:p>
            <a:pPr algn="ctr"/>
            <a:r>
              <a:rPr lang="kk-KZ" sz="2800" b="1" dirty="0" smtClean="0">
                <a:solidFill>
                  <a:schemeClr val="bg2">
                    <a:lumMod val="25000"/>
                  </a:schemeClr>
                </a:solidFill>
                <a:latin typeface="Calibri" pitchFamily="34" charset="0"/>
                <a:cs typeface="Calibri" pitchFamily="34" charset="0"/>
              </a:rPr>
              <a:t>критерийлері</a:t>
            </a:r>
            <a:endParaRPr lang="ru-RU" sz="2800" b="1" dirty="0" smtClean="0">
              <a:ln w="10541" cmpd="sng">
                <a:solidFill>
                  <a:schemeClr val="tx2"/>
                </a:solidFill>
                <a:prstDash val="solid"/>
              </a:ln>
              <a:solidFill>
                <a:schemeClr val="bg2">
                  <a:lumMod val="25000"/>
                </a:schemeClr>
              </a:solidFill>
              <a:latin typeface="Calibri" pitchFamily="34" charset="0"/>
              <a:cs typeface="Calibri" pitchFamily="34" charset="0"/>
            </a:endParaRPr>
          </a:p>
        </p:txBody>
      </p:sp>
      <p:pic>
        <p:nvPicPr>
          <p:cNvPr id="6"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7" name="Прямая соединительная линия 6"/>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8"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graphicFrame>
        <p:nvGraphicFramePr>
          <p:cNvPr id="9" name="Схема 8"/>
          <p:cNvGraphicFramePr/>
          <p:nvPr/>
        </p:nvGraphicFramePr>
        <p:xfrm>
          <a:off x="-900608" y="1700808"/>
          <a:ext cx="10945216" cy="43924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8</a:t>
            </a:fld>
            <a:endParaRPr lang="ru-RU"/>
          </a:p>
        </p:txBody>
      </p:sp>
      <p:sp>
        <p:nvSpPr>
          <p:cNvPr id="3" name="Объект 2"/>
          <p:cNvSpPr>
            <a:spLocks noGrp="1"/>
          </p:cNvSpPr>
          <p:nvPr>
            <p:ph sz="quarter" idx="13"/>
          </p:nvPr>
        </p:nvSpPr>
        <p:spPr>
          <a:xfrm>
            <a:off x="481475" y="1527508"/>
            <a:ext cx="8229600" cy="5328592"/>
          </a:xfrm>
        </p:spPr>
        <p:txBody>
          <a:bodyPr>
            <a:normAutofit/>
          </a:bodyPr>
          <a:lstStyle/>
          <a:p>
            <a:pPr algn="just">
              <a:buFont typeface="Wingdings" panose="05000000000000000000" pitchFamily="2" charset="2"/>
              <a:buChar char="Ø"/>
            </a:pPr>
            <a:r>
              <a:rPr lang="en-US" sz="2500" b="1" dirty="0" smtClean="0">
                <a:solidFill>
                  <a:srgbClr val="00005E"/>
                </a:solidFill>
                <a:latin typeface="Arial Narrow" pitchFamily="34" charset="0"/>
                <a:cs typeface="Times New Roman" pitchFamily="18" charset="0"/>
              </a:rPr>
              <a:t> </a:t>
            </a:r>
            <a:r>
              <a:rPr lang="kk-KZ" sz="2400" dirty="0" smtClean="0">
                <a:solidFill>
                  <a:schemeClr val="bg2">
                    <a:lumMod val="25000"/>
                  </a:schemeClr>
                </a:solidFill>
                <a:latin typeface="Calibri" pitchFamily="34" charset="0"/>
                <a:cs typeface="Calibri" pitchFamily="34" charset="0"/>
              </a:rPr>
              <a:t>Заң жобасымен Қазақстан Республикасы Ұлттық Олимпиада комитетіне мемлекеттік тапсырманы алу және оған қатысу құқығы берілген</a:t>
            </a:r>
          </a:p>
          <a:p>
            <a:pPr algn="just">
              <a:buNone/>
            </a:pPr>
            <a:endParaRPr lang="kk-KZ" sz="1050" dirty="0">
              <a:solidFill>
                <a:schemeClr val="bg2">
                  <a:lumMod val="25000"/>
                </a:schemeClr>
              </a:solidFill>
              <a:latin typeface="Calibri" pitchFamily="34" charset="0"/>
              <a:cs typeface="Calibri" pitchFamily="34" charset="0"/>
            </a:endParaRPr>
          </a:p>
          <a:p>
            <a:pPr algn="just">
              <a:buFont typeface="Wingdings" panose="05000000000000000000" pitchFamily="2" charset="2"/>
              <a:buChar char="Ø"/>
            </a:pPr>
            <a:r>
              <a:rPr lang="en-US" sz="2400" dirty="0" smtClean="0">
                <a:solidFill>
                  <a:schemeClr val="bg2">
                    <a:lumMod val="25000"/>
                  </a:schemeClr>
                </a:solidFill>
                <a:latin typeface="Calibri" pitchFamily="34" charset="0"/>
                <a:cs typeface="Calibri" pitchFamily="34" charset="0"/>
              </a:rPr>
              <a:t> </a:t>
            </a:r>
            <a:r>
              <a:rPr lang="kk-KZ" sz="2400" dirty="0" smtClean="0">
                <a:solidFill>
                  <a:schemeClr val="bg2">
                    <a:lumMod val="25000"/>
                  </a:schemeClr>
                </a:solidFill>
                <a:latin typeface="Calibri" pitchFamily="34" charset="0"/>
                <a:cs typeface="Calibri" pitchFamily="34" charset="0"/>
              </a:rPr>
              <a:t>Спорт түрлерін саралау, олимпиада, олимпиадалық емес және паралимпиада спорт түрлері ұғымдары бекітілген</a:t>
            </a:r>
          </a:p>
          <a:p>
            <a:pPr algn="just">
              <a:buNone/>
            </a:pPr>
            <a:endParaRPr lang="kk-KZ" sz="1050" dirty="0">
              <a:solidFill>
                <a:schemeClr val="bg2">
                  <a:lumMod val="25000"/>
                </a:schemeClr>
              </a:solidFill>
              <a:latin typeface="Calibri" pitchFamily="34" charset="0"/>
              <a:cs typeface="Calibri" pitchFamily="34" charset="0"/>
            </a:endParaRPr>
          </a:p>
          <a:p>
            <a:pPr algn="just">
              <a:buFont typeface="Wingdings" panose="05000000000000000000" pitchFamily="2" charset="2"/>
              <a:buChar char="Ø"/>
            </a:pPr>
            <a:r>
              <a:rPr lang="en-US" sz="2400" dirty="0" smtClean="0">
                <a:solidFill>
                  <a:schemeClr val="bg2">
                    <a:lumMod val="25000"/>
                  </a:schemeClr>
                </a:solidFill>
                <a:latin typeface="Calibri" pitchFamily="34" charset="0"/>
                <a:cs typeface="Calibri" pitchFamily="34" charset="0"/>
              </a:rPr>
              <a:t> </a:t>
            </a:r>
            <a:r>
              <a:rPr lang="kk-KZ" sz="2400" dirty="0" smtClean="0">
                <a:solidFill>
                  <a:schemeClr val="bg2">
                    <a:lumMod val="25000"/>
                  </a:schemeClr>
                </a:solidFill>
                <a:latin typeface="Calibri" pitchFamily="34" charset="0"/>
                <a:cs typeface="Calibri" pitchFamily="34" charset="0"/>
              </a:rPr>
              <a:t>Заң жобасымен спорт және дене шынықтыру саласындағы мемлекеттік саясат, атап айтқанда, ұлттық, техникалық және қолданбалы спорт түрлерін ғана емес, сондай-ақ олимпиада, паралимпиада және олимпиадалық емес спорт түрлерін дамыту міндеттері толықтырылған</a:t>
            </a:r>
            <a:endParaRPr lang="kk-KZ" sz="2400" dirty="0">
              <a:solidFill>
                <a:schemeClr val="bg2">
                  <a:lumMod val="25000"/>
                </a:schemeClr>
              </a:solidFill>
              <a:latin typeface="Calibri" pitchFamily="34" charset="0"/>
              <a:cs typeface="Calibri" pitchFamily="34" charset="0"/>
            </a:endParaRPr>
          </a:p>
        </p:txBody>
      </p:sp>
      <p:pic>
        <p:nvPicPr>
          <p:cNvPr id="6"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8" name="Прямая соединительная линия 7"/>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5"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0" name="Прямоугольник 9"/>
          <p:cNvSpPr/>
          <p:nvPr/>
        </p:nvSpPr>
        <p:spPr>
          <a:xfrm>
            <a:off x="1142976" y="500042"/>
            <a:ext cx="7157345" cy="584775"/>
          </a:xfrm>
          <a:prstGeom prst="rect">
            <a:avLst/>
          </a:prstGeom>
        </p:spPr>
        <p:txBody>
          <a:bodyPr wrap="none">
            <a:spAutoFit/>
          </a:bodyPr>
          <a:lstStyle/>
          <a:p>
            <a:pPr algn="ctr"/>
            <a:r>
              <a:rPr lang="ru-RU" sz="3200" b="1" dirty="0" err="1" smtClean="0">
                <a:ln w="10541" cmpd="sng">
                  <a:solidFill>
                    <a:schemeClr val="tx2"/>
                  </a:solidFill>
                  <a:prstDash val="solid"/>
                </a:ln>
                <a:solidFill>
                  <a:schemeClr val="tx2"/>
                </a:solidFill>
                <a:latin typeface="Calibri" pitchFamily="34" charset="0"/>
                <a:cs typeface="Calibri" pitchFamily="34" charset="0"/>
              </a:rPr>
              <a:t>Заң жобасы</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бойынша</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негізгі</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ережелер</a:t>
            </a:r>
            <a:endParaRPr lang="ru-RU" sz="3200" b="1" dirty="0" smtClean="0">
              <a:ln w="10541" cmpd="sng">
                <a:solidFill>
                  <a:schemeClr val="tx2"/>
                </a:solidFill>
                <a:prstDash val="solid"/>
              </a:ln>
              <a:solidFill>
                <a:schemeClr val="tx2"/>
              </a:solidFill>
              <a:latin typeface="Calibri" pitchFamily="34" charset="0"/>
              <a:cs typeface="Calibri" pitchFamily="34" charset="0"/>
            </a:endParaRPr>
          </a:p>
        </p:txBody>
      </p:sp>
    </p:spTree>
    <p:extLst>
      <p:ext uri="{BB962C8B-B14F-4D97-AF65-F5344CB8AC3E}">
        <p14:creationId xmlns="" xmlns:p14="http://schemas.microsoft.com/office/powerpoint/2010/main" val="19349158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9</a:t>
            </a:fld>
            <a:endParaRPr lang="ru-RU"/>
          </a:p>
        </p:txBody>
      </p:sp>
      <p:sp>
        <p:nvSpPr>
          <p:cNvPr id="3" name="Объект 2"/>
          <p:cNvSpPr>
            <a:spLocks noGrp="1"/>
          </p:cNvSpPr>
          <p:nvPr>
            <p:ph sz="quarter" idx="13"/>
          </p:nvPr>
        </p:nvSpPr>
        <p:spPr>
          <a:xfrm>
            <a:off x="481475" y="1529408"/>
            <a:ext cx="8229600" cy="5328592"/>
          </a:xfrm>
        </p:spPr>
        <p:txBody>
          <a:bodyPr>
            <a:normAutofit/>
          </a:bodyPr>
          <a:lstStyle/>
          <a:p>
            <a:pPr algn="just">
              <a:buFont typeface="Wingdings" panose="05000000000000000000" pitchFamily="2" charset="2"/>
              <a:buChar char="Ø"/>
            </a:pPr>
            <a:r>
              <a:rPr lang="kk-KZ" sz="2400" b="1" dirty="0" smtClean="0">
                <a:latin typeface="Calibri" pitchFamily="34" charset="0"/>
                <a:cs typeface="Calibri" pitchFamily="34" charset="0"/>
              </a:rPr>
              <a:t>Уәкілетті органның құзыреті </a:t>
            </a:r>
            <a:r>
              <a:rPr lang="kk-KZ" sz="2400" dirty="0" smtClean="0">
                <a:latin typeface="Calibri" pitchFamily="34" charset="0"/>
                <a:cs typeface="Calibri" pitchFamily="34" charset="0"/>
              </a:rPr>
              <a:t>мынадай функциялармен толықтырылған</a:t>
            </a:r>
            <a:r>
              <a:rPr lang="ru-RU" sz="2400" dirty="0" smtClean="0">
                <a:solidFill>
                  <a:srgbClr val="00005E"/>
                </a:solidFill>
                <a:latin typeface="Calibri" pitchFamily="34" charset="0"/>
                <a:cs typeface="Calibri" pitchFamily="34" charset="0"/>
              </a:rPr>
              <a:t>:</a:t>
            </a:r>
            <a:endParaRPr lang="kk-KZ" sz="2400" i="1" dirty="0">
              <a:solidFill>
                <a:srgbClr val="00005E"/>
              </a:solidFill>
              <a:latin typeface="Calibri" pitchFamily="34" charset="0"/>
              <a:cs typeface="Calibri" pitchFamily="34" charset="0"/>
            </a:endParaRPr>
          </a:p>
          <a:p>
            <a:pPr algn="just">
              <a:buFont typeface="Arial" pitchFamily="34" charset="0"/>
              <a:buChar char="•"/>
            </a:pPr>
            <a:r>
              <a:rPr lang="kk-KZ" sz="2000" dirty="0" smtClean="0">
                <a:latin typeface="Calibri" pitchFamily="34" charset="0"/>
                <a:cs typeface="Calibri" pitchFamily="34" charset="0"/>
              </a:rPr>
              <a:t>аккредиттелген республикалық федерациялармен және </a:t>
            </a:r>
            <a:r>
              <a:rPr lang="kk-KZ" sz="2000" b="1" i="1" u="sng" dirty="0" smtClean="0">
                <a:latin typeface="Calibri" pitchFamily="34" charset="0"/>
                <a:cs typeface="Calibri" pitchFamily="34" charset="0"/>
              </a:rPr>
              <a:t>жергілікті атқарушы органдармен</a:t>
            </a:r>
            <a:r>
              <a:rPr lang="kk-KZ" sz="2000" dirty="0" smtClean="0">
                <a:latin typeface="Calibri" pitchFamily="34" charset="0"/>
                <a:cs typeface="Calibri" pitchFamily="34" charset="0"/>
              </a:rPr>
              <a:t> бірлесе отырып, спорт түрлерінен, оның ішінде ұлттық, техникалық және қолданбалы түрлерi, бұқаралық спорт бойынша, сондай-ақ ардагер спортшылар арасында республикалық және халықаралық жарыстарды өткізу</a:t>
            </a:r>
            <a:r>
              <a:rPr lang="ru-RU" sz="2000" dirty="0" smtClean="0">
                <a:solidFill>
                  <a:srgbClr val="00005E"/>
                </a:solidFill>
                <a:latin typeface="Calibri" pitchFamily="34" charset="0"/>
                <a:cs typeface="Calibri" pitchFamily="34" charset="0"/>
              </a:rPr>
              <a:t>;</a:t>
            </a:r>
          </a:p>
          <a:p>
            <a:pPr algn="just">
              <a:buFont typeface="Arial" pitchFamily="34" charset="0"/>
              <a:buChar char="•"/>
            </a:pPr>
            <a:r>
              <a:rPr lang="kk-KZ" sz="2000" dirty="0" smtClean="0">
                <a:latin typeface="Calibri" pitchFamily="34" charset="0"/>
                <a:cs typeface="Calibri" pitchFamily="34" charset="0"/>
              </a:rPr>
              <a:t>Қазақстан Республикасының аумағында және және оның шегінен тыс өткізілетін спорттық іс-шараларға дайындалу және қатысу кезеңінде спортшыларды, жаттықтырушыларды және дене шынықтыру мен спорт саласындағы мамандарды, барлық санаттағы әскери қызметшілер мен құқық қорғау және арнаулы мемлекеттік органдардың қызметкерлерін қамтамасыз етудің заттай нормаларын әзірлеу және бюджеттік жоспарлау жөніндегі уәкілетті органның келісуі бойынша бекіту</a:t>
            </a:r>
            <a:r>
              <a:rPr lang="ru-RU" sz="2000" dirty="0" smtClean="0">
                <a:solidFill>
                  <a:srgbClr val="00005E"/>
                </a:solidFill>
                <a:latin typeface="Calibri" pitchFamily="34" charset="0"/>
                <a:cs typeface="Calibri" pitchFamily="34" charset="0"/>
              </a:rPr>
              <a:t>; </a:t>
            </a:r>
          </a:p>
          <a:p>
            <a:pPr algn="just">
              <a:buNone/>
            </a:pPr>
            <a:endParaRPr lang="kk-KZ" sz="2100" dirty="0">
              <a:solidFill>
                <a:srgbClr val="00005E"/>
              </a:solidFill>
              <a:latin typeface="Arial Narrow" pitchFamily="34" charset="0"/>
              <a:cs typeface="Times New Roman" pitchFamily="18" charset="0"/>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8" name="Прямоугольник 7"/>
          <p:cNvSpPr/>
          <p:nvPr/>
        </p:nvSpPr>
        <p:spPr>
          <a:xfrm>
            <a:off x="1142976" y="500042"/>
            <a:ext cx="7157345" cy="584775"/>
          </a:xfrm>
          <a:prstGeom prst="rect">
            <a:avLst/>
          </a:prstGeom>
        </p:spPr>
        <p:txBody>
          <a:bodyPr wrap="none">
            <a:spAutoFit/>
          </a:bodyPr>
          <a:lstStyle/>
          <a:p>
            <a:pPr algn="ctr"/>
            <a:r>
              <a:rPr lang="ru-RU" sz="3200" b="1" dirty="0" err="1" smtClean="0">
                <a:ln w="10541" cmpd="sng">
                  <a:solidFill>
                    <a:schemeClr val="tx2"/>
                  </a:solidFill>
                  <a:prstDash val="solid"/>
                </a:ln>
                <a:solidFill>
                  <a:schemeClr val="tx2"/>
                </a:solidFill>
                <a:latin typeface="Calibri" pitchFamily="34" charset="0"/>
                <a:cs typeface="Calibri" pitchFamily="34" charset="0"/>
              </a:rPr>
              <a:t>Заң жобасы</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бойынша</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негізгі</a:t>
            </a:r>
            <a:r>
              <a:rPr lang="ru-RU" sz="3200" b="1" dirty="0" smtClean="0">
                <a:ln w="10541" cmpd="sng">
                  <a:solidFill>
                    <a:schemeClr val="tx2"/>
                  </a:solidFill>
                  <a:prstDash val="solid"/>
                </a:ln>
                <a:solidFill>
                  <a:schemeClr val="tx2"/>
                </a:solidFill>
                <a:latin typeface="Calibri" pitchFamily="34" charset="0"/>
                <a:cs typeface="Calibri" pitchFamily="34" charset="0"/>
              </a:rPr>
              <a:t> </a:t>
            </a:r>
            <a:r>
              <a:rPr lang="ru-RU" sz="3200" b="1" dirty="0" err="1" smtClean="0">
                <a:ln w="10541" cmpd="sng">
                  <a:solidFill>
                    <a:schemeClr val="tx2"/>
                  </a:solidFill>
                  <a:prstDash val="solid"/>
                </a:ln>
                <a:solidFill>
                  <a:schemeClr val="tx2"/>
                </a:solidFill>
                <a:latin typeface="Calibri" pitchFamily="34" charset="0"/>
                <a:cs typeface="Calibri" pitchFamily="34" charset="0"/>
              </a:rPr>
              <a:t>ережелер</a:t>
            </a:r>
            <a:endParaRPr lang="ru-RU" sz="3200" b="1" dirty="0" smtClean="0">
              <a:ln w="10541" cmpd="sng">
                <a:solidFill>
                  <a:schemeClr val="tx2"/>
                </a:solidFill>
                <a:prstDash val="solid"/>
              </a:ln>
              <a:solidFill>
                <a:schemeClr val="tx2"/>
              </a:solidFill>
              <a:latin typeface="Calibri" pitchFamily="34" charset="0"/>
              <a:cs typeface="Calibri" pitchFamily="34" charset="0"/>
            </a:endParaRPr>
          </a:p>
        </p:txBody>
      </p:sp>
    </p:spTree>
    <p:extLst>
      <p:ext uri="{BB962C8B-B14F-4D97-AF65-F5344CB8AC3E}">
        <p14:creationId xmlns="" xmlns:p14="http://schemas.microsoft.com/office/powerpoint/2010/main" val="1828214620"/>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5002</TotalTime>
  <Words>1391</Words>
  <Application>Microsoft Office PowerPoint</Application>
  <PresentationFormat>Экран (4:3)</PresentationFormat>
  <Paragraphs>165</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Воздушный поток</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Adil Dossov</dc:creator>
  <cp:lastModifiedBy>A.tatieva</cp:lastModifiedBy>
  <cp:revision>336</cp:revision>
  <cp:lastPrinted>2016-09-20T11:11:34Z</cp:lastPrinted>
  <dcterms:created xsi:type="dcterms:W3CDTF">2016-08-23T05:39:11Z</dcterms:created>
  <dcterms:modified xsi:type="dcterms:W3CDTF">2016-11-15T08:58:41Z</dcterms:modified>
</cp:coreProperties>
</file>