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17"/>
  </p:notesMasterIdLst>
  <p:sldIdLst>
    <p:sldId id="282" r:id="rId3"/>
    <p:sldId id="331" r:id="rId4"/>
    <p:sldId id="330" r:id="rId5"/>
    <p:sldId id="332" r:id="rId6"/>
    <p:sldId id="313" r:id="rId7"/>
    <p:sldId id="323" r:id="rId8"/>
    <p:sldId id="314" r:id="rId9"/>
    <p:sldId id="315" r:id="rId10"/>
    <p:sldId id="316" r:id="rId11"/>
    <p:sldId id="317" r:id="rId12"/>
    <p:sldId id="318" r:id="rId13"/>
    <p:sldId id="328" r:id="rId14"/>
    <p:sldId id="326" r:id="rId15"/>
    <p:sldId id="327" r:id="rId16"/>
  </p:sldIdLst>
  <p:sldSz cx="9906000" cy="6858000" type="A4"/>
  <p:notesSz cx="6645275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 userDrawn="1">
          <p15:clr>
            <a:srgbClr val="A4A3A4"/>
          </p15:clr>
        </p15:guide>
        <p15:guide id="2" pos="31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138"/>
    <a:srgbClr val="C00000"/>
    <a:srgbClr val="82D1FF"/>
    <a:srgbClr val="FFFFFF"/>
    <a:srgbClr val="DEEBF7"/>
    <a:srgbClr val="0073C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C8AE7-B677-44DF-A351-1A002608EF96}" v="83" dt="2019-01-23T12:31:32.36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32" autoAdjust="0"/>
  </p:normalViewPr>
  <p:slideViewPr>
    <p:cSldViewPr snapToGrid="0" showGuides="1">
      <p:cViewPr>
        <p:scale>
          <a:sx n="94" d="100"/>
          <a:sy n="94" d="100"/>
        </p:scale>
        <p:origin x="-456" y="318"/>
      </p:cViewPr>
      <p:guideLst>
        <p:guide orient="horz" pos="3884"/>
        <p:guide pos="31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мат Кайракбеков" userId="617def1006c1eb61" providerId="LiveId" clId="{111C8AE7-B677-44DF-A351-1A002608EF96}"/>
    <pc:docChg chg="undo custSel addSld delSld modSld">
      <pc:chgData name="Алмат Кайракбеков" userId="617def1006c1eb61" providerId="LiveId" clId="{111C8AE7-B677-44DF-A351-1A002608EF96}" dt="2019-01-23T12:31:32.364" v="228" actId="14100"/>
      <pc:docMkLst>
        <pc:docMk/>
      </pc:docMkLst>
      <pc:sldChg chg="modSp">
        <pc:chgData name="Алмат Кайракбеков" userId="617def1006c1eb61" providerId="LiveId" clId="{111C8AE7-B677-44DF-A351-1A002608EF96}" dt="2019-01-23T12:19:02.858" v="1" actId="207"/>
        <pc:sldMkLst>
          <pc:docMk/>
          <pc:sldMk cId="3724865030" sldId="313"/>
        </pc:sldMkLst>
        <pc:spChg chg="mod">
          <ac:chgData name="Алмат Кайракбеков" userId="617def1006c1eb61" providerId="LiveId" clId="{111C8AE7-B677-44DF-A351-1A002608EF96}" dt="2019-01-23T12:19:02.858" v="1" actId="207"/>
          <ac:spMkLst>
            <pc:docMk/>
            <pc:sldMk cId="3724865030" sldId="313"/>
            <ac:spMk id="62" creationId="{00000000-0000-0000-0000-000000000000}"/>
          </ac:spMkLst>
        </pc:spChg>
        <pc:spChg chg="mod">
          <ac:chgData name="Алмат Кайракбеков" userId="617def1006c1eb61" providerId="LiveId" clId="{111C8AE7-B677-44DF-A351-1A002608EF96}" dt="2019-01-23T12:19:02.858" v="1" actId="207"/>
          <ac:spMkLst>
            <pc:docMk/>
            <pc:sldMk cId="3724865030" sldId="313"/>
            <ac:spMk id="63" creationId="{00000000-0000-0000-0000-000000000000}"/>
          </ac:spMkLst>
        </pc:spChg>
      </pc:sldChg>
      <pc:sldChg chg="addSp delSp modSp">
        <pc:chgData name="Алмат Кайракбеков" userId="617def1006c1eb61" providerId="LiveId" clId="{111C8AE7-B677-44DF-A351-1A002608EF96}" dt="2019-01-23T12:29:09.200" v="184" actId="20577"/>
        <pc:sldMkLst>
          <pc:docMk/>
          <pc:sldMk cId="3869497913" sldId="314"/>
        </pc:sldMkLst>
        <pc:spChg chg="add mod ord">
          <ac:chgData name="Алмат Кайракбеков" userId="617def1006c1eb61" providerId="LiveId" clId="{111C8AE7-B677-44DF-A351-1A002608EF96}" dt="2019-01-23T12:21:56.472" v="52" actId="167"/>
          <ac:spMkLst>
            <pc:docMk/>
            <pc:sldMk cId="3869497913" sldId="314"/>
            <ac:spMk id="2" creationId="{41E3CA30-32BA-4972-A2CE-22F1FAD28741}"/>
          </ac:spMkLst>
        </pc:spChg>
        <pc:spChg chg="add del mod">
          <ac:chgData name="Алмат Кайракбеков" userId="617def1006c1eb61" providerId="LiveId" clId="{111C8AE7-B677-44DF-A351-1A002608EF96}" dt="2019-01-23T12:23:06.584" v="90" actId="20577"/>
          <ac:spMkLst>
            <pc:docMk/>
            <pc:sldMk cId="3869497913" sldId="314"/>
            <ac:spMk id="3" creationId="{40F9DBF7-71E5-4682-A82A-CEEDEE32FA4C}"/>
          </ac:spMkLst>
        </pc:spChg>
        <pc:spChg chg="add mod">
          <ac:chgData name="Алмат Кайракбеков" userId="617def1006c1eb61" providerId="LiveId" clId="{111C8AE7-B677-44DF-A351-1A002608EF96}" dt="2019-01-23T12:25:58.910" v="141" actId="1076"/>
          <ac:spMkLst>
            <pc:docMk/>
            <pc:sldMk cId="3869497913" sldId="314"/>
            <ac:spMk id="4" creationId="{CE15D41F-C41E-41DC-AA34-8068951112A5}"/>
          </ac:spMkLst>
        </pc:spChg>
        <pc:spChg chg="add mod">
          <ac:chgData name="Алмат Кайракбеков" userId="617def1006c1eb61" providerId="LiveId" clId="{111C8AE7-B677-44DF-A351-1A002608EF96}" dt="2019-01-23T12:28:11.834" v="173" actId="255"/>
          <ac:spMkLst>
            <pc:docMk/>
            <pc:sldMk cId="3869497913" sldId="314"/>
            <ac:spMk id="5" creationId="{176623CA-E9D6-492E-BB81-B0B1C20E2BDC}"/>
          </ac:spMkLst>
        </pc:spChg>
        <pc:spChg chg="del mod">
          <ac:chgData name="Алмат Кайракбеков" userId="617def1006c1eb61" providerId="LiveId" clId="{111C8AE7-B677-44DF-A351-1A002608EF96}" dt="2019-01-23T12:21:32.120" v="48"/>
          <ac:spMkLst>
            <pc:docMk/>
            <pc:sldMk cId="3869497913" sldId="314"/>
            <ac:spMk id="12" creationId="{00000000-0000-0000-0000-000000000000}"/>
          </ac:spMkLst>
        </pc:spChg>
        <pc:spChg chg="del">
          <ac:chgData name="Алмат Кайракбеков" userId="617def1006c1eb61" providerId="LiveId" clId="{111C8AE7-B677-44DF-A351-1A002608EF96}" dt="2019-01-23T12:21:25.122" v="43" actId="478"/>
          <ac:spMkLst>
            <pc:docMk/>
            <pc:sldMk cId="3869497913" sldId="314"/>
            <ac:spMk id="15" creationId="{4BD607D1-BB4B-4BFA-86ED-11C52D3E7023}"/>
          </ac:spMkLst>
        </pc:spChg>
        <pc:spChg chg="del">
          <ac:chgData name="Алмат Кайракбеков" userId="617def1006c1eb61" providerId="LiveId" clId="{111C8AE7-B677-44DF-A351-1A002608EF96}" dt="2019-01-23T12:21:25.122" v="43" actId="478"/>
          <ac:spMkLst>
            <pc:docMk/>
            <pc:sldMk cId="3869497913" sldId="314"/>
            <ac:spMk id="16" creationId="{C22F13F1-2AA3-4D06-BF15-BBF3B2ADB0F6}"/>
          </ac:spMkLst>
        </pc:spChg>
        <pc:spChg chg="mod">
          <ac:chgData name="Алмат Кайракбеков" userId="617def1006c1eb61" providerId="LiveId" clId="{111C8AE7-B677-44DF-A351-1A002608EF96}" dt="2019-01-23T12:29:06.872" v="183" actId="20577"/>
          <ac:spMkLst>
            <pc:docMk/>
            <pc:sldMk cId="3869497913" sldId="314"/>
            <ac:spMk id="18" creationId="{00000000-0000-0000-0000-000000000000}"/>
          </ac:spMkLst>
        </pc:spChg>
        <pc:spChg chg="add">
          <ac:chgData name="Алмат Кайракбеков" userId="617def1006c1eb61" providerId="LiveId" clId="{111C8AE7-B677-44DF-A351-1A002608EF96}" dt="2019-01-23T12:21:25.607" v="44"/>
          <ac:spMkLst>
            <pc:docMk/>
            <pc:sldMk cId="3869497913" sldId="314"/>
            <ac:spMk id="19" creationId="{CCEAAE53-59E9-499C-BF75-A51DF55ED9FE}"/>
          </ac:spMkLst>
        </pc:spChg>
        <pc:spChg chg="del mod">
          <ac:chgData name="Алмат Кайракбеков" userId="617def1006c1eb61" providerId="LiveId" clId="{111C8AE7-B677-44DF-A351-1A002608EF96}" dt="2019-01-23T12:22:38.410" v="71" actId="478"/>
          <ac:spMkLst>
            <pc:docMk/>
            <pc:sldMk cId="3869497913" sldId="314"/>
            <ac:spMk id="20" creationId="{00000000-0000-0000-0000-000000000000}"/>
          </ac:spMkLst>
        </pc:spChg>
        <pc:spChg chg="add">
          <ac:chgData name="Алмат Кайракбеков" userId="617def1006c1eb61" providerId="LiveId" clId="{111C8AE7-B677-44DF-A351-1A002608EF96}" dt="2019-01-23T12:21:25.607" v="44"/>
          <ac:spMkLst>
            <pc:docMk/>
            <pc:sldMk cId="3869497913" sldId="314"/>
            <ac:spMk id="21" creationId="{16B97FA2-DAA7-45E4-BDD3-D6569767BF57}"/>
          </ac:spMkLst>
        </pc:spChg>
        <pc:spChg chg="add mod">
          <ac:chgData name="Алмат Кайракбеков" userId="617def1006c1eb61" providerId="LiveId" clId="{111C8AE7-B677-44DF-A351-1A002608EF96}" dt="2019-01-23T12:21:31.073" v="46"/>
          <ac:spMkLst>
            <pc:docMk/>
            <pc:sldMk cId="3869497913" sldId="314"/>
            <ac:spMk id="22" creationId="{60ECB343-7108-466E-B5DE-DE052EF951FB}"/>
          </ac:spMkLst>
        </pc:spChg>
        <pc:spChg chg="add">
          <ac:chgData name="Алмат Кайракбеков" userId="617def1006c1eb61" providerId="LiveId" clId="{111C8AE7-B677-44DF-A351-1A002608EF96}" dt="2019-01-23T12:21:25.607" v="44"/>
          <ac:spMkLst>
            <pc:docMk/>
            <pc:sldMk cId="3869497913" sldId="314"/>
            <ac:spMk id="23" creationId="{5684AAF2-6750-4651-9A52-58C82F818A18}"/>
          </ac:spMkLst>
        </pc:spChg>
        <pc:spChg chg="add">
          <ac:chgData name="Алмат Кайракбеков" userId="617def1006c1eb61" providerId="LiveId" clId="{111C8AE7-B677-44DF-A351-1A002608EF96}" dt="2019-01-23T12:21:25.607" v="44"/>
          <ac:spMkLst>
            <pc:docMk/>
            <pc:sldMk cId="3869497913" sldId="314"/>
            <ac:spMk id="24" creationId="{1D100BE0-5C6E-414C-9C56-5588B8D3056F}"/>
          </ac:spMkLst>
        </pc:spChg>
        <pc:spChg chg="add mod">
          <ac:chgData name="Алмат Кайракбеков" userId="617def1006c1eb61" providerId="LiveId" clId="{111C8AE7-B677-44DF-A351-1A002608EF96}" dt="2019-01-23T12:22:29.914" v="67" actId="1076"/>
          <ac:spMkLst>
            <pc:docMk/>
            <pc:sldMk cId="3869497913" sldId="314"/>
            <ac:spMk id="25" creationId="{13463812-7A54-4FC1-A6C9-1DC82B2BEA11}"/>
          </ac:spMkLst>
        </pc:spChg>
        <pc:spChg chg="add mod">
          <ac:chgData name="Алмат Кайракбеков" userId="617def1006c1eb61" providerId="LiveId" clId="{111C8AE7-B677-44DF-A351-1A002608EF96}" dt="2019-01-23T12:29:09.200" v="184" actId="20577"/>
          <ac:spMkLst>
            <pc:docMk/>
            <pc:sldMk cId="3869497913" sldId="314"/>
            <ac:spMk id="26" creationId="{DA280190-FC4C-4744-877C-E2D99A2A3B37}"/>
          </ac:spMkLst>
        </pc:spChg>
        <pc:spChg chg="add del mod">
          <ac:chgData name="Алмат Кайракбеков" userId="617def1006c1eb61" providerId="LiveId" clId="{111C8AE7-B677-44DF-A351-1A002608EF96}" dt="2019-01-23T12:25:30.207" v="128" actId="478"/>
          <ac:spMkLst>
            <pc:docMk/>
            <pc:sldMk cId="3869497913" sldId="314"/>
            <ac:spMk id="27" creationId="{322CFB71-7360-4F56-9058-1B7709DBD815}"/>
          </ac:spMkLst>
        </pc:spChg>
        <pc:spChg chg="add mod">
          <ac:chgData name="Алмат Кайракбеков" userId="617def1006c1eb61" providerId="LiveId" clId="{111C8AE7-B677-44DF-A351-1A002608EF96}" dt="2019-01-23T12:28:11.834" v="173" actId="255"/>
          <ac:spMkLst>
            <pc:docMk/>
            <pc:sldMk cId="3869497913" sldId="314"/>
            <ac:spMk id="28" creationId="{6CB0E1B4-AEC7-48C2-8BA4-BCD86462579F}"/>
          </ac:spMkLst>
        </pc:spChg>
        <pc:spChg chg="add mod">
          <ac:chgData name="Алмат Кайракбеков" userId="617def1006c1eb61" providerId="LiveId" clId="{111C8AE7-B677-44DF-A351-1A002608EF96}" dt="2019-01-23T12:27:51.266" v="169" actId="1076"/>
          <ac:spMkLst>
            <pc:docMk/>
            <pc:sldMk cId="3869497913" sldId="314"/>
            <ac:spMk id="29" creationId="{F850501A-4872-4838-B2AE-323EFCA2AE3C}"/>
          </ac:spMkLst>
        </pc:spChg>
        <pc:spChg chg="add mod">
          <ac:chgData name="Алмат Кайракбеков" userId="617def1006c1eb61" providerId="LiveId" clId="{111C8AE7-B677-44DF-A351-1A002608EF96}" dt="2019-01-23T12:28:17.133" v="175" actId="1076"/>
          <ac:spMkLst>
            <pc:docMk/>
            <pc:sldMk cId="3869497913" sldId="314"/>
            <ac:spMk id="30" creationId="{FB8C2D35-0F3A-4EDF-8C1A-5BB49B24E3F3}"/>
          </ac:spMkLst>
        </pc:spChg>
        <pc:spChg chg="add mod">
          <ac:chgData name="Алмат Кайракбеков" userId="617def1006c1eb61" providerId="LiveId" clId="{111C8AE7-B677-44DF-A351-1A002608EF96}" dt="2019-01-23T12:27:34.572" v="165" actId="14100"/>
          <ac:spMkLst>
            <pc:docMk/>
            <pc:sldMk cId="3869497913" sldId="314"/>
            <ac:spMk id="31" creationId="{FDA57234-7074-4921-B852-D97AB175C449}"/>
          </ac:spMkLst>
        </pc:spChg>
        <pc:spChg chg="add mod">
          <ac:chgData name="Алмат Кайракбеков" userId="617def1006c1eb61" providerId="LiveId" clId="{111C8AE7-B677-44DF-A351-1A002608EF96}" dt="2019-01-23T12:28:29.054" v="177" actId="571"/>
          <ac:spMkLst>
            <pc:docMk/>
            <pc:sldMk cId="3869497913" sldId="314"/>
            <ac:spMk id="32" creationId="{767EA4EF-3161-43E4-A712-FAE250E8EB66}"/>
          </ac:spMkLst>
        </pc:spChg>
        <pc:spChg chg="add mod">
          <ac:chgData name="Алмат Кайракбеков" userId="617def1006c1eb61" providerId="LiveId" clId="{111C8AE7-B677-44DF-A351-1A002608EF96}" dt="2019-01-23T12:28:40.172" v="182" actId="1076"/>
          <ac:spMkLst>
            <pc:docMk/>
            <pc:sldMk cId="3869497913" sldId="314"/>
            <ac:spMk id="33" creationId="{BE4A1235-B2C4-4F1A-91EF-ED4EA72FE7BD}"/>
          </ac:spMkLst>
        </pc:spChg>
        <pc:graphicFrameChg chg="mod">
          <ac:chgData name="Алмат Кайракбеков" userId="617def1006c1eb61" providerId="LiveId" clId="{111C8AE7-B677-44DF-A351-1A002608EF96}" dt="2019-01-23T12:28:24.385" v="176"/>
          <ac:graphicFrameMkLst>
            <pc:docMk/>
            <pc:sldMk cId="3869497913" sldId="314"/>
            <ac:graphicFrameMk id="17" creationId="{00000000-0000-0000-0000-000000000000}"/>
          </ac:graphicFrameMkLst>
        </pc:graphicFrameChg>
        <pc:picChg chg="del">
          <ac:chgData name="Алмат Кайракбеков" userId="617def1006c1eb61" providerId="LiveId" clId="{111C8AE7-B677-44DF-A351-1A002608EF96}" dt="2019-01-23T12:21:25.122" v="43" actId="478"/>
          <ac:picMkLst>
            <pc:docMk/>
            <pc:sldMk cId="3869497913" sldId="314"/>
            <ac:picMk id="13" creationId="{B37C2EBB-DBD2-4CF3-AA48-D11F3ADA9D10}"/>
          </ac:picMkLst>
        </pc:picChg>
      </pc:sldChg>
      <pc:sldChg chg="addSp delSp modSp">
        <pc:chgData name="Алмат Кайракбеков" userId="617def1006c1eb61" providerId="LiveId" clId="{111C8AE7-B677-44DF-A351-1A002608EF96}" dt="2019-01-23T12:31:32.364" v="228" actId="14100"/>
        <pc:sldMkLst>
          <pc:docMk/>
          <pc:sldMk cId="648990695" sldId="315"/>
        </pc:sldMkLst>
        <pc:spChg chg="del mod">
          <ac:chgData name="Алмат Кайракбеков" userId="617def1006c1eb61" providerId="LiveId" clId="{111C8AE7-B677-44DF-A351-1A002608EF96}" dt="2019-01-23T12:29:30.031" v="191"/>
          <ac:spMkLst>
            <pc:docMk/>
            <pc:sldMk cId="648990695" sldId="315"/>
            <ac:spMk id="5" creationId="{00000000-0000-0000-0000-000000000000}"/>
          </ac:spMkLst>
        </pc:spChg>
        <pc:spChg chg="mod">
          <ac:chgData name="Алмат Кайракбеков" userId="617def1006c1eb61" providerId="LiveId" clId="{111C8AE7-B677-44DF-A351-1A002608EF96}" dt="2019-01-23T12:30:56.092" v="221" actId="1076"/>
          <ac:spMkLst>
            <pc:docMk/>
            <pc:sldMk cId="648990695" sldId="315"/>
            <ac:spMk id="9" creationId="{00000000-0000-0000-0000-000000000000}"/>
          </ac:spMkLst>
        </pc:spChg>
        <pc:spChg chg="mod">
          <ac:chgData name="Алмат Кайракбеков" userId="617def1006c1eb61" providerId="LiveId" clId="{111C8AE7-B677-44DF-A351-1A002608EF96}" dt="2019-01-23T12:31:10.945" v="223" actId="1076"/>
          <ac:spMkLst>
            <pc:docMk/>
            <pc:sldMk cId="648990695" sldId="315"/>
            <ac:spMk id="10" creationId="{00000000-0000-0000-0000-000000000000}"/>
          </ac:spMkLst>
        </pc:spChg>
        <pc:spChg chg="mod">
          <ac:chgData name="Алмат Кайракбеков" userId="617def1006c1eb61" providerId="LiveId" clId="{111C8AE7-B677-44DF-A351-1A002608EF96}" dt="2019-01-23T12:30:51.993" v="220" actId="1076"/>
          <ac:spMkLst>
            <pc:docMk/>
            <pc:sldMk cId="648990695" sldId="315"/>
            <ac:spMk id="20" creationId="{00000000-0000-0000-0000-000000000000}"/>
          </ac:spMkLst>
        </pc:spChg>
        <pc:spChg chg="mod">
          <ac:chgData name="Алмат Кайракбеков" userId="617def1006c1eb61" providerId="LiveId" clId="{111C8AE7-B677-44DF-A351-1A002608EF96}" dt="2019-01-23T12:31:10.945" v="223" actId="1076"/>
          <ac:spMkLst>
            <pc:docMk/>
            <pc:sldMk cId="648990695" sldId="315"/>
            <ac:spMk id="23" creationId="{3AFA0B16-967D-47A5-A26C-F86BA67626E3}"/>
          </ac:spMkLst>
        </pc:spChg>
        <pc:spChg chg="mod">
          <ac:chgData name="Алмат Кайракбеков" userId="617def1006c1eb61" providerId="LiveId" clId="{111C8AE7-B677-44DF-A351-1A002608EF96}" dt="2019-01-23T12:31:10.945" v="223" actId="1076"/>
          <ac:spMkLst>
            <pc:docMk/>
            <pc:sldMk cId="648990695" sldId="315"/>
            <ac:spMk id="25" creationId="{4179A940-D069-43CF-8BFD-D4B1899C1B52}"/>
          </ac:spMkLst>
        </pc:spChg>
        <pc:spChg chg="add">
          <ac:chgData name="Алмат Кайракбеков" userId="617def1006c1eb61" providerId="LiveId" clId="{111C8AE7-B677-44DF-A351-1A002608EF96}" dt="2019-01-23T12:29:24.869" v="187"/>
          <ac:spMkLst>
            <pc:docMk/>
            <pc:sldMk cId="648990695" sldId="315"/>
            <ac:spMk id="26" creationId="{85726004-7D95-4AA4-B704-67407B335653}"/>
          </ac:spMkLst>
        </pc:spChg>
        <pc:spChg chg="mod">
          <ac:chgData name="Алмат Кайракбеков" userId="617def1006c1eb61" providerId="LiveId" clId="{111C8AE7-B677-44DF-A351-1A002608EF96}" dt="2019-01-23T12:31:10.945" v="223" actId="1076"/>
          <ac:spMkLst>
            <pc:docMk/>
            <pc:sldMk cId="648990695" sldId="315"/>
            <ac:spMk id="27" creationId="{B8E278E5-766C-43C5-807C-FA9BFEC95794}"/>
          </ac:spMkLst>
        </pc:spChg>
        <pc:spChg chg="add">
          <ac:chgData name="Алмат Кайракбеков" userId="617def1006c1eb61" providerId="LiveId" clId="{111C8AE7-B677-44DF-A351-1A002608EF96}" dt="2019-01-23T12:29:24.869" v="187"/>
          <ac:spMkLst>
            <pc:docMk/>
            <pc:sldMk cId="648990695" sldId="315"/>
            <ac:spMk id="28" creationId="{9731B0F5-63AE-44D6-B101-C18446AB5FD9}"/>
          </ac:spMkLst>
        </pc:spChg>
        <pc:spChg chg="del">
          <ac:chgData name="Алмат Кайракбеков" userId="617def1006c1eb61" providerId="LiveId" clId="{111C8AE7-B677-44DF-A351-1A002608EF96}" dt="2019-01-23T12:29:24.443" v="186" actId="478"/>
          <ac:spMkLst>
            <pc:docMk/>
            <pc:sldMk cId="648990695" sldId="315"/>
            <ac:spMk id="30" creationId="{4BD607D1-BB4B-4BFA-86ED-11C52D3E7023}"/>
          </ac:spMkLst>
        </pc:spChg>
        <pc:spChg chg="del">
          <ac:chgData name="Алмат Кайракбеков" userId="617def1006c1eb61" providerId="LiveId" clId="{111C8AE7-B677-44DF-A351-1A002608EF96}" dt="2019-01-23T12:29:24.443" v="186" actId="478"/>
          <ac:spMkLst>
            <pc:docMk/>
            <pc:sldMk cId="648990695" sldId="315"/>
            <ac:spMk id="31" creationId="{C22F13F1-2AA3-4D06-BF15-BBF3B2ADB0F6}"/>
          </ac:spMkLst>
        </pc:spChg>
        <pc:spChg chg="add mod">
          <ac:chgData name="Алмат Кайракбеков" userId="617def1006c1eb61" providerId="LiveId" clId="{111C8AE7-B677-44DF-A351-1A002608EF96}" dt="2019-01-23T12:29:29.234" v="189"/>
          <ac:spMkLst>
            <pc:docMk/>
            <pc:sldMk cId="648990695" sldId="315"/>
            <ac:spMk id="33" creationId="{C34DE52F-2FCF-43D1-B90E-FA247D0A46F9}"/>
          </ac:spMkLst>
        </pc:spChg>
        <pc:spChg chg="add">
          <ac:chgData name="Алмат Кайракбеков" userId="617def1006c1eb61" providerId="LiveId" clId="{111C8AE7-B677-44DF-A351-1A002608EF96}" dt="2019-01-23T12:29:24.869" v="187"/>
          <ac:spMkLst>
            <pc:docMk/>
            <pc:sldMk cId="648990695" sldId="315"/>
            <ac:spMk id="34" creationId="{F0BAEF0D-6BA9-46F1-8CF3-2FBD18732BF9}"/>
          </ac:spMkLst>
        </pc:spChg>
        <pc:spChg chg="add">
          <ac:chgData name="Алмат Кайракбеков" userId="617def1006c1eb61" providerId="LiveId" clId="{111C8AE7-B677-44DF-A351-1A002608EF96}" dt="2019-01-23T12:29:24.869" v="187"/>
          <ac:spMkLst>
            <pc:docMk/>
            <pc:sldMk cId="648990695" sldId="315"/>
            <ac:spMk id="35" creationId="{7C9AA160-FCB3-4F7E-96DE-CB988BDE5A26}"/>
          </ac:spMkLst>
        </pc:spChg>
        <pc:spChg chg="mod">
          <ac:chgData name="Алмат Кайракбеков" userId="617def1006c1eb61" providerId="LiveId" clId="{111C8AE7-B677-44DF-A351-1A002608EF96}" dt="2019-01-23T12:31:19.859" v="224" actId="1076"/>
          <ac:spMkLst>
            <pc:docMk/>
            <pc:sldMk cId="648990695" sldId="315"/>
            <ac:spMk id="60" creationId="{00000000-0000-0000-0000-000000000000}"/>
          </ac:spMkLst>
        </pc:spChg>
        <pc:spChg chg="mod">
          <ac:chgData name="Алмат Кайракбеков" userId="617def1006c1eb61" providerId="LiveId" clId="{111C8AE7-B677-44DF-A351-1A002608EF96}" dt="2019-01-23T12:30:51.993" v="220" actId="1076"/>
          <ac:spMkLst>
            <pc:docMk/>
            <pc:sldMk cId="648990695" sldId="315"/>
            <ac:spMk id="61" creationId="{00000000-0000-0000-0000-000000000000}"/>
          </ac:spMkLst>
        </pc:spChg>
        <pc:graphicFrameChg chg="mod">
          <ac:chgData name="Алмат Кайракбеков" userId="617def1006c1eb61" providerId="LiveId" clId="{111C8AE7-B677-44DF-A351-1A002608EF96}" dt="2019-01-23T12:31:10.945" v="223" actId="1076"/>
          <ac:graphicFrameMkLst>
            <pc:docMk/>
            <pc:sldMk cId="648990695" sldId="315"/>
            <ac:graphicFrameMk id="22" creationId="{0BDF3E4E-8489-4139-81E8-0A898701534B}"/>
          </ac:graphicFrameMkLst>
        </pc:graphicFrameChg>
        <pc:graphicFrameChg chg="mod">
          <ac:chgData name="Алмат Кайракбеков" userId="617def1006c1eb61" providerId="LiveId" clId="{111C8AE7-B677-44DF-A351-1A002608EF96}" dt="2019-01-23T12:31:10.945" v="223" actId="1076"/>
          <ac:graphicFrameMkLst>
            <pc:docMk/>
            <pc:sldMk cId="648990695" sldId="315"/>
            <ac:graphicFrameMk id="24" creationId="{8EEE1320-E06E-483B-BB8F-B1951F57B7FF}"/>
          </ac:graphicFrameMkLst>
        </pc:graphicFrameChg>
        <pc:graphicFrameChg chg="mod">
          <ac:chgData name="Алмат Кайракбеков" userId="617def1006c1eb61" providerId="LiveId" clId="{111C8AE7-B677-44DF-A351-1A002608EF96}" dt="2019-01-23T12:31:32.364" v="228" actId="14100"/>
          <ac:graphicFrameMkLst>
            <pc:docMk/>
            <pc:sldMk cId="648990695" sldId="315"/>
            <ac:graphicFrameMk id="54" creationId="{00000000-0000-0000-0000-000000000000}"/>
          </ac:graphicFrameMkLst>
        </pc:graphicFrameChg>
        <pc:picChg chg="del">
          <ac:chgData name="Алмат Кайракбеков" userId="617def1006c1eb61" providerId="LiveId" clId="{111C8AE7-B677-44DF-A351-1A002608EF96}" dt="2019-01-23T12:29:24.443" v="186" actId="478"/>
          <ac:picMkLst>
            <pc:docMk/>
            <pc:sldMk cId="648990695" sldId="315"/>
            <ac:picMk id="32" creationId="{B37C2EBB-DBD2-4CF3-AA48-D11F3ADA9D10}"/>
          </ac:picMkLst>
        </pc:picChg>
        <pc:cxnChg chg="mod">
          <ac:chgData name="Алмат Кайракбеков" userId="617def1006c1eb61" providerId="LiveId" clId="{111C8AE7-B677-44DF-A351-1A002608EF96}" dt="2019-01-23T12:31:10.945" v="223" actId="1076"/>
          <ac:cxnSpMkLst>
            <pc:docMk/>
            <pc:sldMk cId="648990695" sldId="315"/>
            <ac:cxnSpMk id="12" creationId="{00000000-0000-0000-0000-000000000000}"/>
          </ac:cxnSpMkLst>
        </pc:cxnChg>
      </pc:sldChg>
      <pc:sldChg chg="addSp delSp modSp">
        <pc:chgData name="Алмат Кайракбеков" userId="617def1006c1eb61" providerId="LiveId" clId="{111C8AE7-B677-44DF-A351-1A002608EF96}" dt="2019-01-23T12:21:12.459" v="41" actId="1076"/>
        <pc:sldMkLst>
          <pc:docMk/>
          <pc:sldMk cId="1549503796" sldId="323"/>
        </pc:sldMkLst>
        <pc:spChg chg="add mod">
          <ac:chgData name="Алмат Кайракбеков" userId="617def1006c1eb61" providerId="LiveId" clId="{111C8AE7-B677-44DF-A351-1A002608EF96}" dt="2019-01-23T12:20:22.837" v="30" actId="1076"/>
          <ac:spMkLst>
            <pc:docMk/>
            <pc:sldMk cId="1549503796" sldId="323"/>
            <ac:spMk id="3" creationId="{69D1B031-CB19-4BB8-9212-19145B5F9F4F}"/>
          </ac:spMkLst>
        </pc:spChg>
        <pc:spChg chg="mod">
          <ac:chgData name="Алмат Кайракбеков" userId="617def1006c1eb61" providerId="LiveId" clId="{111C8AE7-B677-44DF-A351-1A002608EF96}" dt="2019-01-23T12:19:51.092" v="16" actId="1076"/>
          <ac:spMkLst>
            <pc:docMk/>
            <pc:sldMk cId="1549503796" sldId="323"/>
            <ac:spMk id="9" creationId="{8DCC0D4E-2F0A-4601-8A58-D85A4CF4476A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4" creationId="{F5609FEA-D50D-45FD-90B7-3ED7ACC50E4A}"/>
          </ac:spMkLst>
        </pc:spChg>
        <pc:spChg chg="mod">
          <ac:chgData name="Алмат Кайракбеков" userId="617def1006c1eb61" providerId="LiveId" clId="{111C8AE7-B677-44DF-A351-1A002608EF96}" dt="2019-01-23T12:20:49.411" v="36" actId="14100"/>
          <ac:spMkLst>
            <pc:docMk/>
            <pc:sldMk cId="1549503796" sldId="323"/>
            <ac:spMk id="24" creationId="{42653818-6D30-49DA-9337-1EACE0F6A3DD}"/>
          </ac:spMkLst>
        </pc:spChg>
        <pc:spChg chg="mod topLvl">
          <ac:chgData name="Алмат Кайракбеков" userId="617def1006c1eb61" providerId="LiveId" clId="{111C8AE7-B677-44DF-A351-1A002608EF96}" dt="2019-01-23T12:19:33.705" v="12" actId="165"/>
          <ac:spMkLst>
            <pc:docMk/>
            <pc:sldMk cId="1549503796" sldId="323"/>
            <ac:spMk id="28" creationId="{00000000-0000-0000-0000-000000000000}"/>
          </ac:spMkLst>
        </pc:spChg>
        <pc:spChg chg="del">
          <ac:chgData name="Алмат Кайракбеков" userId="617def1006c1eb61" providerId="LiveId" clId="{111C8AE7-B677-44DF-A351-1A002608EF96}" dt="2019-01-23T12:19:27.170" v="9" actId="478"/>
          <ac:spMkLst>
            <pc:docMk/>
            <pc:sldMk cId="1549503796" sldId="323"/>
            <ac:spMk id="29" creationId="{F77DB880-2D10-4FE2-A3A1-2876F430F1CF}"/>
          </ac:spMkLst>
        </pc:spChg>
        <pc:spChg chg="del mod">
          <ac:chgData name="Алмат Кайракбеков" userId="617def1006c1eb61" providerId="LiveId" clId="{111C8AE7-B677-44DF-A351-1A002608EF96}" dt="2019-01-23T12:19:23.490" v="8"/>
          <ac:spMkLst>
            <pc:docMk/>
            <pc:sldMk cId="1549503796" sldId="323"/>
            <ac:spMk id="63" creationId="{00000000-0000-0000-0000-000000000000}"/>
          </ac:spMkLst>
        </pc:spChg>
        <pc:spChg chg="add">
          <ac:chgData name="Алмат Кайракбеков" userId="617def1006c1eb61" providerId="LiveId" clId="{111C8AE7-B677-44DF-A351-1A002608EF96}" dt="2019-01-23T12:19:17.112" v="4"/>
          <ac:spMkLst>
            <pc:docMk/>
            <pc:sldMk cId="1549503796" sldId="323"/>
            <ac:spMk id="77" creationId="{C6CC9061-D671-4125-8CEC-EC8A092B3C88}"/>
          </ac:spMkLst>
        </pc:spChg>
        <pc:spChg chg="add">
          <ac:chgData name="Алмат Кайракбеков" userId="617def1006c1eb61" providerId="LiveId" clId="{111C8AE7-B677-44DF-A351-1A002608EF96}" dt="2019-01-23T12:19:17.112" v="4"/>
          <ac:spMkLst>
            <pc:docMk/>
            <pc:sldMk cId="1549503796" sldId="323"/>
            <ac:spMk id="78" creationId="{74BF15F6-3A60-4E42-8CD6-D4E4B33659BA}"/>
          </ac:spMkLst>
        </pc:spChg>
        <pc:spChg chg="add mod">
          <ac:chgData name="Алмат Кайракбеков" userId="617def1006c1eb61" providerId="LiveId" clId="{111C8AE7-B677-44DF-A351-1A002608EF96}" dt="2019-01-23T12:19:22.897" v="6"/>
          <ac:spMkLst>
            <pc:docMk/>
            <pc:sldMk cId="1549503796" sldId="323"/>
            <ac:spMk id="79" creationId="{DC1BA01D-D3AC-4FCA-A113-574C4283A196}"/>
          </ac:spMkLst>
        </pc:spChg>
        <pc:spChg chg="add">
          <ac:chgData name="Алмат Кайракбеков" userId="617def1006c1eb61" providerId="LiveId" clId="{111C8AE7-B677-44DF-A351-1A002608EF96}" dt="2019-01-23T12:19:17.112" v="4"/>
          <ac:spMkLst>
            <pc:docMk/>
            <pc:sldMk cId="1549503796" sldId="323"/>
            <ac:spMk id="80" creationId="{FB363885-39A5-4CDA-9DB8-6C41EB151B28}"/>
          </ac:spMkLst>
        </pc:spChg>
        <pc:spChg chg="add">
          <ac:chgData name="Алмат Кайракбеков" userId="617def1006c1eb61" providerId="LiveId" clId="{111C8AE7-B677-44DF-A351-1A002608EF96}" dt="2019-01-23T12:19:17.112" v="4"/>
          <ac:spMkLst>
            <pc:docMk/>
            <pc:sldMk cId="1549503796" sldId="323"/>
            <ac:spMk id="81" creationId="{AF5C8D16-B0C6-4541-947A-11F1B4CC0DCC}"/>
          </ac:spMkLst>
        </pc:spChg>
        <pc:spChg chg="del">
          <ac:chgData name="Алмат Кайракбеков" userId="617def1006c1eb61" providerId="LiveId" clId="{111C8AE7-B677-44DF-A351-1A002608EF96}" dt="2019-01-23T12:19:16.673" v="3" actId="478"/>
          <ac:spMkLst>
            <pc:docMk/>
            <pc:sldMk cId="1549503796" sldId="323"/>
            <ac:spMk id="84" creationId="{4BD607D1-BB4B-4BFA-86ED-11C52D3E7023}"/>
          </ac:spMkLst>
        </pc:spChg>
        <pc:spChg chg="del">
          <ac:chgData name="Алмат Кайракбеков" userId="617def1006c1eb61" providerId="LiveId" clId="{111C8AE7-B677-44DF-A351-1A002608EF96}" dt="2019-01-23T12:19:16.673" v="3" actId="478"/>
          <ac:spMkLst>
            <pc:docMk/>
            <pc:sldMk cId="1549503796" sldId="323"/>
            <ac:spMk id="85" creationId="{C22F13F1-2AA3-4D06-BF15-BBF3B2ADB0F6}"/>
          </ac:spMkLst>
        </pc:spChg>
        <pc:spChg chg="mod">
          <ac:chgData name="Алмат Кайракбеков" userId="617def1006c1eb61" providerId="LiveId" clId="{111C8AE7-B677-44DF-A351-1A002608EF96}" dt="2019-01-23T12:19:54.061" v="17" actId="1076"/>
          <ac:spMkLst>
            <pc:docMk/>
            <pc:sldMk cId="1549503796" sldId="323"/>
            <ac:spMk id="86" creationId="{E5D6E354-DA54-46A9-BBD7-39C90AB220C1}"/>
          </ac:spMkLst>
        </pc:spChg>
        <pc:spChg chg="mod">
          <ac:chgData name="Алмат Кайракбеков" userId="617def1006c1eb61" providerId="LiveId" clId="{111C8AE7-B677-44DF-A351-1A002608EF96}" dt="2019-01-23T12:19:54.061" v="17" actId="1076"/>
          <ac:spMkLst>
            <pc:docMk/>
            <pc:sldMk cId="1549503796" sldId="323"/>
            <ac:spMk id="87" creationId="{E5D6E354-DA54-46A9-BBD7-39C90AB220C1}"/>
          </ac:spMkLst>
        </pc:spChg>
        <pc:spChg chg="add mod">
          <ac:chgData name="Алмат Кайракбеков" userId="617def1006c1eb61" providerId="LiveId" clId="{111C8AE7-B677-44DF-A351-1A002608EF96}" dt="2019-01-23T12:20:27.017" v="32" actId="20577"/>
          <ac:spMkLst>
            <pc:docMk/>
            <pc:sldMk cId="1549503796" sldId="323"/>
            <ac:spMk id="88" creationId="{2E136DFA-55A6-4B47-8C47-576A52B7BB9A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00" creationId="{1ABA0A5D-FCBF-49AD-99F2-45DF89B83EC4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01" creationId="{FAA9B3D7-BA7F-4509-A15C-EFC4A61676FC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02" creationId="{8CA2AC19-954D-4E45-BC63-D2DD1F3F6BC0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04" creationId="{FAD99434-D164-42BC-AFF0-01DFCEA49F55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05" creationId="{4BB51293-E731-4E7F-96BA-6B2F27BBB3AC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06" creationId="{23E7C727-2B91-413B-ABA5-578B132B5993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07" creationId="{B8271032-C965-45E1-8C3A-302415F75048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08" creationId="{DD96E2C4-2EB6-4C2D-81CA-77E92A15E8AF}"/>
          </ac:spMkLst>
        </pc:spChg>
        <pc:spChg chg="mod">
          <ac:chgData name="Алмат Кайракбеков" userId="617def1006c1eb61" providerId="LiveId" clId="{111C8AE7-B677-44DF-A351-1A002608EF96}" dt="2019-01-23T12:20:05.390" v="21"/>
          <ac:spMkLst>
            <pc:docMk/>
            <pc:sldMk cId="1549503796" sldId="323"/>
            <ac:spMk id="109" creationId="{C3B4D199-2435-407A-BF76-4419211509BC}"/>
          </ac:spMkLst>
        </pc:spChg>
        <pc:spChg chg="mod">
          <ac:chgData name="Алмат Кайракбеков" userId="617def1006c1eb61" providerId="LiveId" clId="{111C8AE7-B677-44DF-A351-1A002608EF96}" dt="2019-01-23T12:20:19.613" v="29" actId="6549"/>
          <ac:spMkLst>
            <pc:docMk/>
            <pc:sldMk cId="1549503796" sldId="323"/>
            <ac:spMk id="110" creationId="{852CE13B-E8E5-4389-A42C-181C72AC503A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1" creationId="{87019B13-4C39-4F7E-A919-E4FE166816F9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2" creationId="{BC2C69B0-3A4C-44A5-84CC-E8378E5E7D4F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3" creationId="{745731F3-E7CB-4E5F-BD86-5DC395FA19F4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4" creationId="{2579A07A-C2C3-450D-A425-4BF0059E34AC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5" creationId="{43691808-8121-44CE-AA0C-26FA5A31F45A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6" creationId="{FEA979D3-6501-48F8-8CC4-3671A3656075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7" creationId="{82035A67-1E6C-4FBE-896F-B803DA86AE04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8" creationId="{FAA4DDC2-4165-4D8A-A076-4026FE6E3438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19" creationId="{A96EE449-4C99-4F86-A38A-2D29CA68A765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20" creationId="{E5D6E354-DA54-46A9-BBD7-39C90AB220C1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21" creationId="{76ED226F-CC26-4A18-896B-D9A5249654AB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23" creationId="{2AC3B38A-6396-465C-BB5B-636AFFAA6869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25" creationId="{A65F86B9-5BD5-41D7-9311-2B9EE93B3661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27" creationId="{2E574B12-054F-4BD3-8EE5-BA190B9EB483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31" creationId="{0873917B-0E13-47BE-A440-F7FDC56EE147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33" creationId="{39D04261-B83F-411A-B4F3-6430542B388A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35" creationId="{84C1BD23-D456-48FE-8BFD-150397916422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37" creationId="{BC0F60AE-59F2-4252-9567-285CF5D4B79F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44" creationId="{B115191B-5425-41A3-A147-4CF380F8BF17}"/>
          </ac:spMkLst>
        </pc:spChg>
        <pc:spChg chg="mod">
          <ac:chgData name="Алмат Кайракбеков" userId="617def1006c1eb61" providerId="LiveId" clId="{111C8AE7-B677-44DF-A351-1A002608EF96}" dt="2019-01-23T12:19:48.031" v="15" actId="1076"/>
          <ac:spMkLst>
            <pc:docMk/>
            <pc:sldMk cId="1549503796" sldId="323"/>
            <ac:spMk id="145" creationId="{5474BBFC-0C8A-434D-956C-14774259E71A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52" creationId="{CBCD2E69-1C02-47ED-BE09-4CA1729918E6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53" creationId="{4593AB7D-EC35-45F4-88A8-1BE360E72D81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54" creationId="{EC14A394-D8F0-4E02-AA01-80C772547146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55" creationId="{7C841F41-7E06-430C-B46A-E519CE19E0E2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56" creationId="{7CCEA278-4423-4C1E-B763-238092177FAE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57" creationId="{4378E2C2-9648-43AE-B969-A9EB42FAD5B0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59" creationId="{39F66C97-92E7-4950-BDB0-F15C9A2342AD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60" creationId="{553C2CE9-79B1-4315-ACAD-CA37AD1F5DF3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61" creationId="{384467B6-9F8E-429C-AC67-8B7E36374304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62" creationId="{51177712-EA08-42E9-B7A9-BF3FF2A034C8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63" creationId="{FCA159FF-C210-4211-B12E-BD876CE868CB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64" creationId="{DA87E568-CEB9-4DCB-832F-BD945BEB8C1B}"/>
          </ac:spMkLst>
        </pc:spChg>
        <pc:spChg chg="mod">
          <ac:chgData name="Алмат Кайракбеков" userId="617def1006c1eb61" providerId="LiveId" clId="{111C8AE7-B677-44DF-A351-1A002608EF96}" dt="2019-01-23T12:21:08.889" v="40" actId="14100"/>
          <ac:spMkLst>
            <pc:docMk/>
            <pc:sldMk cId="1549503796" sldId="323"/>
            <ac:spMk id="166" creationId="{4D128100-0BB4-4011-ACB7-61103DDF684E}"/>
          </ac:spMkLst>
        </pc:spChg>
        <pc:spChg chg="mod">
          <ac:chgData name="Алмат Кайракбеков" userId="617def1006c1eb61" providerId="LiveId" clId="{111C8AE7-B677-44DF-A351-1A002608EF96}" dt="2019-01-23T12:21:12.459" v="41" actId="1076"/>
          <ac:spMkLst>
            <pc:docMk/>
            <pc:sldMk cId="1549503796" sldId="323"/>
            <ac:spMk id="167" creationId="{4F1F0402-0D3C-452F-A294-9E0691030A3A}"/>
          </ac:spMkLst>
        </pc:spChg>
        <pc:spChg chg="mod">
          <ac:chgData name="Алмат Кайракбеков" userId="617def1006c1eb61" providerId="LiveId" clId="{111C8AE7-B677-44DF-A351-1A002608EF96}" dt="2019-01-23T12:20:45.708" v="35" actId="1076"/>
          <ac:spMkLst>
            <pc:docMk/>
            <pc:sldMk cId="1549503796" sldId="323"/>
            <ac:spMk id="168" creationId="{A1244E15-A963-4159-9BAE-725F0FA77C2F}"/>
          </ac:spMkLst>
        </pc:spChg>
        <pc:spChg chg="mod topLvl">
          <ac:chgData name="Алмат Кайракбеков" userId="617def1006c1eb61" providerId="LiveId" clId="{111C8AE7-B677-44DF-A351-1A002608EF96}" dt="2019-01-23T12:19:33.705" v="12" actId="165"/>
          <ac:spMkLst>
            <pc:docMk/>
            <pc:sldMk cId="1549503796" sldId="323"/>
            <ac:spMk id="238" creationId="{00000000-0000-0000-0000-000000000000}"/>
          </ac:spMkLst>
        </pc:spChg>
        <pc:grpChg chg="add del mod">
          <ac:chgData name="Алмат Кайракбеков" userId="617def1006c1eb61" providerId="LiveId" clId="{111C8AE7-B677-44DF-A351-1A002608EF96}" dt="2019-01-23T12:19:33.705" v="12" actId="165"/>
          <ac:grpSpMkLst>
            <pc:docMk/>
            <pc:sldMk cId="1549503796" sldId="323"/>
            <ac:grpSpMk id="2" creationId="{238D65C5-4C0A-424F-B5DC-0DE5145EC86B}"/>
          </ac:grpSpMkLst>
        </pc:grpChg>
        <pc:picChg chg="mod">
          <ac:chgData name="Алмат Кайракбеков" userId="617def1006c1eb61" providerId="LiveId" clId="{111C8AE7-B677-44DF-A351-1A002608EF96}" dt="2019-01-23T12:19:51.092" v="16" actId="1076"/>
          <ac:picMkLst>
            <pc:docMk/>
            <pc:sldMk cId="1549503796" sldId="323"/>
            <ac:picMk id="11" creationId="{1EDB22DE-7B88-4BDD-8FB3-C63866B50A18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5" creationId="{9238D8C7-484F-4C52-81CE-400F52EBC9EA}"/>
          </ac:picMkLst>
        </pc:picChg>
        <pc:picChg chg="del">
          <ac:chgData name="Алмат Кайракбеков" userId="617def1006c1eb61" providerId="LiveId" clId="{111C8AE7-B677-44DF-A351-1A002608EF96}" dt="2019-01-23T12:19:16.673" v="3" actId="478"/>
          <ac:picMkLst>
            <pc:docMk/>
            <pc:sldMk cId="1549503796" sldId="323"/>
            <ac:picMk id="83" creationId="{B37C2EBB-DBD2-4CF3-AA48-D11F3ADA9D10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38" creationId="{B9456323-BB59-4A52-A0A3-9196DDB5E3CA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39" creationId="{1F8581C3-E04C-48C5-BA3B-349135FFD6B4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40" creationId="{601AD2B9-E152-4A13-A63C-DA9BA9EFBFD4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41" creationId="{B73F02BB-D55A-4F02-8D4C-3ED164D9D69D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42" creationId="{9E2A9236-A848-4C22-8C34-BCBDBB40D4E8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43" creationId="{F6608507-4DB6-4C3F-81CE-48573635006D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46" creationId="{D449A2D1-6A36-4664-B3C6-55B796AB6626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47" creationId="{31B6976E-A367-4B16-9624-0D44619EE51B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48" creationId="{0BA5C3BB-FEF7-4982-8AE4-5A10E48590B2}"/>
          </ac:picMkLst>
        </pc:picChg>
        <pc:picChg chg="mod">
          <ac:chgData name="Алмат Кайракбеков" userId="617def1006c1eb61" providerId="LiveId" clId="{111C8AE7-B677-44DF-A351-1A002608EF96}" dt="2019-01-23T12:19:48.031" v="15" actId="1076"/>
          <ac:picMkLst>
            <pc:docMk/>
            <pc:sldMk cId="1549503796" sldId="323"/>
            <ac:picMk id="149" creationId="{7420B614-BA80-4FA0-818E-DA5149D28F99}"/>
          </ac:picMkLst>
        </pc:picChg>
        <pc:picChg chg="mod">
          <ac:chgData name="Алмат Кайракбеков" userId="617def1006c1eb61" providerId="LiveId" clId="{111C8AE7-B677-44DF-A351-1A002608EF96}" dt="2019-01-23T12:20:45.708" v="35" actId="1076"/>
          <ac:picMkLst>
            <pc:docMk/>
            <pc:sldMk cId="1549503796" sldId="323"/>
            <ac:picMk id="158" creationId="{121E8CED-3526-4CB6-9CFC-BF461099526F}"/>
          </ac:picMkLst>
        </pc:picChg>
        <pc:picChg chg="mod">
          <ac:chgData name="Алмат Кайракбеков" userId="617def1006c1eb61" providerId="LiveId" clId="{111C8AE7-B677-44DF-A351-1A002608EF96}" dt="2019-01-23T12:20:45.708" v="35" actId="1076"/>
          <ac:picMkLst>
            <pc:docMk/>
            <pc:sldMk cId="1549503796" sldId="323"/>
            <ac:picMk id="165" creationId="{420283CB-B84B-4BA2-88F3-C80E20DEC93B}"/>
          </ac:picMkLst>
        </pc:picChg>
        <pc:picChg chg="mod">
          <ac:chgData name="Алмат Кайракбеков" userId="617def1006c1eb61" providerId="LiveId" clId="{111C8AE7-B677-44DF-A351-1A002608EF96}" dt="2019-01-23T12:20:45.708" v="35" actId="1076"/>
          <ac:picMkLst>
            <pc:docMk/>
            <pc:sldMk cId="1549503796" sldId="323"/>
            <ac:picMk id="1028" creationId="{C92C7845-B244-4A90-AF0A-450D11A00F05}"/>
          </ac:picMkLst>
        </pc:picChg>
        <pc:cxnChg chg="mod">
          <ac:chgData name="Алмат Кайракбеков" userId="617def1006c1eb61" providerId="LiveId" clId="{111C8AE7-B677-44DF-A351-1A002608EF96}" dt="2019-01-23T12:19:48.031" v="15" actId="1076"/>
          <ac:cxnSpMkLst>
            <pc:docMk/>
            <pc:sldMk cId="1549503796" sldId="323"/>
            <ac:cxnSpMk id="18" creationId="{C1EAB5A8-B010-4789-9FAA-CDF092277F4A}"/>
          </ac:cxnSpMkLst>
        </pc:cxnChg>
        <pc:cxnChg chg="mod">
          <ac:chgData name="Алмат Кайракбеков" userId="617def1006c1eb61" providerId="LiveId" clId="{111C8AE7-B677-44DF-A351-1A002608EF96}" dt="2019-01-23T12:19:42.579" v="14" actId="1076"/>
          <ac:cxnSpMkLst>
            <pc:docMk/>
            <pc:sldMk cId="1549503796" sldId="323"/>
            <ac:cxnSpMk id="27" creationId="{00000000-0000-0000-0000-000000000000}"/>
          </ac:cxnSpMkLst>
        </pc:cxnChg>
        <pc:cxnChg chg="mod">
          <ac:chgData name="Алмат Кайракбеков" userId="617def1006c1eb61" providerId="LiveId" clId="{111C8AE7-B677-44DF-A351-1A002608EF96}" dt="2019-01-23T12:20:45.708" v="35" actId="1076"/>
          <ac:cxnSpMkLst>
            <pc:docMk/>
            <pc:sldMk cId="1549503796" sldId="323"/>
            <ac:cxnSpMk id="151" creationId="{AD105316-8433-4BE8-8A4E-5248F8EFD829}"/>
          </ac:cxnSpMkLst>
        </pc:cxnChg>
      </pc:sldChg>
      <pc:sldChg chg="add del">
        <pc:chgData name="Алмат Кайракбеков" userId="617def1006c1eb61" providerId="LiveId" clId="{111C8AE7-B677-44DF-A351-1A002608EF96}" dt="2019-01-23T12:20:01.055" v="20"/>
        <pc:sldMkLst>
          <pc:docMk/>
          <pc:sldMk cId="1982690477" sldId="3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83381244011175E-2"/>
          <c:y val="0.33407996251445266"/>
          <c:w val="0.9674332252902802"/>
          <c:h val="0.5143768884938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Пользователи ИС ЭСФ, тысяч.</c:v>
                </c:pt>
              </c:strCache>
            </c:strRef>
          </c:tx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239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68-4E13-85FA-1B7B1A5AA1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8.0000000000000029E-2</c:v>
                </c:pt>
                <c:pt idx="1">
                  <c:v>35</c:v>
                </c:pt>
                <c:pt idx="2">
                  <c:v>97</c:v>
                </c:pt>
                <c:pt idx="3">
                  <c:v>179</c:v>
                </c:pt>
                <c:pt idx="4">
                  <c:v>184</c:v>
                </c:pt>
                <c:pt idx="5">
                  <c:v>271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18-4E5C-9A49-36014BC61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73600"/>
        <c:axId val="92483584"/>
      </c:barChart>
      <c:catAx>
        <c:axId val="9247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92483584"/>
        <c:crosses val="autoZero"/>
        <c:auto val="1"/>
        <c:lblAlgn val="ctr"/>
        <c:lblOffset val="100"/>
        <c:noMultiLvlLbl val="0"/>
      </c:catAx>
      <c:valAx>
        <c:axId val="92483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2473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727365005633161E-3"/>
          <c:y val="8.2662653884227236E-2"/>
          <c:w val="0.95935029695422247"/>
          <c:h val="0.5622949253662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27.11.2017 г.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-1.4535346185020992E-3"/>
                  <c:y val="0.218958848122777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08-478F-A954-E7F0D46D2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импортеров</c:v>
                </c:pt>
                <c:pt idx="1">
                  <c:v>по патенту</c:v>
                </c:pt>
                <c:pt idx="2">
                  <c:v>по упрощенной декларации</c:v>
                </c:pt>
                <c:pt idx="3">
                  <c:v>общеустановленный порядок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247</c:v>
                </c:pt>
                <c:pt idx="2">
                  <c:v>654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5A-4EE0-A5FB-D78687A49C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04.01.2019г.</c:v>
                </c:pt>
              </c:strCache>
            </c:strRef>
          </c:tx>
          <c:spPr>
            <a:solidFill>
              <a:srgbClr val="11C1FF"/>
            </a:solidFill>
          </c:spPr>
          <c:invertIfNegative val="0"/>
          <c:dLbls>
            <c:dLbl>
              <c:idx val="1"/>
              <c:layout>
                <c:manualLayout>
                  <c:x val="-1.0901509326842105E-3"/>
                  <c:y val="3.93690115000052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08-478F-A954-E7F0D46D22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количество импортеров</c:v>
                </c:pt>
                <c:pt idx="1">
                  <c:v>по патенту</c:v>
                </c:pt>
                <c:pt idx="2">
                  <c:v>по упрощенной декларации</c:v>
                </c:pt>
                <c:pt idx="3">
                  <c:v>общеустановленный порядок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90</c:v>
                </c:pt>
                <c:pt idx="1">
                  <c:v>19</c:v>
                </c:pt>
                <c:pt idx="2">
                  <c:v>882</c:v>
                </c:pt>
                <c:pt idx="3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45A-4EE0-A5FB-D78687A49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35328"/>
        <c:axId val="93636864"/>
      </c:barChart>
      <c:catAx>
        <c:axId val="9363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93636864"/>
        <c:crosses val="autoZero"/>
        <c:auto val="1"/>
        <c:lblAlgn val="ctr"/>
        <c:lblOffset val="100"/>
        <c:noMultiLvlLbl val="0"/>
      </c:catAx>
      <c:valAx>
        <c:axId val="93636864"/>
        <c:scaling>
          <c:logBase val="5"/>
          <c:orientation val="minMax"/>
          <c:max val="1000"/>
          <c:min val="1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93635328"/>
        <c:crosses val="autoZero"/>
        <c:crossBetween val="between"/>
        <c:majorUnit val="5"/>
        <c:minorUnit val="5"/>
      </c:valAx>
    </c:plotArea>
    <c:legend>
      <c:legendPos val="r"/>
      <c:legendEntry>
        <c:idx val="0"/>
        <c:txPr>
          <a:bodyPr/>
          <a:lstStyle/>
          <a:p>
            <a:pPr>
              <a:defRPr sz="14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0.18536343286878984"/>
          <c:y val="0.84425554248965262"/>
          <c:w val="0.60397503365519201"/>
          <c:h val="0.15574462360233599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066059127043548E-2"/>
          <c:y val="0.29131653163352811"/>
          <c:w val="0.96206327964441063"/>
          <c:h val="0.590599667277390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DE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182 575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81-452B-B695-31F9884FBA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/>
                      <a:t>30 </a:t>
                    </a:r>
                    <a:r>
                      <a:rPr lang="en-US" sz="1200" dirty="0"/>
                      <a:t>000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81-452B-B695-31F9884FB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Лист1!$A$3:$A$9</c:f>
              <c:strCache>
                <c:ptCount val="7"/>
                <c:pt idx="0">
                  <c:v>на 20.11.2018 </c:v>
                </c:pt>
                <c:pt idx="1">
                  <c:v>с 01.10.2018 </c:v>
                </c:pt>
                <c:pt idx="2">
                  <c:v>с 01.01.2019 </c:v>
                </c:pt>
                <c:pt idx="3">
                  <c:v>с 01.04.2019 </c:v>
                </c:pt>
                <c:pt idx="4">
                  <c:v>с 01.07.2019 </c:v>
                </c:pt>
                <c:pt idx="5">
                  <c:v>с 01.10.2019 </c:v>
                </c:pt>
                <c:pt idx="6">
                  <c:v>с 01.01.2020 </c:v>
                </c:pt>
              </c:strCache>
            </c:strRef>
          </c:cat>
          <c:val>
            <c:numRef>
              <c:f>Лист1!$B$3:$B$9</c:f>
              <c:numCache>
                <c:formatCode>#,##0</c:formatCode>
                <c:ptCount val="7"/>
                <c:pt idx="0">
                  <c:v>182575</c:v>
                </c:pt>
                <c:pt idx="1">
                  <c:v>30000</c:v>
                </c:pt>
                <c:pt idx="2">
                  <c:v>15000</c:v>
                </c:pt>
                <c:pt idx="3">
                  <c:v>145000</c:v>
                </c:pt>
                <c:pt idx="4">
                  <c:v>173000</c:v>
                </c:pt>
                <c:pt idx="5">
                  <c:v>100000</c:v>
                </c:pt>
                <c:pt idx="6">
                  <c:v>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51-4AD4-832A-91DC1CCAC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259840"/>
        <c:axId val="92261376"/>
      </c:barChart>
      <c:catAx>
        <c:axId val="922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+mn-lt"/>
                <a:cs typeface="Arial" pitchFamily="34" charset="0"/>
              </a:defRPr>
            </a:pPr>
            <a:endParaRPr lang="ru-RU"/>
          </a:p>
        </c:txPr>
        <c:crossAx val="92261376"/>
        <c:crosses val="autoZero"/>
        <c:auto val="1"/>
        <c:lblAlgn val="ctr"/>
        <c:lblOffset val="100"/>
        <c:noMultiLvlLbl val="0"/>
      </c:catAx>
      <c:valAx>
        <c:axId val="922613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92259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0.21104</cdr:x>
      <cdr:y>0.69787</cdr:y>
    </cdr:from>
    <cdr:to>
      <cdr:x>0.32479</cdr:x>
      <cdr:y>0.86662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1795747" y="4173049"/>
          <a:ext cx="1005489" cy="975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endParaRPr lang="ru-RU" sz="1200" b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0.82642</cdr:x>
      <cdr:y>0.08854</cdr:y>
    </cdr:from>
    <cdr:to>
      <cdr:x>1</cdr:x>
      <cdr:y>0.17708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231114" y="176278"/>
          <a:ext cx="1518812" cy="176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0.07276</cdr:x>
      <cdr:y>0</cdr:y>
    </cdr:from>
    <cdr:to>
      <cdr:x>0.26526</cdr:x>
      <cdr:y>0.09525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9698" y="-2358460"/>
          <a:ext cx="1824725" cy="205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900" b="1" dirty="0">
            <a:solidFill>
              <a:srgbClr val="0070C0"/>
            </a:solidFill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0.34987</cdr:x>
      <cdr:y>0.12471</cdr:y>
    </cdr:from>
    <cdr:to>
      <cdr:x>0.61565</cdr:x>
      <cdr:y>0.28717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061294" y="248286"/>
          <a:ext cx="2325556" cy="323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 dirty="0">
            <a:solidFill>
              <a:srgbClr val="0070C0"/>
            </a:solidFill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0.00742</cdr:x>
      <cdr:y>0.15631</cdr:y>
    </cdr:from>
    <cdr:to>
      <cdr:x>0.16447</cdr:x>
      <cdr:y>0.54264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67906" y="348683"/>
          <a:ext cx="1437561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Осуществляющие реализацию ГСМ, алкогольной продукции и 27 видов деятельности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0.83681</cdr:x>
      <cdr:y>0.02105</cdr:y>
    </cdr:from>
    <cdr:to>
      <cdr:x>0.97856</cdr:x>
      <cdr:y>0.26768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7659766" y="46959"/>
          <a:ext cx="1297512" cy="5501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17 видов </a:t>
          </a:r>
          <a:b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</a:br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деятельности (остаток)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0.57458</cdr:x>
      <cdr:y>0.33227</cdr:y>
    </cdr:from>
    <cdr:to>
      <cdr:x>0.69372</cdr:x>
      <cdr:y>0.58062</cdr:y>
    </cdr:to>
    <cdr:sp macro="" textlink="">
      <cdr:nvSpPr>
        <cdr:cNvPr id="4" name="TextBox 11"/>
        <cdr:cNvSpPr txBox="1"/>
      </cdr:nvSpPr>
      <cdr:spPr>
        <a:xfrm xmlns:a="http://schemas.openxmlformats.org/drawingml/2006/main">
          <a:off x="5259407" y="741182"/>
          <a:ext cx="1090533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i="0" dirty="0">
              <a:latin typeface="+mn-lt"/>
              <a:ea typeface="Calibri"/>
              <a:cs typeface="Arial" pitchFamily="34" charset="0"/>
            </a:rPr>
            <a:t>Оптовая и розничная торговля</a:t>
          </a:r>
          <a:r>
            <a:rPr lang="ru-RU" sz="1000" b="1" i="0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 </a:t>
          </a:r>
          <a:endParaRPr lang="ru-RU" sz="1000" b="1" i="0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0.282</cdr:x>
      <cdr:y>0.53709</cdr:y>
    </cdr:from>
    <cdr:to>
      <cdr:x>0.43993</cdr:x>
      <cdr:y>0.71646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2581294" y="1198087"/>
          <a:ext cx="1445616" cy="400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Открытые </a:t>
          </a:r>
          <a:b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</a:br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рынки 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0.70066</cdr:x>
      <cdr:y>0.47122</cdr:y>
    </cdr:from>
    <cdr:to>
      <cdr:x>0.84019</cdr:x>
      <cdr:y>0.65059</cdr:y>
    </cdr:to>
    <cdr:sp macro="" textlink="">
      <cdr:nvSpPr>
        <cdr:cNvPr id="6" name="TextBox 11"/>
        <cdr:cNvSpPr txBox="1"/>
      </cdr:nvSpPr>
      <cdr:spPr>
        <a:xfrm xmlns:a="http://schemas.openxmlformats.org/drawingml/2006/main">
          <a:off x="6413522" y="1051137"/>
          <a:ext cx="1277194" cy="4001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solidFill>
                <a:srgbClr val="000000"/>
              </a:solidFill>
              <a:latin typeface="+mn-lt"/>
              <a:ea typeface="Calibri"/>
              <a:cs typeface="Arial" pitchFamily="34" charset="0"/>
            </a:rPr>
            <a:t>Все оставшиеся виды деятельности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0.41901</cdr:x>
      <cdr:y>0.14142</cdr:y>
    </cdr:from>
    <cdr:to>
      <cdr:x>0.57529</cdr:x>
      <cdr:y>0.59673</cdr:y>
    </cdr:to>
    <cdr:sp macro="" textlink="">
      <cdr:nvSpPr>
        <cdr:cNvPr id="9" name="TextBox 11"/>
        <cdr:cNvSpPr txBox="1"/>
      </cdr:nvSpPr>
      <cdr:spPr>
        <a:xfrm xmlns:a="http://schemas.openxmlformats.org/drawingml/2006/main">
          <a:off x="3835450" y="315454"/>
          <a:ext cx="1430449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>
              <a:latin typeface="+mn-lt"/>
              <a:ea typeface="Calibri"/>
              <a:cs typeface="Arial" pitchFamily="34" charset="0"/>
            </a:rPr>
            <a:t>Финансовая и страховая деятельность, строительство, промышленность, услуги</a:t>
          </a:r>
          <a:endParaRPr lang="ru-RU" sz="1000" b="1" dirty="0">
            <a:latin typeface="+mn-lt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79619" cy="488791"/>
          </a:xfrm>
          <a:prstGeom prst="rect">
            <a:avLst/>
          </a:prstGeom>
        </p:spPr>
        <p:txBody>
          <a:bodyPr vert="horz" lIns="89657" tIns="44828" rIns="89657" bIns="448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9" y="2"/>
            <a:ext cx="2879619" cy="488791"/>
          </a:xfrm>
          <a:prstGeom prst="rect">
            <a:avLst/>
          </a:prstGeom>
        </p:spPr>
        <p:txBody>
          <a:bodyPr vert="horz" lIns="89657" tIns="44828" rIns="89657" bIns="44828" rtlCol="0"/>
          <a:lstStyle>
            <a:lvl1pPr algn="r">
              <a:defRPr sz="1200"/>
            </a:lvl1pPr>
          </a:lstStyle>
          <a:p>
            <a:fld id="{DC45741E-0F04-430F-B657-AC8E0F91501C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33425"/>
            <a:ext cx="52959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57" tIns="44828" rIns="89657" bIns="448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89657" tIns="44828" rIns="89657" bIns="448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5339"/>
            <a:ext cx="2879619" cy="488791"/>
          </a:xfrm>
          <a:prstGeom prst="rect">
            <a:avLst/>
          </a:prstGeom>
        </p:spPr>
        <p:txBody>
          <a:bodyPr vert="horz" lIns="89657" tIns="44828" rIns="89657" bIns="448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9" y="9285339"/>
            <a:ext cx="2879619" cy="488791"/>
          </a:xfrm>
          <a:prstGeom prst="rect">
            <a:avLst/>
          </a:prstGeom>
        </p:spPr>
        <p:txBody>
          <a:bodyPr vert="horz" lIns="89657" tIns="44828" rIns="89657" bIns="44828" rtlCol="0" anchor="b"/>
          <a:lstStyle>
            <a:lvl1pPr algn="r">
              <a:defRPr sz="1200"/>
            </a:lvl1pPr>
          </a:lstStyle>
          <a:p>
            <a:fld id="{0572149C-6397-4C07-9BA6-B582CD6D8F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1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733425"/>
            <a:ext cx="5295900" cy="36655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D8DF4-C753-47D8-9E9A-7552B06ED3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2149C-6397-4C07-9BA6-B582CD6D8F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3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21" Type="http://schemas.openxmlformats.org/officeDocument/2006/relationships/oleObject" Target="../embeddings/oleObject3.bin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image" Target="../media/image4.emf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oleObject" Target="../embeddings/oleObject4.bin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oleObject" Target="../embeddings/oleObject5.bin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oleObject" Target="../embeddings/oleObject6.bin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5.emf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oleObject" Target="../embeddings/oleObject7.bin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8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2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105" r="9406" b="4610"/>
          <a:stretch>
            <a:fillRect/>
          </a:stretch>
        </p:blipFill>
        <p:spPr bwMode="auto">
          <a:xfrm>
            <a:off x="0" y="454029"/>
            <a:ext cx="9899121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Rectangle"/>
          <p:cNvSpPr txBox="1">
            <a:spLocks/>
          </p:cNvSpPr>
          <p:nvPr userDrawn="1"/>
        </p:nvSpPr>
        <p:spPr>
          <a:xfrm>
            <a:off x="2306242" y="-7938"/>
            <a:ext cx="7599759" cy="3648076"/>
          </a:xfrm>
          <a:prstGeom prst="rect">
            <a:avLst/>
          </a:prstGeom>
          <a:solidFill>
            <a:srgbClr val="002960">
              <a:alpha val="92000"/>
            </a:srgbClr>
          </a:solidFill>
        </p:spPr>
        <p:txBody>
          <a:bodyPr lIns="238744" tIns="1591628" rIns="238744" bIns="119372"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0"/>
              </a:spcAft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Wingdings" charset="2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600" dirty="0">
                <a:solidFill>
                  <a:srgbClr val="00ADEF"/>
                </a:solidFill>
              </a:rPr>
              <a:t>
 </a:t>
            </a:r>
            <a:br>
              <a:rPr lang="en-US" sz="2600" dirty="0">
                <a:solidFill>
                  <a:srgbClr val="00ADEF"/>
                </a:solidFill>
              </a:rPr>
            </a:br>
            <a:endParaRPr lang="en-US" sz="2600" dirty="0">
              <a:solidFill>
                <a:srgbClr val="00ADEF"/>
              </a:solidFill>
            </a:endParaRPr>
          </a:p>
        </p:txBody>
      </p:sp>
      <p:sp>
        <p:nvSpPr>
          <p:cNvPr id="7" name="Document type" hidden="1"/>
          <p:cNvSpPr txBox="1">
            <a:spLocks noChangeArrowheads="1"/>
          </p:cNvSpPr>
          <p:nvPr userDrawn="1"/>
        </p:nvSpPr>
        <p:spPr bwMode="gray">
          <a:xfrm>
            <a:off x="2507458" y="3275512"/>
            <a:ext cx="6887766" cy="23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7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44" dirty="0">
                <a:solidFill>
                  <a:srgbClr val="FFFFFF"/>
                </a:solidFill>
                <a:latin typeface="Arial"/>
                <a:cs typeface="Arial" charset="0"/>
              </a:rPr>
              <a:t>Document type | Date</a:t>
            </a:r>
          </a:p>
        </p:txBody>
      </p:sp>
      <p:sp>
        <p:nvSpPr>
          <p:cNvPr id="8" name="Disclaimer-English (United States)" hidden="1"/>
          <p:cNvSpPr>
            <a:spLocks noChangeArrowheads="1"/>
          </p:cNvSpPr>
          <p:nvPr userDrawn="1"/>
        </p:nvSpPr>
        <p:spPr bwMode="black">
          <a:xfrm>
            <a:off x="2507459" y="6415092"/>
            <a:ext cx="3917686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pPr defTabSz="8891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cs typeface="Arial" charset="0"/>
              </a:rPr>
              <a:t>CONFIDENTIAL AND PROPRIETARY</a:t>
            </a:r>
          </a:p>
          <a:p>
            <a:pPr defTabSz="8891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cs typeface="Arial" charset="0"/>
              </a:rPr>
              <a:t>Any use of this material without specific permission of McKinsey &amp; Company is strictly prohibited</a:t>
            </a:r>
          </a:p>
        </p:txBody>
      </p:sp>
      <p:sp>
        <p:nvSpPr>
          <p:cNvPr id="9" name="Working Draft Text" hidden="1"/>
          <p:cNvSpPr txBox="1">
            <a:spLocks noChangeArrowheads="1"/>
          </p:cNvSpPr>
          <p:nvPr userDrawn="1"/>
        </p:nvSpPr>
        <p:spPr bwMode="auto">
          <a:xfrm>
            <a:off x="6528330" y="6350003"/>
            <a:ext cx="1197974" cy="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GB" sz="894" b="1">
                <a:solidFill>
                  <a:srgbClr val="FFFFFF"/>
                </a:solidFill>
                <a:latin typeface="Arial" charset="0"/>
                <a:cs typeface="Arial" charset="0"/>
              </a:rPr>
              <a:t>WORKING DRAFT</a:t>
            </a:r>
            <a:endParaRPr lang="ru-RU" sz="894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Working Draft" hidden="1"/>
          <p:cNvSpPr txBox="1">
            <a:spLocks noChangeArrowheads="1"/>
          </p:cNvSpPr>
          <p:nvPr userDrawn="1"/>
        </p:nvSpPr>
        <p:spPr bwMode="auto">
          <a:xfrm>
            <a:off x="6528331" y="6478589"/>
            <a:ext cx="3140813" cy="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894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Printed" hidden="1"/>
          <p:cNvSpPr txBox="1">
            <a:spLocks noChangeArrowheads="1"/>
          </p:cNvSpPr>
          <p:nvPr userDrawn="1"/>
        </p:nvSpPr>
        <p:spPr bwMode="auto">
          <a:xfrm>
            <a:off x="6528330" y="6608765"/>
            <a:ext cx="2889142" cy="23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894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oc id"/>
          <p:cNvSpPr txBox="1">
            <a:spLocks noChangeArrowheads="1"/>
          </p:cNvSpPr>
          <p:nvPr userDrawn="1"/>
        </p:nvSpPr>
        <p:spPr bwMode="auto">
          <a:xfrm>
            <a:off x="9625613" y="65091"/>
            <a:ext cx="65" cy="13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90576" fontAlgn="base">
              <a:spcBef>
                <a:spcPct val="0"/>
              </a:spcBef>
              <a:spcAft>
                <a:spcPct val="0"/>
              </a:spcAft>
            </a:pPr>
            <a:endParaRPr lang="ru-RU" sz="894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49" y="1463558"/>
            <a:ext cx="6888499" cy="550151"/>
          </a:xfrm>
          <a:prstGeom prst="rect">
            <a:avLst/>
          </a:prstGeom>
        </p:spPr>
        <p:txBody>
          <a:bodyPr/>
          <a:lstStyle>
            <a:lvl1pPr>
              <a:defRPr sz="3575" b="0" baseline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49" y="2876668"/>
            <a:ext cx="6888499" cy="237629"/>
          </a:xfrm>
          <a:prstGeom prst="rect">
            <a:avLst/>
          </a:prstGeom>
        </p:spPr>
        <p:txBody>
          <a:bodyPr/>
          <a:lstStyle>
            <a:lvl1pPr>
              <a:defRPr sz="1544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568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80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20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3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4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" y="4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2" y="4"/>
            <a:ext cx="175419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32428" y="77790"/>
            <a:ext cx="55143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4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32424" y="566741"/>
            <a:ext cx="95259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6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32424" y="6423545"/>
            <a:ext cx="9525926" cy="342389"/>
            <a:chOff x="119063" y="6295546"/>
            <a:chExt cx="8618537" cy="335837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95546"/>
              <a:ext cx="8618537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94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96414"/>
              <a:ext cx="7200000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72423" indent="-672423" defTabSz="988856" fontAlgn="base">
                <a:spcBef>
                  <a:spcPct val="0"/>
                </a:spcBef>
                <a:spcAft>
                  <a:spcPct val="0"/>
                </a:spcAft>
                <a:tabLst>
                  <a:tab pos="675862" algn="l"/>
                </a:tabLst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606287" y="1258371"/>
            <a:ext cx="4712229" cy="543447"/>
            <a:chOff x="915" y="695"/>
            <a:chExt cx="2686" cy="335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9130511" y="292101"/>
            <a:ext cx="527837" cy="165302"/>
            <a:chOff x="8262895" y="285750"/>
            <a:chExt cx="477880" cy="161892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2895" y="285750"/>
              <a:ext cx="477880" cy="1618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9326433" y="6307139"/>
            <a:ext cx="51594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69" tIns="50534" rIns="101069" bIns="50534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743408" y="285754"/>
            <a:ext cx="838098" cy="1029251"/>
            <a:chOff x="7835905" y="279400"/>
            <a:chExt cx="759587" cy="1008901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8402899" y="285752"/>
            <a:ext cx="1178376" cy="756840"/>
            <a:chOff x="7540629" y="279400"/>
            <a:chExt cx="1067179" cy="742317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669477" y="255589"/>
            <a:ext cx="911814" cy="1333499"/>
            <a:chOff x="7769225" y="250825"/>
            <a:chExt cx="826049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540949" y="2585011"/>
            <a:ext cx="2590800" cy="2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9187789" y="4478098"/>
            <a:ext cx="1295400" cy="3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9588583" y="6624795"/>
            <a:ext cx="128241" cy="1250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90576">
              <a:defRPr/>
            </a:pPr>
            <a:fld id="{DD32359E-46D0-4934-99F8-40F93886E8F9}" type="slidenum">
              <a:rPr sz="813">
                <a:solidFill>
                  <a:srgbClr val="808080"/>
                </a:solidFill>
              </a:rPr>
              <a:pPr defTabSz="990576">
                <a:defRPr/>
              </a:pPr>
              <a:t>‹#›</a:t>
            </a:fld>
            <a:endParaRPr sz="813"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72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5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7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" y="4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2" y="4"/>
            <a:ext cx="175419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32428" y="77790"/>
            <a:ext cx="55143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4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32424" y="566741"/>
            <a:ext cx="95259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6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32424" y="6423545"/>
            <a:ext cx="9525926" cy="342389"/>
            <a:chOff x="119063" y="6295546"/>
            <a:chExt cx="8618537" cy="335837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95546"/>
              <a:ext cx="8618537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94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96414"/>
              <a:ext cx="7200000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72423" indent="-672423" defTabSz="988856" fontAlgn="base">
                <a:spcBef>
                  <a:spcPct val="0"/>
                </a:spcBef>
                <a:spcAft>
                  <a:spcPct val="0"/>
                </a:spcAft>
                <a:tabLst>
                  <a:tab pos="675862" algn="l"/>
                </a:tabLst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606287" y="1258371"/>
            <a:ext cx="4712229" cy="543447"/>
            <a:chOff x="915" y="695"/>
            <a:chExt cx="2686" cy="335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9130511" y="292101"/>
            <a:ext cx="527837" cy="165302"/>
            <a:chOff x="8262895" y="285750"/>
            <a:chExt cx="477880" cy="161892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2895" y="285750"/>
              <a:ext cx="477880" cy="1618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9326433" y="6307139"/>
            <a:ext cx="51594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69" tIns="50534" rIns="101069" bIns="50534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743408" y="285754"/>
            <a:ext cx="838098" cy="1029251"/>
            <a:chOff x="7835905" y="279400"/>
            <a:chExt cx="759587" cy="1008901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8402899" y="285752"/>
            <a:ext cx="1178376" cy="756840"/>
            <a:chOff x="7540629" y="279400"/>
            <a:chExt cx="1067179" cy="742317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669477" y="255589"/>
            <a:ext cx="911814" cy="1333499"/>
            <a:chOff x="7769225" y="250825"/>
            <a:chExt cx="826049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540949" y="2585011"/>
            <a:ext cx="2590800" cy="2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9187789" y="4478098"/>
            <a:ext cx="1295400" cy="3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9588583" y="6624795"/>
            <a:ext cx="128241" cy="1250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90576">
              <a:defRPr/>
            </a:pPr>
            <a:fld id="{A74A136B-8B7E-4B7C-B6CD-95AD1A96BC65}" type="slidenum">
              <a:rPr sz="813">
                <a:solidFill>
                  <a:srgbClr val="808080"/>
                </a:solidFill>
              </a:rPr>
              <a:pPr defTabSz="990576">
                <a:defRPr/>
              </a:pPr>
              <a:t>‹#›</a:t>
            </a:fld>
            <a:endParaRPr sz="813" dirty="0">
              <a:solidFill>
                <a:srgbClr val="808080"/>
              </a:solidFill>
            </a:endParaRPr>
          </a:p>
        </p:txBody>
      </p:sp>
      <p:sp>
        <p:nvSpPr>
          <p:cNvPr id="58" name="Slide Number"/>
          <p:cNvSpPr txBox="1">
            <a:spLocks/>
          </p:cNvSpPr>
          <p:nvPr userDrawn="1"/>
        </p:nvSpPr>
        <p:spPr>
          <a:xfrm>
            <a:off x="9467454" y="6634420"/>
            <a:ext cx="141064" cy="13760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fld id="{1D8F8EA2-A81E-4CA8-B7F3-A5179281FEDF}" type="slidenum">
              <a:rPr lang="en-US" sz="894" smtClean="0">
                <a:solidFill>
                  <a:srgbClr val="FFFFFF"/>
                </a:solidFill>
                <a:cs typeface="Arial" charset="0"/>
              </a:rPr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94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9" name="SlideLogoText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220742" y="6634420"/>
            <a:ext cx="1134926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88856" fontAlgn="base">
              <a:spcBef>
                <a:spcPct val="0"/>
              </a:spcBef>
              <a:spcAft>
                <a:spcPct val="0"/>
              </a:spcAft>
            </a:pPr>
            <a:r>
              <a:rPr lang="en-US" sz="894">
                <a:solidFill>
                  <a:srgbClr val="FFFFFF"/>
                </a:solidFill>
                <a:cs typeface="Arial" charset="0"/>
              </a:rPr>
              <a:t>McKinsey &amp; Company</a:t>
            </a:r>
          </a:p>
        </p:txBody>
      </p:sp>
      <p:sp>
        <p:nvSpPr>
          <p:cNvPr id="60" name="doc id"/>
          <p:cNvSpPr txBox="1">
            <a:spLocks noChangeArrowheads="1"/>
          </p:cNvSpPr>
          <p:nvPr userDrawn="1"/>
        </p:nvSpPr>
        <p:spPr bwMode="white">
          <a:xfrm>
            <a:off x="8958395" y="36515"/>
            <a:ext cx="701675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90576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94" dirty="0">
              <a:solidFill>
                <a:srgbClr val="C5C5C5"/>
              </a:solidFill>
              <a:latin typeface="Arial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8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" y="4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3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2" y="4"/>
            <a:ext cx="175419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5" name="1. On-page tracker" hidden="1"/>
          <p:cNvSpPr>
            <a:spLocks noChangeArrowheads="1"/>
          </p:cNvSpPr>
          <p:nvPr/>
        </p:nvSpPr>
        <p:spPr bwMode="gray">
          <a:xfrm>
            <a:off x="132428" y="77790"/>
            <a:ext cx="55143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4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6" name="3. Unit of measure" hidden="1"/>
          <p:cNvSpPr txBox="1">
            <a:spLocks noChangeArrowheads="1"/>
          </p:cNvSpPr>
          <p:nvPr/>
        </p:nvSpPr>
        <p:spPr bwMode="gray">
          <a:xfrm>
            <a:off x="132424" y="566741"/>
            <a:ext cx="95259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6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7" name="Slide Elements" hidden="1"/>
          <p:cNvGrpSpPr>
            <a:grpSpLocks/>
          </p:cNvGrpSpPr>
          <p:nvPr userDrawn="1"/>
        </p:nvGrpSpPr>
        <p:grpSpPr bwMode="auto">
          <a:xfrm>
            <a:off x="132424" y="6423545"/>
            <a:ext cx="9525926" cy="342389"/>
            <a:chOff x="119063" y="6295546"/>
            <a:chExt cx="8618537" cy="335837"/>
          </a:xfrm>
        </p:grpSpPr>
        <p:sp>
          <p:nvSpPr>
            <p:cNvPr id="8" name="4. Footnote"/>
            <p:cNvSpPr txBox="1">
              <a:spLocks noChangeArrowheads="1"/>
            </p:cNvSpPr>
            <p:nvPr/>
          </p:nvSpPr>
          <p:spPr bwMode="gray">
            <a:xfrm>
              <a:off x="119063" y="6295546"/>
              <a:ext cx="8618537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94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9" name="5. Source"/>
            <p:cNvSpPr>
              <a:spLocks noChangeArrowheads="1"/>
            </p:cNvSpPr>
            <p:nvPr/>
          </p:nvSpPr>
          <p:spPr bwMode="gray">
            <a:xfrm>
              <a:off x="119063" y="6496414"/>
              <a:ext cx="7200000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72423" indent="-672423" defTabSz="988856" fontAlgn="base">
                <a:spcBef>
                  <a:spcPct val="0"/>
                </a:spcBef>
                <a:spcAft>
                  <a:spcPct val="0"/>
                </a:spcAft>
                <a:tabLst>
                  <a:tab pos="675862" algn="l"/>
                </a:tabLst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606287" y="1258371"/>
            <a:ext cx="4712229" cy="543447"/>
            <a:chOff x="915" y="695"/>
            <a:chExt cx="2686" cy="335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gray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13" name="McKSticker" hidden="1"/>
          <p:cNvGrpSpPr>
            <a:grpSpLocks/>
          </p:cNvGrpSpPr>
          <p:nvPr/>
        </p:nvGrpSpPr>
        <p:grpSpPr bwMode="auto">
          <a:xfrm>
            <a:off x="9130511" y="292101"/>
            <a:ext cx="527837" cy="165302"/>
            <a:chOff x="8262895" y="285750"/>
            <a:chExt cx="477880" cy="161892"/>
          </a:xfrm>
        </p:grpSpPr>
        <p:sp>
          <p:nvSpPr>
            <p:cNvPr id="14" name="StickerRectangle"/>
            <p:cNvSpPr>
              <a:spLocks noChangeArrowheads="1"/>
            </p:cNvSpPr>
            <p:nvPr/>
          </p:nvSpPr>
          <p:spPr bwMode="gray">
            <a:xfrm>
              <a:off x="8262895" y="285750"/>
              <a:ext cx="477880" cy="16189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15" name="AutoShape 31"/>
            <p:cNvCxnSpPr>
              <a:cxnSpLocks noChangeShapeType="1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32"/>
            <p:cNvCxnSpPr>
              <a:cxnSpLocks noChangeShapeType="1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SlideBottomBar" hidden="1"/>
          <p:cNvSpPr/>
          <p:nvPr userDrawn="1"/>
        </p:nvSpPr>
        <p:spPr>
          <a:xfrm>
            <a:off x="9326433" y="6307139"/>
            <a:ext cx="51594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69" tIns="50534" rIns="101069" bIns="50534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</a:endParaRPr>
          </a:p>
        </p:txBody>
      </p:sp>
      <p:grpSp>
        <p:nvGrpSpPr>
          <p:cNvPr id="18" name="LegendBoxes" hidden="1"/>
          <p:cNvGrpSpPr>
            <a:grpSpLocks/>
          </p:cNvGrpSpPr>
          <p:nvPr userDrawn="1"/>
        </p:nvGrpSpPr>
        <p:grpSpPr bwMode="auto">
          <a:xfrm>
            <a:off x="8743408" y="285754"/>
            <a:ext cx="838098" cy="1029251"/>
            <a:chOff x="7835905" y="279400"/>
            <a:chExt cx="759587" cy="1008901"/>
          </a:xfrm>
        </p:grpSpPr>
        <p:sp>
          <p:nvSpPr>
            <p:cNvPr id="19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4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5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26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27" name="LegendLines" hidden="1"/>
          <p:cNvGrpSpPr>
            <a:grpSpLocks/>
          </p:cNvGrpSpPr>
          <p:nvPr userDrawn="1"/>
        </p:nvGrpSpPr>
        <p:grpSpPr bwMode="auto">
          <a:xfrm>
            <a:off x="8402899" y="285752"/>
            <a:ext cx="1178376" cy="756840"/>
            <a:chOff x="7540629" y="279400"/>
            <a:chExt cx="1067179" cy="742317"/>
          </a:xfrm>
        </p:grpSpPr>
        <p:sp>
          <p:nvSpPr>
            <p:cNvPr id="28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34" name="LegendMoons" hidden="1"/>
          <p:cNvGrpSpPr>
            <a:grpSpLocks/>
          </p:cNvGrpSpPr>
          <p:nvPr userDrawn="1"/>
        </p:nvGrpSpPr>
        <p:grpSpPr bwMode="auto">
          <a:xfrm>
            <a:off x="8669477" y="255589"/>
            <a:ext cx="911814" cy="1333499"/>
            <a:chOff x="7769225" y="250825"/>
            <a:chExt cx="826049" cy="1306516"/>
          </a:xfrm>
        </p:grpSpPr>
        <p:grpSp>
          <p:nvGrpSpPr>
            <p:cNvPr id="35" name="MoonLegend1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53" name="Oval 38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6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7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49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8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47" name="Oval 50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Oval 51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39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45" name="Oval 47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Arc 4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0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1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2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3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44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55" name="Working Draft" hidden="1"/>
          <p:cNvSpPr txBox="1">
            <a:spLocks noChangeArrowheads="1"/>
          </p:cNvSpPr>
          <p:nvPr userDrawn="1"/>
        </p:nvSpPr>
        <p:spPr bwMode="auto">
          <a:xfrm rot="5400000">
            <a:off x="8540949" y="2585011"/>
            <a:ext cx="2590800" cy="2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Printed" hidden="1"/>
          <p:cNvSpPr txBox="1">
            <a:spLocks noChangeArrowheads="1"/>
          </p:cNvSpPr>
          <p:nvPr userDrawn="1"/>
        </p:nvSpPr>
        <p:spPr bwMode="auto">
          <a:xfrm rot="5400000">
            <a:off x="9187789" y="4478098"/>
            <a:ext cx="1295400" cy="3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9588583" y="6624795"/>
            <a:ext cx="128241" cy="1250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90576">
              <a:defRPr/>
            </a:pPr>
            <a:fld id="{40B82AD4-42BA-4DFA-9D85-69F252ACD370}" type="slidenum">
              <a:rPr sz="813">
                <a:solidFill>
                  <a:srgbClr val="808080"/>
                </a:solidFill>
              </a:rPr>
              <a:pPr defTabSz="990576">
                <a:defRPr/>
              </a:pPr>
              <a:t>‹#›</a:t>
            </a:fld>
            <a:endParaRPr sz="813" dirty="0">
              <a:solidFill>
                <a:srgbClr val="808080"/>
              </a:solidFill>
            </a:endParaRPr>
          </a:p>
        </p:txBody>
      </p:sp>
      <p:graphicFrame>
        <p:nvGraphicFramePr>
          <p:cNvPr id="58" name="Object 2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723" y="1592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5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" y="1592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4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90576"/>
            <a:fld id="{9946E96A-BEAC-40E2-82C6-E45D0BE1D509}" type="datetimeFigureOut">
              <a:rPr lang="ru-RU" sz="1950" smtClean="0">
                <a:solidFill>
                  <a:srgbClr val="000000"/>
                </a:solidFill>
              </a:rPr>
              <a:pPr defTabSz="990576"/>
              <a:t>25.01.2019</a:t>
            </a:fld>
            <a:endParaRPr lang="ru-RU" sz="195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90576"/>
            <a:endParaRPr lang="ru-RU" sz="195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990576"/>
            <a:fld id="{F9BFB489-2B81-4C5F-94C6-197528BB56D0}" type="slidenum">
              <a:rPr lang="ru-RU" sz="1950" smtClean="0">
                <a:solidFill>
                  <a:srgbClr val="000000"/>
                </a:solidFill>
              </a:rPr>
              <a:pPr defTabSz="990576"/>
              <a:t>‹#›</a:t>
            </a:fld>
            <a:endParaRPr lang="ru-RU" sz="19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5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4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4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" y="4"/>
          <a:ext cx="175419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25" imgW="360" imgH="360" progId="">
                  <p:embed/>
                </p:oleObj>
              </mc:Choice>
              <mc:Fallback>
                <p:oleObj name="think-cell Slide" r:id="rId25" imgW="360" imgH="360" progId="">
                  <p:embed/>
                  <p:pic>
                    <p:nvPicPr>
                      <p:cNvPr id="614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4"/>
                        <a:ext cx="175419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9"/>
            </p:custDataLst>
          </p:nvPr>
        </p:nvSpPr>
        <p:spPr bwMode="auto">
          <a:xfrm>
            <a:off x="2" y="4"/>
            <a:ext cx="175419" cy="16192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6148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2424" y="234953"/>
            <a:ext cx="9525926" cy="3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2428" y="77790"/>
            <a:ext cx="551433" cy="13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905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94" cap="all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2424" y="566741"/>
            <a:ext cx="9525926" cy="26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6" dirty="0">
                <a:solidFill>
                  <a:srgbClr val="808080"/>
                </a:solidFill>
                <a:latin typeface="Arial"/>
                <a:cs typeface="Arial" charset="0"/>
              </a:rPr>
              <a:t>Unit of measure</a:t>
            </a:r>
          </a:p>
        </p:txBody>
      </p:sp>
      <p:grpSp>
        <p:nvGrpSpPr>
          <p:cNvPr id="6151" name="Slide Elements" hidden="1"/>
          <p:cNvGrpSpPr>
            <a:grpSpLocks/>
          </p:cNvGrpSpPr>
          <p:nvPr/>
        </p:nvGrpSpPr>
        <p:grpSpPr bwMode="auto">
          <a:xfrm>
            <a:off x="132424" y="6423545"/>
            <a:ext cx="9525926" cy="342389"/>
            <a:chOff x="119063" y="6295546"/>
            <a:chExt cx="8618537" cy="335837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95546"/>
              <a:ext cx="8618537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94" dirty="0">
                  <a:solidFill>
                    <a:srgbClr val="808080"/>
                  </a:solidFill>
                  <a:latin typeface="Arial"/>
                  <a:cs typeface="Arial" charset="0"/>
                </a:rPr>
                <a:t>1 Footnote</a:t>
              </a:r>
            </a:p>
          </p:txBody>
        </p:sp>
        <p:sp>
          <p:nvSpPr>
            <p:cNvPr id="6202" name="5. Source"/>
            <p:cNvSpPr>
              <a:spLocks noChangeArrowheads="1"/>
            </p:cNvSpPr>
            <p:nvPr/>
          </p:nvSpPr>
          <p:spPr bwMode="gray">
            <a:xfrm>
              <a:off x="119063" y="6496414"/>
              <a:ext cx="7200000" cy="134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72423" indent="-672423" defTabSz="988856" fontAlgn="base">
                <a:spcBef>
                  <a:spcPct val="0"/>
                </a:spcBef>
                <a:spcAft>
                  <a:spcPct val="0"/>
                </a:spcAft>
                <a:tabLst>
                  <a:tab pos="675862" algn="l"/>
                </a:tabLst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61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606285" y="1990726"/>
            <a:ext cx="4755225" cy="11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6153" name="ACET" hidden="1"/>
          <p:cNvGrpSpPr>
            <a:grpSpLocks/>
          </p:cNvGrpSpPr>
          <p:nvPr/>
        </p:nvGrpSpPr>
        <p:grpSpPr bwMode="auto">
          <a:xfrm>
            <a:off x="1606287" y="1258371"/>
            <a:ext cx="4712229" cy="543447"/>
            <a:chOff x="915" y="695"/>
            <a:chExt cx="2686" cy="335"/>
          </a:xfrm>
        </p:grpSpPr>
        <p:cxnSp>
          <p:nvCxnSpPr>
            <p:cNvPr id="16" name="AutoShape 249"/>
            <p:cNvCxnSpPr>
              <a:cxnSpLocks noChangeShapeType="1"/>
              <a:stCxn id="6200" idx="4"/>
              <a:endCxn id="6200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00" name="AutoShape 250"/>
            <p:cNvSpPr>
              <a:spLocks noChangeArrowheads="1"/>
            </p:cNvSpPr>
            <p:nvPr/>
          </p:nvSpPr>
          <p:spPr bwMode="gray">
            <a:xfrm>
              <a:off x="915" y="695"/>
              <a:ext cx="2686" cy="33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defTabSz="99057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6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grpSp>
        <p:nvGrpSpPr>
          <p:cNvPr id="6154" name="McKSticker" hidden="1"/>
          <p:cNvGrpSpPr>
            <a:grpSpLocks/>
          </p:cNvGrpSpPr>
          <p:nvPr/>
        </p:nvGrpSpPr>
        <p:grpSpPr bwMode="auto">
          <a:xfrm>
            <a:off x="9130517" y="292101"/>
            <a:ext cx="527837" cy="165302"/>
            <a:chOff x="8262895" y="285750"/>
            <a:chExt cx="477880" cy="161893"/>
          </a:xfrm>
        </p:grpSpPr>
        <p:sp>
          <p:nvSpPr>
            <p:cNvPr id="6196" name="StickerRectangle"/>
            <p:cNvSpPr>
              <a:spLocks noChangeArrowheads="1"/>
            </p:cNvSpPr>
            <p:nvPr/>
          </p:nvSpPr>
          <p:spPr bwMode="gray">
            <a:xfrm>
              <a:off x="8262895" y="285750"/>
              <a:ext cx="477880" cy="16189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894">
                  <a:solidFill>
                    <a:srgbClr val="808080"/>
                  </a:solidFill>
                  <a:cs typeface="Arial" charset="0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6196" idx="2"/>
              <a:endCxn id="6196" idx="4"/>
            </p:cNvCxnSpPr>
            <p:nvPr/>
          </p:nvCxnSpPr>
          <p:spPr bwMode="gray">
            <a:xfrm>
              <a:off x="8262895" y="285750"/>
              <a:ext cx="0" cy="161893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6196" idx="4"/>
              <a:endCxn id="6196" idx="6"/>
            </p:cNvCxnSpPr>
            <p:nvPr/>
          </p:nvCxnSpPr>
          <p:spPr bwMode="gray">
            <a:xfrm>
              <a:off x="8262895" y="447643"/>
              <a:ext cx="47788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SlideBottomBar" hidden="1"/>
          <p:cNvSpPr/>
          <p:nvPr/>
        </p:nvSpPr>
        <p:spPr>
          <a:xfrm>
            <a:off x="9326433" y="6307139"/>
            <a:ext cx="51594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69" tIns="50534" rIns="101069" bIns="50534" anchor="ctr"/>
          <a:lstStyle/>
          <a:p>
            <a:pPr algn="ctr" defTabSz="9905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6" dirty="0">
              <a:solidFill>
                <a:srgbClr val="000000"/>
              </a:solidFill>
            </a:endParaRPr>
          </a:p>
        </p:txBody>
      </p:sp>
      <p:grpSp>
        <p:nvGrpSpPr>
          <p:cNvPr id="6156" name="LegendBoxes" hidden="1"/>
          <p:cNvGrpSpPr>
            <a:grpSpLocks/>
          </p:cNvGrpSpPr>
          <p:nvPr/>
        </p:nvGrpSpPr>
        <p:grpSpPr bwMode="auto">
          <a:xfrm>
            <a:off x="8743408" y="285754"/>
            <a:ext cx="838098" cy="1029251"/>
            <a:chOff x="7835905" y="279400"/>
            <a:chExt cx="759587" cy="1008901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293"/>
              <a:ext cx="165220" cy="1602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1056"/>
              <a:ext cx="165220" cy="160279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20"/>
              <a:ext cx="165220" cy="160279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2583"/>
              <a:ext cx="165220" cy="161835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92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3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4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95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05587" cy="19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7" name="LegendLines" hidden="1"/>
          <p:cNvGrpSpPr>
            <a:grpSpLocks/>
          </p:cNvGrpSpPr>
          <p:nvPr/>
        </p:nvGrpSpPr>
        <p:grpSpPr bwMode="auto">
          <a:xfrm>
            <a:off x="8402899" y="285752"/>
            <a:ext cx="1178376" cy="756840"/>
            <a:chOff x="7540629" y="279400"/>
            <a:chExt cx="1067179" cy="742317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708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751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6229"/>
              <a:ext cx="457906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9057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706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185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6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87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05204" cy="196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grpSp>
        <p:nvGrpSpPr>
          <p:cNvPr id="6158" name="LegendMoons" hidden="1"/>
          <p:cNvGrpSpPr>
            <a:grpSpLocks/>
          </p:cNvGrpSpPr>
          <p:nvPr/>
        </p:nvGrpSpPr>
        <p:grpSpPr bwMode="auto">
          <a:xfrm>
            <a:off x="8669477" y="255589"/>
            <a:ext cx="911814" cy="1333499"/>
            <a:chOff x="7769225" y="250825"/>
            <a:chExt cx="826049" cy="1306516"/>
          </a:xfrm>
        </p:grpSpPr>
        <p:grpSp>
          <p:nvGrpSpPr>
            <p:cNvPr id="6162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3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3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59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4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59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5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59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6166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59" cy="159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9057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706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616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6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  <p:sp>
          <p:nvSpPr>
            <p:cNvPr id="6171" name="Legend5"/>
            <p:cNvSpPr>
              <a:spLocks noChangeArrowheads="1"/>
            </p:cNvSpPr>
            <p:nvPr/>
          </p:nvSpPr>
          <p:spPr bwMode="gray">
            <a:xfrm>
              <a:off x="8089900" y="1360491"/>
              <a:ext cx="505374" cy="196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88856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</a:pPr>
              <a:r>
                <a:rPr lang="en-US" sz="1300">
                  <a:solidFill>
                    <a:srgbClr val="000000"/>
                  </a:solidFill>
                  <a:cs typeface="Arial" charset="0"/>
                </a:rPr>
                <a:t>Legend</a:t>
              </a:r>
            </a:p>
          </p:txBody>
        </p:sp>
      </p:grpSp>
      <p:sp>
        <p:nvSpPr>
          <p:cNvPr id="6159" name="Working Draft" hidden="1"/>
          <p:cNvSpPr txBox="1">
            <a:spLocks noChangeArrowheads="1"/>
          </p:cNvSpPr>
          <p:nvPr/>
        </p:nvSpPr>
        <p:spPr bwMode="auto">
          <a:xfrm rot="5400000">
            <a:off x="8540949" y="2585011"/>
            <a:ext cx="2590800" cy="20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Last Modified 1-сәу-17 19:32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160" name="Printed" hidden="1"/>
          <p:cNvSpPr txBox="1">
            <a:spLocks noChangeArrowheads="1"/>
          </p:cNvSpPr>
          <p:nvPr/>
        </p:nvSpPr>
        <p:spPr bwMode="auto">
          <a:xfrm rot="5400000">
            <a:off x="9187789" y="4478098"/>
            <a:ext cx="1295400" cy="30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069" tIns="50534" rIns="101069" bIns="5053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90576" fontAlgn="base">
              <a:spcBef>
                <a:spcPct val="0"/>
              </a:spcBef>
              <a:spcAft>
                <a:spcPct val="0"/>
              </a:spcAft>
            </a:pPr>
            <a:r>
              <a:rPr lang="en-US" sz="650">
                <a:solidFill>
                  <a:srgbClr val="808080"/>
                </a:solidFill>
                <a:latin typeface="Arial" charset="0"/>
                <a:cs typeface="Arial" charset="0"/>
              </a:rPr>
              <a:t>Printed 31-нау-17 11:48 Central Asia Standard Time</a:t>
            </a:r>
            <a:endParaRPr lang="ru-RU" sz="650">
              <a:solidFill>
                <a:srgbClr val="80808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Slide Number"/>
          <p:cNvSpPr txBox="1">
            <a:spLocks/>
          </p:cNvSpPr>
          <p:nvPr/>
        </p:nvSpPr>
        <p:spPr bwMode="auto">
          <a:xfrm>
            <a:off x="9588583" y="6624795"/>
            <a:ext cx="128241" cy="1250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90576">
              <a:defRPr/>
            </a:pPr>
            <a:fld id="{F7278345-CA79-463A-A6A4-E0F8DDFC3A41}" type="slidenum">
              <a:rPr sz="813">
                <a:solidFill>
                  <a:srgbClr val="808080"/>
                </a:solidFill>
              </a:rPr>
              <a:pPr defTabSz="990576">
                <a:defRPr/>
              </a:pPr>
              <a:t>‹#›</a:t>
            </a:fld>
            <a:endParaRPr sz="813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7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+mj-lt"/>
          <a:ea typeface="+mj-ea"/>
          <a:cs typeface="+mj-cs"/>
        </a:defRPr>
      </a:lvl1pPr>
      <a:lvl2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Arial" charset="0"/>
        </a:defRPr>
      </a:lvl2pPr>
      <a:lvl3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Arial" charset="0"/>
        </a:defRPr>
      </a:lvl3pPr>
      <a:lvl4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Arial" charset="0"/>
        </a:defRPr>
      </a:lvl4pPr>
      <a:lvl5pPr algn="l" defTabSz="988856" rtl="0" fontAlgn="base">
        <a:spcBef>
          <a:spcPct val="0"/>
        </a:spcBef>
        <a:spcAft>
          <a:spcPct val="0"/>
        </a:spcAft>
        <a:tabLst>
          <a:tab pos="297517" algn="l"/>
        </a:tabLst>
        <a:defRPr sz="2194">
          <a:solidFill>
            <a:schemeClr val="tx2"/>
          </a:solidFill>
          <a:latin typeface="Arial" charset="0"/>
        </a:defRPr>
      </a:lvl5pPr>
      <a:lvl6pPr marL="505342" algn="l" defTabSz="989628" rtl="0" eaLnBrk="1" fontAlgn="base" hangingPunct="1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6pPr>
      <a:lvl7pPr marL="1010683" algn="l" defTabSz="989628" rtl="0" eaLnBrk="1" fontAlgn="base" hangingPunct="1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7pPr>
      <a:lvl8pPr marL="1516025" algn="l" defTabSz="989628" rtl="0" eaLnBrk="1" fontAlgn="base" hangingPunct="1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8pPr>
      <a:lvl9pPr marL="2021368" algn="l" defTabSz="989628" rtl="0" eaLnBrk="1" fontAlgn="base" hangingPunct="1">
        <a:spcBef>
          <a:spcPct val="0"/>
        </a:spcBef>
        <a:spcAft>
          <a:spcPct val="0"/>
        </a:spcAft>
        <a:defRPr sz="2031" b="1">
          <a:solidFill>
            <a:schemeClr val="tx2"/>
          </a:solidFill>
          <a:latin typeface="Arial" charset="0"/>
        </a:defRPr>
      </a:lvl9pPr>
    </p:titleStyle>
    <p:bodyStyle>
      <a:lvl1pPr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1544">
          <a:solidFill>
            <a:schemeClr val="tx1"/>
          </a:solidFill>
          <a:latin typeface="+mn-lt"/>
          <a:ea typeface="+mn-ea"/>
          <a:cs typeface="+mn-cs"/>
        </a:defRPr>
      </a:lvl1pPr>
      <a:lvl2pPr marL="213249" indent="-211530"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44">
          <a:solidFill>
            <a:schemeClr val="tx1"/>
          </a:solidFill>
          <a:latin typeface="+mn-lt"/>
        </a:defRPr>
      </a:lvl2pPr>
      <a:lvl3pPr marL="503887" indent="-288918"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44">
          <a:solidFill>
            <a:schemeClr val="tx1"/>
          </a:solidFill>
          <a:latin typeface="+mn-lt"/>
        </a:defRPr>
      </a:lvl3pPr>
      <a:lvl4pPr marL="677581" indent="-170255"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44">
          <a:solidFill>
            <a:schemeClr val="tx1"/>
          </a:solidFill>
          <a:latin typeface="+mn-lt"/>
        </a:defRPr>
      </a:lvl4pPr>
      <a:lvl5pPr marL="827200" indent="-142740" algn="l" defTabSz="98885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44">
          <a:solidFill>
            <a:schemeClr val="tx1"/>
          </a:solidFill>
          <a:latin typeface="+mn-lt"/>
        </a:defRPr>
      </a:lvl5pPr>
      <a:lvl6pPr marL="828761" indent="-143882" algn="l" defTabSz="98962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6" baseline="0">
          <a:solidFill>
            <a:schemeClr val="tx1"/>
          </a:solidFill>
          <a:latin typeface="+mn-lt"/>
        </a:defRPr>
      </a:lvl6pPr>
      <a:lvl7pPr marL="828761" indent="-143882" algn="l" defTabSz="98962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6" baseline="0">
          <a:solidFill>
            <a:schemeClr val="tx1"/>
          </a:solidFill>
          <a:latin typeface="+mn-lt"/>
        </a:defRPr>
      </a:lvl7pPr>
      <a:lvl8pPr marL="828761" indent="-143882" algn="l" defTabSz="98962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6" baseline="0">
          <a:solidFill>
            <a:schemeClr val="tx1"/>
          </a:solidFill>
          <a:latin typeface="+mn-lt"/>
        </a:defRPr>
      </a:lvl8pPr>
      <a:lvl9pPr marL="828761" indent="-143882" algn="l" defTabSz="989628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6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505342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1010683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16025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21368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526710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032052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537393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042735" algn="l" defTabSz="1010683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6E96A-BEAC-40E2-82C6-E45D0BE1D509}" type="datetimeFigureOut">
              <a:rPr lang="ru-RU" smtClean="0"/>
              <a:pPr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B489-2B81-4C5F-94C6-197528BB5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4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microsoft.com/office/2007/relationships/hdphoto" Target="../media/hdphoto1.wdp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image" Target="../media/image29.png"/><Relationship Id="rId16" Type="http://schemas.openxmlformats.org/officeDocument/2006/relationships/image" Target="../media/image42.jpeg"/><Relationship Id="rId20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38" y="2111471"/>
            <a:ext cx="6057162" cy="3421441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0" y="2111471"/>
            <a:ext cx="5466644" cy="3421440"/>
          </a:xfrm>
          <a:prstGeom prst="homePlate">
            <a:avLst>
              <a:gd name="adj" fmla="val 1463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42" tIns="38772" rIns="77542" bIns="38772" rtlCol="0" anchor="ctr"/>
          <a:lstStyle/>
          <a:p>
            <a:pPr algn="ctr"/>
            <a:endParaRPr lang="ru-RU" sz="1463"/>
          </a:p>
        </p:txBody>
      </p:sp>
      <p:pic>
        <p:nvPicPr>
          <p:cNvPr id="2054" name="Picture 6" descr="Картинки по запросу герб р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59" y="1274152"/>
            <a:ext cx="605140" cy="6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39023" y="1320026"/>
            <a:ext cx="2698938" cy="52855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4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 ФИНАНСОВ </a:t>
            </a:r>
          </a:p>
          <a:p>
            <a:r>
              <a:rPr lang="ru-RU" sz="146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РЕСПУБЛИКИ КАЗАХСТАН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585" y="2521156"/>
            <a:ext cx="4561253" cy="2602069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ЦИФРОВЫЕ ТЕХНОЛОГИИ </a:t>
            </a:r>
            <a:r>
              <a:rPr lang="ru-RU" sz="357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575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НАЛОГОВОМ </a:t>
            </a:r>
            <a:b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ТАМОЖЕННОМ АДМИНИСТРИРОВАНИИ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3265803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FCD3B0B-9468-48E1-981D-957C189AC271}"/>
              </a:ext>
            </a:extLst>
          </p:cNvPr>
          <p:cNvSpPr/>
          <p:nvPr/>
        </p:nvSpPr>
        <p:spPr>
          <a:xfrm>
            <a:off x="-4318" y="6176345"/>
            <a:ext cx="9910318" cy="6805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8273" indent="-19348" algn="ctr" defTabSz="990576"/>
            <a:r>
              <a:rPr lang="ru-RU" sz="1600" b="1" dirty="0">
                <a:solidFill>
                  <a:srgbClr val="002060"/>
                </a:solidFill>
              </a:rPr>
              <a:t>С 1 ЯНВАРЯ 2019 ГОДА ЗАПУЩЕНА ИС «АДМИНИСТРИРОВАНИЕ НДС»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ДЛЯ ПЛАТЕЛЬЩИКОВ НДС НА ДОБРОВОЛЬНОЙ ОСНОВЕ</a:t>
            </a: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5337031" y="1584230"/>
            <a:ext cx="0" cy="461654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1" y="1287383"/>
            <a:ext cx="5332713" cy="342863"/>
          </a:xfrm>
          <a:prstGeom prst="rect">
            <a:avLst/>
          </a:prstGeom>
          <a:solidFill>
            <a:srgbClr val="1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4" tIns="37146" rIns="74274" bIns="37146" rtlCol="0" anchor="ctr"/>
          <a:lstStyle/>
          <a:p>
            <a:pPr algn="ctr" defTabSz="742710"/>
            <a:r>
              <a:rPr lang="ru-RU" sz="1463" b="1" dirty="0">
                <a:solidFill>
                  <a:schemeClr val="bg1"/>
                </a:solidFill>
              </a:rPr>
              <a:t>КАК ЕСТЬ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341350" y="1287389"/>
            <a:ext cx="4564672" cy="342863"/>
          </a:xfrm>
          <a:prstGeom prst="rect">
            <a:avLst/>
          </a:prstGeom>
          <a:solidFill>
            <a:srgbClr val="00C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4" tIns="37146" rIns="74274" bIns="37146" rtlCol="0" anchor="ctr"/>
          <a:lstStyle/>
          <a:p>
            <a:pPr algn="ctr" defTabSz="742710"/>
            <a:r>
              <a:rPr lang="ru-RU" sz="1463" b="1" dirty="0">
                <a:solidFill>
                  <a:schemeClr val="bg1"/>
                </a:solidFill>
              </a:rPr>
              <a:t>КАК БУДЕТ </a:t>
            </a:r>
          </a:p>
        </p:txBody>
      </p:sp>
      <p:cxnSp>
        <p:nvCxnSpPr>
          <p:cNvPr id="78" name="Прямая соединительная линия 77"/>
          <p:cNvCxnSpPr>
            <a:cxnSpLocks/>
          </p:cNvCxnSpPr>
          <p:nvPr/>
        </p:nvCxnSpPr>
        <p:spPr>
          <a:xfrm>
            <a:off x="522278" y="2450813"/>
            <a:ext cx="427582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/>
          <p:nvPr/>
        </p:nvSpPr>
        <p:spPr>
          <a:xfrm>
            <a:off x="407102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1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1466304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2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2513546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3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3562678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4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4621791" y="2268582"/>
            <a:ext cx="352629" cy="3644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5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95" name="Левая фигурная скобка 94"/>
          <p:cNvSpPr/>
          <p:nvPr/>
        </p:nvSpPr>
        <p:spPr>
          <a:xfrm rot="16200000">
            <a:off x="2600704" y="752407"/>
            <a:ext cx="164831" cy="5045394"/>
          </a:xfrm>
          <a:prstGeom prst="leftBrace">
            <a:avLst>
              <a:gd name="adj1" fmla="val 48795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058" tIns="49528" rIns="99058" bIns="49528" rtlCol="0" anchor="ctr"/>
          <a:lstStyle/>
          <a:p>
            <a:pPr algn="ctr" defTabSz="990576"/>
            <a:endParaRPr lang="ru-RU" sz="1463">
              <a:solidFill>
                <a:prstClr val="black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188BBF8C-400F-40B0-872C-F42176385A1D}"/>
              </a:ext>
            </a:extLst>
          </p:cNvPr>
          <p:cNvGrpSpPr/>
          <p:nvPr/>
        </p:nvGrpSpPr>
        <p:grpSpPr>
          <a:xfrm>
            <a:off x="2128584" y="3413337"/>
            <a:ext cx="1216191" cy="500133"/>
            <a:chOff x="2128584" y="3413337"/>
            <a:chExt cx="1216191" cy="500133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2128584" y="3413337"/>
              <a:ext cx="623244" cy="500133"/>
            </a:xfrm>
            <a:prstGeom prst="rect">
              <a:avLst/>
            </a:prstGeom>
          </p:spPr>
          <p:txBody>
            <a:bodyPr wrap="none" lIns="99058" tIns="49528" rIns="99058" bIns="49528">
              <a:spAutoFit/>
            </a:bodyPr>
            <a:lstStyle/>
            <a:p>
              <a:pPr defTabSz="990576"/>
              <a:r>
                <a:rPr lang="ru-RU" sz="2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55</a:t>
              </a:r>
              <a:endParaRPr lang="ru-RU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644587" y="3474453"/>
              <a:ext cx="700188" cy="375227"/>
            </a:xfrm>
            <a:prstGeom prst="rect">
              <a:avLst/>
            </a:prstGeom>
          </p:spPr>
          <p:txBody>
            <a:bodyPr wrap="none" lIns="99058" tIns="49528" rIns="99058" bIns="49528">
              <a:spAutoFit/>
            </a:bodyPr>
            <a:lstStyle/>
            <a:p>
              <a:pPr defTabSz="990576"/>
              <a:r>
                <a:rPr lang="ru-RU" sz="894" b="1" dirty="0">
                  <a:solidFill>
                    <a:srgbClr val="FF0000"/>
                  </a:solidFill>
                </a:rPr>
                <a:t>РАБОЧИХ </a:t>
              </a:r>
              <a:r>
                <a:rPr lang="en-US" sz="894" b="1" dirty="0">
                  <a:solidFill>
                    <a:srgbClr val="FF0000"/>
                  </a:solidFill>
                </a:rPr>
                <a:t/>
              </a:r>
              <a:br>
                <a:rPr lang="en-US" sz="894" b="1" dirty="0">
                  <a:solidFill>
                    <a:srgbClr val="FF0000"/>
                  </a:solidFill>
                </a:rPr>
              </a:br>
              <a:r>
                <a:rPr lang="ru-RU" sz="894" b="1" dirty="0">
                  <a:solidFill>
                    <a:srgbClr val="FF0000"/>
                  </a:solidFill>
                </a:rPr>
                <a:t>ДНЕЙ</a:t>
              </a:r>
              <a:endParaRPr lang="ru-RU" sz="894" dirty="0">
                <a:solidFill>
                  <a:prstClr val="black"/>
                </a:solidFill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56937" y="2653871"/>
            <a:ext cx="1062594" cy="42498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Заявитель</a:t>
            </a:r>
          </a:p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ИС СОНО, КНП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078256" y="2653871"/>
            <a:ext cx="1222436" cy="42498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Исполнитель</a:t>
            </a:r>
          </a:p>
          <a:p>
            <a:pPr algn="ctr" defTabSz="990576"/>
            <a:r>
              <a:rPr lang="ru-RU" sz="1056" b="1" dirty="0">
                <a:solidFill>
                  <a:srgbClr val="FF0000"/>
                </a:solidFill>
              </a:rPr>
              <a:t>51 день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47735" y="2653871"/>
            <a:ext cx="1789769" cy="42498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ИС СОНО</a:t>
            </a:r>
          </a:p>
          <a:p>
            <a:pPr algn="ctr" defTabSz="990576"/>
            <a:r>
              <a:rPr lang="ru-RU" sz="1056" b="1" dirty="0">
                <a:solidFill>
                  <a:srgbClr val="FF0000"/>
                </a:solidFill>
              </a:rPr>
              <a:t>2 дня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131916" y="2659201"/>
            <a:ext cx="1222436" cy="42498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Исполнитель</a:t>
            </a:r>
            <a:endParaRPr lang="ru-RU" sz="1056" dirty="0">
              <a:solidFill>
                <a:srgbClr val="FF0000"/>
              </a:solidFill>
            </a:endParaRPr>
          </a:p>
          <a:p>
            <a:pPr algn="ctr" defTabSz="990576"/>
            <a:r>
              <a:rPr lang="ru-RU" sz="1056" b="1" dirty="0">
                <a:solidFill>
                  <a:srgbClr val="FF0000"/>
                </a:solidFill>
              </a:rPr>
              <a:t>1 день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306894" y="2635148"/>
            <a:ext cx="982424" cy="58746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Комитет Казначейства</a:t>
            </a:r>
          </a:p>
          <a:p>
            <a:pPr algn="ctr" defTabSz="990576"/>
            <a:r>
              <a:rPr lang="ru-RU" sz="1056" b="1" dirty="0">
                <a:solidFill>
                  <a:srgbClr val="FF0000"/>
                </a:solidFill>
              </a:rPr>
              <a:t>1 день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50793" y="1868457"/>
            <a:ext cx="843436" cy="375227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Подача заявления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1085467" y="1868457"/>
            <a:ext cx="1064389" cy="375227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«Пирамида» </a:t>
            </a:r>
            <a:r>
              <a:rPr lang="en-US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n-US" sz="894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и анализ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2223205" y="1730855"/>
            <a:ext cx="1002536" cy="512829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Проведение налоговой </a:t>
            </a:r>
          </a:p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проверки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3138772" y="1730855"/>
            <a:ext cx="1222436" cy="512829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Направление заключения в Казначейство 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301625" y="1730855"/>
            <a:ext cx="992960" cy="512829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Возврат НДС на расчетный счет заявителя</a:t>
            </a:r>
          </a:p>
        </p:txBody>
      </p:sp>
      <p:cxnSp>
        <p:nvCxnSpPr>
          <p:cNvPr id="70" name="Прямая соединительная линия 69"/>
          <p:cNvCxnSpPr>
            <a:cxnSpLocks/>
          </p:cNvCxnSpPr>
          <p:nvPr/>
        </p:nvCxnSpPr>
        <p:spPr>
          <a:xfrm>
            <a:off x="6168839" y="2457765"/>
            <a:ext cx="306429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5716486" y="1850804"/>
            <a:ext cx="843436" cy="375227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Подача заявления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6989891" y="1839954"/>
            <a:ext cx="1267289" cy="375227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Автоматический камеральный контроль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8334249" y="1846339"/>
            <a:ext cx="1405463" cy="375227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>
                    <a:lumMod val="95000"/>
                    <a:lumOff val="5000"/>
                  </a:prstClr>
                </a:solidFill>
              </a:rPr>
              <a:t>Возврат НДС на расчетный счет заявителя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468982" y="2635148"/>
            <a:ext cx="1490128" cy="42498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Заявитель</a:t>
            </a:r>
          </a:p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ИС СОНО, КНП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8691318" y="2635148"/>
            <a:ext cx="1124542" cy="58746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Комитет Казначейства</a:t>
            </a:r>
          </a:p>
          <a:p>
            <a:pPr algn="ctr" defTabSz="990576"/>
            <a:r>
              <a:rPr lang="ru-RU" sz="1056" b="1" dirty="0">
                <a:solidFill>
                  <a:srgbClr val="00B050"/>
                </a:solidFill>
              </a:rPr>
              <a:t>1 час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948134" y="2635148"/>
            <a:ext cx="1475120" cy="424984"/>
          </a:xfrm>
          <a:prstGeom prst="rect">
            <a:avLst/>
          </a:prstGeom>
        </p:spPr>
        <p:txBody>
          <a:bodyPr wrap="square" lIns="23171" tIns="49528" rIns="23171" bIns="49528" anchor="ctr" anchorCtr="0">
            <a:spAutoFit/>
          </a:bodyPr>
          <a:lstStyle/>
          <a:p>
            <a:pPr algn="ctr" defTabSz="990576"/>
            <a:r>
              <a:rPr lang="ru-RU" sz="1056" dirty="0">
                <a:solidFill>
                  <a:prstClr val="black">
                    <a:lumMod val="95000"/>
                    <a:lumOff val="5000"/>
                  </a:prstClr>
                </a:solidFill>
              </a:rPr>
              <a:t>ИС ЭСФ</a:t>
            </a:r>
          </a:p>
          <a:p>
            <a:pPr algn="ctr" defTabSz="990576"/>
            <a:r>
              <a:rPr lang="ru-RU" sz="1056" b="1" dirty="0">
                <a:solidFill>
                  <a:srgbClr val="00B050"/>
                </a:solidFill>
              </a:rPr>
              <a:t>1 час</a:t>
            </a:r>
          </a:p>
        </p:txBody>
      </p:sp>
      <p:sp>
        <p:nvSpPr>
          <p:cNvPr id="116" name="Левая фигурная скобка 115"/>
          <p:cNvSpPr/>
          <p:nvPr/>
        </p:nvSpPr>
        <p:spPr>
          <a:xfrm rot="16200000">
            <a:off x="7613909" y="1302699"/>
            <a:ext cx="149970" cy="3944809"/>
          </a:xfrm>
          <a:prstGeom prst="leftBrace">
            <a:avLst>
              <a:gd name="adj1" fmla="val 48795"/>
              <a:gd name="adj2" fmla="val 50000"/>
            </a:avLst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9058" tIns="49528" rIns="99058" bIns="49528" rtlCol="0" anchor="ctr"/>
          <a:lstStyle/>
          <a:p>
            <a:pPr algn="ctr" defTabSz="990576"/>
            <a:endParaRPr lang="ru-RU" sz="1463">
              <a:solidFill>
                <a:prstClr val="black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2F2B4657-744B-4F43-9A43-B0C8E5D8A616}"/>
              </a:ext>
            </a:extLst>
          </p:cNvPr>
          <p:cNvGrpSpPr/>
          <p:nvPr/>
        </p:nvGrpSpPr>
        <p:grpSpPr>
          <a:xfrm>
            <a:off x="7207929" y="3434873"/>
            <a:ext cx="1008098" cy="500133"/>
            <a:chOff x="7207929" y="3434873"/>
            <a:chExt cx="1008098" cy="500133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7207929" y="3434873"/>
              <a:ext cx="411647" cy="500133"/>
            </a:xfrm>
            <a:prstGeom prst="rect">
              <a:avLst/>
            </a:prstGeom>
          </p:spPr>
          <p:txBody>
            <a:bodyPr wrap="none" lIns="99058" tIns="49528" rIns="99058" bIns="49528">
              <a:spAutoFit/>
            </a:bodyPr>
            <a:lstStyle/>
            <a:p>
              <a:pPr defTabSz="990576"/>
              <a:r>
                <a:rPr lang="en-US" sz="2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ru-RU" sz="26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7503015" y="3500351"/>
              <a:ext cx="713012" cy="375227"/>
            </a:xfrm>
            <a:prstGeom prst="rect">
              <a:avLst/>
            </a:prstGeom>
          </p:spPr>
          <p:txBody>
            <a:bodyPr wrap="none" lIns="99058" tIns="49528" rIns="99058" bIns="49528">
              <a:spAutoFit/>
            </a:bodyPr>
            <a:lstStyle/>
            <a:p>
              <a:pPr defTabSz="990576"/>
              <a:r>
                <a:rPr lang="ru-RU" sz="894" b="1" dirty="0">
                  <a:solidFill>
                    <a:srgbClr val="00B050"/>
                  </a:solidFill>
                </a:rPr>
                <a:t>РАБОЧИЙ </a:t>
              </a:r>
              <a:r>
                <a:rPr lang="en-US" sz="894" b="1" dirty="0">
                  <a:solidFill>
                    <a:srgbClr val="00B050"/>
                  </a:solidFill>
                </a:rPr>
                <a:t/>
              </a:r>
              <a:br>
                <a:rPr lang="en-US" sz="894" b="1" dirty="0">
                  <a:solidFill>
                    <a:srgbClr val="00B050"/>
                  </a:solidFill>
                </a:rPr>
              </a:br>
              <a:r>
                <a:rPr lang="ru-RU" sz="894" b="1" dirty="0">
                  <a:solidFill>
                    <a:srgbClr val="00B050"/>
                  </a:solidFill>
                </a:rPr>
                <a:t>ДЕНЬ</a:t>
              </a:r>
              <a:endParaRPr lang="ru-RU" sz="894" dirty="0">
                <a:solidFill>
                  <a:srgbClr val="00B050"/>
                </a:solidFill>
              </a:endParaRPr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176714" y="3980024"/>
            <a:ext cx="5028124" cy="476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ДЛИТЕЛЬНОСТЬ СРОКОВ ВОЗВРАТА НДС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176714" y="5350521"/>
            <a:ext cx="5029102" cy="314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ПРИМЕНЕНИЕ «СЕРЫХ» СХЕМ ПО НДС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176714" y="5742882"/>
            <a:ext cx="5029102" cy="328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ВЫЕЗДНЫЕ НАЛОГОВЫЕ ПРОВЕРКИ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176714" y="4533884"/>
            <a:ext cx="5028128" cy="739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ВОЗВРАТ НДС ТОЛЬКО ОТДЕЛЬНЫМ КАТЕГОРИЯМ НАЛОГОПЛАТЕЛЬЩИКОВ (ЭКСПОРТ,  МЕЖДУНАРОДНЫЕ ПЕРЕВОЗКИ, СЭЗ)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481411" y="5350173"/>
            <a:ext cx="4258301" cy="315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УСКОРЕННЫЙ ВОЗВРАТ НДС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481411" y="3984511"/>
            <a:ext cx="4258301" cy="4711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ПОВЫШЕНИЕ ПРОЗРАЧНОСТИ </a:t>
            </a:r>
            <a:b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АДМИНИСТРИРОВАНИЯ НДС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5481411" y="5742883"/>
            <a:ext cx="4258301" cy="321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ОТМЕНА НАЛОГОВЫХ ПРОВЕРОК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5481411" y="4528444"/>
            <a:ext cx="4258301" cy="744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>
              <a:spcAft>
                <a:spcPts val="1300"/>
              </a:spcAft>
            </a:pPr>
            <a:r>
              <a:rPr lang="ru-RU" sz="13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ПОЭТАПНЫЙ ВОЗВРАТ НДС ПРИ ВНУТРЕННЕЙ РЕАЛИЗАЦИИ ДЛЯ ВСЕХ НАЛОГОПЛАТЕЛЬЩИКОВ</a:t>
            </a:r>
          </a:p>
        </p:txBody>
      </p:sp>
      <p:sp>
        <p:nvSpPr>
          <p:cNvPr id="50" name="Номер слайда 7">
            <a:extLst>
              <a:ext uri="{FF2B5EF4-FFF2-40B4-BE49-F238E27FC236}">
                <a16:creationId xmlns="" xmlns:a16="http://schemas.microsoft.com/office/drawing/2014/main" id="{BAFA7C8A-F71A-4677-AFE7-BEA6CA58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374557FF-7DB1-469B-9B71-65F4F5E66ECF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9D091FB-EEF1-40C3-B918-6CB0A01494B8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 НДС С ПРИМЕНЕНИЕМ КОНТРОЛЬНОГО СЧЕТА НДС</a:t>
            </a:r>
          </a:p>
        </p:txBody>
      </p:sp>
      <p:sp>
        <p:nvSpPr>
          <p:cNvPr id="53" name="Стрелка: пятиугольник 48">
            <a:extLst>
              <a:ext uri="{FF2B5EF4-FFF2-40B4-BE49-F238E27FC236}">
                <a16:creationId xmlns="" xmlns:a16="http://schemas.microsoft.com/office/drawing/2014/main" id="{7105E4BD-F2AB-4AA9-BACC-6B7E2B2D1151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55" name="Номер слайда 7">
            <a:extLst>
              <a:ext uri="{FF2B5EF4-FFF2-40B4-BE49-F238E27FC236}">
                <a16:creationId xmlns="" xmlns:a16="http://schemas.microsoft.com/office/drawing/2014/main" id="{87CE7A39-8769-434F-BDD8-48887EB7BB99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10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5985173" y="2275536"/>
            <a:ext cx="381797" cy="3644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1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7489281" y="2275536"/>
            <a:ext cx="381797" cy="3644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2</a:t>
            </a:r>
            <a:endParaRPr lang="ru-RU" sz="1463" dirty="0">
              <a:solidFill>
                <a:prstClr val="white"/>
              </a:solidFill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042238" y="2275536"/>
            <a:ext cx="381797" cy="3644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r>
              <a:rPr lang="en-US" sz="1463" dirty="0">
                <a:solidFill>
                  <a:prstClr val="white"/>
                </a:solidFill>
              </a:rPr>
              <a:t>3</a:t>
            </a:r>
            <a:endParaRPr lang="ru-RU" sz="146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2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AE96CC43-3247-4FDA-B0DD-6D96B84ECC2F}"/>
              </a:ext>
            </a:extLst>
          </p:cNvPr>
          <p:cNvSpPr/>
          <p:nvPr/>
        </p:nvSpPr>
        <p:spPr>
          <a:xfrm>
            <a:off x="7268714" y="1288053"/>
            <a:ext cx="2636993" cy="5569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8" tIns="49528" rIns="99058" bIns="49528" rtlCol="0" anchor="ctr"/>
          <a:lstStyle/>
          <a:p>
            <a:pPr algn="ctr" defTabSz="990576"/>
            <a:endParaRPr lang="kk-KZ" sz="1463">
              <a:solidFill>
                <a:prstClr val="white"/>
              </a:solidFill>
            </a:endParaRPr>
          </a:p>
        </p:txBody>
      </p:sp>
      <p:pic>
        <p:nvPicPr>
          <p:cNvPr id="101" name="Picture 2" descr="http://hidrolat.org/img/kz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8018" y="1909368"/>
            <a:ext cx="6491201" cy="3742495"/>
          </a:xfrm>
          <a:prstGeom prst="rect">
            <a:avLst/>
          </a:prstGeom>
          <a:noFill/>
        </p:spPr>
      </p:pic>
      <p:grpSp>
        <p:nvGrpSpPr>
          <p:cNvPr id="102" name="Группа 101"/>
          <p:cNvGrpSpPr>
            <a:grpSpLocks noChangeAspect="1"/>
          </p:cNvGrpSpPr>
          <p:nvPr/>
        </p:nvGrpSpPr>
        <p:grpSpPr>
          <a:xfrm>
            <a:off x="3401142" y="3464941"/>
            <a:ext cx="976550" cy="1027008"/>
            <a:chOff x="4023709" y="2185753"/>
            <a:chExt cx="963298" cy="1268482"/>
          </a:xfrm>
        </p:grpSpPr>
        <p:pic>
          <p:nvPicPr>
            <p:cNvPr id="139" name="Рисунок 1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386" y="2322661"/>
              <a:ext cx="844671" cy="844671"/>
            </a:xfrm>
            <a:prstGeom prst="rect">
              <a:avLst/>
            </a:prstGeom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499" y="2185753"/>
              <a:ext cx="484444" cy="484444"/>
            </a:xfrm>
            <a:prstGeom prst="rect">
              <a:avLst/>
            </a:prstGeom>
          </p:spPr>
        </p:pic>
        <p:sp>
          <p:nvSpPr>
            <p:cNvPr id="141" name="Прямоугольник 140"/>
            <p:cNvSpPr/>
            <p:nvPr/>
          </p:nvSpPr>
          <p:spPr>
            <a:xfrm>
              <a:off x="4023709" y="3123906"/>
              <a:ext cx="963298" cy="33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90576"/>
              <a:r>
                <a:rPr lang="ru-RU" sz="1138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КГД МФ РК</a:t>
              </a:r>
            </a:p>
          </p:txBody>
        </p:sp>
      </p:grpSp>
      <p:pic>
        <p:nvPicPr>
          <p:cNvPr id="103" name="Picture 27" descr="http://forum.mfd.ru/static/content/blogpost/28168/oec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951" y="2116345"/>
            <a:ext cx="1421579" cy="663189"/>
          </a:xfrm>
          <a:prstGeom prst="rect">
            <a:avLst/>
          </a:prstGeom>
          <a:noFill/>
        </p:spPr>
      </p:pic>
      <p:pic>
        <p:nvPicPr>
          <p:cNvPr id="104" name="Picture 29" descr="https://civil-union.com/wp-content/uploads/2017/01/npb-logo-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4117" y="1966819"/>
            <a:ext cx="1175547" cy="475296"/>
          </a:xfrm>
          <a:prstGeom prst="rect">
            <a:avLst/>
          </a:prstGeom>
          <a:noFill/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338" r="41574" b="6054"/>
          <a:stretch/>
        </p:blipFill>
        <p:spPr>
          <a:xfrm>
            <a:off x="615996" y="3264175"/>
            <a:ext cx="773519" cy="590560"/>
          </a:xfrm>
          <a:prstGeom prst="ellipse">
            <a:avLst/>
          </a:prstGeom>
          <a:ln>
            <a:solidFill>
              <a:srgbClr val="221447"/>
            </a:solidFill>
          </a:ln>
        </p:spPr>
      </p:pic>
      <p:sp>
        <p:nvSpPr>
          <p:cNvPr id="106" name="Прямоугольник 105"/>
          <p:cNvSpPr>
            <a:spLocks noChangeAspect="1"/>
          </p:cNvSpPr>
          <p:nvPr/>
        </p:nvSpPr>
        <p:spPr>
          <a:xfrm>
            <a:off x="568645" y="3888039"/>
            <a:ext cx="956668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 ПЕРЕВОЗКИ</a:t>
            </a:r>
          </a:p>
        </p:txBody>
      </p:sp>
      <p:sp>
        <p:nvSpPr>
          <p:cNvPr id="107" name="Прямоугольник 106"/>
          <p:cNvSpPr>
            <a:spLocks noChangeAspect="1"/>
          </p:cNvSpPr>
          <p:nvPr/>
        </p:nvSpPr>
        <p:spPr>
          <a:xfrm>
            <a:off x="458055" y="4817952"/>
            <a:ext cx="1043231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АВТОПЕРЕВОЗКИ</a:t>
            </a:r>
          </a:p>
        </p:txBody>
      </p:sp>
      <p:sp>
        <p:nvSpPr>
          <p:cNvPr id="108" name="Прямоугольник 107"/>
          <p:cNvSpPr>
            <a:spLocks noChangeAspect="1"/>
          </p:cNvSpPr>
          <p:nvPr/>
        </p:nvSpPr>
        <p:spPr>
          <a:xfrm>
            <a:off x="1867235" y="5384196"/>
            <a:ext cx="474165" cy="212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</p:txBody>
      </p:sp>
      <p:sp>
        <p:nvSpPr>
          <p:cNvPr id="109" name="Прямоугольник 108"/>
          <p:cNvSpPr>
            <a:spLocks noChangeAspect="1"/>
          </p:cNvSpPr>
          <p:nvPr/>
        </p:nvSpPr>
        <p:spPr>
          <a:xfrm>
            <a:off x="2722835" y="5477347"/>
            <a:ext cx="812398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ГОСТИНИЦЫ</a:t>
            </a:r>
          </a:p>
        </p:txBody>
      </p:sp>
      <p:sp>
        <p:nvSpPr>
          <p:cNvPr id="110" name="Прямоугольник 109"/>
          <p:cNvSpPr>
            <a:spLocks noChangeAspect="1"/>
          </p:cNvSpPr>
          <p:nvPr/>
        </p:nvSpPr>
        <p:spPr>
          <a:xfrm>
            <a:off x="4848984" y="5599749"/>
            <a:ext cx="394015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ККМ</a:t>
            </a:r>
          </a:p>
        </p:txBody>
      </p:sp>
      <p:sp>
        <p:nvSpPr>
          <p:cNvPr id="111" name="Прямоугольник 110"/>
          <p:cNvSpPr>
            <a:spLocks noChangeAspect="1"/>
          </p:cNvSpPr>
          <p:nvPr/>
        </p:nvSpPr>
        <p:spPr>
          <a:xfrm>
            <a:off x="6079669" y="4658658"/>
            <a:ext cx="924608" cy="324957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ПОГРАНИЧНАЯ</a:t>
            </a:r>
          </a:p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</a:t>
            </a:r>
          </a:p>
        </p:txBody>
      </p:sp>
      <p:sp>
        <p:nvSpPr>
          <p:cNvPr id="112" name="Прямоугольник 111"/>
          <p:cNvSpPr>
            <a:spLocks noChangeAspect="1"/>
          </p:cNvSpPr>
          <p:nvPr/>
        </p:nvSpPr>
        <p:spPr>
          <a:xfrm>
            <a:off x="5593660" y="5230097"/>
            <a:ext cx="1092924" cy="212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</a:t>
            </a:r>
          </a:p>
        </p:txBody>
      </p:sp>
      <p:sp>
        <p:nvSpPr>
          <p:cNvPr id="113" name="Прямоугольник 112"/>
          <p:cNvSpPr>
            <a:spLocks noChangeAspect="1"/>
          </p:cNvSpPr>
          <p:nvPr/>
        </p:nvSpPr>
        <p:spPr>
          <a:xfrm>
            <a:off x="5699743" y="3646746"/>
            <a:ext cx="1049643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ТОРГОВЫЕ ДОМА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r="6515"/>
          <a:stretch/>
        </p:blipFill>
        <p:spPr>
          <a:xfrm>
            <a:off x="708377" y="4265404"/>
            <a:ext cx="664317" cy="530546"/>
          </a:xfrm>
          <a:prstGeom prst="ellipse">
            <a:avLst/>
          </a:prstGeom>
          <a:ln>
            <a:solidFill>
              <a:srgbClr val="221447"/>
            </a:solidFill>
          </a:ln>
        </p:spPr>
      </p:pic>
      <p:sp>
        <p:nvSpPr>
          <p:cNvPr id="115" name="Прямоугольник 114"/>
          <p:cNvSpPr>
            <a:spLocks noChangeAspect="1"/>
          </p:cNvSpPr>
          <p:nvPr/>
        </p:nvSpPr>
        <p:spPr>
          <a:xfrm>
            <a:off x="4648066" y="3100362"/>
            <a:ext cx="805987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ГОСОРГАНЫ</a:t>
            </a:r>
          </a:p>
        </p:txBody>
      </p:sp>
      <p:sp>
        <p:nvSpPr>
          <p:cNvPr id="116" name="Прямоугольник 115"/>
          <p:cNvSpPr>
            <a:spLocks noChangeAspect="1"/>
          </p:cNvSpPr>
          <p:nvPr/>
        </p:nvSpPr>
        <p:spPr>
          <a:xfrm>
            <a:off x="2723633" y="2467559"/>
            <a:ext cx="1048040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АВИАПЕРЕВОЗКИ</a:t>
            </a:r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/>
        </p:blipFill>
        <p:spPr>
          <a:xfrm>
            <a:off x="1754478" y="4818731"/>
            <a:ext cx="705809" cy="563682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2766631" y="4858792"/>
            <a:ext cx="767020" cy="612567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494"/>
          <a:stretch/>
        </p:blipFill>
        <p:spPr>
          <a:xfrm>
            <a:off x="3736017" y="5028744"/>
            <a:ext cx="756314" cy="617243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16688"/>
          <a:stretch/>
        </p:blipFill>
        <p:spPr>
          <a:xfrm>
            <a:off x="5728914" y="3081324"/>
            <a:ext cx="755235" cy="603155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121" name="Рисунок 1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5000"/>
          <a:stretch/>
        </p:blipFill>
        <p:spPr>
          <a:xfrm>
            <a:off x="4595133" y="4978383"/>
            <a:ext cx="739255" cy="590393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328333" y="4629956"/>
            <a:ext cx="756313" cy="604016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5625"/>
          <a:stretch/>
        </p:blipFill>
        <p:spPr>
          <a:xfrm>
            <a:off x="5988333" y="4032695"/>
            <a:ext cx="790885" cy="617179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088757" y="2547893"/>
            <a:ext cx="784872" cy="626824"/>
          </a:xfrm>
          <a:prstGeom prst="ellipse">
            <a:avLst/>
          </a:prstGeom>
          <a:ln>
            <a:solidFill>
              <a:srgbClr val="221447"/>
            </a:solidFill>
          </a:ln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2460719" y="1753702"/>
            <a:ext cx="825182" cy="659018"/>
          </a:xfrm>
          <a:prstGeom prst="ellipse">
            <a:avLst/>
          </a:prstGeom>
          <a:ln>
            <a:solidFill>
              <a:srgbClr val="221447"/>
            </a:solidFill>
          </a:ln>
        </p:spPr>
      </p:pic>
      <p:cxnSp>
        <p:nvCxnSpPr>
          <p:cNvPr id="126" name="Прямая со стрелкой 125"/>
          <p:cNvCxnSpPr>
            <a:cxnSpLocks noChangeAspect="1"/>
          </p:cNvCxnSpPr>
          <p:nvPr/>
        </p:nvCxnSpPr>
        <p:spPr>
          <a:xfrm flipH="1" flipV="1">
            <a:off x="4044581" y="4583740"/>
            <a:ext cx="88635" cy="411652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cxnSpLocks noChangeAspect="1"/>
          </p:cNvCxnSpPr>
          <p:nvPr/>
        </p:nvCxnSpPr>
        <p:spPr>
          <a:xfrm flipH="1" flipV="1">
            <a:off x="4587554" y="4594497"/>
            <a:ext cx="279615" cy="346784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cxnSpLocks noChangeAspect="1"/>
          </p:cNvCxnSpPr>
          <p:nvPr/>
        </p:nvCxnSpPr>
        <p:spPr>
          <a:xfrm flipH="1" flipV="1">
            <a:off x="4867188" y="4404790"/>
            <a:ext cx="443125" cy="223831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cxnSpLocks noChangeAspect="1"/>
          </p:cNvCxnSpPr>
          <p:nvPr/>
        </p:nvCxnSpPr>
        <p:spPr>
          <a:xfrm flipH="1" flipV="1">
            <a:off x="4890053" y="4151978"/>
            <a:ext cx="893168" cy="30338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cxnSpLocks noChangeAspect="1"/>
          </p:cNvCxnSpPr>
          <p:nvPr/>
        </p:nvCxnSpPr>
        <p:spPr>
          <a:xfrm flipH="1">
            <a:off x="4727131" y="3584641"/>
            <a:ext cx="865748" cy="243785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cxnSpLocks noChangeAspect="1"/>
          </p:cNvCxnSpPr>
          <p:nvPr/>
        </p:nvCxnSpPr>
        <p:spPr>
          <a:xfrm flipH="1">
            <a:off x="4304138" y="3264292"/>
            <a:ext cx="443584" cy="237457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cxnSpLocks noChangeAspect="1"/>
          </p:cNvCxnSpPr>
          <p:nvPr/>
        </p:nvCxnSpPr>
        <p:spPr>
          <a:xfrm>
            <a:off x="3912690" y="2667884"/>
            <a:ext cx="0" cy="348287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cxnSpLocks noChangeAspect="1"/>
          </p:cNvCxnSpPr>
          <p:nvPr/>
        </p:nvCxnSpPr>
        <p:spPr>
          <a:xfrm>
            <a:off x="2306745" y="2573831"/>
            <a:ext cx="830589" cy="575178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cxnSpLocks noChangeAspect="1"/>
          </p:cNvCxnSpPr>
          <p:nvPr/>
        </p:nvCxnSpPr>
        <p:spPr>
          <a:xfrm>
            <a:off x="1426920" y="2697622"/>
            <a:ext cx="1502111" cy="637093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cxnSpLocks noChangeAspect="1"/>
          </p:cNvCxnSpPr>
          <p:nvPr/>
        </p:nvCxnSpPr>
        <p:spPr>
          <a:xfrm>
            <a:off x="1616612" y="3603568"/>
            <a:ext cx="1448770" cy="172787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cxnSpLocks noChangeAspect="1"/>
          </p:cNvCxnSpPr>
          <p:nvPr/>
        </p:nvCxnSpPr>
        <p:spPr>
          <a:xfrm flipV="1">
            <a:off x="1538530" y="4307714"/>
            <a:ext cx="1519819" cy="176962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cxnSpLocks noChangeAspect="1"/>
          </p:cNvCxnSpPr>
          <p:nvPr/>
        </p:nvCxnSpPr>
        <p:spPr>
          <a:xfrm flipV="1">
            <a:off x="2484135" y="4580033"/>
            <a:ext cx="665971" cy="231774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cxnSpLocks noChangeAspect="1"/>
          </p:cNvCxnSpPr>
          <p:nvPr/>
        </p:nvCxnSpPr>
        <p:spPr>
          <a:xfrm flipV="1">
            <a:off x="3379946" y="4581028"/>
            <a:ext cx="98237" cy="264483"/>
          </a:xfrm>
          <a:prstGeom prst="straightConnector1">
            <a:avLst/>
          </a:prstGeom>
          <a:ln w="19050">
            <a:solidFill>
              <a:srgbClr val="2214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Прямоугольник 141"/>
          <p:cNvSpPr/>
          <p:nvPr/>
        </p:nvSpPr>
        <p:spPr>
          <a:xfrm>
            <a:off x="7460564" y="1440868"/>
            <a:ext cx="2297949" cy="3701009"/>
          </a:xfrm>
          <a:prstGeom prst="rect">
            <a:avLst/>
          </a:prstGeom>
        </p:spPr>
        <p:txBody>
          <a:bodyPr wrap="square" lIns="99058" tIns="49528" rIns="99058" bIns="49528">
            <a:spAutoFit/>
          </a:bodyPr>
          <a:lstStyle/>
          <a:p>
            <a:pPr defTabSz="990576"/>
            <a:r>
              <a:rPr lang="ru-RU" dirty="0">
                <a:solidFill>
                  <a:prstClr val="black"/>
                </a:solidFill>
              </a:rPr>
              <a:t>ПРОВЕДЕН ПИЛОТ </a:t>
            </a:r>
            <a:r>
              <a:rPr lang="ru-RU" b="1" dirty="0">
                <a:solidFill>
                  <a:prstClr val="black"/>
                </a:solidFill>
              </a:rPr>
              <a:t>«ДИСТАНЦИОННЫЙ КОНТРОЛЬ ПОСРЕДСТВОМ АНАЛИЗА ПОТРЕБЛЕНИЯ </a:t>
            </a:r>
            <a:r>
              <a:rPr lang="ru-RU" b="1" dirty="0">
                <a:solidFill>
                  <a:schemeClr val="accent6"/>
                </a:solidFill>
              </a:rPr>
              <a:t>ВОДЫ И ЭЛЕКТРОЭНЕРГИИ</a:t>
            </a:r>
            <a:r>
              <a:rPr lang="ru-RU" b="1" dirty="0">
                <a:solidFill>
                  <a:prstClr val="black"/>
                </a:solidFill>
              </a:rPr>
              <a:t>»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defTabSz="990576"/>
            <a:endParaRPr lang="ru-RU" dirty="0">
              <a:solidFill>
                <a:prstClr val="black"/>
              </a:solidFill>
            </a:endParaRPr>
          </a:p>
          <a:p>
            <a:pPr defTabSz="990576"/>
            <a:r>
              <a:rPr lang="ru-RU" dirty="0">
                <a:solidFill>
                  <a:prstClr val="black"/>
                </a:solidFill>
              </a:rPr>
              <a:t>ДОПОЛНИТЕЛЬНО ПОСТУПИЛО В БЮДЖЕТ  НАЛОГОВ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b="1" dirty="0">
                <a:solidFill>
                  <a:prstClr val="black"/>
                </a:solidFill>
              </a:rPr>
              <a:t>4,8 МЛРД. ТЕНГЕ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16951" y="6010116"/>
            <a:ext cx="6283850" cy="700188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marL="185733" indent="-185733" defTabSz="990576">
              <a:buFont typeface="Wingdings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</a:rPr>
              <a:t>РАЗРАБОТАНА ПОПРАВКА В НАЛОГОВЫЙ КОДЕКС, НАХОДИТСЯ НА РАССМОТРЕНИИ В МАЖИЛИСЕ ПАРЛАМЕНТА РК</a:t>
            </a:r>
          </a:p>
          <a:p>
            <a:pPr marL="185733" indent="-185733" defTabSz="990576">
              <a:buFont typeface="Wingdings" pitchFamily="2" charset="2"/>
              <a:buChar char="§"/>
            </a:pPr>
            <a:r>
              <a:rPr lang="ru-RU" sz="1300" dirty="0">
                <a:solidFill>
                  <a:prstClr val="black"/>
                </a:solidFill>
              </a:rPr>
              <a:t>ПОДПИСАНЫ 5 СОГЛАШЕНИЙ ПО ОБМЕНУ ИНФОРМАЦИЕЙ (ЕАЭС, </a:t>
            </a:r>
            <a:r>
              <a:rPr lang="en-US" sz="1300" dirty="0">
                <a:solidFill>
                  <a:prstClr val="black"/>
                </a:solidFill>
              </a:rPr>
              <a:t>FATCA</a:t>
            </a:r>
            <a:r>
              <a:rPr lang="ru-RU" sz="1300" dirty="0">
                <a:solidFill>
                  <a:prstClr val="black"/>
                </a:solidFill>
              </a:rPr>
              <a:t>,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ru-RU" sz="1300" dirty="0">
                <a:solidFill>
                  <a:prstClr val="black"/>
                </a:solidFill>
              </a:rPr>
              <a:t>ОЭСР)</a:t>
            </a:r>
          </a:p>
        </p:txBody>
      </p:sp>
      <p:sp>
        <p:nvSpPr>
          <p:cNvPr id="144" name="Прямоугольник 143"/>
          <p:cNvSpPr>
            <a:spLocks noChangeAspect="1"/>
          </p:cNvSpPr>
          <p:nvPr/>
        </p:nvSpPr>
        <p:spPr>
          <a:xfrm>
            <a:off x="3938242" y="5705202"/>
            <a:ext cx="527063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</a:p>
        </p:txBody>
      </p:sp>
      <p:sp>
        <p:nvSpPr>
          <p:cNvPr id="60" name="Прямоугольник 59"/>
          <p:cNvSpPr>
            <a:spLocks noChangeAspect="1"/>
          </p:cNvSpPr>
          <p:nvPr/>
        </p:nvSpPr>
        <p:spPr>
          <a:xfrm>
            <a:off x="3639158" y="2040587"/>
            <a:ext cx="810795" cy="212490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НОТАРИУСЫ</a:t>
            </a:r>
          </a:p>
        </p:txBody>
      </p:sp>
      <p:sp>
        <p:nvSpPr>
          <p:cNvPr id="61" name="Прямоугольник 60"/>
          <p:cNvSpPr>
            <a:spLocks noChangeAspect="1"/>
          </p:cNvSpPr>
          <p:nvPr/>
        </p:nvSpPr>
        <p:spPr>
          <a:xfrm>
            <a:off x="4411570" y="2113317"/>
            <a:ext cx="1496881" cy="324957"/>
          </a:xfrm>
          <a:prstGeom prst="rect">
            <a:avLst/>
          </a:prstGeom>
        </p:spPr>
        <p:txBody>
          <a:bodyPr wrap="none" lIns="99058" tIns="49528" rIns="99058" bIns="49528">
            <a:spAutoFit/>
          </a:bodyPr>
          <a:lstStyle/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АДВОКАТЫ, </a:t>
            </a:r>
          </a:p>
          <a:p>
            <a:pPr algn="ctr" defTabSz="990576"/>
            <a:r>
              <a:rPr lang="ru-RU" sz="73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СУДЕБНЫЕ ИСПОЛНИТЕЛИ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5FD61973-8757-47BF-B92E-A8416817876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72" y="1561764"/>
            <a:ext cx="419364" cy="43369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CA53CF6-8219-48B5-8681-70B19EB077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934" y="1699753"/>
            <a:ext cx="428088" cy="409382"/>
          </a:xfrm>
          <a:prstGeom prst="rect">
            <a:avLst/>
          </a:prstGeom>
        </p:spPr>
      </p:pic>
      <p:sp>
        <p:nvSpPr>
          <p:cNvPr id="59" name="Номер слайда 7">
            <a:extLst>
              <a:ext uri="{FF2B5EF4-FFF2-40B4-BE49-F238E27FC236}">
                <a16:creationId xmlns="" xmlns:a16="http://schemas.microsoft.com/office/drawing/2014/main" id="{9CBE5091-0D12-4FD7-B9F6-81F646E2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6F70249E-627B-4C09-BD22-0AAC468C5B26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52ECE41-B276-417C-A21D-F0F1CC095983}"/>
              </a:ext>
            </a:extLst>
          </p:cNvPr>
          <p:cNvSpPr txBox="1"/>
          <p:nvPr/>
        </p:nvSpPr>
        <p:spPr>
          <a:xfrm>
            <a:off x="160422" y="655754"/>
            <a:ext cx="8913959" cy="632299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ПОЭТАПНОЕ CОЗДАНИЕ БАЗЫ ДАННЫХ ДЛЯ ЦЕЛЕЙ </a:t>
            </a:r>
          </a:p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НАЛОГОВОГО АДМИНИСТРИРОВАНИЯ</a:t>
            </a:r>
          </a:p>
        </p:txBody>
      </p:sp>
      <p:sp>
        <p:nvSpPr>
          <p:cNvPr id="64" name="Стрелка: пятиугольник 48">
            <a:extLst>
              <a:ext uri="{FF2B5EF4-FFF2-40B4-BE49-F238E27FC236}">
                <a16:creationId xmlns="" xmlns:a16="http://schemas.microsoft.com/office/drawing/2014/main" id="{EFD9FECB-791A-459C-A9E6-CDBB6FCF6875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65" name="Номер слайда 7">
            <a:extLst>
              <a:ext uri="{FF2B5EF4-FFF2-40B4-BE49-F238E27FC236}">
                <a16:creationId xmlns="" xmlns:a16="http://schemas.microsoft.com/office/drawing/2014/main" id="{B30DED30-F1AC-42A2-A5CA-AAD14394026A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11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C5CF11D5-FEA7-4F5D-A4F6-BCFA878BD89B}"/>
              </a:ext>
            </a:extLst>
          </p:cNvPr>
          <p:cNvSpPr/>
          <p:nvPr/>
        </p:nvSpPr>
        <p:spPr>
          <a:xfrm>
            <a:off x="3" y="1296500"/>
            <a:ext cx="6934197" cy="2558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0" tIns="37146" rIns="74290" bIns="37146" rtlCol="0" anchor="ctr"/>
          <a:lstStyle/>
          <a:p>
            <a:pPr algn="ctr" defTabSz="990283"/>
            <a:endParaRPr lang="kk-KZ" sz="1463">
              <a:solidFill>
                <a:prstClr val="white"/>
              </a:solidFill>
            </a:endParaRPr>
          </a:p>
        </p:txBody>
      </p:sp>
      <p:sp>
        <p:nvSpPr>
          <p:cNvPr id="20" name="AutoShape 2" descr="Картинки по запросу CSV">
            <a:extLst>
              <a:ext uri="{FF2B5EF4-FFF2-40B4-BE49-F238E27FC236}">
                <a16:creationId xmlns="" xmlns:a16="http://schemas.microsoft.com/office/drawing/2014/main" id="{13CB38F2-253F-4660-9060-5BC71F91EF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71800" y="14478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0" tIns="37146" rIns="74290" bIns="37146" numCol="1" anchor="t" anchorCtr="0" compatLnSpc="1">
            <a:prstTxWarp prst="textNoShape">
              <a:avLst/>
            </a:prstTxWarp>
          </a:bodyPr>
          <a:lstStyle/>
          <a:p>
            <a:pPr defTabSz="990283"/>
            <a:endParaRPr lang="kk-KZ" sz="1463">
              <a:solidFill>
                <a:prstClr val="black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FDCFA043-98AF-48FD-A4CD-4416C4B0A168}"/>
              </a:ext>
            </a:extLst>
          </p:cNvPr>
          <p:cNvSpPr/>
          <p:nvPr/>
        </p:nvSpPr>
        <p:spPr>
          <a:xfrm>
            <a:off x="4239840" y="2054551"/>
            <a:ext cx="1727273" cy="212619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algn="ctr" defTabSz="990283"/>
            <a:r>
              <a:rPr lang="ru-RU" sz="894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РЕЗУЛЬТАТ</a:t>
            </a:r>
            <a:endParaRPr lang="ru-RU" sz="894" b="1" dirty="0">
              <a:solidFill>
                <a:srgbClr val="FF0000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2C74F507-780C-4FB5-A2C8-6C2BA48CD7D0}"/>
              </a:ext>
            </a:extLst>
          </p:cNvPr>
          <p:cNvSpPr/>
          <p:nvPr/>
        </p:nvSpPr>
        <p:spPr>
          <a:xfrm>
            <a:off x="3028600" y="5792262"/>
            <a:ext cx="3122355" cy="967570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defTabSz="990283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АВТОМАТИЧЕСКАЯ</a:t>
            </a:r>
            <a:endParaRPr lang="ru-RU" sz="1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РАБОТА АНАЛИТИЧЕСКИХ МОДЕЛЕЙ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ПОЛНЫЙ ОБЪЕМ ДАННЫХ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КОРОТКИЕ СРОКИ ПОДГОТОВКИ (2 ДНЯ)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БОЛЕЕ ВЫСОКИЙ ЭФФЕКТ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6A46E87-09EB-431C-880D-CDE9CC81C211}"/>
              </a:ext>
            </a:extLst>
          </p:cNvPr>
          <p:cNvGrpSpPr/>
          <p:nvPr/>
        </p:nvGrpSpPr>
        <p:grpSpPr>
          <a:xfrm>
            <a:off x="116463" y="1728981"/>
            <a:ext cx="1881771" cy="4616478"/>
            <a:chOff x="116463" y="1728981"/>
            <a:chExt cx="1646901" cy="404028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2D0F19D8-7CD2-4B8B-9D76-33AF076C1403}"/>
                </a:ext>
              </a:extLst>
            </p:cNvPr>
            <p:cNvSpPr/>
            <p:nvPr/>
          </p:nvSpPr>
          <p:spPr>
            <a:xfrm>
              <a:off x="226321" y="1728981"/>
              <a:ext cx="1434330" cy="4040280"/>
            </a:xfrm>
            <a:prstGeom prst="roundRect">
              <a:avLst>
                <a:gd name="adj" fmla="val 1031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0" tIns="37146" rIns="74290" bIns="37146" rtlCol="0" anchor="ctr"/>
            <a:lstStyle/>
            <a:p>
              <a:pPr algn="ctr" defTabSz="990283"/>
              <a:endParaRPr lang="kk-KZ" sz="2000">
                <a:solidFill>
                  <a:prstClr val="white"/>
                </a:solidFill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20523C04-9474-4065-9A3F-EBCC1C5F9ABB}"/>
                </a:ext>
              </a:extLst>
            </p:cNvPr>
            <p:cNvSpPr/>
            <p:nvPr/>
          </p:nvSpPr>
          <p:spPr>
            <a:xfrm>
              <a:off x="238991" y="1748943"/>
              <a:ext cx="1418086" cy="515538"/>
            </a:xfrm>
            <a:custGeom>
              <a:avLst/>
              <a:gdLst>
                <a:gd name="connsiteX0" fmla="*/ 182076 w 1765329"/>
                <a:gd name="connsiteY0" fmla="*/ 0 h 528345"/>
                <a:gd name="connsiteX1" fmla="*/ 1583253 w 1765329"/>
                <a:gd name="connsiteY1" fmla="*/ 0 h 528345"/>
                <a:gd name="connsiteX2" fmla="*/ 1765329 w 1765329"/>
                <a:gd name="connsiteY2" fmla="*/ 182076 h 528345"/>
                <a:gd name="connsiteX3" fmla="*/ 1765329 w 1765329"/>
                <a:gd name="connsiteY3" fmla="*/ 528345 h 528345"/>
                <a:gd name="connsiteX4" fmla="*/ 0 w 1765329"/>
                <a:gd name="connsiteY4" fmla="*/ 528345 h 528345"/>
                <a:gd name="connsiteX5" fmla="*/ 0 w 1765329"/>
                <a:gd name="connsiteY5" fmla="*/ 182076 h 528345"/>
                <a:gd name="connsiteX6" fmla="*/ 182076 w 1765329"/>
                <a:gd name="connsiteY6" fmla="*/ 0 h 52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5329" h="528345">
                  <a:moveTo>
                    <a:pt x="182076" y="0"/>
                  </a:moveTo>
                  <a:lnTo>
                    <a:pt x="1583253" y="0"/>
                  </a:lnTo>
                  <a:cubicBezTo>
                    <a:pt x="1683811" y="0"/>
                    <a:pt x="1765329" y="81518"/>
                    <a:pt x="1765329" y="182076"/>
                  </a:cubicBezTo>
                  <a:lnTo>
                    <a:pt x="1765329" y="528345"/>
                  </a:lnTo>
                  <a:lnTo>
                    <a:pt x="0" y="528345"/>
                  </a:lnTo>
                  <a:lnTo>
                    <a:pt x="0" y="182076"/>
                  </a:lnTo>
                  <a:cubicBezTo>
                    <a:pt x="0" y="81518"/>
                    <a:pt x="81518" y="0"/>
                    <a:pt x="182076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0" tIns="37146" rIns="74290" bIns="37146" rtlCol="0" anchor="ctr"/>
            <a:lstStyle/>
            <a:p>
              <a:pPr algn="ctr" defTabSz="990283"/>
              <a:endParaRPr lang="kk-KZ" sz="2000">
                <a:solidFill>
                  <a:prstClr val="white"/>
                </a:solidFill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05669EF3-5077-41BF-B243-BCDBF0F18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81" y="2844113"/>
              <a:ext cx="437606" cy="43760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CD77083D-2CC4-4B66-8FC0-70F8E87C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81" y="3901637"/>
              <a:ext cx="437606" cy="437606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C1191F24-BB6C-4229-A69B-8C0A459BB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81" y="5034124"/>
              <a:ext cx="437606" cy="4376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3283017-6AD5-40B9-B700-A1B3F5E250C1}"/>
                </a:ext>
              </a:extLst>
            </p:cNvPr>
            <p:cNvSpPr txBox="1"/>
            <p:nvPr/>
          </p:nvSpPr>
          <p:spPr>
            <a:xfrm>
              <a:off x="116463" y="2549252"/>
              <a:ext cx="1646901" cy="213804"/>
            </a:xfrm>
            <a:prstGeom prst="rect">
              <a:avLst/>
            </a:prstGeom>
            <a:noFill/>
          </p:spPr>
          <p:txBody>
            <a:bodyPr wrap="square" lIns="74290" tIns="37146" rIns="74290" bIns="37146" rtlCol="0">
              <a:spAutoFit/>
            </a:bodyPr>
            <a:lstStyle/>
            <a:p>
              <a:pPr algn="ctr" defTabSz="990283"/>
              <a:r>
                <a:rPr lang="ru-RU" sz="1100" b="1" dirty="0">
                  <a:solidFill>
                    <a:prstClr val="black"/>
                  </a:solidFill>
                </a:rPr>
                <a:t>ЕХД (ФНО)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A5AE74D-425B-4A80-9018-C857106E907B}"/>
                </a:ext>
              </a:extLst>
            </p:cNvPr>
            <p:cNvSpPr txBox="1"/>
            <p:nvPr/>
          </p:nvSpPr>
          <p:spPr>
            <a:xfrm>
              <a:off x="439389" y="4823039"/>
              <a:ext cx="1008189" cy="213804"/>
            </a:xfrm>
            <a:prstGeom prst="rect">
              <a:avLst/>
            </a:prstGeom>
            <a:noFill/>
          </p:spPr>
          <p:txBody>
            <a:bodyPr wrap="square" lIns="74290" tIns="37146" rIns="74290" bIns="37146" rtlCol="0">
              <a:spAutoFit/>
            </a:bodyPr>
            <a:lstStyle/>
            <a:p>
              <a:pPr algn="ctr" defTabSz="990283"/>
              <a:r>
                <a:rPr lang="ru-RU" sz="1100" b="1" dirty="0">
                  <a:solidFill>
                    <a:prstClr val="black"/>
                  </a:solidFill>
                </a:rPr>
                <a:t>ДРУГИЕ БД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3EFB9B4-CA52-46DF-9CF6-2209960187B6}"/>
                </a:ext>
              </a:extLst>
            </p:cNvPr>
            <p:cNvSpPr txBox="1"/>
            <p:nvPr/>
          </p:nvSpPr>
          <p:spPr>
            <a:xfrm>
              <a:off x="116463" y="3648772"/>
              <a:ext cx="1646901" cy="213804"/>
            </a:xfrm>
            <a:prstGeom prst="rect">
              <a:avLst/>
            </a:prstGeom>
            <a:noFill/>
          </p:spPr>
          <p:txBody>
            <a:bodyPr wrap="square" lIns="74290" tIns="37146" rIns="74290" bIns="37146" rtlCol="0">
              <a:spAutoFit/>
            </a:bodyPr>
            <a:lstStyle/>
            <a:p>
              <a:pPr algn="ctr" defTabSz="990283"/>
              <a:r>
                <a:rPr lang="ru-RU" sz="1100" b="1" dirty="0">
                  <a:solidFill>
                    <a:prstClr val="black"/>
                  </a:solidFill>
                </a:rPr>
                <a:t>ЭСФ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E6367F4-E3D3-4327-ABEE-86BE2121BCBE}"/>
                </a:ext>
              </a:extLst>
            </p:cNvPr>
            <p:cNvSpPr txBox="1"/>
            <p:nvPr/>
          </p:nvSpPr>
          <p:spPr>
            <a:xfrm>
              <a:off x="439389" y="1807916"/>
              <a:ext cx="1008189" cy="361953"/>
            </a:xfrm>
            <a:prstGeom prst="rect">
              <a:avLst/>
            </a:prstGeom>
            <a:noFill/>
          </p:spPr>
          <p:txBody>
            <a:bodyPr wrap="square" lIns="74290" tIns="37146" rIns="74290" bIns="37146" rtlCol="0">
              <a:spAutoFit/>
            </a:bodyPr>
            <a:lstStyle/>
            <a:p>
              <a:pPr algn="ctr" defTabSz="990283"/>
              <a:r>
                <a:rPr lang="ru-RU" sz="1100" b="1" dirty="0">
                  <a:solidFill>
                    <a:prstClr val="black"/>
                  </a:solidFill>
                </a:rPr>
                <a:t>РЕЛЯЦИОННЫЕ СУБД </a:t>
              </a:r>
            </a:p>
          </p:txBody>
        </p:sp>
      </p:grp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DD572A32-638C-4EFF-9168-B1C6A5DBCBD8}"/>
              </a:ext>
            </a:extLst>
          </p:cNvPr>
          <p:cNvSpPr/>
          <p:nvPr/>
        </p:nvSpPr>
        <p:spPr>
          <a:xfrm>
            <a:off x="3028600" y="2676321"/>
            <a:ext cx="2938513" cy="967570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defTabSz="990283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РУЧНАЯ 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ОБРАБОТКА В ТАБЛИЦАХ EXCEL ИЛИ ACCESS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ОГРАНИЧЕННЫЙ ОБЪЕМ ДАННЫХ</a:t>
            </a:r>
          </a:p>
          <a:p>
            <a:pPr marL="92075" indent="-92075" defTabSz="990283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ДЛИТЕЛЬНЫЕ СРОКИ ПОДГОТОВКИ ДАННЫХ ( до 2 месяцев)</a:t>
            </a:r>
            <a:endParaRPr lang="kk-KZ" dirty="0">
              <a:solidFill>
                <a:prstClr val="black"/>
              </a:solidFill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DD0435CB-F0E9-4665-8FCA-6B6F660551F9}"/>
              </a:ext>
            </a:extLst>
          </p:cNvPr>
          <p:cNvSpPr/>
          <p:nvPr/>
        </p:nvSpPr>
        <p:spPr>
          <a:xfrm>
            <a:off x="3206473" y="1330594"/>
            <a:ext cx="1315286" cy="425113"/>
          </a:xfrm>
          <a:prstGeom prst="rect">
            <a:avLst/>
          </a:prstGeom>
        </p:spPr>
        <p:txBody>
          <a:bodyPr wrap="none" lIns="74290" tIns="37146" rIns="74290" bIns="37146">
            <a:spAutoFit/>
          </a:bodyPr>
          <a:lstStyle/>
          <a:p>
            <a:pPr defTabSz="990283"/>
            <a:r>
              <a:rPr lang="ru-RU" sz="2275" b="1" dirty="0">
                <a:solidFill>
                  <a:srgbClr val="C00000"/>
                </a:solidFill>
              </a:rPr>
              <a:t>КАК ЕСТЬ</a:t>
            </a:r>
            <a:endParaRPr lang="kk-KZ" sz="2275" dirty="0">
              <a:solidFill>
                <a:srgbClr val="C00000"/>
              </a:solidFill>
            </a:endParaRPr>
          </a:p>
        </p:txBody>
      </p:sp>
      <p:pic>
        <p:nvPicPr>
          <p:cNvPr id="91" name="Picture 12" descr="ÐÐ°ÑÑÐ¸Ð½ÐºÐ¸ Ð¿Ð¾ Ð·Ð°Ð¿ÑÐ¾ÑÑ Ð³ÑÐ°ÑÐ¸ÐºÐ¸">
            <a:extLst>
              <a:ext uri="{FF2B5EF4-FFF2-40B4-BE49-F238E27FC236}">
                <a16:creationId xmlns="" xmlns:a16="http://schemas.microsoft.com/office/drawing/2014/main" id="{66742B53-7019-4292-992D-0F670AE3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53" y="2214684"/>
            <a:ext cx="884456" cy="5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ÐÐ°ÑÑÐ¸Ð½ÐºÐ¸ Ð¿Ð¾ Ð·Ð°Ð¿ÑÐ¾ÑÑ ÑÐ°Ð±Ð»Ð¸ÑÐ°">
            <a:extLst>
              <a:ext uri="{FF2B5EF4-FFF2-40B4-BE49-F238E27FC236}">
                <a16:creationId xmlns="" xmlns:a16="http://schemas.microsoft.com/office/drawing/2014/main" id="{D5C88834-9CAA-4A3C-A1EA-47B5F8BD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39" y="1860759"/>
            <a:ext cx="420515" cy="5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Номер слайда 7">
            <a:extLst>
              <a:ext uri="{FF2B5EF4-FFF2-40B4-BE49-F238E27FC236}">
                <a16:creationId xmlns="" xmlns:a16="http://schemas.microsoft.com/office/drawing/2014/main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EF910A12-7A5A-4B4A-964B-40E9FD074B5D}"/>
              </a:ext>
            </a:extLst>
          </p:cNvPr>
          <p:cNvSpPr/>
          <p:nvPr/>
        </p:nvSpPr>
        <p:spPr>
          <a:xfrm>
            <a:off x="-258128" y="6440740"/>
            <a:ext cx="2840830" cy="350221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algn="ctr" defTabSz="990283"/>
            <a:r>
              <a:rPr lang="ru-RU" sz="894" b="1" dirty="0">
                <a:solidFill>
                  <a:srgbClr val="4472C4">
                    <a:lumMod val="50000"/>
                  </a:srgbClr>
                </a:solidFill>
              </a:rPr>
              <a:t>ИС СУР ВВЕДЕНА В ПРОМЫШЛЕННУЮ ЭКСПЛУАТАЦИЮ 13 ДЕКАБРЯ 2018Г.</a:t>
            </a:r>
          </a:p>
        </p:txBody>
      </p:sp>
      <p:pic>
        <p:nvPicPr>
          <p:cNvPr id="65" name="Picture 6" descr="ÐÐ°ÑÑÐ¸Ð½ÐºÐ¸ Ð¿Ð¾ Ð·Ð°Ð¿ÑÐ¾ÑÑ Ð°ÑÑÐ¸ÑÐµÐºÑÑÑÐ° Ð±Ð°Ð· Ð´Ð°Ð½Ð½ÑÑ ÑÐ½ÐµÐ¶Ð¸Ð½ÐºÐ°">
            <a:extLst>
              <a:ext uri="{FF2B5EF4-FFF2-40B4-BE49-F238E27FC236}">
                <a16:creationId xmlns="" xmlns:a16="http://schemas.microsoft.com/office/drawing/2014/main" id="{73DB64EE-9411-40D3-A264-36CEA1CC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62" y="4315311"/>
            <a:ext cx="2503543" cy="13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A140D995-99DC-4290-A555-F74D10FA1B7A}"/>
              </a:ext>
            </a:extLst>
          </p:cNvPr>
          <p:cNvCxnSpPr>
            <a:cxnSpLocks/>
          </p:cNvCxnSpPr>
          <p:nvPr/>
        </p:nvCxnSpPr>
        <p:spPr>
          <a:xfrm>
            <a:off x="1985780" y="2302086"/>
            <a:ext cx="986020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361831A-B049-48C0-91E0-81592D3F5A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8" y="1861621"/>
            <a:ext cx="712399" cy="712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13" y="1894181"/>
            <a:ext cx="472345" cy="4636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42844" y="4870129"/>
            <a:ext cx="495003" cy="550275"/>
          </a:xfrm>
          <a:prstGeom prst="rect">
            <a:avLst/>
          </a:prstGeom>
          <a:noFill/>
        </p:spPr>
        <p:txBody>
          <a:bodyPr wrap="none" lIns="99058" tIns="49528" rIns="99058" bIns="49528" rtlCol="0">
            <a:spAutoFit/>
          </a:bodyPr>
          <a:lstStyle/>
          <a:p>
            <a:pPr algn="ctr"/>
            <a:r>
              <a:rPr lang="ru-RU" sz="1463" dirty="0"/>
              <a:t>ИС</a:t>
            </a:r>
          </a:p>
          <a:p>
            <a:pPr algn="ctr"/>
            <a:r>
              <a:rPr lang="ru-RU" sz="1463" dirty="0"/>
              <a:t>СУР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="" xmlns:a16="http://schemas.microsoft.com/office/drawing/2014/main" id="{5903EBD3-5DA4-4E1F-9E8C-ABB4B6A90112}"/>
              </a:ext>
            </a:extLst>
          </p:cNvPr>
          <p:cNvCxnSpPr>
            <a:cxnSpLocks/>
          </p:cNvCxnSpPr>
          <p:nvPr/>
        </p:nvCxnSpPr>
        <p:spPr>
          <a:xfrm flipV="1">
            <a:off x="3866061" y="5180005"/>
            <a:ext cx="1794560" cy="23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="" xmlns:a16="http://schemas.microsoft.com/office/drawing/2014/main" id="{5903EBD3-5DA4-4E1F-9E8C-ABB4B6A90112}"/>
              </a:ext>
            </a:extLst>
          </p:cNvPr>
          <p:cNvCxnSpPr>
            <a:cxnSpLocks/>
          </p:cNvCxnSpPr>
          <p:nvPr/>
        </p:nvCxnSpPr>
        <p:spPr>
          <a:xfrm>
            <a:off x="2006398" y="5164834"/>
            <a:ext cx="1152403" cy="151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027A5DB3-5B23-4968-AD11-8C5FD407E190}"/>
              </a:ext>
            </a:extLst>
          </p:cNvPr>
          <p:cNvSpPr/>
          <p:nvPr/>
        </p:nvSpPr>
        <p:spPr>
          <a:xfrm>
            <a:off x="3999128" y="4971617"/>
            <a:ext cx="1727273" cy="212619"/>
          </a:xfrm>
          <a:prstGeom prst="rect">
            <a:avLst/>
          </a:prstGeom>
        </p:spPr>
        <p:txBody>
          <a:bodyPr wrap="square" lIns="74290" tIns="37146" rIns="74290" bIns="37146">
            <a:spAutoFit/>
          </a:bodyPr>
          <a:lstStyle/>
          <a:p>
            <a:pPr algn="ctr" defTabSz="990283"/>
            <a:r>
              <a:rPr lang="ru-RU" sz="894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РЕЗУЛЬТАТ</a:t>
            </a:r>
            <a:endParaRPr lang="ru-RU" sz="894" b="1" dirty="0">
              <a:solidFill>
                <a:srgbClr val="FF0000"/>
              </a:solidFill>
            </a:endParaRPr>
          </a:p>
        </p:txBody>
      </p:sp>
      <p:pic>
        <p:nvPicPr>
          <p:cNvPr id="74" name="Picture 12" descr="ÐÐ°ÑÑÐ¸Ð½ÐºÐ¸ Ð¿Ð¾ Ð·Ð°Ð¿ÑÐ¾ÑÑ Ð³ÑÐ°ÑÐ¸ÐºÐ¸">
            <a:extLst>
              <a:ext uri="{FF2B5EF4-FFF2-40B4-BE49-F238E27FC236}">
                <a16:creationId xmlns="" xmlns:a16="http://schemas.microsoft.com/office/drawing/2014/main" id="{66742B53-7019-4292-992D-0F670AE3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53" y="5145991"/>
            <a:ext cx="884456" cy="5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4" descr="ÐÐ°ÑÑÐ¸Ð½ÐºÐ¸ Ð¿Ð¾ Ð·Ð°Ð¿ÑÐ¾ÑÑ ÑÐ°Ð±Ð»Ð¸ÑÐ°">
            <a:extLst>
              <a:ext uri="{FF2B5EF4-FFF2-40B4-BE49-F238E27FC236}">
                <a16:creationId xmlns="" xmlns:a16="http://schemas.microsoft.com/office/drawing/2014/main" id="{D5C88834-9CAA-4A3C-A1EA-47B5F8BD0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39" y="4792065"/>
            <a:ext cx="420515" cy="5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 стрелкой 77">
            <a:extLst>
              <a:ext uri="{FF2B5EF4-FFF2-40B4-BE49-F238E27FC236}">
                <a16:creationId xmlns="" xmlns:a16="http://schemas.microsoft.com/office/drawing/2014/main" id="{A140D995-99DC-4290-A555-F74D10FA1B7A}"/>
              </a:ext>
            </a:extLst>
          </p:cNvPr>
          <p:cNvCxnSpPr>
            <a:cxnSpLocks/>
          </p:cNvCxnSpPr>
          <p:nvPr/>
        </p:nvCxnSpPr>
        <p:spPr>
          <a:xfrm>
            <a:off x="3750591" y="2302085"/>
            <a:ext cx="1910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Картинки по запросу access">
            <a:extLst>
              <a:ext uri="{FF2B5EF4-FFF2-40B4-BE49-F238E27FC236}">
                <a16:creationId xmlns="" xmlns:a16="http://schemas.microsoft.com/office/drawing/2014/main" id="{1A8A6FE2-98E5-4DC5-BA5C-750D6DB4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75" y="2118671"/>
            <a:ext cx="469882" cy="4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6934200" y="1296500"/>
            <a:ext cx="0" cy="556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7177314" y="2213853"/>
            <a:ext cx="2534572" cy="1130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770" tIns="57770" rIns="57770" bIns="57770" numCol="1" spcCol="1693" anchor="t" anchorCtr="0">
            <a:noAutofit/>
          </a:bodyPr>
          <a:lstStyle/>
          <a:p>
            <a:pPr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070C0"/>
                </a:solidFill>
              </a:rPr>
              <a:t>ВЫЯВЛЕНИЕ РИСКОВ ПРИ ПЕРЕМЕЩЕНИИ ТОВАРОВ </a:t>
            </a:r>
          </a:p>
          <a:p>
            <a:pPr marL="176213" indent="-176213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ОБРАБОТАНО СВЫШЕ 1,6 МЛРД. ЗАПИСЕЙ</a:t>
            </a:r>
          </a:p>
          <a:p>
            <a:pPr marL="176213" indent="-176213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СПИСКИ НП, ИМЕЮЩИХ РИСКИ ПЕРЕМЕЩЕНИЯ ТОВАРОВ ПО ОТКЛОНЕНИЯМ В СТОИМОСТИ И ОБЪЕМАХ ПЕРЕМЕЩЕНИЯ ТОВАРОВ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6C74E6F7-4B3E-47CF-A1F5-B49CC5441B11}"/>
              </a:ext>
            </a:extLst>
          </p:cNvPr>
          <p:cNvSpPr/>
          <p:nvPr/>
        </p:nvSpPr>
        <p:spPr>
          <a:xfrm>
            <a:off x="7177314" y="3818739"/>
            <a:ext cx="2360352" cy="1133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770" tIns="57770" rIns="57770" bIns="57770" numCol="1" spcCol="1693" anchor="ctr" anchorCtr="0">
            <a:no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ФОРМИРОВАНИЕ СПИСКА НП ПО ВЫБОРОЧНЫМ ПРОВЕРКАМ</a:t>
            </a:r>
          </a:p>
          <a:p>
            <a:pPr marL="285439" indent="-185733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ОБРАБОТАНО СВЫШЕ 3 МЛРД. ЗАПИСЕЙ </a:t>
            </a:r>
          </a:p>
          <a:p>
            <a:pPr marL="285439" indent="-185733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СПИСОК НП С НАИБОЛЬШЕЙ ВЕРОЯТНОСТЬЮ ДОНАЧИСЛЕНИЙ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55B06C37-00BA-4EC5-BED6-59A5560BC40B}"/>
              </a:ext>
            </a:extLst>
          </p:cNvPr>
          <p:cNvSpPr/>
          <p:nvPr/>
        </p:nvSpPr>
        <p:spPr>
          <a:xfrm>
            <a:off x="7088448" y="5221766"/>
            <a:ext cx="2591230" cy="15152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770" tIns="57770" rIns="57770" bIns="57770" numCol="1" spcCol="1693" anchor="ctr" anchorCtr="0">
            <a:noAutofit/>
          </a:bodyPr>
          <a:lstStyle/>
          <a:p>
            <a:pPr marL="99718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0070C0"/>
                </a:solidFill>
              </a:rPr>
              <a:t>ВИЗУАЛИЗАЦИЯ ПИРАМИДЫ</a:t>
            </a:r>
          </a:p>
          <a:p>
            <a:pPr marL="288839" indent="-189121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ВИЗУАЛИЗАЦИЯ «РАЗВЕРНУТОЙ ПИРАМИДЫ» В ВИДЕ ЦЕПОЧЕК ВЗАИМООТНОШЕНИЙ С КОНТРАГЕНТАМИ</a:t>
            </a:r>
          </a:p>
          <a:p>
            <a:pPr marL="288839" indent="-189121" defTabSz="673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ru-RU" sz="975" dirty="0">
                <a:solidFill>
                  <a:srgbClr val="5B9BD5">
                    <a:lumMod val="50000"/>
                  </a:srgbClr>
                </a:solidFill>
              </a:rPr>
              <a:t>МОДЕЛЬ СОДЕРЖИТ ИНФОРМАЦИЮ ПО ДЕЯТЕЛЬНОСТИ КОНТРАГЕНТОВ (ДАННЫЕ ФНО: СГД, ОБОРОТЫ, ВЫЧЕТЫ, КОЛ-ВО РАБОТНИКОВ)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7024" y="1481721"/>
            <a:ext cx="280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3 МОДЕЛИ </a:t>
            </a:r>
            <a:br>
              <a:rPr lang="ru-RU" sz="1600" b="1" dirty="0">
                <a:solidFill>
                  <a:srgbClr val="00B050"/>
                </a:solidFill>
              </a:rPr>
            </a:br>
            <a:r>
              <a:rPr lang="ru-RU" sz="1600" b="1" dirty="0">
                <a:solidFill>
                  <a:srgbClr val="00B050"/>
                </a:solidFill>
              </a:rPr>
              <a:t>ВЫЯВЛЕНИЯ РИСКОВ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519071BA-EF44-4E67-8A93-ABACA42D9FAB}"/>
              </a:ext>
            </a:extLst>
          </p:cNvPr>
          <p:cNvSpPr/>
          <p:nvPr/>
        </p:nvSpPr>
        <p:spPr>
          <a:xfrm>
            <a:off x="3248509" y="3977338"/>
            <a:ext cx="1497836" cy="425113"/>
          </a:xfrm>
          <a:prstGeom prst="rect">
            <a:avLst/>
          </a:prstGeom>
        </p:spPr>
        <p:txBody>
          <a:bodyPr wrap="none" lIns="74290" tIns="37146" rIns="74290" bIns="37146">
            <a:spAutoFit/>
          </a:bodyPr>
          <a:lstStyle/>
          <a:p>
            <a:pPr defTabSz="990283"/>
            <a:r>
              <a:rPr lang="ru-RU" sz="2275" b="1" dirty="0">
                <a:solidFill>
                  <a:srgbClr val="00B050"/>
                </a:solidFill>
              </a:rPr>
              <a:t>КАК БУДЕТ</a:t>
            </a:r>
            <a:endParaRPr lang="kk-KZ" sz="2275" dirty="0">
              <a:solidFill>
                <a:srgbClr val="00B050"/>
              </a:solidFill>
            </a:endParaRPr>
          </a:p>
        </p:txBody>
      </p:sp>
      <p:sp>
        <p:nvSpPr>
          <p:cNvPr id="50" name="Номер слайда 7">
            <a:extLst>
              <a:ext uri="{FF2B5EF4-FFF2-40B4-BE49-F238E27FC236}">
                <a16:creationId xmlns="" xmlns:a16="http://schemas.microsoft.com/office/drawing/2014/main" id="{D1794946-8F16-40D3-8F99-465E290274F7}"/>
              </a:ext>
            </a:extLst>
          </p:cNvPr>
          <p:cNvSpPr txBox="1">
            <a:spLocks/>
          </p:cNvSpPr>
          <p:nvPr/>
        </p:nvSpPr>
        <p:spPr>
          <a:xfrm>
            <a:off x="9191353" y="827164"/>
            <a:ext cx="531785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706" b="1">
                <a:solidFill>
                  <a:prstClr val="white"/>
                </a:solidFill>
              </a:rPr>
              <a:t>5</a:t>
            </a:r>
            <a:endParaRPr lang="kk-KZ" sz="1706" b="1" dirty="0">
              <a:solidFill>
                <a:prstClr val="white"/>
              </a:solidFill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5B7DB296-25CE-40C8-AF1A-8E6C203F1C26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5DC219D-465F-4C5F-99AB-D84FCCFEA1CE}"/>
              </a:ext>
            </a:extLst>
          </p:cNvPr>
          <p:cNvSpPr txBox="1"/>
          <p:nvPr/>
        </p:nvSpPr>
        <p:spPr>
          <a:xfrm>
            <a:off x="160422" y="775914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ИС СИСТЕМА УПРАВЛЕНИЯ РИСКАМИ</a:t>
            </a:r>
          </a:p>
        </p:txBody>
      </p:sp>
      <p:sp>
        <p:nvSpPr>
          <p:cNvPr id="61" name="Стрелка: пятиугольник 48">
            <a:extLst>
              <a:ext uri="{FF2B5EF4-FFF2-40B4-BE49-F238E27FC236}">
                <a16:creationId xmlns="" xmlns:a16="http://schemas.microsoft.com/office/drawing/2014/main" id="{6AE419E8-9970-4A4C-9194-BAF7ED24CEAF}"/>
              </a:ext>
            </a:extLst>
          </p:cNvPr>
          <p:cNvSpPr/>
          <p:nvPr/>
        </p:nvSpPr>
        <p:spPr>
          <a:xfrm rot="10800000">
            <a:off x="9191350" y="642935"/>
            <a:ext cx="714649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62" name="Номер слайда 7">
            <a:extLst>
              <a:ext uri="{FF2B5EF4-FFF2-40B4-BE49-F238E27FC236}">
                <a16:creationId xmlns="" xmlns:a16="http://schemas.microsoft.com/office/drawing/2014/main" id="{2FD5C06E-423A-4083-8139-F03DCE573660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12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8399330" y="3139499"/>
            <a:ext cx="1331119" cy="980281"/>
          </a:xfrm>
          <a:prstGeom prst="homePlate">
            <a:avLst>
              <a:gd name="adj" fmla="val 19474"/>
            </a:avLst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1" name="Пятиугольник 10"/>
          <p:cNvSpPr/>
          <p:nvPr/>
        </p:nvSpPr>
        <p:spPr>
          <a:xfrm>
            <a:off x="7253949" y="3139499"/>
            <a:ext cx="1331119" cy="980281"/>
          </a:xfrm>
          <a:prstGeom prst="homePlate">
            <a:avLst>
              <a:gd name="adj" fmla="val 19474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0" name="Пятиугольник 9"/>
          <p:cNvSpPr/>
          <p:nvPr/>
        </p:nvSpPr>
        <p:spPr>
          <a:xfrm>
            <a:off x="6103408" y="3139499"/>
            <a:ext cx="1331119" cy="980281"/>
          </a:xfrm>
          <a:prstGeom prst="homePlate">
            <a:avLst>
              <a:gd name="adj" fmla="val 19474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9" name="Пятиугольник 8"/>
          <p:cNvSpPr/>
          <p:nvPr/>
        </p:nvSpPr>
        <p:spPr>
          <a:xfrm>
            <a:off x="4958027" y="3139499"/>
            <a:ext cx="1331119" cy="980281"/>
          </a:xfrm>
          <a:prstGeom prst="homePlate">
            <a:avLst>
              <a:gd name="adj" fmla="val 19474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8" name="Прямоугольник 17"/>
          <p:cNvSpPr/>
          <p:nvPr/>
        </p:nvSpPr>
        <p:spPr>
          <a:xfrm>
            <a:off x="5125152" y="3442088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285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88836" y="3442088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1 462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34527" y="3442088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1 740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550148" y="3442088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10818" y="2884786"/>
            <a:ext cx="583814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75" dirty="0"/>
              <a:t>ИС ЭСФ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8034" y="2734745"/>
            <a:ext cx="97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ВИРТУАЛЬНЫЙ СКЛАД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8154" y="2696865"/>
            <a:ext cx="89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МАРКИРОВКА ТОВАРОВ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7868" y="2697235"/>
            <a:ext cx="14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АДМИНИСТРИРОВАНИЕ НДС (БЛОКЧЕЙН)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22993" y="2554933"/>
            <a:ext cx="14438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БАЗА ДАННЫХ НАЛОГОВОГО АДМИНИСТРИРОВАНИЯ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95892" y="2464313"/>
            <a:ext cx="105311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/>
              <a:t>ПЕРЕХОД К ВСЕОБЩЕМУ ДЕКЛАРИ-РОВАНИЮ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83638" y="2722933"/>
            <a:ext cx="130447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75" dirty="0"/>
              <a:t>ВНЕДРЕНИЕ ОНЛАЙН-ККМ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110" y="2884416"/>
            <a:ext cx="71045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75" dirty="0"/>
              <a:t>АСТАНА-1</a:t>
            </a:r>
          </a:p>
        </p:txBody>
      </p:sp>
      <p:sp>
        <p:nvSpPr>
          <p:cNvPr id="32" name="Правая фигурная скобка 31"/>
          <p:cNvSpPr/>
          <p:nvPr/>
        </p:nvSpPr>
        <p:spPr>
          <a:xfrm rot="5400000">
            <a:off x="4852708" y="-371140"/>
            <a:ext cx="325012" cy="9533927"/>
          </a:xfrm>
          <a:prstGeom prst="rightBrace">
            <a:avLst>
              <a:gd name="adj1" fmla="val 4881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33" name="Прямоугольник 32"/>
          <p:cNvSpPr/>
          <p:nvPr/>
        </p:nvSpPr>
        <p:spPr>
          <a:xfrm>
            <a:off x="2269993" y="4745287"/>
            <a:ext cx="4953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</a:t>
            </a:r>
            <a:r>
              <a:rPr lang="ru-RU" sz="39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5,5 </a:t>
            </a:r>
            <a:r>
              <a:rPr lang="ru-RU" sz="1625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ТРЛН. ТЕНГЕ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81527" y="5540386"/>
            <a:ext cx="4953000" cy="3424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2019-2025 годы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92234" y="5989805"/>
            <a:ext cx="184731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975" dirty="0"/>
          </a:p>
        </p:txBody>
      </p:sp>
      <p:sp>
        <p:nvSpPr>
          <p:cNvPr id="37" name="Номер слайда 7">
            <a:extLst>
              <a:ext uri="{FF2B5EF4-FFF2-40B4-BE49-F238E27FC236}">
                <a16:creationId xmlns="" xmlns:a16="http://schemas.microsoft.com/office/drawing/2014/main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805816" y="3139499"/>
            <a:ext cx="1331119" cy="980281"/>
          </a:xfrm>
          <a:prstGeom prst="homePlate">
            <a:avLst>
              <a:gd name="adj" fmla="val 19474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96790" y="3427077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1 091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640068" y="3139499"/>
            <a:ext cx="1331119" cy="980281"/>
          </a:xfrm>
          <a:prstGeom prst="homePlate">
            <a:avLst>
              <a:gd name="adj" fmla="val 19474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7" name="Прямоугольник 16"/>
          <p:cNvSpPr/>
          <p:nvPr/>
        </p:nvSpPr>
        <p:spPr>
          <a:xfrm>
            <a:off x="2774946" y="3442088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460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521283" y="3152256"/>
            <a:ext cx="1331119" cy="980281"/>
          </a:xfrm>
          <a:prstGeom prst="homePlate">
            <a:avLst>
              <a:gd name="adj" fmla="val 19474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6" name="Прямоугольник 15"/>
          <p:cNvSpPr/>
          <p:nvPr/>
        </p:nvSpPr>
        <p:spPr>
          <a:xfrm>
            <a:off x="1656161" y="3442088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347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409058" y="3152256"/>
            <a:ext cx="1331119" cy="980281"/>
          </a:xfrm>
          <a:prstGeom prst="homePlate">
            <a:avLst>
              <a:gd name="adj" fmla="val 19474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4" name="Прямоугольник 13"/>
          <p:cNvSpPr/>
          <p:nvPr/>
        </p:nvSpPr>
        <p:spPr>
          <a:xfrm>
            <a:off x="381138" y="3412955"/>
            <a:ext cx="106136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50" b="1" dirty="0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8" name="Номер слайда 7">
            <a:extLst>
              <a:ext uri="{FF2B5EF4-FFF2-40B4-BE49-F238E27FC236}">
                <a16:creationId xmlns="" xmlns:a16="http://schemas.microsoft.com/office/drawing/2014/main" id="{BBC8F7B4-B3BA-4CAE-81F9-0A62A203DCF0}"/>
              </a:ext>
            </a:extLst>
          </p:cNvPr>
          <p:cNvSpPr txBox="1">
            <a:spLocks/>
          </p:cNvSpPr>
          <p:nvPr/>
        </p:nvSpPr>
        <p:spPr>
          <a:xfrm>
            <a:off x="9191353" y="827164"/>
            <a:ext cx="531785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706" b="1">
                <a:solidFill>
                  <a:prstClr val="white"/>
                </a:solidFill>
              </a:rPr>
              <a:t>12</a:t>
            </a:r>
            <a:endParaRPr lang="kk-KZ" sz="1706" b="1" dirty="0">
              <a:solidFill>
                <a:prstClr val="white"/>
              </a:solidFill>
            </a:endParaRPr>
          </a:p>
        </p:txBody>
      </p:sp>
      <p:sp>
        <p:nvSpPr>
          <p:cNvPr id="39" name="Номер слайда 7">
            <a:extLst>
              <a:ext uri="{FF2B5EF4-FFF2-40B4-BE49-F238E27FC236}">
                <a16:creationId xmlns="" xmlns:a16="http://schemas.microsoft.com/office/drawing/2014/main" id="{ED68D60B-A54B-43F9-9AAC-4D14F605A151}"/>
              </a:ext>
            </a:extLst>
          </p:cNvPr>
          <p:cNvSpPr txBox="1">
            <a:spLocks/>
          </p:cNvSpPr>
          <p:nvPr/>
        </p:nvSpPr>
        <p:spPr>
          <a:xfrm>
            <a:off x="9191353" y="827164"/>
            <a:ext cx="531785" cy="296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706" b="1">
                <a:solidFill>
                  <a:prstClr val="white"/>
                </a:solidFill>
              </a:rPr>
              <a:t>5</a:t>
            </a:r>
            <a:endParaRPr lang="kk-KZ" sz="1706" b="1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D4EB76C-A8D2-4947-90CA-3FF77DDE551E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Стрелка: пятиугольник 48">
            <a:extLst>
              <a:ext uri="{FF2B5EF4-FFF2-40B4-BE49-F238E27FC236}">
                <a16:creationId xmlns="" xmlns:a16="http://schemas.microsoft.com/office/drawing/2014/main" id="{68B2E33F-58A2-49BC-BCA6-CBC41FBB9A58}"/>
              </a:ext>
            </a:extLst>
          </p:cNvPr>
          <p:cNvSpPr/>
          <p:nvPr/>
        </p:nvSpPr>
        <p:spPr>
          <a:xfrm rot="10800000">
            <a:off x="9191350" y="642935"/>
            <a:ext cx="714649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43" name="Номер слайда 7">
            <a:extLst>
              <a:ext uri="{FF2B5EF4-FFF2-40B4-BE49-F238E27FC236}">
                <a16:creationId xmlns="" xmlns:a16="http://schemas.microsoft.com/office/drawing/2014/main" id="{C8975436-ADE6-48DB-9230-CD2A2BD63491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13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085" y="722977"/>
            <a:ext cx="8543925" cy="467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6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– К 2025 ГОДУ УВЕЛИЧИТЬ СОБИРАЕМОСТЬ НАЛОГОВ ДО  </a:t>
            </a:r>
            <a:r>
              <a:rPr lang="ru-RU" sz="243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25%  </a:t>
            </a:r>
            <a:r>
              <a:rPr lang="ru-RU" sz="1463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2438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ВВП</a:t>
            </a:r>
          </a:p>
        </p:txBody>
      </p:sp>
    </p:spTree>
    <p:extLst>
      <p:ext uri="{BB962C8B-B14F-4D97-AF65-F5344CB8AC3E}">
        <p14:creationId xmlns:p14="http://schemas.microsoft.com/office/powerpoint/2010/main" val="309024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32" y="3193999"/>
            <a:ext cx="6881528" cy="956371"/>
          </a:xfrm>
        </p:spPr>
        <p:txBody>
          <a:bodyPr>
            <a:normAutofit/>
          </a:bodyPr>
          <a:lstStyle/>
          <a:p>
            <a:pPr algn="ctr"/>
            <a:r>
              <a:rPr lang="ru-RU" sz="2925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2813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пятиугольник 6">
            <a:extLst>
              <a:ext uri="{FF2B5EF4-FFF2-40B4-BE49-F238E27FC236}">
                <a16:creationId xmlns="" xmlns:a16="http://schemas.microsoft.com/office/drawing/2014/main" id="{4B49FD8C-AB0F-472A-957B-0688F277001F}"/>
              </a:ext>
            </a:extLst>
          </p:cNvPr>
          <p:cNvSpPr/>
          <p:nvPr/>
        </p:nvSpPr>
        <p:spPr>
          <a:xfrm rot="10800000">
            <a:off x="2150459" y="1613638"/>
            <a:ext cx="2567085" cy="631816"/>
          </a:xfrm>
          <a:prstGeom prst="homePlate">
            <a:avLst>
              <a:gd name="adj" fmla="val 268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3DE2FC7-DEA5-4BDC-815F-23397F9DCE81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Пятиугольник 2"/>
          <p:cNvSpPr/>
          <p:nvPr/>
        </p:nvSpPr>
        <p:spPr>
          <a:xfrm rot="5400000" flipH="1">
            <a:off x="4231798" y="1176622"/>
            <a:ext cx="1451038" cy="9906000"/>
          </a:xfrm>
          <a:prstGeom prst="homePlate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42" tIns="38772" rIns="77542" bIns="38772" rtlCol="0" anchor="ctr"/>
          <a:lstStyle/>
          <a:p>
            <a:pPr algn="ctr"/>
            <a:endParaRPr lang="ru-RU" sz="1463"/>
          </a:p>
        </p:txBody>
      </p:sp>
      <p:sp>
        <p:nvSpPr>
          <p:cNvPr id="6" name="TextBox 5"/>
          <p:cNvSpPr txBox="1"/>
          <p:nvPr/>
        </p:nvSpPr>
        <p:spPr>
          <a:xfrm>
            <a:off x="288459" y="1585516"/>
            <a:ext cx="2394588" cy="693854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0196" y="1691248"/>
            <a:ext cx="2445598" cy="453532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 ОКАЗАНО ПОРТАЛОМ </a:t>
            </a:r>
            <a:r>
              <a:rPr lang="en-US" sz="1219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en-US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2018 ГОДУ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9814" y="2299073"/>
            <a:ext cx="3148058" cy="228342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algn="r"/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(всего услуг, оказанных МФ  - 22 млн.)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84340" y="5484101"/>
            <a:ext cx="1994437" cy="77849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550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86852" y="6246886"/>
            <a:ext cx="1935986" cy="44763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 ОКАЗЫВАТЬ 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ЭЛЕКТРОННОМ ВИДЕ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93629" y="6235056"/>
            <a:ext cx="3132324" cy="44763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УДОВЛЕТВОРЕННОСТИ</a:t>
            </a:r>
            <a:b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ОКАЗАНИЯ ГОСУСЛУГ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16084" y="5478148"/>
            <a:ext cx="1994437" cy="778493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550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95%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674" y="5664037"/>
            <a:ext cx="733955" cy="7198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50" y="5661832"/>
            <a:ext cx="729753" cy="71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ГОСУДАРСТВЕННЫЕ УСЛУГИ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</a:t>
            </a:r>
          </a:p>
        </p:txBody>
      </p:sp>
      <p:sp>
        <p:nvSpPr>
          <p:cNvPr id="41" name="Стрелка: пятиугольник 48">
            <a:extLst>
              <a:ext uri="{FF2B5EF4-FFF2-40B4-BE49-F238E27FC236}">
                <a16:creationId xmlns="" xmlns:a16="http://schemas.microsoft.com/office/drawing/2014/main" id="{4BD607D1-BB4B-4BFA-86ED-11C52D3E7023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00441" y="3215259"/>
            <a:ext cx="2520113" cy="87852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 УСЛУГ ПО СДАЧЕ НАЛОГОВОЙ ДЕКЛАРАЦИИ, ЗАЧЕТ ВОЗВРАТОВ НА ПОРТАЛ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endParaRPr lang="ru-RU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71875" y="3162253"/>
            <a:ext cx="3505686" cy="1053696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ЧАСТНЫМ </a:t>
            </a:r>
            <a:b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ИТ-КОМПАНИЯМ ОКАЗЫВАТЬ УСЛУГИ ПО ВЗАИМОДЕЙСТВИЮ С ИС МФ РК ЧЕРЕЗ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</a:t>
            </a:r>
            <a:r>
              <a:rPr lang="en-US" sz="146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6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подпиши </a:t>
            </a:r>
            <a:r>
              <a:rPr lang="en-US" sz="12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online, moiuchet.kz, idocs.kz </a:t>
            </a:r>
            <a:r>
              <a:rPr lang="ru-RU" sz="12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десятки других сервисов</a:t>
            </a:r>
            <a:r>
              <a:rPr lang="en-US" sz="121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19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Picture 2" descr="Картинки по запросу egov mgo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4" y="2999666"/>
            <a:ext cx="1307020" cy="94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Картинки по запросу mgov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2" b="32134"/>
          <a:stretch/>
        </p:blipFill>
        <p:spPr bwMode="auto">
          <a:xfrm>
            <a:off x="251318" y="3801217"/>
            <a:ext cx="1726104" cy="6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448" y="3231057"/>
            <a:ext cx="930255" cy="94526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026111" y="4371167"/>
            <a:ext cx="3751450" cy="228342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algn="r"/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API – </a:t>
            </a:r>
            <a:r>
              <a:rPr lang="ru-RU" sz="975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интерфейс программирования приложений)</a:t>
            </a: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28DB6A11-B798-42E2-B6D2-680B2C66C647}"/>
              </a:ext>
            </a:extLst>
          </p:cNvPr>
          <p:cNvSpPr/>
          <p:nvPr/>
        </p:nvSpPr>
        <p:spPr>
          <a:xfrm>
            <a:off x="4317" y="5404103"/>
            <a:ext cx="1831741" cy="1453897"/>
          </a:xfrm>
          <a:prstGeom prst="homePlate">
            <a:avLst>
              <a:gd name="adj" fmla="val 1923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ДО 2025 ГОДА:</a:t>
            </a:r>
            <a:endParaRPr lang="ru-RU" sz="2400" b="1" dirty="0">
              <a:solidFill>
                <a:srgbClr val="00913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Стрелка: пятиугольник 41">
            <a:extLst>
              <a:ext uri="{FF2B5EF4-FFF2-40B4-BE49-F238E27FC236}">
                <a16:creationId xmlns="" xmlns:a16="http://schemas.microsoft.com/office/drawing/2014/main" id="{57331D29-C402-4EC6-B50D-A864127A7D63}"/>
              </a:ext>
            </a:extLst>
          </p:cNvPr>
          <p:cNvSpPr/>
          <p:nvPr/>
        </p:nvSpPr>
        <p:spPr>
          <a:xfrm rot="10800000">
            <a:off x="7060787" y="1613638"/>
            <a:ext cx="2567085" cy="631816"/>
          </a:xfrm>
          <a:prstGeom prst="homePlate">
            <a:avLst>
              <a:gd name="adj" fmla="val 2684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F58791B-7B73-4B3B-A2F4-3707718A74B7}"/>
              </a:ext>
            </a:extLst>
          </p:cNvPr>
          <p:cNvSpPr txBox="1"/>
          <p:nvPr/>
        </p:nvSpPr>
        <p:spPr>
          <a:xfrm>
            <a:off x="5198787" y="1585516"/>
            <a:ext cx="2394588" cy="693854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ru-RU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CBD1513-BE15-4DA1-BCFA-2E395DE1D028}"/>
              </a:ext>
            </a:extLst>
          </p:cNvPr>
          <p:cNvSpPr txBox="1"/>
          <p:nvPr/>
        </p:nvSpPr>
        <p:spPr>
          <a:xfrm>
            <a:off x="7270524" y="1617344"/>
            <a:ext cx="2445598" cy="641148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 МФ ОКАЗАНО В ЭЛЕКТРОННОМ ВИДЕ </a:t>
            </a:r>
            <a:br>
              <a:rPr lang="ru-RU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19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2018 ГОДУ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6E936BFD-4ADC-49E7-93F6-1402B9E5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066" y="775914"/>
            <a:ext cx="537447" cy="365125"/>
          </a:xfrm>
        </p:spPr>
        <p:txBody>
          <a:bodyPr/>
          <a:lstStyle/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2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7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B266EF26-0736-4448-A455-934EBE40177A}"/>
              </a:ext>
            </a:extLst>
          </p:cNvPr>
          <p:cNvSpPr/>
          <p:nvPr/>
        </p:nvSpPr>
        <p:spPr>
          <a:xfrm>
            <a:off x="4949689" y="4914901"/>
            <a:ext cx="4953001" cy="1939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63"/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5B2CBBF7-6489-4236-A33F-A8EF6E097636}"/>
              </a:ext>
            </a:extLst>
          </p:cNvPr>
          <p:cNvGrpSpPr/>
          <p:nvPr/>
        </p:nvGrpSpPr>
        <p:grpSpPr>
          <a:xfrm>
            <a:off x="5249056" y="1958455"/>
            <a:ext cx="4370414" cy="3038642"/>
            <a:chOff x="5185022" y="1693133"/>
            <a:chExt cx="4370414" cy="3038642"/>
          </a:xfrm>
        </p:grpSpPr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B30461B8-7B74-4B0F-BC3C-7A7AE6FE7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9358" y="1894075"/>
              <a:ext cx="4126102" cy="2289809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D97010FF-586C-4987-98D8-457CF35EF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b="6892"/>
            <a:stretch/>
          </p:blipFill>
          <p:spPr>
            <a:xfrm>
              <a:off x="5185022" y="1693133"/>
              <a:ext cx="4370414" cy="3038642"/>
            </a:xfrm>
            <a:prstGeom prst="rect">
              <a:avLst/>
            </a:prstGeom>
          </p:spPr>
        </p:pic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B0E2CF0A-34CB-47C1-9AA5-41BC204B874E}"/>
                </a:ext>
              </a:extLst>
            </p:cNvPr>
            <p:cNvSpPr/>
            <p:nvPr/>
          </p:nvSpPr>
          <p:spPr>
            <a:xfrm>
              <a:off x="5647850" y="1894075"/>
              <a:ext cx="2178141" cy="4001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9058" tIns="49528" rIns="99058" bIns="49528">
              <a:spAutoFit/>
            </a:bodyPr>
            <a:lstStyle/>
            <a:p>
              <a:r>
                <a:rPr lang="kk-KZ" sz="9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ЭЛЕКТРОННЫЙ К</a:t>
              </a:r>
              <a:r>
                <a:rPr lang="ru-RU" sz="9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ОШЕЛЕК</a:t>
              </a:r>
              <a:r>
                <a:rPr lang="kk-KZ" sz="975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НАЛОГОПЛАТЕЛЬЩИКА</a:t>
              </a:r>
            </a:p>
          </p:txBody>
        </p:sp>
      </p:grp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22A77A4-53FF-44F5-A0B3-8FAE947D81D6}"/>
              </a:ext>
            </a:extLst>
          </p:cNvPr>
          <p:cNvSpPr/>
          <p:nvPr/>
        </p:nvSpPr>
        <p:spPr>
          <a:xfrm>
            <a:off x="-3308" y="4914437"/>
            <a:ext cx="4952997" cy="1942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463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52EC5D7-B370-4583-B481-4D7FC789F3AF}"/>
              </a:ext>
            </a:extLst>
          </p:cNvPr>
          <p:cNvSpPr txBox="1"/>
          <p:nvPr/>
        </p:nvSpPr>
        <p:spPr>
          <a:xfrm>
            <a:off x="184749" y="1981722"/>
            <a:ext cx="4472197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63" b="1" dirty="0"/>
              <a:t>ПРИ </a:t>
            </a:r>
            <a:r>
              <a:rPr lang="ru-RU" sz="1463" b="1" dirty="0">
                <a:solidFill>
                  <a:srgbClr val="FF0000"/>
                </a:solidFill>
              </a:rPr>
              <a:t>ОПЛАТЕ НАЛОГОВ </a:t>
            </a:r>
            <a:r>
              <a:rPr lang="ru-RU" sz="1463" b="1" dirty="0"/>
              <a:t>В ПЛАТЕЖНОМ ДОКУМЕНТЕ НАЛОГОПЛАТЕЛЬЩИК </a:t>
            </a:r>
            <a:r>
              <a:rPr lang="ru-RU" sz="1463" b="1" dirty="0">
                <a:solidFill>
                  <a:srgbClr val="FF0000"/>
                </a:solidFill>
              </a:rPr>
              <a:t>ДОЛЖЕН УКАЗАТЬ</a:t>
            </a:r>
            <a:r>
              <a:rPr lang="ru-RU" sz="1463" b="1" dirty="0"/>
              <a:t>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467C1F4-94FC-4E05-8098-AEE531FF8B7B}"/>
              </a:ext>
            </a:extLst>
          </p:cNvPr>
          <p:cNvSpPr txBox="1"/>
          <p:nvPr/>
        </p:nvSpPr>
        <p:spPr>
          <a:xfrm>
            <a:off x="184747" y="4957749"/>
            <a:ext cx="4472199" cy="1853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056" b="1" dirty="0">
                <a:solidFill>
                  <a:srgbClr val="FF0000"/>
                </a:solidFill>
              </a:rPr>
              <a:t>СЛЕДСТВИЯ ОШИБОЧНОЙ ОПЛАТЫ НАЛОГОВ </a:t>
            </a:r>
            <a:br>
              <a:rPr lang="ru-RU" sz="1056" b="1" dirty="0">
                <a:solidFill>
                  <a:srgbClr val="FF0000"/>
                </a:solidFill>
              </a:rPr>
            </a:br>
            <a:r>
              <a:rPr lang="ru-RU" sz="1056" b="1" dirty="0">
                <a:solidFill>
                  <a:srgbClr val="FF0000"/>
                </a:solidFill>
              </a:rPr>
              <a:t>В РЕЗУЛЬТАТЕ БОЛЬШОГО КОЛИЧЕСТВА РЕКВИЗИТОВ:</a:t>
            </a: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FF0000"/>
                </a:solidFill>
              </a:rPr>
              <a:t>затраты физических лиц по времени</a:t>
            </a: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FF0000"/>
                </a:solidFill>
              </a:rPr>
              <a:t>наличие невыясненных платежей</a:t>
            </a: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FF0000"/>
                </a:solidFill>
              </a:rPr>
              <a:t>начисление пени </a:t>
            </a: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FF0000"/>
                </a:solidFill>
              </a:rPr>
              <a:t>проведение зачетов и возвратов ошибочно зачисленных налогов </a:t>
            </a: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FF0000"/>
                </a:solidFill>
              </a:rPr>
              <a:t>применение мер принудительного взимания налогов</a:t>
            </a:r>
          </a:p>
          <a:p>
            <a:pPr marL="232172" indent="-232172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FF0000"/>
                </a:solidFill>
              </a:rPr>
              <a:t>нагрузка на ИС банков, казначейства, КГД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F4702874-0BD3-43E7-8E22-B2F9F241502E}"/>
              </a:ext>
            </a:extLst>
          </p:cNvPr>
          <p:cNvSpPr txBox="1"/>
          <p:nvPr/>
        </p:nvSpPr>
        <p:spPr>
          <a:xfrm>
            <a:off x="1888818" y="2490795"/>
            <a:ext cx="130468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</a:rPr>
              <a:t>ОШИБОЧНЫЕ ПЛАТЕЖИ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03AFE032-E9EE-4424-A81D-F6A20DA6267F}"/>
              </a:ext>
            </a:extLst>
          </p:cNvPr>
          <p:cNvSpPr/>
          <p:nvPr/>
        </p:nvSpPr>
        <p:spPr>
          <a:xfrm>
            <a:off x="184746" y="2615273"/>
            <a:ext cx="4953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463" indent="-144463">
              <a:buFont typeface="Wingdings" panose="05000000000000000000" pitchFamily="2" charset="2"/>
              <a:buChar char="ü"/>
            </a:pPr>
            <a:r>
              <a:rPr lang="ru-RU" sz="1625" dirty="0"/>
              <a:t>код бюджетной классификации (один из 101 КБК)</a:t>
            </a:r>
          </a:p>
          <a:p>
            <a:pPr marL="144463" indent="-144463">
              <a:buFont typeface="Wingdings" panose="05000000000000000000" pitchFamily="2" charset="2"/>
              <a:buChar char="ü"/>
            </a:pPr>
            <a:endParaRPr lang="ru-RU" sz="1625" dirty="0"/>
          </a:p>
          <a:p>
            <a:pPr marL="144463" indent="-144463">
              <a:buFont typeface="Wingdings" panose="05000000000000000000" pitchFamily="2" charset="2"/>
              <a:buChar char="ü"/>
            </a:pPr>
            <a:r>
              <a:rPr lang="ru-RU" sz="1625" dirty="0"/>
              <a:t>код назначения платежа (один из 18 КНП)</a:t>
            </a:r>
          </a:p>
          <a:p>
            <a:pPr marL="144463" indent="-144463">
              <a:buFont typeface="Wingdings" panose="05000000000000000000" pitchFamily="2" charset="2"/>
              <a:buChar char="ü"/>
            </a:pPr>
            <a:endParaRPr lang="ru-RU" sz="1625" dirty="0"/>
          </a:p>
          <a:p>
            <a:pPr marL="144463" indent="-144463">
              <a:buFont typeface="Wingdings" panose="05000000000000000000" pitchFamily="2" charset="2"/>
              <a:buChar char="ü"/>
            </a:pPr>
            <a:r>
              <a:rPr lang="ru-RU" sz="1625" dirty="0"/>
              <a:t>БИН бенефициара получателя (один из 235 ОГД) или</a:t>
            </a:r>
          </a:p>
          <a:p>
            <a:pPr marL="144463" indent="-144463">
              <a:buFont typeface="Wingdings" panose="05000000000000000000" pitchFamily="2" charset="2"/>
              <a:buChar char="ü"/>
            </a:pPr>
            <a:endParaRPr lang="ru-RU" sz="1625" dirty="0"/>
          </a:p>
          <a:p>
            <a:pPr marL="144463" indent="-144463">
              <a:buFont typeface="Wingdings" panose="05000000000000000000" pitchFamily="2" charset="2"/>
              <a:buChar char="ü"/>
            </a:pPr>
            <a:r>
              <a:rPr lang="ru-RU" sz="1625" dirty="0"/>
              <a:t>БИН местного самоуправления (один из 1066 МСУ)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" y="1297495"/>
            <a:ext cx="4922837" cy="395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42" tIns="38772" rIns="77542" bIns="38772" rtlCol="0" anchor="ctr"/>
          <a:lstStyle/>
          <a:p>
            <a:pPr algn="ctr"/>
            <a:r>
              <a:rPr lang="ru-RU" sz="1706" b="1" dirty="0">
                <a:ea typeface="Tahoma" panose="020B0604030504040204" pitchFamily="34" charset="0"/>
                <a:cs typeface="Tahoma" panose="020B0604030504040204" pitchFamily="34" charset="0"/>
              </a:rPr>
              <a:t>КАК ЕСТЬ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22838" y="1297495"/>
            <a:ext cx="4983163" cy="3956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542" tIns="38772" rIns="77542" bIns="38772" rtlCol="0" anchor="ctr"/>
          <a:lstStyle/>
          <a:p>
            <a:pPr algn="ctr"/>
            <a:r>
              <a:rPr lang="ru-RU" sz="1706" b="1" dirty="0">
                <a:ea typeface="Tahoma" panose="020B0604030504040204" pitchFamily="34" charset="0"/>
                <a:cs typeface="Tahoma" panose="020B0604030504040204" pitchFamily="34" charset="0"/>
              </a:rPr>
              <a:t>КАК БУДЕТ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165D31D-2603-4A83-A00A-B1DA77191B56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7E8DB93-7C3B-4361-8F68-0ECA769C2994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ГОСУДАРСТВЕННЫЕ УСЛУГИ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ФИНАНСОВ</a:t>
            </a:r>
          </a:p>
        </p:txBody>
      </p:sp>
      <p:sp>
        <p:nvSpPr>
          <p:cNvPr id="21" name="Стрелка: пятиугольник 48">
            <a:extLst>
              <a:ext uri="{FF2B5EF4-FFF2-40B4-BE49-F238E27FC236}">
                <a16:creationId xmlns="" xmlns:a16="http://schemas.microsoft.com/office/drawing/2014/main" id="{23FECB8B-1280-45CA-8D01-D68B97BF5B0C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22" name="Номер слайда 7">
            <a:extLst>
              <a:ext uri="{FF2B5EF4-FFF2-40B4-BE49-F238E27FC236}">
                <a16:creationId xmlns="" xmlns:a16="http://schemas.microsoft.com/office/drawing/2014/main" id="{F1FEED9D-3775-43E6-9C1D-E9DF4DFF252B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3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EF3BACA-EB3E-4272-BD9B-337112E5F4D0}"/>
              </a:ext>
            </a:extLst>
          </p:cNvPr>
          <p:cNvSpPr txBox="1"/>
          <p:nvPr/>
        </p:nvSpPr>
        <p:spPr>
          <a:xfrm>
            <a:off x="5137744" y="5027794"/>
            <a:ext cx="4472199" cy="177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056" b="1" dirty="0">
                <a:solidFill>
                  <a:srgbClr val="009138"/>
                </a:solidFill>
              </a:rPr>
              <a:t>ВОЗМОЖНОСТИ ДЛЯ НАЛОГОПЛАТЕЛЬЩИКА: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009138"/>
                </a:solidFill>
              </a:rPr>
              <a:t>Пополнение счета через разные способы оплаты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009138"/>
                </a:solidFill>
              </a:rPr>
              <a:t>Получение автоматического расчета по налоговым обязательствам и пошлинам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009138"/>
                </a:solidFill>
              </a:rPr>
              <a:t>Оплата налоговых обязательств из единого электронного кошелька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009138"/>
                </a:solidFill>
              </a:rPr>
              <a:t>Календарь оплаты налогов и автоматическая оплата всех налоговых обязательств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6" dirty="0">
                <a:solidFill>
                  <a:srgbClr val="009138"/>
                </a:solidFill>
              </a:rPr>
              <a:t>Мобильная версия для смартфонов</a:t>
            </a:r>
          </a:p>
        </p:txBody>
      </p:sp>
    </p:spTree>
    <p:extLst>
      <p:ext uri="{BB962C8B-B14F-4D97-AF65-F5344CB8AC3E}">
        <p14:creationId xmlns:p14="http://schemas.microsoft.com/office/powerpoint/2010/main" val="337996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трелка: пятиугольник 78">
            <a:extLst>
              <a:ext uri="{FF2B5EF4-FFF2-40B4-BE49-F238E27FC236}">
                <a16:creationId xmlns="" xmlns:a16="http://schemas.microsoft.com/office/drawing/2014/main" id="{DBE3E374-FF41-4555-BE49-4D1D10B6487A}"/>
              </a:ext>
            </a:extLst>
          </p:cNvPr>
          <p:cNvSpPr/>
          <p:nvPr/>
        </p:nvSpPr>
        <p:spPr>
          <a:xfrm>
            <a:off x="7613283" y="2651278"/>
            <a:ext cx="2183330" cy="712642"/>
          </a:xfrm>
          <a:prstGeom prst="homePlate">
            <a:avLst>
              <a:gd name="adj" fmla="val 0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АДМИНИСТРИРОВАНИЕ </a:t>
            </a:r>
            <a:b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НДС (БЛОКЧЕЙН)</a:t>
            </a:r>
          </a:p>
        </p:txBody>
      </p:sp>
      <p:sp>
        <p:nvSpPr>
          <p:cNvPr id="60" name="Стрелка: пятиугольник 59">
            <a:extLst>
              <a:ext uri="{FF2B5EF4-FFF2-40B4-BE49-F238E27FC236}">
                <a16:creationId xmlns="" xmlns:a16="http://schemas.microsoft.com/office/drawing/2014/main" id="{B5554315-74E4-4B6A-8DDB-C6C0C7A70AA9}"/>
              </a:ext>
            </a:extLst>
          </p:cNvPr>
          <p:cNvSpPr/>
          <p:nvPr/>
        </p:nvSpPr>
        <p:spPr>
          <a:xfrm>
            <a:off x="5737787" y="2651278"/>
            <a:ext cx="2183330" cy="712642"/>
          </a:xfrm>
          <a:prstGeom prst="homePlate">
            <a:avLst>
              <a:gd name="adj" fmla="val 38369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ОНЛАЙН-ККМ</a:t>
            </a:r>
          </a:p>
        </p:txBody>
      </p:sp>
      <p:sp>
        <p:nvSpPr>
          <p:cNvPr id="58" name="Стрелка: пятиугольник 57">
            <a:extLst>
              <a:ext uri="{FF2B5EF4-FFF2-40B4-BE49-F238E27FC236}">
                <a16:creationId xmlns="" xmlns:a16="http://schemas.microsoft.com/office/drawing/2014/main" id="{D71EF514-75EC-49BD-987A-A32309C28D1C}"/>
              </a:ext>
            </a:extLst>
          </p:cNvPr>
          <p:cNvSpPr/>
          <p:nvPr/>
        </p:nvSpPr>
        <p:spPr>
          <a:xfrm>
            <a:off x="3855409" y="2651278"/>
            <a:ext cx="2183330" cy="712642"/>
          </a:xfrm>
          <a:prstGeom prst="homePlate">
            <a:avLst>
              <a:gd name="adj" fmla="val 38369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ЭСФ</a:t>
            </a:r>
          </a:p>
        </p:txBody>
      </p:sp>
      <p:sp>
        <p:nvSpPr>
          <p:cNvPr id="56" name="Стрелка: пятиугольник 55">
            <a:extLst>
              <a:ext uri="{FF2B5EF4-FFF2-40B4-BE49-F238E27FC236}">
                <a16:creationId xmlns="" xmlns:a16="http://schemas.microsoft.com/office/drawing/2014/main" id="{B4EAC9E0-3AFE-44FA-9E8C-45D353D11F9B}"/>
              </a:ext>
            </a:extLst>
          </p:cNvPr>
          <p:cNvSpPr/>
          <p:nvPr/>
        </p:nvSpPr>
        <p:spPr>
          <a:xfrm>
            <a:off x="1979913" y="2651278"/>
            <a:ext cx="2183330" cy="712642"/>
          </a:xfrm>
          <a:prstGeom prst="homePlate">
            <a:avLst>
              <a:gd name="adj" fmla="val 38369"/>
            </a:avLst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МАРКИРОВКА </a:t>
            </a:r>
            <a:b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ТОВАРОВ</a:t>
            </a:r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12240841-37C6-4F22-9644-D3C448FCE175}"/>
              </a:ext>
            </a:extLst>
          </p:cNvPr>
          <p:cNvSpPr/>
          <p:nvPr/>
        </p:nvSpPr>
        <p:spPr>
          <a:xfrm>
            <a:off x="97535" y="2651278"/>
            <a:ext cx="2183330" cy="712642"/>
          </a:xfrm>
          <a:prstGeom prst="homePlate">
            <a:avLst>
              <a:gd name="adj" fmla="val 38369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5263"/>
            <a:r>
              <a:rPr lang="ru-RU" sz="1138" b="1" dirty="0">
                <a:solidFill>
                  <a:schemeClr val="bg1"/>
                </a:solidFill>
                <a:cs typeface="Arial" panose="020B0604020202020204" pitchFamily="34" charset="0"/>
              </a:rPr>
              <a:t>АСТАНА-1</a:t>
            </a:r>
          </a:p>
        </p:txBody>
      </p:sp>
      <p:sp>
        <p:nvSpPr>
          <p:cNvPr id="25" name="Скругленный прямоугольник 14">
            <a:extLst>
              <a:ext uri="{FF2B5EF4-FFF2-40B4-BE49-F238E27FC236}">
                <a16:creationId xmlns="" xmlns:a16="http://schemas.microsoft.com/office/drawing/2014/main" id="{9B391D89-A1F8-4F2A-8C6B-4EF2A4108E56}"/>
              </a:ext>
            </a:extLst>
          </p:cNvPr>
          <p:cNvSpPr/>
          <p:nvPr/>
        </p:nvSpPr>
        <p:spPr>
          <a:xfrm>
            <a:off x="276874" y="4120788"/>
            <a:ext cx="1576751" cy="5889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Е-окно и предварительное информирование</a:t>
            </a:r>
          </a:p>
        </p:txBody>
      </p:sp>
      <p:sp>
        <p:nvSpPr>
          <p:cNvPr id="26" name="Скругленный прямоугольник 15">
            <a:extLst>
              <a:ext uri="{FF2B5EF4-FFF2-40B4-BE49-F238E27FC236}">
                <a16:creationId xmlns="" xmlns:a16="http://schemas.microsoft.com/office/drawing/2014/main" id="{DDFD1C2A-96E7-4F16-893B-EA666D186E87}"/>
              </a:ext>
            </a:extLst>
          </p:cNvPr>
          <p:cNvSpPr/>
          <p:nvPr/>
        </p:nvSpPr>
        <p:spPr>
          <a:xfrm>
            <a:off x="276874" y="5010000"/>
            <a:ext cx="1576751" cy="447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Таможенный транзит</a:t>
            </a:r>
          </a:p>
        </p:txBody>
      </p:sp>
      <p:sp>
        <p:nvSpPr>
          <p:cNvPr id="27" name="Скругленный прямоугольник 16">
            <a:extLst>
              <a:ext uri="{FF2B5EF4-FFF2-40B4-BE49-F238E27FC236}">
                <a16:creationId xmlns="" xmlns:a16="http://schemas.microsoft.com/office/drawing/2014/main" id="{1FED7B67-E18C-4ECA-80AF-B3BF419FC483}"/>
              </a:ext>
            </a:extLst>
          </p:cNvPr>
          <p:cNvSpPr/>
          <p:nvPr/>
        </p:nvSpPr>
        <p:spPr>
          <a:xfrm>
            <a:off x="276874" y="5708944"/>
            <a:ext cx="1576751" cy="447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Электронное декларирование</a:t>
            </a:r>
          </a:p>
        </p:txBody>
      </p:sp>
      <p:sp>
        <p:nvSpPr>
          <p:cNvPr id="28" name="Скругленный прямоугольник 17">
            <a:extLst>
              <a:ext uri="{FF2B5EF4-FFF2-40B4-BE49-F238E27FC236}">
                <a16:creationId xmlns="" xmlns:a16="http://schemas.microsoft.com/office/drawing/2014/main" id="{E687B1FC-1050-4E98-8E0F-DCCDECE10280}"/>
              </a:ext>
            </a:extLst>
          </p:cNvPr>
          <p:cNvSpPr/>
          <p:nvPr/>
        </p:nvSpPr>
        <p:spPr>
          <a:xfrm>
            <a:off x="2168045" y="4810510"/>
            <a:ext cx="1583679" cy="447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База данных маркированных товаров</a:t>
            </a:r>
          </a:p>
        </p:txBody>
      </p:sp>
      <p:sp>
        <p:nvSpPr>
          <p:cNvPr id="29" name="Скругленный прямоугольник 18">
            <a:extLst>
              <a:ext uri="{FF2B5EF4-FFF2-40B4-BE49-F238E27FC236}">
                <a16:creationId xmlns="" xmlns:a16="http://schemas.microsoft.com/office/drawing/2014/main" id="{56AAB725-E572-4E97-B9B0-417ED4C8B1F9}"/>
              </a:ext>
            </a:extLst>
          </p:cNvPr>
          <p:cNvSpPr/>
          <p:nvPr/>
        </p:nvSpPr>
        <p:spPr>
          <a:xfrm>
            <a:off x="2168043" y="4125014"/>
            <a:ext cx="1583677" cy="447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en-US" sz="975" b="1" dirty="0">
                <a:solidFill>
                  <a:prstClr val="black"/>
                </a:solidFill>
                <a:cs typeface="Arial" panose="020B0604020202020204" pitchFamily="34" charset="0"/>
              </a:rPr>
              <a:t>RFID-</a:t>
            </a:r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метка</a:t>
            </a:r>
          </a:p>
        </p:txBody>
      </p:sp>
      <p:sp>
        <p:nvSpPr>
          <p:cNvPr id="30" name="Скругленный прямоугольник 19">
            <a:extLst>
              <a:ext uri="{FF2B5EF4-FFF2-40B4-BE49-F238E27FC236}">
                <a16:creationId xmlns="" xmlns:a16="http://schemas.microsoft.com/office/drawing/2014/main" id="{CA8FB267-7502-4BCD-AA64-9C0CDF74E3AE}"/>
              </a:ext>
            </a:extLst>
          </p:cNvPr>
          <p:cNvSpPr/>
          <p:nvPr/>
        </p:nvSpPr>
        <p:spPr>
          <a:xfrm>
            <a:off x="4158887" y="4916978"/>
            <a:ext cx="1656401" cy="447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Акты выполненных работ</a:t>
            </a:r>
          </a:p>
        </p:txBody>
      </p:sp>
      <p:sp>
        <p:nvSpPr>
          <p:cNvPr id="31" name="Скругленный прямоугольник 20">
            <a:extLst>
              <a:ext uri="{FF2B5EF4-FFF2-40B4-BE49-F238E27FC236}">
                <a16:creationId xmlns="" xmlns:a16="http://schemas.microsoft.com/office/drawing/2014/main" id="{34F15B8B-77BC-46C0-9746-9B875F266D78}"/>
              </a:ext>
            </a:extLst>
          </p:cNvPr>
          <p:cNvSpPr/>
          <p:nvPr/>
        </p:nvSpPr>
        <p:spPr>
          <a:xfrm>
            <a:off x="6066356" y="4120786"/>
            <a:ext cx="1548085" cy="447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Обычные кассы</a:t>
            </a:r>
          </a:p>
        </p:txBody>
      </p:sp>
      <p:sp>
        <p:nvSpPr>
          <p:cNvPr id="32" name="Скругленный прямоугольник 21">
            <a:extLst>
              <a:ext uri="{FF2B5EF4-FFF2-40B4-BE49-F238E27FC236}">
                <a16:creationId xmlns="" xmlns:a16="http://schemas.microsoft.com/office/drawing/2014/main" id="{02A3480D-713E-4F8C-8B4B-3AE0082CB196}"/>
              </a:ext>
            </a:extLst>
          </p:cNvPr>
          <p:cNvSpPr/>
          <p:nvPr/>
        </p:nvSpPr>
        <p:spPr>
          <a:xfrm>
            <a:off x="6070264" y="4920036"/>
            <a:ext cx="1548085" cy="447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Мобильная касса</a:t>
            </a:r>
          </a:p>
        </p:txBody>
      </p:sp>
      <p:sp>
        <p:nvSpPr>
          <p:cNvPr id="33" name="Скругленный прямоугольник 22">
            <a:extLst>
              <a:ext uri="{FF2B5EF4-FFF2-40B4-BE49-F238E27FC236}">
                <a16:creationId xmlns="" xmlns:a16="http://schemas.microsoft.com/office/drawing/2014/main" id="{3CA826D6-26C9-434B-8229-A3972A4A5F01}"/>
              </a:ext>
            </a:extLst>
          </p:cNvPr>
          <p:cNvSpPr/>
          <p:nvPr/>
        </p:nvSpPr>
        <p:spPr>
          <a:xfrm>
            <a:off x="7944899" y="5722672"/>
            <a:ext cx="1766629" cy="447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Автоматический возврат НДС из бюджета</a:t>
            </a:r>
          </a:p>
        </p:txBody>
      </p:sp>
      <p:sp>
        <p:nvSpPr>
          <p:cNvPr id="34" name="Скругленный прямоугольник 23">
            <a:extLst>
              <a:ext uri="{FF2B5EF4-FFF2-40B4-BE49-F238E27FC236}">
                <a16:creationId xmlns="" xmlns:a16="http://schemas.microsoft.com/office/drawing/2014/main" id="{93684286-FF48-47B6-8283-19A471864EFE}"/>
              </a:ext>
            </a:extLst>
          </p:cNvPr>
          <p:cNvSpPr/>
          <p:nvPr/>
        </p:nvSpPr>
        <p:spPr>
          <a:xfrm>
            <a:off x="7944899" y="4943445"/>
            <a:ext cx="1766629" cy="447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Автоматический платеж в бюджет</a:t>
            </a:r>
          </a:p>
        </p:txBody>
      </p:sp>
      <p:sp>
        <p:nvSpPr>
          <p:cNvPr id="35" name="Скругленный прямоугольник 24">
            <a:extLst>
              <a:ext uri="{FF2B5EF4-FFF2-40B4-BE49-F238E27FC236}">
                <a16:creationId xmlns="" xmlns:a16="http://schemas.microsoft.com/office/drawing/2014/main" id="{A2FF09BA-807D-4E44-AB61-617698AC031E}"/>
              </a:ext>
            </a:extLst>
          </p:cNvPr>
          <p:cNvSpPr/>
          <p:nvPr/>
        </p:nvSpPr>
        <p:spPr>
          <a:xfrm>
            <a:off x="7944899" y="4118124"/>
            <a:ext cx="1766629" cy="447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Сверка транзакций с ЭСФ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D6E2A129-5735-4C8D-BF53-2C02E3CEB451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>
            <a:off x="1065249" y="4709767"/>
            <a:ext cx="0" cy="300233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7576EDA1-4EF0-44E7-B442-0BDD92CCF09E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1065249" y="5457151"/>
            <a:ext cx="0" cy="251792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047E1AE6-2DFF-4398-8846-7F7CDA9D1AE2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>
            <a:off x="2959882" y="4572166"/>
            <a:ext cx="3" cy="23834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5B5B5B58-4326-4B14-85C6-2FBDB41B709C}"/>
              </a:ext>
            </a:extLst>
          </p:cNvPr>
          <p:cNvCxnSpPr>
            <a:cxnSpLocks/>
            <a:stCxn id="35" idx="2"/>
            <a:endCxn id="34" idx="0"/>
          </p:cNvCxnSpPr>
          <p:nvPr/>
        </p:nvCxnSpPr>
        <p:spPr>
          <a:xfrm>
            <a:off x="8828213" y="4565273"/>
            <a:ext cx="0" cy="37817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92006531-8EA4-476E-996C-8D2B642559C1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>
            <a:off x="8828213" y="5390713"/>
            <a:ext cx="0" cy="332078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30">
            <a:extLst>
              <a:ext uri="{FF2B5EF4-FFF2-40B4-BE49-F238E27FC236}">
                <a16:creationId xmlns="" xmlns:a16="http://schemas.microsoft.com/office/drawing/2014/main" id="{7D75395A-26E0-4794-92C8-848CB682A84C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 flipV="1">
            <a:off x="1853625" y="4348589"/>
            <a:ext cx="314418" cy="1583930"/>
          </a:xfrm>
          <a:prstGeom prst="bentConnector3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31">
            <a:extLst>
              <a:ext uri="{FF2B5EF4-FFF2-40B4-BE49-F238E27FC236}">
                <a16:creationId xmlns="" xmlns:a16="http://schemas.microsoft.com/office/drawing/2014/main" id="{A97F08EF-F587-46B3-B592-07D7BA0EE5A8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>
            <a:off x="3751724" y="5034086"/>
            <a:ext cx="407163" cy="106468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32">
            <a:extLst>
              <a:ext uri="{FF2B5EF4-FFF2-40B4-BE49-F238E27FC236}">
                <a16:creationId xmlns="" xmlns:a16="http://schemas.microsoft.com/office/drawing/2014/main" id="{B5E398E5-D01D-4E8C-AA7D-121A4548A542}"/>
              </a:ext>
            </a:extLst>
          </p:cNvPr>
          <p:cNvCxnSpPr>
            <a:cxnSpLocks/>
          </p:cNvCxnSpPr>
          <p:nvPr/>
        </p:nvCxnSpPr>
        <p:spPr>
          <a:xfrm flipV="1">
            <a:off x="7614437" y="4430258"/>
            <a:ext cx="330476" cy="825988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45E74774-7521-4AD1-B619-01C17D20D0ED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 flipV="1">
            <a:off x="7614437" y="4341815"/>
            <a:ext cx="330476" cy="2664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Шеврон 87">
            <a:extLst>
              <a:ext uri="{FF2B5EF4-FFF2-40B4-BE49-F238E27FC236}">
                <a16:creationId xmlns="" xmlns:a16="http://schemas.microsoft.com/office/drawing/2014/main" id="{ABB90600-1CB1-4730-A793-0D30DB05755D}"/>
              </a:ext>
            </a:extLst>
          </p:cNvPr>
          <p:cNvSpPr/>
          <p:nvPr/>
        </p:nvSpPr>
        <p:spPr>
          <a:xfrm rot="5400000">
            <a:off x="932976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9" name="Шеврон 103">
            <a:extLst>
              <a:ext uri="{FF2B5EF4-FFF2-40B4-BE49-F238E27FC236}">
                <a16:creationId xmlns="" xmlns:a16="http://schemas.microsoft.com/office/drawing/2014/main" id="{28B19681-21D7-44F6-AC66-EB20AAD1BD10}"/>
              </a:ext>
            </a:extLst>
          </p:cNvPr>
          <p:cNvSpPr/>
          <p:nvPr/>
        </p:nvSpPr>
        <p:spPr>
          <a:xfrm rot="5400000">
            <a:off x="2842271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5" name="Шеврон 105">
            <a:extLst>
              <a:ext uri="{FF2B5EF4-FFF2-40B4-BE49-F238E27FC236}">
                <a16:creationId xmlns="" xmlns:a16="http://schemas.microsoft.com/office/drawing/2014/main" id="{72072736-91AD-4BFB-8FB2-0FEE737167DF}"/>
              </a:ext>
            </a:extLst>
          </p:cNvPr>
          <p:cNvSpPr/>
          <p:nvPr/>
        </p:nvSpPr>
        <p:spPr>
          <a:xfrm rot="5400000">
            <a:off x="4836765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6" name="Шеврон 107">
            <a:extLst>
              <a:ext uri="{FF2B5EF4-FFF2-40B4-BE49-F238E27FC236}">
                <a16:creationId xmlns="" xmlns:a16="http://schemas.microsoft.com/office/drawing/2014/main" id="{6723ACD7-7D77-4E99-845E-5A4AEE78E368}"/>
              </a:ext>
            </a:extLst>
          </p:cNvPr>
          <p:cNvSpPr/>
          <p:nvPr/>
        </p:nvSpPr>
        <p:spPr>
          <a:xfrm rot="5400000">
            <a:off x="6718983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7" name="Шеврон 109">
            <a:extLst>
              <a:ext uri="{FF2B5EF4-FFF2-40B4-BE49-F238E27FC236}">
                <a16:creationId xmlns="" xmlns:a16="http://schemas.microsoft.com/office/drawing/2014/main" id="{6BD05E12-A0C3-487A-9A17-BF128F235813}"/>
              </a:ext>
            </a:extLst>
          </p:cNvPr>
          <p:cNvSpPr/>
          <p:nvPr/>
        </p:nvSpPr>
        <p:spPr>
          <a:xfrm rot="5400000">
            <a:off x="8678795" y="3501449"/>
            <a:ext cx="232498" cy="43050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ru-RU" sz="894" dirty="0" err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68" name="Соединительная линия уступом 32">
            <a:extLst>
              <a:ext uri="{FF2B5EF4-FFF2-40B4-BE49-F238E27FC236}">
                <a16:creationId xmlns="" xmlns:a16="http://schemas.microsoft.com/office/drawing/2014/main" id="{6D204705-751F-41B9-B5EB-337244DF646D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 flipV="1">
            <a:off x="5815288" y="4344362"/>
            <a:ext cx="251068" cy="796192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32">
            <a:extLst>
              <a:ext uri="{FF2B5EF4-FFF2-40B4-BE49-F238E27FC236}">
                <a16:creationId xmlns="" xmlns:a16="http://schemas.microsoft.com/office/drawing/2014/main" id="{B74FA1D2-F9C8-4167-A6BC-54A48A0E2F7E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5815288" y="5140554"/>
            <a:ext cx="254976" cy="3058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3146004A-212D-4E43-B90E-7EF56998C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0" y="1747432"/>
            <a:ext cx="792548" cy="71530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6D783B04-28AA-485A-A7E7-DCF9DE5ED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06" y="1747451"/>
            <a:ext cx="792548" cy="71530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E261AEA0-FB0C-4184-994B-B0C9AAFBC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31" y="1786239"/>
            <a:ext cx="706553" cy="63769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523BB95-B713-4CC4-B516-1D006B8AE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38" y="1786239"/>
            <a:ext cx="706553" cy="63769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2D49A137-1471-407D-83C8-61230FC741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96" y="1783134"/>
            <a:ext cx="713435" cy="643905"/>
          </a:xfrm>
          <a:prstGeom prst="rect">
            <a:avLst/>
          </a:prstGeom>
        </p:spPr>
      </p:pic>
      <p:sp>
        <p:nvSpPr>
          <p:cNvPr id="62" name="Скругленный прямоугольник 19">
            <a:extLst>
              <a:ext uri="{FF2B5EF4-FFF2-40B4-BE49-F238E27FC236}">
                <a16:creationId xmlns="" xmlns:a16="http://schemas.microsoft.com/office/drawing/2014/main" id="{CA8FB267-7502-4BCD-AA64-9C0CDF74E3AE}"/>
              </a:ext>
            </a:extLst>
          </p:cNvPr>
          <p:cNvSpPr/>
          <p:nvPr/>
        </p:nvSpPr>
        <p:spPr>
          <a:xfrm>
            <a:off x="4127699" y="4125014"/>
            <a:ext cx="1656401" cy="447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Виртуальный склад</a:t>
            </a:r>
          </a:p>
        </p:txBody>
      </p:sp>
      <p:sp>
        <p:nvSpPr>
          <p:cNvPr id="63" name="Скругленный прямоугольник 19">
            <a:extLst>
              <a:ext uri="{FF2B5EF4-FFF2-40B4-BE49-F238E27FC236}">
                <a16:creationId xmlns="" xmlns:a16="http://schemas.microsoft.com/office/drawing/2014/main" id="{CA8FB267-7502-4BCD-AA64-9C0CDF74E3AE}"/>
              </a:ext>
            </a:extLst>
          </p:cNvPr>
          <p:cNvSpPr/>
          <p:nvPr/>
        </p:nvSpPr>
        <p:spPr>
          <a:xfrm>
            <a:off x="4158886" y="5713520"/>
            <a:ext cx="1656401" cy="44715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Электронные договора</a:t>
            </a:r>
          </a:p>
        </p:txBody>
      </p:sp>
      <p:sp>
        <p:nvSpPr>
          <p:cNvPr id="64" name="Скругленный прямоугольник 21">
            <a:extLst>
              <a:ext uri="{FF2B5EF4-FFF2-40B4-BE49-F238E27FC236}">
                <a16:creationId xmlns="" xmlns:a16="http://schemas.microsoft.com/office/drawing/2014/main" id="{02A3480D-713E-4F8C-8B4B-3AE0082CB196}"/>
              </a:ext>
            </a:extLst>
          </p:cNvPr>
          <p:cNvSpPr/>
          <p:nvPr/>
        </p:nvSpPr>
        <p:spPr>
          <a:xfrm>
            <a:off x="6070264" y="5722672"/>
            <a:ext cx="1548085" cy="4471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9054" tIns="49527" rIns="99054" bIns="49527" rtlCol="0" anchor="ctr"/>
          <a:lstStyle/>
          <a:p>
            <a:pPr algn="ctr" defTabSz="495263"/>
            <a:r>
              <a:rPr lang="en-US" sz="975" b="1" dirty="0">
                <a:solidFill>
                  <a:prstClr val="black"/>
                </a:solidFill>
                <a:cs typeface="Arial" panose="020B0604020202020204" pitchFamily="34" charset="0"/>
              </a:rPr>
              <a:t>Web</a:t>
            </a:r>
            <a:r>
              <a:rPr lang="ru-RU" sz="975" b="1" dirty="0">
                <a:solidFill>
                  <a:prstClr val="black"/>
                </a:solidFill>
                <a:cs typeface="Arial" panose="020B0604020202020204" pitchFamily="34" charset="0"/>
              </a:rPr>
              <a:t>-касса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8F6368BF-7A67-4694-A0CF-DC7F947CC4D1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1AFD856-6C21-426F-8917-974B45E66100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МОНИТОРИНГА ДВИЖЕНИЯ ТОВАРОВ</a:t>
            </a:r>
          </a:p>
        </p:txBody>
      </p:sp>
      <p:sp>
        <p:nvSpPr>
          <p:cNvPr id="48" name="Стрелка: пятиугольник 48">
            <a:extLst>
              <a:ext uri="{FF2B5EF4-FFF2-40B4-BE49-F238E27FC236}">
                <a16:creationId xmlns="" xmlns:a16="http://schemas.microsoft.com/office/drawing/2014/main" id="{B2C004D5-2E4E-479A-AF5A-679DCD4875AA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52" name="Номер слайда 7">
            <a:extLst>
              <a:ext uri="{FF2B5EF4-FFF2-40B4-BE49-F238E27FC236}">
                <a16:creationId xmlns="" xmlns:a16="http://schemas.microsoft.com/office/drawing/2014/main" id="{B1DB9EB9-94FF-40A1-B2EC-45970EFA6DB4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4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9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>
            <a:cxnSpLocks/>
          </p:cNvCxnSpPr>
          <p:nvPr/>
        </p:nvCxnSpPr>
        <p:spPr>
          <a:xfrm flipH="1">
            <a:off x="4947407" y="1308055"/>
            <a:ext cx="1" cy="55499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Номер слайда 7">
            <a:extLst>
              <a:ext uri="{FF2B5EF4-FFF2-40B4-BE49-F238E27FC236}">
                <a16:creationId xmlns="" xmlns:a16="http://schemas.microsoft.com/office/drawing/2014/main" id="{C22F13F1-2AA3-4D06-BF15-BBF3B2AD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013" y="2288509"/>
            <a:ext cx="4896082" cy="2081335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6" dirty="0">
                <a:solidFill>
                  <a:prstClr val="black"/>
                </a:solidFill>
              </a:rPr>
              <a:t>ТАМОЖЕННЫЙ ТРАНЗИТ</a:t>
            </a:r>
            <a:r>
              <a:rPr lang="ru-RU" sz="1138" dirty="0">
                <a:solidFill>
                  <a:prstClr val="black"/>
                </a:solidFill>
              </a:rPr>
              <a:t> </a:t>
            </a:r>
            <a:br>
              <a:rPr lang="ru-RU" sz="1138" dirty="0">
                <a:solidFill>
                  <a:prstClr val="black"/>
                </a:solidFill>
              </a:rPr>
            </a:br>
            <a:r>
              <a:rPr lang="ru-RU" sz="1138" dirty="0">
                <a:solidFill>
                  <a:prstClr val="black"/>
                </a:solidFill>
              </a:rPr>
              <a:t>(94% в течение 1 минуты)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6" dirty="0">
                <a:solidFill>
                  <a:prstClr val="black"/>
                </a:solidFill>
              </a:rPr>
              <a:t>ЭКСПОРТ </a:t>
            </a:r>
            <a:br>
              <a:rPr lang="ru-RU" sz="1706" dirty="0">
                <a:solidFill>
                  <a:prstClr val="black"/>
                </a:solidFill>
              </a:rPr>
            </a:br>
            <a:r>
              <a:rPr lang="ru-RU" sz="1138" dirty="0">
                <a:solidFill>
                  <a:prstClr val="black"/>
                </a:solidFill>
              </a:rPr>
              <a:t>(92% в течение 1 минуты)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6" dirty="0">
                <a:solidFill>
                  <a:prstClr val="black"/>
                </a:solidFill>
              </a:rPr>
              <a:t>ИМПОРТ </a:t>
            </a:r>
            <a:br>
              <a:rPr lang="ru-RU" sz="1706" dirty="0">
                <a:solidFill>
                  <a:prstClr val="black"/>
                </a:solidFill>
              </a:rPr>
            </a:br>
            <a:r>
              <a:rPr lang="ru-RU" sz="1138" dirty="0">
                <a:solidFill>
                  <a:prstClr val="black"/>
                </a:solidFill>
              </a:rPr>
              <a:t>(65% в течение 1 минуты)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706" dirty="0">
                <a:solidFill>
                  <a:prstClr val="black"/>
                </a:solidFill>
              </a:rPr>
              <a:t>ОСТАВШИЕСЯ 15 ПРОЦЕДУР </a:t>
            </a:r>
            <a:br>
              <a:rPr lang="ru-RU" sz="1706" dirty="0">
                <a:solidFill>
                  <a:prstClr val="black"/>
                </a:solidFill>
              </a:rPr>
            </a:br>
            <a:r>
              <a:rPr lang="ru-RU" sz="1138" dirty="0">
                <a:solidFill>
                  <a:prstClr val="black"/>
                </a:solidFill>
              </a:rPr>
              <a:t>(87% в течение 1 минуты)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900" y="4451685"/>
            <a:ext cx="4564241" cy="592466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b="1" dirty="0">
                <a:solidFill>
                  <a:srgbClr val="0070C0"/>
                </a:solidFill>
              </a:rPr>
              <a:t>ИНТЕГРАЦИЯ С ГБД «Е-ЛИЦЕНЗИРОВАНИЕ» 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(ПО 42-М РАЗРЕШИТЕЛЬНЫМ ДОКУМЕНТАМ)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22069" y="1874849"/>
            <a:ext cx="4621420" cy="715576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2000" b="1" dirty="0">
                <a:solidFill>
                  <a:srgbClr val="00B050"/>
                </a:solidFill>
              </a:rPr>
              <a:t>СДАЧА ИС «АСТАНА-1» </a:t>
            </a:r>
            <a:br>
              <a:rPr lang="ru-RU" sz="2000" b="1" dirty="0">
                <a:solidFill>
                  <a:srgbClr val="00B050"/>
                </a:solidFill>
              </a:rPr>
            </a:br>
            <a:r>
              <a:rPr lang="ru-RU" sz="2000" b="1" dirty="0">
                <a:solidFill>
                  <a:srgbClr val="00B050"/>
                </a:solidFill>
              </a:rPr>
              <a:t>В ПРОМЫШЛЕННУЮ ЭКСПЛУАТАЦИЮ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43096" y="2629339"/>
            <a:ext cx="4480042" cy="1050540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544" dirty="0">
                <a:solidFill>
                  <a:srgbClr val="00B050"/>
                </a:solidFill>
              </a:rPr>
              <a:t>ВВЕСТИ В ЭКСПЛУАТАЦИЮ ОСТАВШИЕСЯ КОМПОНЕНТЫ «ЕДИНОГО ОКНА»  ПО РАЗРЕШИТЕЛЬНЫМ ДОКУМЕНТАМ В СФЕРЕ  </a:t>
            </a:r>
            <a:br>
              <a:rPr lang="ru-RU" sz="1544" dirty="0">
                <a:solidFill>
                  <a:srgbClr val="00B050"/>
                </a:solidFill>
              </a:rPr>
            </a:br>
            <a:r>
              <a:rPr lang="ru-RU" sz="1056" i="1" dirty="0">
                <a:solidFill>
                  <a:srgbClr val="00B050"/>
                </a:solidFill>
              </a:rPr>
              <a:t>(ДО 1 АПРЕЛЯ 2019 Г.)</a:t>
            </a:r>
            <a:r>
              <a:rPr lang="ru-RU" sz="1544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" y="1298534"/>
            <a:ext cx="4947404" cy="425791"/>
          </a:xfrm>
          <a:prstGeom prst="rect">
            <a:avLst/>
          </a:prstGeom>
          <a:solidFill>
            <a:srgbClr val="11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4" tIns="37146" rIns="74274" bIns="37146" rtlCol="0" anchor="ctr"/>
          <a:lstStyle/>
          <a:p>
            <a:pPr algn="ctr" defTabSz="742710"/>
            <a:r>
              <a:rPr lang="ru-RU" sz="1463" b="1" dirty="0">
                <a:solidFill>
                  <a:schemeClr val="bg1"/>
                </a:solidFill>
              </a:rPr>
              <a:t>ЧТО СДЕЛАНО В 2018 ГОДУ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47406" y="1298534"/>
            <a:ext cx="4958600" cy="425791"/>
          </a:xfrm>
          <a:prstGeom prst="rect">
            <a:avLst/>
          </a:prstGeom>
          <a:solidFill>
            <a:srgbClr val="00C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74" tIns="37146" rIns="74274" bIns="37146" rtlCol="0" anchor="ctr"/>
          <a:lstStyle/>
          <a:p>
            <a:pPr algn="ctr" defTabSz="742710"/>
            <a:r>
              <a:rPr lang="ru-RU" sz="1463" b="1" dirty="0">
                <a:solidFill>
                  <a:schemeClr val="bg1"/>
                </a:solidFill>
              </a:rPr>
              <a:t>ДО КОНЦА 2019 ГОДА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D0DF400-D1D5-424E-AF03-1107DCDC670D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F4F80FA-C8E6-4F2A-B8C0-20020671A64C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СИСТЕМЫ «АСТАНА-1», «ЕДИНОЕ ОКНО» </a:t>
            </a:r>
          </a:p>
        </p:txBody>
      </p:sp>
      <p:sp>
        <p:nvSpPr>
          <p:cNvPr id="23" name="Стрелка: пятиугольник 48">
            <a:extLst>
              <a:ext uri="{FF2B5EF4-FFF2-40B4-BE49-F238E27FC236}">
                <a16:creationId xmlns="" xmlns:a16="http://schemas.microsoft.com/office/drawing/2014/main" id="{14B37CDA-B825-4618-BA29-9EA6CBE93A1E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24" name="Номер слайда 7">
            <a:extLst>
              <a:ext uri="{FF2B5EF4-FFF2-40B4-BE49-F238E27FC236}">
                <a16:creationId xmlns="" xmlns:a16="http://schemas.microsoft.com/office/drawing/2014/main" id="{150292EA-B386-4072-842B-9139DA362D02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5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0AE432A-864F-4236-B910-1421EFFE40C0}"/>
              </a:ext>
            </a:extLst>
          </p:cNvPr>
          <p:cNvSpPr/>
          <p:nvPr/>
        </p:nvSpPr>
        <p:spPr>
          <a:xfrm>
            <a:off x="-4318" y="5991225"/>
            <a:ext cx="9910318" cy="866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44A92D4C-5E91-4135-AB60-72FFB2984D0C}"/>
              </a:ext>
            </a:extLst>
          </p:cNvPr>
          <p:cNvSpPr/>
          <p:nvPr/>
        </p:nvSpPr>
        <p:spPr>
          <a:xfrm>
            <a:off x="-1" y="5991225"/>
            <a:ext cx="1685925" cy="866775"/>
          </a:xfrm>
          <a:prstGeom prst="homePlate">
            <a:avLst>
              <a:gd name="adj" fmla="val 2033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9138"/>
                </a:solidFill>
              </a:rPr>
              <a:t>ЭФФЕКТ:</a:t>
            </a:r>
            <a:endParaRPr lang="x-none" b="1" dirty="0">
              <a:solidFill>
                <a:srgbClr val="00913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67CADD-0E2B-4AE9-89B4-56663EDCF6DB}"/>
              </a:ext>
            </a:extLst>
          </p:cNvPr>
          <p:cNvSpPr txBox="1"/>
          <p:nvPr/>
        </p:nvSpPr>
        <p:spPr>
          <a:xfrm>
            <a:off x="2200879" y="6073066"/>
            <a:ext cx="2953122" cy="407800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2000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МИНУТЫ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A689B06-E7F1-4E58-83E2-15FB5BD6EC95}"/>
              </a:ext>
            </a:extLst>
          </p:cNvPr>
          <p:cNvSpPr txBox="1"/>
          <p:nvPr/>
        </p:nvSpPr>
        <p:spPr>
          <a:xfrm>
            <a:off x="2200880" y="6486661"/>
            <a:ext cx="3180746" cy="315467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400" dirty="0">
                <a:solidFill>
                  <a:prstClr val="black"/>
                </a:solidFill>
              </a:rPr>
              <a:t>СНИЖЕНИЕ ВРЕМЕНИ ОФОРМЛЕНИЯ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0B9CE91-E6FF-4650-8EDA-99CD4387C877}"/>
              </a:ext>
            </a:extLst>
          </p:cNvPr>
          <p:cNvSpPr txBox="1"/>
          <p:nvPr/>
        </p:nvSpPr>
        <p:spPr>
          <a:xfrm>
            <a:off x="5939627" y="6073066"/>
            <a:ext cx="2953122" cy="407800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2000" b="1" dirty="0">
                <a:solidFill>
                  <a:srgbClr val="00913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 МЛРД. ТЕНГЕ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A018882-7B0E-466E-B9BA-CE496D0FE2E7}"/>
              </a:ext>
            </a:extLst>
          </p:cNvPr>
          <p:cNvSpPr txBox="1"/>
          <p:nvPr/>
        </p:nvSpPr>
        <p:spPr>
          <a:xfrm>
            <a:off x="5939628" y="6486661"/>
            <a:ext cx="3180746" cy="315467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400" dirty="0">
                <a:solidFill>
                  <a:prstClr val="black"/>
                </a:solidFill>
              </a:rPr>
              <a:t>ЭКОНОМИЯ УЧАСТНИКОВ ВЭД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8AF7A94-AE1D-4507-B748-B25E2B187FA1}"/>
              </a:ext>
            </a:extLst>
          </p:cNvPr>
          <p:cNvSpPr/>
          <p:nvPr/>
        </p:nvSpPr>
        <p:spPr>
          <a:xfrm>
            <a:off x="347013" y="1864547"/>
            <a:ext cx="3283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6"/>
            <a:r>
              <a:rPr lang="ru-RU" sz="2000" b="1" dirty="0">
                <a:solidFill>
                  <a:srgbClr val="0070C0"/>
                </a:solidFill>
              </a:rPr>
              <a:t>ЗАПУЩЕНА ИС «АСТАНА-1»: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8F5A833-D2FF-4B75-BBE4-3369CE6DF2EF}"/>
              </a:ext>
            </a:extLst>
          </p:cNvPr>
          <p:cNvSpPr txBox="1"/>
          <p:nvPr/>
        </p:nvSpPr>
        <p:spPr>
          <a:xfrm>
            <a:off x="313900" y="5270835"/>
            <a:ext cx="4564241" cy="654021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b="1" dirty="0">
                <a:solidFill>
                  <a:srgbClr val="0070C0"/>
                </a:solidFill>
              </a:rPr>
              <a:t>ТЕСТИРОВАНИЕ «ЕДИНОГО ОКНА» 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С МИР И МСХ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AA97171-BAAD-4DED-848A-E93339B923B5}"/>
              </a:ext>
            </a:extLst>
          </p:cNvPr>
          <p:cNvSpPr txBox="1"/>
          <p:nvPr/>
        </p:nvSpPr>
        <p:spPr>
          <a:xfrm>
            <a:off x="5243096" y="3743764"/>
            <a:ext cx="4480042" cy="1756631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44" dirty="0">
                <a:solidFill>
                  <a:prstClr val="black"/>
                </a:solidFill>
              </a:rPr>
              <a:t>СЕЛЬСКОГО ХОЗЯЙСТВА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44" dirty="0">
                <a:solidFill>
                  <a:prstClr val="black"/>
                </a:solidFill>
              </a:rPr>
              <a:t>ПОДТВЕРЖДЕНИЯ СЕРТИФИКАТОВ СООТВЕТСТВИЯ ТОВАРОВ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44" dirty="0">
                <a:solidFill>
                  <a:prstClr val="black"/>
                </a:solidFill>
              </a:rPr>
              <a:t>САНИТАРНО-ЭПИДЕМИОЛОГИЧЕСКОГО БЛАГОПОЛУЧИЯ</a:t>
            </a:r>
          </a:p>
          <a:p>
            <a:pPr marL="309554" indent="-309554" defTabSz="990576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544" dirty="0">
                <a:solidFill>
                  <a:prstClr val="black"/>
                </a:solidFill>
              </a:rPr>
              <a:t>ВКЛЮЧЕНИЯ В ТАМОЖЕННЫЕ РЕЕСТРЫ</a:t>
            </a:r>
          </a:p>
        </p:txBody>
      </p:sp>
    </p:spTree>
    <p:extLst>
      <p:ext uri="{BB962C8B-B14F-4D97-AF65-F5344CB8AC3E}">
        <p14:creationId xmlns:p14="http://schemas.microsoft.com/office/powerpoint/2010/main" val="372486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42653818-6D30-49DA-9337-1EACE0F6A3DD}"/>
              </a:ext>
            </a:extLst>
          </p:cNvPr>
          <p:cNvSpPr/>
          <p:nvPr/>
        </p:nvSpPr>
        <p:spPr>
          <a:xfrm>
            <a:off x="1637020" y="4571712"/>
            <a:ext cx="6847522" cy="2007252"/>
          </a:xfrm>
          <a:prstGeom prst="roundRect">
            <a:avLst>
              <a:gd name="adj" fmla="val 10655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63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C1EAB5A8-B010-4789-9FAA-CDF092277F4A}"/>
              </a:ext>
            </a:extLst>
          </p:cNvPr>
          <p:cNvCxnSpPr>
            <a:stCxn id="14" idx="6"/>
            <a:endCxn id="110" idx="2"/>
          </p:cNvCxnSpPr>
          <p:nvPr/>
        </p:nvCxnSpPr>
        <p:spPr>
          <a:xfrm>
            <a:off x="1170944" y="2774160"/>
            <a:ext cx="794856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691" y="4029799"/>
            <a:ext cx="986631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1259725"/>
            <a:ext cx="412750" cy="2770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950" b="1" dirty="0">
                <a:solidFill>
                  <a:srgbClr val="C00000"/>
                </a:solidFill>
              </a:rPr>
              <a:t>КАК БЫЛО</a:t>
            </a:r>
          </a:p>
        </p:txBody>
      </p:sp>
      <p:sp>
        <p:nvSpPr>
          <p:cNvPr id="238" name="Прямоугольник 237"/>
          <p:cNvSpPr/>
          <p:nvPr/>
        </p:nvSpPr>
        <p:spPr>
          <a:xfrm>
            <a:off x="0" y="4029814"/>
            <a:ext cx="412750" cy="2828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950" b="1" dirty="0">
                <a:solidFill>
                  <a:srgbClr val="0070C0"/>
                </a:solidFill>
              </a:rPr>
              <a:t>КАК СТАЛО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DCC0D4E-2F0A-4601-8A58-D85A4CF4476A}"/>
              </a:ext>
            </a:extLst>
          </p:cNvPr>
          <p:cNvSpPr/>
          <p:nvPr/>
        </p:nvSpPr>
        <p:spPr>
          <a:xfrm>
            <a:off x="1249346" y="1486470"/>
            <a:ext cx="4953000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97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 ПРЕДСТАВЛЯЮТСЯ</a:t>
            </a:r>
          </a:p>
          <a:p>
            <a:pPr fontAlgn="base"/>
            <a:r>
              <a:rPr lang="ru-RU" sz="975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НА БУМАЖНЫХ НОСИТЕЛЯХ</a:t>
            </a:r>
          </a:p>
        </p:txBody>
      </p:sp>
      <p:pic>
        <p:nvPicPr>
          <p:cNvPr id="11" name="Рисунок 10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EDB22DE-7B88-4BDD-8FB3-C63866B50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3" y="1487780"/>
            <a:ext cx="360458" cy="360458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F5609FEA-D50D-45FD-90B7-3ED7ACC50E4A}"/>
              </a:ext>
            </a:extLst>
          </p:cNvPr>
          <p:cNvSpPr/>
          <p:nvPr/>
        </p:nvSpPr>
        <p:spPr>
          <a:xfrm>
            <a:off x="768513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1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0" name="Овал 99">
            <a:extLst>
              <a:ext uri="{FF2B5EF4-FFF2-40B4-BE49-F238E27FC236}">
                <a16:creationId xmlns="" xmlns:a16="http://schemas.microsoft.com/office/drawing/2014/main" id="{1ABA0A5D-FCBF-49AD-99F2-45DF89B83EC4}"/>
              </a:ext>
            </a:extLst>
          </p:cNvPr>
          <p:cNvSpPr/>
          <p:nvPr/>
        </p:nvSpPr>
        <p:spPr>
          <a:xfrm>
            <a:off x="1603612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2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1" name="Овал 100">
            <a:extLst>
              <a:ext uri="{FF2B5EF4-FFF2-40B4-BE49-F238E27FC236}">
                <a16:creationId xmlns="" xmlns:a16="http://schemas.microsoft.com/office/drawing/2014/main" id="{FAA9B3D7-BA7F-4509-A15C-EFC4A61676FC}"/>
              </a:ext>
            </a:extLst>
          </p:cNvPr>
          <p:cNvSpPr/>
          <p:nvPr/>
        </p:nvSpPr>
        <p:spPr>
          <a:xfrm>
            <a:off x="2438711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3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8CA2AC19-954D-4E45-BC63-D2DD1F3F6BC0}"/>
              </a:ext>
            </a:extLst>
          </p:cNvPr>
          <p:cNvSpPr/>
          <p:nvPr/>
        </p:nvSpPr>
        <p:spPr>
          <a:xfrm>
            <a:off x="3273810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4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4" name="Овал 103">
            <a:extLst>
              <a:ext uri="{FF2B5EF4-FFF2-40B4-BE49-F238E27FC236}">
                <a16:creationId xmlns="" xmlns:a16="http://schemas.microsoft.com/office/drawing/2014/main" id="{FAD99434-D164-42BC-AFF0-01DFCEA49F55}"/>
              </a:ext>
            </a:extLst>
          </p:cNvPr>
          <p:cNvSpPr/>
          <p:nvPr/>
        </p:nvSpPr>
        <p:spPr>
          <a:xfrm>
            <a:off x="4108909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5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5" name="Овал 104">
            <a:extLst>
              <a:ext uri="{FF2B5EF4-FFF2-40B4-BE49-F238E27FC236}">
                <a16:creationId xmlns="" xmlns:a16="http://schemas.microsoft.com/office/drawing/2014/main" id="{4BB51293-E731-4E7F-96BA-6B2F27BBB3AC}"/>
              </a:ext>
            </a:extLst>
          </p:cNvPr>
          <p:cNvSpPr/>
          <p:nvPr/>
        </p:nvSpPr>
        <p:spPr>
          <a:xfrm>
            <a:off x="4944007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6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23E7C727-2B91-413B-ABA5-578B132B5993}"/>
              </a:ext>
            </a:extLst>
          </p:cNvPr>
          <p:cNvSpPr/>
          <p:nvPr/>
        </p:nvSpPr>
        <p:spPr>
          <a:xfrm>
            <a:off x="5779106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7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B8271032-C965-45E1-8C3A-302415F75048}"/>
              </a:ext>
            </a:extLst>
          </p:cNvPr>
          <p:cNvSpPr/>
          <p:nvPr/>
        </p:nvSpPr>
        <p:spPr>
          <a:xfrm>
            <a:off x="6614205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8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DD96E2C4-2EB6-4C2D-81CA-77E92A15E8AF}"/>
              </a:ext>
            </a:extLst>
          </p:cNvPr>
          <p:cNvSpPr/>
          <p:nvPr/>
        </p:nvSpPr>
        <p:spPr>
          <a:xfrm>
            <a:off x="7449304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C00000"/>
                </a:solidFill>
              </a:rPr>
              <a:t>9</a:t>
            </a:r>
            <a:endParaRPr lang="x-none" sz="975" b="1" dirty="0">
              <a:solidFill>
                <a:srgbClr val="C00000"/>
              </a:solidFill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C3B4D199-2435-407A-BF76-4419211509BC}"/>
              </a:ext>
            </a:extLst>
          </p:cNvPr>
          <p:cNvSpPr/>
          <p:nvPr/>
        </p:nvSpPr>
        <p:spPr>
          <a:xfrm>
            <a:off x="8284403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 b="1" dirty="0">
              <a:solidFill>
                <a:srgbClr val="C00000"/>
              </a:solidFill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852CE13B-E8E5-4389-A42C-181C72AC503A}"/>
              </a:ext>
            </a:extLst>
          </p:cNvPr>
          <p:cNvSpPr/>
          <p:nvPr/>
        </p:nvSpPr>
        <p:spPr>
          <a:xfrm>
            <a:off x="9119505" y="2572944"/>
            <a:ext cx="402431" cy="4024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 b="1" dirty="0">
              <a:solidFill>
                <a:srgbClr val="C00000"/>
              </a:solidFill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87019B13-4C39-4F7E-A919-E4FE166816F9}"/>
              </a:ext>
            </a:extLst>
          </p:cNvPr>
          <p:cNvSpPr/>
          <p:nvPr/>
        </p:nvSpPr>
        <p:spPr>
          <a:xfrm>
            <a:off x="5655250" y="2186974"/>
            <a:ext cx="682212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Контроль</a:t>
            </a:r>
          </a:p>
          <a:p>
            <a:pPr algn="ctr"/>
            <a:r>
              <a:rPr lang="ru-RU" sz="975" b="1" dirty="0"/>
              <a:t>СУР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BC2C69B0-3A4C-44A5-84CC-E8378E5E7D4F}"/>
              </a:ext>
            </a:extLst>
          </p:cNvPr>
          <p:cNvSpPr/>
          <p:nvPr/>
        </p:nvSpPr>
        <p:spPr>
          <a:xfrm>
            <a:off x="6239835" y="2158268"/>
            <a:ext cx="1190603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Завершение контроля СУР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745731F3-E7CB-4E5F-BD86-5DC395FA19F4}"/>
              </a:ext>
            </a:extLst>
          </p:cNvPr>
          <p:cNvSpPr/>
          <p:nvPr/>
        </p:nvSpPr>
        <p:spPr>
          <a:xfrm>
            <a:off x="1457731" y="2118778"/>
            <a:ext cx="632125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Брокер</a:t>
            </a:r>
          </a:p>
          <a:p>
            <a:pPr algn="ctr"/>
            <a:r>
              <a:rPr lang="ru-RU" sz="975" b="1" dirty="0"/>
              <a:t>Набор ДТ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2579A07A-C2C3-450D-A425-4BF0059E34AC}"/>
              </a:ext>
            </a:extLst>
          </p:cNvPr>
          <p:cNvSpPr txBox="1"/>
          <p:nvPr/>
        </p:nvSpPr>
        <p:spPr>
          <a:xfrm>
            <a:off x="7363355" y="2143934"/>
            <a:ext cx="613761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75" b="1" dirty="0"/>
              <a:t>Выпуск </a:t>
            </a:r>
          </a:p>
          <a:p>
            <a:pPr algn="ctr"/>
            <a:r>
              <a:rPr lang="ru-RU" sz="975" b="1" dirty="0"/>
              <a:t>ДТ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43691808-8121-44CE-AA0C-26FA5A31F45A}"/>
              </a:ext>
            </a:extLst>
          </p:cNvPr>
          <p:cNvSpPr/>
          <p:nvPr/>
        </p:nvSpPr>
        <p:spPr>
          <a:xfrm>
            <a:off x="776972" y="2233288"/>
            <a:ext cx="385514" cy="225053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УВЭД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FEA979D3-6501-48F8-8CC4-3671A3656075}"/>
              </a:ext>
            </a:extLst>
          </p:cNvPr>
          <p:cNvSpPr/>
          <p:nvPr/>
        </p:nvSpPr>
        <p:spPr>
          <a:xfrm>
            <a:off x="3227385" y="2118309"/>
            <a:ext cx="534713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Прием ДТ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82035A67-1E6C-4FBE-896F-B803DA86AE04}"/>
              </a:ext>
            </a:extLst>
          </p:cNvPr>
          <p:cNvSpPr/>
          <p:nvPr/>
        </p:nvSpPr>
        <p:spPr>
          <a:xfrm>
            <a:off x="2317100" y="2118777"/>
            <a:ext cx="534713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Подача ДТ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FAA4DDC2-4165-4D8A-A076-4026FE6E3438}"/>
              </a:ext>
            </a:extLst>
          </p:cNvPr>
          <p:cNvSpPr/>
          <p:nvPr/>
        </p:nvSpPr>
        <p:spPr>
          <a:xfrm>
            <a:off x="4710254" y="2025645"/>
            <a:ext cx="909370" cy="525135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Контроль </a:t>
            </a:r>
          </a:p>
          <a:p>
            <a:pPr algn="ctr"/>
            <a:r>
              <a:rPr lang="ru-RU" sz="650" dirty="0"/>
              <a:t>(ТН ВЭД, </a:t>
            </a:r>
            <a:r>
              <a:rPr lang="ru-RU" sz="650" dirty="0" err="1"/>
              <a:t>ТПиН</a:t>
            </a:r>
            <a:r>
              <a:rPr lang="ru-RU" sz="650" dirty="0"/>
              <a:t>,</a:t>
            </a:r>
          </a:p>
          <a:p>
            <a:pPr algn="ctr"/>
            <a:r>
              <a:rPr lang="ru-RU" sz="650" dirty="0"/>
              <a:t>стоимость, льготы, ограничения и т.д.)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="" xmlns:a16="http://schemas.microsoft.com/office/drawing/2014/main" id="{A96EE449-4C99-4F86-A38A-2D29CA68A765}"/>
              </a:ext>
            </a:extLst>
          </p:cNvPr>
          <p:cNvSpPr/>
          <p:nvPr/>
        </p:nvSpPr>
        <p:spPr>
          <a:xfrm>
            <a:off x="3976292" y="2118309"/>
            <a:ext cx="746224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Регистрация ДТ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E5D6E354-DA54-46A9-BBD7-39C90AB220C1}"/>
              </a:ext>
            </a:extLst>
          </p:cNvPr>
          <p:cNvSpPr txBox="1"/>
          <p:nvPr/>
        </p:nvSpPr>
        <p:spPr>
          <a:xfrm>
            <a:off x="8050649" y="2143934"/>
            <a:ext cx="825354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75" b="1" dirty="0"/>
              <a:t>Получение </a:t>
            </a:r>
          </a:p>
          <a:p>
            <a:pPr algn="ctr"/>
            <a:r>
              <a:rPr lang="ru-RU" sz="975" b="1" dirty="0"/>
              <a:t>ДТ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76ED226F-CC26-4A18-896B-D9A5249654AB}"/>
              </a:ext>
            </a:extLst>
          </p:cNvPr>
          <p:cNvSpPr txBox="1"/>
          <p:nvPr/>
        </p:nvSpPr>
        <p:spPr>
          <a:xfrm>
            <a:off x="8826433" y="2143934"/>
            <a:ext cx="988576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75" b="1" dirty="0"/>
              <a:t>Получение </a:t>
            </a:r>
          </a:p>
          <a:p>
            <a:pPr algn="ctr"/>
            <a:r>
              <a:rPr lang="ru-RU" sz="975" b="1" dirty="0"/>
              <a:t>Товара с СВХ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="" xmlns:a16="http://schemas.microsoft.com/office/drawing/2014/main" id="{2AC3B38A-6396-465C-BB5B-636AFFAA6869}"/>
              </a:ext>
            </a:extLst>
          </p:cNvPr>
          <p:cNvSpPr/>
          <p:nvPr/>
        </p:nvSpPr>
        <p:spPr>
          <a:xfrm>
            <a:off x="1464491" y="3545581"/>
            <a:ext cx="618605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ИС </a:t>
            </a:r>
            <a:r>
              <a:rPr lang="en-US" sz="813" b="1" dirty="0"/>
              <a:t/>
            </a:r>
            <a:br>
              <a:rPr lang="en-US" sz="813" b="1" dirty="0"/>
            </a:br>
            <a:r>
              <a:rPr lang="ru-RU" sz="813" b="1" dirty="0"/>
              <a:t>брокера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A65F86B9-5BD5-41D7-9311-2B9EE93B3661}"/>
              </a:ext>
            </a:extLst>
          </p:cNvPr>
          <p:cNvSpPr/>
          <p:nvPr/>
        </p:nvSpPr>
        <p:spPr>
          <a:xfrm>
            <a:off x="2300310" y="3545581"/>
            <a:ext cx="618605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en-US" sz="813" b="1" dirty="0"/>
              <a:t>Web</a:t>
            </a:r>
            <a:r>
              <a:rPr lang="ru-RU" sz="813" b="1" dirty="0"/>
              <a:t> декларант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2E574B12-054F-4BD3-8EE5-BA190B9EB483}"/>
              </a:ext>
            </a:extLst>
          </p:cNvPr>
          <p:cNvSpPr/>
          <p:nvPr/>
        </p:nvSpPr>
        <p:spPr>
          <a:xfrm>
            <a:off x="3221005" y="3527092"/>
            <a:ext cx="504840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ППО</a:t>
            </a:r>
          </a:p>
          <a:p>
            <a:pPr algn="ctr"/>
            <a:r>
              <a:rPr lang="ru-RU" sz="813" b="1" dirty="0"/>
              <a:t> ТАИС-2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0873917B-0E13-47BE-A440-F7FDC56EE147}"/>
              </a:ext>
            </a:extLst>
          </p:cNvPr>
          <p:cNvSpPr/>
          <p:nvPr/>
        </p:nvSpPr>
        <p:spPr>
          <a:xfrm>
            <a:off x="4071772" y="3539567"/>
            <a:ext cx="504840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ППО</a:t>
            </a:r>
          </a:p>
          <a:p>
            <a:pPr algn="ctr"/>
            <a:r>
              <a:rPr lang="ru-RU" sz="813" b="1" dirty="0"/>
              <a:t> ТАИС-2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="" xmlns:a16="http://schemas.microsoft.com/office/drawing/2014/main" id="{39D04261-B83F-411A-B4F3-6430542B388A}"/>
              </a:ext>
            </a:extLst>
          </p:cNvPr>
          <p:cNvSpPr/>
          <p:nvPr/>
        </p:nvSpPr>
        <p:spPr>
          <a:xfrm>
            <a:off x="6584621" y="3605926"/>
            <a:ext cx="504840" cy="200110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СКУР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="" xmlns:a16="http://schemas.microsoft.com/office/drawing/2014/main" id="{84C1BD23-D456-48FE-8BFD-150397916422}"/>
              </a:ext>
            </a:extLst>
          </p:cNvPr>
          <p:cNvSpPr/>
          <p:nvPr/>
        </p:nvSpPr>
        <p:spPr>
          <a:xfrm>
            <a:off x="5750473" y="3602116"/>
            <a:ext cx="504840" cy="200110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СКУР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BC0F60AE-59F2-4252-9567-285CF5D4B79F}"/>
              </a:ext>
            </a:extLst>
          </p:cNvPr>
          <p:cNvSpPr/>
          <p:nvPr/>
        </p:nvSpPr>
        <p:spPr>
          <a:xfrm>
            <a:off x="7370353" y="3521453"/>
            <a:ext cx="504840" cy="325208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813" b="1" dirty="0"/>
              <a:t>ППО</a:t>
            </a:r>
          </a:p>
          <a:p>
            <a:pPr algn="ctr"/>
            <a:r>
              <a:rPr lang="ru-RU" sz="813" b="1" dirty="0"/>
              <a:t> ТАИС-2</a:t>
            </a:r>
          </a:p>
        </p:txBody>
      </p:sp>
      <p:pic>
        <p:nvPicPr>
          <p:cNvPr id="15" name="Picture 2" descr="Картинки по запросу server png">
            <a:extLst>
              <a:ext uri="{FF2B5EF4-FFF2-40B4-BE49-F238E27FC236}">
                <a16:creationId xmlns="" xmlns:a16="http://schemas.microsoft.com/office/drawing/2014/main" id="{9238D8C7-484F-4C52-81CE-400F52EB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63" y="3204001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Картинки по запросу server png">
            <a:extLst>
              <a:ext uri="{FF2B5EF4-FFF2-40B4-BE49-F238E27FC236}">
                <a16:creationId xmlns="" xmlns:a16="http://schemas.microsoft.com/office/drawing/2014/main" id="{B9456323-BB59-4A52-A0A3-9196DDB5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43" y="3204001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Картинки по запросу server png">
            <a:extLst>
              <a:ext uri="{FF2B5EF4-FFF2-40B4-BE49-F238E27FC236}">
                <a16:creationId xmlns="" xmlns:a16="http://schemas.microsoft.com/office/drawing/2014/main" id="{1F8581C3-E04C-48C5-BA3B-349135FFD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39" y="3204001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Картинки по запросу server png">
            <a:extLst>
              <a:ext uri="{FF2B5EF4-FFF2-40B4-BE49-F238E27FC236}">
                <a16:creationId xmlns="" xmlns:a16="http://schemas.microsoft.com/office/drawing/2014/main" id="{601AD2B9-E152-4A13-A63C-DA9BA9EF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19" y="3204001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Картинки по запросу server png">
            <a:extLst>
              <a:ext uri="{FF2B5EF4-FFF2-40B4-BE49-F238E27FC236}">
                <a16:creationId xmlns="" xmlns:a16="http://schemas.microsoft.com/office/drawing/2014/main" id="{B73F02BB-D55A-4F02-8D4C-3ED164D9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35" y="3204001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Картинки по запросу server png">
            <a:extLst>
              <a:ext uri="{FF2B5EF4-FFF2-40B4-BE49-F238E27FC236}">
                <a16:creationId xmlns="" xmlns:a16="http://schemas.microsoft.com/office/drawing/2014/main" id="{9E2A9236-A848-4C22-8C34-BCBDBB40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175" y="3204001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Картинки по запросу server png">
            <a:extLst>
              <a:ext uri="{FF2B5EF4-FFF2-40B4-BE49-F238E27FC236}">
                <a16:creationId xmlns="" xmlns:a16="http://schemas.microsoft.com/office/drawing/2014/main" id="{F6608507-4DB6-4C3F-81CE-48573635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94" y="3204001"/>
            <a:ext cx="357978" cy="3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Правая фигурная скобка 143">
            <a:extLst>
              <a:ext uri="{FF2B5EF4-FFF2-40B4-BE49-F238E27FC236}">
                <a16:creationId xmlns="" xmlns:a16="http://schemas.microsoft.com/office/drawing/2014/main" id="{B115191B-5425-41A3-A147-4CF380F8BF17}"/>
              </a:ext>
            </a:extLst>
          </p:cNvPr>
          <p:cNvSpPr/>
          <p:nvPr/>
        </p:nvSpPr>
        <p:spPr>
          <a:xfrm rot="5400000">
            <a:off x="4678126" y="-51880"/>
            <a:ext cx="122555" cy="6271584"/>
          </a:xfrm>
          <a:prstGeom prst="rightBrace">
            <a:avLst>
              <a:gd name="adj1" fmla="val 47814"/>
              <a:gd name="adj2" fmla="val 4339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5474BBFC-0C8A-434D-956C-14774259E71A}"/>
              </a:ext>
            </a:extLst>
          </p:cNvPr>
          <p:cNvSpPr txBox="1"/>
          <p:nvPr/>
        </p:nvSpPr>
        <p:spPr>
          <a:xfrm>
            <a:off x="4853243" y="3595650"/>
            <a:ext cx="7795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ЧАС</a:t>
            </a:r>
          </a:p>
        </p:txBody>
      </p:sp>
      <p:pic>
        <p:nvPicPr>
          <p:cNvPr id="146" name="Picture 8" descr="C:\Users\Рафкат\Desktop\Новая папка\police_officer-icon.gif">
            <a:extLst>
              <a:ext uri="{FF2B5EF4-FFF2-40B4-BE49-F238E27FC236}">
                <a16:creationId xmlns="" xmlns:a16="http://schemas.microsoft.com/office/drawing/2014/main" id="{D449A2D1-6A36-4664-B3C6-55B796AB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975" y="3318758"/>
            <a:ext cx="303700" cy="262291"/>
          </a:xfrm>
          <a:prstGeom prst="rect">
            <a:avLst/>
          </a:prstGeom>
          <a:noFill/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31B6976E-A367-4B16-9624-0D44619EE5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1273076" y="2606898"/>
            <a:ext cx="228298" cy="2956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0BA5C3BB-FEF7-4982-8AE4-5A10E48590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7969038" y="2606898"/>
            <a:ext cx="228298" cy="2956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7420B614-BA80-4FA0-818E-DA5149D28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9586710" y="2606898"/>
            <a:ext cx="228298" cy="29569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51" name="Прямая со стрелкой 150">
            <a:extLst>
              <a:ext uri="{FF2B5EF4-FFF2-40B4-BE49-F238E27FC236}">
                <a16:creationId xmlns="" xmlns:a16="http://schemas.microsoft.com/office/drawing/2014/main" id="{AD105316-8433-4BE8-8A4E-5248F8EFD829}"/>
              </a:ext>
            </a:extLst>
          </p:cNvPr>
          <p:cNvCxnSpPr>
            <a:cxnSpLocks/>
            <a:stCxn id="152" idx="6"/>
            <a:endCxn id="157" idx="2"/>
          </p:cNvCxnSpPr>
          <p:nvPr/>
        </p:nvCxnSpPr>
        <p:spPr>
          <a:xfrm>
            <a:off x="2560841" y="5500029"/>
            <a:ext cx="6421890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Овал 151">
            <a:extLst>
              <a:ext uri="{FF2B5EF4-FFF2-40B4-BE49-F238E27FC236}">
                <a16:creationId xmlns="" xmlns:a16="http://schemas.microsoft.com/office/drawing/2014/main" id="{CBCD2E69-1C02-47ED-BE09-4CA1729918E6}"/>
              </a:ext>
            </a:extLst>
          </p:cNvPr>
          <p:cNvSpPr/>
          <p:nvPr/>
        </p:nvSpPr>
        <p:spPr>
          <a:xfrm>
            <a:off x="2158410" y="5298814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1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53" name="Овал 152">
            <a:extLst>
              <a:ext uri="{FF2B5EF4-FFF2-40B4-BE49-F238E27FC236}">
                <a16:creationId xmlns="" xmlns:a16="http://schemas.microsoft.com/office/drawing/2014/main" id="{4593AB7D-EC35-45F4-88A8-1BE360E72D81}"/>
              </a:ext>
            </a:extLst>
          </p:cNvPr>
          <p:cNvSpPr/>
          <p:nvPr/>
        </p:nvSpPr>
        <p:spPr>
          <a:xfrm>
            <a:off x="3523275" y="5298814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2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54" name="Овал 153">
            <a:extLst>
              <a:ext uri="{FF2B5EF4-FFF2-40B4-BE49-F238E27FC236}">
                <a16:creationId xmlns="" xmlns:a16="http://schemas.microsoft.com/office/drawing/2014/main" id="{EC14A394-D8F0-4E02-AA01-80C772547146}"/>
              </a:ext>
            </a:extLst>
          </p:cNvPr>
          <p:cNvSpPr/>
          <p:nvPr/>
        </p:nvSpPr>
        <p:spPr>
          <a:xfrm>
            <a:off x="4888139" y="5298814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3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55" name="Овал 154">
            <a:extLst>
              <a:ext uri="{FF2B5EF4-FFF2-40B4-BE49-F238E27FC236}">
                <a16:creationId xmlns="" xmlns:a16="http://schemas.microsoft.com/office/drawing/2014/main" id="{7C841F41-7E06-430C-B46A-E519CE19E0E2}"/>
              </a:ext>
            </a:extLst>
          </p:cNvPr>
          <p:cNvSpPr/>
          <p:nvPr/>
        </p:nvSpPr>
        <p:spPr>
          <a:xfrm>
            <a:off x="6253003" y="5298814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4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="" xmlns:a16="http://schemas.microsoft.com/office/drawing/2014/main" id="{7CCEA278-4423-4C1E-B763-238092177FAE}"/>
              </a:ext>
            </a:extLst>
          </p:cNvPr>
          <p:cNvSpPr/>
          <p:nvPr/>
        </p:nvSpPr>
        <p:spPr>
          <a:xfrm>
            <a:off x="7617868" y="5298814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5</a:t>
            </a:r>
            <a:endParaRPr lang="x-none" sz="975" b="1" dirty="0">
              <a:solidFill>
                <a:srgbClr val="002060"/>
              </a:solidFill>
            </a:endParaRPr>
          </a:p>
        </p:txBody>
      </p:sp>
      <p:sp>
        <p:nvSpPr>
          <p:cNvPr id="157" name="Овал 156">
            <a:extLst>
              <a:ext uri="{FF2B5EF4-FFF2-40B4-BE49-F238E27FC236}">
                <a16:creationId xmlns="" xmlns:a16="http://schemas.microsoft.com/office/drawing/2014/main" id="{4378E2C2-9648-43AE-B969-A9EB42FAD5B0}"/>
              </a:ext>
            </a:extLst>
          </p:cNvPr>
          <p:cNvSpPr/>
          <p:nvPr/>
        </p:nvSpPr>
        <p:spPr>
          <a:xfrm>
            <a:off x="8982731" y="5298814"/>
            <a:ext cx="402431" cy="4024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2060"/>
                </a:solidFill>
              </a:rPr>
              <a:t>6</a:t>
            </a:r>
            <a:endParaRPr lang="x-none" sz="975" b="1" dirty="0">
              <a:solidFill>
                <a:srgbClr val="002060"/>
              </a:solidFill>
            </a:endParaRPr>
          </a:p>
        </p:txBody>
      </p:sp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121E8CED-3526-4CB6-9CFC-BF46109952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998423" y="5332767"/>
            <a:ext cx="228298" cy="2956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9" name="Прямоугольник 158">
            <a:extLst>
              <a:ext uri="{FF2B5EF4-FFF2-40B4-BE49-F238E27FC236}">
                <a16:creationId xmlns="" xmlns:a16="http://schemas.microsoft.com/office/drawing/2014/main" id="{39F66C97-92E7-4950-BDB0-F15C9A2342AD}"/>
              </a:ext>
            </a:extLst>
          </p:cNvPr>
          <p:cNvSpPr/>
          <p:nvPr/>
        </p:nvSpPr>
        <p:spPr>
          <a:xfrm>
            <a:off x="5940965" y="4874601"/>
            <a:ext cx="1026508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Проверка </a:t>
            </a:r>
          </a:p>
          <a:p>
            <a:pPr algn="ctr"/>
            <a:r>
              <a:rPr lang="ru-RU" sz="975" b="1" dirty="0" err="1"/>
              <a:t>ТПиН</a:t>
            </a:r>
            <a:endParaRPr lang="ru-RU" sz="975" b="1" dirty="0"/>
          </a:p>
        </p:txBody>
      </p:sp>
      <p:sp>
        <p:nvSpPr>
          <p:cNvPr id="160" name="Прямоугольник 159">
            <a:extLst>
              <a:ext uri="{FF2B5EF4-FFF2-40B4-BE49-F238E27FC236}">
                <a16:creationId xmlns="" xmlns:a16="http://schemas.microsoft.com/office/drawing/2014/main" id="{553C2CE9-79B1-4315-ACAD-CA37AD1F5DF3}"/>
              </a:ext>
            </a:extLst>
          </p:cNvPr>
          <p:cNvSpPr/>
          <p:nvPr/>
        </p:nvSpPr>
        <p:spPr>
          <a:xfrm>
            <a:off x="7224318" y="4874600"/>
            <a:ext cx="1204099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Автоматический выпуск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="" xmlns:a16="http://schemas.microsoft.com/office/drawing/2014/main" id="{384467B6-9F8E-429C-AC67-8B7E36374304}"/>
              </a:ext>
            </a:extLst>
          </p:cNvPr>
          <p:cNvSpPr/>
          <p:nvPr/>
        </p:nvSpPr>
        <p:spPr>
          <a:xfrm>
            <a:off x="2095542" y="4874601"/>
            <a:ext cx="706288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УВЭД</a:t>
            </a:r>
          </a:p>
          <a:p>
            <a:pPr algn="ctr"/>
            <a:r>
              <a:rPr lang="ru-RU" sz="975" b="1" dirty="0"/>
              <a:t>Набор ДТ 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51177712-EA08-42E9-B7A9-BF3FF2A034C8}"/>
              </a:ext>
            </a:extLst>
          </p:cNvPr>
          <p:cNvSpPr txBox="1"/>
          <p:nvPr/>
        </p:nvSpPr>
        <p:spPr>
          <a:xfrm>
            <a:off x="8619381" y="4778273"/>
            <a:ext cx="1058853" cy="3924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75" b="1" dirty="0"/>
              <a:t>Получение </a:t>
            </a:r>
          </a:p>
          <a:p>
            <a:pPr algn="ctr"/>
            <a:r>
              <a:rPr lang="ru-RU" sz="975" b="1" dirty="0"/>
              <a:t>Товара с СВХ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="" xmlns:a16="http://schemas.microsoft.com/office/drawing/2014/main" id="{FCA159FF-C210-4211-B12E-BD876CE868CB}"/>
              </a:ext>
            </a:extLst>
          </p:cNvPr>
          <p:cNvSpPr/>
          <p:nvPr/>
        </p:nvSpPr>
        <p:spPr>
          <a:xfrm>
            <a:off x="3126466" y="4624533"/>
            <a:ext cx="1204099" cy="625162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Подача ДТ: </a:t>
            </a:r>
            <a:r>
              <a:rPr lang="ru-RU" sz="650" b="1" dirty="0"/>
              <a:t>Автоматизированный контроль </a:t>
            </a:r>
            <a:r>
              <a:rPr lang="en-US" sz="650" b="1" dirty="0"/>
              <a:t/>
            </a:r>
            <a:br>
              <a:rPr lang="en-US" sz="650" b="1" dirty="0"/>
            </a:br>
            <a:r>
              <a:rPr lang="ru-RU" sz="650" dirty="0"/>
              <a:t>(ТН ВЭД, стоимость, льготы, ограничения и т.д.,), регистрация ДТ, СУР</a:t>
            </a: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="" xmlns:a16="http://schemas.microsoft.com/office/drawing/2014/main" id="{DA87E568-CEB9-4DCB-832F-BD945BEB8C1B}"/>
              </a:ext>
            </a:extLst>
          </p:cNvPr>
          <p:cNvSpPr/>
          <p:nvPr/>
        </p:nvSpPr>
        <p:spPr>
          <a:xfrm>
            <a:off x="4583272" y="4874601"/>
            <a:ext cx="1026508" cy="375094"/>
          </a:xfrm>
          <a:prstGeom prst="rect">
            <a:avLst/>
          </a:prstGeom>
          <a:noFill/>
          <a:ln>
            <a:noFill/>
          </a:ln>
        </p:spPr>
        <p:txBody>
          <a:bodyPr wrap="square" lIns="23169" tIns="37143" rIns="23169" bIns="37143" anchor="ctr" anchorCtr="0">
            <a:spAutoFit/>
          </a:bodyPr>
          <a:lstStyle/>
          <a:p>
            <a:pPr algn="ctr"/>
            <a:r>
              <a:rPr lang="ru-RU" sz="975" b="1" dirty="0"/>
              <a:t>Зеленый </a:t>
            </a:r>
            <a:r>
              <a:rPr lang="en-US" sz="975" b="1" dirty="0"/>
              <a:t/>
            </a:r>
            <a:br>
              <a:rPr lang="en-US" sz="975" b="1" dirty="0"/>
            </a:br>
            <a:r>
              <a:rPr lang="ru-RU" sz="975" b="1" dirty="0"/>
              <a:t>коридор</a:t>
            </a:r>
          </a:p>
        </p:txBody>
      </p:sp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420283CB-B84B-4BA2-88F3-C80E20DEC9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9"/>
          <a:stretch/>
        </p:blipFill>
        <p:spPr>
          <a:xfrm>
            <a:off x="9449936" y="5340506"/>
            <a:ext cx="228298" cy="2956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6" name="Правая фигурная скобка 165">
            <a:extLst>
              <a:ext uri="{FF2B5EF4-FFF2-40B4-BE49-F238E27FC236}">
                <a16:creationId xmlns="" xmlns:a16="http://schemas.microsoft.com/office/drawing/2014/main" id="{4D128100-0BB4-4011-ACB7-61103DDF684E}"/>
              </a:ext>
            </a:extLst>
          </p:cNvPr>
          <p:cNvSpPr/>
          <p:nvPr/>
        </p:nvSpPr>
        <p:spPr>
          <a:xfrm rot="5400000">
            <a:off x="5663938" y="3617656"/>
            <a:ext cx="211680" cy="4581567"/>
          </a:xfrm>
          <a:prstGeom prst="rightBrace">
            <a:avLst>
              <a:gd name="adj1" fmla="val 47814"/>
              <a:gd name="adj2" fmla="val 49739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63"/>
          </a:p>
        </p:txBody>
      </p:sp>
      <p:sp>
        <p:nvSpPr>
          <p:cNvPr id="167" name="TextBox 166">
            <a:extLst>
              <a:ext uri="{FF2B5EF4-FFF2-40B4-BE49-F238E27FC236}">
                <a16:creationId xmlns="" xmlns:a16="http://schemas.microsoft.com/office/drawing/2014/main" id="{4F1F0402-0D3C-452F-A294-9E0691030A3A}"/>
              </a:ext>
            </a:extLst>
          </p:cNvPr>
          <p:cNvSpPr txBox="1"/>
          <p:nvPr/>
        </p:nvSpPr>
        <p:spPr>
          <a:xfrm>
            <a:off x="5038975" y="6164942"/>
            <a:ext cx="17734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МИНУТЫ</a:t>
            </a: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="" xmlns:a16="http://schemas.microsoft.com/office/drawing/2014/main" id="{A1244E15-A963-4159-9BAE-725F0FA77C2F}"/>
              </a:ext>
            </a:extLst>
          </p:cNvPr>
          <p:cNvSpPr/>
          <p:nvPr/>
        </p:nvSpPr>
        <p:spPr>
          <a:xfrm>
            <a:off x="640516" y="4862576"/>
            <a:ext cx="1038368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975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АСТАНА-1</a:t>
            </a:r>
          </a:p>
        </p:txBody>
      </p:sp>
      <p:pic>
        <p:nvPicPr>
          <p:cNvPr id="1028" name="Picture 4" descr="Картинки по запросу monitor png">
            <a:extLst>
              <a:ext uri="{FF2B5EF4-FFF2-40B4-BE49-F238E27FC236}">
                <a16:creationId xmlns="" xmlns:a16="http://schemas.microsoft.com/office/drawing/2014/main" id="{C92C7845-B244-4A90-AF0A-450D11A0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95" y="5158632"/>
            <a:ext cx="643968" cy="64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E5D6E354-DA54-46A9-BBD7-39C90AB220C1}"/>
              </a:ext>
            </a:extLst>
          </p:cNvPr>
          <p:cNvSpPr txBox="1"/>
          <p:nvPr/>
        </p:nvSpPr>
        <p:spPr>
          <a:xfrm>
            <a:off x="7277239" y="1479644"/>
            <a:ext cx="2449045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813" dirty="0"/>
              <a:t>ДТ – декларация на товар</a:t>
            </a:r>
          </a:p>
          <a:p>
            <a:pPr algn="r"/>
            <a:r>
              <a:rPr lang="ru-RU" sz="813" dirty="0" err="1"/>
              <a:t>ТПиН</a:t>
            </a:r>
            <a:r>
              <a:rPr lang="ru-RU" sz="813" dirty="0"/>
              <a:t> – таможенные платежи и налоги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E5D6E354-DA54-46A9-BBD7-39C90AB220C1}"/>
              </a:ext>
            </a:extLst>
          </p:cNvPr>
          <p:cNvSpPr txBox="1"/>
          <p:nvPr/>
        </p:nvSpPr>
        <p:spPr>
          <a:xfrm>
            <a:off x="5274939" y="1487734"/>
            <a:ext cx="2449045" cy="34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813" dirty="0"/>
              <a:t>СВХ – склад временного хранения</a:t>
            </a:r>
          </a:p>
          <a:p>
            <a:pPr algn="r"/>
            <a:r>
              <a:rPr lang="ru-RU" sz="813" dirty="0"/>
              <a:t>СУР -  система управления рисками</a:t>
            </a:r>
          </a:p>
        </p:txBody>
      </p:sp>
      <p:sp>
        <p:nvSpPr>
          <p:cNvPr id="77" name="Номер слайда 7">
            <a:extLst>
              <a:ext uri="{FF2B5EF4-FFF2-40B4-BE49-F238E27FC236}">
                <a16:creationId xmlns="" xmlns:a16="http://schemas.microsoft.com/office/drawing/2014/main" id="{C6CC9061-D671-4125-8CEC-EC8A092B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4BF15F6-3A60-4E42-8CD6-D4E4B33659BA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C1BA01D-D3AC-4FCA-A113-574C4283A196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СИСТЕМА «АСТАНА-1»</a:t>
            </a:r>
          </a:p>
        </p:txBody>
      </p:sp>
      <p:sp>
        <p:nvSpPr>
          <p:cNvPr id="80" name="Стрелка: пятиугольник 48">
            <a:extLst>
              <a:ext uri="{FF2B5EF4-FFF2-40B4-BE49-F238E27FC236}">
                <a16:creationId xmlns="" xmlns:a16="http://schemas.microsoft.com/office/drawing/2014/main" id="{FB363885-39A5-4CDA-9DB8-6C41EB151B28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81" name="Номер слайда 7">
            <a:extLst>
              <a:ext uri="{FF2B5EF4-FFF2-40B4-BE49-F238E27FC236}">
                <a16:creationId xmlns="" xmlns:a16="http://schemas.microsoft.com/office/drawing/2014/main" id="{AF5C8D16-B0C6-4541-947A-11F1B4CC0DCC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6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9D1B031-CB19-4BB8-9212-19145B5F9F4F}"/>
              </a:ext>
            </a:extLst>
          </p:cNvPr>
          <p:cNvSpPr/>
          <p:nvPr/>
        </p:nvSpPr>
        <p:spPr>
          <a:xfrm>
            <a:off x="8327562" y="2651048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10</a:t>
            </a:r>
            <a:endParaRPr lang="x-none" sz="1000" b="1" dirty="0">
              <a:solidFill>
                <a:srgbClr val="C00000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2E136DFA-55A6-4B47-8C47-576A52B7BB9A}"/>
              </a:ext>
            </a:extLst>
          </p:cNvPr>
          <p:cNvSpPr/>
          <p:nvPr/>
        </p:nvSpPr>
        <p:spPr>
          <a:xfrm>
            <a:off x="9162342" y="2651048"/>
            <a:ext cx="316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</a:rPr>
              <a:t>1</a:t>
            </a:r>
            <a:r>
              <a:rPr lang="ru-RU" sz="1000" b="1" dirty="0">
                <a:solidFill>
                  <a:srgbClr val="C00000"/>
                </a:solidFill>
              </a:rPr>
              <a:t>1</a:t>
            </a:r>
            <a:endParaRPr lang="x-none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0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1E3CA30-32BA-4972-A2CE-22F1FAD28741}"/>
              </a:ext>
            </a:extLst>
          </p:cNvPr>
          <p:cNvSpPr/>
          <p:nvPr/>
        </p:nvSpPr>
        <p:spPr>
          <a:xfrm>
            <a:off x="-4318" y="6200775"/>
            <a:ext cx="9910318" cy="6545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bject 8"/>
          <p:cNvSpPr txBox="1"/>
          <p:nvPr/>
        </p:nvSpPr>
        <p:spPr>
          <a:xfrm>
            <a:off x="5437473" y="5306992"/>
            <a:ext cx="3996476" cy="1045542"/>
          </a:xfrm>
          <a:prstGeom prst="rect">
            <a:avLst/>
          </a:prstGeom>
        </p:spPr>
        <p:txBody>
          <a:bodyPr vert="horz" wrap="square" lIns="0" tIns="41274" rIns="0" bIns="0" rtlCol="0">
            <a:spAutoFit/>
          </a:bodyPr>
          <a:lstStyle/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300" b="1" spc="-4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056" b="1" spc="-4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056" b="1" spc="-4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056" b="1" spc="-4" dirty="0">
              <a:solidFill>
                <a:srgbClr val="2868A4"/>
              </a:solidFill>
              <a:latin typeface="Franklin Gothic Demi"/>
              <a:cs typeface="Franklin Gothic Demi"/>
            </a:endParaRPr>
          </a:p>
          <a:p>
            <a:pPr marL="232167" indent="-232167" algn="just" defTabSz="990576">
              <a:spcBef>
                <a:spcPts val="325"/>
              </a:spcBef>
              <a:buClr>
                <a:srgbClr val="2868A4"/>
              </a:buClr>
              <a:buFont typeface="Wingdings" panose="05000000000000000000" pitchFamily="2" charset="2"/>
              <a:buChar char="ü"/>
              <a:tabLst>
                <a:tab pos="231650" algn="l"/>
              </a:tabLst>
            </a:pPr>
            <a:endParaRPr lang="ru-RU" sz="1056" b="1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649008" y="1478785"/>
            <a:ext cx="4754154" cy="187411"/>
          </a:xfrm>
          <a:prstGeom prst="rect">
            <a:avLst/>
          </a:prstGeom>
        </p:spPr>
        <p:txBody>
          <a:bodyPr wrap="square" lIns="74293" tIns="37147" rIns="74293" bIns="37147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6" b="1" dirty="0">
                <a:solidFill>
                  <a:srgbClr val="002060"/>
                </a:solidFill>
                <a:cs typeface="Arial" panose="020B0604020202020204" pitchFamily="34" charset="0"/>
              </a:rPr>
              <a:t>КОЛИЧЕСТВО ПОЛЬЗОВАТЕЛЕЙ В ИС «ЭСФ», </a:t>
            </a:r>
            <a:r>
              <a:rPr lang="ru-RU" sz="1219" b="1" dirty="0">
                <a:solidFill>
                  <a:srgbClr val="002060"/>
                </a:solidFill>
                <a:cs typeface="Arial" panose="020B0604020202020204" pitchFamily="34" charset="0"/>
              </a:rPr>
              <a:t>ТЫС.</a:t>
            </a:r>
          </a:p>
        </p:txBody>
      </p:sp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95813"/>
              </p:ext>
            </p:extLst>
          </p:nvPr>
        </p:nvGraphicFramePr>
        <p:xfrm>
          <a:off x="154433" y="2675924"/>
          <a:ext cx="9479087" cy="172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4649" y="4590363"/>
            <a:ext cx="4012752" cy="1525798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544" b="1" dirty="0">
                <a:solidFill>
                  <a:srgbClr val="0070C0"/>
                </a:solidFill>
              </a:rPr>
              <a:t>С 1 ЯНВАРЯ 2019 ГОДА </a:t>
            </a:r>
            <a:br>
              <a:rPr lang="ru-RU" sz="1544" b="1" dirty="0">
                <a:solidFill>
                  <a:srgbClr val="0070C0"/>
                </a:solidFill>
              </a:rPr>
            </a:br>
            <a:r>
              <a:rPr lang="ru-RU" sz="1544" b="1" dirty="0">
                <a:solidFill>
                  <a:srgbClr val="0070C0"/>
                </a:solidFill>
              </a:rPr>
              <a:t>РЕАЛИЗОВАНЫ КОМПОНЕНТЫ ПО:</a:t>
            </a:r>
          </a:p>
          <a:p>
            <a:pPr marL="180975" indent="-180975" defTabSz="990576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544" dirty="0">
                <a:solidFill>
                  <a:prstClr val="black"/>
                </a:solidFill>
              </a:rPr>
              <a:t>Электронному договору</a:t>
            </a:r>
          </a:p>
          <a:p>
            <a:pPr marL="180975" indent="-180975" defTabSz="990576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544" dirty="0">
                <a:solidFill>
                  <a:prstClr val="black"/>
                </a:solidFill>
              </a:rPr>
              <a:t>Акту выполненных работ</a:t>
            </a:r>
          </a:p>
          <a:p>
            <a:pPr marL="180975" indent="-180975" defTabSz="990576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544" dirty="0">
                <a:solidFill>
                  <a:prstClr val="black"/>
                </a:solidFill>
              </a:rPr>
              <a:t>Оперативному выявлению фиктивных счетов-фактур</a:t>
            </a:r>
          </a:p>
        </p:txBody>
      </p:sp>
      <p:sp>
        <p:nvSpPr>
          <p:cNvPr id="19" name="Номер слайда 7">
            <a:extLst>
              <a:ext uri="{FF2B5EF4-FFF2-40B4-BE49-F238E27FC236}">
                <a16:creationId xmlns="" xmlns:a16="http://schemas.microsoft.com/office/drawing/2014/main" id="{CCEAAE53-59E9-499C-BF75-A51DF55E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6B97FA2-DAA7-45E4-BDD3-D6569767BF57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0ECB343-7108-466E-B5DE-DE052EF951FB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ЭЛЕКТРОННЫЕ СЧЕТА-ФАКТУРЫ</a:t>
            </a:r>
          </a:p>
        </p:txBody>
      </p:sp>
      <p:sp>
        <p:nvSpPr>
          <p:cNvPr id="23" name="Стрелка: пятиугольник 48">
            <a:extLst>
              <a:ext uri="{FF2B5EF4-FFF2-40B4-BE49-F238E27FC236}">
                <a16:creationId xmlns="" xmlns:a16="http://schemas.microsoft.com/office/drawing/2014/main" id="{5684AAF2-6750-4651-9A52-58C82F818A18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24" name="Номер слайда 7">
            <a:extLst>
              <a:ext uri="{FF2B5EF4-FFF2-40B4-BE49-F238E27FC236}">
                <a16:creationId xmlns="" xmlns:a16="http://schemas.microsoft.com/office/drawing/2014/main" id="{1D100BE0-5C6E-414C-9C56-5588B8D3056F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7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3463812-7A54-4FC1-A6C9-1DC82B2BEA11}"/>
              </a:ext>
            </a:extLst>
          </p:cNvPr>
          <p:cNvSpPr txBox="1"/>
          <p:nvPr/>
        </p:nvSpPr>
        <p:spPr>
          <a:xfrm>
            <a:off x="378510" y="6293376"/>
            <a:ext cx="8477782" cy="469355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 ТЫСЯЧ ПЛАТЕЛЬЩИКОВ НДС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F9DBF7-71E5-4682-A82A-CEEDEE32FA4C}"/>
              </a:ext>
            </a:extLst>
          </p:cNvPr>
          <p:cNvSpPr/>
          <p:nvPr/>
        </p:nvSpPr>
        <p:spPr>
          <a:xfrm>
            <a:off x="5827070" y="6295211"/>
            <a:ext cx="3265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90576"/>
            <a:r>
              <a:rPr lang="ru-RU" sz="1200" b="1" dirty="0">
                <a:solidFill>
                  <a:srgbClr val="0070C0"/>
                </a:solidFill>
              </a:rPr>
              <a:t>ЗАРЕГИСТРИРОВАНЫ В ИС «ЭСФ» </a:t>
            </a:r>
            <a:br>
              <a:rPr lang="ru-RU" sz="1200" b="1" dirty="0">
                <a:solidFill>
                  <a:srgbClr val="0070C0"/>
                </a:solidFill>
              </a:rPr>
            </a:br>
            <a:r>
              <a:rPr lang="ru-RU" sz="1200" b="1" dirty="0">
                <a:solidFill>
                  <a:srgbClr val="0070C0"/>
                </a:solidFill>
              </a:rPr>
              <a:t>ПО СОСТОЯНИЮ НА 15 ЯНВАРЯ 2019 Г.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A280190-FC4C-4744-877C-E2D99A2A3B37}"/>
              </a:ext>
            </a:extLst>
          </p:cNvPr>
          <p:cNvSpPr txBox="1"/>
          <p:nvPr/>
        </p:nvSpPr>
        <p:spPr>
          <a:xfrm>
            <a:off x="5396786" y="4578695"/>
            <a:ext cx="4012752" cy="812911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defTabSz="990576"/>
            <a:r>
              <a:rPr lang="ru-RU" sz="1544" b="1" dirty="0">
                <a:solidFill>
                  <a:srgbClr val="0070C0"/>
                </a:solidFill>
              </a:rPr>
              <a:t>СО 2 ПОЛУГОДИЯ 2019 ГОДА </a:t>
            </a:r>
            <a:br>
              <a:rPr lang="ru-RU" sz="1544" b="1" dirty="0">
                <a:solidFill>
                  <a:srgbClr val="0070C0"/>
                </a:solidFill>
              </a:rPr>
            </a:br>
            <a:r>
              <a:rPr lang="ru-RU" sz="1544" b="1" dirty="0">
                <a:solidFill>
                  <a:srgbClr val="0070C0"/>
                </a:solidFill>
              </a:rPr>
              <a:t>ПЛАНИРУЕТСЯ РЕАЛИЗОВАТЬ:</a:t>
            </a:r>
            <a:endParaRPr lang="ru-RU" sz="1544" dirty="0">
              <a:solidFill>
                <a:srgbClr val="0070C0"/>
              </a:solidFill>
            </a:endParaRPr>
          </a:p>
          <a:p>
            <a:pPr marL="285750" indent="-285750" defTabSz="990576">
              <a:buFont typeface="Arial" panose="020B0604020202020204" pitchFamily="34" charset="0"/>
              <a:buChar char="•"/>
            </a:pPr>
            <a:r>
              <a:rPr lang="ru-RU" sz="1544" dirty="0">
                <a:solidFill>
                  <a:prstClr val="black"/>
                </a:solidFill>
              </a:rPr>
              <a:t>Сопроводительную накладную на товары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="" xmlns:a16="http://schemas.microsoft.com/office/drawing/2014/main" id="{CE15D41F-C41E-41DC-AA34-8068951112A5}"/>
              </a:ext>
            </a:extLst>
          </p:cNvPr>
          <p:cNvSpPr/>
          <p:nvPr/>
        </p:nvSpPr>
        <p:spPr>
          <a:xfrm rot="16200000">
            <a:off x="1726189" y="2594863"/>
            <a:ext cx="189992" cy="2103121"/>
          </a:xfrm>
          <a:prstGeom prst="rightBrace">
            <a:avLst>
              <a:gd name="adj1" fmla="val 418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76623CA-E9D6-492E-BB81-B0B1C20E2BDC}"/>
              </a:ext>
            </a:extLst>
          </p:cNvPr>
          <p:cNvSpPr/>
          <p:nvPr/>
        </p:nvSpPr>
        <p:spPr>
          <a:xfrm>
            <a:off x="1259172" y="3131998"/>
            <a:ext cx="11240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ДОБРОВОЛЬНАЯ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CB0E1B4-AEC7-48C2-8BA4-BCD86462579F}"/>
              </a:ext>
            </a:extLst>
          </p:cNvPr>
          <p:cNvSpPr/>
          <p:nvPr/>
        </p:nvSpPr>
        <p:spPr>
          <a:xfrm>
            <a:off x="3953286" y="2435916"/>
            <a:ext cx="18149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ПО ТОВАРАМ ИЗЪЯТИЯ ВТО</a:t>
            </a:r>
          </a:p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ОКОЛОТАМОЖЕННАЯ СФЕРА</a:t>
            </a:r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="" xmlns:a16="http://schemas.microsoft.com/office/drawing/2014/main" id="{F850501A-4872-4838-B2AE-323EFCA2AE3C}"/>
              </a:ext>
            </a:extLst>
          </p:cNvPr>
          <p:cNvSpPr/>
          <p:nvPr/>
        </p:nvSpPr>
        <p:spPr>
          <a:xfrm rot="16200000">
            <a:off x="4765751" y="2086662"/>
            <a:ext cx="189992" cy="2177678"/>
          </a:xfrm>
          <a:prstGeom prst="rightBrace">
            <a:avLst>
              <a:gd name="adj1" fmla="val 418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FB8C2D35-0F3A-4EDF-8C1A-5BB49B24E3F3}"/>
              </a:ext>
            </a:extLst>
          </p:cNvPr>
          <p:cNvSpPr/>
          <p:nvPr/>
        </p:nvSpPr>
        <p:spPr>
          <a:xfrm>
            <a:off x="6243914" y="1987049"/>
            <a:ext cx="18149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КРУПНЫЕ НАЛОГОПЛАТЕЛЬЩИКИ</a:t>
            </a:r>
          </a:p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МЕЖДУНАРОДНЫЕ ПЕРЕВОЗЧИКИ</a:t>
            </a: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="" xmlns:a16="http://schemas.microsoft.com/office/drawing/2014/main" id="{FDA57234-7074-4921-B852-D97AB175C449}"/>
              </a:ext>
            </a:extLst>
          </p:cNvPr>
          <p:cNvSpPr/>
          <p:nvPr/>
        </p:nvSpPr>
        <p:spPr>
          <a:xfrm rot="16200000">
            <a:off x="7056378" y="2682498"/>
            <a:ext cx="189992" cy="739132"/>
          </a:xfrm>
          <a:prstGeom prst="rightBrace">
            <a:avLst>
              <a:gd name="adj1" fmla="val 418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Правая фигурная скобка 31">
            <a:extLst>
              <a:ext uri="{FF2B5EF4-FFF2-40B4-BE49-F238E27FC236}">
                <a16:creationId xmlns="" xmlns:a16="http://schemas.microsoft.com/office/drawing/2014/main" id="{767EA4EF-3161-43E4-A712-FAE250E8EB66}"/>
              </a:ext>
            </a:extLst>
          </p:cNvPr>
          <p:cNvSpPr/>
          <p:nvPr/>
        </p:nvSpPr>
        <p:spPr>
          <a:xfrm rot="16200000">
            <a:off x="8592570" y="2463042"/>
            <a:ext cx="189992" cy="739132"/>
          </a:xfrm>
          <a:prstGeom prst="rightBrace">
            <a:avLst>
              <a:gd name="adj1" fmla="val 41881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BE4A1235-B2C4-4F1A-91EF-ED4EA72FE7BD}"/>
              </a:ext>
            </a:extLst>
          </p:cNvPr>
          <p:cNvSpPr/>
          <p:nvPr/>
        </p:nvSpPr>
        <p:spPr>
          <a:xfrm>
            <a:off x="8080895" y="1987049"/>
            <a:ext cx="12133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000" b="1" dirty="0">
                <a:solidFill>
                  <a:srgbClr val="0070C0"/>
                </a:solidFill>
                <a:cs typeface="Arial" panose="020B0604020202020204" pitchFamily="34" charset="0"/>
              </a:rPr>
              <a:t>ВСЕ ПЛАТЕЛЬЩИКИ НДС</a:t>
            </a:r>
          </a:p>
        </p:txBody>
      </p:sp>
    </p:spTree>
    <p:extLst>
      <p:ext uri="{BB962C8B-B14F-4D97-AF65-F5344CB8AC3E}">
        <p14:creationId xmlns:p14="http://schemas.microsoft.com/office/powerpoint/2010/main" val="386949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48334E9-9DA9-4342-A5F4-17FE76995EBD}"/>
              </a:ext>
            </a:extLst>
          </p:cNvPr>
          <p:cNvSpPr/>
          <p:nvPr/>
        </p:nvSpPr>
        <p:spPr>
          <a:xfrm>
            <a:off x="-4318" y="4724400"/>
            <a:ext cx="9910318" cy="3935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90576"/>
            <a:r>
              <a:rPr lang="ru-RU" dirty="0">
                <a:solidFill>
                  <a:prstClr val="black"/>
                </a:solidFill>
              </a:rPr>
              <a:t>ПЛАНИРУЕМЫЕ ПИЛОТНЫЕ ПРОЕКТЫ</a:t>
            </a:r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4211534495"/>
              </p:ext>
            </p:extLst>
          </p:nvPr>
        </p:nvGraphicFramePr>
        <p:xfrm>
          <a:off x="153557" y="2513705"/>
          <a:ext cx="9604955" cy="191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898392" y="2873687"/>
            <a:ext cx="1101614" cy="325088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625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13 раз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720947" y="2944443"/>
            <a:ext cx="198120" cy="18876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3" tIns="37147" rIns="74293" bIns="37147" rtlCol="0" anchor="ctr"/>
          <a:lstStyle/>
          <a:p>
            <a:pPr algn="ctr" defTabSz="990576"/>
            <a:endParaRPr lang="ru-RU" sz="1463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25195" y="2317993"/>
            <a:ext cx="874534" cy="325088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625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35%</a:t>
            </a:r>
          </a:p>
        </p:txBody>
      </p:sp>
      <p:sp>
        <p:nvSpPr>
          <p:cNvPr id="57" name="Стрелка вниз 56"/>
          <p:cNvSpPr/>
          <p:nvPr/>
        </p:nvSpPr>
        <p:spPr>
          <a:xfrm rot="10800000">
            <a:off x="5927075" y="2391247"/>
            <a:ext cx="198120" cy="18422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3" tIns="37147" rIns="74293" bIns="37147" rtlCol="0" anchor="ctr"/>
          <a:lstStyle/>
          <a:p>
            <a:pPr algn="ctr" defTabSz="990576"/>
            <a:endParaRPr lang="ru-RU" sz="1463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22009" y="2927022"/>
            <a:ext cx="904900" cy="325088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625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42%</a:t>
            </a:r>
          </a:p>
        </p:txBody>
      </p:sp>
      <p:sp>
        <p:nvSpPr>
          <p:cNvPr id="59" name="Стрелка вниз 58"/>
          <p:cNvSpPr/>
          <p:nvPr/>
        </p:nvSpPr>
        <p:spPr>
          <a:xfrm rot="10800000">
            <a:off x="8223889" y="2997452"/>
            <a:ext cx="198120" cy="18422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3" tIns="37147" rIns="74293" bIns="37147" rtlCol="0" anchor="ctr"/>
          <a:lstStyle/>
          <a:p>
            <a:pPr algn="ctr" defTabSz="990576"/>
            <a:endParaRPr lang="ru-RU" sz="1463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3558" y="1568327"/>
            <a:ext cx="2627013" cy="505907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990576"/>
            <a:r>
              <a:rPr lang="en-US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&gt;2</a:t>
            </a:r>
            <a:r>
              <a:rPr lang="ru-RU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en-US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5569" y="1638597"/>
            <a:ext cx="1411601" cy="413574"/>
          </a:xfrm>
          <a:prstGeom prst="rect">
            <a:avLst/>
          </a:prstGeom>
        </p:spPr>
        <p:txBody>
          <a:bodyPr wrap="none" lIns="74293" tIns="37147" rIns="74293" bIns="37147">
            <a:spAutoFit/>
          </a:bodyPr>
          <a:lstStyle/>
          <a:p>
            <a:pPr defTabSz="990576"/>
            <a:r>
              <a:rPr lang="ru-RU" sz="1100" dirty="0">
                <a:solidFill>
                  <a:srgbClr val="002060"/>
                </a:solidFill>
              </a:rPr>
              <a:t>МЕХОВЫХ ИЗДЕЛИЙ </a:t>
            </a:r>
            <a:br>
              <a:rPr lang="ru-RU" sz="1100" dirty="0">
                <a:solidFill>
                  <a:srgbClr val="002060"/>
                </a:solidFill>
              </a:rPr>
            </a:br>
            <a:r>
              <a:rPr lang="ru-RU" sz="1100" dirty="0">
                <a:solidFill>
                  <a:srgbClr val="002060"/>
                </a:solidFill>
              </a:rPr>
              <a:t>ПРОМАРКИРОВАНО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134" y="1394838"/>
            <a:ext cx="4331636" cy="262635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200" b="1" dirty="0">
                <a:solidFill>
                  <a:srgbClr val="002060"/>
                </a:solidFill>
              </a:rPr>
              <a:t>ПИЛОТ ПО МАРКИРОВКЕ МЕХОВЫХ ИЗДЕЛИЙ 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="" xmlns:a16="http://schemas.microsoft.com/office/drawing/2014/main" id="{0BDF3E4E-8489-4139-81E8-0A8987015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74881"/>
              </p:ext>
            </p:extLst>
          </p:nvPr>
        </p:nvGraphicFramePr>
        <p:xfrm>
          <a:off x="182134" y="5287873"/>
          <a:ext cx="4609945" cy="1476372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620993">
                  <a:extLst>
                    <a:ext uri="{9D8B030D-6E8A-4147-A177-3AD203B41FA5}">
                      <a16:colId xmlns="" xmlns:a16="http://schemas.microsoft.com/office/drawing/2014/main" val="1598055491"/>
                    </a:ext>
                  </a:extLst>
                </a:gridCol>
                <a:gridCol w="617337">
                  <a:extLst>
                    <a:ext uri="{9D8B030D-6E8A-4147-A177-3AD203B41FA5}">
                      <a16:colId xmlns="" xmlns:a16="http://schemas.microsoft.com/office/drawing/2014/main" val="193170182"/>
                    </a:ext>
                  </a:extLst>
                </a:gridCol>
                <a:gridCol w="506146">
                  <a:extLst>
                    <a:ext uri="{9D8B030D-6E8A-4147-A177-3AD203B41FA5}">
                      <a16:colId xmlns="" xmlns:a16="http://schemas.microsoft.com/office/drawing/2014/main" val="1736782750"/>
                    </a:ext>
                  </a:extLst>
                </a:gridCol>
                <a:gridCol w="574606">
                  <a:extLst>
                    <a:ext uri="{9D8B030D-6E8A-4147-A177-3AD203B41FA5}">
                      <a16:colId xmlns="" xmlns:a16="http://schemas.microsoft.com/office/drawing/2014/main" val="593123093"/>
                    </a:ext>
                  </a:extLst>
                </a:gridCol>
                <a:gridCol w="680706">
                  <a:extLst>
                    <a:ext uri="{9D8B030D-6E8A-4147-A177-3AD203B41FA5}">
                      <a16:colId xmlns="" xmlns:a16="http://schemas.microsoft.com/office/drawing/2014/main" val="1715038306"/>
                    </a:ext>
                  </a:extLst>
                </a:gridCol>
                <a:gridCol w="556800">
                  <a:extLst>
                    <a:ext uri="{9D8B030D-6E8A-4147-A177-3AD203B41FA5}">
                      <a16:colId xmlns="" xmlns:a16="http://schemas.microsoft.com/office/drawing/2014/main" val="2625064853"/>
                    </a:ext>
                  </a:extLst>
                </a:gridCol>
                <a:gridCol w="486051">
                  <a:extLst>
                    <a:ext uri="{9D8B030D-6E8A-4147-A177-3AD203B41FA5}">
                      <a16:colId xmlns="" xmlns:a16="http://schemas.microsoft.com/office/drawing/2014/main" val="157633443"/>
                    </a:ext>
                  </a:extLst>
                </a:gridCol>
                <a:gridCol w="567306">
                  <a:extLst>
                    <a:ext uri="{9D8B030D-6E8A-4147-A177-3AD203B41FA5}">
                      <a16:colId xmlns="" xmlns:a16="http://schemas.microsoft.com/office/drawing/2014/main" val="515845404"/>
                    </a:ext>
                  </a:extLst>
                </a:gridCol>
              </a:tblGrid>
              <a:tr h="187642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МАРКИРОВКА ТАБАЧНЫХ ИЗДЕЛИЙ</a:t>
                      </a:r>
                      <a:endParaRPr lang="en-GB" sz="1400" b="1" dirty="0"/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3208063"/>
                  </a:ext>
                </a:extLst>
              </a:tr>
              <a:tr h="187642">
                <a:tc gridSpan="8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Пилотного проекта </a:t>
                      </a:r>
                      <a:b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(с ноября 2018 года до марта 2019 года)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9371250"/>
                  </a:ext>
                </a:extLst>
              </a:tr>
              <a:tr h="187642">
                <a:tc gridSpan="2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2018 г.</a:t>
                      </a:r>
                      <a:endParaRPr lang="ru-RU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г.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51055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defTabSz="914361" rtl="0" eaLnBrk="1" latinLnBrk="0" hangingPunct="1"/>
                      <a:r>
                        <a:rPr lang="ru-RU" sz="7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НОЯБ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61" rtl="0" eaLnBrk="1" latinLnBrk="0" hangingPunct="1"/>
                      <a:r>
                        <a:rPr lang="ru-RU" sz="7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ДЕК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ЯНВ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ФЕВ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МАРТ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АПР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МАЙ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ИЮНЬ</a:t>
                      </a: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6483677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7903570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8EEE1320-E06E-483B-BB8F-B1951F57B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23995"/>
              </p:ext>
            </p:extLst>
          </p:nvPr>
        </p:nvGraphicFramePr>
        <p:xfrm>
          <a:off x="5113194" y="5287873"/>
          <a:ext cx="4609946" cy="1463792"/>
        </p:xfrm>
        <a:graphic>
          <a:graphicData uri="http://schemas.openxmlformats.org/drawingml/2006/table">
            <a:tbl>
              <a:tblPr bandRow="1">
                <a:tableStyleId>{6E25E649-3F16-4E02-A733-19D2CDBF48F0}</a:tableStyleId>
              </a:tblPr>
              <a:tblGrid>
                <a:gridCol w="511930">
                  <a:extLst>
                    <a:ext uri="{9D8B030D-6E8A-4147-A177-3AD203B41FA5}">
                      <a16:colId xmlns="" xmlns:a16="http://schemas.microsoft.com/office/drawing/2014/main" val="2625064853"/>
                    </a:ext>
                  </a:extLst>
                </a:gridCol>
                <a:gridCol w="599136">
                  <a:extLst>
                    <a:ext uri="{9D8B030D-6E8A-4147-A177-3AD203B41FA5}">
                      <a16:colId xmlns="" xmlns:a16="http://schemas.microsoft.com/office/drawing/2014/main" val="157633443"/>
                    </a:ext>
                  </a:extLst>
                </a:gridCol>
                <a:gridCol w="469532">
                  <a:extLst>
                    <a:ext uri="{9D8B030D-6E8A-4147-A177-3AD203B41FA5}">
                      <a16:colId xmlns="" xmlns:a16="http://schemas.microsoft.com/office/drawing/2014/main" val="515845404"/>
                    </a:ext>
                  </a:extLst>
                </a:gridCol>
                <a:gridCol w="539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986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7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577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9300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518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87642">
                <a:tc gridSpan="9">
                  <a:txBody>
                    <a:bodyPr/>
                    <a:lstStyle/>
                    <a:p>
                      <a:pPr marL="0" marR="0" lvl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МАРКИРОВКА ЛЕКАРСТВЕННЫХ СРЕДСТВ</a:t>
                      </a:r>
                      <a:endParaRPr lang="en-GB" sz="1400" b="1" dirty="0"/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4892151"/>
                  </a:ext>
                </a:extLst>
              </a:tr>
              <a:tr h="187642"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Пилотного проекта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(с апреля по декабрь 2019 года)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6693566"/>
                  </a:ext>
                </a:extLst>
              </a:tr>
              <a:tr h="187642">
                <a:tc gridSpan="9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г.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63305" marR="63305" marT="31652" marB="31652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305" marR="63305" marT="31652" marB="31652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55105546"/>
                  </a:ext>
                </a:extLst>
              </a:tr>
              <a:tr h="26174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АПР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МАЙ</a:t>
                      </a: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ИЮНЬ</a:t>
                      </a: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ИЮЛЬ</a:t>
                      </a:r>
                      <a:endParaRPr lang="ru-RU" sz="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АВГ</a:t>
                      </a: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СЕНТ</a:t>
                      </a:r>
                      <a:endParaRPr lang="ru-RU" sz="7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ОКТ</a:t>
                      </a: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НОЯБ</a:t>
                      </a: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ДЕК</a:t>
                      </a: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6483677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51435" marR="51435" marT="25717" marB="25717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03570"/>
                  </a:ext>
                </a:extLst>
              </a:tr>
            </a:tbl>
          </a:graphicData>
        </a:graphic>
      </p:graphicFrame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4179A940-D069-43CF-8BFD-D4B1899C1B52}"/>
              </a:ext>
            </a:extLst>
          </p:cNvPr>
          <p:cNvSpPr txBox="1">
            <a:spLocks/>
          </p:cNvSpPr>
          <p:nvPr/>
        </p:nvSpPr>
        <p:spPr>
          <a:xfrm>
            <a:off x="1401739" y="5941314"/>
            <a:ext cx="3975428" cy="315933"/>
          </a:xfrm>
          <a:prstGeom prst="rect">
            <a:avLst/>
          </a:prstGeom>
        </p:spPr>
        <p:txBody>
          <a:bodyPr lIns="74293" tIns="37147" rIns="74293" bIns="37147" anchor="ctr"/>
          <a:lstStyle>
            <a:defPPr>
              <a:defRPr lang="en-US"/>
            </a:defPPr>
            <a:lvl1pPr>
              <a:lnSpc>
                <a:spcPts val="1800"/>
              </a:lnSpc>
              <a:spcBef>
                <a:spcPct val="0"/>
              </a:spcBef>
              <a:buNone/>
              <a:defRPr sz="1700" b="1" spc="-50" baseline="0">
                <a:solidFill>
                  <a:srgbClr val="0A6CAE"/>
                </a:solidFill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defRPr>
            </a:lvl1pPr>
          </a:lstStyle>
          <a:p>
            <a:pPr defTabSz="990576"/>
            <a:endParaRPr lang="en-GB" sz="1219" dirty="0"/>
          </a:p>
        </p:txBody>
      </p:sp>
      <p:sp>
        <p:nvSpPr>
          <p:cNvPr id="27" name="Заголовок 1">
            <a:extLst>
              <a:ext uri="{FF2B5EF4-FFF2-40B4-BE49-F238E27FC236}">
                <a16:creationId xmlns="" xmlns:a16="http://schemas.microsoft.com/office/drawing/2014/main" id="{B8E278E5-766C-43C5-807C-FA9BFEC95794}"/>
              </a:ext>
            </a:extLst>
          </p:cNvPr>
          <p:cNvSpPr txBox="1">
            <a:spLocks/>
          </p:cNvSpPr>
          <p:nvPr/>
        </p:nvSpPr>
        <p:spPr>
          <a:xfrm>
            <a:off x="1452769" y="6010039"/>
            <a:ext cx="3433505" cy="178484"/>
          </a:xfrm>
          <a:prstGeom prst="rect">
            <a:avLst/>
          </a:prstGeom>
        </p:spPr>
        <p:txBody>
          <a:bodyPr lIns="74293" tIns="37147" rIns="74293" bIns="37147"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63"/>
              </a:lnSpc>
            </a:pPr>
            <a:endParaRPr lang="en-GB" sz="1219" b="1" dirty="0">
              <a:solidFill>
                <a:srgbClr val="0A6CAE"/>
              </a:solidFill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02596" y="2834908"/>
            <a:ext cx="1357381" cy="325088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625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1,4 раза</a:t>
            </a:r>
          </a:p>
        </p:txBody>
      </p:sp>
      <p:sp>
        <p:nvSpPr>
          <p:cNvPr id="26" name="Номер слайда 7">
            <a:extLst>
              <a:ext uri="{FF2B5EF4-FFF2-40B4-BE49-F238E27FC236}">
                <a16:creationId xmlns="" xmlns:a16="http://schemas.microsoft.com/office/drawing/2014/main" id="{85726004-7D95-4AA4-B704-67407B33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731B0F5-63AE-44D6-B101-C18446AB5FD9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34DE52F-2FCF-43D1-B90E-FA247D0A46F9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МАРКИРОВКА И ПРОСЛЕЖИВАЕМОСТЬ ТОВАРОВ</a:t>
            </a:r>
          </a:p>
        </p:txBody>
      </p:sp>
      <p:sp>
        <p:nvSpPr>
          <p:cNvPr id="34" name="Стрелка: пятиугольник 48">
            <a:extLst>
              <a:ext uri="{FF2B5EF4-FFF2-40B4-BE49-F238E27FC236}">
                <a16:creationId xmlns="" xmlns:a16="http://schemas.microsoft.com/office/drawing/2014/main" id="{F0BAEF0D-6BA9-46F1-8CF3-2FBD18732BF9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35" name="Номер слайда 7">
            <a:extLst>
              <a:ext uri="{FF2B5EF4-FFF2-40B4-BE49-F238E27FC236}">
                <a16:creationId xmlns="" xmlns:a16="http://schemas.microsoft.com/office/drawing/2014/main" id="{7C9AA160-FCB3-4F7E-96DE-CB988BDE5A26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8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94BE441-CEB4-4F5F-99D8-C0A32012DC90}"/>
              </a:ext>
            </a:extLst>
          </p:cNvPr>
          <p:cNvSpPr txBox="1"/>
          <p:nvPr/>
        </p:nvSpPr>
        <p:spPr>
          <a:xfrm>
            <a:off x="4953000" y="1394838"/>
            <a:ext cx="4331636" cy="262635"/>
          </a:xfrm>
          <a:prstGeom prst="rect">
            <a:avLst/>
          </a:prstGeom>
          <a:noFill/>
        </p:spPr>
        <p:txBody>
          <a:bodyPr wrap="square" lIns="74293" tIns="37147" rIns="74293" bIns="37147" rtlCol="0">
            <a:spAutoFit/>
          </a:bodyPr>
          <a:lstStyle/>
          <a:p>
            <a:pPr defTabSz="990576"/>
            <a:r>
              <a:rPr lang="ru-RU" sz="1200" b="1" dirty="0">
                <a:solidFill>
                  <a:srgbClr val="002060"/>
                </a:solidFill>
              </a:rPr>
              <a:t>ЗА 2018 ГОД ПОСТУПЛЕНИЯ НАЛОГОВ УВЕЛИЧИЛОСЬ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FA6B3DB6-23B6-4AF8-B29F-3E6D90E52DA3}"/>
              </a:ext>
            </a:extLst>
          </p:cNvPr>
          <p:cNvSpPr/>
          <p:nvPr/>
        </p:nvSpPr>
        <p:spPr>
          <a:xfrm>
            <a:off x="4953000" y="1568327"/>
            <a:ext cx="4952727" cy="505907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990576"/>
            <a:r>
              <a:rPr lang="ru-RU" sz="28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1,5 РАЗА </a:t>
            </a:r>
            <a:r>
              <a:rPr lang="ru-RU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 516 млн. тенге)</a:t>
            </a:r>
            <a:endParaRPr lang="ru-RU" sz="2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9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9EBB5442-697E-4815-AD52-46BA1F0C4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036616"/>
              </p:ext>
            </p:extLst>
          </p:nvPr>
        </p:nvGraphicFramePr>
        <p:xfrm>
          <a:off x="409575" y="1973279"/>
          <a:ext cx="9153525" cy="223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581752" y="1413576"/>
            <a:ext cx="6682172" cy="575156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algn="ctr" defTabSz="990576"/>
            <a:r>
              <a:rPr lang="ru-RU" sz="1625" b="1" dirty="0">
                <a:solidFill>
                  <a:srgbClr val="0070C0"/>
                </a:solidFill>
              </a:rPr>
              <a:t>ПЕРЕНОС СРОКА ПОВСЕМЕСТНОГО ВНЕДРЕНИЯ ОНЛАЙН-ККМ </a:t>
            </a:r>
          </a:p>
          <a:p>
            <a:pPr algn="ctr" defTabSz="990576"/>
            <a:r>
              <a:rPr lang="ru-RU" sz="1625" b="1" dirty="0">
                <a:solidFill>
                  <a:srgbClr val="0070C0"/>
                </a:solidFill>
              </a:rPr>
              <a:t>С 2024 ГОДА НА 2020 ГОД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72301" y="4906306"/>
            <a:ext cx="3956874" cy="1575430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990576"/>
            <a:r>
              <a:rPr lang="ru-RU" sz="1300" b="1" dirty="0">
                <a:solidFill>
                  <a:prstClr val="black"/>
                </a:solidFill>
              </a:rPr>
              <a:t>Разработан проект поправок, предусматривающих уменьшение суммы налога на стоимость онлайн-ККМ </a:t>
            </a:r>
            <a:r>
              <a:rPr lang="ru-RU" sz="731" b="1" dirty="0">
                <a:solidFill>
                  <a:prstClr val="black"/>
                </a:solidFill>
              </a:rPr>
              <a:t>(Законопроект </a:t>
            </a:r>
            <a:r>
              <a:rPr lang="ru-RU" sz="731" b="1" dirty="0"/>
              <a:t>по вопросам регулирования торговой деятельности </a:t>
            </a:r>
            <a:r>
              <a:rPr lang="ru-RU" sz="731" b="1" dirty="0">
                <a:solidFill>
                  <a:prstClr val="black"/>
                </a:solidFill>
              </a:rPr>
              <a:t>находится на рассмотрении в Парламенте РК)</a:t>
            </a:r>
          </a:p>
          <a:p>
            <a:pPr defTabSz="990576"/>
            <a:endParaRPr lang="ru-RU" sz="1300" b="1" dirty="0">
              <a:solidFill>
                <a:prstClr val="black"/>
              </a:solidFill>
            </a:endParaRPr>
          </a:p>
          <a:p>
            <a:pPr defTabSz="990576"/>
            <a:endParaRPr lang="ru-RU" sz="1219" b="1" dirty="0">
              <a:solidFill>
                <a:prstClr val="black"/>
              </a:solidFill>
            </a:endParaRPr>
          </a:p>
          <a:p>
            <a:pPr defTabSz="990576"/>
            <a:r>
              <a:rPr lang="ru-RU" sz="1300" b="1" dirty="0">
                <a:solidFill>
                  <a:prstClr val="black"/>
                </a:solidFill>
              </a:rPr>
              <a:t>Передаются функции оператора фискальных данных в конкурентную среду </a:t>
            </a:r>
            <a:endParaRPr lang="ru-RU" sz="731" b="1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01489" y="4979953"/>
            <a:ext cx="4010041" cy="1520415"/>
          </a:xfrm>
          <a:prstGeom prst="rect">
            <a:avLst/>
          </a:prstGeom>
        </p:spPr>
        <p:txBody>
          <a:bodyPr wrap="square" lIns="74293" tIns="37147" rIns="74293" bIns="37147">
            <a:spAutoFit/>
          </a:bodyPr>
          <a:lstStyle/>
          <a:p>
            <a:pPr defTabSz="990576">
              <a:spcAft>
                <a:spcPts val="2438"/>
              </a:spcAft>
            </a:pPr>
            <a:r>
              <a:rPr lang="ru-RU" sz="1300" b="1" dirty="0">
                <a:solidFill>
                  <a:prstClr val="black"/>
                </a:solidFill>
              </a:rPr>
              <a:t>Переход на мобильные онлайн-ККМ, являющихся приложением на смартфоне </a:t>
            </a:r>
            <a:r>
              <a:rPr lang="ru-RU" sz="731" b="1" dirty="0">
                <a:solidFill>
                  <a:prstClr val="black"/>
                </a:solidFill>
              </a:rPr>
              <a:t>(по состоянию на декабрь 2018  в государственный реестр ККМ включено 10 моделей онлайн-ККМ, имеющих возможность работы на мобильных устройствах)</a:t>
            </a:r>
          </a:p>
          <a:p>
            <a:pPr defTabSz="990576">
              <a:spcAft>
                <a:spcPts val="2438"/>
              </a:spcAft>
            </a:pPr>
            <a:r>
              <a:rPr lang="ru-RU" sz="1300" b="1" dirty="0">
                <a:solidFill>
                  <a:prstClr val="black"/>
                </a:solidFill>
              </a:rPr>
              <a:t>Утвержден приказ по поэтапному переходу на применение онлайн-ККМ в 2019 году </a:t>
            </a:r>
            <a:r>
              <a:rPr lang="ru-RU" sz="731" b="1" dirty="0">
                <a:solidFill>
                  <a:prstClr val="black"/>
                </a:solidFill>
              </a:rPr>
              <a:t>(находится на </a:t>
            </a:r>
            <a:r>
              <a:rPr lang="ru-RU" sz="731" b="1" dirty="0" err="1">
                <a:solidFill>
                  <a:prstClr val="black"/>
                </a:solidFill>
              </a:rPr>
              <a:t>госрегистрации</a:t>
            </a:r>
            <a:r>
              <a:rPr lang="ru-RU" sz="731" b="1" dirty="0">
                <a:solidFill>
                  <a:prstClr val="black"/>
                </a:solidFill>
              </a:rPr>
              <a:t> в МЮ РК)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1" y="6034862"/>
            <a:ext cx="519950" cy="5199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52" y="4992642"/>
            <a:ext cx="476355" cy="4763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7" y="4972322"/>
            <a:ext cx="560629" cy="560629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4780E32-3C63-42B1-890A-9C68F76C6392}"/>
              </a:ext>
            </a:extLst>
          </p:cNvPr>
          <p:cNvGrpSpPr/>
          <p:nvPr/>
        </p:nvGrpSpPr>
        <p:grpSpPr>
          <a:xfrm>
            <a:off x="5110674" y="6014196"/>
            <a:ext cx="558308" cy="558308"/>
            <a:chOff x="6290031" y="5380459"/>
            <a:chExt cx="687148" cy="687148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031" y="5380459"/>
              <a:ext cx="687148" cy="687148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84F5BCBE-9FDF-4DEC-B879-B21366962B60}"/>
                </a:ext>
              </a:extLst>
            </p:cNvPr>
            <p:cNvSpPr/>
            <p:nvPr/>
          </p:nvSpPr>
          <p:spPr>
            <a:xfrm>
              <a:off x="6423025" y="5819775"/>
              <a:ext cx="117475" cy="187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90576"/>
              <a:endParaRPr lang="ru-RU" sz="1463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13FDDD6E-8E63-41B5-A704-6E5C0FC64BEB}"/>
              </a:ext>
            </a:extLst>
          </p:cNvPr>
          <p:cNvGrpSpPr/>
          <p:nvPr/>
        </p:nvGrpSpPr>
        <p:grpSpPr>
          <a:xfrm>
            <a:off x="5215801" y="6220649"/>
            <a:ext cx="98383" cy="92869"/>
            <a:chOff x="619637" y="2806906"/>
            <a:chExt cx="118551" cy="111907"/>
          </a:xfrm>
        </p:grpSpPr>
        <p:cxnSp>
          <p:nvCxnSpPr>
            <p:cNvPr id="33" name="Прямая соединительная линия 32">
              <a:extLst>
                <a:ext uri="{FF2B5EF4-FFF2-40B4-BE49-F238E27FC236}">
                  <a16:creationId xmlns="" xmlns:a16="http://schemas.microsoft.com/office/drawing/2014/main" id="{3D707409-9348-42A4-8DE7-6F2C6C63F061}"/>
                </a:ext>
              </a:extLst>
            </p:cNvPr>
            <p:cNvCxnSpPr/>
            <p:nvPr/>
          </p:nvCxnSpPr>
          <p:spPr>
            <a:xfrm>
              <a:off x="619637" y="2806906"/>
              <a:ext cx="118551" cy="0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85A95BF1-7A5C-4268-A722-06AEB968AA8B}"/>
                </a:ext>
              </a:extLst>
            </p:cNvPr>
            <p:cNvCxnSpPr/>
            <p:nvPr/>
          </p:nvCxnSpPr>
          <p:spPr>
            <a:xfrm>
              <a:off x="619637" y="2837862"/>
              <a:ext cx="118551" cy="0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="" xmlns:a16="http://schemas.microsoft.com/office/drawing/2014/main" id="{82C547A4-5B76-4719-96E9-142FAF9D2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913" y="2837862"/>
              <a:ext cx="0" cy="80951"/>
            </a:xfrm>
            <a:prstGeom prst="line">
              <a:avLst/>
            </a:prstGeom>
            <a:ln w="19050">
              <a:solidFill>
                <a:srgbClr val="82D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-4318" y="4309246"/>
            <a:ext cx="9910318" cy="237625"/>
          </a:xfrm>
          <a:prstGeom prst="rect">
            <a:avLst/>
          </a:prstGeom>
          <a:noFill/>
        </p:spPr>
        <p:txBody>
          <a:bodyPr wrap="square" lIns="99058" tIns="49528" rIns="99058" bIns="49528" rtlCol="0">
            <a:spAutoFit/>
          </a:bodyPr>
          <a:lstStyle/>
          <a:p>
            <a:pPr algn="ctr" defTabSz="990576"/>
            <a:r>
              <a:rPr lang="ru-RU" sz="894" dirty="0">
                <a:solidFill>
                  <a:prstClr val="black"/>
                </a:solidFill>
                <a:cs typeface="Arial" pitchFamily="34" charset="0"/>
              </a:rPr>
              <a:t>Всего необходимо обеспечить применение около 1,2 млн. онлайн-ККМ</a:t>
            </a:r>
          </a:p>
        </p:txBody>
      </p:sp>
      <p:sp>
        <p:nvSpPr>
          <p:cNvPr id="38" name="TextBox 11"/>
          <p:cNvSpPr txBox="1"/>
          <p:nvPr/>
        </p:nvSpPr>
        <p:spPr>
          <a:xfrm>
            <a:off x="8542643" y="1331308"/>
            <a:ext cx="129742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50" b="1" dirty="0">
                <a:cs typeface="Arial" pitchFamily="34" charset="0"/>
              </a:rPr>
              <a:t>в ед. </a:t>
            </a:r>
            <a:r>
              <a:rPr lang="ru-RU" sz="650" b="1" dirty="0" err="1">
                <a:cs typeface="Arial" pitchFamily="34" charset="0"/>
              </a:rPr>
              <a:t>онлайн-ккм</a:t>
            </a:r>
            <a:endParaRPr lang="ru-RU" sz="650" b="1" dirty="0">
              <a:cs typeface="Arial" pitchFamily="34" charset="0"/>
            </a:endParaRPr>
          </a:p>
        </p:txBody>
      </p:sp>
      <p:sp>
        <p:nvSpPr>
          <p:cNvPr id="39" name="Номер слайда 7">
            <a:extLst>
              <a:ext uri="{FF2B5EF4-FFF2-40B4-BE49-F238E27FC236}">
                <a16:creationId xmlns="" xmlns:a16="http://schemas.microsoft.com/office/drawing/2014/main" id="{4CB572C5-C52E-4774-8F02-512DB5B1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353" y="827164"/>
            <a:ext cx="531785" cy="296664"/>
          </a:xfrm>
        </p:spPr>
        <p:txBody>
          <a:bodyPr/>
          <a:lstStyle/>
          <a:p>
            <a:r>
              <a:rPr lang="kk-KZ" sz="1706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01020C46-A25C-45FA-9714-94564E24D13E}"/>
              </a:ext>
            </a:extLst>
          </p:cNvPr>
          <p:cNvSpPr/>
          <p:nvPr/>
        </p:nvSpPr>
        <p:spPr>
          <a:xfrm>
            <a:off x="-4318" y="642937"/>
            <a:ext cx="9906001" cy="654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CBB2946-BAED-4DDB-BBEB-C9B3CE1D3FA0}"/>
              </a:ext>
            </a:extLst>
          </p:cNvPr>
          <p:cNvSpPr txBox="1"/>
          <p:nvPr/>
        </p:nvSpPr>
        <p:spPr>
          <a:xfrm>
            <a:off x="160422" y="794459"/>
            <a:ext cx="8913959" cy="355300"/>
          </a:xfrm>
          <a:prstGeom prst="rect">
            <a:avLst/>
          </a:prstGeom>
          <a:noFill/>
        </p:spPr>
        <p:txBody>
          <a:bodyPr wrap="square" lIns="77542" tIns="38772" rIns="77542" bIns="38772" rtlCol="0">
            <a:spAutoFit/>
          </a:bodyPr>
          <a:lstStyle/>
          <a:p>
            <a:pPr defTabSz="990576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ЭТАПНОСТЬ ВНЕДРЕНИЯ ОНЛАЙН-ККМ</a:t>
            </a:r>
          </a:p>
        </p:txBody>
      </p:sp>
      <p:sp>
        <p:nvSpPr>
          <p:cNvPr id="42" name="Стрелка: пятиугольник 48">
            <a:extLst>
              <a:ext uri="{FF2B5EF4-FFF2-40B4-BE49-F238E27FC236}">
                <a16:creationId xmlns="" xmlns:a16="http://schemas.microsoft.com/office/drawing/2014/main" id="{549BBAA9-A518-4B67-B04A-0E861FB40ABC}"/>
              </a:ext>
            </a:extLst>
          </p:cNvPr>
          <p:cNvSpPr/>
          <p:nvPr/>
        </p:nvSpPr>
        <p:spPr>
          <a:xfrm rot="10800000">
            <a:off x="9191352" y="642937"/>
            <a:ext cx="714647" cy="654559"/>
          </a:xfrm>
          <a:prstGeom prst="homePlate">
            <a:avLst>
              <a:gd name="adj" fmla="val 2446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4" tIns="49527" rIns="99054" bIns="49527" rtlCol="0" anchor="ctr"/>
          <a:lstStyle/>
          <a:p>
            <a:pPr algn="ctr" defTabSz="495263"/>
            <a:endParaRPr lang="kk-KZ" sz="1463" dirty="0">
              <a:solidFill>
                <a:prstClr val="white"/>
              </a:solidFill>
            </a:endParaRPr>
          </a:p>
        </p:txBody>
      </p:sp>
      <p:sp>
        <p:nvSpPr>
          <p:cNvPr id="43" name="Номер слайда 7">
            <a:extLst>
              <a:ext uri="{FF2B5EF4-FFF2-40B4-BE49-F238E27FC236}">
                <a16:creationId xmlns="" xmlns:a16="http://schemas.microsoft.com/office/drawing/2014/main" id="{446BDEEB-2432-4069-90E1-9658687BBFFA}"/>
              </a:ext>
            </a:extLst>
          </p:cNvPr>
          <p:cNvSpPr txBox="1">
            <a:spLocks/>
          </p:cNvSpPr>
          <p:nvPr/>
        </p:nvSpPr>
        <p:spPr>
          <a:xfrm>
            <a:off x="9221066" y="775914"/>
            <a:ext cx="537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BFB489-2B81-4C5F-94C6-197528BB56D0}" type="slidenum">
              <a:rPr lang="ru-RU" sz="2000" b="1" smtClean="0">
                <a:solidFill>
                  <a:schemeClr val="bg1"/>
                </a:solidFill>
              </a:rPr>
              <a:pPr/>
              <a:t>9</a:t>
            </a:fld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17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2_Firm Format - template">
  <a:themeElements>
    <a:clrScheme name="Custom 1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9F0FF"/>
      </a:accent1>
      <a:accent2>
        <a:srgbClr val="00ADEF"/>
      </a:accent2>
      <a:accent3>
        <a:srgbClr val="0065BD"/>
      </a:accent3>
      <a:accent4>
        <a:srgbClr val="002960"/>
      </a:accent4>
      <a:accent5>
        <a:srgbClr val="F9C61C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Firm Format - template 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DFDFDF"/>
        </a:accent5>
        <a:accent6>
          <a:srgbClr val="009CD9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templat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E1F6FF"/>
        </a:accent5>
        <a:accent6>
          <a:srgbClr val="009CD9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irm Format - template - LOP - normal" id="{9B1EEE48-FBB1-4441-A18B-EA0D61F9D5CF}" vid="{46CCEF6C-6F35-4EC3-B141-99BB08E4FC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1166</Words>
  <Application>Microsoft Office PowerPoint</Application>
  <PresentationFormat>Лист A4 (210x297 мм)</PresentationFormat>
  <Paragraphs>376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2_Firm Format - template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EXPO</cp:lastModifiedBy>
  <cp:revision>191</cp:revision>
  <cp:lastPrinted>2019-01-22T11:48:15Z</cp:lastPrinted>
  <dcterms:created xsi:type="dcterms:W3CDTF">2018-07-10T00:38:46Z</dcterms:created>
  <dcterms:modified xsi:type="dcterms:W3CDTF">2019-01-25T07:21:40Z</dcterms:modified>
</cp:coreProperties>
</file>