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9"/>
  </p:notesMasterIdLst>
  <p:sldIdLst>
    <p:sldId id="258" r:id="rId2"/>
    <p:sldId id="276" r:id="rId3"/>
    <p:sldId id="265" r:id="rId4"/>
    <p:sldId id="277" r:id="rId5"/>
    <p:sldId id="262" r:id="rId6"/>
    <p:sldId id="259" r:id="rId7"/>
    <p:sldId id="275" r:id="rId8"/>
    <p:sldId id="261" r:id="rId9"/>
    <p:sldId id="264" r:id="rId10"/>
    <p:sldId id="263" r:id="rId11"/>
    <p:sldId id="268" r:id="rId12"/>
    <p:sldId id="270" r:id="rId13"/>
    <p:sldId id="271" r:id="rId14"/>
    <p:sldId id="272" r:id="rId15"/>
    <p:sldId id="269" r:id="rId16"/>
    <p:sldId id="273" r:id="rId17"/>
    <p:sldId id="274" r:id="rId18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4E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6" autoAdjust="0"/>
    <p:restoredTop sz="94875" autoAdjust="0"/>
  </p:normalViewPr>
  <p:slideViewPr>
    <p:cSldViewPr snapToGrid="0">
      <p:cViewPr varScale="1">
        <p:scale>
          <a:sx n="88" d="100"/>
          <a:sy n="88" d="100"/>
        </p:scale>
        <p:origin x="12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Город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Лист1!$A$2:$A$4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2313053</c:v>
                </c:pt>
                <c:pt idx="1">
                  <c:v>2266680</c:v>
                </c:pt>
                <c:pt idx="2">
                  <c:v>2204833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E2-49A2-B07B-C5F56C06399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Село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Лист1!$A$2:$A$4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1786219</c:v>
                </c:pt>
                <c:pt idx="1">
                  <c:v>1729216</c:v>
                </c:pt>
                <c:pt idx="2">
                  <c:v>1696001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1E2-49A2-B07B-C5F56C0639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229856"/>
        <c:axId val="173230416"/>
      </c:barChart>
      <c:catAx>
        <c:axId val="173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173230416"/>
        <c:crosses val="autoZero"/>
        <c:auto val="1"/>
        <c:lblAlgn val="ctr"/>
        <c:lblOffset val="100"/>
        <c:noMultiLvlLbl val="0"/>
      </c:catAx>
      <c:valAx>
        <c:axId val="1732304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3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5000"/>
                    <a:satMod val="130000"/>
                  </a:schemeClr>
                </a:gs>
                <a:gs pos="34000">
                  <a:schemeClr val="accent1">
                    <a:shade val="87000"/>
                    <a:satMod val="125000"/>
                  </a:schemeClr>
                </a:gs>
                <a:gs pos="70000">
                  <a:schemeClr val="accent1">
                    <a:tint val="100000"/>
                    <a:shade val="90000"/>
                    <a:satMod val="130000"/>
                  </a:schemeClr>
                </a:gs>
                <a:gs pos="100000">
                  <a:schemeClr val="accent1">
                    <a:tint val="100000"/>
                    <a:shade val="100000"/>
                    <a:satMod val="110000"/>
                  </a:schemeClr>
                </a:gs>
              </a:gsLst>
              <a:path path="circle">
                <a:fillToRect l="100000" t="100000" r="100000" b="100000"/>
              </a:path>
            </a:gradFill>
            <a:ln>
              <a:noFill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85000"/>
                      <a:satMod val="130000"/>
                    </a:schemeClr>
                  </a:gs>
                  <a:gs pos="34000">
                    <a:schemeClr val="accent2">
                      <a:shade val="87000"/>
                      <a:satMod val="125000"/>
                    </a:schemeClr>
                  </a:gs>
                  <a:gs pos="70000">
                    <a:schemeClr val="accent2"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2"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 w="12700" cap="flat" cmpd="sng" algn="ctr">
                <a:solidFill>
                  <a:schemeClr val="accent2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642-49F6-ADD0-14997F5B5702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85000"/>
                      <a:satMod val="130000"/>
                    </a:schemeClr>
                  </a:gs>
                  <a:gs pos="34000">
                    <a:schemeClr val="accent2">
                      <a:shade val="87000"/>
                      <a:satMod val="125000"/>
                    </a:schemeClr>
                  </a:gs>
                  <a:gs pos="70000">
                    <a:schemeClr val="accent2"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2"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 w="12700" cap="flat" cmpd="sng" algn="ctr">
                <a:solidFill>
                  <a:schemeClr val="accent2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642-49F6-ADD0-14997F5B5702}"/>
              </c:ext>
            </c:extLst>
          </c:dPt>
          <c:dLbls>
            <c:dLbl>
              <c:idx val="0"/>
              <c:layout>
                <c:manualLayout>
                  <c:x val="-5.827635710493021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642-49F6-ADD0-14997F5B570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8276357104930218E-2"/>
                  <c:y val="-1.184106297461294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642-49F6-ADD0-14997F5B570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rgbClr val="0070C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2016 год</c:v>
                </c:pt>
                <c:pt idx="1">
                  <c:v>2018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92.8</c:v>
                </c:pt>
                <c:pt idx="1">
                  <c:v>81.900000000000006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642-49F6-ADD0-14997F5B570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74148704"/>
        <c:axId val="173264864"/>
      </c:barChart>
      <c:catAx>
        <c:axId val="174148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173264864"/>
        <c:crosses val="autoZero"/>
        <c:auto val="1"/>
        <c:lblAlgn val="ctr"/>
        <c:lblOffset val="100"/>
        <c:noMultiLvlLbl val="0"/>
      </c:catAx>
      <c:valAx>
        <c:axId val="173264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174148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entury Gothic" panose="020B0502020202020204" pitchFamily="34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85000"/>
                    <a:satMod val="130000"/>
                  </a:schemeClr>
                </a:gs>
                <a:gs pos="34000">
                  <a:schemeClr val="accent2">
                    <a:shade val="87000"/>
                    <a:satMod val="125000"/>
                  </a:schemeClr>
                </a:gs>
                <a:gs pos="70000">
                  <a:schemeClr val="accent2">
                    <a:tint val="100000"/>
                    <a:shade val="90000"/>
                    <a:satMod val="130000"/>
                  </a:schemeClr>
                </a:gs>
                <a:gs pos="100000">
                  <a:schemeClr val="accent2">
                    <a:tint val="100000"/>
                    <a:shade val="100000"/>
                    <a:satMod val="110000"/>
                  </a:schemeClr>
                </a:gs>
              </a:gsLst>
              <a:path path="circle">
                <a:fillToRect l="100000" t="100000" r="100000" b="100000"/>
              </a:path>
            </a:gradFill>
            <a:ln>
              <a:noFill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>
                <a:solidFill>
                  <a:schemeClr val="tx2">
                    <a:lumMod val="75000"/>
                  </a:schemeClr>
                </a:solidFill>
                <a:round/>
              </a:ln>
              <a:effectLst/>
            </c:spPr>
          </c:errBars>
          <c:cat>
            <c:numRef>
              <c:f>Лист1!$A$2:$A$3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2018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52135</c:v>
                </c:pt>
                <c:pt idx="1">
                  <c:v>47771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59A-45ED-9425-128F895860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0914800"/>
        <c:axId val="240914240"/>
      </c:barChart>
      <c:catAx>
        <c:axId val="240914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240914240"/>
        <c:crosses val="autoZero"/>
        <c:auto val="1"/>
        <c:lblAlgn val="ctr"/>
        <c:lblOffset val="100"/>
        <c:noMultiLvlLbl val="0"/>
      </c:catAx>
      <c:valAx>
        <c:axId val="240914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240914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entury Gothic" panose="020B0502020202020204" pitchFamily="34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20271935323491"/>
          <c:y val="0.11646435033812028"/>
          <c:w val="0.86935939700687548"/>
          <c:h val="0.801945797100796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случаев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85000"/>
                    <a:satMod val="130000"/>
                  </a:schemeClr>
                </a:gs>
                <a:gs pos="34000">
                  <a:schemeClr val="accent5">
                    <a:shade val="87000"/>
                    <a:satMod val="125000"/>
                  </a:schemeClr>
                </a:gs>
                <a:gs pos="70000">
                  <a:schemeClr val="accent5">
                    <a:tint val="100000"/>
                    <a:shade val="90000"/>
                    <a:satMod val="130000"/>
                  </a:schemeClr>
                </a:gs>
                <a:gs pos="100000">
                  <a:schemeClr val="accent5">
                    <a:tint val="100000"/>
                    <a:shade val="100000"/>
                    <a:satMod val="110000"/>
                  </a:schemeClr>
                </a:gs>
              </a:gsLst>
              <a:path path="circle">
                <a:fillToRect l="100000" t="100000" r="100000" b="100000"/>
              </a:path>
            </a:gradFill>
            <a:ln>
              <a:noFill/>
            </a:ln>
            <a:effectLst>
              <a:outerShdw blurRad="44450" dist="25400" dir="2700000" algn="br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9800000"/>
              </a:lightRig>
            </a:scene3d>
            <a:sp3d prstMaterial="flat">
              <a:bevelT w="25400" h="31750"/>
            </a:sp3d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2017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628</c:v>
                </c:pt>
                <c:pt idx="1">
                  <c:v>654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BB4-4587-B547-09A14221DE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0918720"/>
        <c:axId val="240919280"/>
      </c:barChart>
      <c:catAx>
        <c:axId val="240918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240919280"/>
        <c:crosses val="autoZero"/>
        <c:auto val="1"/>
        <c:lblAlgn val="ctr"/>
        <c:lblOffset val="100"/>
        <c:tickMarkSkip val="1"/>
        <c:noMultiLvlLbl val="0"/>
      </c:catAx>
      <c:valAx>
        <c:axId val="240919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240918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entury Gothic" panose="020B050202020202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7F65BF-2C07-49EE-B8B7-057F1A4C50B8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1346955-B2B4-402E-B7B3-40B75222CA36}">
      <dgm:prSet phldrT="[Текст]" custT="1"/>
      <dgm:spPr/>
      <dgm:t>
        <a:bodyPr/>
        <a:lstStyle/>
        <a:p>
          <a:r>
            <a:rPr lang="ru-RU" sz="2800" dirty="0" smtClean="0">
              <a:latin typeface="Century Gothic" panose="020B0502020202020204" pitchFamily="34" charset="0"/>
            </a:rPr>
            <a:t>2018</a:t>
          </a:r>
          <a:endParaRPr lang="ru-RU" sz="2800" dirty="0">
            <a:latin typeface="Century Gothic" panose="020B0502020202020204" pitchFamily="34" charset="0"/>
          </a:endParaRPr>
        </a:p>
      </dgm:t>
    </dgm:pt>
    <dgm:pt modelId="{2ABA66AA-2E8F-427F-A34D-51A94BB3FE35}" type="parTrans" cxnId="{D9A132B8-E898-41C6-8F66-0060A7AC207F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E34D785F-5ACF-431A-AAD9-54A88320B6D4}" type="sibTrans" cxnId="{D9A132B8-E898-41C6-8F66-0060A7AC207F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C95FF34C-1265-4035-8D4A-C1F57A209305}">
      <dgm:prSet phldrT="[Текст]" custT="1"/>
      <dgm:spPr/>
      <dgm:t>
        <a:bodyPr/>
        <a:lstStyle/>
        <a:p>
          <a:r>
            <a:rPr lang="ru-RU" sz="1500" dirty="0" smtClean="0">
              <a:latin typeface="Century Gothic" panose="020B0502020202020204" pitchFamily="34" charset="0"/>
            </a:rPr>
            <a:t>3 900 834 человека</a:t>
          </a:r>
          <a:endParaRPr lang="ru-RU" sz="1500" dirty="0">
            <a:latin typeface="Century Gothic" panose="020B0502020202020204" pitchFamily="34" charset="0"/>
          </a:endParaRPr>
        </a:p>
      </dgm:t>
    </dgm:pt>
    <dgm:pt modelId="{98EDAF81-0A7B-455E-841C-7F8B0FBA68FA}" type="parTrans" cxnId="{641C843D-DE4A-4724-B1CE-5AB849DB23B2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E57E2AE6-9C57-470A-99BE-19FBAC4D6563}" type="sibTrans" cxnId="{641C843D-DE4A-4724-B1CE-5AB849DB23B2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580F8C1D-C109-4B98-A3AF-B1B4C428DA2A}">
      <dgm:prSet phldrT="[Текст]" custT="1"/>
      <dgm:spPr/>
      <dgm:t>
        <a:bodyPr/>
        <a:lstStyle/>
        <a:p>
          <a:r>
            <a:rPr lang="ru-RU" sz="2800" dirty="0" smtClean="0">
              <a:latin typeface="Century Gothic" panose="020B0502020202020204" pitchFamily="34" charset="0"/>
            </a:rPr>
            <a:t>2017</a:t>
          </a:r>
          <a:endParaRPr lang="ru-RU" sz="2800" dirty="0">
            <a:latin typeface="Century Gothic" panose="020B0502020202020204" pitchFamily="34" charset="0"/>
          </a:endParaRPr>
        </a:p>
      </dgm:t>
    </dgm:pt>
    <dgm:pt modelId="{CC3CFD19-7161-4A92-901C-4F6F5E26EE3B}" type="parTrans" cxnId="{2C72FA54-0954-4140-8BAD-31B469F05AA1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BE0ACE7C-4F9B-472F-AECC-C98318DA5FE2}" type="sibTrans" cxnId="{2C72FA54-0954-4140-8BAD-31B469F05AA1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F35E47AD-7955-4A24-98EE-4BADC959D787}">
      <dgm:prSet phldrT="[Текст]" custT="1"/>
      <dgm:spPr/>
      <dgm:t>
        <a:bodyPr/>
        <a:lstStyle/>
        <a:p>
          <a:r>
            <a:rPr lang="ru-RU" sz="2800" dirty="0" smtClean="0">
              <a:latin typeface="Century Gothic" panose="020B0502020202020204" pitchFamily="34" charset="0"/>
            </a:rPr>
            <a:t>2016</a:t>
          </a:r>
          <a:endParaRPr lang="ru-RU" sz="2800" dirty="0">
            <a:latin typeface="Century Gothic" panose="020B0502020202020204" pitchFamily="34" charset="0"/>
          </a:endParaRPr>
        </a:p>
      </dgm:t>
    </dgm:pt>
    <dgm:pt modelId="{ED91A491-AA5D-492B-9FB1-2D2474CC4DB8}" type="parTrans" cxnId="{97D6343E-DECC-4A46-8EA5-AA625FB92084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83DB2E81-7E0E-4120-AF5D-71893916E19C}" type="sibTrans" cxnId="{97D6343E-DECC-4A46-8EA5-AA625FB92084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B23046EF-6732-431D-894B-052D46C8BF2E}">
      <dgm:prSet phldrT="[Текст]" custT="1"/>
      <dgm:spPr/>
      <dgm:t>
        <a:bodyPr/>
        <a:lstStyle/>
        <a:p>
          <a:r>
            <a:rPr lang="ru-RU" sz="1500" dirty="0" smtClean="0">
              <a:latin typeface="Century Gothic" panose="020B0502020202020204" pitchFamily="34" charset="0"/>
            </a:rPr>
            <a:t>4 099 272 человека</a:t>
          </a:r>
          <a:endParaRPr lang="ru-RU" sz="1500" dirty="0">
            <a:latin typeface="Century Gothic" panose="020B0502020202020204" pitchFamily="34" charset="0"/>
          </a:endParaRPr>
        </a:p>
      </dgm:t>
    </dgm:pt>
    <dgm:pt modelId="{B3DB707A-9F98-474C-8DDA-F65A20289408}" type="parTrans" cxnId="{D0E62789-673C-4A62-AB30-F5FA331CA9E0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1B97D5C5-CC3E-4AC4-A6F1-3F7147CFBFF6}" type="sibTrans" cxnId="{D0E62789-673C-4A62-AB30-F5FA331CA9E0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4BD88507-62AF-46CE-88FE-C211003FC0AA}">
      <dgm:prSet phldrT="[Текст]" custT="1"/>
      <dgm:spPr/>
      <dgm:t>
        <a:bodyPr/>
        <a:lstStyle/>
        <a:p>
          <a:r>
            <a:rPr lang="ru-RU" sz="1500" dirty="0" smtClean="0">
              <a:latin typeface="Century Gothic" panose="020B0502020202020204" pitchFamily="34" charset="0"/>
            </a:rPr>
            <a:t>3 995 896 человека</a:t>
          </a:r>
          <a:endParaRPr lang="ru-RU" sz="1500" dirty="0">
            <a:latin typeface="Century Gothic" panose="020B0502020202020204" pitchFamily="34" charset="0"/>
          </a:endParaRPr>
        </a:p>
      </dgm:t>
    </dgm:pt>
    <dgm:pt modelId="{3C874E63-05D3-49A1-9BFC-1A76F27B206D}" type="sibTrans" cxnId="{C870AD54-C9B0-4721-8A99-300F25171A20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EA0996CF-278A-43CB-80C1-5A0225D50611}" type="parTrans" cxnId="{C870AD54-C9B0-4721-8A99-300F25171A20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BBD5773B-FA89-473C-9152-109414732D25}" type="pres">
      <dgm:prSet presAssocID="{1A7F65BF-2C07-49EE-B8B7-057F1A4C50B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E9FA76E-704F-4D68-8939-AD0BD67D8515}" type="pres">
      <dgm:prSet presAssocID="{41346955-B2B4-402E-B7B3-40B75222CA36}" presName="composite" presStyleCnt="0"/>
      <dgm:spPr/>
    </dgm:pt>
    <dgm:pt modelId="{D28725D0-3970-4ED1-A529-39C5FD8D5C94}" type="pres">
      <dgm:prSet presAssocID="{41346955-B2B4-402E-B7B3-40B75222CA36}" presName="LShape" presStyleLbl="alignNode1" presStyleIdx="0" presStyleCnt="5"/>
      <dgm:spPr/>
    </dgm:pt>
    <dgm:pt modelId="{3B7C010F-B699-4FC5-98D3-E64E4B14502A}" type="pres">
      <dgm:prSet presAssocID="{41346955-B2B4-402E-B7B3-40B75222CA36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159101-A366-459C-A462-0F6286D75D8B}" type="pres">
      <dgm:prSet presAssocID="{41346955-B2B4-402E-B7B3-40B75222CA36}" presName="Triangle" presStyleLbl="alignNode1" presStyleIdx="1" presStyleCnt="5"/>
      <dgm:spPr/>
    </dgm:pt>
    <dgm:pt modelId="{31C33933-E463-4015-AACE-BED895753EBA}" type="pres">
      <dgm:prSet presAssocID="{E34D785F-5ACF-431A-AAD9-54A88320B6D4}" presName="sibTrans" presStyleCnt="0"/>
      <dgm:spPr/>
    </dgm:pt>
    <dgm:pt modelId="{074E62E5-271F-4372-BD5F-B7340D5012CD}" type="pres">
      <dgm:prSet presAssocID="{E34D785F-5ACF-431A-AAD9-54A88320B6D4}" presName="space" presStyleCnt="0"/>
      <dgm:spPr/>
    </dgm:pt>
    <dgm:pt modelId="{C7B33220-21CD-4AAB-B714-D63F1EB4A328}" type="pres">
      <dgm:prSet presAssocID="{580F8C1D-C109-4B98-A3AF-B1B4C428DA2A}" presName="composite" presStyleCnt="0"/>
      <dgm:spPr/>
    </dgm:pt>
    <dgm:pt modelId="{CEB66233-DB98-43E5-A73C-37F4BC3C1048}" type="pres">
      <dgm:prSet presAssocID="{580F8C1D-C109-4B98-A3AF-B1B4C428DA2A}" presName="LShape" presStyleLbl="alignNode1" presStyleIdx="2" presStyleCnt="5"/>
      <dgm:spPr/>
    </dgm:pt>
    <dgm:pt modelId="{06153326-A64A-4D66-8A47-6F02777FDBFB}" type="pres">
      <dgm:prSet presAssocID="{580F8C1D-C109-4B98-A3AF-B1B4C428DA2A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9C0094-EB3F-404F-9F90-3933BB68E49C}" type="pres">
      <dgm:prSet presAssocID="{580F8C1D-C109-4B98-A3AF-B1B4C428DA2A}" presName="Triangle" presStyleLbl="alignNode1" presStyleIdx="3" presStyleCnt="5"/>
      <dgm:spPr/>
    </dgm:pt>
    <dgm:pt modelId="{2CF6C5D3-3909-4759-A31D-1DC9A25429CC}" type="pres">
      <dgm:prSet presAssocID="{BE0ACE7C-4F9B-472F-AECC-C98318DA5FE2}" presName="sibTrans" presStyleCnt="0"/>
      <dgm:spPr/>
    </dgm:pt>
    <dgm:pt modelId="{1215EEC8-AAB6-404E-9C72-3415FB53FEFF}" type="pres">
      <dgm:prSet presAssocID="{BE0ACE7C-4F9B-472F-AECC-C98318DA5FE2}" presName="space" presStyleCnt="0"/>
      <dgm:spPr/>
    </dgm:pt>
    <dgm:pt modelId="{70185B46-2C9E-4ECC-AE5A-0046F25E8329}" type="pres">
      <dgm:prSet presAssocID="{F35E47AD-7955-4A24-98EE-4BADC959D787}" presName="composite" presStyleCnt="0"/>
      <dgm:spPr/>
    </dgm:pt>
    <dgm:pt modelId="{6084245D-3B8C-433B-9BA7-765FF9088E35}" type="pres">
      <dgm:prSet presAssocID="{F35E47AD-7955-4A24-98EE-4BADC959D787}" presName="LShape" presStyleLbl="alignNode1" presStyleIdx="4" presStyleCnt="5"/>
      <dgm:spPr/>
    </dgm:pt>
    <dgm:pt modelId="{DBB0BEF7-0835-4BEA-A8C9-B1042D96B1F7}" type="pres">
      <dgm:prSet presAssocID="{F35E47AD-7955-4A24-98EE-4BADC959D787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E62789-673C-4A62-AB30-F5FA331CA9E0}" srcId="{F35E47AD-7955-4A24-98EE-4BADC959D787}" destId="{B23046EF-6732-431D-894B-052D46C8BF2E}" srcOrd="0" destOrd="0" parTransId="{B3DB707A-9F98-474C-8DDA-F65A20289408}" sibTransId="{1B97D5C5-CC3E-4AC4-A6F1-3F7147CFBFF6}"/>
    <dgm:cxn modelId="{C870AD54-C9B0-4721-8A99-300F25171A20}" srcId="{580F8C1D-C109-4B98-A3AF-B1B4C428DA2A}" destId="{4BD88507-62AF-46CE-88FE-C211003FC0AA}" srcOrd="0" destOrd="0" parTransId="{EA0996CF-278A-43CB-80C1-5A0225D50611}" sibTransId="{3C874E63-05D3-49A1-9BFC-1A76F27B206D}"/>
    <dgm:cxn modelId="{641C843D-DE4A-4724-B1CE-5AB849DB23B2}" srcId="{41346955-B2B4-402E-B7B3-40B75222CA36}" destId="{C95FF34C-1265-4035-8D4A-C1F57A209305}" srcOrd="0" destOrd="0" parTransId="{98EDAF81-0A7B-455E-841C-7F8B0FBA68FA}" sibTransId="{E57E2AE6-9C57-470A-99BE-19FBAC4D6563}"/>
    <dgm:cxn modelId="{7EBCABB9-874C-45B8-B26D-A4D4FB17226F}" type="presOf" srcId="{F35E47AD-7955-4A24-98EE-4BADC959D787}" destId="{DBB0BEF7-0835-4BEA-A8C9-B1042D96B1F7}" srcOrd="0" destOrd="0" presId="urn:microsoft.com/office/officeart/2009/3/layout/StepUpProcess"/>
    <dgm:cxn modelId="{139F9B91-500B-4272-AF93-9CEE4B651CBA}" type="presOf" srcId="{C95FF34C-1265-4035-8D4A-C1F57A209305}" destId="{3B7C010F-B699-4FC5-98D3-E64E4B14502A}" srcOrd="0" destOrd="1" presId="urn:microsoft.com/office/officeart/2009/3/layout/StepUpProcess"/>
    <dgm:cxn modelId="{D9A132B8-E898-41C6-8F66-0060A7AC207F}" srcId="{1A7F65BF-2C07-49EE-B8B7-057F1A4C50B8}" destId="{41346955-B2B4-402E-B7B3-40B75222CA36}" srcOrd="0" destOrd="0" parTransId="{2ABA66AA-2E8F-427F-A34D-51A94BB3FE35}" sibTransId="{E34D785F-5ACF-431A-AAD9-54A88320B6D4}"/>
    <dgm:cxn modelId="{C2DDCD4A-230B-4C95-9F4A-715B7C47F8B7}" type="presOf" srcId="{580F8C1D-C109-4B98-A3AF-B1B4C428DA2A}" destId="{06153326-A64A-4D66-8A47-6F02777FDBFB}" srcOrd="0" destOrd="0" presId="urn:microsoft.com/office/officeart/2009/3/layout/StepUpProcess"/>
    <dgm:cxn modelId="{E8E47F9A-1F90-4E9E-B012-E5023EC1998D}" type="presOf" srcId="{4BD88507-62AF-46CE-88FE-C211003FC0AA}" destId="{06153326-A64A-4D66-8A47-6F02777FDBFB}" srcOrd="0" destOrd="1" presId="urn:microsoft.com/office/officeart/2009/3/layout/StepUpProcess"/>
    <dgm:cxn modelId="{2C72FA54-0954-4140-8BAD-31B469F05AA1}" srcId="{1A7F65BF-2C07-49EE-B8B7-057F1A4C50B8}" destId="{580F8C1D-C109-4B98-A3AF-B1B4C428DA2A}" srcOrd="1" destOrd="0" parTransId="{CC3CFD19-7161-4A92-901C-4F6F5E26EE3B}" sibTransId="{BE0ACE7C-4F9B-472F-AECC-C98318DA5FE2}"/>
    <dgm:cxn modelId="{6E6EC2D8-E03A-4A9A-8490-A65B8ECFBA79}" type="presOf" srcId="{1A7F65BF-2C07-49EE-B8B7-057F1A4C50B8}" destId="{BBD5773B-FA89-473C-9152-109414732D25}" srcOrd="0" destOrd="0" presId="urn:microsoft.com/office/officeart/2009/3/layout/StepUpProcess"/>
    <dgm:cxn modelId="{97D6343E-DECC-4A46-8EA5-AA625FB92084}" srcId="{1A7F65BF-2C07-49EE-B8B7-057F1A4C50B8}" destId="{F35E47AD-7955-4A24-98EE-4BADC959D787}" srcOrd="2" destOrd="0" parTransId="{ED91A491-AA5D-492B-9FB1-2D2474CC4DB8}" sibTransId="{83DB2E81-7E0E-4120-AF5D-71893916E19C}"/>
    <dgm:cxn modelId="{38C46041-87F5-4781-BDB5-0D4059047FCD}" type="presOf" srcId="{B23046EF-6732-431D-894B-052D46C8BF2E}" destId="{DBB0BEF7-0835-4BEA-A8C9-B1042D96B1F7}" srcOrd="0" destOrd="1" presId="urn:microsoft.com/office/officeart/2009/3/layout/StepUpProcess"/>
    <dgm:cxn modelId="{6FE64ED0-2753-476B-8A90-5FB83602CEB2}" type="presOf" srcId="{41346955-B2B4-402E-B7B3-40B75222CA36}" destId="{3B7C010F-B699-4FC5-98D3-E64E4B14502A}" srcOrd="0" destOrd="0" presId="urn:microsoft.com/office/officeart/2009/3/layout/StepUpProcess"/>
    <dgm:cxn modelId="{15C4811B-F9E7-42AE-8DBE-B4C30F2C0012}" type="presParOf" srcId="{BBD5773B-FA89-473C-9152-109414732D25}" destId="{2E9FA76E-704F-4D68-8939-AD0BD67D8515}" srcOrd="0" destOrd="0" presId="urn:microsoft.com/office/officeart/2009/3/layout/StepUpProcess"/>
    <dgm:cxn modelId="{3EEA49AE-2046-4FEF-9A8B-5FD8E38EF222}" type="presParOf" srcId="{2E9FA76E-704F-4D68-8939-AD0BD67D8515}" destId="{D28725D0-3970-4ED1-A529-39C5FD8D5C94}" srcOrd="0" destOrd="0" presId="urn:microsoft.com/office/officeart/2009/3/layout/StepUpProcess"/>
    <dgm:cxn modelId="{F5393377-DD12-4588-A0C3-6039C7933095}" type="presParOf" srcId="{2E9FA76E-704F-4D68-8939-AD0BD67D8515}" destId="{3B7C010F-B699-4FC5-98D3-E64E4B14502A}" srcOrd="1" destOrd="0" presId="urn:microsoft.com/office/officeart/2009/3/layout/StepUpProcess"/>
    <dgm:cxn modelId="{2869CD95-5241-4610-9ACC-A001A59AB24F}" type="presParOf" srcId="{2E9FA76E-704F-4D68-8939-AD0BD67D8515}" destId="{BE159101-A366-459C-A462-0F6286D75D8B}" srcOrd="2" destOrd="0" presId="urn:microsoft.com/office/officeart/2009/3/layout/StepUpProcess"/>
    <dgm:cxn modelId="{0F3B0313-5A11-4048-B1DD-FF893BF8F78E}" type="presParOf" srcId="{BBD5773B-FA89-473C-9152-109414732D25}" destId="{31C33933-E463-4015-AACE-BED895753EBA}" srcOrd="1" destOrd="0" presId="urn:microsoft.com/office/officeart/2009/3/layout/StepUpProcess"/>
    <dgm:cxn modelId="{0723C0FE-3101-4286-8521-2DA2E4CD2AFB}" type="presParOf" srcId="{31C33933-E463-4015-AACE-BED895753EBA}" destId="{074E62E5-271F-4372-BD5F-B7340D5012CD}" srcOrd="0" destOrd="0" presId="urn:microsoft.com/office/officeart/2009/3/layout/StepUpProcess"/>
    <dgm:cxn modelId="{6274A26D-473C-4F66-87A7-B100DF70EF92}" type="presParOf" srcId="{BBD5773B-FA89-473C-9152-109414732D25}" destId="{C7B33220-21CD-4AAB-B714-D63F1EB4A328}" srcOrd="2" destOrd="0" presId="urn:microsoft.com/office/officeart/2009/3/layout/StepUpProcess"/>
    <dgm:cxn modelId="{8A218A46-9117-4D8B-9123-465B9535F137}" type="presParOf" srcId="{C7B33220-21CD-4AAB-B714-D63F1EB4A328}" destId="{CEB66233-DB98-43E5-A73C-37F4BC3C1048}" srcOrd="0" destOrd="0" presId="urn:microsoft.com/office/officeart/2009/3/layout/StepUpProcess"/>
    <dgm:cxn modelId="{698B98AD-932E-4AA7-AD47-7EFF94E28447}" type="presParOf" srcId="{C7B33220-21CD-4AAB-B714-D63F1EB4A328}" destId="{06153326-A64A-4D66-8A47-6F02777FDBFB}" srcOrd="1" destOrd="0" presId="urn:microsoft.com/office/officeart/2009/3/layout/StepUpProcess"/>
    <dgm:cxn modelId="{AC2843A6-2059-41CA-9739-7B637EBB3980}" type="presParOf" srcId="{C7B33220-21CD-4AAB-B714-D63F1EB4A328}" destId="{D29C0094-EB3F-404F-9F90-3933BB68E49C}" srcOrd="2" destOrd="0" presId="urn:microsoft.com/office/officeart/2009/3/layout/StepUpProcess"/>
    <dgm:cxn modelId="{55F388B8-3C9E-4E21-84B4-CE1CBFF2D63A}" type="presParOf" srcId="{BBD5773B-FA89-473C-9152-109414732D25}" destId="{2CF6C5D3-3909-4759-A31D-1DC9A25429CC}" srcOrd="3" destOrd="0" presId="urn:microsoft.com/office/officeart/2009/3/layout/StepUpProcess"/>
    <dgm:cxn modelId="{5945467A-ABFC-470E-82D3-617BDB6D50D6}" type="presParOf" srcId="{2CF6C5D3-3909-4759-A31D-1DC9A25429CC}" destId="{1215EEC8-AAB6-404E-9C72-3415FB53FEFF}" srcOrd="0" destOrd="0" presId="urn:microsoft.com/office/officeart/2009/3/layout/StepUpProcess"/>
    <dgm:cxn modelId="{1EDAED9F-7751-4649-B7EF-FDC6C2FBEBD4}" type="presParOf" srcId="{BBD5773B-FA89-473C-9152-109414732D25}" destId="{70185B46-2C9E-4ECC-AE5A-0046F25E8329}" srcOrd="4" destOrd="0" presId="urn:microsoft.com/office/officeart/2009/3/layout/StepUpProcess"/>
    <dgm:cxn modelId="{277148DF-3B9B-4E9B-9921-509A40A334A1}" type="presParOf" srcId="{70185B46-2C9E-4ECC-AE5A-0046F25E8329}" destId="{6084245D-3B8C-433B-9BA7-765FF9088E35}" srcOrd="0" destOrd="0" presId="urn:microsoft.com/office/officeart/2009/3/layout/StepUpProcess"/>
    <dgm:cxn modelId="{0E37CCBA-ED3E-4184-BA64-B1E41B716D21}" type="presParOf" srcId="{70185B46-2C9E-4ECC-AE5A-0046F25E8329}" destId="{DBB0BEF7-0835-4BEA-A8C9-B1042D96B1F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7F65BF-2C07-49EE-B8B7-057F1A4C50B8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1346955-B2B4-402E-B7B3-40B75222CA36}">
      <dgm:prSet phldrT="[Текст]" custT="1"/>
      <dgm:spPr/>
      <dgm:t>
        <a:bodyPr/>
        <a:lstStyle/>
        <a:p>
          <a:r>
            <a:rPr lang="ru-RU" sz="2800" dirty="0" smtClean="0">
              <a:latin typeface="Century Gothic" panose="020B0502020202020204" pitchFamily="34" charset="0"/>
            </a:rPr>
            <a:t>23,2%</a:t>
          </a:r>
          <a:endParaRPr lang="ru-RU" sz="2800" dirty="0">
            <a:latin typeface="Century Gothic" panose="020B0502020202020204" pitchFamily="34" charset="0"/>
          </a:endParaRPr>
        </a:p>
      </dgm:t>
    </dgm:pt>
    <dgm:pt modelId="{2ABA66AA-2E8F-427F-A34D-51A94BB3FE35}" type="parTrans" cxnId="{D9A132B8-E898-41C6-8F66-0060A7AC207F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E34D785F-5ACF-431A-AAD9-54A88320B6D4}" type="sibTrans" cxnId="{D9A132B8-E898-41C6-8F66-0060A7AC207F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580F8C1D-C109-4B98-A3AF-B1B4C428DA2A}">
      <dgm:prSet phldrT="[Текст]" custT="1"/>
      <dgm:spPr/>
      <dgm:t>
        <a:bodyPr/>
        <a:lstStyle/>
        <a:p>
          <a:r>
            <a:rPr lang="ru-RU" sz="2800" dirty="0" smtClean="0">
              <a:latin typeface="Century Gothic" panose="020B0502020202020204" pitchFamily="34" charset="0"/>
            </a:rPr>
            <a:t>22,3%</a:t>
          </a:r>
          <a:endParaRPr lang="ru-RU" sz="2800" dirty="0">
            <a:latin typeface="Century Gothic" panose="020B0502020202020204" pitchFamily="34" charset="0"/>
          </a:endParaRPr>
        </a:p>
      </dgm:t>
    </dgm:pt>
    <dgm:pt modelId="{CC3CFD19-7161-4A92-901C-4F6F5E26EE3B}" type="parTrans" cxnId="{2C72FA54-0954-4140-8BAD-31B469F05AA1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BE0ACE7C-4F9B-472F-AECC-C98318DA5FE2}" type="sibTrans" cxnId="{2C72FA54-0954-4140-8BAD-31B469F05AA1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4BD88507-62AF-46CE-88FE-C211003FC0AA}">
      <dgm:prSet phldrT="[Текст]" custT="1"/>
      <dgm:spPr/>
      <dgm:t>
        <a:bodyPr/>
        <a:lstStyle/>
        <a:p>
          <a:r>
            <a:rPr lang="ru-RU" sz="1500" dirty="0" smtClean="0">
              <a:latin typeface="Century Gothic" panose="020B0502020202020204" pitchFamily="34" charset="0"/>
            </a:rPr>
            <a:t>2017</a:t>
          </a:r>
          <a:endParaRPr lang="ru-RU" sz="1500" dirty="0">
            <a:latin typeface="Century Gothic" panose="020B0502020202020204" pitchFamily="34" charset="0"/>
          </a:endParaRPr>
        </a:p>
      </dgm:t>
    </dgm:pt>
    <dgm:pt modelId="{EA0996CF-278A-43CB-80C1-5A0225D50611}" type="parTrans" cxnId="{C870AD54-C9B0-4721-8A99-300F25171A20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3C874E63-05D3-49A1-9BFC-1A76F27B206D}" type="sibTrans" cxnId="{C870AD54-C9B0-4721-8A99-300F25171A20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F35E47AD-7955-4A24-98EE-4BADC959D787}">
      <dgm:prSet phldrT="[Текст]" custT="1"/>
      <dgm:spPr/>
      <dgm:t>
        <a:bodyPr/>
        <a:lstStyle/>
        <a:p>
          <a:r>
            <a:rPr lang="ru-RU" sz="2800" dirty="0" smtClean="0">
              <a:latin typeface="Century Gothic" panose="020B0502020202020204" pitchFamily="34" charset="0"/>
            </a:rPr>
            <a:t>21,5%</a:t>
          </a:r>
          <a:endParaRPr lang="ru-RU" sz="2800" dirty="0">
            <a:latin typeface="Century Gothic" panose="020B0502020202020204" pitchFamily="34" charset="0"/>
          </a:endParaRPr>
        </a:p>
      </dgm:t>
    </dgm:pt>
    <dgm:pt modelId="{ED91A491-AA5D-492B-9FB1-2D2474CC4DB8}" type="parTrans" cxnId="{97D6343E-DECC-4A46-8EA5-AA625FB92084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83DB2E81-7E0E-4120-AF5D-71893916E19C}" type="sibTrans" cxnId="{97D6343E-DECC-4A46-8EA5-AA625FB92084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B23046EF-6732-431D-894B-052D46C8BF2E}">
      <dgm:prSet phldrT="[Текст]" custT="1"/>
      <dgm:spPr/>
      <dgm:t>
        <a:bodyPr/>
        <a:lstStyle/>
        <a:p>
          <a:r>
            <a:rPr lang="ru-RU" sz="1500" dirty="0" smtClean="0">
              <a:latin typeface="Century Gothic" panose="020B0502020202020204" pitchFamily="34" charset="0"/>
            </a:rPr>
            <a:t>2018</a:t>
          </a:r>
          <a:endParaRPr lang="ru-RU" sz="1500" dirty="0">
            <a:latin typeface="Century Gothic" panose="020B0502020202020204" pitchFamily="34" charset="0"/>
          </a:endParaRPr>
        </a:p>
      </dgm:t>
    </dgm:pt>
    <dgm:pt modelId="{B3DB707A-9F98-474C-8DDA-F65A20289408}" type="parTrans" cxnId="{D0E62789-673C-4A62-AB30-F5FA331CA9E0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1B97D5C5-CC3E-4AC4-A6F1-3F7147CFBFF6}" type="sibTrans" cxnId="{D0E62789-673C-4A62-AB30-F5FA331CA9E0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C95FF34C-1265-4035-8D4A-C1F57A209305}">
      <dgm:prSet phldrT="[Текст]" custT="1"/>
      <dgm:spPr/>
      <dgm:t>
        <a:bodyPr/>
        <a:lstStyle/>
        <a:p>
          <a:r>
            <a:rPr lang="ru-RU" sz="1500" dirty="0" smtClean="0">
              <a:latin typeface="Century Gothic" panose="020B0502020202020204" pitchFamily="34" charset="0"/>
            </a:rPr>
            <a:t>2016</a:t>
          </a:r>
          <a:endParaRPr lang="ru-RU" sz="1500" dirty="0">
            <a:latin typeface="Century Gothic" panose="020B0502020202020204" pitchFamily="34" charset="0"/>
          </a:endParaRPr>
        </a:p>
      </dgm:t>
    </dgm:pt>
    <dgm:pt modelId="{E57E2AE6-9C57-470A-99BE-19FBAC4D6563}" type="sibTrans" cxnId="{641C843D-DE4A-4724-B1CE-5AB849DB23B2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98EDAF81-0A7B-455E-841C-7F8B0FBA68FA}" type="parTrans" cxnId="{641C843D-DE4A-4724-B1CE-5AB849DB23B2}">
      <dgm:prSet/>
      <dgm:spPr/>
      <dgm:t>
        <a:bodyPr/>
        <a:lstStyle/>
        <a:p>
          <a:endParaRPr lang="ru-RU" sz="1500">
            <a:latin typeface="Century Gothic" panose="020B0502020202020204" pitchFamily="34" charset="0"/>
          </a:endParaRPr>
        </a:p>
      </dgm:t>
    </dgm:pt>
    <dgm:pt modelId="{32996A4C-3D6A-401B-AABC-DEADD838EC66}" type="pres">
      <dgm:prSet presAssocID="{1A7F65BF-2C07-49EE-B8B7-057F1A4C50B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EB27E5-D8B5-46DB-B68D-22B90ACC0C9B}" type="pres">
      <dgm:prSet presAssocID="{41346955-B2B4-402E-B7B3-40B75222CA36}" presName="composite" presStyleCnt="0"/>
      <dgm:spPr/>
    </dgm:pt>
    <dgm:pt modelId="{863B5A2F-DBF8-4D2E-8217-047E92F78593}" type="pres">
      <dgm:prSet presAssocID="{41346955-B2B4-402E-B7B3-40B75222CA36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475B8C-8723-4FA4-A5F2-EEE03CEAAEBB}" type="pres">
      <dgm:prSet presAssocID="{41346955-B2B4-402E-B7B3-40B75222CA36}" presName="desTx" presStyleLbl="revTx" presStyleIdx="0" presStyleCnt="3" custScaleX="58346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53440B-ECE8-4FEA-861C-6AB51E172FB5}" type="pres">
      <dgm:prSet presAssocID="{E34D785F-5ACF-431A-AAD9-54A88320B6D4}" presName="space" presStyleCnt="0"/>
      <dgm:spPr/>
    </dgm:pt>
    <dgm:pt modelId="{B2656C0F-DFF6-4A14-9670-50B91CD15179}" type="pres">
      <dgm:prSet presAssocID="{580F8C1D-C109-4B98-A3AF-B1B4C428DA2A}" presName="composite" presStyleCnt="0"/>
      <dgm:spPr/>
    </dgm:pt>
    <dgm:pt modelId="{C2A601C3-450B-450C-9C86-68D79AC19862}" type="pres">
      <dgm:prSet presAssocID="{580F8C1D-C109-4B98-A3AF-B1B4C428DA2A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ADB8DC-7896-4201-8DE5-1E9668379C53}" type="pres">
      <dgm:prSet presAssocID="{580F8C1D-C109-4B98-A3AF-B1B4C428DA2A}" presName="desTx" presStyleLbl="revTx" presStyleIdx="1" presStyleCnt="3" custScaleX="58346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294863-7326-490F-9978-807DEB2E0374}" type="pres">
      <dgm:prSet presAssocID="{BE0ACE7C-4F9B-472F-AECC-C98318DA5FE2}" presName="space" presStyleCnt="0"/>
      <dgm:spPr/>
    </dgm:pt>
    <dgm:pt modelId="{BC3D1401-344E-4C53-96A3-DEE9A4C52EC0}" type="pres">
      <dgm:prSet presAssocID="{F35E47AD-7955-4A24-98EE-4BADC959D787}" presName="composite" presStyleCnt="0"/>
      <dgm:spPr/>
    </dgm:pt>
    <dgm:pt modelId="{5B1EBF77-CC39-4C14-A4C9-C4CAE1416E1C}" type="pres">
      <dgm:prSet presAssocID="{F35E47AD-7955-4A24-98EE-4BADC959D787}" presName="par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A69834-FB76-42B9-AA7D-93F9F9D5B946}" type="pres">
      <dgm:prSet presAssocID="{F35E47AD-7955-4A24-98EE-4BADC959D787}" presName="desTx" presStyleLbl="revTx" presStyleIdx="2" presStyleCnt="3" custScaleX="58346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E62789-673C-4A62-AB30-F5FA331CA9E0}" srcId="{F35E47AD-7955-4A24-98EE-4BADC959D787}" destId="{B23046EF-6732-431D-894B-052D46C8BF2E}" srcOrd="0" destOrd="0" parTransId="{B3DB707A-9F98-474C-8DDA-F65A20289408}" sibTransId="{1B97D5C5-CC3E-4AC4-A6F1-3F7147CFBFF6}"/>
    <dgm:cxn modelId="{C870AD54-C9B0-4721-8A99-300F25171A20}" srcId="{580F8C1D-C109-4B98-A3AF-B1B4C428DA2A}" destId="{4BD88507-62AF-46CE-88FE-C211003FC0AA}" srcOrd="0" destOrd="0" parTransId="{EA0996CF-278A-43CB-80C1-5A0225D50611}" sibTransId="{3C874E63-05D3-49A1-9BFC-1A76F27B206D}"/>
    <dgm:cxn modelId="{641C843D-DE4A-4724-B1CE-5AB849DB23B2}" srcId="{41346955-B2B4-402E-B7B3-40B75222CA36}" destId="{C95FF34C-1265-4035-8D4A-C1F57A209305}" srcOrd="0" destOrd="0" parTransId="{98EDAF81-0A7B-455E-841C-7F8B0FBA68FA}" sibTransId="{E57E2AE6-9C57-470A-99BE-19FBAC4D6563}"/>
    <dgm:cxn modelId="{484D8EB8-FB8D-40F3-AC55-3829828C6B46}" type="presOf" srcId="{C95FF34C-1265-4035-8D4A-C1F57A209305}" destId="{0F475B8C-8723-4FA4-A5F2-EEE03CEAAEBB}" srcOrd="0" destOrd="0" presId="urn:microsoft.com/office/officeart/2005/8/layout/chevron1"/>
    <dgm:cxn modelId="{D9A132B8-E898-41C6-8F66-0060A7AC207F}" srcId="{1A7F65BF-2C07-49EE-B8B7-057F1A4C50B8}" destId="{41346955-B2B4-402E-B7B3-40B75222CA36}" srcOrd="0" destOrd="0" parTransId="{2ABA66AA-2E8F-427F-A34D-51A94BB3FE35}" sibTransId="{E34D785F-5ACF-431A-AAD9-54A88320B6D4}"/>
    <dgm:cxn modelId="{C2DD005B-A96F-4B85-9474-D678FD76CE2E}" type="presOf" srcId="{1A7F65BF-2C07-49EE-B8B7-057F1A4C50B8}" destId="{32996A4C-3D6A-401B-AABC-DEADD838EC66}" srcOrd="0" destOrd="0" presId="urn:microsoft.com/office/officeart/2005/8/layout/chevron1"/>
    <dgm:cxn modelId="{A82A25A1-DC12-45F4-8DE6-8B39DCD58653}" type="presOf" srcId="{F35E47AD-7955-4A24-98EE-4BADC959D787}" destId="{5B1EBF77-CC39-4C14-A4C9-C4CAE1416E1C}" srcOrd="0" destOrd="0" presId="urn:microsoft.com/office/officeart/2005/8/layout/chevron1"/>
    <dgm:cxn modelId="{72F9A76C-9424-46C0-BDDC-A94304C5124F}" type="presOf" srcId="{580F8C1D-C109-4B98-A3AF-B1B4C428DA2A}" destId="{C2A601C3-450B-450C-9C86-68D79AC19862}" srcOrd="0" destOrd="0" presId="urn:microsoft.com/office/officeart/2005/8/layout/chevron1"/>
    <dgm:cxn modelId="{2C6197A7-6DAF-42CA-9661-7B66A6DFF643}" type="presOf" srcId="{B23046EF-6732-431D-894B-052D46C8BF2E}" destId="{34A69834-FB76-42B9-AA7D-93F9F9D5B946}" srcOrd="0" destOrd="0" presId="urn:microsoft.com/office/officeart/2005/8/layout/chevron1"/>
    <dgm:cxn modelId="{2C72FA54-0954-4140-8BAD-31B469F05AA1}" srcId="{1A7F65BF-2C07-49EE-B8B7-057F1A4C50B8}" destId="{580F8C1D-C109-4B98-A3AF-B1B4C428DA2A}" srcOrd="1" destOrd="0" parTransId="{CC3CFD19-7161-4A92-901C-4F6F5E26EE3B}" sibTransId="{BE0ACE7C-4F9B-472F-AECC-C98318DA5FE2}"/>
    <dgm:cxn modelId="{97D6343E-DECC-4A46-8EA5-AA625FB92084}" srcId="{1A7F65BF-2C07-49EE-B8B7-057F1A4C50B8}" destId="{F35E47AD-7955-4A24-98EE-4BADC959D787}" srcOrd="2" destOrd="0" parTransId="{ED91A491-AA5D-492B-9FB1-2D2474CC4DB8}" sibTransId="{83DB2E81-7E0E-4120-AF5D-71893916E19C}"/>
    <dgm:cxn modelId="{139BAAD2-1FAC-4E17-9F9C-6119ECBF5681}" type="presOf" srcId="{41346955-B2B4-402E-B7B3-40B75222CA36}" destId="{863B5A2F-DBF8-4D2E-8217-047E92F78593}" srcOrd="0" destOrd="0" presId="urn:microsoft.com/office/officeart/2005/8/layout/chevron1"/>
    <dgm:cxn modelId="{E3F0EDA5-F669-47F6-BB1D-ADA6AA2923CD}" type="presOf" srcId="{4BD88507-62AF-46CE-88FE-C211003FC0AA}" destId="{A3ADB8DC-7896-4201-8DE5-1E9668379C53}" srcOrd="0" destOrd="0" presId="urn:microsoft.com/office/officeart/2005/8/layout/chevron1"/>
    <dgm:cxn modelId="{A1F2C26F-618E-4C5E-A120-F61936E6C42F}" type="presParOf" srcId="{32996A4C-3D6A-401B-AABC-DEADD838EC66}" destId="{C8EB27E5-D8B5-46DB-B68D-22B90ACC0C9B}" srcOrd="0" destOrd="0" presId="urn:microsoft.com/office/officeart/2005/8/layout/chevron1"/>
    <dgm:cxn modelId="{5717772E-0220-4FF6-997B-4A9AFE9533AB}" type="presParOf" srcId="{C8EB27E5-D8B5-46DB-B68D-22B90ACC0C9B}" destId="{863B5A2F-DBF8-4D2E-8217-047E92F78593}" srcOrd="0" destOrd="0" presId="urn:microsoft.com/office/officeart/2005/8/layout/chevron1"/>
    <dgm:cxn modelId="{D4CCA916-1435-48A4-9273-E63D44C755C5}" type="presParOf" srcId="{C8EB27E5-D8B5-46DB-B68D-22B90ACC0C9B}" destId="{0F475B8C-8723-4FA4-A5F2-EEE03CEAAEBB}" srcOrd="1" destOrd="0" presId="urn:microsoft.com/office/officeart/2005/8/layout/chevron1"/>
    <dgm:cxn modelId="{F4FB8016-3E5F-48BB-92CB-EE6E8DFB47E5}" type="presParOf" srcId="{32996A4C-3D6A-401B-AABC-DEADD838EC66}" destId="{5453440B-ECE8-4FEA-861C-6AB51E172FB5}" srcOrd="1" destOrd="0" presId="urn:microsoft.com/office/officeart/2005/8/layout/chevron1"/>
    <dgm:cxn modelId="{61DE9DAA-4415-43CE-9BC0-3F4377AD22D6}" type="presParOf" srcId="{32996A4C-3D6A-401B-AABC-DEADD838EC66}" destId="{B2656C0F-DFF6-4A14-9670-50B91CD15179}" srcOrd="2" destOrd="0" presId="urn:microsoft.com/office/officeart/2005/8/layout/chevron1"/>
    <dgm:cxn modelId="{A24265A5-9415-481A-821C-87A047B831E0}" type="presParOf" srcId="{B2656C0F-DFF6-4A14-9670-50B91CD15179}" destId="{C2A601C3-450B-450C-9C86-68D79AC19862}" srcOrd="0" destOrd="0" presId="urn:microsoft.com/office/officeart/2005/8/layout/chevron1"/>
    <dgm:cxn modelId="{58C3DD44-0B29-43B9-83AB-4343EAAE5B34}" type="presParOf" srcId="{B2656C0F-DFF6-4A14-9670-50B91CD15179}" destId="{A3ADB8DC-7896-4201-8DE5-1E9668379C53}" srcOrd="1" destOrd="0" presId="urn:microsoft.com/office/officeart/2005/8/layout/chevron1"/>
    <dgm:cxn modelId="{0A78D808-8365-4758-AD51-C56F448496D5}" type="presParOf" srcId="{32996A4C-3D6A-401B-AABC-DEADD838EC66}" destId="{E9294863-7326-490F-9978-807DEB2E0374}" srcOrd="3" destOrd="0" presId="urn:microsoft.com/office/officeart/2005/8/layout/chevron1"/>
    <dgm:cxn modelId="{684CC544-59DE-48CB-BE87-C0A636310690}" type="presParOf" srcId="{32996A4C-3D6A-401B-AABC-DEADD838EC66}" destId="{BC3D1401-344E-4C53-96A3-DEE9A4C52EC0}" srcOrd="4" destOrd="0" presId="urn:microsoft.com/office/officeart/2005/8/layout/chevron1"/>
    <dgm:cxn modelId="{08AD48B2-B59E-445C-A932-F10DF758FF15}" type="presParOf" srcId="{BC3D1401-344E-4C53-96A3-DEE9A4C52EC0}" destId="{5B1EBF77-CC39-4C14-A4C9-C4CAE1416E1C}" srcOrd="0" destOrd="0" presId="urn:microsoft.com/office/officeart/2005/8/layout/chevron1"/>
    <dgm:cxn modelId="{1DD8179B-0C75-4DEC-9AAC-078C4E14C896}" type="presParOf" srcId="{BC3D1401-344E-4C53-96A3-DEE9A4C52EC0}" destId="{34A69834-FB76-42B9-AA7D-93F9F9D5B946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EAD657-713F-440A-996C-2D4FCB9B1FE0}" type="doc">
      <dgm:prSet loTypeId="urn:microsoft.com/office/officeart/2005/8/layout/cycle3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5754AAE-A33B-4C07-974A-1C64CEFA8F0B}">
      <dgm:prSet phldrT="[Текст]"/>
      <dgm:spPr/>
      <dgm:t>
        <a:bodyPr/>
        <a:lstStyle/>
        <a:p>
          <a:r>
            <a:rPr lang="ru-RU" dirty="0" smtClean="0">
              <a:latin typeface="Century Gothic" panose="020B0502020202020204" pitchFamily="34" charset="0"/>
            </a:rPr>
            <a:t>ЦОМ</a:t>
          </a:r>
          <a:endParaRPr lang="ru-RU" dirty="0">
            <a:latin typeface="Century Gothic" panose="020B0502020202020204" pitchFamily="34" charset="0"/>
          </a:endParaRPr>
        </a:p>
      </dgm:t>
    </dgm:pt>
    <dgm:pt modelId="{9AC40613-1457-4D2C-BB1D-353D0A18CE81}" type="parTrans" cxnId="{FDC77B25-C259-403D-AE4C-59F60B427B52}">
      <dgm:prSet/>
      <dgm:spPr/>
      <dgm:t>
        <a:bodyPr/>
        <a:lstStyle/>
        <a:p>
          <a:endParaRPr lang="ru-RU"/>
        </a:p>
      </dgm:t>
    </dgm:pt>
    <dgm:pt modelId="{4BA30672-FB4D-499F-BC7C-A1436C9F4FA5}" type="sibTrans" cxnId="{FDC77B25-C259-403D-AE4C-59F60B427B52}">
      <dgm:prSet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endParaRPr lang="ru-RU"/>
        </a:p>
      </dgm:t>
    </dgm:pt>
    <dgm:pt modelId="{E494A554-3E78-4C5E-A41C-C8AFC7E32CAD}">
      <dgm:prSet phldrT="[Текст]"/>
      <dgm:spPr/>
      <dgm:t>
        <a:bodyPr/>
        <a:lstStyle/>
        <a:p>
          <a:r>
            <a:rPr lang="ru-RU" dirty="0" smtClean="0">
              <a:latin typeface="Century Gothic" panose="020B0502020202020204" pitchFamily="34" charset="0"/>
            </a:rPr>
            <a:t>инфраструктура</a:t>
          </a:r>
          <a:endParaRPr lang="ru-RU" dirty="0">
            <a:latin typeface="Century Gothic" panose="020B0502020202020204" pitchFamily="34" charset="0"/>
          </a:endParaRPr>
        </a:p>
      </dgm:t>
    </dgm:pt>
    <dgm:pt modelId="{3353571E-34B1-47A4-A412-E98D523718B3}" type="parTrans" cxnId="{8E8183CB-2B56-466B-A3DF-06CF5067BDBE}">
      <dgm:prSet/>
      <dgm:spPr/>
      <dgm:t>
        <a:bodyPr/>
        <a:lstStyle/>
        <a:p>
          <a:endParaRPr lang="ru-RU"/>
        </a:p>
      </dgm:t>
    </dgm:pt>
    <dgm:pt modelId="{6FA94FD2-3F6C-42BA-880A-FFC4D9765A80}" type="sibTrans" cxnId="{8E8183CB-2B56-466B-A3DF-06CF5067BDBE}">
      <dgm:prSet/>
      <dgm:spPr/>
      <dgm:t>
        <a:bodyPr/>
        <a:lstStyle/>
        <a:p>
          <a:endParaRPr lang="ru-RU"/>
        </a:p>
      </dgm:t>
    </dgm:pt>
    <dgm:pt modelId="{E99223BC-E428-466F-811E-D5A8684ED765}">
      <dgm:prSet phldrT="[Текст]"/>
      <dgm:spPr/>
      <dgm:t>
        <a:bodyPr/>
        <a:lstStyle/>
        <a:p>
          <a:r>
            <a:rPr lang="ru-RU" dirty="0" smtClean="0">
              <a:latin typeface="Century Gothic" panose="020B0502020202020204" pitchFamily="34" charset="0"/>
            </a:rPr>
            <a:t>Штатная численность</a:t>
          </a:r>
          <a:endParaRPr lang="ru-RU" dirty="0">
            <a:latin typeface="Century Gothic" panose="020B0502020202020204" pitchFamily="34" charset="0"/>
          </a:endParaRPr>
        </a:p>
      </dgm:t>
    </dgm:pt>
    <dgm:pt modelId="{4C046A1F-1896-46F5-9E82-3A08B60B420C}" type="parTrans" cxnId="{392C7116-EC84-4533-B62F-F0F78F286CDD}">
      <dgm:prSet/>
      <dgm:spPr/>
      <dgm:t>
        <a:bodyPr/>
        <a:lstStyle/>
        <a:p>
          <a:endParaRPr lang="ru-RU"/>
        </a:p>
      </dgm:t>
    </dgm:pt>
    <dgm:pt modelId="{8CFC57BA-DB2A-4024-9169-FBB3F9F40EBF}" type="sibTrans" cxnId="{392C7116-EC84-4533-B62F-F0F78F286CDD}">
      <dgm:prSet/>
      <dgm:spPr/>
      <dgm:t>
        <a:bodyPr/>
        <a:lstStyle/>
        <a:p>
          <a:endParaRPr lang="ru-RU"/>
        </a:p>
      </dgm:t>
    </dgm:pt>
    <dgm:pt modelId="{4667A15A-FF7D-4D33-88FB-DB9521E3AC8A}">
      <dgm:prSet phldrT="[Текст]"/>
      <dgm:spPr/>
      <dgm:t>
        <a:bodyPr/>
        <a:lstStyle/>
        <a:p>
          <a:r>
            <a:rPr lang="ru-RU" dirty="0" smtClean="0">
              <a:latin typeface="Century Gothic" panose="020B0502020202020204" pitchFamily="34" charset="0"/>
            </a:rPr>
            <a:t>Вопросы заработной платы</a:t>
          </a:r>
          <a:endParaRPr lang="ru-RU" dirty="0">
            <a:latin typeface="Century Gothic" panose="020B0502020202020204" pitchFamily="34" charset="0"/>
          </a:endParaRPr>
        </a:p>
      </dgm:t>
    </dgm:pt>
    <dgm:pt modelId="{BD9E4166-F6A4-4163-A37B-E5B1185839D6}" type="parTrans" cxnId="{9D4B3C3F-A4EA-4E28-8581-DDB6560EB0F4}">
      <dgm:prSet/>
      <dgm:spPr/>
      <dgm:t>
        <a:bodyPr/>
        <a:lstStyle/>
        <a:p>
          <a:endParaRPr lang="ru-RU"/>
        </a:p>
      </dgm:t>
    </dgm:pt>
    <dgm:pt modelId="{DFD02B20-152E-4EDE-9326-347D0C35EA1A}" type="sibTrans" cxnId="{9D4B3C3F-A4EA-4E28-8581-DDB6560EB0F4}">
      <dgm:prSet/>
      <dgm:spPr/>
      <dgm:t>
        <a:bodyPr/>
        <a:lstStyle/>
        <a:p>
          <a:endParaRPr lang="ru-RU"/>
        </a:p>
      </dgm:t>
    </dgm:pt>
    <dgm:pt modelId="{43B6ED02-97E6-4521-BDE3-E5E1BFBE1F9A}">
      <dgm:prSet phldrT="[Текст]"/>
      <dgm:spPr/>
      <dgm:t>
        <a:bodyPr/>
        <a:lstStyle/>
        <a:p>
          <a:r>
            <a:rPr lang="ru-RU" dirty="0" smtClean="0">
              <a:latin typeface="Century Gothic" panose="020B0502020202020204" pitchFamily="34" charset="0"/>
            </a:rPr>
            <a:t>Молодежные организации «под одной крышей»</a:t>
          </a:r>
          <a:endParaRPr lang="ru-RU" dirty="0">
            <a:latin typeface="Century Gothic" panose="020B0502020202020204" pitchFamily="34" charset="0"/>
          </a:endParaRPr>
        </a:p>
      </dgm:t>
    </dgm:pt>
    <dgm:pt modelId="{6E2B1AC7-12EF-49B7-9AAF-04E8B2A83BF9}" type="parTrans" cxnId="{109244D8-3BAB-4204-B3AC-4AC98F9D566B}">
      <dgm:prSet/>
      <dgm:spPr/>
      <dgm:t>
        <a:bodyPr/>
        <a:lstStyle/>
        <a:p>
          <a:endParaRPr lang="ru-RU"/>
        </a:p>
      </dgm:t>
    </dgm:pt>
    <dgm:pt modelId="{15E3A9B9-E13D-4735-A389-7957F638FE69}" type="sibTrans" cxnId="{109244D8-3BAB-4204-B3AC-4AC98F9D566B}">
      <dgm:prSet/>
      <dgm:spPr/>
      <dgm:t>
        <a:bodyPr/>
        <a:lstStyle/>
        <a:p>
          <a:endParaRPr lang="ru-RU"/>
        </a:p>
      </dgm:t>
    </dgm:pt>
    <dgm:pt modelId="{A5C9FB67-22C5-4F48-82E4-C517BBB2656E}" type="pres">
      <dgm:prSet presAssocID="{D8EAD657-713F-440A-996C-2D4FCB9B1FE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6DD3CD-85C7-4B6C-90B2-D863DF862BC7}" type="pres">
      <dgm:prSet presAssocID="{D8EAD657-713F-440A-996C-2D4FCB9B1FE0}" presName="cycle" presStyleCnt="0"/>
      <dgm:spPr/>
    </dgm:pt>
    <dgm:pt modelId="{3CCE5C1D-54F1-435D-AC2F-2D806BC7357B}" type="pres">
      <dgm:prSet presAssocID="{A5754AAE-A33B-4C07-974A-1C64CEFA8F0B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0A7269-60A8-4267-8E42-7F8D77B0CF7C}" type="pres">
      <dgm:prSet presAssocID="{4BA30672-FB4D-499F-BC7C-A1436C9F4FA5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6064C5F0-2B3D-44BB-839F-DC947D3EAFA3}" type="pres">
      <dgm:prSet presAssocID="{E494A554-3E78-4C5E-A41C-C8AFC7E32CAD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0ED6AB-A3A5-417A-BAA2-2CE1DF82E678}" type="pres">
      <dgm:prSet presAssocID="{E99223BC-E428-466F-811E-D5A8684ED765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6467CA-848E-4030-B4ED-D39CB15090BD}" type="pres">
      <dgm:prSet presAssocID="{4667A15A-FF7D-4D33-88FB-DB9521E3AC8A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37E8F9-23BA-446A-BD8C-6AB46B4C449E}" type="pres">
      <dgm:prSet presAssocID="{43B6ED02-97E6-4521-BDE3-E5E1BFBE1F9A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45952B-D851-4379-9763-1859CE65A999}" type="presOf" srcId="{E494A554-3E78-4C5E-A41C-C8AFC7E32CAD}" destId="{6064C5F0-2B3D-44BB-839F-DC947D3EAFA3}" srcOrd="0" destOrd="0" presId="urn:microsoft.com/office/officeart/2005/8/layout/cycle3"/>
    <dgm:cxn modelId="{8E8183CB-2B56-466B-A3DF-06CF5067BDBE}" srcId="{D8EAD657-713F-440A-996C-2D4FCB9B1FE0}" destId="{E494A554-3E78-4C5E-A41C-C8AFC7E32CAD}" srcOrd="1" destOrd="0" parTransId="{3353571E-34B1-47A4-A412-E98D523718B3}" sibTransId="{6FA94FD2-3F6C-42BA-880A-FFC4D9765A80}"/>
    <dgm:cxn modelId="{E5490437-D8E4-4CBD-BD05-71E80A6663C4}" type="presOf" srcId="{D8EAD657-713F-440A-996C-2D4FCB9B1FE0}" destId="{A5C9FB67-22C5-4F48-82E4-C517BBB2656E}" srcOrd="0" destOrd="0" presId="urn:microsoft.com/office/officeart/2005/8/layout/cycle3"/>
    <dgm:cxn modelId="{7B85CFC0-9E86-4D70-B998-AF48AA00735B}" type="presOf" srcId="{43B6ED02-97E6-4521-BDE3-E5E1BFBE1F9A}" destId="{6937E8F9-23BA-446A-BD8C-6AB46B4C449E}" srcOrd="0" destOrd="0" presId="urn:microsoft.com/office/officeart/2005/8/layout/cycle3"/>
    <dgm:cxn modelId="{946D539B-0140-4424-ACFE-5BB75AD436C7}" type="presOf" srcId="{A5754AAE-A33B-4C07-974A-1C64CEFA8F0B}" destId="{3CCE5C1D-54F1-435D-AC2F-2D806BC7357B}" srcOrd="0" destOrd="0" presId="urn:microsoft.com/office/officeart/2005/8/layout/cycle3"/>
    <dgm:cxn modelId="{9D4B3C3F-A4EA-4E28-8581-DDB6560EB0F4}" srcId="{D8EAD657-713F-440A-996C-2D4FCB9B1FE0}" destId="{4667A15A-FF7D-4D33-88FB-DB9521E3AC8A}" srcOrd="3" destOrd="0" parTransId="{BD9E4166-F6A4-4163-A37B-E5B1185839D6}" sibTransId="{DFD02B20-152E-4EDE-9326-347D0C35EA1A}"/>
    <dgm:cxn modelId="{109244D8-3BAB-4204-B3AC-4AC98F9D566B}" srcId="{D8EAD657-713F-440A-996C-2D4FCB9B1FE0}" destId="{43B6ED02-97E6-4521-BDE3-E5E1BFBE1F9A}" srcOrd="4" destOrd="0" parTransId="{6E2B1AC7-12EF-49B7-9AAF-04E8B2A83BF9}" sibTransId="{15E3A9B9-E13D-4735-A389-7957F638FE69}"/>
    <dgm:cxn modelId="{FECC6161-5D53-4CF4-92B7-5D0A5AC6A5FD}" type="presOf" srcId="{E99223BC-E428-466F-811E-D5A8684ED765}" destId="{6E0ED6AB-A3A5-417A-BAA2-2CE1DF82E678}" srcOrd="0" destOrd="0" presId="urn:microsoft.com/office/officeart/2005/8/layout/cycle3"/>
    <dgm:cxn modelId="{FDC77B25-C259-403D-AE4C-59F60B427B52}" srcId="{D8EAD657-713F-440A-996C-2D4FCB9B1FE0}" destId="{A5754AAE-A33B-4C07-974A-1C64CEFA8F0B}" srcOrd="0" destOrd="0" parTransId="{9AC40613-1457-4D2C-BB1D-353D0A18CE81}" sibTransId="{4BA30672-FB4D-499F-BC7C-A1436C9F4FA5}"/>
    <dgm:cxn modelId="{015645D8-4951-4FF2-9BAE-DBDA5251C8FC}" type="presOf" srcId="{4BA30672-FB4D-499F-BC7C-A1436C9F4FA5}" destId="{3C0A7269-60A8-4267-8E42-7F8D77B0CF7C}" srcOrd="0" destOrd="0" presId="urn:microsoft.com/office/officeart/2005/8/layout/cycle3"/>
    <dgm:cxn modelId="{392C7116-EC84-4533-B62F-F0F78F286CDD}" srcId="{D8EAD657-713F-440A-996C-2D4FCB9B1FE0}" destId="{E99223BC-E428-466F-811E-D5A8684ED765}" srcOrd="2" destOrd="0" parTransId="{4C046A1F-1896-46F5-9E82-3A08B60B420C}" sibTransId="{8CFC57BA-DB2A-4024-9169-FBB3F9F40EBF}"/>
    <dgm:cxn modelId="{153C687D-DCF2-4B33-873C-F6A234974CC2}" type="presOf" srcId="{4667A15A-FF7D-4D33-88FB-DB9521E3AC8A}" destId="{C76467CA-848E-4030-B4ED-D39CB15090BD}" srcOrd="0" destOrd="0" presId="urn:microsoft.com/office/officeart/2005/8/layout/cycle3"/>
    <dgm:cxn modelId="{9F729985-5CFD-4302-9DFD-2FA667E1B2DA}" type="presParOf" srcId="{A5C9FB67-22C5-4F48-82E4-C517BBB2656E}" destId="{986DD3CD-85C7-4B6C-90B2-D863DF862BC7}" srcOrd="0" destOrd="0" presId="urn:microsoft.com/office/officeart/2005/8/layout/cycle3"/>
    <dgm:cxn modelId="{F7917EF8-DDE8-4D48-9359-EF469352298F}" type="presParOf" srcId="{986DD3CD-85C7-4B6C-90B2-D863DF862BC7}" destId="{3CCE5C1D-54F1-435D-AC2F-2D806BC7357B}" srcOrd="0" destOrd="0" presId="urn:microsoft.com/office/officeart/2005/8/layout/cycle3"/>
    <dgm:cxn modelId="{9FA32944-B7C7-4749-998E-1D66F25236D5}" type="presParOf" srcId="{986DD3CD-85C7-4B6C-90B2-D863DF862BC7}" destId="{3C0A7269-60A8-4267-8E42-7F8D77B0CF7C}" srcOrd="1" destOrd="0" presId="urn:microsoft.com/office/officeart/2005/8/layout/cycle3"/>
    <dgm:cxn modelId="{CBB42A65-9C55-49AC-B69F-0B8F2B8C5311}" type="presParOf" srcId="{986DD3CD-85C7-4B6C-90B2-D863DF862BC7}" destId="{6064C5F0-2B3D-44BB-839F-DC947D3EAFA3}" srcOrd="2" destOrd="0" presId="urn:microsoft.com/office/officeart/2005/8/layout/cycle3"/>
    <dgm:cxn modelId="{3550AD1D-5724-4285-B3BF-825FB1D9ABAA}" type="presParOf" srcId="{986DD3CD-85C7-4B6C-90B2-D863DF862BC7}" destId="{6E0ED6AB-A3A5-417A-BAA2-2CE1DF82E678}" srcOrd="3" destOrd="0" presId="urn:microsoft.com/office/officeart/2005/8/layout/cycle3"/>
    <dgm:cxn modelId="{8F06C7AD-F8F2-4382-969F-9B4E84E77E51}" type="presParOf" srcId="{986DD3CD-85C7-4B6C-90B2-D863DF862BC7}" destId="{C76467CA-848E-4030-B4ED-D39CB15090BD}" srcOrd="4" destOrd="0" presId="urn:microsoft.com/office/officeart/2005/8/layout/cycle3"/>
    <dgm:cxn modelId="{40191C93-0E25-4C6B-B65F-5AE4386754F7}" type="presParOf" srcId="{986DD3CD-85C7-4B6C-90B2-D863DF862BC7}" destId="{6937E8F9-23BA-446A-BD8C-6AB46B4C449E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5CC70-A573-428B-A883-C8433E42A2A3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95A7B-BEAE-4653-B2D9-A71CDE455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358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95A7B-BEAE-4653-B2D9-A71CDE4552E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294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95A7B-BEAE-4653-B2D9-A71CDE4552E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171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850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9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81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39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220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2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7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2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17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95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69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88AD18-B748-4A40-A8D1-63E029D1BF33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DED833-BB87-4747-AFDF-F2A7B878874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92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86809" y="2853617"/>
            <a:ext cx="10577489" cy="995362"/>
          </a:xfrm>
        </p:spPr>
        <p:txBody>
          <a:bodyPr>
            <a:noAutofit/>
          </a:bodyPr>
          <a:lstStyle/>
          <a:p>
            <a:pPr algn="ctr"/>
            <a:r>
              <a:rPr lang="ru-RU" sz="3500" b="1" dirty="0">
                <a:solidFill>
                  <a:srgbClr val="0070C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О реализации государственной молодежной политики в Республике Казахстан</a:t>
            </a:r>
          </a:p>
        </p:txBody>
      </p:sp>
      <p:pic>
        <p:nvPicPr>
          <p:cNvPr id="6" name="Picture 16" descr="http://www.akorda.kz/upload/media/files/c7a888ef1b4daeca68627d9e8e9650a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24" y="617192"/>
            <a:ext cx="1102533" cy="1137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615332" y="933896"/>
            <a:ext cx="6720444" cy="820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ctr">
              <a:lnSpc>
                <a:spcPct val="107000"/>
              </a:lnSpc>
              <a:spcAft>
                <a:spcPts val="0"/>
              </a:spcAft>
            </a:pPr>
            <a:r>
              <a:rPr lang="ru-RU" sz="2300" dirty="0" smtClean="0">
                <a:latin typeface="Century Gothic" panose="020B0502020202020204" pitchFamily="34" charset="0"/>
                <a:cs typeface="Arial" pitchFamily="34" charset="0"/>
              </a:rPr>
              <a:t>МИНИСТЕРСТВО ОБЩЕСТВЕННОГО РАЗВИТИЯ РЕСПУБЛИКИ КАЗАХСТАН</a:t>
            </a:r>
            <a:endParaRPr lang="ru-RU" sz="2300" dirty="0">
              <a:latin typeface="Century Gothic" panose="020B0502020202020204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32345" y="5838734"/>
            <a:ext cx="1086416" cy="441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>
              <a:lnSpc>
                <a:spcPct val="107000"/>
              </a:lnSpc>
              <a:spcAft>
                <a:spcPts val="0"/>
              </a:spcAft>
            </a:pPr>
            <a:r>
              <a:rPr lang="en-US" sz="2300" dirty="0" smtClean="0">
                <a:latin typeface="Century Gothic" panose="020B0502020202020204" pitchFamily="34" charset="0"/>
                <a:cs typeface="Arial" pitchFamily="34" charset="0"/>
              </a:rPr>
              <a:t>2019</a:t>
            </a:r>
            <a:endParaRPr lang="ru-RU" sz="2300" dirty="0">
              <a:latin typeface="Century Gothic" panose="020B0502020202020204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42595" y="617192"/>
            <a:ext cx="1062125" cy="113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93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066621" y="1351239"/>
            <a:ext cx="1028717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500" b="1" dirty="0" smtClean="0">
                <a:latin typeface="Century Gothic" panose="020B0502020202020204" pitchFamily="34" charset="0"/>
              </a:rPr>
              <a:t>МИРОВЫЕ РЕЙТИНГИ ПО ВОПРОСАМ МОЛОДЕЖИ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790849" y="3767761"/>
            <a:ext cx="2184579" cy="834642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latin typeface="Century Gothic" panose="020B0502020202020204" pitchFamily="34" charset="0"/>
              </a:rPr>
              <a:t>61 место</a:t>
            </a:r>
          </a:p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из 183 стран</a:t>
            </a:r>
            <a:endParaRPr lang="x-none" dirty="0">
              <a:latin typeface="Century Gothic" panose="020B0502020202020204" pitchFamily="34" charset="0"/>
            </a:endParaRPr>
          </a:p>
        </p:txBody>
      </p:sp>
      <p:sp>
        <p:nvSpPr>
          <p:cNvPr id="26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790849" y="2568718"/>
            <a:ext cx="2184579" cy="834732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latin typeface="Century Gothic" panose="020B0502020202020204" pitchFamily="34" charset="0"/>
              </a:rPr>
              <a:t>63 место</a:t>
            </a:r>
          </a:p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из 102 стран</a:t>
            </a:r>
            <a:endParaRPr lang="x-none" dirty="0">
              <a:latin typeface="Century Gothic" panose="020B0502020202020204" pitchFamily="34" charset="0"/>
            </a:endParaRPr>
          </a:p>
        </p:txBody>
      </p:sp>
      <p:sp>
        <p:nvSpPr>
          <p:cNvPr id="27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790849" y="5038710"/>
            <a:ext cx="2184579" cy="701202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latin typeface="Century Gothic" panose="020B0502020202020204" pitchFamily="34" charset="0"/>
              </a:rPr>
              <a:t>35 место</a:t>
            </a:r>
          </a:p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из 149 стран</a:t>
            </a:r>
            <a:endParaRPr lang="x-none" dirty="0">
              <a:latin typeface="Century Gothic" panose="020B0502020202020204" pitchFamily="34" charset="0"/>
            </a:endParaRPr>
          </a:p>
        </p:txBody>
      </p:sp>
      <p:sp>
        <p:nvSpPr>
          <p:cNvPr id="28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177880" y="3947231"/>
            <a:ext cx="7328320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latin typeface="Century Gothic" panose="020B0502020202020204" pitchFamily="34" charset="0"/>
              </a:rPr>
              <a:t>ИНДЕКС РАЗВИТИЯ МОЛОДЕЖИ</a:t>
            </a:r>
            <a:endParaRPr lang="x-none" sz="3000" dirty="0">
              <a:latin typeface="Century Gothic" panose="020B0502020202020204" pitchFamily="34" charset="0"/>
            </a:endParaRPr>
          </a:p>
        </p:txBody>
      </p:sp>
      <p:sp>
        <p:nvSpPr>
          <p:cNvPr id="31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192395" y="2687616"/>
            <a:ext cx="7313805" cy="59693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latin typeface="Century Gothic" panose="020B0502020202020204" pitchFamily="34" charset="0"/>
              </a:rPr>
              <a:t>ИНДЕКС ПРОГРЕССА МОЛОДЕЖИ</a:t>
            </a:r>
            <a:endParaRPr lang="x-none" sz="3000" dirty="0">
              <a:latin typeface="Century Gothic" panose="020B0502020202020204" pitchFamily="34" charset="0"/>
            </a:endParaRPr>
          </a:p>
        </p:txBody>
      </p:sp>
      <p:sp>
        <p:nvSpPr>
          <p:cNvPr id="32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206909" y="5117976"/>
            <a:ext cx="7299291" cy="542670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latin typeface="Century Gothic" panose="020B0502020202020204" pitchFamily="34" charset="0"/>
              </a:rPr>
              <a:t>ИНДЕКС ОБРАЗОВАНИЯ</a:t>
            </a:r>
            <a:endParaRPr lang="x-none" sz="3000" dirty="0">
              <a:latin typeface="Century Gothic" panose="020B0502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45821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17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7" y="415899"/>
            <a:ext cx="851193" cy="87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8" y="332836"/>
            <a:ext cx="897576" cy="961008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7169697" y="3511481"/>
            <a:ext cx="1344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latin typeface="Century Gothic" panose="020B0502020202020204" pitchFamily="34" charset="0"/>
              </a:rPr>
              <a:t>2017 год </a:t>
            </a:r>
            <a:endParaRPr lang="x-none" sz="2000" b="1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7184211" y="2259226"/>
            <a:ext cx="1344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latin typeface="Century Gothic" panose="020B0502020202020204" pitchFamily="34" charset="0"/>
              </a:rPr>
              <a:t>2017 год </a:t>
            </a:r>
            <a:endParaRPr lang="x-none" sz="20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7184211" y="4708920"/>
            <a:ext cx="1344686" cy="363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latin typeface="Century Gothic" panose="020B0502020202020204" pitchFamily="34" charset="0"/>
              </a:rPr>
              <a:t>2018 год </a:t>
            </a:r>
            <a:endParaRPr lang="x-none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25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5" y="1246594"/>
            <a:ext cx="970785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ОСНОВНЫЕ ВЕКТОРЫ РАБОТЫ С МОЛОДЕЖЬЮ В 2019 ГОДУ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24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1552318" y="2088675"/>
            <a:ext cx="3984351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ОБЕСПЕЧЕНИЕ ЖИЛЬЕМ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142299" y="1882536"/>
            <a:ext cx="963417" cy="963417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500" b="1" dirty="0" smtClean="0">
                <a:latin typeface="Century Gothic" panose="020B0502020202020204" pitchFamily="34" charset="0"/>
              </a:rPr>
              <a:t>1</a:t>
            </a:r>
            <a:endParaRPr lang="ru-RU" sz="3500" b="1" dirty="0">
              <a:latin typeface="Century Gothic" panose="020B0502020202020204" pitchFamily="34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flipH="1">
            <a:off x="878023" y="3006294"/>
            <a:ext cx="10601384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6188782" y="1841718"/>
            <a:ext cx="963417" cy="963417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500" b="1" dirty="0" smtClean="0">
                <a:latin typeface="Century Gothic" panose="020B0502020202020204" pitchFamily="34" charset="0"/>
              </a:rPr>
              <a:t>2</a:t>
            </a:r>
            <a:endParaRPr lang="ru-RU" sz="3500" b="1" dirty="0">
              <a:latin typeface="Century Gothic" panose="020B0502020202020204" pitchFamily="34" charset="0"/>
            </a:endParaRPr>
          </a:p>
        </p:txBody>
      </p:sp>
      <p:sp>
        <p:nvSpPr>
          <p:cNvPr id="34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7699118" y="2065775"/>
            <a:ext cx="3984351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ТРУДОВАЯ ЗАНЯТОСТЬ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878023" y="4464979"/>
            <a:ext cx="10601384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Овал 35"/>
          <p:cNvSpPr/>
          <p:nvPr/>
        </p:nvSpPr>
        <p:spPr>
          <a:xfrm>
            <a:off x="146212" y="3195244"/>
            <a:ext cx="963417" cy="963417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500" b="1" dirty="0" smtClean="0">
                <a:latin typeface="Century Gothic" panose="020B0502020202020204" pitchFamily="34" charset="0"/>
              </a:rPr>
              <a:t>3</a:t>
            </a:r>
            <a:endParaRPr lang="ru-RU" sz="3500" b="1" dirty="0">
              <a:latin typeface="Century Gothic" panose="020B0502020202020204" pitchFamily="34" charset="0"/>
            </a:endParaRPr>
          </a:p>
        </p:txBody>
      </p:sp>
      <p:sp>
        <p:nvSpPr>
          <p:cNvPr id="37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1552317" y="3394464"/>
            <a:ext cx="9768826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РАЗВИТИЕ ОБРАЗОВАНИЯ, ВОЛОНТЕРСТВА, НАУЧНЫЕ ГРАНТЫ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142299" y="4771298"/>
            <a:ext cx="963417" cy="963417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500" b="1" dirty="0" smtClean="0">
                <a:latin typeface="Century Gothic" panose="020B0502020202020204" pitchFamily="34" charset="0"/>
              </a:rPr>
              <a:t>4</a:t>
            </a:r>
            <a:endParaRPr lang="ru-RU" sz="3500" b="1" dirty="0">
              <a:latin typeface="Century Gothic" panose="020B0502020202020204" pitchFamily="34" charset="0"/>
            </a:endParaRPr>
          </a:p>
        </p:txBody>
      </p:sp>
      <p:sp>
        <p:nvSpPr>
          <p:cNvPr id="39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1552317" y="4656054"/>
            <a:ext cx="3984351" cy="128028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СОЦИАЛЬНАЯ АКТИВНОСТЬ МОЛОДЕЖИ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6188781" y="4771298"/>
            <a:ext cx="963417" cy="963417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500" b="1" dirty="0" smtClean="0">
                <a:latin typeface="Century Gothic" panose="020B0502020202020204" pitchFamily="34" charset="0"/>
              </a:rPr>
              <a:t>5</a:t>
            </a:r>
            <a:endParaRPr lang="ru-RU" sz="3500" b="1" dirty="0">
              <a:latin typeface="Century Gothic" panose="020B0502020202020204" pitchFamily="34" charset="0"/>
            </a:endParaRPr>
          </a:p>
        </p:txBody>
      </p:sp>
      <p:sp>
        <p:nvSpPr>
          <p:cNvPr id="41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7583003" y="4561640"/>
            <a:ext cx="3984351" cy="16649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Century Gothic" panose="020B0502020202020204" pitchFamily="34" charset="0"/>
              </a:rPr>
              <a:t>ПОДДЕРЖКА МОЛОДОЙ СЕМЬИ, ЗДОРОВЬЯ, РАЗВИТИЕ ИНСТРУМЕНТОВ СОЦИАЛЬНОЙ ИНКЛЮЗИИ</a:t>
            </a:r>
            <a:endParaRPr lang="x-none" sz="2200" dirty="0">
              <a:latin typeface="Century Gothic" panose="020B0502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5" y="390501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26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53" y="415899"/>
            <a:ext cx="711668" cy="734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763165" cy="81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81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102935" y="1290940"/>
            <a:ext cx="6171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ПРОЕКТ «ЖАС К</a:t>
            </a:r>
            <a:r>
              <a:rPr lang="ru-RU" sz="2800" b="1" dirty="0" smtClean="0">
                <a:latin typeface="Century Gothic" panose="020B0502020202020204" pitchFamily="34" charset="0"/>
              </a:rPr>
              <a:t>Ә</a:t>
            </a:r>
            <a:r>
              <a:rPr lang="ru-RU" sz="2500" b="1" dirty="0" smtClean="0">
                <a:latin typeface="Century Gothic" panose="020B0502020202020204" pitchFamily="34" charset="0"/>
              </a:rPr>
              <a:t>СІПКЕР»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20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56008" y="2127142"/>
            <a:ext cx="2569797" cy="63639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500" dirty="0" smtClean="0">
                <a:latin typeface="Century Gothic" panose="020B0502020202020204" pitchFamily="34" charset="0"/>
              </a:rPr>
              <a:t>ОБУЧЕНИЕ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pic>
        <p:nvPicPr>
          <p:cNvPr id="2052" name="Picture 4" descr="Похожее изображение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04" t="17787" r="21312" b="19281"/>
          <a:stretch/>
        </p:blipFill>
        <p:spPr bwMode="auto">
          <a:xfrm>
            <a:off x="1502731" y="3442315"/>
            <a:ext cx="1282344" cy="940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56008" y="5061906"/>
            <a:ext cx="2569797" cy="63639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500" dirty="0" smtClean="0">
                <a:latin typeface="Century Gothic" panose="020B0502020202020204" pitchFamily="34" charset="0"/>
              </a:rPr>
              <a:t>ГРАНТЫ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3933825" y="2127143"/>
            <a:ext cx="565023" cy="3571160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4956522" y="2200856"/>
            <a:ext cx="61716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ОХВАТ ДО 100 ТЫСЯЧ ЧЕЛОВЕК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4936997" y="4407786"/>
            <a:ext cx="2210022" cy="1329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40 ТЫСЯЧ </a:t>
            </a:r>
          </a:p>
          <a:p>
            <a:pPr algn="ctr"/>
            <a:r>
              <a:rPr lang="ru-RU" sz="2000" dirty="0" smtClean="0">
                <a:latin typeface="Century Gothic" panose="020B0502020202020204" pitchFamily="34" charset="0"/>
              </a:rPr>
              <a:t>БЕЗРАБОТНАЯ, САМОЗАНЯТАЯ МОЛОДЕЖЬ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8658211" y="4453979"/>
            <a:ext cx="30106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60 ТЫСЯЧ </a:t>
            </a:r>
          </a:p>
          <a:p>
            <a:pPr algn="ctr"/>
            <a:r>
              <a:rPr lang="ru-RU" sz="2000" dirty="0" smtClean="0">
                <a:latin typeface="Century Gothic" panose="020B0502020202020204" pitchFamily="34" charset="0"/>
              </a:rPr>
              <a:t>СТУДЕНТЫ </a:t>
            </a:r>
            <a:r>
              <a:rPr lang="ru-RU" sz="2000" dirty="0">
                <a:latin typeface="Century Gothic" panose="020B0502020202020204" pitchFamily="34" charset="0"/>
              </a:rPr>
              <a:t>В</a:t>
            </a:r>
            <a:r>
              <a:rPr lang="ru-RU" sz="2000" dirty="0" smtClean="0">
                <a:latin typeface="Century Gothic" panose="020B0502020202020204" pitchFamily="34" charset="0"/>
              </a:rPr>
              <a:t>ЫПУСКНЫХ </a:t>
            </a:r>
          </a:p>
          <a:p>
            <a:pPr algn="ctr"/>
            <a:r>
              <a:rPr lang="ru-RU" sz="2000" dirty="0" smtClean="0">
                <a:latin typeface="Century Gothic" panose="020B0502020202020204" pitchFamily="34" charset="0"/>
              </a:rPr>
              <a:t>КУРСОВ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5823511" y="2763539"/>
            <a:ext cx="484632" cy="137528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Стрелка вниз 30"/>
          <p:cNvSpPr/>
          <p:nvPr/>
        </p:nvSpPr>
        <p:spPr>
          <a:xfrm>
            <a:off x="9869687" y="2763539"/>
            <a:ext cx="484632" cy="137528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50901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18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41589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1062125" cy="1137186"/>
          </a:xfrm>
          <a:prstGeom prst="rect">
            <a:avLst/>
          </a:prstGeom>
        </p:spPr>
      </p:pic>
      <p:sp>
        <p:nvSpPr>
          <p:cNvPr id="3" name="Плюс 2"/>
          <p:cNvSpPr/>
          <p:nvPr/>
        </p:nvSpPr>
        <p:spPr>
          <a:xfrm>
            <a:off x="7585169" y="4658499"/>
            <a:ext cx="914400" cy="914400"/>
          </a:xfrm>
          <a:prstGeom prst="mathPl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7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102935" y="1290940"/>
            <a:ext cx="61716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ПЛАНИРУЕМЫЕ ПРОЕКТЫ, МЕРЫ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595287" y="2454824"/>
            <a:ext cx="3201642" cy="63639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500" dirty="0" smtClean="0">
                <a:latin typeface="Century Gothic" panose="020B0502020202020204" pitchFamily="34" charset="0"/>
              </a:rPr>
              <a:t>ДО 1</a:t>
            </a:r>
            <a:r>
              <a:rPr lang="ru-RU" sz="2500" dirty="0" smtClean="0">
                <a:latin typeface="Century Gothic" panose="020B0502020202020204" pitchFamily="34" charset="0"/>
              </a:rPr>
              <a:t>% ЕЖЕГОДНО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539437" y="4373549"/>
            <a:ext cx="33133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МОЛОДЕЖЬ «</a:t>
            </a:r>
            <a:r>
              <a:rPr lang="en-US" sz="2500" b="1" dirty="0" smtClean="0">
                <a:latin typeface="Century Gothic" panose="020B0502020202020204" pitchFamily="34" charset="0"/>
              </a:rPr>
              <a:t>NEET</a:t>
            </a:r>
            <a:r>
              <a:rPr lang="ru-RU" sz="2500" b="1" dirty="0" smtClean="0">
                <a:latin typeface="Century Gothic" panose="020B0502020202020204" pitchFamily="34" charset="0"/>
              </a:rPr>
              <a:t>»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18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264731" y="2762560"/>
            <a:ext cx="3548624" cy="1635233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 smtClean="0">
                <a:latin typeface="Century Gothic" panose="020B0502020202020204" pitchFamily="34" charset="0"/>
              </a:rPr>
              <a:t>СОЗДАНИЕ ФОНДА ПОДДЕРЖКИ МОЛОДЕЖНЫХ СТАРТАПОВ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22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728740" y="2452909"/>
            <a:ext cx="3003555" cy="776551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 smtClean="0">
                <a:latin typeface="Century Gothic" panose="020B0502020202020204" pitchFamily="34" charset="0"/>
              </a:rPr>
              <a:t>«С ДИПЛОМОМ В СЕЛО!»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8225307" y="3553012"/>
            <a:ext cx="401042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повышение размера единовременного пособия</a:t>
            </a:r>
          </a:p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С 70 МРП до 100 МРП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47856" y="3636130"/>
            <a:ext cx="4133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entury Gothic" panose="020B0502020202020204" pitchFamily="34" charset="0"/>
              </a:rPr>
              <a:t>меры по сокращению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8137838" y="4664459"/>
            <a:ext cx="4185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расширение перечня специальностей</a:t>
            </a:r>
            <a:endParaRPr lang="x-none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50901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23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41589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1062125" cy="113718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969804" y="4728870"/>
            <a:ext cx="4133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Совместно с </a:t>
            </a:r>
          </a:p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крупным бизнесом</a:t>
            </a:r>
            <a:endParaRPr lang="x-none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024097" y="1990165"/>
            <a:ext cx="0" cy="404756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8206322" y="1990165"/>
            <a:ext cx="0" cy="404756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50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713133" y="2670067"/>
            <a:ext cx="3201642" cy="63639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 smtClean="0">
                <a:latin typeface="Century Gothic" panose="020B0502020202020204" pitchFamily="34" charset="0"/>
              </a:rPr>
              <a:t>20 ВУЗОВ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20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713133" y="4308031"/>
            <a:ext cx="3201642" cy="63639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 smtClean="0">
                <a:latin typeface="Century Gothic" panose="020B0502020202020204" pitchFamily="34" charset="0"/>
              </a:rPr>
              <a:t>180 КОЛЛЕДЖЕЙ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21" name="Правая фигурная скобка 20"/>
          <p:cNvSpPr/>
          <p:nvPr/>
        </p:nvSpPr>
        <p:spPr>
          <a:xfrm>
            <a:off x="3933825" y="2127143"/>
            <a:ext cx="565023" cy="3571160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4163625" y="2075770"/>
            <a:ext cx="37267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Закупка </a:t>
            </a:r>
            <a:r>
              <a:rPr lang="ru-RU" sz="2200" b="1" dirty="0" smtClean="0">
                <a:latin typeface="Century Gothic" panose="020B0502020202020204" pitchFamily="34" charset="0"/>
              </a:rPr>
              <a:t>400</a:t>
            </a:r>
            <a:endParaRPr lang="ru-RU" sz="2200" b="1" dirty="0">
              <a:latin typeface="Century Gothic" panose="020B0502020202020204" pitchFamily="34" charset="0"/>
            </a:endParaRPr>
          </a:p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 комплектов современного оборудования </a:t>
            </a:r>
            <a:endParaRPr lang="ru-RU" dirty="0" smtClean="0">
              <a:latin typeface="Century Gothic" panose="020B0502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4238590" y="4944428"/>
            <a:ext cx="36633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подготовка </a:t>
            </a:r>
            <a:r>
              <a:rPr lang="ru-RU" sz="2200" b="1" dirty="0">
                <a:latin typeface="Century Gothic" panose="020B0502020202020204" pitchFamily="34" charset="0"/>
              </a:rPr>
              <a:t>200 000</a:t>
            </a:r>
          </a:p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квалифицированных кадров</a:t>
            </a:r>
            <a:endParaRPr lang="ru-RU" dirty="0" smtClean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8142687" y="2275286"/>
            <a:ext cx="3666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повышение квалификации  </a:t>
            </a:r>
            <a:r>
              <a:rPr lang="ru-RU" sz="2200" b="1" dirty="0" smtClean="0">
                <a:latin typeface="Century Gothic" panose="020B0502020202020204" pitchFamily="34" charset="0"/>
              </a:rPr>
              <a:t>15 000 </a:t>
            </a:r>
            <a:r>
              <a:rPr lang="kk-KZ" dirty="0" smtClean="0">
                <a:latin typeface="Century Gothic" panose="020B0502020202020204" pitchFamily="34" charset="0"/>
              </a:rPr>
              <a:t>преподавателям</a:t>
            </a:r>
            <a:endParaRPr lang="ru-RU" dirty="0" smtClean="0">
              <a:latin typeface="Century Gothic" panose="020B0502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8960073" y="4706255"/>
            <a:ext cx="2120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200" b="1" dirty="0" smtClean="0">
                <a:latin typeface="Century Gothic" panose="020B0502020202020204" pitchFamily="34" charset="0"/>
              </a:rPr>
              <a:t>на </a:t>
            </a:r>
            <a:r>
              <a:rPr lang="en-US" sz="2200" b="1" dirty="0" smtClean="0">
                <a:latin typeface="Century Gothic" panose="020B0502020202020204" pitchFamily="34" charset="0"/>
              </a:rPr>
              <a:t>30%</a:t>
            </a:r>
            <a:endParaRPr lang="ru-RU" sz="2200" b="1" dirty="0" smtClean="0">
              <a:latin typeface="Century Gothic" panose="020B0502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8142687" y="5059457"/>
            <a:ext cx="375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Повышение стипендий для студентов-волонтеров</a:t>
            </a:r>
            <a:endParaRPr lang="ru-RU" dirty="0" smtClean="0">
              <a:latin typeface="Century Gothic" panose="020B0502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072077" y="1290940"/>
            <a:ext cx="623341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ПРОЕКТ «ЖАС МАМАН»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50901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28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41589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Рисунок 2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1062125" cy="113718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542304" y="1942477"/>
            <a:ext cx="354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latin typeface="Century Gothic" panose="020B0502020202020204" pitchFamily="34" charset="0"/>
              </a:rPr>
              <a:t>ПРИМУТ УЧАСТИЕ</a:t>
            </a:r>
            <a:endParaRPr lang="ru-RU" b="1" dirty="0" smtClean="0">
              <a:latin typeface="Century Gothic" panose="020B0502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6218080" y="3729197"/>
            <a:ext cx="35433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 smtClean="0">
                <a:latin typeface="Century Gothic" panose="020B0502020202020204" pitchFamily="34" charset="0"/>
              </a:rPr>
              <a:t>Подключение к единой платформе открытого университета</a:t>
            </a:r>
            <a:endParaRPr lang="ru-RU" sz="1500" dirty="0" smtClean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6156517" y="3359865"/>
            <a:ext cx="36664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Century Gothic" panose="020B0502020202020204" pitchFamily="34" charset="0"/>
              </a:rPr>
              <a:t>OPEN-U</a:t>
            </a:r>
            <a:endParaRPr lang="ru-RU" sz="2200" b="1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55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строительный кран картин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3664" y="1776359"/>
            <a:ext cx="3675025" cy="431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102935" y="1290940"/>
            <a:ext cx="61716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МАСШТАБНЫЕ ПРОЕКТЫ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2629885" y="2963093"/>
            <a:ext cx="1979228" cy="90482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В течение 3 лет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16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2334601" y="4355279"/>
            <a:ext cx="2569797" cy="1101341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1000 квартир ежегодно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619500" y="2600325"/>
            <a:ext cx="0" cy="3544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428" y="2268167"/>
            <a:ext cx="989526" cy="989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Картинки по запросу алматы герб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626" y="3639202"/>
            <a:ext cx="1075044" cy="1075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артинки по запросу шымкент герб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78" t="18182" r="27889" b="21479"/>
          <a:stretch/>
        </p:blipFill>
        <p:spPr bwMode="auto">
          <a:xfrm>
            <a:off x="6769426" y="4961797"/>
            <a:ext cx="989528" cy="90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123583" y="2459327"/>
            <a:ext cx="2569797" cy="63639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Астана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19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123583" y="3856048"/>
            <a:ext cx="2569797" cy="63639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Алматы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20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123582" y="5095014"/>
            <a:ext cx="2569797" cy="63639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Шымкент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50901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23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41589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1062125" cy="113718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074654" y="1686042"/>
            <a:ext cx="6171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ОБЕСПЕЧЕНИЕ ЖИЛЬЕМ</a:t>
            </a:r>
            <a:endParaRPr lang="x-none" dirty="0">
              <a:latin typeface="Century Gothic" panose="020B0502020202020204" pitchFamily="34" charset="0"/>
            </a:endParaRPr>
          </a:p>
        </p:txBody>
      </p:sp>
      <p:cxnSp>
        <p:nvCxnSpPr>
          <p:cNvPr id="22" name="Прямая соединительная линия 21"/>
          <p:cNvCxnSpPr>
            <a:stCxn id="15" idx="2"/>
            <a:endCxn id="16" idx="0"/>
          </p:cNvCxnSpPr>
          <p:nvPr/>
        </p:nvCxnSpPr>
        <p:spPr>
          <a:xfrm>
            <a:off x="3619499" y="3867919"/>
            <a:ext cx="1" cy="487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509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604312" y="1313446"/>
            <a:ext cx="91689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МАСШТАБНЫЕ ПРОЕКТЫ В РАМКАХ ГОДА МОЛОДЕЖИ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24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263667" y="2033380"/>
            <a:ext cx="3469966" cy="63639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500" dirty="0" smtClean="0">
                <a:latin typeface="Century Gothic" panose="020B0502020202020204" pitchFamily="34" charset="0"/>
              </a:rPr>
              <a:t>МОЛОДЫЕ УЧЕНЫЕ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541632" y="2670034"/>
            <a:ext cx="2914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увеличение грантового финансирования для исследований на </a:t>
            </a:r>
            <a:br>
              <a:rPr lang="kk-KZ" dirty="0" smtClean="0">
                <a:latin typeface="Century Gothic" panose="020B0502020202020204" pitchFamily="34" charset="0"/>
              </a:rPr>
            </a:br>
            <a:r>
              <a:rPr lang="kk-KZ" dirty="0" smtClean="0">
                <a:latin typeface="Century Gothic" panose="020B0502020202020204" pitchFamily="34" charset="0"/>
              </a:rPr>
              <a:t>3 млрд. тенге</a:t>
            </a:r>
            <a:endParaRPr lang="ru-RU" dirty="0" smtClean="0">
              <a:latin typeface="Century Gothic" panose="020B0502020202020204" pitchFamily="34" charset="0"/>
            </a:endParaRPr>
          </a:p>
        </p:txBody>
      </p:sp>
      <p:sp>
        <p:nvSpPr>
          <p:cNvPr id="28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571238" y="4176370"/>
            <a:ext cx="2569797" cy="63639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Century Gothic" panose="020B0502020202020204" pitchFamily="34" charset="0"/>
              </a:rPr>
              <a:t>Зеленый город – зеленое село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84486" y="4908152"/>
            <a:ext cx="3543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общенациональный проект на основе движения </a:t>
            </a:r>
            <a:br>
              <a:rPr lang="kk-KZ" dirty="0" smtClean="0">
                <a:latin typeface="Century Gothic" panose="020B0502020202020204" pitchFamily="34" charset="0"/>
              </a:rPr>
            </a:br>
            <a:r>
              <a:rPr lang="kk-KZ" dirty="0" smtClean="0">
                <a:latin typeface="Century Gothic" panose="020B0502020202020204" pitchFamily="34" charset="0"/>
              </a:rPr>
              <a:t>«Жасыл Ел»</a:t>
            </a:r>
            <a:endParaRPr lang="ru-RU" dirty="0" smtClean="0">
              <a:latin typeface="Century Gothic" panose="020B0502020202020204" pitchFamily="34" charset="0"/>
            </a:endParaRPr>
          </a:p>
        </p:txBody>
      </p:sp>
      <p:sp>
        <p:nvSpPr>
          <p:cNvPr id="30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468773" y="4176369"/>
            <a:ext cx="3440017" cy="63639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Century Gothic" panose="020B0502020202020204" pitchFamily="34" charset="0"/>
              </a:rPr>
              <a:t>Военно-патриотическое воспитание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4417131" y="4908152"/>
            <a:ext cx="3543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разработка программы </a:t>
            </a:r>
            <a:br>
              <a:rPr lang="kk-KZ" dirty="0" smtClean="0">
                <a:latin typeface="Century Gothic" panose="020B0502020202020204" pitchFamily="34" charset="0"/>
              </a:rPr>
            </a:br>
            <a:r>
              <a:rPr lang="kk-KZ" dirty="0" smtClean="0">
                <a:latin typeface="Century Gothic" panose="020B0502020202020204" pitchFamily="34" charset="0"/>
              </a:rPr>
              <a:t>до 2025 года</a:t>
            </a:r>
            <a:endParaRPr lang="ru-RU" dirty="0" smtClean="0">
              <a:latin typeface="Century Gothic" panose="020B0502020202020204" pitchFamily="34" charset="0"/>
            </a:endParaRPr>
          </a:p>
        </p:txBody>
      </p:sp>
      <p:sp>
        <p:nvSpPr>
          <p:cNvPr id="39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529361" y="4176369"/>
            <a:ext cx="3440017" cy="63639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Century Gothic" panose="020B0502020202020204" pitchFamily="34" charset="0"/>
              </a:rPr>
              <a:t>Семейные отношения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8477719" y="4908152"/>
            <a:ext cx="3543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доступ к психологической и консультативной помощи</a:t>
            </a:r>
            <a:endParaRPr lang="ru-RU" dirty="0" smtClean="0">
              <a:latin typeface="Century Gothic" panose="020B0502020202020204" pitchFamily="34" charset="0"/>
            </a:endParaRPr>
          </a:p>
        </p:txBody>
      </p:sp>
      <p:sp>
        <p:nvSpPr>
          <p:cNvPr id="41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792796" y="2026632"/>
            <a:ext cx="2791970" cy="63639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500" dirty="0" smtClean="0">
                <a:latin typeface="Century Gothic" panose="020B0502020202020204" pitchFamily="34" charset="0"/>
              </a:rPr>
              <a:t>ВОЛОНТЕРСТВО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4417131" y="2663029"/>
            <a:ext cx="3543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учебные курсы </a:t>
            </a:r>
          </a:p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по всей стране</a:t>
            </a:r>
            <a:endParaRPr lang="ru-RU" dirty="0" smtClean="0">
              <a:latin typeface="Century Gothic" panose="020B0502020202020204" pitchFamily="34" charset="0"/>
            </a:endParaRPr>
          </a:p>
        </p:txBody>
      </p:sp>
      <p:sp>
        <p:nvSpPr>
          <p:cNvPr id="43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711761" y="2026632"/>
            <a:ext cx="2791970" cy="643145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300" dirty="0" smtClean="0">
                <a:latin typeface="Century Gothic" panose="020B0502020202020204" pitchFamily="34" charset="0"/>
              </a:rPr>
              <a:t>Жастарға мейрімді мекен</a:t>
            </a:r>
            <a:endParaRPr lang="x-none" sz="2300" dirty="0">
              <a:latin typeface="Century Gothic" panose="020B0502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8336096" y="2663029"/>
            <a:ext cx="3543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внедрение индикаторов через сквозной принцип во всех программах</a:t>
            </a:r>
            <a:endParaRPr lang="ru-RU" dirty="0" smtClean="0">
              <a:latin typeface="Century Gothic" panose="020B0502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025034" y="455022"/>
            <a:ext cx="30866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400" dirty="0">
                <a:latin typeface="Century Gothic" panose="020B0502020202020204" pitchFamily="34" charset="0"/>
              </a:rPr>
              <a:t>РЕСПУБЛИКИ КАЗАХСТАН</a:t>
            </a:r>
            <a:endParaRPr lang="x-none" sz="1400" dirty="0">
              <a:latin typeface="Century Gothic" panose="020B0502020202020204" pitchFamily="34" charset="0"/>
            </a:endParaRPr>
          </a:p>
        </p:txBody>
      </p:sp>
      <p:pic>
        <p:nvPicPr>
          <p:cNvPr id="21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85" y="415899"/>
            <a:ext cx="792019" cy="816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Рисунок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1001825" y="332836"/>
            <a:ext cx="890765" cy="953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1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441779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2649055" y="1330956"/>
            <a:ext cx="758822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МАСШТАБНЫЕ ПРОЕКТЫ В РЕГИОНАХ СТРАНЫ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18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571238" y="2033380"/>
            <a:ext cx="2654100" cy="1208584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500" dirty="0" smtClean="0">
                <a:latin typeface="Century Gothic" panose="020B0502020202020204" pitchFamily="34" charset="0"/>
              </a:rPr>
              <a:t>Молодежные ресурсные центры</a:t>
            </a:r>
            <a:endParaRPr lang="x-none" sz="2500" dirty="0">
              <a:latin typeface="Century Gothic" panose="020B0502020202020204" pitchFamily="34" charset="0"/>
            </a:endParaRPr>
          </a:p>
        </p:txBody>
      </p:sp>
      <p:sp>
        <p:nvSpPr>
          <p:cNvPr id="19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571238" y="4176370"/>
            <a:ext cx="2654100" cy="1564030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Century Gothic" panose="020B0502020202020204" pitchFamily="34" charset="0"/>
              </a:rPr>
              <a:t>Центры обслуживания молодежи</a:t>
            </a:r>
          </a:p>
          <a:p>
            <a:pPr algn="ctr"/>
            <a:r>
              <a:rPr lang="kk-KZ" sz="2400" dirty="0" smtClean="0">
                <a:latin typeface="Century Gothic" panose="020B0502020202020204" pitchFamily="34" charset="0"/>
              </a:rPr>
              <a:t>(ЦОМ)</a:t>
            </a:r>
            <a:endParaRPr lang="x-none" sz="2400" dirty="0">
              <a:latin typeface="Century Gothic" panose="020B0502020202020204" pitchFamily="34" charset="0"/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1652200" y="3507350"/>
            <a:ext cx="484632" cy="528587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180453628"/>
              </p:ext>
            </p:extLst>
          </p:nvPr>
        </p:nvGraphicFramePr>
        <p:xfrm>
          <a:off x="4051301" y="1930400"/>
          <a:ext cx="71247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348664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265601"/>
            <a:ext cx="987349" cy="1057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32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2601770" y="1276426"/>
            <a:ext cx="688545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entury Gothic" panose="020B0502020202020204" pitchFamily="34" charset="0"/>
              </a:rPr>
              <a:t>ЧИСЛЕННОСТЬ МОЛОДЕЖИ РЕСПУБЛИКИ 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50901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26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41589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1062125" cy="1137186"/>
          </a:xfrm>
          <a:prstGeom prst="rect">
            <a:avLst/>
          </a:prstGeom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18328637"/>
              </p:ext>
            </p:extLst>
          </p:nvPr>
        </p:nvGraphicFramePr>
        <p:xfrm>
          <a:off x="482969" y="1954374"/>
          <a:ext cx="5813328" cy="2430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3" name="Схема 32"/>
          <p:cNvGraphicFramePr/>
          <p:nvPr>
            <p:extLst>
              <p:ext uri="{D42A27DB-BD31-4B8C-83A1-F6EECF244321}">
                <p14:modId xmlns:p14="http://schemas.microsoft.com/office/powerpoint/2010/main" val="3460787737"/>
              </p:ext>
            </p:extLst>
          </p:nvPr>
        </p:nvGraphicFramePr>
        <p:xfrm>
          <a:off x="549065" y="4881585"/>
          <a:ext cx="5493679" cy="1136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22239" y="4385357"/>
            <a:ext cx="63473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В процентах от общей численности населения</a:t>
            </a:r>
            <a:endParaRPr lang="x-none" sz="2000" b="1" dirty="0">
              <a:latin typeface="Century Gothic" panose="020B0502020202020204" pitchFamily="34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H="1">
            <a:off x="302603" y="4385357"/>
            <a:ext cx="6166969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6471461" y="1954374"/>
            <a:ext cx="0" cy="425450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3605500935"/>
              </p:ext>
            </p:extLst>
          </p:nvPr>
        </p:nvGraphicFramePr>
        <p:xfrm>
          <a:off x="6657026" y="1954375"/>
          <a:ext cx="5218665" cy="425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12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6862078" y="1868107"/>
            <a:ext cx="1011921" cy="38884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 smtClean="0">
                <a:latin typeface="Century Gothic" panose="020B0502020202020204" pitchFamily="34" charset="0"/>
              </a:rPr>
              <a:t>2 313 053 человек</a:t>
            </a:r>
            <a:endParaRPr lang="x-none" sz="1200" dirty="0">
              <a:latin typeface="Century Gothic" panose="020B0502020202020204" pitchFamily="34" charset="0"/>
            </a:endParaRPr>
          </a:p>
        </p:txBody>
      </p:sp>
      <p:sp>
        <p:nvSpPr>
          <p:cNvPr id="13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561688" y="1973822"/>
            <a:ext cx="1052212" cy="38884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 smtClean="0">
                <a:latin typeface="Century Gothic" panose="020B0502020202020204" pitchFamily="34" charset="0"/>
              </a:rPr>
              <a:t>2 266 680 человек</a:t>
            </a:r>
            <a:endParaRPr lang="x-none" sz="1200" dirty="0"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10218688" y="2062530"/>
            <a:ext cx="1033511" cy="38884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 smtClean="0">
                <a:latin typeface="Century Gothic" panose="020B0502020202020204" pitchFamily="34" charset="0"/>
              </a:rPr>
              <a:t>2 204 833 человек</a:t>
            </a:r>
            <a:endParaRPr lang="x-none" sz="1200" dirty="0"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7364938" y="2623083"/>
            <a:ext cx="931650" cy="38884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 smtClean="0">
                <a:latin typeface="Century Gothic" panose="020B0502020202020204" pitchFamily="34" charset="0"/>
              </a:rPr>
              <a:t>1 786 219 человек</a:t>
            </a:r>
            <a:endParaRPr lang="x-none" sz="1200" dirty="0">
              <a:latin typeface="Century Gothic" panose="020B0502020202020204" pitchFamily="34" charset="0"/>
            </a:endParaRPr>
          </a:p>
        </p:txBody>
      </p:sp>
      <p:sp>
        <p:nvSpPr>
          <p:cNvPr id="16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9031001" y="2716098"/>
            <a:ext cx="960164" cy="38884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 smtClean="0">
                <a:latin typeface="Century Gothic" panose="020B0502020202020204" pitchFamily="34" charset="0"/>
              </a:rPr>
              <a:t>1 729 216 человек</a:t>
            </a:r>
            <a:endParaRPr lang="x-none" sz="1200" dirty="0"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10670562" y="2746431"/>
            <a:ext cx="1041825" cy="38884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 smtClean="0">
                <a:latin typeface="Century Gothic" panose="020B0502020202020204" pitchFamily="34" charset="0"/>
              </a:rPr>
              <a:t>1 696 001 человек</a:t>
            </a:r>
            <a:endParaRPr lang="x-none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24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946501" y="1312958"/>
            <a:ext cx="998710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300" b="1" dirty="0" smtClean="0">
                <a:latin typeface="Century Gothic" panose="020B0502020202020204" pitchFamily="34" charset="0"/>
              </a:rPr>
              <a:t>ИНСТРУМЕНТЫ ВЗАИМОДЕЙСТВИЯ МОЛОДЕЖИ И ГОСУДАРСТВА</a:t>
            </a:r>
            <a:endParaRPr lang="x-none" sz="23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50901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19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41589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Рисунок 3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1062125" cy="1137186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4308570" y="2739356"/>
            <a:ext cx="3262970" cy="137910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500" b="1" dirty="0" smtClean="0">
                <a:latin typeface="Century Gothic" panose="020B0502020202020204" pitchFamily="34" charset="0"/>
              </a:rPr>
              <a:t>Министерство общественного развития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82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569895" y="2008451"/>
            <a:ext cx="2959608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500" dirty="0" smtClean="0">
                <a:latin typeface="Century Gothic" panose="020B0502020202020204" pitchFamily="34" charset="0"/>
              </a:rPr>
              <a:t>Региональные Управления</a:t>
            </a:r>
            <a:endParaRPr lang="x-none" sz="1500" b="1" dirty="0">
              <a:latin typeface="Century Gothic" panose="020B0502020202020204" pitchFamily="34" charset="0"/>
            </a:endParaRPr>
          </a:p>
        </p:txBody>
      </p:sp>
      <p:sp>
        <p:nvSpPr>
          <p:cNvPr id="88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569879" y="2936788"/>
            <a:ext cx="2959608" cy="884174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500" dirty="0" smtClean="0">
                <a:latin typeface="Century Gothic" panose="020B0502020202020204" pitchFamily="34" charset="0"/>
              </a:rPr>
              <a:t>Молодежные ресурсные центры </a:t>
            </a:r>
            <a:r>
              <a:rPr lang="kk-KZ" sz="1500" b="1" dirty="0" smtClean="0">
                <a:latin typeface="Century Gothic" panose="020B0502020202020204" pitchFamily="34" charset="0"/>
              </a:rPr>
              <a:t>(208)</a:t>
            </a:r>
            <a:endParaRPr lang="x-none" sz="1500" b="1" dirty="0">
              <a:latin typeface="Century Gothic" panose="020B0502020202020204" pitchFamily="34" charset="0"/>
            </a:endParaRPr>
          </a:p>
        </p:txBody>
      </p:sp>
      <p:sp>
        <p:nvSpPr>
          <p:cNvPr id="89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569879" y="4076796"/>
            <a:ext cx="2959608" cy="870884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500" dirty="0" smtClean="0">
                <a:latin typeface="Century Gothic" panose="020B0502020202020204" pitchFamily="34" charset="0"/>
              </a:rPr>
              <a:t>Комитеты по делам молодежи в ВУЗах и колледжах </a:t>
            </a:r>
            <a:r>
              <a:rPr lang="kk-KZ" sz="1500" b="1" dirty="0" smtClean="0">
                <a:latin typeface="Century Gothic" panose="020B0502020202020204" pitchFamily="34" charset="0"/>
              </a:rPr>
              <a:t>(818)</a:t>
            </a:r>
            <a:endParaRPr lang="x-none" sz="1500" b="1" dirty="0">
              <a:latin typeface="Century Gothic" panose="020B0502020202020204" pitchFamily="34" charset="0"/>
            </a:endParaRPr>
          </a:p>
        </p:txBody>
      </p:sp>
      <p:sp>
        <p:nvSpPr>
          <p:cNvPr id="90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611949" y="4523768"/>
            <a:ext cx="2656211" cy="721964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Комитет по делам молодежи и семьи</a:t>
            </a:r>
            <a:endParaRPr lang="x-none" dirty="0">
              <a:latin typeface="Century Gothic" panose="020B0502020202020204" pitchFamily="34" charset="0"/>
            </a:endParaRPr>
          </a:p>
        </p:txBody>
      </p:sp>
      <p:sp>
        <p:nvSpPr>
          <p:cNvPr id="91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569896" y="5167610"/>
            <a:ext cx="2959608" cy="721964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500" dirty="0" smtClean="0">
                <a:latin typeface="Century Gothic" panose="020B0502020202020204" pitchFamily="34" charset="0"/>
              </a:rPr>
              <a:t>Сеть молодежных НПО</a:t>
            </a:r>
          </a:p>
          <a:p>
            <a:pPr algn="ctr"/>
            <a:r>
              <a:rPr lang="kk-KZ" sz="1500" b="1" dirty="0" smtClean="0">
                <a:latin typeface="Century Gothic" panose="020B0502020202020204" pitchFamily="34" charset="0"/>
              </a:rPr>
              <a:t>(более 500)</a:t>
            </a:r>
            <a:endParaRPr lang="x-none" sz="1500" b="1" dirty="0">
              <a:latin typeface="Century Gothic" panose="020B0502020202020204" pitchFamily="34" charset="0"/>
            </a:endParaRPr>
          </a:p>
        </p:txBody>
      </p:sp>
      <p:sp>
        <p:nvSpPr>
          <p:cNvPr id="93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350605" y="2008451"/>
            <a:ext cx="3351079" cy="105882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500" dirty="0" smtClean="0">
                <a:latin typeface="Century Gothic" panose="020B0502020202020204" pitchFamily="34" charset="0"/>
              </a:rPr>
              <a:t>Совет по молодежной политике при Президенте Республики Казахстан</a:t>
            </a:r>
            <a:endParaRPr lang="x-none" sz="1500" b="1" dirty="0">
              <a:latin typeface="Century Gothic" panose="020B0502020202020204" pitchFamily="34" charset="0"/>
            </a:endParaRPr>
          </a:p>
        </p:txBody>
      </p:sp>
      <p:sp>
        <p:nvSpPr>
          <p:cNvPr id="97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350605" y="3366949"/>
            <a:ext cx="3366921" cy="1419694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500" dirty="0" smtClean="0">
                <a:latin typeface="Century Gothic" panose="020B0502020202020204" pitchFamily="34" charset="0"/>
              </a:rPr>
              <a:t>Координационный совет по взаимодействию с молодежными организациями (при Министерстве общественного развития)</a:t>
            </a:r>
            <a:endParaRPr lang="x-none" sz="1500" b="1" dirty="0">
              <a:latin typeface="Century Gothic" panose="020B0502020202020204" pitchFamily="34" charset="0"/>
            </a:endParaRPr>
          </a:p>
        </p:txBody>
      </p:sp>
      <p:sp>
        <p:nvSpPr>
          <p:cNvPr id="102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350623" y="5081168"/>
            <a:ext cx="3366904" cy="80840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500" dirty="0" smtClean="0">
                <a:latin typeface="Century Gothic" panose="020B0502020202020204" pitchFamily="34" charset="0"/>
              </a:rPr>
              <a:t>Научно-исследовательский центр «Молодежь»</a:t>
            </a:r>
            <a:endParaRPr lang="x-none" sz="1500" b="1" dirty="0">
              <a:latin typeface="Century Gothic" panose="020B0502020202020204" pitchFamily="34" charset="0"/>
            </a:endParaRPr>
          </a:p>
        </p:txBody>
      </p:sp>
      <p:cxnSp>
        <p:nvCxnSpPr>
          <p:cNvPr id="104" name="Прямая со стрелкой 103"/>
          <p:cNvCxnSpPr>
            <a:stCxn id="32" idx="1"/>
            <a:endCxn id="82" idx="3"/>
          </p:cNvCxnSpPr>
          <p:nvPr/>
        </p:nvCxnSpPr>
        <p:spPr>
          <a:xfrm flipH="1" flipV="1">
            <a:off x="3529503" y="2306920"/>
            <a:ext cx="779067" cy="11219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>
            <a:stCxn id="82" idx="2"/>
            <a:endCxn id="88" idx="0"/>
          </p:cNvCxnSpPr>
          <p:nvPr/>
        </p:nvCxnSpPr>
        <p:spPr>
          <a:xfrm flipH="1">
            <a:off x="2049683" y="2605388"/>
            <a:ext cx="16" cy="331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8" name="Прямая со стрелкой 107"/>
          <p:cNvCxnSpPr>
            <a:stCxn id="88" idx="2"/>
            <a:endCxn id="89" idx="0"/>
          </p:cNvCxnSpPr>
          <p:nvPr/>
        </p:nvCxnSpPr>
        <p:spPr>
          <a:xfrm>
            <a:off x="2049683" y="3820962"/>
            <a:ext cx="0" cy="2558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1" name="Прямая со стрелкой 110"/>
          <p:cNvCxnSpPr>
            <a:stCxn id="89" idx="2"/>
            <a:endCxn id="91" idx="0"/>
          </p:cNvCxnSpPr>
          <p:nvPr/>
        </p:nvCxnSpPr>
        <p:spPr>
          <a:xfrm>
            <a:off x="2049683" y="4947680"/>
            <a:ext cx="17" cy="2199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>
            <a:stCxn id="32" idx="2"/>
            <a:endCxn id="90" idx="0"/>
          </p:cNvCxnSpPr>
          <p:nvPr/>
        </p:nvCxnSpPr>
        <p:spPr>
          <a:xfrm>
            <a:off x="5940055" y="4118457"/>
            <a:ext cx="0" cy="4053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>
            <a:stCxn id="32" idx="3"/>
            <a:endCxn id="93" idx="1"/>
          </p:cNvCxnSpPr>
          <p:nvPr/>
        </p:nvCxnSpPr>
        <p:spPr>
          <a:xfrm flipV="1">
            <a:off x="7571540" y="2537865"/>
            <a:ext cx="779065" cy="8910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1" name="Прямая со стрелкой 120"/>
          <p:cNvCxnSpPr>
            <a:stCxn id="32" idx="3"/>
            <a:endCxn id="97" idx="1"/>
          </p:cNvCxnSpPr>
          <p:nvPr/>
        </p:nvCxnSpPr>
        <p:spPr>
          <a:xfrm>
            <a:off x="7571540" y="3428907"/>
            <a:ext cx="779065" cy="647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4" name="Прямая со стрелкой 123"/>
          <p:cNvCxnSpPr>
            <a:stCxn id="32" idx="3"/>
            <a:endCxn id="102" idx="1"/>
          </p:cNvCxnSpPr>
          <p:nvPr/>
        </p:nvCxnSpPr>
        <p:spPr>
          <a:xfrm>
            <a:off x="7571540" y="3428907"/>
            <a:ext cx="779083" cy="20564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37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37454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6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28142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198366"/>
            <a:ext cx="1062125" cy="113718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946501" y="1312958"/>
            <a:ext cx="998710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300" b="1" dirty="0" smtClean="0">
                <a:latin typeface="Century Gothic" panose="020B0502020202020204" pitchFamily="34" charset="0"/>
              </a:rPr>
              <a:t>РЕАЛИЗУЕМЫЕ ПРОГРАММЫ</a:t>
            </a:r>
            <a:endParaRPr lang="x-none" sz="2300" b="1" dirty="0">
              <a:latin typeface="Century Gothic" panose="020B0502020202020204" pitchFamily="34" charset="0"/>
            </a:endParaRPr>
          </a:p>
        </p:txBody>
      </p:sp>
      <p:sp>
        <p:nvSpPr>
          <p:cNvPr id="9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368189" y="1912818"/>
            <a:ext cx="2959608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Болаша</a:t>
            </a:r>
            <a:r>
              <a:rPr lang="ru-RU" dirty="0" smtClean="0">
                <a:latin typeface="Century Gothic" panose="020B0502020202020204" pitchFamily="34" charset="0"/>
              </a:rPr>
              <a:t>к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408867" y="2606833"/>
            <a:ext cx="28116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С 1993 года обучилось около </a:t>
            </a:r>
            <a:r>
              <a:rPr lang="ru-RU" b="1" dirty="0" smtClean="0">
                <a:latin typeface="Century Gothic" panose="020B0502020202020204" pitchFamily="34" charset="0"/>
              </a:rPr>
              <a:t>13 тысяч молодых людей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11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334913" y="3819019"/>
            <a:ext cx="2959608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М</a:t>
            </a:r>
            <a:r>
              <a:rPr lang="kk-KZ" dirty="0" smtClean="0">
                <a:latin typeface="Century Gothic" panose="020B0502020202020204" pitchFamily="34" charset="0"/>
              </a:rPr>
              <a:t>әңгілік ел жастары – индустрияға. Серпін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36176" y="4498612"/>
            <a:ext cx="2991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В 26 ВУЗах обучаются </a:t>
            </a:r>
            <a:br>
              <a:rPr lang="ru-RU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12 203 человек</a:t>
            </a:r>
          </a:p>
        </p:txBody>
      </p:sp>
      <p:sp>
        <p:nvSpPr>
          <p:cNvPr id="13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265938" y="1912818"/>
            <a:ext cx="6639628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Программа развития продуктивной занятости и массового предпринимательства «Енбек»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8189" y="5227599"/>
            <a:ext cx="28523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Century Gothic" panose="020B0502020202020204" pitchFamily="34" charset="0"/>
              </a:rPr>
              <a:t>В 37 колледжах обучаются </a:t>
            </a:r>
            <a:r>
              <a:rPr lang="ru-RU" dirty="0" smtClean="0">
                <a:latin typeface="Century Gothic" panose="020B0502020202020204" pitchFamily="34" charset="0"/>
              </a:rPr>
              <a:t/>
            </a:r>
            <a:br>
              <a:rPr lang="ru-RU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2276 </a:t>
            </a:r>
            <a:r>
              <a:rPr lang="ru-RU" b="1" dirty="0">
                <a:latin typeface="Century Gothic" panose="020B0502020202020204" pitchFamily="34" charset="0"/>
              </a:rPr>
              <a:t>человек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4265938" y="2663339"/>
            <a:ext cx="6639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На конец 2018 года в число участников программы включено </a:t>
            </a:r>
            <a:r>
              <a:rPr lang="ru-RU" b="1" dirty="0" smtClean="0">
                <a:latin typeface="Century Gothic" panose="020B0502020202020204" pitchFamily="34" charset="0"/>
              </a:rPr>
              <a:t>150 тысяч молодых людей</a:t>
            </a:r>
          </a:p>
          <a:p>
            <a:pPr algn="ctr"/>
            <a:r>
              <a:rPr lang="ru-RU" b="1" dirty="0" smtClean="0">
                <a:latin typeface="Century Gothic" panose="020B0502020202020204" pitchFamily="34" charset="0"/>
              </a:rPr>
              <a:t>около 60 тысяч сельчан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3622660" y="3826256"/>
            <a:ext cx="2890138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«С дипломом в село!»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701099" y="4576777"/>
            <a:ext cx="28116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С 2009 в сельскую местность прибыло </a:t>
            </a:r>
            <a:br>
              <a:rPr lang="ru-RU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48 тысяч специалистов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20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6919380" y="3819018"/>
            <a:ext cx="1861550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«Жасыл ел»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6512798" y="4576777"/>
            <a:ext cx="28116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С 2005 года приняло участие более </a:t>
            </a:r>
            <a:br>
              <a:rPr lang="ru-RU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200 тысяч молодых людей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22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9395010" y="3819017"/>
            <a:ext cx="2480681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Century Gothic" panose="020B0502020202020204" pitchFamily="34" charset="0"/>
              </a:rPr>
              <a:t>Молодежный кадровый резерв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9229500" y="4582808"/>
            <a:ext cx="28116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Приняло участие 1300 человек, </a:t>
            </a:r>
            <a:r>
              <a:rPr lang="ru-RU" b="1" dirty="0" smtClean="0">
                <a:latin typeface="Century Gothic" panose="020B0502020202020204" pitchFamily="34" charset="0"/>
              </a:rPr>
              <a:t>400 зачислены в резерв</a:t>
            </a:r>
            <a:r>
              <a:rPr lang="ru-RU" dirty="0" smtClean="0">
                <a:latin typeface="Century Gothic" panose="020B0502020202020204" pitchFamily="34" charset="0"/>
              </a:rPr>
              <a:t>,</a:t>
            </a:r>
            <a:br>
              <a:rPr lang="ru-RU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115 получили повышение</a:t>
            </a:r>
            <a:endParaRPr lang="x-none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978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785106" y="1276426"/>
            <a:ext cx="456228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500" b="1" dirty="0" smtClean="0">
                <a:latin typeface="Century Gothic" panose="020B0502020202020204" pitchFamily="34" charset="0"/>
              </a:rPr>
              <a:t>ОБРАЗОВАНИЕ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8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010251" y="3245572"/>
            <a:ext cx="1514654" cy="59693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2 млн.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095000" y="2638400"/>
            <a:ext cx="334515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b="1" dirty="0" smtClean="0">
                <a:latin typeface="Century Gothic" panose="020B0502020202020204" pitchFamily="34" charset="0"/>
              </a:rPr>
              <a:t>ВЫСШЕЕ ОБРАЗОВАНИЕ</a:t>
            </a:r>
            <a:endParaRPr lang="x-none" sz="1900" b="1" dirty="0">
              <a:latin typeface="Century Gothic" panose="020B0502020202020204" pitchFamily="34" charset="0"/>
            </a:endParaRPr>
          </a:p>
        </p:txBody>
      </p:sp>
      <p:sp>
        <p:nvSpPr>
          <p:cNvPr id="11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765513" y="3245572"/>
            <a:ext cx="1514654" cy="59693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на 18% 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7126209" y="2476650"/>
            <a:ext cx="49622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b="1" dirty="0" smtClean="0">
                <a:latin typeface="Century Gothic" panose="020B0502020202020204" pitchFamily="34" charset="0"/>
              </a:rPr>
              <a:t>ТЕХНИЧЕСКОЕ И ПРОФЕССИОНАЛЬНОЕ ОБРАЗОВАНИЕ</a:t>
            </a:r>
            <a:endParaRPr lang="x-none" sz="1900" b="1" dirty="0">
              <a:latin typeface="Century Gothic" panose="020B0502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422215" y="1902903"/>
            <a:ext cx="5288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entury Gothic" panose="020B0502020202020204" pitchFamily="34" charset="0"/>
              </a:rPr>
              <a:t>ОБРАЗОВАТЕЛЬНЫЙ УРОВЕНЬ МОЛОДЕЖИ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pic>
        <p:nvPicPr>
          <p:cNvPr id="18" name="Picture 4" descr="Related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45" y="2907462"/>
            <a:ext cx="2260836" cy="2260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50901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27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41589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1062125" cy="1137186"/>
          </a:xfrm>
          <a:prstGeom prst="rect">
            <a:avLst/>
          </a:prstGeom>
        </p:spPr>
      </p:pic>
      <p:cxnSp>
        <p:nvCxnSpPr>
          <p:cNvPr id="39" name="Прямая соединительная линия 38"/>
          <p:cNvCxnSpPr/>
          <p:nvPr/>
        </p:nvCxnSpPr>
        <p:spPr>
          <a:xfrm>
            <a:off x="7184156" y="2603500"/>
            <a:ext cx="0" cy="3313206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140560" y="3927722"/>
            <a:ext cx="32540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 smtClean="0">
                <a:latin typeface="Century Gothic" panose="020B0502020202020204" pitchFamily="34" charset="0"/>
              </a:rPr>
              <a:t>Подготовлено кадров с высшим образованием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516429" y="5278162"/>
            <a:ext cx="250229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 smtClean="0">
                <a:latin typeface="Century Gothic" panose="020B0502020202020204" pitchFamily="34" charset="0"/>
              </a:rPr>
              <a:t>Увеличился выпуск специалистов с высшим образованием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sp>
        <p:nvSpPr>
          <p:cNvPr id="40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025626" y="4681225"/>
            <a:ext cx="1514654" cy="59693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в 2,2 раза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41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850022" y="4681224"/>
            <a:ext cx="1514654" cy="59693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на 5,4%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7549086" y="3896394"/>
            <a:ext cx="394750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 smtClean="0">
                <a:latin typeface="Century Gothic" panose="020B0502020202020204" pitchFamily="34" charset="0"/>
              </a:rPr>
              <a:t>Увеличилась сеть организаций технического и профессионального образования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7549086" y="5278162"/>
            <a:ext cx="39475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 smtClean="0">
                <a:latin typeface="Century Gothic" panose="020B0502020202020204" pitchFamily="34" charset="0"/>
              </a:rPr>
              <a:t>Увеличился контингент </a:t>
            </a:r>
          </a:p>
          <a:p>
            <a:pPr algn="ctr"/>
            <a:r>
              <a:rPr lang="ru-RU" sz="1500" dirty="0" smtClean="0">
                <a:latin typeface="Century Gothic" panose="020B0502020202020204" pitchFamily="34" charset="0"/>
              </a:rPr>
              <a:t>в организациях ТиПО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78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785106" y="1276426"/>
            <a:ext cx="456228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500" b="1" dirty="0" smtClean="0">
                <a:latin typeface="Century Gothic" panose="020B0502020202020204" pitchFamily="34" charset="0"/>
              </a:rPr>
              <a:t>БЕЗРАБОТИЦА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807638" y="2006626"/>
            <a:ext cx="0" cy="425450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909092" y="2018904"/>
            <a:ext cx="5288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Century Gothic" panose="020B0502020202020204" pitchFamily="34" charset="0"/>
              </a:rPr>
              <a:t>УРОВЕНЬ МОЛОДЕЖНОЙ БЕЗРАБОТИЦЫ</a:t>
            </a:r>
            <a:endParaRPr lang="x-none" sz="1600" b="1" dirty="0"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2873006" y="2568147"/>
            <a:ext cx="1280294" cy="59693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4,1</a:t>
            </a:r>
            <a:r>
              <a:rPr lang="ru-RU" sz="2000" dirty="0" smtClean="0">
                <a:latin typeface="Century Gothic" panose="020B0502020202020204" pitchFamily="34" charset="0"/>
              </a:rPr>
              <a:t>%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2341557" y="3195690"/>
            <a:ext cx="242313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latin typeface="Century Gothic" panose="020B0502020202020204" pitchFamily="34" charset="0"/>
              </a:rPr>
              <a:t>2016 год</a:t>
            </a:r>
            <a:endParaRPr lang="x-none" sz="1500" b="1" dirty="0">
              <a:latin typeface="Century Gothic" panose="020B0502020202020204" pitchFamily="34" charset="0"/>
            </a:endParaRPr>
          </a:p>
        </p:txBody>
      </p:sp>
      <p:sp>
        <p:nvSpPr>
          <p:cNvPr id="18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5319366" y="2568146"/>
            <a:ext cx="1280294" cy="59693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3,9</a:t>
            </a:r>
            <a:r>
              <a:rPr lang="ru-RU" sz="2000" dirty="0" smtClean="0">
                <a:latin typeface="Century Gothic" panose="020B0502020202020204" pitchFamily="34" charset="0"/>
              </a:rPr>
              <a:t>%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4818705" y="3190624"/>
            <a:ext cx="242313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latin typeface="Century Gothic" panose="020B0502020202020204" pitchFamily="34" charset="0"/>
              </a:rPr>
              <a:t>2019 год</a:t>
            </a:r>
            <a:endParaRPr lang="x-none" sz="1500" b="1" dirty="0">
              <a:latin typeface="Century Gothic" panose="020B0502020202020204" pitchFamily="34" charset="0"/>
            </a:endParaRPr>
          </a:p>
        </p:txBody>
      </p:sp>
      <p:sp>
        <p:nvSpPr>
          <p:cNvPr id="34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65169" y="2568147"/>
            <a:ext cx="1280294" cy="59693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14,7</a:t>
            </a:r>
            <a:r>
              <a:rPr lang="ru-RU" sz="2000" dirty="0" smtClean="0">
                <a:latin typeface="Century Gothic" panose="020B0502020202020204" pitchFamily="34" charset="0"/>
              </a:rPr>
              <a:t>%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-123473" y="3190624"/>
            <a:ext cx="242313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latin typeface="Century Gothic" panose="020B0502020202020204" pitchFamily="34" charset="0"/>
              </a:rPr>
              <a:t>2002 год</a:t>
            </a:r>
            <a:endParaRPr lang="x-none" sz="1500" b="1" dirty="0">
              <a:latin typeface="Century Gothic" panose="020B0502020202020204" pitchFamily="34" charset="0"/>
            </a:endParaRPr>
          </a:p>
        </p:txBody>
      </p:sp>
      <p:sp>
        <p:nvSpPr>
          <p:cNvPr id="36" name="Штриховая стрелка вправо 35"/>
          <p:cNvSpPr/>
          <p:nvPr/>
        </p:nvSpPr>
        <p:spPr>
          <a:xfrm>
            <a:off x="1899461" y="2624300"/>
            <a:ext cx="805336" cy="484632"/>
          </a:xfrm>
          <a:prstGeom prst="strip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489777" y="3936865"/>
            <a:ext cx="4046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entury Gothic" panose="020B0502020202020204" pitchFamily="34" charset="0"/>
              </a:rPr>
              <a:t>ДОЛЯ МОЛОДЕЖИ </a:t>
            </a:r>
            <a:r>
              <a:rPr lang="en-US" b="1" dirty="0" smtClean="0">
                <a:latin typeface="Century Gothic" panose="020B0502020202020204" pitchFamily="34" charset="0"/>
              </a:rPr>
              <a:t>NEET</a:t>
            </a:r>
            <a:endParaRPr lang="x-none" b="1" dirty="0">
              <a:latin typeface="Century Gothic" panose="020B0502020202020204" pitchFamily="34" charset="0"/>
            </a:endParaRPr>
          </a:p>
        </p:txBody>
      </p:sp>
      <p:sp>
        <p:nvSpPr>
          <p:cNvPr id="38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602833" y="4772721"/>
            <a:ext cx="1280294" cy="59693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entury Gothic" panose="020B0502020202020204" pitchFamily="34" charset="0"/>
              </a:rPr>
              <a:t>8,</a:t>
            </a:r>
            <a:r>
              <a:rPr lang="ru-RU" sz="2000" b="1" dirty="0" smtClean="0">
                <a:latin typeface="Century Gothic" panose="020B0502020202020204" pitchFamily="34" charset="0"/>
              </a:rPr>
              <a:t>2</a:t>
            </a:r>
            <a:r>
              <a:rPr lang="ru-RU" sz="2000" dirty="0" smtClean="0">
                <a:latin typeface="Century Gothic" panose="020B0502020202020204" pitchFamily="34" charset="0"/>
              </a:rPr>
              <a:t>%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40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4638700" y="4772721"/>
            <a:ext cx="1280294" cy="59693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entury Gothic" panose="020B0502020202020204" pitchFamily="34" charset="0"/>
              </a:rPr>
              <a:t>7,5</a:t>
            </a:r>
            <a:r>
              <a:rPr lang="ru-RU" sz="2000" dirty="0" smtClean="0">
                <a:latin typeface="Century Gothic" panose="020B0502020202020204" pitchFamily="34" charset="0"/>
              </a:rPr>
              <a:t>%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42" name="Штриховая стрелка вправо 41"/>
          <p:cNvSpPr/>
          <p:nvPr/>
        </p:nvSpPr>
        <p:spPr>
          <a:xfrm>
            <a:off x="2868039" y="4828433"/>
            <a:ext cx="990714" cy="484632"/>
          </a:xfrm>
          <a:prstGeom prst="stripedRightArrow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Штриховая стрелка вправо 42"/>
          <p:cNvSpPr/>
          <p:nvPr/>
        </p:nvSpPr>
        <p:spPr>
          <a:xfrm>
            <a:off x="4319254" y="2637567"/>
            <a:ext cx="831903" cy="484632"/>
          </a:xfrm>
          <a:prstGeom prst="strip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6" name="Диаграмма 45"/>
          <p:cNvGraphicFramePr/>
          <p:nvPr>
            <p:extLst>
              <p:ext uri="{D42A27DB-BD31-4B8C-83A1-F6EECF244321}">
                <p14:modId xmlns:p14="http://schemas.microsoft.com/office/powerpoint/2010/main" val="302820858"/>
              </p:ext>
            </p:extLst>
          </p:nvPr>
        </p:nvGraphicFramePr>
        <p:xfrm>
          <a:off x="7094916" y="2328528"/>
          <a:ext cx="4576470" cy="3932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7094915" y="2006626"/>
            <a:ext cx="5097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Century Gothic" panose="020B0502020202020204" pitchFamily="34" charset="0"/>
              </a:rPr>
              <a:t>ЧИСЛЕННОСТЬ БЕЗРАБОТНОЙ МОЛОДЕЖИ</a:t>
            </a:r>
            <a:endParaRPr lang="x-none" sz="1600" b="1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50901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26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41589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1062125" cy="1137186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8347388" y="2364467"/>
            <a:ext cx="82501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т</a:t>
            </a:r>
            <a:r>
              <a:rPr lang="ru-RU" sz="15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ыс.</a:t>
            </a:r>
            <a:endParaRPr lang="x-none" sz="15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0359494" y="4416304"/>
            <a:ext cx="82501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тыс.</a:t>
            </a:r>
            <a:endParaRPr lang="x-none" sz="15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58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012141" y="1276426"/>
            <a:ext cx="660250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500" b="1" dirty="0" smtClean="0">
                <a:latin typeface="Century Gothic" panose="020B0502020202020204" pitchFamily="34" charset="0"/>
              </a:rPr>
              <a:t>ПРАВОНАРУШЕНИЯ СРЕДИ МОЛОДЕЖИ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5" name="Диаграмма 24"/>
          <p:cNvGraphicFramePr/>
          <p:nvPr>
            <p:extLst>
              <p:ext uri="{D42A27DB-BD31-4B8C-83A1-F6EECF244321}">
                <p14:modId xmlns:p14="http://schemas.microsoft.com/office/powerpoint/2010/main" val="3974269010"/>
              </p:ext>
            </p:extLst>
          </p:nvPr>
        </p:nvGraphicFramePr>
        <p:xfrm>
          <a:off x="594431" y="1753480"/>
          <a:ext cx="8535056" cy="4429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7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9129487" y="2883217"/>
            <a:ext cx="2746205" cy="1869612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2016-2018</a:t>
            </a:r>
          </a:p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уменьшение на 4364 или 8,4%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50901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14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41589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1062125" cy="1137186"/>
          </a:xfrm>
          <a:prstGeom prst="rect">
            <a:avLst/>
          </a:prstGeom>
        </p:spPr>
      </p:pic>
      <p:sp>
        <p:nvSpPr>
          <p:cNvPr id="10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2702754" y="1824270"/>
            <a:ext cx="979117" cy="38884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52</a:t>
            </a:r>
            <a:r>
              <a:rPr lang="ru-RU" dirty="0" smtClean="0">
                <a:latin typeface="Century Gothic" panose="020B0502020202020204" pitchFamily="34" charset="0"/>
              </a:rPr>
              <a:t> </a:t>
            </a:r>
            <a:r>
              <a:rPr lang="en-US" dirty="0" smtClean="0">
                <a:latin typeface="Century Gothic" panose="020B0502020202020204" pitchFamily="34" charset="0"/>
              </a:rPr>
              <a:t>135</a:t>
            </a:r>
            <a:endParaRPr lang="x-none" dirty="0">
              <a:latin typeface="Century Gothic" panose="020B0502020202020204" pitchFamily="34" charset="0"/>
            </a:endParaRPr>
          </a:p>
        </p:txBody>
      </p:sp>
      <p:sp>
        <p:nvSpPr>
          <p:cNvPr id="12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6557190" y="2116998"/>
            <a:ext cx="953603" cy="38884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Century Gothic" panose="020B0502020202020204" pitchFamily="34" charset="0"/>
              </a:rPr>
              <a:t>47 771</a:t>
            </a:r>
            <a:endParaRPr lang="x-none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74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3785106" y="1276426"/>
            <a:ext cx="48245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500" b="1" dirty="0" smtClean="0">
                <a:latin typeface="Century Gothic" panose="020B0502020202020204" pitchFamily="34" charset="0"/>
              </a:rPr>
              <a:t>СУИЦИД СРЕДИ МОЛОДЕЖИ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32" name="Диаграмма 31"/>
          <p:cNvGraphicFramePr/>
          <p:nvPr>
            <p:extLst>
              <p:ext uri="{D42A27DB-BD31-4B8C-83A1-F6EECF244321}">
                <p14:modId xmlns:p14="http://schemas.microsoft.com/office/powerpoint/2010/main" val="3363372933"/>
              </p:ext>
            </p:extLst>
          </p:nvPr>
        </p:nvGraphicFramePr>
        <p:xfrm>
          <a:off x="752981" y="1829680"/>
          <a:ext cx="7124194" cy="4437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509014"/>
            <a:ext cx="30866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500" dirty="0">
                <a:latin typeface="Century Gothic" panose="020B0502020202020204" pitchFamily="34" charset="0"/>
              </a:rPr>
              <a:t>РЕСПУБЛИКИ КАЗАХСТАН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pic>
        <p:nvPicPr>
          <p:cNvPr id="12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41589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1062125" cy="1137186"/>
          </a:xfrm>
          <a:prstGeom prst="rect">
            <a:avLst/>
          </a:prstGeom>
        </p:spPr>
      </p:pic>
      <p:sp>
        <p:nvSpPr>
          <p:cNvPr id="11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5878994" y="4801683"/>
            <a:ext cx="600902" cy="332036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latin typeface="Century Gothic" panose="020B0502020202020204" pitchFamily="34" charset="0"/>
              </a:rPr>
              <a:t>628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6871539" y="3001828"/>
            <a:ext cx="600902" cy="332036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latin typeface="Century Gothic" panose="020B0502020202020204" pitchFamily="34" charset="0"/>
              </a:rPr>
              <a:t>654</a:t>
            </a:r>
            <a:endParaRPr lang="x-none" sz="1500" dirty="0">
              <a:latin typeface="Century Gothic" panose="020B0502020202020204" pitchFamily="34" charset="0"/>
            </a:endParaRPr>
          </a:p>
        </p:txBody>
      </p:sp>
      <p:sp>
        <p:nvSpPr>
          <p:cNvPr id="16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8609610" y="3167846"/>
            <a:ext cx="2424615" cy="1345737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2017-2018 </a:t>
            </a:r>
          </a:p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уменьшение на 26 или 3,9%</a:t>
            </a:r>
            <a:endParaRPr lang="x-none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63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1105716" y="459139"/>
            <a:ext cx="3086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Century Gothic" panose="020B0502020202020204" pitchFamily="34" charset="0"/>
              </a:rPr>
              <a:t>МИНИСТЕРСТВО ОБЩЕСТВЕННОГО РАЗВИТИЯ </a:t>
            </a:r>
          </a:p>
          <a:p>
            <a:pPr algn="ctr"/>
            <a:r>
              <a:rPr lang="kk-KZ" sz="1200" dirty="0">
                <a:latin typeface="Century Gothic" panose="020B0502020202020204" pitchFamily="34" charset="0"/>
              </a:rPr>
              <a:t>РЕСПУБЛИКИ КАЗАХСТАН</a:t>
            </a:r>
            <a:endParaRPr lang="x-none" sz="1200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4F5BAF49-DAD1-49F0-9D07-82A29EAD869A}"/>
              </a:ext>
            </a:extLst>
          </p:cNvPr>
          <p:cNvSpPr txBox="1"/>
          <p:nvPr/>
        </p:nvSpPr>
        <p:spPr>
          <a:xfrm>
            <a:off x="2989942" y="1325381"/>
            <a:ext cx="64910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500" b="1" dirty="0" smtClean="0">
                <a:latin typeface="Century Gothic" panose="020B0502020202020204" pitchFamily="34" charset="0"/>
              </a:rPr>
              <a:t>ЦЕННОСТНАЯ СТРУКТУРА МОЛОДЕЖИ</a:t>
            </a:r>
            <a:endParaRPr lang="x-none" sz="2500" b="1" dirty="0">
              <a:latin typeface="Century Gothic" panose="020B0502020202020204" pitchFamily="34" charset="0"/>
            </a:endParaRPr>
          </a:p>
        </p:txBody>
      </p:sp>
      <p:sp>
        <p:nvSpPr>
          <p:cNvPr id="28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3072236" y="2518985"/>
            <a:ext cx="6925549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latin typeface="Century Gothic" panose="020B0502020202020204" pitchFamily="34" charset="0"/>
              </a:rPr>
              <a:t>СЕМЕЙНОЕ СЧАСТЬЕ</a:t>
            </a:r>
            <a:endParaRPr lang="x-none" sz="3000" dirty="0">
              <a:latin typeface="Century Gothic" panose="020B0502020202020204" pitchFamily="34" charset="0"/>
            </a:endParaRPr>
          </a:p>
        </p:txBody>
      </p:sp>
      <p:sp>
        <p:nvSpPr>
          <p:cNvPr id="31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3072237" y="3832472"/>
            <a:ext cx="6925549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latin typeface="Century Gothic" panose="020B0502020202020204" pitchFamily="34" charset="0"/>
              </a:rPr>
              <a:t>ЗДОРОВЬЕ</a:t>
            </a:r>
            <a:endParaRPr lang="x-none" sz="3000" dirty="0">
              <a:latin typeface="Century Gothic" panose="020B0502020202020204" pitchFamily="34" charset="0"/>
            </a:endParaRPr>
          </a:p>
        </p:txBody>
      </p:sp>
      <p:sp>
        <p:nvSpPr>
          <p:cNvPr id="32" name="Прямоугольник: скругленные углы 47">
            <a:extLst>
              <a:ext uri="{FF2B5EF4-FFF2-40B4-BE49-F238E27FC236}">
                <a16:creationId xmlns="" xmlns:a16="http://schemas.microsoft.com/office/drawing/2014/main" id="{D8D773D7-9277-4B63-B314-021097EB302A}"/>
              </a:ext>
            </a:extLst>
          </p:cNvPr>
          <p:cNvSpPr/>
          <p:nvPr/>
        </p:nvSpPr>
        <p:spPr>
          <a:xfrm>
            <a:off x="3072237" y="5167699"/>
            <a:ext cx="6925549" cy="5969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latin typeface="Century Gothic" panose="020B0502020202020204" pitchFamily="34" charset="0"/>
              </a:rPr>
              <a:t>МАТЕРИАЛЬНАЯ ОБЕСПЕЧЕННОСТЬ</a:t>
            </a:r>
            <a:endParaRPr lang="x-none" sz="3000" dirty="0">
              <a:latin typeface="Century Gothic" panose="020B050202020202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235452" y="2181586"/>
            <a:ext cx="1280228" cy="1280228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70,9%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35452" y="3490827"/>
            <a:ext cx="1280228" cy="1280228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64,3%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235452" y="4826054"/>
            <a:ext cx="1280228" cy="1280228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entury Gothic" panose="020B0502020202020204" pitchFamily="34" charset="0"/>
              </a:rPr>
              <a:t>30,2%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pic>
        <p:nvPicPr>
          <p:cNvPr id="12" name="Picture 16" descr="http://www.akorda.kz/upload/media/files/c7a888ef1b4daeca68627d9e8e9650ad.png">
            <a:extLst>
              <a:ext uri="{FF2B5EF4-FFF2-40B4-BE49-F238E27FC236}">
                <a16:creationId xmlns="" xmlns:a16="http://schemas.microsoft.com/office/drawing/2014/main" id="{33132E2A-60F8-4EEE-9523-BF5201C6B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9" y="415899"/>
            <a:ext cx="944382" cy="97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" t="17566" r="7823" b="18306"/>
          <a:stretch/>
        </p:blipFill>
        <p:spPr>
          <a:xfrm>
            <a:off x="10813567" y="332836"/>
            <a:ext cx="1062125" cy="1137186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941365" y="1769114"/>
            <a:ext cx="85881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 </a:t>
            </a:r>
            <a:r>
              <a:rPr lang="ru-RU" dirty="0" smtClean="0">
                <a:latin typeface="Century Gothic" panose="020B0502020202020204" pitchFamily="34" charset="0"/>
              </a:rPr>
              <a:t>В рамках социологического исследования НИЦ «Молодежь» в 2018 году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49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837</TotalTime>
  <Words>699</Words>
  <Application>Microsoft Office PowerPoint</Application>
  <PresentationFormat>Широкоэкранный</PresentationFormat>
  <Paragraphs>215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Ретро</vt:lpstr>
      <vt:lpstr>О реализации государственной молодежной политики в Республике Казахстан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Досымжанов Нурсултан</dc:creator>
  <cp:lastModifiedBy>Кушкимбаева Назгуль</cp:lastModifiedBy>
  <cp:revision>90</cp:revision>
  <cp:lastPrinted>2019-02-14T08:32:10Z</cp:lastPrinted>
  <dcterms:created xsi:type="dcterms:W3CDTF">2019-02-11T10:44:19Z</dcterms:created>
  <dcterms:modified xsi:type="dcterms:W3CDTF">2019-02-22T10:06:21Z</dcterms:modified>
</cp:coreProperties>
</file>