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7" r:id="rId3"/>
    <p:sldId id="296" r:id="rId4"/>
    <p:sldId id="302" r:id="rId5"/>
    <p:sldId id="298" r:id="rId6"/>
    <p:sldId id="288" r:id="rId7"/>
    <p:sldId id="301" r:id="rId8"/>
    <p:sldId id="305" r:id="rId9"/>
    <p:sldId id="292" r:id="rId10"/>
    <p:sldId id="295" r:id="rId11"/>
    <p:sldId id="304" r:id="rId12"/>
    <p:sldId id="285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66FF33"/>
    <a:srgbClr val="00CC66"/>
    <a:srgbClr val="FFFFFF"/>
    <a:srgbClr val="CCFFFF"/>
    <a:srgbClr val="FF9933"/>
    <a:srgbClr val="DBEEF4"/>
    <a:srgbClr val="CCECFF"/>
    <a:srgbClr val="CCFFCC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khmetzhanov_D\&#1056;&#1072;&#1073;&#1086;&#1095;&#1080;&#1081;%20&#1089;&#1090;&#1086;&#1083;\&#1044;&#1086;&#1082;&#1083;&#1072;&#1076;&#1099;%20&#1082;%20&#1054;&#1090;&#1095;&#1077;&#1090;&#1091;%20&#1079;&#1072;%202010&#1075;\&#1050;%20&#1089;&#1083;&#1072;&#1081;&#1076;&#1072;&#1084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khmetzhanov_D\&#1056;&#1072;&#1073;&#1086;&#1095;&#1080;&#1081;%20&#1089;&#1090;&#1086;&#1083;\&#1044;&#1086;&#1082;&#1083;&#1072;&#1076;&#1099;%20&#1082;%20&#1054;&#1090;&#1095;&#1077;&#1090;&#1091;%20&#1079;&#1072;%202010&#1075;\&#1050;%20&#1089;&#1083;&#1072;&#1081;&#1076;&#1072;&#1084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urman_G\&#1056;&#1072;&#1073;&#1086;&#1095;&#1080;&#1081;%20&#1089;&#1090;&#1086;&#1083;\&#1055;&#1086;%20&#1086;&#1090;&#1095;&#1077;&#1090;&#1091;\&#1048;&#1089;&#1093;&#1086;&#1076;&#1085;&#1099;&#1077;%20&#1076;&#1072;&#1085;&#1085;&#1099;&#1077;\2.2.3\&#1044;&#1080;&#1085;&#1072;&#1084;&#1080;&#1082;&#1072;%20&#1088;&#1072;&#1089;&#1093;&#1086;&#1076;&#1086;&#1074;%20&#1088;&#1077;&#1089;&#1087;&#1091;&#1073;&#1083;&#1080;&#1082;&#1072;&#1085;&#1089;&#1082;&#1086;&#1075;&#1086;%20&#1073;&#1102;&#1076;&#1078;&#1077;&#1090;&#1072;%20&#1085;&#1072;%20&#1087;&#1088;&#1080;&#1086;&#1073;&#1088;&#1077;&#1090;&#1077;&#1085;&#1080;&#1077;%20&#1092;&#1080;&#1085;&#1072;&#1085;&#1089;&#1086;&#1074;&#1099;&#1093;%20&#1072;&#1082;&#1090;&#1080;&#1074;&#1086;&#1074;%20&#1075;&#1086;&#1089;&#1091;&#1076;&#1072;&#1088;&#1089;&#1090;&#1074;&#1072;%20&#1079;&#1072;%202009-2011%20&#1075;&#1086;&#1076;&#1099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irzahanov_J\Local%20Settings\Temporary%20Internet%20Files\Content.Outlook\CYCC3JTB\1%20&#1044;&#1080;&#1085;&#1072;&#1084;&#1080;&#1082;&#1072;%20&#1090;&#1088;&#1072;&#1085;&#1089;&#1092;&#1077;&#1088;&#1090;&#1086;&#1074;%20&#1079;&#1072;%202009-2011%20&#1075;&#1086;&#1076;&#1099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Akhmetzhanov_D\&#1056;&#1072;&#1073;&#1086;&#1095;&#1080;&#1081;%20&#1089;&#1090;&#1086;&#1083;\&#1052;&#1072;&#1082;&#1088;&#1086;%2002.03.12\&#1056;&#1077;&#1075;&#1080;&#1086;&#1085;&#1099;\&#1044;&#1080;&#1072;&#1075;&#1088;&#1072;&#1084;&#1084;&#1072;%20&#1087;&#1086;%20&#1073;&#1102;&#1076;&#1078;&#1077;&#1090;&#109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8438197561753598E-2"/>
          <c:y val="5.1579650104712486E-2"/>
          <c:w val="0.59068952829494459"/>
          <c:h val="0.74641864888840115"/>
        </c:manualLayout>
      </c:layout>
      <c:bar3DChart>
        <c:barDir val="col"/>
        <c:grouping val="clustered"/>
        <c:ser>
          <c:idx val="0"/>
          <c:order val="0"/>
          <c:tx>
            <c:strRef>
              <c:f>нефт!$C$6</c:f>
              <c:strCache>
                <c:ptCount val="1"/>
                <c:pt idx="0">
                  <c:v>Доля нефтегазового сектора в ВВП, %</c:v>
                </c:pt>
              </c:strCache>
            </c:strRef>
          </c:tx>
          <c:spPr>
            <a:solidFill>
              <a:srgbClr val="1F497D">
                <a:lumMod val="60000"/>
                <a:lumOff val="40000"/>
                <a:alpha val="90000"/>
              </a:srgbClr>
            </a:solidFill>
          </c:spPr>
          <c:dLbls>
            <c:dLbl>
              <c:idx val="0"/>
              <c:layout>
                <c:manualLayout>
                  <c:x val="0"/>
                  <c:y val="0.12543554006968638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22,6</a:t>
                    </a:r>
                    <a:r>
                      <a:rPr lang="ru-RU" sz="1800"/>
                      <a:t>%</a:t>
                    </a:r>
                    <a:endParaRPr lang="en-US" sz="1800"/>
                  </a:p>
                </c:rich>
              </c:tx>
              <c:showVal val="1"/>
            </c:dLbl>
            <c:dLbl>
              <c:idx val="1"/>
              <c:layout>
                <c:manualLayout>
                  <c:x val="2.4922118380062397E-3"/>
                  <c:y val="9.7560975609756267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24,6</a:t>
                    </a:r>
                    <a:r>
                      <a:rPr lang="ru-RU" sz="1800"/>
                      <a:t>%</a:t>
                    </a:r>
                    <a:endParaRPr lang="en-US" sz="18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numRef>
              <c:f>нефт!$D$5:$E$5</c:f>
              <c:numCache>
                <c:formatCode>General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нефт!$D$6:$E$6</c:f>
              <c:numCache>
                <c:formatCode>General</c:formatCode>
                <c:ptCount val="2"/>
                <c:pt idx="0">
                  <c:v>22.6</c:v>
                </c:pt>
                <c:pt idx="1">
                  <c:v>24.6</c:v>
                </c:pt>
              </c:numCache>
            </c:numRef>
          </c:val>
        </c:ser>
        <c:ser>
          <c:idx val="1"/>
          <c:order val="1"/>
          <c:tx>
            <c:strRef>
              <c:f>нефт!$C$7</c:f>
              <c:strCache>
                <c:ptCount val="1"/>
                <c:pt idx="0">
                  <c:v>Доля доходов республиканского бюджета от сырьевого сектора, %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2.4922118380062397E-3"/>
                  <c:y val="0.1207897793263647"/>
                </c:manualLayout>
              </c:layout>
              <c:tx>
                <c:rich>
                  <a:bodyPr/>
                  <a:lstStyle/>
                  <a:p>
                    <a:r>
                      <a:rPr lang="en-US" sz="1800" b="1"/>
                      <a:t>56,7</a:t>
                    </a:r>
                    <a:r>
                      <a:rPr lang="ru-RU" sz="1800" b="1"/>
                      <a:t> %</a:t>
                    </a:r>
                    <a:endParaRPr lang="en-US" sz="1800" b="1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9.7560975609756267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60,</a:t>
                    </a:r>
                    <a:r>
                      <a:rPr lang="ru-RU" sz="1800"/>
                      <a:t>1%</a:t>
                    </a:r>
                    <a:endParaRPr lang="en-US" sz="18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numRef>
              <c:f>нефт!$D$5:$E$5</c:f>
              <c:numCache>
                <c:formatCode>General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нефт!$D$7:$E$7</c:f>
              <c:numCache>
                <c:formatCode>General</c:formatCode>
                <c:ptCount val="2"/>
                <c:pt idx="0">
                  <c:v>56.7</c:v>
                </c:pt>
                <c:pt idx="1">
                  <c:v>60.1</c:v>
                </c:pt>
              </c:numCache>
            </c:numRef>
          </c:val>
        </c:ser>
        <c:gapWidth val="43"/>
        <c:shape val="box"/>
        <c:axId val="105313792"/>
        <c:axId val="105315712"/>
        <c:axId val="0"/>
      </c:bar3DChart>
      <c:catAx>
        <c:axId val="1053137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05315712"/>
        <c:crosses val="autoZero"/>
        <c:auto val="1"/>
        <c:lblAlgn val="ctr"/>
        <c:lblOffset val="100"/>
      </c:catAx>
      <c:valAx>
        <c:axId val="105315712"/>
        <c:scaling>
          <c:orientation val="minMax"/>
          <c:max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5313792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6816199376947103"/>
          <c:y val="0.11324608814142174"/>
          <c:w val="0.31588785046729106"/>
          <c:h val="0.62484311412292981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spPr>
    <a:solidFill>
      <a:srgbClr val="DBEEF4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4913887837393702E-2"/>
          <c:y val="0"/>
          <c:w val="0.76559905857132993"/>
          <c:h val="1"/>
        </c:manualLayout>
      </c:layout>
      <c:ofPieChart>
        <c:ofPieType val="bar"/>
        <c:varyColors val="1"/>
        <c:ser>
          <c:idx val="0"/>
          <c:order val="0"/>
          <c:spPr>
            <a:ln>
              <a:solidFill>
                <a:prstClr val="black">
                  <a:alpha val="62000"/>
                </a:prstClr>
              </a:solidFill>
            </a:ln>
          </c:spPr>
          <c:dPt>
            <c:idx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prstClr val="black">
                    <a:alpha val="62000"/>
                  </a:prstClr>
                </a:solidFill>
              </a:ln>
            </c:spPr>
          </c:dPt>
          <c:dPt>
            <c:idx val="1"/>
            <c:spPr>
              <a:solidFill>
                <a:srgbClr val="F79646">
                  <a:lumMod val="40000"/>
                  <a:lumOff val="60000"/>
                </a:srgbClr>
              </a:solidFill>
              <a:ln>
                <a:solidFill>
                  <a:prstClr val="black">
                    <a:alpha val="62000"/>
                  </a:prstClr>
                </a:solidFill>
              </a:ln>
            </c:spPr>
          </c:dPt>
          <c:dPt>
            <c:idx val="2"/>
            <c:spPr>
              <a:solidFill>
                <a:srgbClr val="F79646">
                  <a:lumMod val="40000"/>
                  <a:lumOff val="60000"/>
                </a:srgbClr>
              </a:solidFill>
              <a:ln>
                <a:solidFill>
                  <a:prstClr val="black">
                    <a:alpha val="62000"/>
                  </a:prstClr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19031948127674744"/>
                  <c:y val="-1.84637572284903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</a:t>
                    </a:r>
                    <a:r>
                      <a:rPr lang="ru-RU" dirty="0" smtClean="0"/>
                      <a:t>,% </a:t>
                    </a:r>
                    <a:r>
                      <a:rPr lang="ru-RU" sz="1800" dirty="0" err="1" smtClean="0"/>
                      <a:t>плательщи</a:t>
                    </a:r>
                    <a:r>
                      <a:rPr lang="en-US" sz="1800" dirty="0" smtClean="0"/>
                      <a:t>-</a:t>
                    </a:r>
                  </a:p>
                  <a:p>
                    <a:r>
                      <a:rPr lang="ru-RU" sz="1800" dirty="0" smtClean="0"/>
                      <a:t>ков КПН обеспечивают общий объем поступлений КПН в РБ</a:t>
                    </a:r>
                    <a:endParaRPr lang="en-US" sz="18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Налоги!$D$8:$D$9</c:f>
              <c:strCache>
                <c:ptCount val="2"/>
                <c:pt idx="0">
                  <c:v>Не имеют налогооблагаемый доход (не плательщики КПН),%</c:v>
                </c:pt>
                <c:pt idx="1">
                  <c:v>Имеют налогооблагаемый доход (плательщики КПН), %</c:v>
                </c:pt>
              </c:strCache>
            </c:strRef>
          </c:cat>
          <c:val>
            <c:numRef>
              <c:f>Налоги!$E$8:$E$9</c:f>
              <c:numCache>
                <c:formatCode>General</c:formatCode>
                <c:ptCount val="2"/>
                <c:pt idx="0">
                  <c:v>74</c:v>
                </c:pt>
                <c:pt idx="1">
                  <c:v>26</c:v>
                </c:pt>
              </c:numCache>
            </c:numRef>
          </c:val>
        </c:ser>
        <c:gapWidth val="100"/>
        <c:secondPieSize val="75"/>
        <c:serLines/>
      </c:ofPieChart>
    </c:plotArea>
    <c:plotVisOnly val="1"/>
  </c:chart>
  <c:spPr>
    <a:solidFill>
      <a:srgbClr val="DBEEF4"/>
    </a:solidFill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0"/>
      <c:depthPercent val="100"/>
      <c:perspective val="30"/>
    </c:view3D>
    <c:plotArea>
      <c:layout>
        <c:manualLayout>
          <c:layoutTarget val="inner"/>
          <c:xMode val="edge"/>
          <c:yMode val="edge"/>
          <c:x val="7.9880959609347324E-2"/>
          <c:y val="3.5670647727417799E-2"/>
          <c:w val="0.89220041849860265"/>
          <c:h val="0.7819357601895906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Лист1!$C$3:$C$5</c:f>
              <c:strCache>
                <c:ptCount val="1"/>
                <c:pt idx="0">
                  <c:v>Утвержденный бюджет 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layout>
                <c:manualLayout>
                  <c:x val="0"/>
                  <c:y val="-1.9277103557005081E-2"/>
                </c:manualLayout>
              </c:layout>
              <c:showVal val="1"/>
            </c:dLbl>
            <c:dLbl>
              <c:idx val="1"/>
              <c:layout>
                <c:manualLayout>
                  <c:x val="4.8367593712212824E-3"/>
                  <c:y val="-2.5702804742673446E-2"/>
                </c:manualLayout>
              </c:layout>
              <c:showVal val="1"/>
            </c:dLbl>
            <c:dLbl>
              <c:idx val="2"/>
              <c:layout>
                <c:manualLayout>
                  <c:x val="6.4490124949619391E-3"/>
                  <c:y val="-1.927710355700508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Лист1!$B$6:$B$8</c:f>
              <c:strCache>
                <c:ptCount val="3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</c:strCache>
            </c:strRef>
          </c:cat>
          <c:val>
            <c:numRef>
              <c:f>Лист1!$C$6:$C$8</c:f>
              <c:numCache>
                <c:formatCode>#,##0.0</c:formatCode>
                <c:ptCount val="3"/>
                <c:pt idx="0">
                  <c:v>196.7</c:v>
                </c:pt>
                <c:pt idx="1">
                  <c:v>78.7</c:v>
                </c:pt>
                <c:pt idx="2">
                  <c:v>194.5</c:v>
                </c:pt>
              </c:numCache>
            </c:numRef>
          </c:val>
        </c:ser>
        <c:ser>
          <c:idx val="1"/>
          <c:order val="1"/>
          <c:tx>
            <c:strRef>
              <c:f>Лист1!$D$3:$D$5</c:f>
              <c:strCache>
                <c:ptCount val="1"/>
                <c:pt idx="0">
                  <c:v>Уточненный бюджет 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1.1285771866183462E-2"/>
                  <c:y val="-1.6064252964170897E-2"/>
                </c:manualLayout>
              </c:layout>
              <c:showVal val="1"/>
            </c:dLbl>
            <c:dLbl>
              <c:idx val="1"/>
              <c:layout>
                <c:manualLayout>
                  <c:x val="6.4490124949619894E-3"/>
                  <c:y val="-3.2128505928341795E-3"/>
                </c:manualLayout>
              </c:layout>
              <c:showVal val="1"/>
            </c:dLbl>
            <c:dLbl>
              <c:idx val="2"/>
              <c:layout>
                <c:manualLayout>
                  <c:x val="8.0612656187021361E-3"/>
                  <c:y val="-3.2128505928341795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Лист1!$B$6:$B$8</c:f>
              <c:strCache>
                <c:ptCount val="3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</c:strCache>
            </c:strRef>
          </c:cat>
          <c:val>
            <c:numRef>
              <c:f>Лист1!$D$6:$D$8</c:f>
              <c:numCache>
                <c:formatCode>#,##0.0</c:formatCode>
                <c:ptCount val="3"/>
                <c:pt idx="0">
                  <c:v>147.1</c:v>
                </c:pt>
                <c:pt idx="1">
                  <c:v>284.8</c:v>
                </c:pt>
                <c:pt idx="2">
                  <c:v>338.3</c:v>
                </c:pt>
              </c:numCache>
            </c:numRef>
          </c:val>
        </c:ser>
        <c:ser>
          <c:idx val="2"/>
          <c:order val="2"/>
          <c:tx>
            <c:strRef>
              <c:f>Лист1!$E$3:$E$5</c:f>
              <c:strCache>
                <c:ptCount val="1"/>
                <c:pt idx="0">
                  <c:v>Скорректированный бюджет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layout>
                <c:manualLayout>
                  <c:x val="9.673518742442563E-3"/>
                  <c:y val="-1.2851402371336659E-2"/>
                </c:manualLayout>
              </c:layout>
              <c:showVal val="1"/>
            </c:dLbl>
            <c:dLbl>
              <c:idx val="1"/>
              <c:layout>
                <c:manualLayout>
                  <c:x val="8.0612656187022767E-3"/>
                  <c:y val="-3.2128505928341795E-3"/>
                </c:manualLayout>
              </c:layout>
              <c:showVal val="1"/>
            </c:dLbl>
            <c:dLbl>
              <c:idx val="2"/>
              <c:layout>
                <c:manualLayout>
                  <c:x val="1.2898024989923419E-2"/>
                  <c:y val="-6.4257011856685637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Лист1!$B$6:$B$8</c:f>
              <c:strCache>
                <c:ptCount val="3"/>
                <c:pt idx="0">
                  <c:v>2009 год</c:v>
                </c:pt>
                <c:pt idx="1">
                  <c:v>2010 год</c:v>
                </c:pt>
                <c:pt idx="2">
                  <c:v>2011 год</c:v>
                </c:pt>
              </c:strCache>
            </c:strRef>
          </c:cat>
          <c:val>
            <c:numRef>
              <c:f>Лист1!$E$6:$E$8</c:f>
              <c:numCache>
                <c:formatCode>#,##0.0</c:formatCode>
                <c:ptCount val="3"/>
                <c:pt idx="0">
                  <c:v>147.1</c:v>
                </c:pt>
                <c:pt idx="1">
                  <c:v>284.8</c:v>
                </c:pt>
                <c:pt idx="2">
                  <c:v>338.3</c:v>
                </c:pt>
              </c:numCache>
            </c:numRef>
          </c:val>
        </c:ser>
        <c:gapWidth val="43"/>
        <c:shape val="cylinder"/>
        <c:axId val="9631616"/>
        <c:axId val="9633152"/>
        <c:axId val="0"/>
      </c:bar3DChart>
      <c:catAx>
        <c:axId val="9631616"/>
        <c:scaling>
          <c:orientation val="minMax"/>
        </c:scaling>
        <c:axPos val="b"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33152"/>
        <c:crosses val="autoZero"/>
        <c:auto val="1"/>
        <c:lblAlgn val="ctr"/>
        <c:lblOffset val="100"/>
      </c:catAx>
      <c:valAx>
        <c:axId val="9633152"/>
        <c:scaling>
          <c:orientation val="minMax"/>
        </c:scaling>
        <c:axPos val="l"/>
        <c:numFmt formatCode="#,##0.0" sourceLinked="1"/>
        <c:tickLblPos val="nextTo"/>
        <c:spPr>
          <a:noFill/>
        </c:spPr>
        <c:txPr>
          <a:bodyPr/>
          <a:lstStyle/>
          <a:p>
            <a:pPr>
              <a:defRPr sz="1400"/>
            </a:pPr>
            <a:endParaRPr lang="ru-RU"/>
          </a:p>
        </c:txPr>
        <c:crossAx val="96316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14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accent5">
        <a:lumMod val="20000"/>
        <a:lumOff val="80000"/>
      </a:schemeClr>
    </a:solidFill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7383177570096487E-2"/>
          <c:y val="0.16293867230010892"/>
          <c:w val="0.94517133956390065"/>
          <c:h val="0.7253504897253432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 prstMaterial="dkEdge"/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526.9</c:v>
                </c:pt>
                <c:pt idx="1">
                  <c:v>645.4</c:v>
                </c:pt>
                <c:pt idx="2">
                  <c:v>789.9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трансферты на развитие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</c:spPr>
          <c:dLbls>
            <c:dLbl>
              <c:idx val="0"/>
              <c:layout>
                <c:manualLayout>
                  <c:x val="2.3255813953488382E-2"/>
                  <c:y val="4.0650406504065054E-3"/>
                </c:manualLayout>
              </c:layout>
              <c:showVal val="1"/>
            </c:dLbl>
            <c:dLbl>
              <c:idx val="1"/>
              <c:layout>
                <c:manualLayout>
                  <c:x val="2.325581395348843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3255813953488382E-2"/>
                  <c:y val="3.7262442169822833E-17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515.6</c:v>
                </c:pt>
                <c:pt idx="1">
                  <c:v>540.6</c:v>
                </c:pt>
                <c:pt idx="2">
                  <c:v>606.29999999999995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текущие трансферты</c:v>
                </c:pt>
              </c:strCache>
            </c:strRef>
          </c:tx>
          <c:spPr>
            <a:solidFill>
              <a:srgbClr val="1F497D">
                <a:lumMod val="60000"/>
                <a:lumOff val="40000"/>
                <a:alpha val="84000"/>
              </a:srgbClr>
            </a:solidFill>
          </c:spPr>
          <c:dLbls>
            <c:dLbl>
              <c:idx val="0"/>
              <c:layout>
                <c:manualLayout>
                  <c:x val="1.5503875968993148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8087855297159068E-2"/>
                  <c:y val="-4.0650406504065782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237.9</c:v>
                </c:pt>
                <c:pt idx="1">
                  <c:v>266</c:v>
                </c:pt>
                <c:pt idx="2">
                  <c:v>201.9</c:v>
                </c:pt>
              </c:numCache>
            </c:numRef>
          </c:val>
        </c:ser>
        <c:dLbls>
          <c:showVal val="1"/>
        </c:dLbls>
        <c:gapWidth val="105"/>
        <c:axId val="9800704"/>
        <c:axId val="9814784"/>
      </c:barChart>
      <c:catAx>
        <c:axId val="98007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9814784"/>
        <c:crosses val="autoZero"/>
        <c:auto val="1"/>
        <c:lblAlgn val="ctr"/>
        <c:lblOffset val="100"/>
      </c:catAx>
      <c:valAx>
        <c:axId val="981478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9800704"/>
        <c:crosses val="autoZero"/>
        <c:crossBetween val="between"/>
      </c:valAx>
      <c:spPr>
        <a:solidFill>
          <a:schemeClr val="accent5">
            <a:lumMod val="20000"/>
            <a:lumOff val="80000"/>
            <a:alpha val="65000"/>
          </a:schemeClr>
        </a:solidFill>
      </c:spPr>
    </c:plotArea>
    <c:legend>
      <c:legendPos val="t"/>
      <c:layout>
        <c:manualLayout>
          <c:xMode val="edge"/>
          <c:yMode val="edge"/>
          <c:x val="0.74732344660280714"/>
          <c:y val="8.5392913060601108E-2"/>
          <c:w val="0.2400696872775134"/>
          <c:h val="0.76074071228003237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spPr>
    <a:solidFill>
      <a:srgbClr val="4BACC6">
        <a:lumMod val="20000"/>
        <a:lumOff val="80000"/>
      </a:srgbClr>
    </a:solidFill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36198932031472536"/>
          <c:y val="0.10756609460884496"/>
          <c:w val="0.54912097204595245"/>
          <c:h val="0.74310666667675562"/>
        </c:manualLayout>
      </c:layout>
      <c:barChart>
        <c:barDir val="bar"/>
        <c:grouping val="clustered"/>
        <c:ser>
          <c:idx val="0"/>
          <c:order val="0"/>
          <c:tx>
            <c:strRef>
              <c:f>'Свод бюджет (4)'!$C$3</c:f>
              <c:strCache>
                <c:ptCount val="1"/>
                <c:pt idx="0">
                  <c:v>Текущие бюджетные программы</c:v>
                </c:pt>
              </c:strCache>
            </c:strRef>
          </c:tx>
          <c:cat>
            <c:strRef>
              <c:f>'Свод бюджет (4)'!$B$5:$B$20</c:f>
              <c:strCache>
                <c:ptCount val="16"/>
                <c:pt idx="0">
                  <c:v>г.Астана</c:v>
                </c:pt>
                <c:pt idx="1">
                  <c:v>Атырауская</c:v>
                </c:pt>
                <c:pt idx="2">
                  <c:v>г.Алматы</c:v>
                </c:pt>
                <c:pt idx="3">
                  <c:v>Мангистауская</c:v>
                </c:pt>
                <c:pt idx="4">
                  <c:v>Актюбинская</c:v>
                </c:pt>
                <c:pt idx="5">
                  <c:v>Акмолинская</c:v>
                </c:pt>
                <c:pt idx="6">
                  <c:v>Кызылординская</c:v>
                </c:pt>
                <c:pt idx="7">
                  <c:v>Западно-Казахстанская</c:v>
                </c:pt>
                <c:pt idx="8">
                  <c:v>Северо-Казахстанская</c:v>
                </c:pt>
                <c:pt idx="9">
                  <c:v>Павлодарская</c:v>
                </c:pt>
                <c:pt idx="10">
                  <c:v>Восточно-Казахстанская </c:v>
                </c:pt>
                <c:pt idx="11">
                  <c:v>Костанайская</c:v>
                </c:pt>
                <c:pt idx="12">
                  <c:v>Карагандинская</c:v>
                </c:pt>
                <c:pt idx="13">
                  <c:v>Жамбылская</c:v>
                </c:pt>
                <c:pt idx="14">
                  <c:v>Южно-Казахстанская</c:v>
                </c:pt>
                <c:pt idx="15">
                  <c:v>Алматинская</c:v>
                </c:pt>
              </c:strCache>
            </c:strRef>
          </c:cat>
          <c:val>
            <c:numRef>
              <c:f>'Свод бюджет (4)'!$C$5:$C$20</c:f>
            </c:numRef>
          </c:val>
        </c:ser>
        <c:ser>
          <c:idx val="1"/>
          <c:order val="1"/>
          <c:tx>
            <c:strRef>
              <c:f>'Свод бюджет (4)'!$D$3</c:f>
              <c:strCache>
                <c:ptCount val="1"/>
                <c:pt idx="0">
                  <c:v>Бюджетные программы развития</c:v>
                </c:pt>
              </c:strCache>
            </c:strRef>
          </c:tx>
          <c:cat>
            <c:strRef>
              <c:f>'Свод бюджет (4)'!$B$5:$B$20</c:f>
              <c:strCache>
                <c:ptCount val="16"/>
                <c:pt idx="0">
                  <c:v>г.Астана</c:v>
                </c:pt>
                <c:pt idx="1">
                  <c:v>Атырауская</c:v>
                </c:pt>
                <c:pt idx="2">
                  <c:v>г.Алматы</c:v>
                </c:pt>
                <c:pt idx="3">
                  <c:v>Мангистауская</c:v>
                </c:pt>
                <c:pt idx="4">
                  <c:v>Актюбинская</c:v>
                </c:pt>
                <c:pt idx="5">
                  <c:v>Акмолинская</c:v>
                </c:pt>
                <c:pt idx="6">
                  <c:v>Кызылординская</c:v>
                </c:pt>
                <c:pt idx="7">
                  <c:v>Западно-Казахстанская</c:v>
                </c:pt>
                <c:pt idx="8">
                  <c:v>Северо-Казахстанская</c:v>
                </c:pt>
                <c:pt idx="9">
                  <c:v>Павлодарская</c:v>
                </c:pt>
                <c:pt idx="10">
                  <c:v>Восточно-Казахстанская </c:v>
                </c:pt>
                <c:pt idx="11">
                  <c:v>Костанайская</c:v>
                </c:pt>
                <c:pt idx="12">
                  <c:v>Карагандинская</c:v>
                </c:pt>
                <c:pt idx="13">
                  <c:v>Жамбылская</c:v>
                </c:pt>
                <c:pt idx="14">
                  <c:v>Южно-Казахстанская</c:v>
                </c:pt>
                <c:pt idx="15">
                  <c:v>Алматинская</c:v>
                </c:pt>
              </c:strCache>
            </c:strRef>
          </c:cat>
          <c:val>
            <c:numRef>
              <c:f>'Свод бюджет (4)'!$D$5:$D$20</c:f>
            </c:numRef>
          </c:val>
        </c:ser>
        <c:ser>
          <c:idx val="2"/>
          <c:order val="2"/>
          <c:tx>
            <c:strRef>
              <c:f>'Свод бюджет (4)'!$E$3</c:f>
              <c:strCache>
                <c:ptCount val="1"/>
                <c:pt idx="0">
                  <c:v>Бюджет в 2009 году</c:v>
                </c:pt>
              </c:strCache>
            </c:strRef>
          </c:tx>
          <c:cat>
            <c:strRef>
              <c:f>'Свод бюджет (4)'!$B$5:$B$20</c:f>
              <c:strCache>
                <c:ptCount val="16"/>
                <c:pt idx="0">
                  <c:v>г.Астана</c:v>
                </c:pt>
                <c:pt idx="1">
                  <c:v>Атырауская</c:v>
                </c:pt>
                <c:pt idx="2">
                  <c:v>г.Алматы</c:v>
                </c:pt>
                <c:pt idx="3">
                  <c:v>Мангистауская</c:v>
                </c:pt>
                <c:pt idx="4">
                  <c:v>Актюбинская</c:v>
                </c:pt>
                <c:pt idx="5">
                  <c:v>Акмолинская</c:v>
                </c:pt>
                <c:pt idx="6">
                  <c:v>Кызылординская</c:v>
                </c:pt>
                <c:pt idx="7">
                  <c:v>Западно-Казахстанская</c:v>
                </c:pt>
                <c:pt idx="8">
                  <c:v>Северо-Казахстанская</c:v>
                </c:pt>
                <c:pt idx="9">
                  <c:v>Павлодарская</c:v>
                </c:pt>
                <c:pt idx="10">
                  <c:v>Восточно-Казахстанская </c:v>
                </c:pt>
                <c:pt idx="11">
                  <c:v>Костанайская</c:v>
                </c:pt>
                <c:pt idx="12">
                  <c:v>Карагандинская</c:v>
                </c:pt>
                <c:pt idx="13">
                  <c:v>Жамбылская</c:v>
                </c:pt>
                <c:pt idx="14">
                  <c:v>Южно-Казахстанская</c:v>
                </c:pt>
                <c:pt idx="15">
                  <c:v>Алматинская</c:v>
                </c:pt>
              </c:strCache>
            </c:strRef>
          </c:cat>
          <c:val>
            <c:numRef>
              <c:f>'Свод бюджет (4)'!$E$5:$E$20</c:f>
            </c:numRef>
          </c:val>
        </c:ser>
        <c:ser>
          <c:idx val="3"/>
          <c:order val="3"/>
          <c:tx>
            <c:strRef>
              <c:f>'Свод бюджет (4)'!$F$3</c:f>
              <c:strCache>
                <c:ptCount val="1"/>
                <c:pt idx="0">
                  <c:v>Бюджет в 2010 году</c:v>
                </c:pt>
              </c:strCache>
            </c:strRef>
          </c:tx>
          <c:cat>
            <c:strRef>
              <c:f>'Свод бюджет (4)'!$B$5:$B$20</c:f>
              <c:strCache>
                <c:ptCount val="16"/>
                <c:pt idx="0">
                  <c:v>г.Астана</c:v>
                </c:pt>
                <c:pt idx="1">
                  <c:v>Атырауская</c:v>
                </c:pt>
                <c:pt idx="2">
                  <c:v>г.Алматы</c:v>
                </c:pt>
                <c:pt idx="3">
                  <c:v>Мангистауская</c:v>
                </c:pt>
                <c:pt idx="4">
                  <c:v>Актюбинская</c:v>
                </c:pt>
                <c:pt idx="5">
                  <c:v>Акмолинская</c:v>
                </c:pt>
                <c:pt idx="6">
                  <c:v>Кызылординская</c:v>
                </c:pt>
                <c:pt idx="7">
                  <c:v>Западно-Казахстанская</c:v>
                </c:pt>
                <c:pt idx="8">
                  <c:v>Северо-Казахстанская</c:v>
                </c:pt>
                <c:pt idx="9">
                  <c:v>Павлодарская</c:v>
                </c:pt>
                <c:pt idx="10">
                  <c:v>Восточно-Казахстанская </c:v>
                </c:pt>
                <c:pt idx="11">
                  <c:v>Костанайская</c:v>
                </c:pt>
                <c:pt idx="12">
                  <c:v>Карагандинская</c:v>
                </c:pt>
                <c:pt idx="13">
                  <c:v>Жамбылская</c:v>
                </c:pt>
                <c:pt idx="14">
                  <c:v>Южно-Казахстанская</c:v>
                </c:pt>
                <c:pt idx="15">
                  <c:v>Алматинская</c:v>
                </c:pt>
              </c:strCache>
            </c:strRef>
          </c:cat>
          <c:val>
            <c:numRef>
              <c:f>'Свод бюджет (4)'!$F$5:$F$20</c:f>
            </c:numRef>
          </c:val>
        </c:ser>
        <c:ser>
          <c:idx val="4"/>
          <c:order val="4"/>
          <c:tx>
            <c:strRef>
              <c:f>'Свод бюджет (4)'!$G$3</c:f>
              <c:strCache>
                <c:ptCount val="1"/>
                <c:pt idx="0">
                  <c:v>Уд вес ТБП, %</c:v>
                </c:pt>
              </c:strCache>
            </c:strRef>
          </c:tx>
          <c:cat>
            <c:strRef>
              <c:f>'Свод бюджет (4)'!$B$5:$B$20</c:f>
              <c:strCache>
                <c:ptCount val="16"/>
                <c:pt idx="0">
                  <c:v>г.Астана</c:v>
                </c:pt>
                <c:pt idx="1">
                  <c:v>Атырауская</c:v>
                </c:pt>
                <c:pt idx="2">
                  <c:v>г.Алматы</c:v>
                </c:pt>
                <c:pt idx="3">
                  <c:v>Мангистауская</c:v>
                </c:pt>
                <c:pt idx="4">
                  <c:v>Актюбинская</c:v>
                </c:pt>
                <c:pt idx="5">
                  <c:v>Акмолинская</c:v>
                </c:pt>
                <c:pt idx="6">
                  <c:v>Кызылординская</c:v>
                </c:pt>
                <c:pt idx="7">
                  <c:v>Западно-Казахстанская</c:v>
                </c:pt>
                <c:pt idx="8">
                  <c:v>Северо-Казахстанская</c:v>
                </c:pt>
                <c:pt idx="9">
                  <c:v>Павлодарская</c:v>
                </c:pt>
                <c:pt idx="10">
                  <c:v>Восточно-Казахстанская </c:v>
                </c:pt>
                <c:pt idx="11">
                  <c:v>Костанайская</c:v>
                </c:pt>
                <c:pt idx="12">
                  <c:v>Карагандинская</c:v>
                </c:pt>
                <c:pt idx="13">
                  <c:v>Жамбылская</c:v>
                </c:pt>
                <c:pt idx="14">
                  <c:v>Южно-Казахстанская</c:v>
                </c:pt>
                <c:pt idx="15">
                  <c:v>Алматинская</c:v>
                </c:pt>
              </c:strCache>
            </c:strRef>
          </c:cat>
          <c:val>
            <c:numRef>
              <c:f>'Свод бюджет (4)'!$G$5:$G$20</c:f>
            </c:numRef>
          </c:val>
        </c:ser>
        <c:ser>
          <c:idx val="5"/>
          <c:order val="5"/>
          <c:tx>
            <c:strRef>
              <c:f>'Свод бюджет (4)'!$H$3</c:f>
              <c:strCache>
                <c:ptCount val="1"/>
                <c:pt idx="0">
                  <c:v>Уд вес БПР, %</c:v>
                </c:pt>
              </c:strCache>
            </c:strRef>
          </c:tx>
          <c:cat>
            <c:strRef>
              <c:f>'Свод бюджет (4)'!$B$5:$B$20</c:f>
              <c:strCache>
                <c:ptCount val="16"/>
                <c:pt idx="0">
                  <c:v>г.Астана</c:v>
                </c:pt>
                <c:pt idx="1">
                  <c:v>Атырауская</c:v>
                </c:pt>
                <c:pt idx="2">
                  <c:v>г.Алматы</c:v>
                </c:pt>
                <c:pt idx="3">
                  <c:v>Мангистауская</c:v>
                </c:pt>
                <c:pt idx="4">
                  <c:v>Актюбинская</c:v>
                </c:pt>
                <c:pt idx="5">
                  <c:v>Акмолинская</c:v>
                </c:pt>
                <c:pt idx="6">
                  <c:v>Кызылординская</c:v>
                </c:pt>
                <c:pt idx="7">
                  <c:v>Западно-Казахстанская</c:v>
                </c:pt>
                <c:pt idx="8">
                  <c:v>Северо-Казахстанская</c:v>
                </c:pt>
                <c:pt idx="9">
                  <c:v>Павлодарская</c:v>
                </c:pt>
                <c:pt idx="10">
                  <c:v>Восточно-Казахстанская </c:v>
                </c:pt>
                <c:pt idx="11">
                  <c:v>Костанайская</c:v>
                </c:pt>
                <c:pt idx="12">
                  <c:v>Карагандинская</c:v>
                </c:pt>
                <c:pt idx="13">
                  <c:v>Жамбылская</c:v>
                </c:pt>
                <c:pt idx="14">
                  <c:v>Южно-Казахстанская</c:v>
                </c:pt>
                <c:pt idx="15">
                  <c:v>Алматинская</c:v>
                </c:pt>
              </c:strCache>
            </c:strRef>
          </c:cat>
          <c:val>
            <c:numRef>
              <c:f>'Свод бюджет (4)'!$H$5:$H$20</c:f>
            </c:numRef>
          </c:val>
        </c:ser>
        <c:ser>
          <c:idx val="6"/>
          <c:order val="6"/>
          <c:tx>
            <c:strRef>
              <c:f>'Свод бюджет (4)'!$I$3</c:f>
              <c:strCache>
                <c:ptCount val="1"/>
                <c:pt idx="0">
                  <c:v>Сред. з/п декабрь 2010г.</c:v>
                </c:pt>
              </c:strCache>
            </c:strRef>
          </c:tx>
          <c:cat>
            <c:strRef>
              <c:f>'Свод бюджет (4)'!$B$5:$B$20</c:f>
              <c:strCache>
                <c:ptCount val="16"/>
                <c:pt idx="0">
                  <c:v>г.Астана</c:v>
                </c:pt>
                <c:pt idx="1">
                  <c:v>Атырауская</c:v>
                </c:pt>
                <c:pt idx="2">
                  <c:v>г.Алматы</c:v>
                </c:pt>
                <c:pt idx="3">
                  <c:v>Мангистауская</c:v>
                </c:pt>
                <c:pt idx="4">
                  <c:v>Актюбинская</c:v>
                </c:pt>
                <c:pt idx="5">
                  <c:v>Акмолинская</c:v>
                </c:pt>
                <c:pt idx="6">
                  <c:v>Кызылординская</c:v>
                </c:pt>
                <c:pt idx="7">
                  <c:v>Западно-Казахстанская</c:v>
                </c:pt>
                <c:pt idx="8">
                  <c:v>Северо-Казахстанская</c:v>
                </c:pt>
                <c:pt idx="9">
                  <c:v>Павлодарская</c:v>
                </c:pt>
                <c:pt idx="10">
                  <c:v>Восточно-Казахстанская </c:v>
                </c:pt>
                <c:pt idx="11">
                  <c:v>Костанайская</c:v>
                </c:pt>
                <c:pt idx="12">
                  <c:v>Карагандинская</c:v>
                </c:pt>
                <c:pt idx="13">
                  <c:v>Жамбылская</c:v>
                </c:pt>
                <c:pt idx="14">
                  <c:v>Южно-Казахстанская</c:v>
                </c:pt>
                <c:pt idx="15">
                  <c:v>Алматинская</c:v>
                </c:pt>
              </c:strCache>
            </c:strRef>
          </c:cat>
          <c:val>
            <c:numRef>
              <c:f>'Свод бюджет (4)'!$I$5:$I$20</c:f>
            </c:numRef>
          </c:val>
        </c:ser>
        <c:ser>
          <c:idx val="7"/>
          <c:order val="7"/>
          <c:tx>
            <c:strRef>
              <c:f>'Свод бюджет (4)'!$J$3</c:f>
              <c:strCache>
                <c:ptCount val="1"/>
                <c:pt idx="0">
                  <c:v>Текущие бюджетные программы</c:v>
                </c:pt>
              </c:strCache>
            </c:strRef>
          </c:tx>
          <c:cat>
            <c:strRef>
              <c:f>'Свод бюджет (4)'!$B$5:$B$20</c:f>
              <c:strCache>
                <c:ptCount val="16"/>
                <c:pt idx="0">
                  <c:v>г.Астана</c:v>
                </c:pt>
                <c:pt idx="1">
                  <c:v>Атырауская</c:v>
                </c:pt>
                <c:pt idx="2">
                  <c:v>г.Алматы</c:v>
                </c:pt>
                <c:pt idx="3">
                  <c:v>Мангистауская</c:v>
                </c:pt>
                <c:pt idx="4">
                  <c:v>Актюбинская</c:v>
                </c:pt>
                <c:pt idx="5">
                  <c:v>Акмолинская</c:v>
                </c:pt>
                <c:pt idx="6">
                  <c:v>Кызылординская</c:v>
                </c:pt>
                <c:pt idx="7">
                  <c:v>Западно-Казахстанская</c:v>
                </c:pt>
                <c:pt idx="8">
                  <c:v>Северо-Казахстанская</c:v>
                </c:pt>
                <c:pt idx="9">
                  <c:v>Павлодарская</c:v>
                </c:pt>
                <c:pt idx="10">
                  <c:v>Восточно-Казахстанская </c:v>
                </c:pt>
                <c:pt idx="11">
                  <c:v>Костанайская</c:v>
                </c:pt>
                <c:pt idx="12">
                  <c:v>Карагандинская</c:v>
                </c:pt>
                <c:pt idx="13">
                  <c:v>Жамбылская</c:v>
                </c:pt>
                <c:pt idx="14">
                  <c:v>Южно-Казахстанская</c:v>
                </c:pt>
                <c:pt idx="15">
                  <c:v>Алматинская</c:v>
                </c:pt>
              </c:strCache>
            </c:strRef>
          </c:cat>
          <c:val>
            <c:numRef>
              <c:f>'Свод бюджет (4)'!$J$5:$J$20</c:f>
            </c:numRef>
          </c:val>
        </c:ser>
        <c:ser>
          <c:idx val="8"/>
          <c:order val="8"/>
          <c:tx>
            <c:strRef>
              <c:f>'Свод бюджет (4)'!$K$3</c:f>
              <c:strCache>
                <c:ptCount val="1"/>
                <c:pt idx="0">
                  <c:v>Бюджетные программы развития</c:v>
                </c:pt>
              </c:strCache>
            </c:strRef>
          </c:tx>
          <c:cat>
            <c:strRef>
              <c:f>'Свод бюджет (4)'!$B$5:$B$20</c:f>
              <c:strCache>
                <c:ptCount val="16"/>
                <c:pt idx="0">
                  <c:v>г.Астана</c:v>
                </c:pt>
                <c:pt idx="1">
                  <c:v>Атырауская</c:v>
                </c:pt>
                <c:pt idx="2">
                  <c:v>г.Алматы</c:v>
                </c:pt>
                <c:pt idx="3">
                  <c:v>Мангистауская</c:v>
                </c:pt>
                <c:pt idx="4">
                  <c:v>Актюбинская</c:v>
                </c:pt>
                <c:pt idx="5">
                  <c:v>Акмолинская</c:v>
                </c:pt>
                <c:pt idx="6">
                  <c:v>Кызылординская</c:v>
                </c:pt>
                <c:pt idx="7">
                  <c:v>Западно-Казахстанская</c:v>
                </c:pt>
                <c:pt idx="8">
                  <c:v>Северо-Казахстанская</c:v>
                </c:pt>
                <c:pt idx="9">
                  <c:v>Павлодарская</c:v>
                </c:pt>
                <c:pt idx="10">
                  <c:v>Восточно-Казахстанская </c:v>
                </c:pt>
                <c:pt idx="11">
                  <c:v>Костанайская</c:v>
                </c:pt>
                <c:pt idx="12">
                  <c:v>Карагандинская</c:v>
                </c:pt>
                <c:pt idx="13">
                  <c:v>Жамбылская</c:v>
                </c:pt>
                <c:pt idx="14">
                  <c:v>Южно-Казахстанская</c:v>
                </c:pt>
                <c:pt idx="15">
                  <c:v>Алматинская</c:v>
                </c:pt>
              </c:strCache>
            </c:strRef>
          </c:cat>
          <c:val>
            <c:numRef>
              <c:f>'Свод бюджет (4)'!$K$5:$K$20</c:f>
            </c:numRef>
          </c:val>
        </c:ser>
        <c:ser>
          <c:idx val="9"/>
          <c:order val="9"/>
          <c:tx>
            <c:strRef>
              <c:f>'Свод бюджет (4)'!$L$3</c:f>
              <c:strCache>
                <c:ptCount val="1"/>
                <c:pt idx="0">
                  <c:v>Бюджет в 2011 году</c:v>
                </c:pt>
              </c:strCache>
            </c:strRef>
          </c:tx>
          <c:cat>
            <c:strRef>
              <c:f>'Свод бюджет (4)'!$B$5:$B$20</c:f>
              <c:strCache>
                <c:ptCount val="16"/>
                <c:pt idx="0">
                  <c:v>г.Астана</c:v>
                </c:pt>
                <c:pt idx="1">
                  <c:v>Атырауская</c:v>
                </c:pt>
                <c:pt idx="2">
                  <c:v>г.Алматы</c:v>
                </c:pt>
                <c:pt idx="3">
                  <c:v>Мангистауская</c:v>
                </c:pt>
                <c:pt idx="4">
                  <c:v>Актюбинская</c:v>
                </c:pt>
                <c:pt idx="5">
                  <c:v>Акмолинская</c:v>
                </c:pt>
                <c:pt idx="6">
                  <c:v>Кызылординская</c:v>
                </c:pt>
                <c:pt idx="7">
                  <c:v>Западно-Казахстанская</c:v>
                </c:pt>
                <c:pt idx="8">
                  <c:v>Северо-Казахстанская</c:v>
                </c:pt>
                <c:pt idx="9">
                  <c:v>Павлодарская</c:v>
                </c:pt>
                <c:pt idx="10">
                  <c:v>Восточно-Казахстанская </c:v>
                </c:pt>
                <c:pt idx="11">
                  <c:v>Костанайская</c:v>
                </c:pt>
                <c:pt idx="12">
                  <c:v>Карагандинская</c:v>
                </c:pt>
                <c:pt idx="13">
                  <c:v>Жамбылская</c:v>
                </c:pt>
                <c:pt idx="14">
                  <c:v>Южно-Казахстанская</c:v>
                </c:pt>
                <c:pt idx="15">
                  <c:v>Алматинская</c:v>
                </c:pt>
              </c:strCache>
            </c:strRef>
          </c:cat>
          <c:val>
            <c:numRef>
              <c:f>'Свод бюджет (4)'!$L$5:$L$20</c:f>
            </c:numRef>
          </c:val>
        </c:ser>
        <c:ser>
          <c:idx val="10"/>
          <c:order val="10"/>
          <c:tx>
            <c:strRef>
              <c:f>'Свод бюджет (4)'!$M$3</c:f>
              <c:strCache>
                <c:ptCount val="1"/>
                <c:pt idx="0">
                  <c:v>Бюджет в 2009 году, млрд.тенге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'Свод бюджет (4)'!$B$5:$B$20</c:f>
              <c:strCache>
                <c:ptCount val="16"/>
                <c:pt idx="0">
                  <c:v>г.Астана</c:v>
                </c:pt>
                <c:pt idx="1">
                  <c:v>Атырауская</c:v>
                </c:pt>
                <c:pt idx="2">
                  <c:v>г.Алматы</c:v>
                </c:pt>
                <c:pt idx="3">
                  <c:v>Мангистауская</c:v>
                </c:pt>
                <c:pt idx="4">
                  <c:v>Актюбинская</c:v>
                </c:pt>
                <c:pt idx="5">
                  <c:v>Акмолинская</c:v>
                </c:pt>
                <c:pt idx="6">
                  <c:v>Кызылординская</c:v>
                </c:pt>
                <c:pt idx="7">
                  <c:v>Западно-Казахстанская</c:v>
                </c:pt>
                <c:pt idx="8">
                  <c:v>Северо-Казахстанская</c:v>
                </c:pt>
                <c:pt idx="9">
                  <c:v>Павлодарская</c:v>
                </c:pt>
                <c:pt idx="10">
                  <c:v>Восточно-Казахстанская </c:v>
                </c:pt>
                <c:pt idx="11">
                  <c:v>Костанайская</c:v>
                </c:pt>
                <c:pt idx="12">
                  <c:v>Карагандинская</c:v>
                </c:pt>
                <c:pt idx="13">
                  <c:v>Жамбылская</c:v>
                </c:pt>
                <c:pt idx="14">
                  <c:v>Южно-Казахстанская</c:v>
                </c:pt>
                <c:pt idx="15">
                  <c:v>Алматинская</c:v>
                </c:pt>
              </c:strCache>
            </c:strRef>
          </c:cat>
          <c:val>
            <c:numRef>
              <c:f>'Свод бюджет (4)'!$M$5:$M$20</c:f>
            </c:numRef>
          </c:val>
        </c:ser>
        <c:ser>
          <c:idx val="11"/>
          <c:order val="11"/>
          <c:tx>
            <c:strRef>
              <c:f>'Свод бюджет (4)'!$N$3</c:f>
              <c:strCache>
                <c:ptCount val="1"/>
                <c:pt idx="0">
                  <c:v>Бюджет в 2010 году, млрд.тенге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  <a:alpha val="67000"/>
              </a:schemeClr>
            </a:solidFill>
            <a:ln>
              <a:noFill/>
            </a:ln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inEnd"/>
            <c:showVal val="1"/>
          </c:dLbls>
          <c:cat>
            <c:strRef>
              <c:f>'Свод бюджет (4)'!$B$5:$B$20</c:f>
              <c:strCache>
                <c:ptCount val="16"/>
                <c:pt idx="0">
                  <c:v>г.Астана</c:v>
                </c:pt>
                <c:pt idx="1">
                  <c:v>Атырауская</c:v>
                </c:pt>
                <c:pt idx="2">
                  <c:v>г.Алматы</c:v>
                </c:pt>
                <c:pt idx="3">
                  <c:v>Мангистауская</c:v>
                </c:pt>
                <c:pt idx="4">
                  <c:v>Актюбинская</c:v>
                </c:pt>
                <c:pt idx="5">
                  <c:v>Акмолинская</c:v>
                </c:pt>
                <c:pt idx="6">
                  <c:v>Кызылординская</c:v>
                </c:pt>
                <c:pt idx="7">
                  <c:v>Западно-Казахстанская</c:v>
                </c:pt>
                <c:pt idx="8">
                  <c:v>Северо-Казахстанская</c:v>
                </c:pt>
                <c:pt idx="9">
                  <c:v>Павлодарская</c:v>
                </c:pt>
                <c:pt idx="10">
                  <c:v>Восточно-Казахстанская </c:v>
                </c:pt>
                <c:pt idx="11">
                  <c:v>Костанайская</c:v>
                </c:pt>
                <c:pt idx="12">
                  <c:v>Карагандинская</c:v>
                </c:pt>
                <c:pt idx="13">
                  <c:v>Жамбылская</c:v>
                </c:pt>
                <c:pt idx="14">
                  <c:v>Южно-Казахстанская</c:v>
                </c:pt>
                <c:pt idx="15">
                  <c:v>Алматинская</c:v>
                </c:pt>
              </c:strCache>
            </c:strRef>
          </c:cat>
          <c:val>
            <c:numRef>
              <c:f>'Свод бюджет (4)'!$N$5:$N$20</c:f>
              <c:numCache>
                <c:formatCode>_-* #,##0.0_р_._-;\-* #,##0.0_р_._-;_-* "-"??_р_._-;_-@_-</c:formatCode>
                <c:ptCount val="16"/>
                <c:pt idx="0">
                  <c:v>287.74082040530038</c:v>
                </c:pt>
                <c:pt idx="1">
                  <c:v>134.83727394800007</c:v>
                </c:pt>
                <c:pt idx="2">
                  <c:v>312.26401437070001</c:v>
                </c:pt>
                <c:pt idx="3">
                  <c:v>92.717648564399994</c:v>
                </c:pt>
                <c:pt idx="4">
                  <c:v>118.0249041447</c:v>
                </c:pt>
                <c:pt idx="5">
                  <c:v>107.3081101695</c:v>
                </c:pt>
                <c:pt idx="6">
                  <c:v>105.85757034199995</c:v>
                </c:pt>
                <c:pt idx="7">
                  <c:v>103.80687970450001</c:v>
                </c:pt>
                <c:pt idx="8">
                  <c:v>81.885480915699816</c:v>
                </c:pt>
                <c:pt idx="9">
                  <c:v>87.665029696200023</c:v>
                </c:pt>
                <c:pt idx="10">
                  <c:v>160.10966281829997</c:v>
                </c:pt>
                <c:pt idx="11">
                  <c:v>111.66311490290002</c:v>
                </c:pt>
                <c:pt idx="12">
                  <c:v>152.95187415960001</c:v>
                </c:pt>
                <c:pt idx="13">
                  <c:v>109.1640969355</c:v>
                </c:pt>
                <c:pt idx="14">
                  <c:v>259.1443169149</c:v>
                </c:pt>
                <c:pt idx="15">
                  <c:v>193.59172886200022</c:v>
                </c:pt>
              </c:numCache>
            </c:numRef>
          </c:val>
        </c:ser>
        <c:ser>
          <c:idx val="12"/>
          <c:order val="12"/>
          <c:tx>
            <c:strRef>
              <c:f>'Свод бюджет (4)'!$O$3</c:f>
              <c:strCache>
                <c:ptCount val="1"/>
                <c:pt idx="0">
                  <c:v>Бюджет в 2011 году, млрд.тенге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'Свод бюджет (4)'!$B$5:$B$20</c:f>
              <c:strCache>
                <c:ptCount val="16"/>
                <c:pt idx="0">
                  <c:v>г.Астана</c:v>
                </c:pt>
                <c:pt idx="1">
                  <c:v>Атырауская</c:v>
                </c:pt>
                <c:pt idx="2">
                  <c:v>г.Алматы</c:v>
                </c:pt>
                <c:pt idx="3">
                  <c:v>Мангистауская</c:v>
                </c:pt>
                <c:pt idx="4">
                  <c:v>Актюбинская</c:v>
                </c:pt>
                <c:pt idx="5">
                  <c:v>Акмолинская</c:v>
                </c:pt>
                <c:pt idx="6">
                  <c:v>Кызылординская</c:v>
                </c:pt>
                <c:pt idx="7">
                  <c:v>Западно-Казахстанская</c:v>
                </c:pt>
                <c:pt idx="8">
                  <c:v>Северо-Казахстанская</c:v>
                </c:pt>
                <c:pt idx="9">
                  <c:v>Павлодарская</c:v>
                </c:pt>
                <c:pt idx="10">
                  <c:v>Восточно-Казахстанская </c:v>
                </c:pt>
                <c:pt idx="11">
                  <c:v>Костанайская</c:v>
                </c:pt>
                <c:pt idx="12">
                  <c:v>Карагандинская</c:v>
                </c:pt>
                <c:pt idx="13">
                  <c:v>Жамбылская</c:v>
                </c:pt>
                <c:pt idx="14">
                  <c:v>Южно-Казахстанская</c:v>
                </c:pt>
                <c:pt idx="15">
                  <c:v>Алматинская</c:v>
                </c:pt>
              </c:strCache>
            </c:strRef>
          </c:cat>
          <c:val>
            <c:numRef>
              <c:f>'Свод бюджет (4)'!$O$5:$O$20</c:f>
              <c:numCache>
                <c:formatCode>_-* #,##0.0_р_._-;\-* #,##0.0_р_._-;_-* "-"??_р_._-;_-@_-</c:formatCode>
                <c:ptCount val="16"/>
                <c:pt idx="0">
                  <c:v>345.67884870640006</c:v>
                </c:pt>
                <c:pt idx="1">
                  <c:v>150.11994329369995</c:v>
                </c:pt>
                <c:pt idx="2">
                  <c:v>324.71041282980002</c:v>
                </c:pt>
                <c:pt idx="3">
                  <c:v>105.20836856189995</c:v>
                </c:pt>
                <c:pt idx="4">
                  <c:v>128.957054693</c:v>
                </c:pt>
                <c:pt idx="5">
                  <c:v>119.01947773080001</c:v>
                </c:pt>
                <c:pt idx="6">
                  <c:v>115.2552989572</c:v>
                </c:pt>
                <c:pt idx="7">
                  <c:v>98.932310429199987</c:v>
                </c:pt>
                <c:pt idx="8">
                  <c:v>92.090535678200027</c:v>
                </c:pt>
                <c:pt idx="9">
                  <c:v>104.3706406954</c:v>
                </c:pt>
                <c:pt idx="10">
                  <c:v>188.14157276659969</c:v>
                </c:pt>
                <c:pt idx="11">
                  <c:v>118.13519715779975</c:v>
                </c:pt>
                <c:pt idx="12">
                  <c:v>175.77716744040001</c:v>
                </c:pt>
                <c:pt idx="13">
                  <c:v>133.59747987930001</c:v>
                </c:pt>
                <c:pt idx="14">
                  <c:v>310.28836235649948</c:v>
                </c:pt>
                <c:pt idx="15">
                  <c:v>223.14114585090007</c:v>
                </c:pt>
              </c:numCache>
            </c:numRef>
          </c:val>
        </c:ser>
        <c:gapWidth val="57"/>
        <c:axId val="9758976"/>
        <c:axId val="9842688"/>
      </c:barChart>
      <c:catAx>
        <c:axId val="9758976"/>
        <c:scaling>
          <c:orientation val="minMax"/>
        </c:scaling>
        <c:axPos val="l"/>
        <c:majorGridlines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842688"/>
        <c:crosses val="autoZero"/>
        <c:auto val="1"/>
        <c:lblAlgn val="ctr"/>
        <c:lblOffset val="100"/>
      </c:catAx>
      <c:valAx>
        <c:axId val="9842688"/>
        <c:scaling>
          <c:orientation val="minMax"/>
          <c:max val="400"/>
        </c:scaling>
        <c:axPos val="b"/>
        <c:numFmt formatCode="_-* #,##0.0_р_._-;\-* #,##0.0_р_._-;_-* &quot;-&quot;??_р_._-;_-@_-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758976"/>
        <c:crosses val="autoZero"/>
        <c:crossBetween val="between"/>
        <c:majorUnit val="100"/>
      </c:valAx>
    </c:plotArea>
    <c:legend>
      <c:legendPos val="b"/>
      <c:layout>
        <c:manualLayout>
          <c:xMode val="edge"/>
          <c:yMode val="edge"/>
          <c:x val="7.547899403774444E-2"/>
          <c:y val="0.9314073515268958"/>
          <c:w val="0.85070308780008563"/>
          <c:h val="5.6678512275741486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spPr>
    <a:solidFill>
      <a:schemeClr val="accent5">
        <a:lumMod val="20000"/>
        <a:lumOff val="80000"/>
      </a:schemeClr>
    </a:soli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0.10084</cdr:x>
      <cdr:y>0.26087</cdr:y>
    </cdr:from>
    <cdr:to>
      <cdr:x>0.23529</cdr:x>
      <cdr:y>0.34783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57256" y="1285884"/>
          <a:ext cx="114300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0.075</cdr:x>
      <cdr:y>0.13889</cdr:y>
    </cdr:from>
    <cdr:to>
      <cdr:x>0.34167</cdr:x>
      <cdr:y>0.63164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2942" y="714386"/>
          <a:ext cx="2286016" cy="2534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 rtl="0">
            <a:defRPr sz="24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US" dirty="0"/>
            <a:t>74</a:t>
          </a:r>
          <a:r>
            <a:rPr lang="ru-RU" dirty="0"/>
            <a:t>,0</a:t>
          </a:r>
          <a:r>
            <a:rPr lang="ru-RU" dirty="0" smtClean="0"/>
            <a:t>% </a:t>
          </a:r>
          <a:r>
            <a:rPr lang="ru-RU" sz="2000" dirty="0" smtClean="0"/>
            <a:t>плательщиков КПН </a:t>
          </a:r>
          <a:r>
            <a:rPr lang="ru-RU" sz="2000" dirty="0"/>
            <a:t>не имеют налогооблагаемый доход по КПН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0.60976</cdr:x>
      <cdr:y>0.20833</cdr:y>
    </cdr:from>
    <cdr:to>
      <cdr:x>0.79167</cdr:x>
      <cdr:y>0.74457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227204" y="1071553"/>
          <a:ext cx="1559405" cy="27581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Налоговые поступления от КПН в РБ составили </a:t>
          </a:r>
          <a:r>
            <a:rPr lang="ru-RU" sz="1800" b="1" dirty="0" smtClean="0"/>
            <a:t>1050,4 млрд.тенге, </a:t>
          </a:r>
        </a:p>
        <a:p xmlns:a="http://schemas.openxmlformats.org/drawingml/2006/main">
          <a:r>
            <a:rPr lang="ru-RU" sz="1800" dirty="0" smtClean="0"/>
            <a:t>всего  налого-вых поступ-лений </a:t>
          </a:r>
          <a:r>
            <a:rPr lang="ru-RU" sz="1800" b="1" dirty="0" smtClean="0"/>
            <a:t>3001,2 млрд.тенге</a:t>
          </a:r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0.35108</cdr:x>
      <cdr:y>0.05942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2934413" cy="311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400" dirty="0"/>
            <a:t>Бюджет на душу населения </a:t>
          </a:r>
        </a:p>
        <a:p xmlns:a="http://schemas.openxmlformats.org/drawingml/2006/main">
          <a:pPr algn="l"/>
          <a:r>
            <a:rPr lang="ru-RU" sz="1400" dirty="0">
              <a:latin typeface="Calibri"/>
            </a:rPr>
            <a:t>в  2011 году</a:t>
          </a:r>
          <a:r>
            <a:rPr lang="ru-RU" sz="1400" dirty="0"/>
            <a:t>, тыс.тенге</a:t>
          </a:r>
        </a:p>
      </cdr:txBody>
    </cdr:sp>
  </cdr:relSizeAnchor>
  <cdr:relSizeAnchor xmlns:cdr="http://schemas.openxmlformats.org/drawingml/2006/chartDrawing">
    <cdr:from>
      <cdr:x>0</cdr:x>
      <cdr:y>0.09333</cdr:y>
    </cdr:from>
    <cdr:to>
      <cdr:x>0.09901</cdr:x>
      <cdr:y>0.89095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500065"/>
          <a:ext cx="827549" cy="42734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117,0</a:t>
          </a:r>
        </a:p>
        <a:p xmlns:a="http://schemas.openxmlformats.org/drawingml/2006/main">
          <a:endParaRPr lang="ru-RU" sz="200" b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118,4</a:t>
          </a:r>
        </a:p>
        <a:p xmlns:a="http://schemas.openxmlformats.org/drawingml/2006/main">
          <a:endParaRPr lang="ru-RU" sz="300" b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126,6</a:t>
          </a:r>
        </a:p>
        <a:p xmlns:a="http://schemas.openxmlformats.org/drawingml/2006/main">
          <a:endParaRPr lang="ru-RU" sz="300" b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129,5</a:t>
          </a:r>
        </a:p>
        <a:p xmlns:a="http://schemas.openxmlformats.org/drawingml/2006/main">
          <a:endParaRPr lang="ru-RU" sz="200" b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134,3</a:t>
          </a:r>
        </a:p>
        <a:p xmlns:a="http://schemas.openxmlformats.org/drawingml/2006/main">
          <a:endParaRPr lang="ru-RU" sz="200" b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134,9</a:t>
          </a:r>
        </a:p>
        <a:p xmlns:a="http://schemas.openxmlformats.org/drawingml/2006/main">
          <a:endParaRPr lang="ru-RU" sz="300" b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139,8</a:t>
          </a:r>
        </a:p>
        <a:p xmlns:a="http://schemas.openxmlformats.org/drawingml/2006/main">
          <a:endParaRPr lang="ru-RU" sz="200" b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157,6</a:t>
          </a:r>
        </a:p>
        <a:p xmlns:a="http://schemas.openxmlformats.org/drawingml/2006/main">
          <a:endParaRPr lang="ru-RU" sz="200" b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161,6</a:t>
          </a:r>
        </a:p>
        <a:p xmlns:a="http://schemas.openxmlformats.org/drawingml/2006/main">
          <a:endParaRPr lang="ru-RU" sz="300" b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161,9</a:t>
          </a:r>
        </a:p>
        <a:p xmlns:a="http://schemas.openxmlformats.org/drawingml/2006/main">
          <a:endParaRPr lang="ru-RU" sz="200" b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162,7</a:t>
          </a:r>
        </a:p>
        <a:p xmlns:a="http://schemas.openxmlformats.org/drawingml/2006/main">
          <a:endParaRPr lang="ru-RU" sz="200" b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164,2</a:t>
          </a:r>
        </a:p>
        <a:p xmlns:a="http://schemas.openxmlformats.org/drawingml/2006/main">
          <a:endParaRPr lang="ru-RU" sz="250" b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193,2</a:t>
          </a:r>
        </a:p>
        <a:p xmlns:a="http://schemas.openxmlformats.org/drawingml/2006/main">
          <a:endParaRPr lang="ru-RU" sz="250" b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224,4</a:t>
          </a:r>
        </a:p>
        <a:p xmlns:a="http://schemas.openxmlformats.org/drawingml/2006/main">
          <a:endParaRPr lang="ru-RU" sz="250" b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276,9</a:t>
          </a:r>
        </a:p>
        <a:p xmlns:a="http://schemas.openxmlformats.org/drawingml/2006/main">
          <a:endParaRPr lang="ru-RU" sz="250" b="1" dirty="0">
            <a:solidFill>
              <a:srgbClr val="FF0000"/>
            </a:solidFill>
          </a:endParaRPr>
        </a:p>
        <a:p xmlns:a="http://schemas.openxmlformats.org/drawingml/2006/main">
          <a:r>
            <a:rPr lang="ru-RU" sz="1400" b="1" dirty="0">
              <a:solidFill>
                <a:srgbClr val="FF0000"/>
              </a:solidFill>
            </a:rPr>
            <a:t>468,6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25B9E-19A6-4B23-B765-79E7159AB822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B0406-0E3A-40A1-98D3-8F5407F7A6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B0406-0E3A-40A1-98D3-8F5407F7A61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3116-7819-4867-ACDF-92B72F59A066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E96F-7C82-441D-B6A6-53314DD4A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3116-7819-4867-ACDF-92B72F59A066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E96F-7C82-441D-B6A6-53314DD4A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3116-7819-4867-ACDF-92B72F59A066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E96F-7C82-441D-B6A6-53314DD4A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3116-7819-4867-ACDF-92B72F59A066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E96F-7C82-441D-B6A6-53314DD4A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3116-7819-4867-ACDF-92B72F59A066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E96F-7C82-441D-B6A6-53314DD4A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3116-7819-4867-ACDF-92B72F59A066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E96F-7C82-441D-B6A6-53314DD4A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3116-7819-4867-ACDF-92B72F59A066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E96F-7C82-441D-B6A6-53314DD4A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3116-7819-4867-ACDF-92B72F59A066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E96F-7C82-441D-B6A6-53314DD4A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3116-7819-4867-ACDF-92B72F59A066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E96F-7C82-441D-B6A6-53314DD4A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3116-7819-4867-ACDF-92B72F59A066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E96F-7C82-441D-B6A6-53314DD4A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3116-7819-4867-ACDF-92B72F59A066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E96F-7C82-441D-B6A6-53314DD4A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3116-7819-4867-ACDF-92B72F59A066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9E96F-7C82-441D-B6A6-53314DD4A5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648282"/>
            <a:ext cx="4572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СЧЕТНЫЙ  КОМИТЕТ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КОНТРОЛЮ ЗА ИСПОЛНЕНИЕМ РЕСПУБЛИКАНСКОГО БЮДЖЕТА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071802" y="6143644"/>
            <a:ext cx="33528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Астана,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май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2012 года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2471750"/>
            <a:ext cx="8991600" cy="27432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ПРЕЗЕНТАЦИЯ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ОТЧЕТА СЧЕТНОГО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КОМИТЕТА </a:t>
            </a:r>
            <a:endParaRPr lang="ru-RU" sz="30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ОБ ИСПОЛНЕНИИ РЕСПУБЛИКАНСКОГО БЮДЖЕТА ЗА </a:t>
            </a:r>
            <a:r>
              <a:rPr lang="ru-RU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2011 </a:t>
            </a: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(заключение к отчету Правительства РК)</a:t>
            </a:r>
            <a:endParaRPr lang="ru-RU" sz="2600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b="1" i="1" dirty="0">
              <a:solidFill>
                <a:srgbClr val="1440B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286380" y="5214950"/>
            <a:ext cx="385762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Председатель Счетного комитета: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Оксикбаев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Омархан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Нуртаевич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1000100" y="428604"/>
            <a:ext cx="81439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ПОКАЗАТЕЛИ ДОХОДОВ И УРОВНЯ БЕДНОСТИ НАСЕЛЕНИЯ В РАЗРЕЗЕ РЕГИОНОВ</a:t>
            </a:r>
            <a:endParaRPr lang="ru-RU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86874" y="6550247"/>
            <a:ext cx="428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7" y="1357298"/>
          <a:ext cx="8286808" cy="5123148"/>
        </p:xfrm>
        <a:graphic>
          <a:graphicData uri="http://schemas.openxmlformats.org/drawingml/2006/table">
            <a:tbl>
              <a:tblPr/>
              <a:tblGrid>
                <a:gridCol w="3542782"/>
                <a:gridCol w="1645480"/>
                <a:gridCol w="1108914"/>
                <a:gridCol w="1019686"/>
                <a:gridCol w="969946"/>
              </a:tblGrid>
              <a:tr h="3022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региона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на душу населения,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b="1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тыс.тенге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 бедности,  %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6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село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 Казахстан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50,4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6,5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3,7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10,1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23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Акмолинская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47,1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4,4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2,9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5,9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3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Актюбинская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51,2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6,0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3,2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11,1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23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Алматинская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41,3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6,6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3,8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7,6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23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Атырауская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112,9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5,9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1,2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11,6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23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Западно-Казахстанская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51,5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6,7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4,0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9,2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23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Жамбылская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34,2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5,3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2,5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7,5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23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Карагандинская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54,6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3,8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2,7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7,9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23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Костанайская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45,6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6,4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2,6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10,6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23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Кызылординская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45,5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6,7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4,9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7,8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23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Мангистауская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84,3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11,6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5,8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21,2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Южно-Казахстанская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31,7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11,5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8,5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13,3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23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Павлодарская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52,6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4,0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1,5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9,9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23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Северо-Казахстанская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44,5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5,4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2,3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7,3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23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Восточно-Казахстанская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44,9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8,4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4,7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12,8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231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г.Астана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87,6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3,4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3,4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226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г.Алматы 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b">
                    <a:lnL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90,5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2,6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2,6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43042" y="6572272"/>
            <a:ext cx="428628" cy="2142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6572272"/>
            <a:ext cx="428628" cy="2142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071670" y="6550247"/>
            <a:ext cx="3071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-  наибольший показатель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2066" y="6550247"/>
            <a:ext cx="3071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- наименьший показатель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1000100" y="428604"/>
            <a:ext cx="81439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ОБЪЕМЫ РАСХОДОВ МЕСТНОГО БЮДЖЕТА</a:t>
            </a:r>
          </a:p>
          <a:p>
            <a:pPr algn="ctr"/>
            <a:r>
              <a:rPr lang="ru-RU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20</a:t>
            </a:r>
            <a:r>
              <a:rPr lang="en-US" sz="2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3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-2011 </a:t>
            </a:r>
            <a:r>
              <a:rPr lang="ru-RU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ГОДАХ</a:t>
            </a:r>
            <a:endParaRPr lang="ru-RU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86874" y="6550247"/>
            <a:ext cx="428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1357298"/>
          <a:ext cx="835824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00100" y="2711231"/>
            <a:ext cx="7461250" cy="646331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БЛАГОДАРЮ ЗА ВНИМАНИЕ!</a:t>
            </a:r>
            <a:endParaRPr lang="ru-RU" sz="3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1214414" y="500042"/>
            <a:ext cx="723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СОДЕРЖАНИЕ ОТЧЕТА 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86874" y="6550247"/>
            <a:ext cx="428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-32" y="1285860"/>
            <a:ext cx="1357322" cy="728208"/>
          </a:xfrm>
          <a:prstGeom prst="rightArrow">
            <a:avLst>
              <a:gd name="adj1" fmla="val 50000"/>
              <a:gd name="adj2" fmla="val 53451"/>
            </a:avLst>
          </a:prstGeom>
          <a:solidFill>
            <a:srgbClr val="0099CC"/>
          </a:solidFill>
          <a:ln w="222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1" y="1426940"/>
            <a:ext cx="1428728" cy="40011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1 - раздел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500166" y="1357298"/>
            <a:ext cx="746127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rgbClr val="191573"/>
              </a:buClr>
              <a:buFont typeface="Wingdings" pitchFamily="2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Анализ исполнения основных макроэкономических показателей,  оценка исполнения статей республиканского бюджета.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-32" y="2098974"/>
            <a:ext cx="1571636" cy="728208"/>
          </a:xfrm>
          <a:prstGeom prst="rightArrow">
            <a:avLst>
              <a:gd name="adj1" fmla="val 50000"/>
              <a:gd name="adj2" fmla="val 53451"/>
            </a:avLst>
          </a:prstGeom>
          <a:solidFill>
            <a:srgbClr val="0099CC"/>
          </a:solidFill>
          <a:ln w="222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1" y="2240054"/>
            <a:ext cx="1428728" cy="40011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2 - раздел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1785918" y="2112802"/>
            <a:ext cx="717552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rgbClr val="191573"/>
              </a:buClr>
              <a:buFont typeface="Wingdings" pitchFamily="2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Анализ и оценка исполнения республиканского бюджета по поступлениям и расходам.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-32" y="3074828"/>
            <a:ext cx="1785950" cy="728208"/>
          </a:xfrm>
          <a:prstGeom prst="rightArrow">
            <a:avLst>
              <a:gd name="adj1" fmla="val 50000"/>
              <a:gd name="adj2" fmla="val 53451"/>
            </a:avLst>
          </a:prstGeom>
          <a:solidFill>
            <a:srgbClr val="0099CC"/>
          </a:solidFill>
          <a:ln w="222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0" y="3215908"/>
            <a:ext cx="1623555" cy="40011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3 - раздел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2000232" y="2874342"/>
            <a:ext cx="696120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rgbClr val="191573"/>
              </a:buClr>
              <a:buFont typeface="Wingdings" pitchFamily="2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Оценка эффективности использования средств республиканского бюджета по отдельным направлениям. Оценка эффективности реализации программных документов, использования целевых трансфертов.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-32" y="4193918"/>
            <a:ext cx="2000264" cy="728208"/>
          </a:xfrm>
          <a:prstGeom prst="rightArrow">
            <a:avLst>
              <a:gd name="adj1" fmla="val 50000"/>
              <a:gd name="adj2" fmla="val 53451"/>
            </a:avLst>
          </a:prstGeom>
          <a:solidFill>
            <a:srgbClr val="0099CC"/>
          </a:solidFill>
          <a:ln w="222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0" y="4334998"/>
            <a:ext cx="1818382" cy="40011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4 - раздел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2285984" y="4208035"/>
            <a:ext cx="6675456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rgbClr val="191573"/>
              </a:buClr>
              <a:buFont typeface="Wingdings" pitchFamily="2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Анализ экономического развития регионов и оценка эффективности использования ими средств республиканского бюджета.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4" name="AutoShape 5"/>
          <p:cNvSpPr>
            <a:spLocks noChangeArrowheads="1"/>
          </p:cNvSpPr>
          <p:nvPr/>
        </p:nvSpPr>
        <p:spPr bwMode="auto">
          <a:xfrm>
            <a:off x="-32" y="5295802"/>
            <a:ext cx="2214578" cy="728208"/>
          </a:xfrm>
          <a:prstGeom prst="rightArrow">
            <a:avLst>
              <a:gd name="adj1" fmla="val 50000"/>
              <a:gd name="adj2" fmla="val 53451"/>
            </a:avLst>
          </a:prstGeom>
          <a:solidFill>
            <a:srgbClr val="0099CC"/>
          </a:solidFill>
          <a:ln w="222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700" b="1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-1" y="5436882"/>
            <a:ext cx="2013209" cy="40011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5 - раздел 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2500298" y="5243556"/>
            <a:ext cx="6461142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rgbClr val="191573"/>
              </a:buClr>
              <a:buFont typeface="Wingdings" pitchFamily="2" charset="2"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Выводы и рекомендации по совершенствованию исполнения республиканского бюджета и повышению эффективности управления активами государства.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1214414" y="357166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АНАЛИЗ ОСНОВНЫХ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ПРОГНОЗНЫХ ПОКАЗАТЕЛЕЙ 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86874" y="6550247"/>
            <a:ext cx="428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26" y="1500174"/>
          <a:ext cx="8572591" cy="4253039"/>
        </p:xfrm>
        <a:graphic>
          <a:graphicData uri="http://schemas.openxmlformats.org/drawingml/2006/table">
            <a:tbl>
              <a:tblPr/>
              <a:tblGrid>
                <a:gridCol w="348480"/>
                <a:gridCol w="1794692"/>
                <a:gridCol w="1000132"/>
                <a:gridCol w="854533"/>
                <a:gridCol w="813912"/>
                <a:gridCol w="813912"/>
                <a:gridCol w="813912"/>
                <a:gridCol w="711006"/>
                <a:gridCol w="711006"/>
                <a:gridCol w="711006"/>
              </a:tblGrid>
              <a:tr h="5045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Наименования показателей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2010 год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2011 год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Откл</a:t>
                      </a:r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. 2011 года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(+,-)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3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факт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утв.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уточн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. (</a:t>
                      </a:r>
                      <a:r>
                        <a:rPr lang="ru-RU" sz="16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фев-раль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)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уточн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. (</a:t>
                      </a:r>
                      <a:r>
                        <a:rPr lang="ru-RU" sz="16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сен-тябрь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)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факт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к утв.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к </a:t>
                      </a:r>
                      <a:r>
                        <a:rPr lang="ru-RU" sz="16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уточн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.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к факту 2010 г.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5208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Валовый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algn="l" rtl="0" fontAlgn="t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внутренний 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  <a:p>
                      <a:pPr algn="l" rtl="0" fontAlgn="t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продукт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далее-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  <a:p>
                      <a:pPr algn="l" rtl="0" fontAlgn="t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ВВП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), млрд.тенге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21 815,5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21 213,3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23 780,9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26 310,2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27 334,1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6 120,8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 023,9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 518,6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743546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695" marR="6695" marT="6695" marB="0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Реальное 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  <a:p>
                      <a:pPr algn="l" rtl="0" fontAlgn="t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изменение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ВВП к 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  <a:p>
                      <a:pPr algn="l" rtl="0" fontAlgn="t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предыд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. году, %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   107,3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  103,1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   105,0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   107,0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  107,5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   4,4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0,5   </a:t>
                      </a:r>
                      <a:endParaRPr lang="ru-RU" sz="15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0,2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63472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Доходы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бюджета, 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  <a:p>
                      <a:pPr algn="l" rtl="0" fontAlgn="t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млрд.тенге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3 626,2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3 940,0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4 147,9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4 346,2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4 451,7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511,7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105,5   </a:t>
                      </a:r>
                      <a:endParaRPr lang="ru-RU" sz="15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825,5   </a:t>
                      </a:r>
                      <a:endParaRPr lang="ru-RU" sz="15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63472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Затраты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бюджета, </a:t>
                      </a: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 </a:t>
                      </a:r>
                    </a:p>
                    <a:p>
                      <a:pPr algn="l" rtl="0" fontAlgn="t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млрд.тенге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3 861,0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4 322,7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4 489,4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4 647,4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4 605,1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282,4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-  42,3   </a:t>
                      </a: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744,1   </a:t>
                      </a:r>
                      <a:endParaRPr lang="ru-RU" sz="15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6695" marR="6695" marT="6695" marB="0" anchor="ctr">
                    <a:lnL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1214414" y="357166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РОСТ СЫРЬЕВОЙ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НАПРАВЛЕННОСТИ  ЭКОНОМИКИ 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86874" y="6550247"/>
            <a:ext cx="428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714488"/>
          <a:ext cx="785818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714348" y="357166"/>
            <a:ext cx="878687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ДОЛЯ ПЛАТЕЛЬЩИКОВ КПН, ОБЕСПЕЧИВАЮЩИХ ФОРМИРОВАНИЕ ПОСТУПЛЕНИЙ В БЮДЖЕТ </a:t>
            </a:r>
            <a:endParaRPr lang="ru-RU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86874" y="6550247"/>
            <a:ext cx="428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357298"/>
          <a:ext cx="857256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1214414" y="357166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ПОКАЗАТЕЛИ НАЛОГОВОГО АДМИНИСТРИРОВАНИЯ В 2010-2011 ГОДАХ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86874" y="6550247"/>
            <a:ext cx="428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2" name="Таблица 51"/>
          <p:cNvGraphicFramePr>
            <a:graphicFrameLocks noGrp="1"/>
          </p:cNvGraphicFramePr>
          <p:nvPr/>
        </p:nvGraphicFramePr>
        <p:xfrm>
          <a:off x="500034" y="1714488"/>
          <a:ext cx="8001056" cy="3594591"/>
        </p:xfrm>
        <a:graphic>
          <a:graphicData uri="http://schemas.openxmlformats.org/drawingml/2006/table">
            <a:tbl>
              <a:tblPr/>
              <a:tblGrid>
                <a:gridCol w="4481943"/>
                <a:gridCol w="1508996"/>
                <a:gridCol w="2010117"/>
              </a:tblGrid>
              <a:tr h="4513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2010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2011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5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Заявленные </a:t>
                      </a: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убытки организаций, млрд.тенге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2 145,8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2 983,8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308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Недоимка</a:t>
                      </a: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млрд.тенге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198,9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224,2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605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Задолженность </a:t>
                      </a: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(налоги, пени, штрафы), </a:t>
                      </a:r>
                      <a:endParaRPr lang="en-US" sz="1800" b="0" i="0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млрд.тенге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361,0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405,9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90213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Налоговым </a:t>
                      </a: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комитетом по результатам </a:t>
                      </a:r>
                      <a:endParaRPr lang="en-US" sz="1800" b="0" i="0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проверок </a:t>
                      </a:r>
                      <a:r>
                        <a:rPr lang="ru-RU" sz="1800" b="0" i="0" u="none" strike="noStrike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доначислено</a:t>
                      </a: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млрд.тенге,          </a:t>
                      </a:r>
                      <a:endParaRPr lang="en-US" sz="1800" b="0" i="0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 </a:t>
                      </a: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них: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495,6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372,1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413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800" b="0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взыскано</a:t>
                      </a: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5,8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5,2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308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Лжепредприятий</a:t>
                      </a:r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(ед.)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774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1 044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1214414" y="428604"/>
            <a:ext cx="723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ПРИОБРЕТЕНИЕ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ФИНАНСОВЫХ АКТИВОВ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86874" y="6550247"/>
            <a:ext cx="428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86678" y="1285860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 млрд.тенге</a:t>
            </a:r>
            <a:endParaRPr lang="ru-RU" sz="1600" b="1" dirty="0"/>
          </a:p>
        </p:txBody>
      </p:sp>
      <p:graphicFrame>
        <p:nvGraphicFramePr>
          <p:cNvPr id="32" name="Диаграмма 31"/>
          <p:cNvGraphicFramePr/>
          <p:nvPr/>
        </p:nvGraphicFramePr>
        <p:xfrm>
          <a:off x="571472" y="1643050"/>
          <a:ext cx="800105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1000100" y="357166"/>
            <a:ext cx="81439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РЕЗУЛЬТАТЫ КОНТРОЛЯ ЭФФЕКТИВНОСТИ ПРОГРАММНЫХ ДОКУМЕНТОВ</a:t>
            </a:r>
            <a:endParaRPr lang="ru-RU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86874" y="6550247"/>
            <a:ext cx="428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58" y="1571612"/>
          <a:ext cx="8429685" cy="4474553"/>
        </p:xfrm>
        <a:graphic>
          <a:graphicData uri="http://schemas.openxmlformats.org/drawingml/2006/table">
            <a:tbl>
              <a:tblPr/>
              <a:tblGrid>
                <a:gridCol w="4660808"/>
                <a:gridCol w="1270409"/>
                <a:gridCol w="1249234"/>
                <a:gridCol w="1249234"/>
              </a:tblGrid>
              <a:tr h="53275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Наименование программных документов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5765" marR="5765" marT="5765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Сумма выявленных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нарушений, млрд.тенге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Количество мероприятий, ед.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не </a:t>
                      </a: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395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Государственная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программа «Путь в Европу» на 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2009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- 2011 годы</a:t>
                      </a:r>
                    </a:p>
                  </a:txBody>
                  <a:tcPr marL="5765" marR="5765" marT="5765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107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62599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Государственная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программа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социально-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экономического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развития города Астаны на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2006-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2010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годы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5765" marR="5765" marT="5765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7,4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104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5993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Государственная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программа реформирования и </a:t>
                      </a:r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</a:p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развития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здравоохранения Республики Казахстан на 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2005-2010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годы</a:t>
                      </a:r>
                    </a:p>
                  </a:txBody>
                  <a:tcPr marL="5765" marR="5765" marT="5765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6,4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4195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Отраслевая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программа «Питьевая вода» на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2002-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2010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годы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5765" marR="5765" marT="5765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5,3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4195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Отраслевая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программа «</a:t>
                      </a:r>
                      <a:r>
                        <a:rPr lang="ru-RU" sz="1600" b="0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Нұрлы-Көш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» на 2009-2011 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годы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5765" marR="5765" marT="5765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3,1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  <a:tr h="4595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Концепция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развития гражданского общества в </a:t>
                      </a:r>
                      <a:endParaRPr lang="en-US" sz="1600" b="0" i="0" u="none" strike="noStrike" dirty="0" smtClean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  <a:p>
                      <a:pPr algn="l" rtl="0" fontAlgn="ctr"/>
                      <a:r>
                        <a:rPr lang="en-US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Республике 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Казахстан на 2006-2011 годы</a:t>
                      </a:r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5765" marR="5765" marT="5765" marB="0" anchor="ctr">
                    <a:lnL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0,01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765" marR="5765" marT="5765" marB="0" anchor="ctr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  <a:alpha val="6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>
            <a:spLocks noChangeArrowheads="1"/>
          </p:cNvSpPr>
          <p:nvPr/>
        </p:nvSpPr>
        <p:spPr bwMode="auto">
          <a:xfrm>
            <a:off x="1000100" y="428604"/>
            <a:ext cx="81439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ДИНАМИКА ТРАНСФЕРТОВ ЗА 2009-2011 ГОДЫ</a:t>
            </a:r>
            <a:endParaRPr lang="ru-RU" sz="2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86874" y="6550247"/>
            <a:ext cx="428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86678" y="1357298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млрд.тенге</a:t>
            </a:r>
            <a:endParaRPr lang="ru-RU" sz="16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8596" y="1714488"/>
          <a:ext cx="842968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801</Words>
  <Application>Microsoft Office PowerPoint</Application>
  <PresentationFormat>Экран (4:3)</PresentationFormat>
  <Paragraphs>318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Kurman_G</dc:creator>
  <cp:lastModifiedBy>Akhmetzhanov_D</cp:lastModifiedBy>
  <cp:revision>272</cp:revision>
  <dcterms:created xsi:type="dcterms:W3CDTF">2012-02-07T13:24:22Z</dcterms:created>
  <dcterms:modified xsi:type="dcterms:W3CDTF">2012-05-16T12:58:54Z</dcterms:modified>
</cp:coreProperties>
</file>