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1" r:id="rId4"/>
    <p:sldId id="259" r:id="rId5"/>
    <p:sldId id="265" r:id="rId6"/>
    <p:sldId id="285" r:id="rId7"/>
    <p:sldId id="257" r:id="rId8"/>
    <p:sldId id="292" r:id="rId9"/>
    <p:sldId id="279" r:id="rId10"/>
    <p:sldId id="262" r:id="rId11"/>
    <p:sldId id="280" r:id="rId12"/>
    <p:sldId id="281" r:id="rId13"/>
    <p:sldId id="264" r:id="rId14"/>
    <p:sldId id="258" r:id="rId15"/>
    <p:sldId id="263" r:id="rId16"/>
    <p:sldId id="293" r:id="rId17"/>
    <p:sldId id="283" r:id="rId18"/>
    <p:sldId id="286" r:id="rId19"/>
    <p:sldId id="290" r:id="rId20"/>
    <p:sldId id="295" r:id="rId21"/>
    <p:sldId id="268" r:id="rId22"/>
    <p:sldId id="284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FF3"/>
    <a:srgbClr val="0065B0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60" d="100"/>
          <a:sy n="60" d="100"/>
        </p:scale>
        <p:origin x="-28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906912814510148E-2"/>
          <c:y val="4.5924544698064118E-2"/>
          <c:w val="0.77666841438596079"/>
          <c:h val="0.776332916929322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Открытые заседания</c:v>
                </c:pt>
                <c:pt idx="1">
                  <c:v>Закрытые заседания</c:v>
                </c:pt>
                <c:pt idx="2">
                  <c:v>Дургие мероприятия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300</c:v>
                </c:pt>
                <c:pt idx="1">
                  <c:v>183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Открытые заседания</c:v>
                </c:pt>
                <c:pt idx="1">
                  <c:v>Закрытые заседания</c:v>
                </c:pt>
                <c:pt idx="2">
                  <c:v>Дургие мероприятия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295</c:v>
                </c:pt>
                <c:pt idx="1">
                  <c:v>161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756096"/>
        <c:axId val="32757632"/>
        <c:axId val="0"/>
      </c:bar3DChart>
      <c:catAx>
        <c:axId val="3275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757632"/>
        <c:crosses val="autoZero"/>
        <c:auto val="1"/>
        <c:lblAlgn val="ctr"/>
        <c:lblOffset val="100"/>
        <c:noMultiLvlLbl val="0"/>
      </c:catAx>
      <c:valAx>
        <c:axId val="3275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ru-RU"/>
          </a:p>
        </c:txPr>
        <c:crossAx val="327560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31FBAB39-794F-4D6E-93A1-B7854A91751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559F2B7-DE59-4B6E-BA1C-712A6C2D8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9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65138935-3D01-4038-9FB6-19F9046BEF9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AD79670B-0C44-4785-897A-9420AEAA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8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через глобальные инициативы будет повышаться авторитет нашей страны на международной арене. Этому свидетельствуют итоги деятельности Казахстана, как непостоянного члена Совбеза ООН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670B-0C44-4785-897A-9420AEAA7C8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9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подпопопозаголовка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5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1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7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подпопопозаголовка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7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4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0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1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0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54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0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0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9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41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3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1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2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9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1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4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1000" t="3000" r="-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1560" y="197387"/>
            <a:ext cx="129063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048" y="274638"/>
            <a:ext cx="7325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k-KZ" dirty="0" smtClean="0"/>
              <a:t>Қазақстан Республикасының Сыртқы істер министрлігі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467544" y="404664"/>
            <a:ext cx="8136904" cy="5688632"/>
          </a:xfrm>
          <a:prstGeom prst="ellipse">
            <a:avLst/>
          </a:prstGeom>
          <a:noFill/>
          <a:ln w="0">
            <a:solidFill>
              <a:schemeClr val="accent1">
                <a:lumMod val="20000"/>
                <a:lumOff val="80000"/>
                <a:alpha val="13000"/>
              </a:schemeClr>
            </a:solidFill>
          </a:ln>
          <a:effectLst>
            <a:glow rad="1905000">
              <a:schemeClr val="accent1">
                <a:satMod val="175000"/>
                <a:alpha val="22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716572" y="6021288"/>
            <a:ext cx="1730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Астана, 2019 ж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kk-KZ" dirty="0" smtClean="0"/>
          </a:p>
          <a:p>
            <a:pPr lvl="0"/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223785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1800" b="1" kern="1200" baseline="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1000" t="3000" r="-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048" y="274638"/>
            <a:ext cx="7325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467544" y="404664"/>
            <a:ext cx="8136904" cy="5688632"/>
          </a:xfrm>
          <a:prstGeom prst="ellipse">
            <a:avLst/>
          </a:prstGeom>
          <a:noFill/>
          <a:ln w="0">
            <a:solidFill>
              <a:schemeClr val="accent1">
                <a:lumMod val="20000"/>
                <a:lumOff val="80000"/>
                <a:alpha val="13000"/>
              </a:schemeClr>
            </a:solidFill>
          </a:ln>
          <a:effectLst>
            <a:glow rad="1905000">
              <a:schemeClr val="accent1">
                <a:satMod val="175000"/>
                <a:alpha val="22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716572" y="60212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kk-KZ" dirty="0" smtClean="0"/>
          </a:p>
          <a:p>
            <a:pPr lvl="0"/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17075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1800" b="1" kern="1200" baseline="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5400600" cy="648072"/>
          </a:xfrm>
        </p:spPr>
        <p:txBody>
          <a:bodyPr/>
          <a:lstStyle/>
          <a:p>
            <a:r>
              <a:rPr lang="kk-KZ" sz="2000" dirty="0" smtClean="0"/>
              <a:t>Қазақстан Республикасының </a:t>
            </a:r>
            <a:br>
              <a:rPr lang="kk-KZ" sz="2000" dirty="0" smtClean="0"/>
            </a:br>
            <a:r>
              <a:rPr lang="kk-KZ" sz="2000" dirty="0" smtClean="0"/>
              <a:t>Сыртқы істер министрлігі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064896" cy="3096344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Основные итоги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деятельности РК в Совете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Безопасности ООН в 2017-2018 гг.</a:t>
            </a:r>
            <a:endParaRPr lang="ru-RU" sz="3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6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01" y="5301208"/>
            <a:ext cx="7776864" cy="1080120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dirty="0" smtClean="0">
                <a:solidFill>
                  <a:srgbClr val="002060"/>
                </a:solidFill>
              </a:rPr>
              <a:t>ертификация </a:t>
            </a:r>
            <a:r>
              <a:rPr lang="ru-RU" sz="2000" dirty="0">
                <a:solidFill>
                  <a:srgbClr val="002060"/>
                </a:solidFill>
              </a:rPr>
              <a:t>миротворческих курсов Учебного центра «Партнерство во имя мира» (КАЗЦЕНТ)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.aituganova\Desktop\сертификат казц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72" y="692696"/>
            <a:ext cx="6912768" cy="44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.aituganova\Desktop\ЦА ИРА 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77" y="455766"/>
            <a:ext cx="4810497" cy="43283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.aituganova\Desktop\Фото от А\Центральная Аз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896544" cy="280802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92696"/>
            <a:ext cx="31136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интересов Центральной Азии и Афганистана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9120" y="4293096"/>
            <a:ext cx="3556562" cy="1761059"/>
          </a:xfrm>
        </p:spPr>
        <p:txBody>
          <a:bodyPr>
            <a:normAutofit/>
          </a:bodyPr>
          <a:lstStyle/>
          <a:p>
            <a:r>
              <a:rPr lang="kk-KZ" sz="2400" dirty="0" smtClean="0"/>
              <a:t>Визит делегации </a:t>
            </a:r>
          </a:p>
          <a:p>
            <a:r>
              <a:rPr lang="kk-KZ" sz="2400" smtClean="0"/>
              <a:t>Совета </a:t>
            </a:r>
            <a:r>
              <a:rPr lang="kk-KZ" sz="2400" smtClean="0"/>
              <a:t>Безопасности </a:t>
            </a:r>
            <a:r>
              <a:rPr lang="kk-KZ" sz="2400" dirty="0" smtClean="0"/>
              <a:t>ООН в Афганистан</a:t>
            </a:r>
            <a:endParaRPr lang="ru-RU" sz="2000" dirty="0"/>
          </a:p>
        </p:txBody>
      </p:sp>
      <p:pic>
        <p:nvPicPr>
          <p:cNvPr id="8194" name="Picture 2" descr="E:\медиа файлы\США в 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8083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медиа файлы\сб в ир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21" y="2852936"/>
            <a:ext cx="5327957" cy="35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Program Files (x86)\Microsoft Office\MEDIA\OFFICE14\Bullets\BD1026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05" y="1593644"/>
            <a:ext cx="224844" cy="1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Program Files (x86)\Microsoft Office\MEDIA\OFFICE14\Bullets\BD1026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65741"/>
            <a:ext cx="216024" cy="1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3" cy="1368152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</a:rPr>
              <a:t>Министерские </a:t>
            </a:r>
            <a:r>
              <a:rPr lang="ru-RU" sz="2200" dirty="0">
                <a:solidFill>
                  <a:srgbClr val="002060"/>
                </a:solidFill>
              </a:rPr>
              <a:t>дебаты на тему «Построение регионального партнерства в Афганистане и ЦА в качестве модели взаимозависимости безопасности и развития»,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прошедшие </a:t>
            </a:r>
            <a:r>
              <a:rPr lang="ru-RU" sz="2200" dirty="0">
                <a:solidFill>
                  <a:srgbClr val="002060"/>
                </a:solidFill>
              </a:rPr>
              <a:t>19 января 2018 </a:t>
            </a:r>
            <a:r>
              <a:rPr lang="ru-RU" sz="2200" dirty="0" smtClean="0">
                <a:solidFill>
                  <a:srgbClr val="002060"/>
                </a:solidFill>
              </a:rPr>
              <a:t>г.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медиа файлы\Фото от А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74" y="2420888"/>
            <a:ext cx="69389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681" y="620688"/>
            <a:ext cx="7325751" cy="926976"/>
          </a:xfrm>
        </p:spPr>
        <p:txBody>
          <a:bodyPr/>
          <a:lstStyle/>
          <a:p>
            <a:r>
              <a:rPr lang="kk-KZ" sz="2800" dirty="0" smtClean="0">
                <a:solidFill>
                  <a:srgbClr val="002060"/>
                </a:solidFill>
              </a:rPr>
              <a:t>Кодекс поведения по достижению мира, свободного от терроризма</a:t>
            </a:r>
            <a:br>
              <a:rPr lang="kk-KZ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E:\медиа файлы\кодекс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07" y="1916832"/>
            <a:ext cx="74009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274" y="332656"/>
            <a:ext cx="4680520" cy="1138138"/>
          </a:xfrm>
        </p:spPr>
        <p:txBody>
          <a:bodyPr/>
          <a:lstStyle/>
          <a:p>
            <a:r>
              <a:rPr lang="kk-KZ" sz="2800" dirty="0" smtClean="0">
                <a:solidFill>
                  <a:srgbClr val="002060"/>
                </a:solidFill>
              </a:rPr>
              <a:t>Финансовая помощь Казахстана Сомали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.aituganova\Desktop\сомали во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0" y="1700808"/>
            <a:ext cx="6912768" cy="4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1" cy="1143000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</a:rPr>
              <a:t>В </a:t>
            </a:r>
            <a:r>
              <a:rPr lang="ru-RU" sz="2200" dirty="0">
                <a:solidFill>
                  <a:srgbClr val="002060"/>
                </a:solidFill>
              </a:rPr>
              <a:t>рамках председательства в Комитете по Сомали и Эритрее </a:t>
            </a:r>
            <a:r>
              <a:rPr lang="ru-RU" sz="2200" dirty="0" smtClean="0">
                <a:solidFill>
                  <a:srgbClr val="002060"/>
                </a:solidFill>
              </a:rPr>
              <a:t>принято </a:t>
            </a:r>
            <a:r>
              <a:rPr lang="ru-RU" sz="2200" dirty="0">
                <a:solidFill>
                  <a:srgbClr val="002060"/>
                </a:solidFill>
              </a:rPr>
              <a:t>решение СБ ООН о снятии санкций с Эритреи</a:t>
            </a:r>
          </a:p>
        </p:txBody>
      </p:sp>
      <p:pic>
        <p:nvPicPr>
          <p:cNvPr id="2051" name="Picture 3" descr="E:\медиа файлы\Eritrea-768x4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5974"/>
            <a:ext cx="3423625" cy="201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медиа файлы\эритре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4701"/>
            <a:ext cx="3472796" cy="19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.aituganova\Desktop\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89" y="3717032"/>
            <a:ext cx="5040560" cy="293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aituganova\Desktop\2018_25_10__10_32_55__2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aituganova\Desktop\Без назван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741807" cy="629320"/>
          </a:xfrm>
          <a:prstGeom prst="rect">
            <a:avLst/>
          </a:prstGeom>
          <a:noFill/>
          <a:effectLst>
            <a:glow rad="152400">
              <a:schemeClr val="bg1">
                <a:alpha val="86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164" y="1041658"/>
            <a:ext cx="1944216" cy="5715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  ONE UN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37321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Новое здание ООН </a:t>
            </a:r>
          </a:p>
          <a:p>
            <a:pPr algn="ctr"/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г. Алматы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25751" cy="1143000"/>
          </a:xfrm>
        </p:spPr>
        <p:txBody>
          <a:bodyPr/>
          <a:lstStyle/>
          <a:p>
            <a:r>
              <a:rPr lang="kk-KZ" sz="2800" dirty="0" smtClean="0">
                <a:solidFill>
                  <a:srgbClr val="002060"/>
                </a:solidFill>
              </a:rPr>
              <a:t>Заседания СБ ООН в 2017-2018 гг.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569187"/>
              </p:ext>
            </p:extLst>
          </p:nvPr>
        </p:nvGraphicFramePr>
        <p:xfrm>
          <a:off x="468313" y="1557338"/>
          <a:ext cx="8351837" cy="442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8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5452676"/>
            <a:ext cx="3407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Польза для Казахстана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.aituganova\Desktop\MFA_2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373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143" y="332656"/>
            <a:ext cx="7325751" cy="36004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132856"/>
            <a:ext cx="4031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«Избрание Казахстана в Совет Безопасности ООН – это общая победа всего казахстанского народа»</a:t>
            </a:r>
            <a:endParaRPr lang="ru-RU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Н.А.Назарбаев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.aituganova\Desktop\Картинки\Г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176464" cy="39536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792" y="4869160"/>
            <a:ext cx="78477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«Через глобальные инициативы будет повышаться </a:t>
            </a:r>
          </a:p>
          <a:p>
            <a:pPr algn="ctr"/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авторитет нашей страны на международной арене. </a:t>
            </a:r>
          </a:p>
          <a:p>
            <a:pPr algn="ctr"/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Этому свидетельствуют итоги деятельности Казахстана, </a:t>
            </a:r>
          </a:p>
          <a:p>
            <a:pPr algn="ctr"/>
            <a:r>
              <a:rPr lang="kk-KZ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непостоянного члена СБ ООН» </a:t>
            </a: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6192599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Н.А.Назарбаев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.aituganova\Desktop\image1170x530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056784" cy="39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0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kk-KZ" sz="3300" dirty="0" smtClean="0">
                <a:solidFill>
                  <a:srgbClr val="002060"/>
                </a:solidFill>
              </a:rPr>
              <a:t>Спасибо Вам за внимание!</a:t>
            </a:r>
            <a:endParaRPr lang="ru-RU" sz="3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064896" cy="1948756"/>
          </a:xfrm>
        </p:spPr>
        <p:txBody>
          <a:bodyPr/>
          <a:lstStyle/>
          <a:p>
            <a:r>
              <a:rPr lang="kk-KZ" sz="2000" dirty="0" smtClean="0">
                <a:solidFill>
                  <a:srgbClr val="002060"/>
                </a:solidFill>
              </a:rPr>
              <a:t>Политическое обращение </a:t>
            </a:r>
            <a:br>
              <a:rPr lang="kk-KZ" sz="2000" dirty="0" smtClean="0">
                <a:solidFill>
                  <a:srgbClr val="002060"/>
                </a:solidFill>
              </a:rPr>
            </a:br>
            <a:r>
              <a:rPr lang="kk-KZ" sz="2000" dirty="0" smtClean="0">
                <a:solidFill>
                  <a:srgbClr val="002060"/>
                </a:solidFill>
              </a:rPr>
              <a:t>Президента Республики Казахстан Н.А.Назарбаева </a:t>
            </a:r>
            <a:br>
              <a:rPr lang="kk-KZ" sz="2000" dirty="0" smtClean="0">
                <a:solidFill>
                  <a:srgbClr val="002060"/>
                </a:solidFill>
              </a:rPr>
            </a:br>
            <a:r>
              <a:rPr lang="kk-KZ" sz="2000" dirty="0" smtClean="0">
                <a:solidFill>
                  <a:srgbClr val="002060"/>
                </a:solidFill>
              </a:rPr>
              <a:t>Совету Безопасности ООН </a:t>
            </a:r>
            <a:r>
              <a:rPr lang="ru-RU" sz="2000" i="1" dirty="0">
                <a:solidFill>
                  <a:srgbClr val="002060"/>
                </a:solidFill>
              </a:rPr>
              <a:t>«Концептуальное видение Казахстана по упрочению глобального партнерства для построения безопасного, справедливого и процветающего мира» от 10 января 2017 г.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медиа файлы\поли обращ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55561"/>
            <a:ext cx="5976664" cy="34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25751" cy="1143000"/>
          </a:xfrm>
        </p:spPr>
        <p:txBody>
          <a:bodyPr/>
          <a:lstStyle/>
          <a:p>
            <a:r>
              <a:rPr lang="kk-KZ" sz="2800" dirty="0" smtClean="0">
                <a:solidFill>
                  <a:srgbClr val="002060"/>
                </a:solidFill>
              </a:rPr>
              <a:t>Основные семь приоритетов работы в Совете Безопаности ООН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205064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pc="-20" dirty="0">
                <a:latin typeface="Times New Roman"/>
                <a:ea typeface="Calibri"/>
                <a:cs typeface="Times New Roman"/>
              </a:rPr>
              <a:t>Достижение мира, свободного от ядерного оружия;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pc="-20" dirty="0">
                <a:latin typeface="Times New Roman"/>
                <a:ea typeface="Calibri"/>
                <a:cs typeface="Times New Roman"/>
              </a:rPr>
              <a:t>Предотвращение и полное устранение угрозы глобальной войны через снижение степени военного противостояния на глобальном и региональном уровнях;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pc="-20" dirty="0">
                <a:latin typeface="Times New Roman"/>
                <a:ea typeface="Calibri"/>
                <a:cs typeface="Times New Roman"/>
              </a:rPr>
              <a:t>Формирование модели региональной зоны мира, безопасности, сотрудничества и развития в Центральной Азии;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pc="-20" dirty="0">
                <a:latin typeface="Times New Roman"/>
                <a:ea typeface="Calibri"/>
                <a:cs typeface="Times New Roman"/>
              </a:rPr>
              <a:t>Борьба с международным терроризмом и насильственным экстремизмом;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pc="-20" dirty="0">
                <a:latin typeface="Times New Roman"/>
                <a:ea typeface="Calibri"/>
                <a:cs typeface="Times New Roman"/>
              </a:rPr>
              <a:t>Усилия по национальному примирению и восстановлению мира на Африканском континенте;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pc="-20" dirty="0">
                <a:latin typeface="Times New Roman"/>
                <a:ea typeface="Calibri"/>
                <a:cs typeface="Times New Roman"/>
              </a:rPr>
              <a:t>Совместные меры по предотвращению войн и конфликтов, защите прав человека, реализации Целей устойчивого развития, борьбе с изменением климата;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spc="-20" dirty="0">
                <a:latin typeface="Times New Roman"/>
                <a:ea typeface="Calibri"/>
                <a:cs typeface="Times New Roman"/>
              </a:rPr>
              <a:t>Адаптация СБ и всей системы ООН к угрозам и вызовам человечеству в </a:t>
            </a:r>
            <a:r>
              <a:rPr lang="en-US" spc="-20" dirty="0">
                <a:latin typeface="Times New Roman"/>
                <a:ea typeface="Calibri"/>
                <a:cs typeface="Times New Roman"/>
              </a:rPr>
              <a:t>XXI</a:t>
            </a:r>
            <a:r>
              <a:rPr lang="ru-RU" spc="-20" dirty="0">
                <a:latin typeface="Times New Roman"/>
                <a:ea typeface="Calibri"/>
                <a:cs typeface="Times New Roman"/>
              </a:rPr>
              <a:t> веке и повышение роли Всемирной Организации в мировых делах.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/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1926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.aituganova\Desktop\фотографии\Картинки\2131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3" y="4394507"/>
            <a:ext cx="3637931" cy="209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akorda.kz/upload/anounces/758376aac6dae47a96580ceefa6701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078886" cy="22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korda.kz/upload/anounces/c12c02d578805466aae90b3b3f15f5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394506"/>
            <a:ext cx="3307721" cy="209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80257" y="54868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Н.А.Назарбаев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2017-2018 гг. совершил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20 зарубежных визитов</a:t>
            </a:r>
          </a:p>
        </p:txBody>
      </p:sp>
      <p:pic>
        <p:nvPicPr>
          <p:cNvPr id="3" name="Picture 2" descr="C:\Users\a.aituganova\Desktop\фотографии\Картинки\20180608104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79" y="1916832"/>
            <a:ext cx="3321100" cy="22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.aituganova\Desktop\нан пути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3349641" cy="22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569" y="5013176"/>
            <a:ext cx="7599170" cy="1143000"/>
          </a:xfrm>
        </p:spPr>
        <p:txBody>
          <a:bodyPr/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Тематическ</a:t>
            </a:r>
            <a:r>
              <a:rPr lang="kk-KZ" sz="2000" dirty="0">
                <a:solidFill>
                  <a:srgbClr val="002060"/>
                </a:solidFill>
              </a:rPr>
              <a:t>ий</a:t>
            </a:r>
            <a:r>
              <a:rPr lang="ru-RU" sz="2000" dirty="0">
                <a:solidFill>
                  <a:srgbClr val="002060"/>
                </a:solidFill>
              </a:rPr>
              <a:t> брифинг </a:t>
            </a:r>
            <a:r>
              <a:rPr lang="ru-RU" sz="2000" dirty="0" smtClean="0">
                <a:solidFill>
                  <a:srgbClr val="002060"/>
                </a:solidFill>
              </a:rPr>
              <a:t>СБ ООН </a:t>
            </a:r>
            <a:r>
              <a:rPr lang="ru-RU" sz="2000" dirty="0">
                <a:solidFill>
                  <a:srgbClr val="002060"/>
                </a:solidFill>
              </a:rPr>
              <a:t>на тему: </a:t>
            </a:r>
            <a:r>
              <a:rPr lang="ru-RU" sz="2000" i="1" dirty="0">
                <a:solidFill>
                  <a:srgbClr val="002060"/>
                </a:solidFill>
              </a:rPr>
              <a:t>«Нераспространение оружия массового уничтожения: меры доверия»</a:t>
            </a:r>
            <a:r>
              <a:rPr lang="kk-KZ" sz="2000" i="1" dirty="0">
                <a:solidFill>
                  <a:srgbClr val="002060"/>
                </a:solidFill>
              </a:rPr>
              <a:t>, </a:t>
            </a:r>
            <a:r>
              <a:rPr lang="kk-KZ" sz="2000" dirty="0">
                <a:solidFill>
                  <a:srgbClr val="002060"/>
                </a:solidFill>
              </a:rPr>
              <a:t>прошедший под председательством Президента РК Н.Назарбаева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медиа файлы\Фото от А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384997" cy="35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569" y="5013176"/>
            <a:ext cx="7599170" cy="1143000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</a:rPr>
              <a:t>Совещание по взаимодействию и мерам доверия в Азии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8B6BC0-77B7-E14D-ADD4-8D474550A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89" y="1052736"/>
            <a:ext cx="66505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0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569" y="5013176"/>
            <a:ext cx="7599170" cy="1143000"/>
          </a:xfrm>
        </p:spPr>
        <p:txBody>
          <a:bodyPr/>
          <a:lstStyle/>
          <a:p>
            <a:r>
              <a:rPr lang="kk-KZ" sz="2200" dirty="0" smtClean="0">
                <a:solidFill>
                  <a:srgbClr val="002060"/>
                </a:solidFill>
              </a:rPr>
              <a:t>Очередная встреча участников Астанинского процесса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.aituganova\Desktop\сирийский проце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7" y="1124744"/>
            <a:ext cx="81764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1" cy="1143000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П</a:t>
            </a:r>
            <a:r>
              <a:rPr lang="ru-RU" sz="2000" dirty="0" smtClean="0">
                <a:solidFill>
                  <a:srgbClr val="002060"/>
                </a:solidFill>
              </a:rPr>
              <a:t>ервое </a:t>
            </a:r>
            <a:r>
              <a:rPr lang="ru-RU" sz="2000" dirty="0">
                <a:solidFill>
                  <a:srgbClr val="002060"/>
                </a:solidFill>
              </a:rPr>
              <a:t>в истории Вооруженных сил Казахстана направление воинского контингента  в миротворческую миссию </a:t>
            </a:r>
            <a:r>
              <a:rPr lang="ru-RU" sz="2000" dirty="0" smtClean="0">
                <a:solidFill>
                  <a:srgbClr val="002060"/>
                </a:solidFill>
              </a:rPr>
              <a:t>ООН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a.aituganova\Desktop\2018040916305123789_20180409155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9" y="1550409"/>
            <a:ext cx="4333114" cy="24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aituganova\Desktop\img_10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53" y="1550409"/>
            <a:ext cx="3673727" cy="24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.aituganova\Desktop\d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03" y="4197805"/>
            <a:ext cx="4628377" cy="24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.aituganova\Desktop\img_10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8" y="4197804"/>
            <a:ext cx="36004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360</Words>
  <Application>Microsoft Office PowerPoint</Application>
  <PresentationFormat>Экран (4:3)</PresentationFormat>
  <Paragraphs>46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Қазақстан Республикасының  Сыртқы істер министрлігі</vt:lpstr>
      <vt:lpstr>  </vt:lpstr>
      <vt:lpstr>Политическое обращение  Президента Республики Казахстан Н.А.Назарбаева  Совету Безопасности ООН «Концептуальное видение Казахстана по упрочению глобального партнерства для построения безопасного, справедливого и процветающего мира» от 10 января 2017 г. </vt:lpstr>
      <vt:lpstr>Основные семь приоритетов работы в Совете Безопаности ООН</vt:lpstr>
      <vt:lpstr>Презентация PowerPoint</vt:lpstr>
      <vt:lpstr>Тематический брифинг СБ ООН на тему: «Нераспространение оружия массового уничтожения: меры доверия», прошедший под председательством Президента РК Н.Назарбаева</vt:lpstr>
      <vt:lpstr>Совещание по взаимодействию и мерам доверия в Азии</vt:lpstr>
      <vt:lpstr>Очередная встреча участников Астанинского процесса</vt:lpstr>
      <vt:lpstr>Первое в истории Вооруженных сил Казахстана направление воинского контингента  в миротворческую миссию ООН</vt:lpstr>
      <vt:lpstr>Сертификация миротворческих курсов Учебного центра «Партнерство во имя мира» (КАЗЦЕНТ) </vt:lpstr>
      <vt:lpstr>Презентация PowerPoint</vt:lpstr>
      <vt:lpstr>Презентация PowerPoint</vt:lpstr>
      <vt:lpstr>Министерские дебаты на тему «Построение регионального партнерства в Афганистане и ЦА в качестве модели взаимозависимости безопасности и развития»,  прошедшие 19 января 2018 г.</vt:lpstr>
      <vt:lpstr>Кодекс поведения по достижению мира, свободного от терроризма </vt:lpstr>
      <vt:lpstr>Финансовая помощь Казахстана Сомали</vt:lpstr>
      <vt:lpstr>В рамках председательства в Комитете по Сомали и Эритрее принято решение СБ ООН о снятии санкций с Эритреи</vt:lpstr>
      <vt:lpstr>  ONE UN </vt:lpstr>
      <vt:lpstr>Заседания СБ ООН в 2017-2018 гг.</vt:lpstr>
      <vt:lpstr>Презентация PowerPoint</vt:lpstr>
      <vt:lpstr>Презентация PowerPoint</vt:lpstr>
      <vt:lpstr>Спасибо Вам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Aigerim Aituganova</dc:creator>
  <cp:lastModifiedBy>Aigerim A. Aituganova</cp:lastModifiedBy>
  <cp:revision>140</cp:revision>
  <cp:lastPrinted>2019-02-28T04:34:06Z</cp:lastPrinted>
  <dcterms:created xsi:type="dcterms:W3CDTF">2019-02-12T07:48:01Z</dcterms:created>
  <dcterms:modified xsi:type="dcterms:W3CDTF">2019-03-01T05:03:44Z</dcterms:modified>
</cp:coreProperties>
</file>