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810" r:id="rId2"/>
    <p:sldMasterId id="2147483812" r:id="rId3"/>
    <p:sldMasterId id="2147483815" r:id="rId4"/>
    <p:sldMasterId id="2147483818" r:id="rId5"/>
  </p:sldMasterIdLst>
  <p:notesMasterIdLst>
    <p:notesMasterId r:id="rId11"/>
  </p:notesMasterIdLst>
  <p:handoutMasterIdLst>
    <p:handoutMasterId r:id="rId12"/>
  </p:handoutMasterIdLst>
  <p:sldIdLst>
    <p:sldId id="259" r:id="rId6"/>
    <p:sldId id="392" r:id="rId7"/>
    <p:sldId id="386" r:id="rId8"/>
    <p:sldId id="388" r:id="rId9"/>
    <p:sldId id="389" r:id="rId10"/>
  </p:sldIdLst>
  <p:sldSz cx="9144000" cy="5143500" type="screen16x9"/>
  <p:notesSz cx="6797675" cy="9874250"/>
  <p:defaultTextStyle>
    <a:defPPr>
      <a:defRPr lang="ru-RU"/>
    </a:defPPr>
    <a:lvl1pPr marL="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4">
          <p15:clr>
            <a:srgbClr val="A4A3A4"/>
          </p15:clr>
        </p15:guide>
        <p15:guide id="2" pos="3175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A9"/>
    <a:srgbClr val="CC1461"/>
    <a:srgbClr val="19D9FF"/>
    <a:srgbClr val="B9F7FF"/>
    <a:srgbClr val="0031A1"/>
    <a:srgbClr val="FF6600"/>
    <a:srgbClr val="B9FDB9"/>
    <a:srgbClr val="003538"/>
    <a:srgbClr val="41719C"/>
    <a:srgbClr val="419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7" autoAdjust="0"/>
    <p:restoredTop sz="95771" autoAdjust="0"/>
  </p:normalViewPr>
  <p:slideViewPr>
    <p:cSldViewPr snapToGrid="0" showGuides="1">
      <p:cViewPr varScale="1">
        <p:scale>
          <a:sx n="144" d="100"/>
          <a:sy n="144" d="100"/>
        </p:scale>
        <p:origin x="-1092" y="-90"/>
      </p:cViewPr>
      <p:guideLst>
        <p:guide orient="horz" pos="2154"/>
        <p:guide orient="horz" pos="1620"/>
        <p:guide pos="317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5427"/>
          </a:xfrm>
          <a:prstGeom prst="rect">
            <a:avLst/>
          </a:prstGeom>
        </p:spPr>
        <p:txBody>
          <a:bodyPr vert="horz" lIns="91253" tIns="45626" rIns="91253" bIns="456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5427"/>
          </a:xfrm>
          <a:prstGeom prst="rect">
            <a:avLst/>
          </a:prstGeom>
        </p:spPr>
        <p:txBody>
          <a:bodyPr vert="horz" lIns="91253" tIns="45626" rIns="91253" bIns="45626" rtlCol="0"/>
          <a:lstStyle>
            <a:lvl1pPr algn="r">
              <a:defRPr sz="1200"/>
            </a:lvl1pPr>
          </a:lstStyle>
          <a:p>
            <a:fld id="{2230B178-0B8A-46BE-82CB-2771E93ECE2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78825"/>
            <a:ext cx="2945659" cy="495426"/>
          </a:xfrm>
          <a:prstGeom prst="rect">
            <a:avLst/>
          </a:prstGeom>
        </p:spPr>
        <p:txBody>
          <a:bodyPr vert="horz" lIns="91253" tIns="45626" rIns="91253" bIns="456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378825"/>
            <a:ext cx="2945659" cy="495426"/>
          </a:xfrm>
          <a:prstGeom prst="rect">
            <a:avLst/>
          </a:prstGeom>
        </p:spPr>
        <p:txBody>
          <a:bodyPr vert="horz" lIns="91253" tIns="45626" rIns="91253" bIns="45626" rtlCol="0" anchor="b"/>
          <a:lstStyle>
            <a:lvl1pPr algn="r">
              <a:defRPr sz="1200"/>
            </a:lvl1pPr>
          </a:lstStyle>
          <a:p>
            <a:fld id="{7C4438AF-52F4-4C93-A3C8-E15D9665E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63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5427"/>
          </a:xfrm>
          <a:prstGeom prst="rect">
            <a:avLst/>
          </a:prstGeom>
        </p:spPr>
        <p:txBody>
          <a:bodyPr vert="horz" lIns="91253" tIns="45626" rIns="91253" bIns="456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5427"/>
          </a:xfrm>
          <a:prstGeom prst="rect">
            <a:avLst/>
          </a:prstGeom>
        </p:spPr>
        <p:txBody>
          <a:bodyPr vert="horz" lIns="91253" tIns="45626" rIns="91253" bIns="45626" rtlCol="0"/>
          <a:lstStyle>
            <a:lvl1pPr algn="r">
              <a:defRPr sz="1200"/>
            </a:lvl1pPr>
          </a:lstStyle>
          <a:p>
            <a:fld id="{15360762-4A0D-4F2F-8804-ACBB379884FA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3" tIns="45626" rIns="91253" bIns="456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6"/>
            <a:ext cx="5438140" cy="3887986"/>
          </a:xfrm>
          <a:prstGeom prst="rect">
            <a:avLst/>
          </a:prstGeom>
        </p:spPr>
        <p:txBody>
          <a:bodyPr vert="horz" lIns="91253" tIns="45626" rIns="91253" bIns="4562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5"/>
            <a:ext cx="2945659" cy="495426"/>
          </a:xfrm>
          <a:prstGeom prst="rect">
            <a:avLst/>
          </a:prstGeom>
        </p:spPr>
        <p:txBody>
          <a:bodyPr vert="horz" lIns="91253" tIns="45626" rIns="91253" bIns="456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8825"/>
            <a:ext cx="2945659" cy="495426"/>
          </a:xfrm>
          <a:prstGeom prst="rect">
            <a:avLst/>
          </a:prstGeom>
        </p:spPr>
        <p:txBody>
          <a:bodyPr vert="horz" lIns="91253" tIns="45626" rIns="91253" bIns="45626" rtlCol="0" anchor="b"/>
          <a:lstStyle>
            <a:lvl1pPr algn="r">
              <a:defRPr sz="1200"/>
            </a:lvl1pPr>
          </a:lstStyle>
          <a:p>
            <a:fld id="{51FE8929-EB6E-45FE-8744-5A3C50A1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5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38150" y="1233488"/>
            <a:ext cx="5921375" cy="33321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5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7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1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5881" y="1962523"/>
            <a:ext cx="6857999" cy="999565"/>
          </a:xfrm>
          <a:prstGeom prst="rect">
            <a:avLst/>
          </a:prstGeom>
        </p:spPr>
        <p:txBody>
          <a:bodyPr lIns="77203" tIns="38601" rIns="77203" bIns="38601"/>
          <a:lstStyle>
            <a:lvl1pPr marL="0" indent="0" algn="ctr">
              <a:buNone/>
              <a:defRPr sz="1700"/>
            </a:lvl1pPr>
            <a:lvl2pPr marL="324247" indent="0" algn="ctr">
              <a:buNone/>
              <a:defRPr sz="1400"/>
            </a:lvl2pPr>
            <a:lvl3pPr marL="648491" indent="0" algn="ctr">
              <a:buNone/>
              <a:defRPr sz="1300"/>
            </a:lvl3pPr>
            <a:lvl4pPr marL="972737" indent="0" algn="ctr">
              <a:buNone/>
              <a:defRPr sz="1100"/>
            </a:lvl4pPr>
            <a:lvl5pPr marL="1296983" indent="0" algn="ctr">
              <a:buNone/>
              <a:defRPr sz="1100"/>
            </a:lvl5pPr>
            <a:lvl6pPr marL="1621227" indent="0" algn="ctr">
              <a:buNone/>
              <a:defRPr sz="1100"/>
            </a:lvl6pPr>
            <a:lvl7pPr marL="1945473" indent="0" algn="ctr">
              <a:buNone/>
              <a:defRPr sz="1100"/>
            </a:lvl7pPr>
            <a:lvl8pPr marL="2269718" indent="0" algn="ctr">
              <a:buNone/>
              <a:defRPr sz="1100"/>
            </a:lvl8pPr>
            <a:lvl9pPr marL="2593963" indent="0" algn="ctr">
              <a:buNone/>
              <a:defRPr sz="11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9928185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4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4"/>
            <a:ext cx="4721257" cy="142540"/>
          </a:xfrm>
          <a:prstGeom prst="rect">
            <a:avLst/>
          </a:prstGeom>
        </p:spPr>
        <p:txBody>
          <a:bodyPr lIns="77196" tIns="38597" rIns="77196" bIns="38597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2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6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3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776148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23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4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4"/>
            <a:ext cx="4721257" cy="142540"/>
          </a:xfrm>
          <a:prstGeom prst="rect">
            <a:avLst/>
          </a:prstGeom>
        </p:spPr>
        <p:txBody>
          <a:bodyPr lIns="77196" tIns="38597" rIns="77196" bIns="38597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2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6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3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776148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1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3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3"/>
            <a:ext cx="4721257" cy="142540"/>
          </a:xfrm>
          <a:prstGeom prst="rect">
            <a:avLst/>
          </a:prstGeom>
        </p:spPr>
        <p:txBody>
          <a:bodyPr lIns="77203" tIns="38601" rIns="77203" bIns="38601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1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9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5881" y="1962523"/>
            <a:ext cx="6857999" cy="999565"/>
          </a:xfrm>
          <a:prstGeom prst="rect">
            <a:avLst/>
          </a:prstGeom>
        </p:spPr>
        <p:txBody>
          <a:bodyPr lIns="77203" tIns="38601" rIns="77203" bIns="38601"/>
          <a:lstStyle>
            <a:lvl1pPr marL="0" indent="0" algn="ctr">
              <a:buNone/>
              <a:defRPr sz="1700"/>
            </a:lvl1pPr>
            <a:lvl2pPr marL="324247" indent="0" algn="ctr">
              <a:buNone/>
              <a:defRPr sz="1400"/>
            </a:lvl2pPr>
            <a:lvl3pPr marL="648491" indent="0" algn="ctr">
              <a:buNone/>
              <a:defRPr sz="1300"/>
            </a:lvl3pPr>
            <a:lvl4pPr marL="972737" indent="0" algn="ctr">
              <a:buNone/>
              <a:defRPr sz="1100"/>
            </a:lvl4pPr>
            <a:lvl5pPr marL="1296983" indent="0" algn="ctr">
              <a:buNone/>
              <a:defRPr sz="1100"/>
            </a:lvl5pPr>
            <a:lvl6pPr marL="1621227" indent="0" algn="ctr">
              <a:buNone/>
              <a:defRPr sz="1100"/>
            </a:lvl6pPr>
            <a:lvl7pPr marL="1945473" indent="0" algn="ctr">
              <a:buNone/>
              <a:defRPr sz="1100"/>
            </a:lvl7pPr>
            <a:lvl8pPr marL="2269718" indent="0" algn="ctr">
              <a:buNone/>
              <a:defRPr sz="1100"/>
            </a:lvl8pPr>
            <a:lvl9pPr marL="2593963" indent="0" algn="ctr">
              <a:buNone/>
              <a:defRPr sz="11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143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3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>
                <a:solidFill>
                  <a:prstClr val="white">
                    <a:lumMod val="6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3"/>
            <a:ext cx="4721257" cy="142540"/>
          </a:xfrm>
          <a:prstGeom prst="rect">
            <a:avLst/>
          </a:prstGeom>
        </p:spPr>
        <p:txBody>
          <a:bodyPr lIns="77203" tIns="38601" rIns="77203" bIns="38601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smtClean="0">
                <a:solidFill>
                  <a:prstClr val="white">
                    <a:lumMod val="65000"/>
                  </a:prstClr>
                </a:solidFill>
              </a:rPr>
              <a:t>Итоги СЭР за январь-август 2017 года</a:t>
            </a:r>
            <a:endParaRPr lang="ru-RU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452601"/>
            <a:ext cx="9144006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73411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4986945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fld id="{6D7284AB-EDDC-4341-87A7-B911D7173125}" type="slidenum">
              <a:rPr lang="ru-RU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2703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/>
              <a:pPr/>
              <a:t>11.03.2019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75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" y="2048966"/>
            <a:ext cx="9143999" cy="994322"/>
          </a:xfrm>
          <a:prstGeom prst="rect">
            <a:avLst/>
          </a:prstGeom>
        </p:spPr>
        <p:txBody>
          <a:bodyPr vert="horz" lIns="77196" tIns="38597" rIns="77196" bIns="3859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2" y="4767495"/>
            <a:ext cx="9143999" cy="273350"/>
          </a:xfrm>
          <a:prstGeom prst="rect">
            <a:avLst/>
          </a:prstGeom>
        </p:spPr>
        <p:txBody>
          <a:bodyPr vert="horz" lIns="77196" tIns="38597" rIns="77196" bIns="3859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76148"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 flipV="1">
            <a:off x="0" y="3068572"/>
            <a:ext cx="9144000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26339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00" y="766937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44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9998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00" indent="-192500" algn="l" defTabSz="769998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499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497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495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494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493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491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490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488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9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996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995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4993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9991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499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9989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" y="2048966"/>
            <a:ext cx="9143999" cy="994322"/>
          </a:xfrm>
          <a:prstGeom prst="rect">
            <a:avLst/>
          </a:prstGeom>
        </p:spPr>
        <p:txBody>
          <a:bodyPr vert="horz" lIns="77196" tIns="38597" rIns="77196" bIns="3859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2" y="4767495"/>
            <a:ext cx="9143999" cy="273350"/>
          </a:xfrm>
          <a:prstGeom prst="rect">
            <a:avLst/>
          </a:prstGeom>
        </p:spPr>
        <p:txBody>
          <a:bodyPr vert="horz" lIns="77196" tIns="38597" rIns="77196" bIns="3859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776148"/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776148"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96" tIns="38597" rIns="77196" bIns="38597" rtlCol="0" anchor="ctr"/>
          <a:lstStyle/>
          <a:p>
            <a:pPr algn="ctr" defTabSz="776148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 flipV="1">
            <a:off x="0" y="3068572"/>
            <a:ext cx="9144000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26339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00" y="766937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2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69998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00" indent="-192500" algn="l" defTabSz="769998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499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497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495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494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493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491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490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488" indent="-192500" algn="l" defTabSz="769998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9998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996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995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4993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9991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4990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9989" algn="l" defTabSz="7699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2703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1" y="3048596"/>
            <a:ext cx="9143999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00" y="766936"/>
            <a:ext cx="1000800" cy="10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23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2703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kk-KZ" sz="1700" b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Республики Казахстан</a:t>
            </a:r>
            <a:endParaRPr lang="ru-RU" sz="1700" b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1" y="3048596"/>
            <a:ext cx="9143999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00" y="766936"/>
            <a:ext cx="1000800" cy="10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81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2255175"/>
            <a:ext cx="9144000" cy="631954"/>
          </a:xfrm>
          <a:prstGeom prst="rect">
            <a:avLst/>
          </a:prstGeom>
          <a:noFill/>
        </p:spPr>
        <p:txBody>
          <a:bodyPr wrap="square" lIns="77203" tIns="38601" rIns="77203" bIns="38601" rtlCol="0" anchor="ctr">
            <a:spAutoFit/>
          </a:bodyPr>
          <a:lstStyle/>
          <a:p>
            <a:pPr algn="ctr"/>
            <a:r>
              <a:rPr lang="ru-RU" sz="18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УТОЧНЕНИЕ ПРОГНОЗА МАКРОПОКАЗАТЕЛЕЙ И ПАРАМЕТРОВ РЕСПУБЛИКАНСКОГО БЮДЖЕТА НА 2019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2346" y="4847703"/>
            <a:ext cx="1959307" cy="262622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1200" b="1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арт, 2019 </a:t>
            </a:r>
            <a:r>
              <a:rPr lang="ru-RU" sz="1200" b="1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marL="0" algn="ctr"/>
            <a:r>
              <a:rPr lang="kk-KZ" sz="1700" b="1" cap="small" dirty="0"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kk-KZ" sz="1700" b="1" cap="small" baseline="0" dirty="0">
                <a:latin typeface="Arial" pitchFamily="34" charset="0"/>
                <a:cs typeface="Arial" pitchFamily="34" charset="0"/>
              </a:rPr>
              <a:t> национальной экономики Республики Казахстан</a:t>
            </a:r>
            <a:endParaRPr lang="ru-RU" sz="1700" b="1" cap="smal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" y="3048596"/>
            <a:ext cx="9143999" cy="1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2016350"/>
            <a:ext cx="9144000" cy="1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2" descr="C:\Users\dzhaparkulov_aa\Desktop\470fbd39b681c8697788161f6bab882d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00" y="766936"/>
            <a:ext cx="1000800" cy="10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24" y="20900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8" tIns="38593" rIns="77188" bIns="38593" rtlCol="0" anchor="ctr"/>
          <a:lstStyle/>
          <a:p>
            <a:pPr algn="ctr" defTabSz="776074"/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Факторы уточнения прогноза социально-экономического развития на </a:t>
            </a:r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93296"/>
              </p:ext>
            </p:extLst>
          </p:nvPr>
        </p:nvGraphicFramePr>
        <p:xfrm>
          <a:off x="116054" y="523435"/>
          <a:ext cx="8925340" cy="44038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925340"/>
              </a:tblGrid>
              <a:tr h="1317030">
                <a:tc>
                  <a:txBody>
                    <a:bodyPr/>
                    <a:lstStyle/>
                    <a:p>
                      <a:pPr marL="457200" marR="0" indent="-45720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indent="-45720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Предварительные 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ВВП за 2018 год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ru-RU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8023">
                <a:tc>
                  <a:txBody>
                    <a:bodyPr/>
                    <a:lstStyle/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Пересмотр динамики 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горнодобывающей 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промышленности 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Снижение добычи нефти по сравнению с 2018 годом 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на 1,5% обуславливает формирование более низких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темпов роста горнодобывающей промышленности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8803">
                <a:tc>
                  <a:txBody>
                    <a:bodyPr/>
                    <a:lstStyle/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Увеличение роста услуг за счет 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расширения внутреннего спроса</a:t>
                      </a:r>
                    </a:p>
                    <a:p>
                      <a:pPr marL="0" marR="0" indent="0" algn="l" defTabSz="7699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4812246" y="545988"/>
            <a:ext cx="4226673" cy="1325495"/>
            <a:chOff x="4863964" y="545988"/>
            <a:chExt cx="4226673" cy="1325495"/>
          </a:xfrm>
        </p:grpSpPr>
        <p:sp>
          <p:nvSpPr>
            <p:cNvPr id="32" name="TextBox 31"/>
            <p:cNvSpPr txBox="1"/>
            <p:nvPr/>
          </p:nvSpPr>
          <p:spPr>
            <a:xfrm>
              <a:off x="5813759" y="673020"/>
              <a:ext cx="20203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+542,8 </a:t>
              </a:r>
            </a:p>
            <a:p>
              <a:pPr algn="ctr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млрд. </a:t>
              </a:r>
              <a:r>
                <a:rPr lang="ru-RU" sz="9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тнг</a:t>
              </a:r>
              <a:r>
                <a:rPr lang="ru-RU" sz="18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945520" y="1332875"/>
              <a:ext cx="1814513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440741" y="917376"/>
              <a:ext cx="16498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58,8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трлн.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тнг</a:t>
              </a:r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факт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3964" y="917376"/>
              <a:ext cx="10815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58,2</a:t>
              </a:r>
              <a:r>
                <a:rPr lang="ru-RU" sz="8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трлн. </a:t>
              </a:r>
              <a:r>
                <a:rPr lang="ru-RU" sz="8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тнг</a:t>
              </a:r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оценка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09040" y="545988"/>
              <a:ext cx="2478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Номинальный объем ВВП в 2018 г.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665257" y="1958144"/>
            <a:ext cx="4119410" cy="1341943"/>
            <a:chOff x="4765935" y="1978022"/>
            <a:chExt cx="4119410" cy="1341943"/>
          </a:xfrm>
        </p:grpSpPr>
        <p:sp>
          <p:nvSpPr>
            <p:cNvPr id="34" name="TextBox 33"/>
            <p:cNvSpPr txBox="1"/>
            <p:nvPr/>
          </p:nvSpPr>
          <p:spPr>
            <a:xfrm>
              <a:off x="5937938" y="2077876"/>
              <a:ext cx="20203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-1,4</a:t>
              </a:r>
            </a:p>
            <a:p>
              <a:pPr algn="ctr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млн. тонн</a:t>
              </a:r>
              <a:r>
                <a:rPr lang="ru-RU" sz="18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6047488" y="2761479"/>
              <a:ext cx="1814513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743950" y="2365858"/>
              <a:ext cx="114139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89,0</a:t>
              </a:r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млн. тонн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2019 г. прогноз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65935" y="2365858"/>
              <a:ext cx="13755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90,4</a:t>
              </a:r>
              <a:r>
                <a:rPr lang="ru-RU" sz="24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млн. тонн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2018 г. факт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58000" y="1978022"/>
              <a:ext cx="2478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Объем добычи нефти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706230" y="3375175"/>
            <a:ext cx="4185078" cy="1430094"/>
            <a:chOff x="4995751" y="3388427"/>
            <a:chExt cx="4185078" cy="1430094"/>
          </a:xfrm>
        </p:grpSpPr>
        <p:sp>
          <p:nvSpPr>
            <p:cNvPr id="57" name="TextBox 56"/>
            <p:cNvSpPr txBox="1"/>
            <p:nvPr/>
          </p:nvSpPr>
          <p:spPr>
            <a:xfrm>
              <a:off x="5851501" y="3388427"/>
              <a:ext cx="2478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Рост услуг в 2019 г.</a:t>
              </a:r>
              <a:endParaRPr lang="ru-RU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24078" y="3607880"/>
              <a:ext cx="202036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+0,6</a:t>
              </a:r>
            </a:p>
            <a:p>
              <a:pPr algn="ctr"/>
              <a:endParaRPr lang="ru-RU" sz="9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9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п.п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6166758" y="4279435"/>
              <a:ext cx="1814513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941515" y="3864413"/>
              <a:ext cx="123931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4,8%</a:t>
              </a:r>
              <a:r>
                <a:rPr lang="ru-RU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уточненный прогноз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(март 2019 г.)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95751" y="3864414"/>
              <a:ext cx="13755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4,2%</a:t>
              </a:r>
              <a:r>
                <a:rPr lang="ru-RU" sz="24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одобренный прогноз</a:t>
              </a:r>
            </a:p>
            <a:p>
              <a:pPr algn="ctr"/>
              <a:r>
                <a:rPr lang="ru-RU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(ноябрь 2018 г.)</a:t>
              </a:r>
              <a:endParaRPr lang="ru-RU" sz="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0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16" y="15307"/>
            <a:ext cx="9166415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188" tIns="38593" rIns="77188" bIns="38593" rtlCol="0" anchor="ctr"/>
          <a:lstStyle/>
          <a:p>
            <a:pPr algn="ctr" defTabSz="776074"/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751624"/>
              </p:ext>
            </p:extLst>
          </p:nvPr>
        </p:nvGraphicFramePr>
        <p:xfrm>
          <a:off x="239635" y="521283"/>
          <a:ext cx="8572999" cy="4376695"/>
        </p:xfrm>
        <a:graphic>
          <a:graphicData uri="http://schemas.openxmlformats.org/drawingml/2006/table">
            <a:tbl>
              <a:tblPr/>
              <a:tblGrid>
                <a:gridCol w="3740807"/>
                <a:gridCol w="1208048"/>
                <a:gridCol w="1208048"/>
                <a:gridCol w="1208048"/>
                <a:gridCol w="1208048"/>
              </a:tblGrid>
              <a:tr h="11617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Предварительные итоги 2018 года</a:t>
                      </a:r>
                    </a:p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</a:t>
                      </a: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7699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</a:p>
                  </a:txBody>
                  <a:tcPr marL="11069" marR="11069" marT="689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D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Утвержденный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рогноз</a:t>
                      </a:r>
                    </a:p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(ноябрь 2018)</a:t>
                      </a:r>
                    </a:p>
                  </a:txBody>
                  <a:tcPr marL="11069" marR="11069" marT="689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Уточнение</a:t>
                      </a:r>
                    </a:p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(март 2019 )</a:t>
                      </a: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Отклонение</a:t>
                      </a: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ВВП, млрд. тенге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58 785,7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64 011,5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64 335,0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1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323,5</a:t>
                      </a:r>
                      <a:endParaRPr lang="ru-RU" sz="1100" b="1" i="1" u="none" strike="noStrike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692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реальный рост ВВП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% к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дефлятор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к пред.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ВВП, млрд. долларов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173,0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173,9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0,9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ВВП на душу населения,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США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9 335,9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9 361,8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9 409,2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69998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47,3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Среднегодовой</a:t>
                      </a:r>
                      <a:r>
                        <a:rPr lang="ru-RU" sz="9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курс тенге к доллару США</a:t>
                      </a:r>
                      <a:endParaRPr lang="ru-RU" sz="9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344,7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хозяйство, %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Промышленность, %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Горнодобывающая,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к пред. году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добычи нефти, млн. тонн</a:t>
                      </a:r>
                    </a:p>
                  </a:txBody>
                  <a:tcPr marL="397865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90,4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46314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Обрабатывающая, % к пред. году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Строительство, %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Производство услуг, % к пред. 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Торговля,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к пред. 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Транспорт, % к пред. 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Цена на 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нефть </a:t>
                      </a:r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Brent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долл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США/</a:t>
                      </a:r>
                      <a:r>
                        <a:rPr lang="ru-RU" sz="900" b="1" i="0" u="none" strike="noStrik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барр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71,1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55,0</a:t>
                      </a:r>
                    </a:p>
                  </a:txBody>
                  <a:tcPr marL="62208" marR="62208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Инфляция,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на конец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4-6</a:t>
                      </a:r>
                    </a:p>
                  </a:txBody>
                  <a:tcPr marL="8640" marR="8640" marT="7162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4-6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97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Показатели платежного баланса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Экспорт товаров,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долл.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"/>
                          <a:ea typeface="Verdana"/>
                          <a:cs typeface="Verdana"/>
                        </a:rPr>
                        <a:t>61,0</a:t>
                      </a:r>
                      <a:endParaRPr lang="ru-RU" sz="11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Импорт товаров,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долл.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Arial"/>
                          <a:ea typeface="Verdana"/>
                          <a:cs typeface="Verdana"/>
                        </a:rPr>
                        <a:t>32,5</a:t>
                      </a:r>
                      <a:endParaRPr lang="ru-RU" sz="11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Сальдо торгового баланса,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долл.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kk-KZ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28,4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9635" y="63063"/>
            <a:ext cx="875301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76074"/>
            <a:r>
              <a:rPr lang="ru-RU" sz="17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Уточнение макроэкономических параметров на 2019 год</a:t>
            </a:r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24487"/>
              </p:ext>
            </p:extLst>
          </p:nvPr>
        </p:nvGraphicFramePr>
        <p:xfrm>
          <a:off x="300857" y="668405"/>
          <a:ext cx="8715554" cy="3957602"/>
        </p:xfrm>
        <a:graphic>
          <a:graphicData uri="http://schemas.openxmlformats.org/drawingml/2006/table">
            <a:tbl>
              <a:tblPr/>
              <a:tblGrid>
                <a:gridCol w="3412214"/>
                <a:gridCol w="1767780"/>
                <a:gridCol w="1767780"/>
                <a:gridCol w="1767780"/>
              </a:tblGrid>
              <a:tr h="157093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426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прогноз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37" marR="4637" marT="3844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Поступления</a:t>
                      </a: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9 748,1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196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(без учета трансфертов)</a:t>
                      </a: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6 785,9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6 986,4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Налоговые поступления</a:t>
                      </a:r>
                    </a:p>
                  </a:txBody>
                  <a:tcPr marL="1728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6 661,3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6 859,7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ЭТП</a:t>
                      </a:r>
                    </a:p>
                  </a:txBody>
                  <a:tcPr marL="3456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990,6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1 011,0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20,4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Неналоговые поступления</a:t>
                      </a:r>
                    </a:p>
                  </a:txBody>
                  <a:tcPr marL="1728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Поступления от продажи основного капитала </a:t>
                      </a:r>
                    </a:p>
                  </a:txBody>
                  <a:tcPr marL="1728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Поступления трансфертов</a:t>
                      </a: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2 845,2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Гарантированный трансферт из </a:t>
                      </a:r>
                      <a:r>
                        <a:rPr lang="ru-RU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Нацфонда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2 450,0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Целевой трансферт из </a:t>
                      </a:r>
                      <a:r>
                        <a:rPr lang="ru-RU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Нацфонда</a:t>
                      </a:r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бюджетные изъятия</a:t>
                      </a: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algn="l" defTabSz="770072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обратный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трансферт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marL="0" indent="179388" algn="l" defTabSz="770072" rtl="0" eaLnBrk="1" fontAlgn="ctr" latinLnBrk="0" hangingPunct="1"/>
                      <a:r>
                        <a:rPr lang="kk-KZ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возврат целевых трансфертов МИО 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10 727,1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895,2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Дефицит </a:t>
                      </a: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-979,0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326,6*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-347,6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2,1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0,6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Ненефтяной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ефицит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-4 419,6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-987,9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59200" marR="5760" marT="477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8,4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ru-RU" sz="10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1,5</a:t>
                      </a:r>
                      <a:endParaRPr lang="ru-RU" sz="1000" b="0" i="1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3680" y="48441"/>
            <a:ext cx="8916480" cy="341191"/>
          </a:xfrm>
          <a:prstGeom prst="rect">
            <a:avLst/>
          </a:prstGeom>
        </p:spPr>
        <p:txBody>
          <a:bodyPr vert="horz" lIns="77203" tIns="38601" rIns="77203" bIns="3860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cap="small" dirty="0">
              <a:solidFill>
                <a:srgbClr val="C00000"/>
              </a:solidFill>
              <a:latin typeface="Arial" pitchFamily="34" charset="0"/>
              <a:ea typeface="Segoe UI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9286" y="436561"/>
            <a:ext cx="1457125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r"/>
            <a:r>
              <a:rPr lang="kk-KZ" sz="1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млрд. тенге</a:t>
            </a:r>
            <a:endParaRPr lang="ru-RU" sz="10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14630"/>
            <a:ext cx="91440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Уточнение прогноза параметров республиканского бюджета  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год </a:t>
            </a:r>
            <a:endParaRPr lang="ru-RU" sz="1600" b="1" cap="small" dirty="0" smtClean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50" b="1" cap="sm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(с учетом модернизации экономики страны )</a:t>
            </a:r>
            <a:endParaRPr lang="ru-RU" sz="1250" b="1" cap="small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59707"/>
            <a:ext cx="90164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kk-KZ" sz="8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учетом привлечения свободных остатков 2018 года в сумме 151,0 млрд. тенге и увеличения дефицита на 196,6 млрд. тенге</a:t>
            </a:r>
            <a:endParaRPr lang="ru-RU" sz="8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94212"/>
              </p:ext>
            </p:extLst>
          </p:nvPr>
        </p:nvGraphicFramePr>
        <p:xfrm>
          <a:off x="247649" y="747785"/>
          <a:ext cx="8713867" cy="3640613"/>
        </p:xfrm>
        <a:graphic>
          <a:graphicData uri="http://schemas.openxmlformats.org/drawingml/2006/table">
            <a:tbl>
              <a:tblPr/>
              <a:tblGrid>
                <a:gridCol w="4546883"/>
                <a:gridCol w="1070931"/>
                <a:gridCol w="1070931"/>
                <a:gridCol w="1012561"/>
                <a:gridCol w="1012561"/>
              </a:tblGrid>
              <a:tr h="216634">
                <a:tc rowSpan="2">
                  <a:txBody>
                    <a:bodyPr/>
                    <a:lstStyle/>
                    <a:p>
                      <a:pPr algn="ctr" fontAlgn="b"/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kk-KZ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6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50" dirty="0" smtClean="0"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lang="ru-RU" sz="1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70072" rtl="0" eaLnBrk="1" latinLnBrk="0" hangingPunct="1"/>
                      <a:r>
                        <a:rPr lang="kk-KZ" sz="11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утвержд.</a:t>
                      </a:r>
                      <a:endParaRPr lang="ru-RU" sz="11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70072" rtl="0" eaLnBrk="1" latinLnBrk="0" hangingPunct="1"/>
                      <a:r>
                        <a:rPr lang="kk-KZ" sz="115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прогноз к уточнен.</a:t>
                      </a:r>
                      <a:endParaRPr lang="ru-RU" sz="11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770072" rtl="0" eaLnBrk="1" latinLnBrk="0" hangingPunct="1"/>
                      <a:endParaRPr lang="ru-RU" sz="11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009" marR="4009" marT="33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Поступления-Всего</a:t>
                      </a: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5 080,0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2 960,6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3 243,0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411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прямые налоги и другие поступления от организаций нефтяного сектора</a:t>
                      </a: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3 211,6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2 274,5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2 588,8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поступления от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приватизации*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инвестиционные доходы от управления Фондом</a:t>
                      </a: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1 846,7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684,0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-43,4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Использование-Всего</a:t>
                      </a: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2 618,1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2 457,6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3 077,6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гарантированный трансферт в РБ</a:t>
                      </a: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2 600,0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целевой трансферт в РБ</a:t>
                      </a: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251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расходы, связанные с управлением Фондом и проведением ежегодного внешнего аудита</a:t>
                      </a:r>
                    </a:p>
                  </a:txBody>
                  <a:tcPr marL="864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Чистые поступления в Фонд</a:t>
                      </a: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2 461,9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Валютные активы Фонда на конец года </a:t>
                      </a:r>
                    </a:p>
                  </a:txBody>
                  <a:tcPr marL="576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19 896,3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23 304,6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21 521,4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-1 783,2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172800" marR="5760" marT="477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долларов США</a:t>
                      </a:r>
                    </a:p>
                  </a:txBody>
                  <a:tcPr marL="172800" marR="5760" marT="477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63,0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770072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F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4391" y="515947"/>
            <a:ext cx="1457125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r"/>
            <a:r>
              <a:rPr lang="kk-KZ" sz="10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млрд. тенге</a:t>
            </a:r>
            <a:endParaRPr lang="ru-RU" sz="10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801" y="4949271"/>
            <a:ext cx="79917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 Без учета поступлений от приватизации собственности национальных холдингов и компаний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802" y="-59050"/>
            <a:ext cx="8788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Прогноз параметров Национального фонда на 2019 </a:t>
            </a:r>
            <a:r>
              <a:rPr lang="kk-KZ" sz="16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год</a:t>
            </a:r>
            <a:r>
              <a:rPr lang="kk-KZ" sz="1800" b="1" cap="small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kk-KZ" sz="1100" b="1" cap="smal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(с учетом увеличения гарантированного трансферта до 2 700,0 млрд. тенге и выделения ЦТ 370 млрд. тенге )</a:t>
            </a:r>
            <a:endParaRPr lang="ru-RU" sz="1100" b="1" cap="small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5775</TotalTime>
  <Words>776</Words>
  <Application>Microsoft Office PowerPoint</Application>
  <PresentationFormat>Экран (16:9)</PresentationFormat>
  <Paragraphs>334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Тема Office</vt:lpstr>
      <vt:lpstr>1_Тема Office</vt:lpstr>
      <vt:lpstr>2_Тема Office</vt:lpstr>
      <vt:lpstr>5_Тема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Мухтар Абуталип</cp:lastModifiedBy>
  <cp:revision>813</cp:revision>
  <cp:lastPrinted>2019-03-11T05:27:55Z</cp:lastPrinted>
  <dcterms:created xsi:type="dcterms:W3CDTF">2017-09-18T08:04:07Z</dcterms:created>
  <dcterms:modified xsi:type="dcterms:W3CDTF">2019-03-11T06:27:09Z</dcterms:modified>
</cp:coreProperties>
</file>