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  <p:sldMasterId id="2147483810" r:id="rId2"/>
    <p:sldMasterId id="2147483812" r:id="rId3"/>
    <p:sldMasterId id="2147483815" r:id="rId4"/>
    <p:sldMasterId id="2147483818" r:id="rId5"/>
  </p:sldMasterIdLst>
  <p:notesMasterIdLst>
    <p:notesMasterId r:id="rId11"/>
  </p:notesMasterIdLst>
  <p:handoutMasterIdLst>
    <p:handoutMasterId r:id="rId12"/>
  </p:handoutMasterIdLst>
  <p:sldIdLst>
    <p:sldId id="259" r:id="rId6"/>
    <p:sldId id="390" r:id="rId7"/>
    <p:sldId id="386" r:id="rId8"/>
    <p:sldId id="388" r:id="rId9"/>
    <p:sldId id="389" r:id="rId10"/>
  </p:sldIdLst>
  <p:sldSz cx="9144000" cy="5143500" type="screen16x9"/>
  <p:notesSz cx="6858000" cy="9947275"/>
  <p:defaultTextStyle>
    <a:defPPr>
      <a:defRPr lang="ru-RU"/>
    </a:defPPr>
    <a:lvl1pPr marL="0" algn="l" defTabSz="7762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8110" algn="l" defTabSz="7762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76222" algn="l" defTabSz="7762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64332" algn="l" defTabSz="7762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52441" algn="l" defTabSz="7762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40553" algn="l" defTabSz="7762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28663" algn="l" defTabSz="7762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716772" algn="l" defTabSz="7762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104884" algn="l" defTabSz="7762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54">
          <p15:clr>
            <a:srgbClr val="A4A3A4"/>
          </p15:clr>
        </p15:guide>
        <p15:guide id="2" pos="3175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DA9"/>
    <a:srgbClr val="CC1461"/>
    <a:srgbClr val="19D9FF"/>
    <a:srgbClr val="B9F7FF"/>
    <a:srgbClr val="0031A1"/>
    <a:srgbClr val="FF6600"/>
    <a:srgbClr val="B9FDB9"/>
    <a:srgbClr val="003538"/>
    <a:srgbClr val="41719C"/>
    <a:srgbClr val="4196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7" autoAdjust="0"/>
    <p:restoredTop sz="95771" autoAdjust="0"/>
  </p:normalViewPr>
  <p:slideViewPr>
    <p:cSldViewPr snapToGrid="0" showGuides="1">
      <p:cViewPr varScale="1">
        <p:scale>
          <a:sx n="78" d="100"/>
          <a:sy n="78" d="100"/>
        </p:scale>
        <p:origin x="-102" y="-162"/>
      </p:cViewPr>
      <p:guideLst>
        <p:guide orient="horz" pos="2154"/>
        <p:guide orient="horz" pos="1620"/>
        <p:guide pos="317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0" d="100"/>
          <a:sy n="60" d="100"/>
        </p:scale>
        <p:origin x="3202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71800" cy="499091"/>
          </a:xfrm>
          <a:prstGeom prst="rect">
            <a:avLst/>
          </a:prstGeom>
        </p:spPr>
        <p:txBody>
          <a:bodyPr vert="horz" lIns="91989" tIns="45994" rIns="91989" bIns="4599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7" y="1"/>
            <a:ext cx="2971800" cy="499091"/>
          </a:xfrm>
          <a:prstGeom prst="rect">
            <a:avLst/>
          </a:prstGeom>
        </p:spPr>
        <p:txBody>
          <a:bodyPr vert="horz" lIns="91989" tIns="45994" rIns="91989" bIns="45994" rtlCol="0"/>
          <a:lstStyle>
            <a:lvl1pPr algn="r">
              <a:defRPr sz="1200"/>
            </a:lvl1pPr>
          </a:lstStyle>
          <a:p>
            <a:fld id="{2230B178-0B8A-46BE-82CB-2771E93ECE2B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4" y="9448186"/>
            <a:ext cx="2971800" cy="499090"/>
          </a:xfrm>
          <a:prstGeom prst="rect">
            <a:avLst/>
          </a:prstGeom>
        </p:spPr>
        <p:txBody>
          <a:bodyPr vert="horz" lIns="91989" tIns="45994" rIns="91989" bIns="4599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7" y="9448186"/>
            <a:ext cx="2971800" cy="499090"/>
          </a:xfrm>
          <a:prstGeom prst="rect">
            <a:avLst/>
          </a:prstGeom>
        </p:spPr>
        <p:txBody>
          <a:bodyPr vert="horz" lIns="91989" tIns="45994" rIns="91989" bIns="45994" rtlCol="0" anchor="b"/>
          <a:lstStyle>
            <a:lvl1pPr algn="r">
              <a:defRPr sz="1200"/>
            </a:lvl1pPr>
          </a:lstStyle>
          <a:p>
            <a:fld id="{7C4438AF-52F4-4C93-A3C8-E15D9665E0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663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71800" cy="499091"/>
          </a:xfrm>
          <a:prstGeom prst="rect">
            <a:avLst/>
          </a:prstGeom>
        </p:spPr>
        <p:txBody>
          <a:bodyPr vert="horz" lIns="91989" tIns="45994" rIns="91989" bIns="4599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7" y="1"/>
            <a:ext cx="2971800" cy="499091"/>
          </a:xfrm>
          <a:prstGeom prst="rect">
            <a:avLst/>
          </a:prstGeom>
        </p:spPr>
        <p:txBody>
          <a:bodyPr vert="horz" lIns="91989" tIns="45994" rIns="91989" bIns="45994" rtlCol="0"/>
          <a:lstStyle>
            <a:lvl1pPr algn="r">
              <a:defRPr sz="1200"/>
            </a:lvl1pPr>
          </a:lstStyle>
          <a:p>
            <a:fld id="{15360762-4A0D-4F2F-8804-ACBB379884FA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6088" y="1243013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89" tIns="45994" rIns="91989" bIns="4599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87129"/>
            <a:ext cx="5486400" cy="3916740"/>
          </a:xfrm>
          <a:prstGeom prst="rect">
            <a:avLst/>
          </a:prstGeom>
        </p:spPr>
        <p:txBody>
          <a:bodyPr vert="horz" lIns="91989" tIns="45994" rIns="91989" bIns="4599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48186"/>
            <a:ext cx="2971800" cy="499090"/>
          </a:xfrm>
          <a:prstGeom prst="rect">
            <a:avLst/>
          </a:prstGeom>
        </p:spPr>
        <p:txBody>
          <a:bodyPr vert="horz" lIns="91989" tIns="45994" rIns="91989" bIns="4599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7" y="9448186"/>
            <a:ext cx="2971800" cy="499090"/>
          </a:xfrm>
          <a:prstGeom prst="rect">
            <a:avLst/>
          </a:prstGeom>
        </p:spPr>
        <p:txBody>
          <a:bodyPr vert="horz" lIns="91989" tIns="45994" rIns="91989" bIns="45994" rtlCol="0" anchor="b"/>
          <a:lstStyle>
            <a:lvl1pPr algn="r">
              <a:defRPr sz="1200"/>
            </a:lvl1pPr>
          </a:lstStyle>
          <a:p>
            <a:fld id="{51FE8929-EB6E-45FE-8744-5A3C50A140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153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77622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88110" algn="l" defTabSz="77622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76222" algn="l" defTabSz="77622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64332" algn="l" defTabSz="77622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52441" algn="l" defTabSz="77622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40553" algn="l" defTabSz="77622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28663" algn="l" defTabSz="77622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16772" algn="l" defTabSz="77622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04884" algn="l" defTabSz="77622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46088" y="1243013"/>
            <a:ext cx="5965825" cy="33559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8929-EB6E-45FE-8744-5A3C50A14020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7852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8929-EB6E-45FE-8744-5A3C50A14020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873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8929-EB6E-45FE-8744-5A3C50A1402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011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5881" y="1962523"/>
            <a:ext cx="6857999" cy="999565"/>
          </a:xfrm>
          <a:prstGeom prst="rect">
            <a:avLst/>
          </a:prstGeom>
        </p:spPr>
        <p:txBody>
          <a:bodyPr lIns="77203" tIns="38601" rIns="77203" bIns="38601"/>
          <a:lstStyle>
            <a:lvl1pPr marL="0" indent="0" algn="ctr">
              <a:buNone/>
              <a:defRPr sz="1700"/>
            </a:lvl1pPr>
            <a:lvl2pPr marL="324247" indent="0" algn="ctr">
              <a:buNone/>
              <a:defRPr sz="1400"/>
            </a:lvl2pPr>
            <a:lvl3pPr marL="648491" indent="0" algn="ctr">
              <a:buNone/>
              <a:defRPr sz="1300"/>
            </a:lvl3pPr>
            <a:lvl4pPr marL="972737" indent="0" algn="ctr">
              <a:buNone/>
              <a:defRPr sz="1100"/>
            </a:lvl4pPr>
            <a:lvl5pPr marL="1296983" indent="0" algn="ctr">
              <a:buNone/>
              <a:defRPr sz="1100"/>
            </a:lvl5pPr>
            <a:lvl6pPr marL="1621227" indent="0" algn="ctr">
              <a:buNone/>
              <a:defRPr sz="1100"/>
            </a:lvl6pPr>
            <a:lvl7pPr marL="1945473" indent="0" algn="ctr">
              <a:buNone/>
              <a:defRPr sz="1100"/>
            </a:lvl7pPr>
            <a:lvl8pPr marL="2269718" indent="0" algn="ctr">
              <a:buNone/>
              <a:defRPr sz="1100"/>
            </a:lvl8pPr>
            <a:lvl9pPr marL="2593963" indent="0" algn="ctr">
              <a:buNone/>
              <a:defRPr sz="1100"/>
            </a:lvl9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99928185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55" userDrawn="1">
          <p15:clr>
            <a:srgbClr val="FBAE40"/>
          </p15:clr>
        </p15:guide>
        <p15:guide id="2" pos="3175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Заголовок и объект"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" y="5000964"/>
            <a:ext cx="2416946" cy="142540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8772B0F-72FC-4B76-8BAF-928EBA49A2F2}" type="datetime1">
              <a:rPr lang="ru-RU" smtClean="0">
                <a:solidFill>
                  <a:prstClr val="white">
                    <a:lumMod val="65000"/>
                  </a:prstClr>
                </a:solidFill>
              </a:rPr>
              <a:pPr/>
              <a:t>11.03.2019</a:t>
            </a:fld>
            <a:endParaRPr lang="ru-RU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56215" y="5000964"/>
            <a:ext cx="4721257" cy="142540"/>
          </a:xfrm>
          <a:prstGeom prst="rect">
            <a:avLst/>
          </a:prstGeom>
        </p:spPr>
        <p:txBody>
          <a:bodyPr lIns="77196" tIns="38597" rIns="77196" bIns="38597"/>
          <a:lstStyle>
            <a:lvl1pPr>
              <a:defRPr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776148"/>
            <a:r>
              <a:rPr lang="kk-KZ" smtClean="0">
                <a:solidFill>
                  <a:prstClr val="white">
                    <a:lumMod val="65000"/>
                  </a:prstClr>
                </a:solidFill>
              </a:rPr>
              <a:t>Итоги СЭР за январь-август 2017 года</a:t>
            </a:r>
            <a:endParaRPr lang="ru-RU" dirty="0">
              <a:solidFill>
                <a:prstClr val="white">
                  <a:lumMod val="65000"/>
                </a:prstClr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0" y="452602"/>
            <a:ext cx="9144006" cy="1"/>
          </a:xfrm>
          <a:prstGeom prst="line">
            <a:avLst/>
          </a:prstGeom>
          <a:ln w="38100" cmpd="tri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 userDrawn="1"/>
        </p:nvCxnSpPr>
        <p:spPr>
          <a:xfrm>
            <a:off x="0" y="4973411"/>
            <a:ext cx="9144006" cy="0"/>
          </a:xfrm>
          <a:prstGeom prst="line">
            <a:avLst/>
          </a:prstGeom>
          <a:ln w="25400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8816883" y="4986945"/>
            <a:ext cx="326551" cy="162414"/>
          </a:xfrm>
          <a:prstGeom prst="rect">
            <a:avLst/>
          </a:prstGeom>
          <a:solidFill>
            <a:srgbClr val="00A6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196" tIns="38597" rIns="77196" bIns="38597" rtlCol="0" anchor="ctr"/>
          <a:lstStyle/>
          <a:p>
            <a:pPr algn="ctr" defTabSz="776148"/>
            <a:fld id="{6D7284AB-EDDC-4341-87A7-B911D7173125}" type="slidenum">
              <a:rPr lang="ru-RU" sz="1000" b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 defTabSz="776148"/>
              <a:t>‹#›</a:t>
            </a:fld>
            <a:endParaRPr lang="ru-RU" sz="10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0237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Заголовок и объект"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" y="5000964"/>
            <a:ext cx="2416946" cy="142540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8772B0F-72FC-4B76-8BAF-928EBA49A2F2}" type="datetime1">
              <a:rPr lang="ru-RU" smtClean="0">
                <a:solidFill>
                  <a:prstClr val="white">
                    <a:lumMod val="65000"/>
                  </a:prstClr>
                </a:solidFill>
              </a:rPr>
              <a:pPr/>
              <a:t>11.03.2019</a:t>
            </a:fld>
            <a:endParaRPr lang="ru-RU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56215" y="5000964"/>
            <a:ext cx="4721257" cy="142540"/>
          </a:xfrm>
          <a:prstGeom prst="rect">
            <a:avLst/>
          </a:prstGeom>
        </p:spPr>
        <p:txBody>
          <a:bodyPr lIns="77196" tIns="38597" rIns="77196" bIns="38597"/>
          <a:lstStyle>
            <a:lvl1pPr>
              <a:defRPr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776148"/>
            <a:r>
              <a:rPr lang="kk-KZ" smtClean="0">
                <a:solidFill>
                  <a:prstClr val="white">
                    <a:lumMod val="65000"/>
                  </a:prstClr>
                </a:solidFill>
              </a:rPr>
              <a:t>Итоги СЭР за январь-август 2017 года</a:t>
            </a:r>
            <a:endParaRPr lang="ru-RU" dirty="0">
              <a:solidFill>
                <a:prstClr val="white">
                  <a:lumMod val="65000"/>
                </a:prstClr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0" y="452602"/>
            <a:ext cx="9144006" cy="1"/>
          </a:xfrm>
          <a:prstGeom prst="line">
            <a:avLst/>
          </a:prstGeom>
          <a:ln w="38100" cmpd="tri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 userDrawn="1"/>
        </p:nvCxnSpPr>
        <p:spPr>
          <a:xfrm>
            <a:off x="0" y="4973411"/>
            <a:ext cx="9144006" cy="0"/>
          </a:xfrm>
          <a:prstGeom prst="line">
            <a:avLst/>
          </a:prstGeom>
          <a:ln w="25400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8816883" y="4986945"/>
            <a:ext cx="326551" cy="162414"/>
          </a:xfrm>
          <a:prstGeom prst="rect">
            <a:avLst/>
          </a:prstGeom>
          <a:solidFill>
            <a:srgbClr val="00A6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196" tIns="38597" rIns="77196" bIns="38597" rtlCol="0" anchor="ctr"/>
          <a:lstStyle/>
          <a:p>
            <a:pPr algn="ctr" defTabSz="776148"/>
            <a:fld id="{6D7284AB-EDDC-4341-87A7-B911D7173125}" type="slidenum">
              <a:rPr lang="ru-RU" sz="1000" b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 defTabSz="776148"/>
              <a:t>‹#›</a:t>
            </a:fld>
            <a:endParaRPr lang="ru-RU" sz="10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7119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2" y="2050206"/>
            <a:ext cx="6857999" cy="999565"/>
          </a:xfrm>
          <a:prstGeom prst="rect">
            <a:avLst/>
          </a:prstGeom>
        </p:spPr>
        <p:txBody>
          <a:bodyPr lIns="77196" tIns="38597" rIns="77196" bIns="38597"/>
          <a:lstStyle>
            <a:lvl1pPr marL="0" indent="0" algn="ctr">
              <a:buNone/>
              <a:defRPr sz="1700"/>
            </a:lvl1pPr>
            <a:lvl2pPr marL="324216" indent="0" algn="ctr">
              <a:buNone/>
              <a:defRPr sz="1400"/>
            </a:lvl2pPr>
            <a:lvl3pPr marL="648429" indent="0" algn="ctr">
              <a:buNone/>
              <a:defRPr sz="1300"/>
            </a:lvl3pPr>
            <a:lvl4pPr marL="972644" indent="0" algn="ctr">
              <a:buNone/>
              <a:defRPr sz="1100"/>
            </a:lvl4pPr>
            <a:lvl5pPr marL="1296859" indent="0" algn="ctr">
              <a:buNone/>
              <a:defRPr sz="1100"/>
            </a:lvl5pPr>
            <a:lvl6pPr marL="1621072" indent="0" algn="ctr">
              <a:buNone/>
              <a:defRPr sz="1100"/>
            </a:lvl6pPr>
            <a:lvl7pPr marL="1945287" indent="0" algn="ctr">
              <a:buNone/>
              <a:defRPr sz="1100"/>
            </a:lvl7pPr>
            <a:lvl8pPr marL="2269501" indent="0" algn="ctr">
              <a:buNone/>
              <a:defRPr sz="1100"/>
            </a:lvl8pPr>
            <a:lvl9pPr marL="2593715" indent="0" algn="ctr">
              <a:buNone/>
              <a:defRPr sz="11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24241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155" userDrawn="1">
          <p15:clr>
            <a:srgbClr val="FBAE40"/>
          </p15:clr>
        </p15:guide>
        <p15:guide id="2" pos="3175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Заголовок и объект"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" y="5000963"/>
            <a:ext cx="2416946" cy="142540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8772B0F-72FC-4B76-8BAF-928EBA49A2F2}" type="datetime1">
              <a:rPr lang="ru-RU" smtClean="0">
                <a:solidFill>
                  <a:prstClr val="white">
                    <a:lumMod val="65000"/>
                  </a:prstClr>
                </a:solidFill>
              </a:rPr>
              <a:pPr/>
              <a:t>11.03.2019</a:t>
            </a:fld>
            <a:endParaRPr lang="ru-RU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56215" y="5000963"/>
            <a:ext cx="4721257" cy="142540"/>
          </a:xfrm>
          <a:prstGeom prst="rect">
            <a:avLst/>
          </a:prstGeom>
        </p:spPr>
        <p:txBody>
          <a:bodyPr lIns="77203" tIns="38601" rIns="77203" bIns="38601"/>
          <a:lstStyle>
            <a:lvl1pPr>
              <a:defRPr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kk-KZ" smtClean="0">
                <a:solidFill>
                  <a:prstClr val="white">
                    <a:lumMod val="65000"/>
                  </a:prstClr>
                </a:solidFill>
              </a:rPr>
              <a:t>Итоги СЭР за январь-август 2017 года</a:t>
            </a:r>
            <a:endParaRPr lang="ru-RU" dirty="0">
              <a:solidFill>
                <a:prstClr val="white">
                  <a:lumMod val="65000"/>
                </a:prstClr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0" y="452601"/>
            <a:ext cx="9144006" cy="1"/>
          </a:xfrm>
          <a:prstGeom prst="line">
            <a:avLst/>
          </a:prstGeom>
          <a:ln w="38100" cmpd="tri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 userDrawn="1"/>
        </p:nvCxnSpPr>
        <p:spPr>
          <a:xfrm>
            <a:off x="0" y="4973411"/>
            <a:ext cx="9144000" cy="1"/>
          </a:xfrm>
          <a:prstGeom prst="line">
            <a:avLst/>
          </a:prstGeom>
          <a:ln w="25400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8816882" y="4986945"/>
            <a:ext cx="326551" cy="162414"/>
          </a:xfrm>
          <a:prstGeom prst="rect">
            <a:avLst/>
          </a:prstGeom>
          <a:solidFill>
            <a:srgbClr val="00A6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77203" bIns="38601" rtlCol="0" anchor="ctr"/>
          <a:lstStyle/>
          <a:p>
            <a:pPr algn="ctr"/>
            <a:fld id="{6D7284AB-EDDC-4341-87A7-B911D7173125}" type="slidenum">
              <a:rPr lang="ru-RU" sz="1000" b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sz="10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349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5881" y="1962523"/>
            <a:ext cx="6857999" cy="999565"/>
          </a:xfrm>
          <a:prstGeom prst="rect">
            <a:avLst/>
          </a:prstGeom>
        </p:spPr>
        <p:txBody>
          <a:bodyPr lIns="77203" tIns="38601" rIns="77203" bIns="38601"/>
          <a:lstStyle>
            <a:lvl1pPr marL="0" indent="0" algn="ctr">
              <a:buNone/>
              <a:defRPr sz="1700"/>
            </a:lvl1pPr>
            <a:lvl2pPr marL="324247" indent="0" algn="ctr">
              <a:buNone/>
              <a:defRPr sz="1400"/>
            </a:lvl2pPr>
            <a:lvl3pPr marL="648491" indent="0" algn="ctr">
              <a:buNone/>
              <a:defRPr sz="1300"/>
            </a:lvl3pPr>
            <a:lvl4pPr marL="972737" indent="0" algn="ctr">
              <a:buNone/>
              <a:defRPr sz="1100"/>
            </a:lvl4pPr>
            <a:lvl5pPr marL="1296983" indent="0" algn="ctr">
              <a:buNone/>
              <a:defRPr sz="1100"/>
            </a:lvl5pPr>
            <a:lvl6pPr marL="1621227" indent="0" algn="ctr">
              <a:buNone/>
              <a:defRPr sz="1100"/>
            </a:lvl6pPr>
            <a:lvl7pPr marL="1945473" indent="0" algn="ctr">
              <a:buNone/>
              <a:defRPr sz="1100"/>
            </a:lvl7pPr>
            <a:lvl8pPr marL="2269718" indent="0" algn="ctr">
              <a:buNone/>
              <a:defRPr sz="1100"/>
            </a:lvl8pPr>
            <a:lvl9pPr marL="2593963" indent="0" algn="ctr">
              <a:buNone/>
              <a:defRPr sz="11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61435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155" userDrawn="1">
          <p15:clr>
            <a:srgbClr val="FBAE40"/>
          </p15:clr>
        </p15:guide>
        <p15:guide id="2" pos="3175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Заголовок и объект"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" y="5000963"/>
            <a:ext cx="2416946" cy="142540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8772B0F-72FC-4B76-8BAF-928EBA49A2F2}" type="datetime1">
              <a:rPr lang="ru-RU" smtClean="0">
                <a:solidFill>
                  <a:prstClr val="white">
                    <a:lumMod val="65000"/>
                  </a:prstClr>
                </a:solidFill>
              </a:rPr>
              <a:pPr/>
              <a:t>11.03.2019</a:t>
            </a:fld>
            <a:endParaRPr lang="ru-RU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56215" y="5000963"/>
            <a:ext cx="4721257" cy="142540"/>
          </a:xfrm>
          <a:prstGeom prst="rect">
            <a:avLst/>
          </a:prstGeom>
        </p:spPr>
        <p:txBody>
          <a:bodyPr lIns="77203" tIns="38601" rIns="77203" bIns="38601"/>
          <a:lstStyle>
            <a:lvl1pPr>
              <a:defRPr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kk-KZ" smtClean="0">
                <a:solidFill>
                  <a:prstClr val="white">
                    <a:lumMod val="65000"/>
                  </a:prstClr>
                </a:solidFill>
              </a:rPr>
              <a:t>Итоги СЭР за январь-август 2017 года</a:t>
            </a:r>
            <a:endParaRPr lang="ru-RU" dirty="0">
              <a:solidFill>
                <a:prstClr val="white">
                  <a:lumMod val="65000"/>
                </a:prstClr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0" y="452601"/>
            <a:ext cx="9144006" cy="1"/>
          </a:xfrm>
          <a:prstGeom prst="line">
            <a:avLst/>
          </a:prstGeom>
          <a:ln w="38100" cmpd="tri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 userDrawn="1"/>
        </p:nvCxnSpPr>
        <p:spPr>
          <a:xfrm>
            <a:off x="0" y="4973411"/>
            <a:ext cx="9144000" cy="1"/>
          </a:xfrm>
          <a:prstGeom prst="line">
            <a:avLst/>
          </a:prstGeom>
          <a:ln w="25400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8816882" y="4986945"/>
            <a:ext cx="326551" cy="162414"/>
          </a:xfrm>
          <a:prstGeom prst="rect">
            <a:avLst/>
          </a:prstGeom>
          <a:solidFill>
            <a:srgbClr val="00A6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77203" bIns="38601" rtlCol="0" anchor="ctr"/>
          <a:lstStyle/>
          <a:p>
            <a:pPr algn="ctr"/>
            <a:fld id="{6D7284AB-EDDC-4341-87A7-B911D7173125}" type="slidenum">
              <a:rPr lang="ru-RU" sz="1000" b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sz="10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871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" y="2042703"/>
            <a:ext cx="9143999" cy="994322"/>
          </a:xfrm>
          <a:prstGeom prst="rect">
            <a:avLst/>
          </a:prstGeom>
        </p:spPr>
        <p:txBody>
          <a:bodyPr vert="horz" lIns="77203" tIns="38601" rIns="77203" bIns="38601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2"/>
          </p:nvPr>
        </p:nvSpPr>
        <p:spPr>
          <a:xfrm>
            <a:off x="1" y="4767495"/>
            <a:ext cx="9143999" cy="273350"/>
          </a:xfrm>
          <a:prstGeom prst="rect">
            <a:avLst/>
          </a:prstGeom>
        </p:spPr>
        <p:txBody>
          <a:bodyPr vert="horz" lIns="77203" tIns="38601" rIns="77203" bIns="3860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9B6603F-6903-4BD1-8C81-A23E2FACFFF0}" type="datetimeFigureOut">
              <a:rPr lang="ru-RU" smtClean="0"/>
              <a:pPr/>
              <a:t>11.03.2019</a:t>
            </a:fld>
            <a:endParaRPr lang="ru-RU" dirty="0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1" y="0"/>
            <a:ext cx="9143999" cy="473706"/>
          </a:xfrm>
          <a:prstGeom prst="rect">
            <a:avLst/>
          </a:prstGeom>
          <a:solidFill>
            <a:srgbClr val="00A6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77203" bIns="38601" rtlCol="0" anchor="ctr"/>
          <a:lstStyle/>
          <a:p>
            <a:pPr algn="ctr"/>
            <a:r>
              <a:rPr lang="kk-KZ" sz="1700" b="1" cap="small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Қазақстан Республикасының Ұлттық экономика министрлігі</a:t>
            </a:r>
            <a:endParaRPr lang="ru-RU" sz="1700" b="1" cap="small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 userDrawn="1"/>
        </p:nvCxnSpPr>
        <p:spPr>
          <a:xfrm>
            <a:off x="1" y="3048596"/>
            <a:ext cx="9143999" cy="1"/>
          </a:xfrm>
          <a:prstGeom prst="line">
            <a:avLst/>
          </a:prstGeom>
          <a:ln w="38100" cmpd="tri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 userDrawn="1"/>
        </p:nvCxnSpPr>
        <p:spPr>
          <a:xfrm>
            <a:off x="0" y="2016350"/>
            <a:ext cx="9144000" cy="1"/>
          </a:xfrm>
          <a:prstGeom prst="line">
            <a:avLst/>
          </a:prstGeom>
          <a:ln w="25400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13" name="Picture 2" descr="C:\Users\dzhaparkulov_aa\Desktop\470fbd39b681c8697788161f6bab882d.png"/>
          <p:cNvPicPr>
            <a:picLocks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600" y="766936"/>
            <a:ext cx="1000800" cy="10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6757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</p:sldLayoutIdLst>
  <p:hf sldNum="0" hdr="0" ftr="0" dt="0"/>
  <p:txStyles>
    <p:titleStyle>
      <a:lvl1pPr algn="ctr" defTabSz="770072" rtl="0" eaLnBrk="1" latinLnBrk="0" hangingPunct="1">
        <a:lnSpc>
          <a:spcPct val="90000"/>
        </a:lnSpc>
        <a:spcBef>
          <a:spcPct val="0"/>
        </a:spcBef>
        <a:buNone/>
        <a:defRPr sz="17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92518" indent="-192518" algn="l" defTabSz="770072" rtl="0" eaLnBrk="1" latinLnBrk="0" hangingPunct="1">
        <a:lnSpc>
          <a:spcPct val="90000"/>
        </a:lnSpc>
        <a:spcBef>
          <a:spcPts val="843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7554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62589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47624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32660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17695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502730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87766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72801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5035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0072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55106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0142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25177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10212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95248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80283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54" userDrawn="1">
          <p15:clr>
            <a:srgbClr val="F26B43"/>
          </p15:clr>
        </p15:guide>
        <p15:guide id="2" pos="317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" y="2048966"/>
            <a:ext cx="9143999" cy="994322"/>
          </a:xfrm>
          <a:prstGeom prst="rect">
            <a:avLst/>
          </a:prstGeom>
        </p:spPr>
        <p:txBody>
          <a:bodyPr vert="horz" lIns="77196" tIns="38597" rIns="77196" bIns="38597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8" name="Дата 7"/>
          <p:cNvSpPr>
            <a:spLocks noGrp="1"/>
          </p:cNvSpPr>
          <p:nvPr>
            <p:ph type="dt" sz="half" idx="2"/>
          </p:nvPr>
        </p:nvSpPr>
        <p:spPr>
          <a:xfrm>
            <a:off x="2" y="4767495"/>
            <a:ext cx="9143999" cy="273350"/>
          </a:xfrm>
          <a:prstGeom prst="rect">
            <a:avLst/>
          </a:prstGeom>
        </p:spPr>
        <p:txBody>
          <a:bodyPr vert="horz" lIns="77196" tIns="38597" rIns="77196" bIns="3859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776148"/>
            <a:fld id="{09B6603F-6903-4BD1-8C81-A23E2FACFF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776148"/>
              <a:t>11.03.2019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2" y="0"/>
            <a:ext cx="9143999" cy="473706"/>
          </a:xfrm>
          <a:prstGeom prst="rect">
            <a:avLst/>
          </a:prstGeom>
          <a:solidFill>
            <a:srgbClr val="00A6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196" tIns="38597" rIns="77196" bIns="38597" rtlCol="0" anchor="ctr"/>
          <a:lstStyle/>
          <a:p>
            <a:pPr algn="ctr" defTabSz="776148"/>
            <a:r>
              <a:rPr lang="kk-KZ" sz="1700" b="1" cap="small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Министерство национальной экономики Республики Казахстан</a:t>
            </a:r>
            <a:endParaRPr lang="ru-RU" sz="1700" b="1" cap="small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 userDrawn="1"/>
        </p:nvCxnSpPr>
        <p:spPr>
          <a:xfrm flipV="1">
            <a:off x="0" y="3068572"/>
            <a:ext cx="9144000" cy="1"/>
          </a:xfrm>
          <a:prstGeom prst="line">
            <a:avLst/>
          </a:prstGeom>
          <a:ln w="38100" cmpd="tri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 userDrawn="1"/>
        </p:nvCxnSpPr>
        <p:spPr>
          <a:xfrm>
            <a:off x="0" y="2026339"/>
            <a:ext cx="9144000" cy="1"/>
          </a:xfrm>
          <a:prstGeom prst="line">
            <a:avLst/>
          </a:prstGeom>
          <a:ln w="25400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13" name="Picture 2" descr="C:\Users\dzhaparkulov_aa\Desktop\470fbd39b681c8697788161f6bab882d.png"/>
          <p:cNvPicPr>
            <a:picLocks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000" y="766937"/>
            <a:ext cx="1152000" cy="11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4447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769998" rtl="0" eaLnBrk="1" latinLnBrk="0" hangingPunct="1">
        <a:lnSpc>
          <a:spcPct val="90000"/>
        </a:lnSpc>
        <a:spcBef>
          <a:spcPct val="0"/>
        </a:spcBef>
        <a:buNone/>
        <a:defRPr sz="17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92500" indent="-192500" algn="l" defTabSz="769998" rtl="0" eaLnBrk="1" latinLnBrk="0" hangingPunct="1">
        <a:lnSpc>
          <a:spcPct val="90000"/>
        </a:lnSpc>
        <a:spcBef>
          <a:spcPts val="843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7499" indent="-192500" algn="l" defTabSz="769998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62497" indent="-192500" algn="l" defTabSz="769998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47495" indent="-192500" algn="l" defTabSz="769998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32494" indent="-192500" algn="l" defTabSz="769998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17493" indent="-192500" algn="l" defTabSz="769998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502491" indent="-192500" algn="l" defTabSz="769998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87490" indent="-192500" algn="l" defTabSz="769998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72488" indent="-192500" algn="l" defTabSz="769998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99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4998" algn="l" defTabSz="7699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9998" algn="l" defTabSz="7699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54996" algn="l" defTabSz="7699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39995" algn="l" defTabSz="7699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24993" algn="l" defTabSz="7699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09991" algn="l" defTabSz="7699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94990" algn="l" defTabSz="7699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79989" algn="l" defTabSz="7699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54" userDrawn="1">
          <p15:clr>
            <a:srgbClr val="F26B43"/>
          </p15:clr>
        </p15:guide>
        <p15:guide id="2" pos="3175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" y="2048966"/>
            <a:ext cx="9143999" cy="994322"/>
          </a:xfrm>
          <a:prstGeom prst="rect">
            <a:avLst/>
          </a:prstGeom>
        </p:spPr>
        <p:txBody>
          <a:bodyPr vert="horz" lIns="77196" tIns="38597" rIns="77196" bIns="38597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8" name="Дата 7"/>
          <p:cNvSpPr>
            <a:spLocks noGrp="1"/>
          </p:cNvSpPr>
          <p:nvPr>
            <p:ph type="dt" sz="half" idx="2"/>
          </p:nvPr>
        </p:nvSpPr>
        <p:spPr>
          <a:xfrm>
            <a:off x="2" y="4767495"/>
            <a:ext cx="9143999" cy="273350"/>
          </a:xfrm>
          <a:prstGeom prst="rect">
            <a:avLst/>
          </a:prstGeom>
        </p:spPr>
        <p:txBody>
          <a:bodyPr vert="horz" lIns="77196" tIns="38597" rIns="77196" bIns="3859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776148"/>
            <a:fld id="{09B6603F-6903-4BD1-8C81-A23E2FACFF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776148"/>
              <a:t>11.03.2019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2" y="0"/>
            <a:ext cx="9143999" cy="473706"/>
          </a:xfrm>
          <a:prstGeom prst="rect">
            <a:avLst/>
          </a:prstGeom>
          <a:solidFill>
            <a:srgbClr val="00A6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196" tIns="38597" rIns="77196" bIns="38597" rtlCol="0" anchor="ctr"/>
          <a:lstStyle/>
          <a:p>
            <a:pPr algn="ctr" defTabSz="776148"/>
            <a:r>
              <a:rPr lang="kk-KZ" sz="1700" b="1" cap="small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Министерство национальной экономики Республики Казахстан</a:t>
            </a:r>
            <a:endParaRPr lang="ru-RU" sz="1700" b="1" cap="small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 userDrawn="1"/>
        </p:nvCxnSpPr>
        <p:spPr>
          <a:xfrm flipV="1">
            <a:off x="0" y="3068572"/>
            <a:ext cx="9144000" cy="1"/>
          </a:xfrm>
          <a:prstGeom prst="line">
            <a:avLst/>
          </a:prstGeom>
          <a:ln w="38100" cmpd="tri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 userDrawn="1"/>
        </p:nvCxnSpPr>
        <p:spPr>
          <a:xfrm>
            <a:off x="0" y="2026339"/>
            <a:ext cx="9144000" cy="1"/>
          </a:xfrm>
          <a:prstGeom prst="line">
            <a:avLst/>
          </a:prstGeom>
          <a:ln w="25400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13" name="Picture 2" descr="C:\Users\dzhaparkulov_aa\Desktop\470fbd39b681c8697788161f6bab882d.png"/>
          <p:cNvPicPr>
            <a:picLocks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000" y="766937"/>
            <a:ext cx="1152000" cy="11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9723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769998" rtl="0" eaLnBrk="1" latinLnBrk="0" hangingPunct="1">
        <a:lnSpc>
          <a:spcPct val="90000"/>
        </a:lnSpc>
        <a:spcBef>
          <a:spcPct val="0"/>
        </a:spcBef>
        <a:buNone/>
        <a:defRPr sz="17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92500" indent="-192500" algn="l" defTabSz="769998" rtl="0" eaLnBrk="1" latinLnBrk="0" hangingPunct="1">
        <a:lnSpc>
          <a:spcPct val="90000"/>
        </a:lnSpc>
        <a:spcBef>
          <a:spcPts val="843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7499" indent="-192500" algn="l" defTabSz="769998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62497" indent="-192500" algn="l" defTabSz="769998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47495" indent="-192500" algn="l" defTabSz="769998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32494" indent="-192500" algn="l" defTabSz="769998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17493" indent="-192500" algn="l" defTabSz="769998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502491" indent="-192500" algn="l" defTabSz="769998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87490" indent="-192500" algn="l" defTabSz="769998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72488" indent="-192500" algn="l" defTabSz="769998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99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4998" algn="l" defTabSz="7699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9998" algn="l" defTabSz="7699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54996" algn="l" defTabSz="7699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39995" algn="l" defTabSz="7699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24993" algn="l" defTabSz="7699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09991" algn="l" defTabSz="7699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94990" algn="l" defTabSz="7699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79989" algn="l" defTabSz="7699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54" userDrawn="1">
          <p15:clr>
            <a:srgbClr val="F26B43"/>
          </p15:clr>
        </p15:guide>
        <p15:guide id="2" pos="3175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" y="2042703"/>
            <a:ext cx="9143999" cy="994322"/>
          </a:xfrm>
          <a:prstGeom prst="rect">
            <a:avLst/>
          </a:prstGeom>
        </p:spPr>
        <p:txBody>
          <a:bodyPr vert="horz" lIns="77203" tIns="38601" rIns="77203" bIns="38601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8" name="Дата 7"/>
          <p:cNvSpPr>
            <a:spLocks noGrp="1"/>
          </p:cNvSpPr>
          <p:nvPr>
            <p:ph type="dt" sz="half" idx="2"/>
          </p:nvPr>
        </p:nvSpPr>
        <p:spPr>
          <a:xfrm>
            <a:off x="1" y="4767495"/>
            <a:ext cx="9143999" cy="273350"/>
          </a:xfrm>
          <a:prstGeom prst="rect">
            <a:avLst/>
          </a:prstGeom>
        </p:spPr>
        <p:txBody>
          <a:bodyPr vert="horz" lIns="77203" tIns="38601" rIns="77203" bIns="3860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9B6603F-6903-4BD1-8C81-A23E2FACFF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11.03.2019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1" y="0"/>
            <a:ext cx="9143999" cy="473706"/>
          </a:xfrm>
          <a:prstGeom prst="rect">
            <a:avLst/>
          </a:prstGeom>
          <a:solidFill>
            <a:srgbClr val="00A6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77203" bIns="38601" rtlCol="0" anchor="ctr"/>
          <a:lstStyle/>
          <a:p>
            <a:pPr algn="ctr"/>
            <a:r>
              <a:rPr lang="kk-KZ" sz="1700" b="1" cap="small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Министерство национальной экономики Республики Казахстан</a:t>
            </a:r>
            <a:endParaRPr lang="ru-RU" sz="1700" b="1" cap="small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 userDrawn="1"/>
        </p:nvCxnSpPr>
        <p:spPr>
          <a:xfrm>
            <a:off x="1" y="3048596"/>
            <a:ext cx="9143999" cy="1"/>
          </a:xfrm>
          <a:prstGeom prst="line">
            <a:avLst/>
          </a:prstGeom>
          <a:ln w="38100" cmpd="tri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 userDrawn="1"/>
        </p:nvCxnSpPr>
        <p:spPr>
          <a:xfrm>
            <a:off x="0" y="2016350"/>
            <a:ext cx="9144000" cy="1"/>
          </a:xfrm>
          <a:prstGeom prst="line">
            <a:avLst/>
          </a:prstGeom>
          <a:ln w="25400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13" name="Picture 2" descr="C:\Users\dzhaparkulov_aa\Desktop\470fbd39b681c8697788161f6bab882d.png"/>
          <p:cNvPicPr>
            <a:picLocks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600" y="766936"/>
            <a:ext cx="1000800" cy="10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7237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770072" rtl="0" eaLnBrk="1" latinLnBrk="0" hangingPunct="1">
        <a:lnSpc>
          <a:spcPct val="90000"/>
        </a:lnSpc>
        <a:spcBef>
          <a:spcPct val="0"/>
        </a:spcBef>
        <a:buNone/>
        <a:defRPr sz="17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92518" indent="-192518" algn="l" defTabSz="770072" rtl="0" eaLnBrk="1" latinLnBrk="0" hangingPunct="1">
        <a:lnSpc>
          <a:spcPct val="90000"/>
        </a:lnSpc>
        <a:spcBef>
          <a:spcPts val="843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7554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62589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47624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32660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17695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502730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87766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72801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5035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0072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55106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0142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25177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10212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95248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80283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54" userDrawn="1">
          <p15:clr>
            <a:srgbClr val="F26B43"/>
          </p15:clr>
        </p15:guide>
        <p15:guide id="2" pos="3175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" y="2042703"/>
            <a:ext cx="9143999" cy="994322"/>
          </a:xfrm>
          <a:prstGeom prst="rect">
            <a:avLst/>
          </a:prstGeom>
        </p:spPr>
        <p:txBody>
          <a:bodyPr vert="horz" lIns="77203" tIns="38601" rIns="77203" bIns="38601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8" name="Дата 7"/>
          <p:cNvSpPr>
            <a:spLocks noGrp="1"/>
          </p:cNvSpPr>
          <p:nvPr>
            <p:ph type="dt" sz="half" idx="2"/>
          </p:nvPr>
        </p:nvSpPr>
        <p:spPr>
          <a:xfrm>
            <a:off x="1" y="4767495"/>
            <a:ext cx="9143999" cy="273350"/>
          </a:xfrm>
          <a:prstGeom prst="rect">
            <a:avLst/>
          </a:prstGeom>
        </p:spPr>
        <p:txBody>
          <a:bodyPr vert="horz" lIns="77203" tIns="38601" rIns="77203" bIns="3860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9B6603F-6903-4BD1-8C81-A23E2FACFF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11.03.2019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1" y="0"/>
            <a:ext cx="9143999" cy="473706"/>
          </a:xfrm>
          <a:prstGeom prst="rect">
            <a:avLst/>
          </a:prstGeom>
          <a:solidFill>
            <a:srgbClr val="00A6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77203" bIns="38601" rtlCol="0" anchor="ctr"/>
          <a:lstStyle/>
          <a:p>
            <a:pPr algn="ctr"/>
            <a:r>
              <a:rPr lang="kk-KZ" sz="1700" b="1" cap="small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Министерство национальной экономики Республики Казахстан</a:t>
            </a:r>
            <a:endParaRPr lang="ru-RU" sz="1700" b="1" cap="small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 userDrawn="1"/>
        </p:nvCxnSpPr>
        <p:spPr>
          <a:xfrm>
            <a:off x="1" y="3048596"/>
            <a:ext cx="9143999" cy="1"/>
          </a:xfrm>
          <a:prstGeom prst="line">
            <a:avLst/>
          </a:prstGeom>
          <a:ln w="38100" cmpd="tri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 userDrawn="1"/>
        </p:nvCxnSpPr>
        <p:spPr>
          <a:xfrm>
            <a:off x="0" y="2016350"/>
            <a:ext cx="9144000" cy="1"/>
          </a:xfrm>
          <a:prstGeom prst="line">
            <a:avLst/>
          </a:prstGeom>
          <a:ln w="25400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13" name="Picture 2" descr="C:\Users\dzhaparkulov_aa\Desktop\470fbd39b681c8697788161f6bab882d.png"/>
          <p:cNvPicPr>
            <a:picLocks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600" y="766936"/>
            <a:ext cx="1000800" cy="10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9810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770072" rtl="0" eaLnBrk="1" latinLnBrk="0" hangingPunct="1">
        <a:lnSpc>
          <a:spcPct val="90000"/>
        </a:lnSpc>
        <a:spcBef>
          <a:spcPct val="0"/>
        </a:spcBef>
        <a:buNone/>
        <a:defRPr sz="17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92518" indent="-192518" algn="l" defTabSz="770072" rtl="0" eaLnBrk="1" latinLnBrk="0" hangingPunct="1">
        <a:lnSpc>
          <a:spcPct val="90000"/>
        </a:lnSpc>
        <a:spcBef>
          <a:spcPts val="843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7554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62589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47624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32660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17695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502730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87766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72801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5035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0072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55106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0142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25177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10212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95248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80283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54" userDrawn="1">
          <p15:clr>
            <a:srgbClr val="F26B43"/>
          </p15:clr>
        </p15:guide>
        <p15:guide id="2" pos="317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" y="2255175"/>
            <a:ext cx="9144000" cy="631954"/>
          </a:xfrm>
          <a:prstGeom prst="rect">
            <a:avLst/>
          </a:prstGeom>
          <a:noFill/>
        </p:spPr>
        <p:txBody>
          <a:bodyPr wrap="square" lIns="77203" tIns="38601" rIns="77203" bIns="38601" rtlCol="0" anchor="ctr">
            <a:spAutoFit/>
          </a:bodyPr>
          <a:lstStyle/>
          <a:p>
            <a:pPr lvl="0" algn="ctr" defTabSz="776074"/>
            <a:r>
              <a:rPr lang="ru-RU" sz="18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2019 ЖЫЛҒА АРНАЛҒАН МАКРОКӨРСЕТКІШТЕРДІҢ ЖӘНЕ РЕСПУБЛИКАЛЫҚ БЮДЖЕТ </a:t>
            </a:r>
            <a:r>
              <a:rPr lang="kk-KZ" sz="18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ПАРАМЕТРЛЕРІНІҢ </a:t>
            </a:r>
            <a:r>
              <a:rPr lang="ru-RU" sz="18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БОЛЖАМЫН НАҚТЫЛАУ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92346" y="4847703"/>
            <a:ext cx="1959307" cy="262622"/>
          </a:xfrm>
          <a:prstGeom prst="rect">
            <a:avLst/>
          </a:prstGeom>
          <a:noFill/>
        </p:spPr>
        <p:txBody>
          <a:bodyPr wrap="square" lIns="77203" tIns="38601" rIns="77203" bIns="38601" rtlCol="0">
            <a:spAutoFit/>
          </a:bodyPr>
          <a:lstStyle/>
          <a:p>
            <a:pPr algn="ctr"/>
            <a:r>
              <a:rPr lang="ru-RU" sz="1200" b="1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2019 </a:t>
            </a:r>
            <a:r>
              <a:rPr lang="ru-RU" sz="1200" b="1" dirty="0" err="1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жыл</a:t>
            </a:r>
            <a:r>
              <a:rPr lang="ru-RU" sz="1200" b="1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200" b="1" dirty="0" err="1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наурыз</a:t>
            </a:r>
            <a:endParaRPr lang="ru-RU" sz="1200" b="1" dirty="0">
              <a:solidFill>
                <a:srgbClr val="00A6C8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6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724" y="20900"/>
            <a:ext cx="9144000" cy="433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188" tIns="38593" rIns="77188" bIns="38593" rtlCol="0" anchor="ctr"/>
          <a:lstStyle/>
          <a:p>
            <a:pPr algn="ctr" defTabSz="776074"/>
            <a:r>
              <a:rPr lang="ru-RU" sz="16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2019 </a:t>
            </a:r>
            <a:r>
              <a:rPr lang="ru-RU" sz="1600" b="1" cap="small" dirty="0" err="1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жылға</a:t>
            </a:r>
            <a:r>
              <a:rPr lang="ru-RU" sz="16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cap="small" dirty="0" err="1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арналған</a:t>
            </a:r>
            <a:r>
              <a:rPr lang="ru-RU" sz="16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cap="small" dirty="0" err="1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әлеуметтік-экономикалық</a:t>
            </a:r>
            <a:r>
              <a:rPr lang="ru-RU" sz="16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 даму </a:t>
            </a:r>
            <a:r>
              <a:rPr lang="ru-RU" sz="1600" b="1" cap="small" dirty="0" err="1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болжамын</a:t>
            </a:r>
            <a:r>
              <a:rPr lang="ru-RU" sz="16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cap="small" dirty="0" err="1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нақтылау</a:t>
            </a:r>
            <a:r>
              <a:rPr lang="ru-RU" sz="16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cap="small" dirty="0" err="1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факторлары</a:t>
            </a:r>
            <a:endParaRPr lang="ru-RU" sz="1600" b="1" cap="small" dirty="0">
              <a:solidFill>
                <a:srgbClr val="00A6C8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494365"/>
              </p:ext>
            </p:extLst>
          </p:nvPr>
        </p:nvGraphicFramePr>
        <p:xfrm>
          <a:off x="116054" y="523435"/>
          <a:ext cx="8925340" cy="440385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925340"/>
              </a:tblGrid>
              <a:tr h="1317030">
                <a:tc>
                  <a:txBody>
                    <a:bodyPr/>
                    <a:lstStyle/>
                    <a:p>
                      <a:pPr marL="457200" marR="0" indent="-457200" algn="l" defTabSz="7699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ru-RU" sz="2000" b="1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61950" marR="0" indent="-361950" algn="l" defTabSz="7699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 </a:t>
                      </a:r>
                      <a:r>
                        <a:rPr lang="ru-RU" sz="20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жылғы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ЖІӨ-</a:t>
                      </a:r>
                      <a:r>
                        <a:rPr lang="ru-RU" sz="20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нің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361950" marR="0" indent="0" algn="l" defTabSz="7699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алдын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ала </a:t>
                      </a:r>
                      <a:r>
                        <a:rPr lang="ru-RU" sz="20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базасы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l"/>
                      <a:endParaRPr lang="ru-RU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8023">
                <a:tc>
                  <a:txBody>
                    <a:bodyPr/>
                    <a:lstStyle/>
                    <a:p>
                      <a:pPr marL="357188" marR="0" indent="-357188" algn="l" defTabSz="7699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 Тау-</a:t>
                      </a:r>
                      <a:r>
                        <a:rPr lang="ru-RU" sz="20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кен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өнеркәсібі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динамикасын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indent="357188" algn="l" defTabSz="7699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қайта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қарау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indent="536575" algn="l" defTabSz="769998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2018 </a:t>
                      </a:r>
                      <a:r>
                        <a:rPr lang="ru-RU" sz="1000" i="1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жылмен</a:t>
                      </a:r>
                      <a:r>
                        <a:rPr lang="ru-RU" sz="100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i="1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салыстырғанда</a:t>
                      </a:r>
                      <a:r>
                        <a:rPr lang="ru-RU" sz="100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i="1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мұнай</a:t>
                      </a:r>
                      <a:r>
                        <a:rPr lang="ru-RU" sz="100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i="1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өндіру</a:t>
                      </a:r>
                      <a:r>
                        <a:rPr lang="ru-RU" sz="100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1,5%-</a:t>
                      </a:r>
                      <a:r>
                        <a:rPr lang="ru-RU" sz="1000" i="1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ке</a:t>
                      </a:r>
                      <a:r>
                        <a:rPr lang="ru-RU" sz="100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</a:t>
                      </a:r>
                    </a:p>
                    <a:p>
                      <a:pPr marL="0" marR="0" indent="536575" algn="l" defTabSz="769998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төмендеуі</a:t>
                      </a:r>
                      <a:r>
                        <a:rPr lang="ru-RU" sz="100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тау-</a:t>
                      </a:r>
                      <a:r>
                        <a:rPr lang="ru-RU" sz="1000" i="1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кен</a:t>
                      </a:r>
                      <a:r>
                        <a:rPr lang="ru-RU" sz="100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i="1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өнеркәсібінде</a:t>
                      </a:r>
                      <a:r>
                        <a:rPr lang="ru-RU" sz="100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i="1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өсу</a:t>
                      </a:r>
                      <a:r>
                        <a:rPr lang="ru-RU" sz="100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i="1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қарқынының</a:t>
                      </a:r>
                      <a:r>
                        <a:rPr lang="ru-RU" sz="100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indent="536575" algn="l" defTabSz="769998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төмендеуіне</a:t>
                      </a:r>
                      <a:r>
                        <a:rPr lang="ru-RU" sz="100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i="1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әкеледі</a:t>
                      </a:r>
                      <a:endParaRPr lang="ru-RU" sz="1000" i="1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58803">
                <a:tc>
                  <a:txBody>
                    <a:bodyPr/>
                    <a:lstStyle/>
                    <a:p>
                      <a:pPr marL="0" marR="0" indent="0" algn="l" defTabSz="7699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61950" marR="0" indent="-361950" algn="l" defTabSz="7699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3"/>
                        <a:tabLst/>
                        <a:defRPr/>
                      </a:pPr>
                      <a:r>
                        <a:rPr lang="ru-RU" sz="20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Ішкі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сұраныстың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кеңеюіне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indent="361950" algn="l" defTabSz="7699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байланысты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қызметтердің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өсуі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b="1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5" name="Группа 14"/>
          <p:cNvGrpSpPr/>
          <p:nvPr/>
        </p:nvGrpSpPr>
        <p:grpSpPr>
          <a:xfrm>
            <a:off x="4812246" y="545988"/>
            <a:ext cx="4226673" cy="1325495"/>
            <a:chOff x="4863964" y="545988"/>
            <a:chExt cx="4226673" cy="1325495"/>
          </a:xfrm>
        </p:grpSpPr>
        <p:sp>
          <p:nvSpPr>
            <p:cNvPr id="32" name="TextBox 31"/>
            <p:cNvSpPr txBox="1"/>
            <p:nvPr/>
          </p:nvSpPr>
          <p:spPr>
            <a:xfrm>
              <a:off x="5813759" y="673020"/>
              <a:ext cx="2020360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000" b="1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+542,8 </a:t>
              </a:r>
            </a:p>
            <a:p>
              <a:pPr algn="ctr"/>
              <a:r>
                <a:rPr lang="ru-RU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млрд. </a:t>
              </a:r>
              <a:r>
                <a:rPr lang="ru-RU" sz="9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тңг</a:t>
              </a:r>
              <a:r>
                <a:rPr lang="ru-RU" sz="1800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5" name="Прямая соединительная линия 34"/>
            <p:cNvCxnSpPr/>
            <p:nvPr/>
          </p:nvCxnSpPr>
          <p:spPr>
            <a:xfrm>
              <a:off x="5945520" y="1332875"/>
              <a:ext cx="1814513" cy="0"/>
            </a:xfrm>
            <a:prstGeom prst="line">
              <a:avLst/>
            </a:prstGeom>
            <a:ln w="127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7440741" y="917376"/>
              <a:ext cx="164989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58,8</a:t>
              </a:r>
              <a:r>
                <a:rPr lang="ru-RU" sz="8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ctr"/>
              <a:r>
                <a:rPr lang="ru-RU" sz="8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трлн. </a:t>
              </a:r>
              <a:r>
                <a:rPr lang="ru-RU" sz="800" i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тңг</a:t>
              </a:r>
              <a:endParaRPr lang="ru-RU" sz="800" i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ru-RU" sz="800" i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ru-RU" sz="800" i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u-RU" sz="8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факт</a:t>
              </a:r>
              <a:endParaRPr lang="ru-RU" sz="8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863964" y="917376"/>
              <a:ext cx="108155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58,2</a:t>
              </a:r>
              <a:r>
                <a:rPr lang="ru-RU" sz="800" i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ctr"/>
              <a:r>
                <a:rPr lang="ru-RU" sz="8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трлн. </a:t>
              </a:r>
              <a:r>
                <a:rPr lang="ru-RU" sz="800" i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тңг</a:t>
              </a:r>
              <a:endParaRPr lang="ru-RU" sz="800" i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ru-RU" sz="800" i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ru-RU" sz="800" i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u-RU" sz="800" i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бағалау</a:t>
              </a:r>
              <a:endParaRPr lang="ru-RU" sz="8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709040" y="545988"/>
              <a:ext cx="247815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2018 ж. ЖІӨ-</a:t>
              </a:r>
              <a:r>
                <a:rPr lang="ru-RU" sz="8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нің</a:t>
              </a:r>
              <a:r>
                <a:rPr lang="ru-RU" sz="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8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номиналды</a:t>
              </a:r>
              <a:r>
                <a:rPr lang="ru-RU" sz="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8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көлемі</a:t>
              </a:r>
              <a:endParaRPr lang="ru-RU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4665257" y="1958144"/>
            <a:ext cx="4119410" cy="1341943"/>
            <a:chOff x="4765935" y="1978022"/>
            <a:chExt cx="4119410" cy="1341943"/>
          </a:xfrm>
        </p:grpSpPr>
        <p:sp>
          <p:nvSpPr>
            <p:cNvPr id="34" name="TextBox 33"/>
            <p:cNvSpPr txBox="1"/>
            <p:nvPr/>
          </p:nvSpPr>
          <p:spPr>
            <a:xfrm>
              <a:off x="5937938" y="2077876"/>
              <a:ext cx="2020360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0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-1,4</a:t>
              </a:r>
            </a:p>
            <a:p>
              <a:pPr algn="ctr"/>
              <a:r>
                <a:rPr lang="ru-RU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млн. тонна</a:t>
              </a:r>
              <a:r>
                <a:rPr lang="ru-RU" sz="1800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9" name="Прямая соединительная линия 38"/>
            <p:cNvCxnSpPr/>
            <p:nvPr/>
          </p:nvCxnSpPr>
          <p:spPr>
            <a:xfrm>
              <a:off x="6047488" y="2761479"/>
              <a:ext cx="1814513" cy="0"/>
            </a:xfrm>
            <a:prstGeom prst="line">
              <a:avLst/>
            </a:prstGeom>
            <a:ln w="127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7743950" y="2365858"/>
              <a:ext cx="114139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89,0</a:t>
              </a:r>
              <a:r>
                <a:rPr lang="ru-RU" sz="8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ctr"/>
              <a:r>
                <a:rPr lang="ru-RU" sz="8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млн. тонна</a:t>
              </a:r>
            </a:p>
            <a:p>
              <a:pPr algn="ctr"/>
              <a:endParaRPr lang="ru-RU" sz="800" i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ru-RU" sz="800" i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u-RU" sz="8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2019 ж. </a:t>
              </a:r>
              <a:r>
                <a:rPr lang="ru-RU" sz="800" i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болжам</a:t>
              </a:r>
              <a:endParaRPr lang="ru-RU" sz="8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765935" y="2365858"/>
              <a:ext cx="137553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90,4</a:t>
              </a:r>
              <a:r>
                <a:rPr lang="ru-RU" sz="2400" i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ctr"/>
              <a:r>
                <a:rPr lang="ru-RU" sz="8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млн. тонна</a:t>
              </a:r>
            </a:p>
            <a:p>
              <a:pPr algn="ctr"/>
              <a:endParaRPr lang="ru-RU" sz="800" i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ru-RU" sz="800" i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u-RU" sz="8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2018 ж. факт</a:t>
              </a:r>
              <a:endParaRPr lang="ru-RU" sz="8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758000" y="1978022"/>
              <a:ext cx="247815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Мұнай</a:t>
              </a:r>
              <a:r>
                <a:rPr lang="ru-RU" sz="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8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өндіру</a:t>
              </a:r>
              <a:r>
                <a:rPr lang="ru-RU" sz="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8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көлемі</a:t>
              </a:r>
              <a:endParaRPr lang="ru-RU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4706230" y="3375175"/>
            <a:ext cx="4185078" cy="1430094"/>
            <a:chOff x="4995751" y="3388427"/>
            <a:chExt cx="4185078" cy="1430094"/>
          </a:xfrm>
        </p:grpSpPr>
        <p:sp>
          <p:nvSpPr>
            <p:cNvPr id="57" name="TextBox 56"/>
            <p:cNvSpPr txBox="1"/>
            <p:nvPr/>
          </p:nvSpPr>
          <p:spPr>
            <a:xfrm>
              <a:off x="5851501" y="3388427"/>
              <a:ext cx="247815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2019 ж. </a:t>
              </a:r>
              <a:r>
                <a:rPr lang="ru-RU" sz="8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қызметтердің</a:t>
              </a:r>
              <a:r>
                <a:rPr lang="ru-RU" sz="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8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өсуі</a:t>
              </a:r>
              <a:endParaRPr lang="ru-RU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024078" y="3607880"/>
              <a:ext cx="2020360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000" b="1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+0,6</a:t>
              </a:r>
            </a:p>
            <a:p>
              <a:pPr algn="ctr"/>
              <a:endParaRPr lang="ru-RU" sz="9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u-RU" sz="9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п.т</a:t>
              </a:r>
              <a:r>
                <a:rPr lang="ru-RU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ru-RU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9" name="Прямая соединительная линия 48"/>
            <p:cNvCxnSpPr/>
            <p:nvPr/>
          </p:nvCxnSpPr>
          <p:spPr>
            <a:xfrm>
              <a:off x="6166758" y="4279435"/>
              <a:ext cx="1814513" cy="0"/>
            </a:xfrm>
            <a:prstGeom prst="line">
              <a:avLst/>
            </a:prstGeom>
            <a:ln w="127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7941515" y="3864413"/>
              <a:ext cx="123931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4,8%</a:t>
              </a:r>
              <a:r>
                <a:rPr lang="ru-RU" sz="24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ctr"/>
              <a:endParaRPr lang="ru-RU" sz="800" i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ru-RU" sz="800" i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u-RU" sz="800" i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нақтыланған</a:t>
              </a:r>
              <a:r>
                <a:rPr lang="ru-RU" sz="8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800" i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болжам</a:t>
              </a:r>
              <a:endParaRPr lang="ru-RU" sz="800" i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u-RU" sz="8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(2019 ж. </a:t>
              </a:r>
              <a:r>
                <a:rPr lang="ru-RU" sz="800" i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наурыз</a:t>
              </a:r>
              <a:r>
                <a:rPr lang="ru-RU" sz="8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lang="ru-RU" sz="8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995751" y="3864414"/>
              <a:ext cx="137553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4,2%</a:t>
              </a:r>
              <a:r>
                <a:rPr lang="ru-RU" sz="2400" i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ctr"/>
              <a:endParaRPr lang="ru-RU" sz="800" i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ru-RU" sz="800" i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u-RU" sz="800" i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мақұлданған</a:t>
              </a:r>
              <a:r>
                <a:rPr lang="ru-RU" sz="8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800" i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болжам</a:t>
              </a:r>
              <a:endParaRPr lang="ru-RU" sz="800" i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u-RU" sz="8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(2018 ж. </a:t>
              </a:r>
              <a:r>
                <a:rPr lang="ru-RU" sz="800" i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қараша</a:t>
              </a:r>
              <a:r>
                <a:rPr lang="ru-RU" sz="8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lang="ru-RU" sz="8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19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2416" y="15307"/>
            <a:ext cx="9166415" cy="433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188" tIns="38593" rIns="77188" bIns="38593" rtlCol="0" anchor="ctr"/>
          <a:lstStyle/>
          <a:p>
            <a:pPr algn="ctr" defTabSz="776074"/>
            <a:endParaRPr lang="ru-RU" sz="1400" b="1" cap="small" dirty="0">
              <a:solidFill>
                <a:srgbClr val="00A6C8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077035"/>
              </p:ext>
            </p:extLst>
          </p:nvPr>
        </p:nvGraphicFramePr>
        <p:xfrm>
          <a:off x="239635" y="521283"/>
          <a:ext cx="8572999" cy="4295717"/>
        </p:xfrm>
        <a:graphic>
          <a:graphicData uri="http://schemas.openxmlformats.org/drawingml/2006/table">
            <a:tbl>
              <a:tblPr/>
              <a:tblGrid>
                <a:gridCol w="3740807"/>
                <a:gridCol w="1208048"/>
                <a:gridCol w="1208048"/>
                <a:gridCol w="1208048"/>
                <a:gridCol w="1208048"/>
              </a:tblGrid>
              <a:tr h="116172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069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9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208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2018</a:t>
                      </a:r>
                      <a:r>
                        <a:rPr lang="ru-RU" sz="900" b="1" i="0" u="none" strike="noStrike" kern="12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900" b="1" i="0" u="none" strike="noStrike" kern="1200" baseline="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жылға</a:t>
                      </a:r>
                      <a:r>
                        <a:rPr lang="ru-RU" sz="900" b="1" i="0" u="none" strike="noStrike" kern="12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900" b="1" i="0" u="none" strike="noStrike" kern="1200" baseline="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алдын</a:t>
                      </a:r>
                      <a:r>
                        <a:rPr lang="ru-RU" sz="900" b="1" i="0" u="none" strike="noStrike" kern="12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ала </a:t>
                      </a:r>
                      <a:r>
                        <a:rPr lang="ru-RU" sz="900" b="1" i="0" u="none" strike="noStrike" kern="1200" baseline="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нәтижелері</a:t>
                      </a:r>
                      <a:r>
                        <a:rPr lang="ru-RU" sz="900" b="1" i="0" u="none" strike="noStrike" kern="12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ФАКТ</a:t>
                      </a:r>
                      <a:endParaRPr lang="ru-RU" sz="900" b="1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1069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9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76999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2019</a:t>
                      </a:r>
                    </a:p>
                  </a:txBody>
                  <a:tcPr marL="11069" marR="11069" marT="6895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9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9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1069" marR="11069" marT="68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9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1069" marR="11069" marT="68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3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208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1069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208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kern="1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Бекітілген</a:t>
                      </a:r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900" b="1" i="0" u="none" strike="noStrike" kern="1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болжам</a:t>
                      </a:r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0" algn="ctr" defTabSz="91208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(2018 ж. </a:t>
                      </a:r>
                      <a:r>
                        <a:rPr lang="ru-RU" sz="900" b="1" i="0" u="none" strike="noStrike" kern="1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қараша</a:t>
                      </a:r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</a:p>
                  </a:txBody>
                  <a:tcPr marL="11069" marR="11069" marT="6895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208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kern="1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Нақтылау</a:t>
                      </a:r>
                      <a:endParaRPr lang="ru-RU" sz="900" b="1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ctr" defTabSz="91208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(2019 ж. </a:t>
                      </a:r>
                      <a:r>
                        <a:rPr lang="ru-RU" sz="900" b="1" i="0" u="none" strike="noStrike" kern="1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наурыз</a:t>
                      </a:r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)</a:t>
                      </a:r>
                    </a:p>
                  </a:txBody>
                  <a:tcPr marL="11069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2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kern="1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Ауытқу</a:t>
                      </a:r>
                      <a:endParaRPr lang="ru-RU" sz="900" b="1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1069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2874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ЖІӨ, млрд. </a:t>
                      </a:r>
                      <a:r>
                        <a:rPr lang="ru-RU" sz="900" b="1" i="0" u="none" strike="noStrike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теңге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58 785,7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64 011,5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64 335,0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69998" rtl="0" eaLnBrk="1" fontAlgn="ctr" latinLnBrk="0" hangingPunct="1"/>
                      <a:r>
                        <a:rPr lang="ru-RU" sz="1100" b="1" i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323,5</a:t>
                      </a:r>
                      <a:endParaRPr lang="ru-RU" sz="1100" b="1" i="1" u="none" strike="noStrike" kern="1200" dirty="0">
                        <a:solidFill>
                          <a:srgbClr val="00206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1692">
                <a:tc>
                  <a:txBody>
                    <a:bodyPr/>
                    <a:lstStyle/>
                    <a:p>
                      <a:pPr indent="108000" algn="l" rtl="0" fontAlgn="ctr">
                        <a:lnSpc>
                          <a:spcPct val="114000"/>
                        </a:lnSpc>
                        <a:spcBef>
                          <a:spcPts val="0"/>
                        </a:spcBef>
                      </a:pP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ЖІӨ-</a:t>
                      </a:r>
                      <a:r>
                        <a:rPr lang="ru-RU" sz="1400" b="1" i="0" u="none" strike="noStrike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нің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нақты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өсуі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900" b="1" i="0" u="none" strike="noStrike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өткен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1" i="0" u="none" strike="noStrike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жылға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1" i="0" u="none" strike="noStrike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қарағанда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%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104,1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103,8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103,8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 dirty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</a:tr>
              <a:tr h="142874">
                <a:tc>
                  <a:txBody>
                    <a:bodyPr/>
                    <a:lstStyle/>
                    <a:p>
                      <a:pPr indent="108000" algn="l" rtl="0" fontAlgn="ctr">
                        <a:lnSpc>
                          <a:spcPct val="114000"/>
                        </a:lnSpc>
                        <a:spcBef>
                          <a:spcPts val="0"/>
                        </a:spcBef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дефлятор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өткен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жылға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қарағанда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%</a:t>
                      </a: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106,4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105,4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105,4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769998" rtl="0" eaLnBrk="1" fontAlgn="ctr" latinLnBrk="0" hangingPunct="1"/>
                      <a:r>
                        <a:rPr lang="ru-RU" sz="11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0,0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2874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ЖІӨ, млрд. АҚШ долл.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170,5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173,0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173,9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769998" rtl="0" eaLnBrk="1" fontAlgn="ctr" latinLnBrk="0" hangingPunct="1"/>
                      <a:r>
                        <a:rPr lang="ru-RU" sz="11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0,9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2874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Халықтың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жан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басына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шаққандағы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ЖІӨ, АҚШ долл.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9 335,9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9 361,8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9 409,2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769998" rtl="0" eaLnBrk="1" fontAlgn="ctr" latinLnBrk="0" hangingPunct="1"/>
                      <a:r>
                        <a:rPr lang="ru-RU" sz="11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47,3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287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Теңгенің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АҚШ </a:t>
                      </a:r>
                      <a:r>
                        <a:rPr lang="ru-RU" sz="900" b="1" i="0" u="none" strike="noStrike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долларына</a:t>
                      </a:r>
                      <a:r>
                        <a:rPr lang="ru-RU" sz="900" b="1" i="0" u="none" strike="noStrike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1" i="0" u="none" strike="noStrike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қатысты</a:t>
                      </a:r>
                      <a:r>
                        <a:rPr lang="ru-RU" sz="900" b="1" i="0" u="none" strike="noStrike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1" i="0" u="none" strike="noStrike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орташа</a:t>
                      </a:r>
                      <a:r>
                        <a:rPr lang="ru-RU" sz="900" b="1" i="0" u="none" strike="noStrike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1" i="0" u="none" strike="noStrike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жылдық</a:t>
                      </a:r>
                      <a:r>
                        <a:rPr lang="ru-RU" sz="900" b="1" i="0" u="none" strike="noStrike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1" i="0" u="none" strike="noStrike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бағамы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344,7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370,0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370,0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1" u="none" strike="noStrike" dirty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2874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Ауыл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шаруашылығы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өткен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жылға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қарағанда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%</a:t>
                      </a:r>
                    </a:p>
                  </a:txBody>
                  <a:tcPr marL="132634" marR="11069" marT="919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103,4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106,2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106,2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2874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Өнеркәсіп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өткен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жылға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қарағанда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%</a:t>
                      </a:r>
                    </a:p>
                  </a:txBody>
                  <a:tcPr marL="132634" marR="11069" marT="919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104,2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102,7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101,6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r>
                        <a:rPr lang="ru-RU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2874">
                <a:tc>
                  <a:txBody>
                    <a:bodyPr/>
                    <a:lstStyle/>
                    <a:p>
                      <a:pPr marL="0" marR="0" indent="108000" algn="l" defTabSz="914400" rtl="0" eaLnBrk="1" fontAlgn="ctr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Тау-</a:t>
                      </a:r>
                      <a:r>
                        <a:rPr lang="ru-RU" sz="900" b="0" i="0" u="none" strike="noStrike" baseline="0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кен</a:t>
                      </a:r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0" i="0" u="none" strike="noStrike" baseline="0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өндіру</a:t>
                      </a:r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0" i="0" u="none" strike="noStrike" baseline="0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өнеркәсібі</a:t>
                      </a:r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900" b="0" i="0" u="none" strike="noStrike" baseline="0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өткен</a:t>
                      </a:r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0" i="0" u="none" strike="noStrike" baseline="0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жылға</a:t>
                      </a:r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0" i="0" u="none" strike="noStrike" baseline="0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қарағанда</a:t>
                      </a:r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900" b="0" i="0" u="none" strike="noStrike" baseline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634" marR="11069" marT="919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104,6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102,1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r>
                        <a:rPr lang="ru-RU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2874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900" b="1" i="0" u="none" strike="noStrike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Мұнай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1" i="0" u="none" strike="noStrike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өндіру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1" i="0" u="none" strike="noStrike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көлемі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ru-RU" sz="900" b="1" i="0" u="none" strike="noStrike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млн. тонна</a:t>
                      </a:r>
                    </a:p>
                  </a:txBody>
                  <a:tcPr marL="397865" marR="11069" marT="919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90,4</a:t>
                      </a:r>
                      <a:endParaRPr lang="ru-RU" sz="11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88,0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89,0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1" u="none" strike="noStrike" dirty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>
                        <a:alpha val="50000"/>
                      </a:srgbClr>
                    </a:solidFill>
                  </a:tcPr>
                </a:tc>
              </a:tr>
              <a:tr h="146314">
                <a:tc>
                  <a:txBody>
                    <a:bodyPr/>
                    <a:lstStyle/>
                    <a:p>
                      <a:pPr marL="0" marR="0" indent="108000" algn="l" defTabSz="914400" rtl="0" eaLnBrk="1" fontAlgn="ctr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Өңдеу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өнеркәсібі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өткен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жылға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қарағанда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%</a:t>
                      </a:r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132634" marR="11069" marT="919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104,0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103,8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103,9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2874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Құрылыс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өткен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жылға</a:t>
                      </a:r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0" i="0" u="none" strike="noStrike" baseline="0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қарағанда</a:t>
                      </a:r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marL="132634" marR="11069" marT="919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104,1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103,7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103,7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287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Қызметтер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0" i="0" u="none" strike="noStrike" baseline="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өндірісі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 % к пред. году</a:t>
                      </a: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104,0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104,2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104,8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2874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Сауда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өткен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жылға</a:t>
                      </a:r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0" i="0" u="none" strike="noStrike" baseline="0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қарағанда</a:t>
                      </a:r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marL="132634" marR="11069" marT="919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107,6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104,3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104,3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2874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Көлік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өткен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жылға</a:t>
                      </a:r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0" i="0" u="none" strike="noStrike" baseline="0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қарағанда</a:t>
                      </a:r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marL="132634" marR="11069" marT="919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104,6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103,8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103,8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2874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900" b="1" i="0" u="none" strike="noStrike" dirty="0" err="1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Brent</a:t>
                      </a:r>
                      <a:r>
                        <a:rPr lang="ru-RU" sz="900" b="1" i="0" u="none" strike="noStrike" baseline="0" dirty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1" i="0" u="none" strike="noStrike" baseline="0" dirty="0" err="1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мұнайының</a:t>
                      </a:r>
                      <a:r>
                        <a:rPr lang="ru-RU" sz="900" b="1" i="0" u="none" strike="noStrike" baseline="0" dirty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1" i="0" u="none" strike="noStrike" baseline="0" dirty="0" err="1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бағасы</a:t>
                      </a:r>
                      <a:r>
                        <a:rPr lang="ru-RU" sz="900" b="1" i="0" u="none" strike="noStrike" baseline="0" dirty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900" b="1" i="0" u="none" strike="noStrike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АҚШ долл</a:t>
                      </a:r>
                      <a:r>
                        <a:rPr lang="ru-RU" sz="900" b="1" i="0" u="none" strike="noStrike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./</a:t>
                      </a:r>
                      <a:r>
                        <a:rPr lang="ru-RU" sz="900" b="1" i="0" u="none" strike="noStrike" baseline="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барр</a:t>
                      </a:r>
                      <a:r>
                        <a:rPr lang="ru-RU" sz="900" b="1" i="0" u="none" strike="noStrike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900" b="1" i="0" u="none" strike="noStrike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634" marR="11069" marT="919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71,1</a:t>
                      </a:r>
                      <a:endParaRPr lang="ru-RU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55,0</a:t>
                      </a:r>
                    </a:p>
                  </a:txBody>
                  <a:tcPr marL="62208" marR="62208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55,0</a:t>
                      </a:r>
                      <a:endParaRPr lang="ru-RU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1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>
                        <a:alpha val="50000"/>
                      </a:srgbClr>
                    </a:solidFill>
                  </a:tcPr>
                </a:tc>
              </a:tr>
              <a:tr h="142874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Инфляция,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жыл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соңына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%</a:t>
                      </a:r>
                    </a:p>
                  </a:txBody>
                  <a:tcPr marL="132634" marR="11069" marT="919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5,3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4-6</a:t>
                      </a:r>
                    </a:p>
                  </a:txBody>
                  <a:tcPr marL="8640" marR="8640" marT="7162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4-6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5970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Төлем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1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теңгерімінің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1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көрсеткіштері</a:t>
                      </a:r>
                      <a:endParaRPr kumimoji="0" lang="ru-RU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</a:tr>
              <a:tr h="142874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Тауарлар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экспорты, млрд. АҚШ долл. </a:t>
                      </a:r>
                    </a:p>
                  </a:txBody>
                  <a:tcPr marL="132634" marR="11069" marT="919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 dirty="0" smtClean="0">
                          <a:effectLst/>
                          <a:latin typeface="Arial"/>
                          <a:ea typeface="Verdana"/>
                          <a:cs typeface="Verdana"/>
                        </a:rPr>
                        <a:t>61,0</a:t>
                      </a:r>
                      <a:endParaRPr lang="ru-RU" sz="1100" dirty="0">
                        <a:effectLst/>
                        <a:latin typeface="Verdana"/>
                        <a:ea typeface="Verdana"/>
                        <a:cs typeface="Verdana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54,1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54,4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0,3</a:t>
                      </a: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2874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Тауарлар</a:t>
                      </a:r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и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мпорты, млрд. АҚШ долл.</a:t>
                      </a:r>
                    </a:p>
                  </a:txBody>
                  <a:tcPr marL="132634" marR="11069" marT="919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 dirty="0" smtClean="0">
                          <a:effectLst/>
                          <a:latin typeface="Arial"/>
                          <a:ea typeface="Verdana"/>
                          <a:cs typeface="Verdana"/>
                        </a:rPr>
                        <a:t>32,5</a:t>
                      </a:r>
                      <a:endParaRPr lang="ru-RU" sz="1100" dirty="0">
                        <a:effectLst/>
                        <a:latin typeface="Verdana"/>
                        <a:ea typeface="Verdana"/>
                        <a:cs typeface="Verdana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32,9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2874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900" b="1" i="0" u="none" strike="noStrike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Сауда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1" i="0" u="none" strike="noStrike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теңгерімінің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1" i="0" u="none" strike="noStrike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сальдосы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млрд. АҚШ долл.</a:t>
                      </a:r>
                    </a:p>
                  </a:txBody>
                  <a:tcPr marL="132634" marR="11069" marT="919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kk-KZ" sz="11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28,4</a:t>
                      </a:r>
                      <a:endParaRPr lang="ru-RU" sz="11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21,2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0,3</a:t>
                      </a: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39635" y="63063"/>
            <a:ext cx="8753015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776074"/>
            <a:r>
              <a:rPr lang="ru-RU" sz="1700" b="1" cap="small" dirty="0" smtClean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2019 </a:t>
            </a:r>
            <a:r>
              <a:rPr lang="ru-RU" sz="1700" b="1" cap="small" dirty="0" err="1" smtClean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жылға</a:t>
            </a:r>
            <a:r>
              <a:rPr lang="ru-RU" sz="1700" b="1" cap="small" dirty="0" smtClean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700" b="1" cap="small" dirty="0" err="1" smtClean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арналған</a:t>
            </a:r>
            <a:r>
              <a:rPr lang="ru-RU" sz="1700" b="1" cap="small" dirty="0" smtClean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700" b="1" cap="small" dirty="0" err="1" smtClean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макроэкономикалық</a:t>
            </a:r>
            <a:r>
              <a:rPr lang="ru-RU" sz="1700" b="1" cap="small" dirty="0" smtClean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700" b="1" cap="small" dirty="0" err="1" smtClean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параметрлерді</a:t>
            </a:r>
            <a:r>
              <a:rPr lang="ru-RU" sz="1700" b="1" cap="small" dirty="0" smtClean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700" b="1" cap="small" dirty="0" err="1" smtClean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нақтылау</a:t>
            </a:r>
            <a:endParaRPr lang="ru-RU" sz="1400" b="1" cap="small" dirty="0">
              <a:solidFill>
                <a:srgbClr val="00A6C8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99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953384"/>
              </p:ext>
            </p:extLst>
          </p:nvPr>
        </p:nvGraphicFramePr>
        <p:xfrm>
          <a:off x="300857" y="668405"/>
          <a:ext cx="8715554" cy="3957602"/>
        </p:xfrm>
        <a:graphic>
          <a:graphicData uri="http://schemas.openxmlformats.org/drawingml/2006/table">
            <a:tbl>
              <a:tblPr/>
              <a:tblGrid>
                <a:gridCol w="3412214"/>
                <a:gridCol w="1767780"/>
                <a:gridCol w="1767780"/>
                <a:gridCol w="1767780"/>
              </a:tblGrid>
              <a:tr h="157093"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37" marR="4637" marT="3844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A6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9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37" marR="4637" marT="3844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A6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9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37" marR="4637" marT="3844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A6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9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k-KZ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ауытқу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37" marR="4637" marT="3844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A6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9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4268"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37" marR="4637" marT="3844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9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9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бекітілген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37" marR="4637" marT="3844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9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9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болжам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37" marR="4637" marT="3844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9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9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37" marR="4637" marT="3844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9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9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9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Түсімдер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0" marR="5760" marT="47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19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9 748,1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19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568,6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19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820,5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19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9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ЖІӨ</a:t>
                      </a:r>
                      <a:r>
                        <a:rPr lang="kk-KZ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-ге қарағанда %</a:t>
                      </a:r>
                      <a:endParaRPr lang="ru-RU" sz="1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259200" marR="5760" marT="47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15,2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16,4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</a:tr>
              <a:tr h="139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Кірістер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трансферттерді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есептемегенде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0" marR="5760" marT="47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6 785,9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6 986,4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9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ЖІӨ</a:t>
                      </a:r>
                      <a:r>
                        <a:rPr lang="kk-KZ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-ге қарағанда %</a:t>
                      </a:r>
                      <a:endParaRPr lang="ru-RU" sz="1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259200" marR="5760" marT="47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10,6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10,9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</a:tr>
              <a:tr h="139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Салықтық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түсімдер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72800" marR="5760" marT="47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6 661,3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6 859,7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198,4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39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1" u="none" strike="noStrike" smtClean="0"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ЭКБ</a:t>
                      </a:r>
                      <a:endParaRPr lang="ru-RU" sz="1000" b="0" i="1" u="none" strike="noStrike" dirty="0">
                        <a:solidFill>
                          <a:srgbClr val="0070C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5600" marR="5760" marT="47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990,6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1 011,0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20,4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9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Салықтық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емес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түсімдер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72800" marR="5760" marT="47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117,8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119,8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9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Негізгі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капиталды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сатудан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түскен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түсімдер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72800" marR="5760" marT="47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6,9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6,9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9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Трансферттердің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түсімдері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0" marR="5760" marT="47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2 845,2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9150">
                <a:tc>
                  <a:txBody>
                    <a:bodyPr/>
                    <a:lstStyle/>
                    <a:p>
                      <a:pPr marL="0" algn="l" defTabSz="770072" rtl="0" eaLnBrk="1" fontAlgn="ctr" latinLnBrk="0" hangingPunct="1"/>
                      <a:r>
                        <a:rPr lang="ru-RU" sz="10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Ұлттық</a:t>
                      </a:r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0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қордан</a:t>
                      </a:r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0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кепілдендірілген</a:t>
                      </a:r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трансферт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80000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2 450,0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2 700,0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9150">
                <a:tc>
                  <a:txBody>
                    <a:bodyPr/>
                    <a:lstStyle/>
                    <a:p>
                      <a:pPr marL="0" algn="l" defTabSz="770072" rtl="0" eaLnBrk="1" fontAlgn="ctr" latinLnBrk="0" hangingPunct="1"/>
                      <a:r>
                        <a:rPr lang="ru-RU" sz="10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Ұлттық</a:t>
                      </a:r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0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қордан</a:t>
                      </a:r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0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нысаналы</a:t>
                      </a:r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трансферт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80000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9150">
                <a:tc>
                  <a:txBody>
                    <a:bodyPr/>
                    <a:lstStyle/>
                    <a:p>
                      <a:pPr marL="0" algn="l" defTabSz="770072" rtl="0" eaLnBrk="1" fontAlgn="ctr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Бюджеттік </a:t>
                      </a:r>
                      <a:r>
                        <a:rPr lang="ru-RU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алып</a:t>
                      </a: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қоюлар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80000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286,0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286,0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9150">
                <a:tc>
                  <a:txBody>
                    <a:bodyPr/>
                    <a:lstStyle/>
                    <a:p>
                      <a:pPr marL="0" algn="l" defTabSz="770072" rtl="0" eaLnBrk="1" fontAlgn="ctr" latinLnBrk="0" hangingPunct="1"/>
                      <a:r>
                        <a:rPr lang="ru-RU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кері</a:t>
                      </a: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трансферт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80000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109,2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109,2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9150">
                <a:tc>
                  <a:txBody>
                    <a:bodyPr/>
                    <a:lstStyle/>
                    <a:p>
                      <a:pPr marL="0" algn="l" defTabSz="770072" rtl="0" eaLnBrk="1" fontAlgn="ctr" latinLnBrk="0" hangingPunct="1"/>
                      <a:r>
                        <a:rPr lang="kk-KZ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ЖАО </a:t>
                      </a:r>
                      <a:r>
                        <a:rPr lang="kk-KZ" sz="10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нысаналы трансферттерін </a:t>
                      </a:r>
                      <a:r>
                        <a:rPr lang="kk-KZ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қайтару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80000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9150">
                <a:tc>
                  <a:txBody>
                    <a:bodyPr/>
                    <a:lstStyle/>
                    <a:p>
                      <a:pPr algn="l" fontAlgn="ctr"/>
                      <a:r>
                        <a:rPr lang="kk-K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Бюджеттік кредиттерді өтеу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117,0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9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Шығыстар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0" marR="5760" marT="47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10 727,1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895,2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168,1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9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ЖІӨ</a:t>
                      </a:r>
                      <a:r>
                        <a:rPr lang="kk-KZ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-ге қарағанда %</a:t>
                      </a:r>
                      <a:endParaRPr lang="ru-RU" sz="1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259200" marR="5760" marT="47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16,8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18,5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</a:tr>
              <a:tr h="139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Тапшылық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0" marR="5760" marT="47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-979,0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326,6*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-347,6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9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ЖІӨ</a:t>
                      </a:r>
                      <a:r>
                        <a:rPr lang="kk-KZ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-ге қарағанда %</a:t>
                      </a:r>
                      <a:endParaRPr lang="ru-RU" sz="1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259200" marR="5760" marT="47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-1,5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-</a:t>
                      </a:r>
                      <a:r>
                        <a:rPr lang="ru-RU" sz="1000" b="0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2,1</a:t>
                      </a:r>
                      <a:endParaRPr lang="ru-RU" sz="1000" b="0" i="1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-</a:t>
                      </a:r>
                      <a:r>
                        <a:rPr lang="ru-RU" sz="1000" b="0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0,6</a:t>
                      </a:r>
                      <a:endParaRPr lang="ru-RU" sz="1000" b="0" i="1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</a:tr>
              <a:tr h="139150">
                <a:tc>
                  <a:txBody>
                    <a:bodyPr/>
                    <a:lstStyle/>
                    <a:p>
                      <a:pPr algn="l" fontAlgn="ctr"/>
                      <a:r>
                        <a:rPr lang="kk-KZ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Мұнайға қатысты емес тапшылық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0" marR="5760" marT="47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-4 419,6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-5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407,6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-987,9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9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ЖІӨ</a:t>
                      </a:r>
                      <a:r>
                        <a:rPr lang="kk-KZ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-ге қарағанда % </a:t>
                      </a:r>
                      <a:endParaRPr lang="ru-RU" sz="1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259200" marR="5760" marT="47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-6,9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-</a:t>
                      </a:r>
                      <a:r>
                        <a:rPr lang="ru-RU" sz="1000" b="0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8,4</a:t>
                      </a:r>
                      <a:endParaRPr lang="ru-RU" sz="1000" b="0" i="1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-</a:t>
                      </a:r>
                      <a:r>
                        <a:rPr lang="ru-RU" sz="1000" b="0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1,5</a:t>
                      </a:r>
                      <a:endParaRPr lang="ru-RU" sz="1000" b="0" i="1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03680" y="48441"/>
            <a:ext cx="8916480" cy="341191"/>
          </a:xfrm>
          <a:prstGeom prst="rect">
            <a:avLst/>
          </a:prstGeom>
        </p:spPr>
        <p:txBody>
          <a:bodyPr vert="horz" lIns="77203" tIns="38601" rIns="77203" bIns="38601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endParaRPr lang="ru-RU" sz="1400" b="1" cap="small" dirty="0">
              <a:solidFill>
                <a:srgbClr val="C00000"/>
              </a:solidFill>
              <a:latin typeface="Arial" pitchFamily="34" charset="0"/>
              <a:ea typeface="Segoe UI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9286" y="436561"/>
            <a:ext cx="1457125" cy="231844"/>
          </a:xfrm>
          <a:prstGeom prst="rect">
            <a:avLst/>
          </a:prstGeom>
          <a:noFill/>
        </p:spPr>
        <p:txBody>
          <a:bodyPr wrap="square" lIns="77203" tIns="38601" rIns="77203" bIns="38601" rtlCol="0">
            <a:spAutoFit/>
          </a:bodyPr>
          <a:lstStyle/>
          <a:p>
            <a:pPr algn="r"/>
            <a:r>
              <a:rPr lang="kk-KZ" sz="10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млрд. теңге</a:t>
            </a:r>
            <a:endParaRPr lang="ru-RU" sz="1000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-14630"/>
            <a:ext cx="9144000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6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2019 жылға арналған республикалық бюджеттің болжамдық параметрлерін нақтылау</a:t>
            </a:r>
          </a:p>
          <a:p>
            <a:pPr algn="ctr"/>
            <a:r>
              <a:rPr lang="ru-RU" sz="1250" b="1" cap="small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250" b="1" cap="small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елдің</a:t>
            </a:r>
            <a:r>
              <a:rPr lang="ru-RU" sz="1250" b="1" cap="small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50" b="1" cap="small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экономикасыны</a:t>
            </a:r>
            <a:r>
              <a:rPr lang="kk-KZ" sz="1250" b="1" cap="small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ң жаңғыртуын ескере отырып</a:t>
            </a:r>
            <a:r>
              <a:rPr lang="ru-RU" sz="1250" b="1" cap="small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4959707"/>
            <a:ext cx="90164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000" dirty="0">
                <a:latin typeface="Arial" pitchFamily="34" charset="0"/>
                <a:cs typeface="Arial" pitchFamily="34" charset="0"/>
              </a:rPr>
              <a:t>*</a:t>
            </a:r>
            <a:r>
              <a:rPr lang="kk-KZ" sz="900" i="1" dirty="0">
                <a:latin typeface="Arial" pitchFamily="34" charset="0"/>
                <a:cs typeface="Arial" pitchFamily="34" charset="0"/>
              </a:rPr>
              <a:t>2018 жылы 151,0 млрд. теңге еркін теңгерімдегі қалдықтарды тарту </a:t>
            </a:r>
            <a:r>
              <a:rPr lang="kk-KZ" sz="900" i="1">
                <a:latin typeface="Arial" pitchFamily="34" charset="0"/>
                <a:cs typeface="Arial" pitchFamily="34" charset="0"/>
              </a:rPr>
              <a:t>және </a:t>
            </a:r>
            <a:r>
              <a:rPr lang="kk-KZ" sz="900" i="1" smtClean="0">
                <a:latin typeface="Arial" pitchFamily="34" charset="0"/>
                <a:cs typeface="Arial" pitchFamily="34" charset="0"/>
              </a:rPr>
              <a:t>196,6 </a:t>
            </a:r>
            <a:r>
              <a:rPr lang="kk-KZ" sz="900" i="1" dirty="0">
                <a:latin typeface="Arial" pitchFamily="34" charset="0"/>
                <a:cs typeface="Arial" pitchFamily="34" charset="0"/>
              </a:rPr>
              <a:t>млрд. теңге тапшылығын ұлғайту </a:t>
            </a:r>
            <a:endParaRPr lang="ru-RU" sz="9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38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896967"/>
              </p:ext>
            </p:extLst>
          </p:nvPr>
        </p:nvGraphicFramePr>
        <p:xfrm>
          <a:off x="247649" y="747785"/>
          <a:ext cx="8713867" cy="3640613"/>
        </p:xfrm>
        <a:graphic>
          <a:graphicData uri="http://schemas.openxmlformats.org/drawingml/2006/table">
            <a:tbl>
              <a:tblPr/>
              <a:tblGrid>
                <a:gridCol w="4546883"/>
                <a:gridCol w="1070931"/>
                <a:gridCol w="1070931"/>
                <a:gridCol w="1012561"/>
                <a:gridCol w="1012561"/>
              </a:tblGrid>
              <a:tr h="216634">
                <a:tc rowSpan="2">
                  <a:txBody>
                    <a:bodyPr/>
                    <a:lstStyle/>
                    <a:p>
                      <a:pPr algn="ctr" fontAlgn="b"/>
                      <a:endParaRPr lang="ru-RU" sz="115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09" marR="4009" marT="332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A6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1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2018</a:t>
                      </a:r>
                      <a:endParaRPr lang="ru-RU" sz="115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09" marR="4009" marT="332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A6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2019</a:t>
                      </a:r>
                      <a:endParaRPr lang="ru-RU" sz="115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09" marR="4009" marT="332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A6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5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09" marR="4009" marT="332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A6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kk-KZ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ауытқу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09" marR="4009" marT="332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A6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86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50" dirty="0" smtClean="0">
                          <a:latin typeface="Arial" pitchFamily="34" charset="0"/>
                          <a:cs typeface="Arial" pitchFamily="34" charset="0"/>
                        </a:rPr>
                        <a:t>факт</a:t>
                      </a:r>
                      <a:endParaRPr lang="ru-RU" sz="11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09" marR="4009" marT="332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70072" rtl="0" eaLnBrk="1" latinLnBrk="0" hangingPunct="1"/>
                      <a:r>
                        <a:rPr lang="kk-KZ" sz="115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бекітілген</a:t>
                      </a:r>
                      <a:endParaRPr lang="ru-RU" sz="11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009" marR="4009" marT="332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70072" rtl="0" eaLnBrk="1" latinLnBrk="0" hangingPunct="1"/>
                      <a:r>
                        <a:rPr lang="kk-KZ" sz="115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нақтылауға</a:t>
                      </a:r>
                      <a:r>
                        <a:rPr lang="kk-KZ" sz="115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болжам</a:t>
                      </a:r>
                      <a:endParaRPr lang="ru-RU" sz="11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009" marR="4009" marT="332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algn="ctr" defTabSz="770072" rtl="0" eaLnBrk="1" latinLnBrk="0" hangingPunct="1"/>
                      <a:endParaRPr lang="ru-RU" sz="11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009" marR="4009" marT="332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4609">
                <a:tc>
                  <a:txBody>
                    <a:bodyPr/>
                    <a:lstStyle/>
                    <a:p>
                      <a:pPr algn="l" fontAlgn="b"/>
                      <a:r>
                        <a:rPr lang="kk-K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Түсімдер-Барлығы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0" marR="5760" marT="477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5 080,0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2 960,6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3 243,0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282,4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</a:tr>
              <a:tr h="41192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мұнай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секторы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ұйымдарынан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түсетін және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тікелей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салықтан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түсетін түсімдер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400" marR="5760" marT="477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770072" rtl="0" eaLnBrk="1" fontAlgn="t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3 211,6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2 274,5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2 588,8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314,3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460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жекешелендіруден түсетін түсімдер*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400" marR="5760" marT="477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770072" rtl="0" eaLnBrk="1" fontAlgn="t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13,0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460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Қорды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басқарудан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алынатын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инвестициялық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кірістер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400" marR="5760" marT="477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770072" rtl="0" eaLnBrk="1" fontAlgn="t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1 846,7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684,0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640,7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-43,4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4609">
                <a:tc>
                  <a:txBody>
                    <a:bodyPr/>
                    <a:lstStyle/>
                    <a:p>
                      <a:pPr algn="l" fontAlgn="t"/>
                      <a:r>
                        <a:rPr lang="kk-K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Пайдалану-Барлығы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0" marR="5760" marT="477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770072" rtl="0" eaLnBrk="1" fontAlgn="t" latinLnBrk="0" hangingPunct="1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2 618,1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2 457,6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3 077,6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620,0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</a:tr>
              <a:tr h="21460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РБ-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ке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кепілдендірілген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трансферт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400" marR="5760" marT="4775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770072" rtl="0" eaLnBrk="1" fontAlgn="t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2 600,0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2450,0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2 700,0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460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РБ-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ке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нысаналы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трансферт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400" marR="5760" marT="477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770072" rtl="0" eaLnBrk="1" fontAlgn="t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251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Қорды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басқаруға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және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жыл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сайынғы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сыртқы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аудитті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жүргізуге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байланысты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шығыстар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400" marR="5760" marT="477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770072" rtl="0" eaLnBrk="1" fontAlgn="t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18,1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460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Қорға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түсетін таза түсімдер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0" marR="5760" marT="477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770072" rtl="0" eaLnBrk="1" fontAlgn="t" latinLnBrk="0" hangingPunct="1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2 461,9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503,0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165,4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-337,6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460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Қордың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жылдың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соңындағы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валюталық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активтері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0" marR="5760" marT="477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770072" rtl="0" eaLnBrk="1" fontAlgn="t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19 896,3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23 304,6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21 521,4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-1 783,2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46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ЖІӨ</a:t>
                      </a:r>
                      <a:r>
                        <a:rPr lang="kk-KZ" sz="11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-ге қарағанда %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72800" marR="5760" marT="4775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770072" rtl="0" eaLnBrk="1" fontAlgn="t" latinLnBrk="0" hangingPunct="1"/>
                      <a:r>
                        <a:rPr lang="ru-RU" sz="11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33,8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460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млрд. </a:t>
                      </a:r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АҚШ доллары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72800" marR="5760" marT="477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770072" rtl="0" eaLnBrk="1" fontAlgn="t" latinLnBrk="0" hangingPunct="1"/>
                      <a:r>
                        <a:rPr lang="ru-RU" sz="11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57,7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63,0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F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770072" rtl="0" eaLnBrk="1" fontAlgn="t" latinLnBrk="0" hangingPunct="1"/>
                      <a:r>
                        <a:rPr lang="ru-RU" sz="11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58,2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F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F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770072" rtl="0" eaLnBrk="1" fontAlgn="t" latinLnBrk="0" hangingPunct="1"/>
                      <a:r>
                        <a:rPr lang="ru-RU" sz="11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-4,8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F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F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504391" y="515947"/>
            <a:ext cx="1457125" cy="231844"/>
          </a:xfrm>
          <a:prstGeom prst="rect">
            <a:avLst/>
          </a:prstGeom>
          <a:noFill/>
        </p:spPr>
        <p:txBody>
          <a:bodyPr wrap="square" lIns="77203" tIns="38601" rIns="77203" bIns="38601" rtlCol="0">
            <a:spAutoFit/>
          </a:bodyPr>
          <a:lstStyle/>
          <a:p>
            <a:pPr algn="r"/>
            <a:r>
              <a:rPr lang="kk-KZ" sz="10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млрд. теңге</a:t>
            </a:r>
            <a:endParaRPr lang="ru-RU" sz="1000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2801" y="4949271"/>
            <a:ext cx="799170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kk-KZ" sz="800" i="1" dirty="0">
                <a:latin typeface="Arial" pitchFamily="34" charset="0"/>
                <a:cs typeface="Arial" pitchFamily="34" charset="0"/>
              </a:rPr>
              <a:t>Ұлттық холдингтер мен компаниялардың мүлкін жекешелендіруден түсетін түсімдерді қоспағанда</a:t>
            </a:r>
            <a:endParaRPr lang="ru-RU" sz="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2802" y="-59050"/>
            <a:ext cx="87887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k-KZ" sz="16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2019 жылға арналған Ұлттық қор параметрлерінің болжамы</a:t>
            </a:r>
            <a:r>
              <a:rPr lang="kk-KZ" sz="18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0" algn="ctr"/>
            <a:r>
              <a:rPr lang="kk-KZ" sz="1100" b="1" cap="small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(кепілдендірілген трансферттің 2 700,0 млрд. теңгеге дейін ұлғайтуын және НТ 370 млрд теңге бөлінуін ескере отырып)</a:t>
            </a:r>
            <a:endParaRPr lang="ru-RU" sz="1100" b="1" cap="small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08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5702</TotalTime>
  <Words>762</Words>
  <Application>Microsoft Office PowerPoint</Application>
  <PresentationFormat>Экран (16:9)</PresentationFormat>
  <Paragraphs>330</Paragraphs>
  <Slides>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Тема Office</vt:lpstr>
      <vt:lpstr>1_Тема Office</vt:lpstr>
      <vt:lpstr>2_Тема Office</vt:lpstr>
      <vt:lpstr>5_Тема Office</vt:lpstr>
      <vt:lpstr>3_Тема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Дастан Умирбаев</dc:creator>
  <cp:lastModifiedBy>Мужаева Гульмира Максутовна</cp:lastModifiedBy>
  <cp:revision>805</cp:revision>
  <cp:lastPrinted>2018-11-23T04:48:31Z</cp:lastPrinted>
  <dcterms:created xsi:type="dcterms:W3CDTF">2017-09-18T08:04:07Z</dcterms:created>
  <dcterms:modified xsi:type="dcterms:W3CDTF">2019-03-11T08:56:05Z</dcterms:modified>
</cp:coreProperties>
</file>