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1" r:id="rId5"/>
    <p:sldId id="267" r:id="rId6"/>
    <p:sldId id="264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66"/>
    <a:srgbClr val="339999"/>
    <a:srgbClr val="99CCCC"/>
    <a:srgbClr val="CCFFFF"/>
    <a:srgbClr val="33FFFF"/>
    <a:srgbClr val="CCCCCC"/>
    <a:srgbClr val="CC9999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4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34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61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66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51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90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79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70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70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3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0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97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DF945-DF8F-40DB-B164-A126A1C4A45E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04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6296024" y="0"/>
            <a:ext cx="5895975" cy="485775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5934074" y="0"/>
            <a:ext cx="723900" cy="485776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-9524"/>
            <a:ext cx="6981825" cy="333374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6619875" y="-9527"/>
            <a:ext cx="723900" cy="333377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6419850"/>
            <a:ext cx="10277475" cy="43815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АСТАНА қ., 2019 </a:t>
            </a:r>
            <a:r>
              <a:rPr lang="ru-RU" sz="1200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жыл</a:t>
            </a: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9915525" y="6419848"/>
            <a:ext cx="723900" cy="438152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95726" y="6705600"/>
            <a:ext cx="8296274" cy="152400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0800000">
            <a:off x="3648076" y="6705600"/>
            <a:ext cx="495299" cy="161925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276973"/>
            <a:ext cx="521970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4857750" y="6286495"/>
            <a:ext cx="723900" cy="276230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64405" y="1014412"/>
            <a:ext cx="10256045" cy="3900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800" b="1" dirty="0">
                <a:solidFill>
                  <a:srgbClr val="339999"/>
                </a:solidFill>
                <a:latin typeface="Arial Narrow" panose="020B0606020202030204" pitchFamily="34" charset="0"/>
              </a:rPr>
              <a:t>2019 ЖЫЛҒА </a:t>
            </a:r>
            <a:r>
              <a:rPr lang="ru-RU" sz="5800" b="1" dirty="0" smtClean="0">
                <a:solidFill>
                  <a:srgbClr val="339999"/>
                </a:solidFill>
                <a:latin typeface="Arial Narrow" panose="020B0606020202030204" pitchFamily="34" charset="0"/>
              </a:rPr>
              <a:t>АРНАЛҒАН НА</a:t>
            </a:r>
            <a:r>
              <a:rPr lang="kk-KZ" sz="5800" b="1" dirty="0" smtClean="0">
                <a:solidFill>
                  <a:srgbClr val="339999"/>
                </a:solidFill>
                <a:latin typeface="Arial Narrow" panose="020B0606020202030204" pitchFamily="34" charset="0"/>
              </a:rPr>
              <a:t>ҚТЫЛАНҒАН</a:t>
            </a:r>
            <a:r>
              <a:rPr lang="ru-RU" sz="5800" b="1" dirty="0">
                <a:solidFill>
                  <a:srgbClr val="339999"/>
                </a:solidFill>
                <a:latin typeface="Arial Narrow" panose="020B0606020202030204" pitchFamily="34" charset="0"/>
              </a:rPr>
              <a:t> </a:t>
            </a:r>
            <a:r>
              <a:rPr lang="ru-RU" sz="5800" b="1" dirty="0" smtClean="0">
                <a:solidFill>
                  <a:srgbClr val="339999"/>
                </a:solidFill>
                <a:latin typeface="Arial Narrow" panose="020B0606020202030204" pitchFamily="34" charset="0"/>
              </a:rPr>
              <a:t>РЕСПУБЛИКАЛЫҚ БЮДЖЕТ ЖОБАСЫ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047749" y="4972050"/>
            <a:ext cx="103346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 Narrow" panose="020B0606020202030204" pitchFamily="34" charset="0"/>
              </a:rPr>
              <a:t>«</a:t>
            </a:r>
            <a:r>
              <a:rPr lang="ru-RU" sz="2000" dirty="0" err="1">
                <a:latin typeface="Arial Narrow" panose="020B0606020202030204" pitchFamily="34" charset="0"/>
              </a:rPr>
              <a:t>Әлеуметтік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салаға</a:t>
            </a:r>
            <a:r>
              <a:rPr lang="ru-RU" sz="2000" dirty="0">
                <a:latin typeface="Arial Narrow" panose="020B0606020202030204" pitchFamily="34" charset="0"/>
              </a:rPr>
              <a:t>, </a:t>
            </a:r>
            <a:r>
              <a:rPr lang="ru-RU" sz="2000" dirty="0" err="1">
                <a:latin typeface="Arial Narrow" panose="020B0606020202030204" pitchFamily="34" charset="0"/>
              </a:rPr>
              <a:t>қауіпсіздікке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және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инфрақұрылымға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назар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аудара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отырып</a:t>
            </a:r>
            <a:r>
              <a:rPr lang="ru-RU" sz="2000" dirty="0">
                <a:latin typeface="Arial Narrow" panose="020B0606020202030204" pitchFamily="34" charset="0"/>
              </a:rPr>
              <a:t>, бюджет </a:t>
            </a:r>
            <a:r>
              <a:rPr lang="ru-RU" sz="2000" dirty="0" err="1">
                <a:latin typeface="Arial Narrow" panose="020B0606020202030204" pitchFamily="34" charset="0"/>
              </a:rPr>
              <a:t>шығыстарының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басымдықтарын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қайта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қарау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арқылы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халықтың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өмір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сүру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сапасын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жақсарту</a:t>
            </a:r>
            <a:r>
              <a:rPr lang="ru-RU" sz="2000" b="1" dirty="0">
                <a:latin typeface="Arial Narrow" panose="020B0606020202030204" pitchFamily="34" charset="0"/>
              </a:rPr>
              <a:t>»</a:t>
            </a:r>
            <a:endParaRPr lang="ru-RU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90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386"/>
            <a:ext cx="12191999" cy="774838"/>
          </a:xfrm>
        </p:spPr>
        <p:txBody>
          <a:bodyPr anchor="ctr">
            <a:noAutofit/>
          </a:bodyPr>
          <a:lstStyle/>
          <a:p>
            <a:pPr marL="457200" lvl="3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ТУРКЕСТАН ОБЛЫСЫНЫҢ КЕШЕНДІ ДАМУ ЖОСПАРЫ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10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730577"/>
              </p:ext>
            </p:extLst>
          </p:nvPr>
        </p:nvGraphicFramePr>
        <p:xfrm>
          <a:off x="142876" y="1064783"/>
          <a:ext cx="11868150" cy="4688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0675"/>
                <a:gridCol w="1855943"/>
                <a:gridCol w="1600766"/>
                <a:gridCol w="1600766"/>
              </a:tblGrid>
              <a:tr h="37164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u="none" strike="noStrike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u="none" strike="noStrike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04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Бекітілген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Ауытқу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2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kk-KZ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оның ішінде:</a:t>
                      </a:r>
                      <a:endParaRPr lang="ru-RU" sz="2800" b="1" kern="1200" dirty="0" smtClean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30,7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42,3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2720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беру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саласындағы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объектілерді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салу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9,0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2,6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7677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Денсаулық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сақтау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саласындағы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объектілерді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салу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5,0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7914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Энергетикалық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кешен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7,6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5,5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59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инфрақұрылымы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2,4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0,5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8472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Тұрғын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үй-коммуналдық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шаруашылығы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latin typeface="Arial Narrow" panose="020B0606020202030204" pitchFamily="34" charset="0"/>
                        </a:rPr>
                        <a:t>абаттандыру</a:t>
                      </a:r>
                      <a:endParaRPr lang="ru-RU" sz="2000" b="0" dirty="0" smtClean="0"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25,0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596">
                <a:tc>
                  <a:txBody>
                    <a:bodyPr/>
                    <a:lstStyle/>
                    <a:p>
                      <a:pPr fontAlgn="base"/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Жылу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сумен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жабдықтау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су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бұру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жүйелерін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салу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реконструкциялау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7,2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20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2,3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4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386"/>
            <a:ext cx="12191999" cy="774838"/>
          </a:xfrm>
        </p:spPr>
        <p:txBody>
          <a:bodyPr anchor="ctr">
            <a:noAutofit/>
          </a:bodyPr>
          <a:lstStyle/>
          <a:p>
            <a:pPr marL="457200" lvl="3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</a:rPr>
              <a:t>АСТАНА ҚАЛАСЫНЫҢ ДАМУ ЖОСПАРЫ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11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810929"/>
              </p:ext>
            </p:extLst>
          </p:nvPr>
        </p:nvGraphicFramePr>
        <p:xfrm>
          <a:off x="161926" y="1064783"/>
          <a:ext cx="11906248" cy="4503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2539"/>
                <a:gridCol w="1861901"/>
                <a:gridCol w="1605904"/>
                <a:gridCol w="1605904"/>
              </a:tblGrid>
              <a:tr h="37043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u="none" strike="noStrike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u="none" strike="noStrike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97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Бекітілген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Ауытқу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0811">
                <a:tc>
                  <a:txBody>
                    <a:bodyPr/>
                    <a:lstStyle/>
                    <a:p>
                      <a:pPr marL="0" indent="0" algn="l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115,1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136,9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21,8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5609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беру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саласындағы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объектілерді</a:t>
                      </a:r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салу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21,2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21,2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09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инфрақұрылымы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26,1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39,1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13,0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09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Энергетикалық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кешен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34,0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34,0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8808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Тұрғын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үй-коммуналдық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шаруашылығы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dirty="0" err="1" smtClean="0">
                          <a:latin typeface="Arial Narrow" panose="020B0606020202030204" pitchFamily="34" charset="0"/>
                        </a:rPr>
                        <a:t>абаттандыру</a:t>
                      </a:r>
                      <a:endParaRPr lang="ru-RU" sz="2000" b="0" dirty="0" smtClean="0"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23,6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23,6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299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Астана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қаласының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индустриялық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паркі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0,6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2016">
                <a:tc>
                  <a:txBody>
                    <a:bodyPr/>
                    <a:lstStyle/>
                    <a:p>
                      <a:pPr fontAlgn="base"/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Жылу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сумен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жабдықтау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су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бұру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жүйелерін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салу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реконструкциялау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9,5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18,4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8,9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68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68162"/>
            <a:ext cx="12191999" cy="708163"/>
          </a:xfrm>
        </p:spPr>
        <p:txBody>
          <a:bodyPr anchor="ctr">
            <a:noAutofit/>
          </a:bodyPr>
          <a:lstStyle/>
          <a:p>
            <a:pPr lvl="2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ӘЛЕУМЕТТІК САЛА ШЫҒЫСТАРЫ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12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93283"/>
              </p:ext>
            </p:extLst>
          </p:nvPr>
        </p:nvGraphicFramePr>
        <p:xfrm>
          <a:off x="111353" y="1082536"/>
          <a:ext cx="11966347" cy="5047036"/>
        </p:xfrm>
        <a:graphic>
          <a:graphicData uri="http://schemas.openxmlformats.org/drawingml/2006/table">
            <a:tbl>
              <a:tblPr/>
              <a:tblGrid>
                <a:gridCol w="5527447"/>
                <a:gridCol w="1657350"/>
                <a:gridCol w="838200"/>
                <a:gridCol w="1524000"/>
                <a:gridCol w="885825"/>
                <a:gridCol w="1533525"/>
              </a:tblGrid>
              <a:tr h="291653"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год</a:t>
                      </a: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16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Бекітілген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  <a:r>
                        <a:rPr lang="ru-RU" sz="1300" b="0" i="0" u="none" strike="noStrike" kern="12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1200" baseline="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Ауытку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62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ЖІӨ% -бен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ЖІӨ% -бен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70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4 831,4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7,5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5 155,1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8,0</a:t>
                      </a: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323,7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7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685800" rtl="0" eaLnBrk="1" fontAlgn="t" latinLnBrk="0" hangingPunct="1"/>
                      <a:r>
                        <a:rPr lang="ru-RU" sz="1400" b="1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</a:t>
                      </a:r>
                      <a:r>
                        <a:rPr lang="ru-RU" sz="1400" b="1" i="1" u="none" strike="noStrike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пен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45,0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1400" b="1" i="1" u="none" strike="noStrike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43,3</a:t>
                      </a: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88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936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Әлеуметтік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қамтамасые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әлеуметтік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көмек</a:t>
                      </a:r>
                      <a:endParaRPr lang="ru-RU" sz="20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7999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3 043,4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4,8</a:t>
                      </a:r>
                      <a:endParaRPr lang="ru-RU" sz="2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3 223,2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179,8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936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Денсаулық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сақтау</a:t>
                      </a:r>
                      <a:endParaRPr lang="ru-RU" sz="20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7999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1 118,0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1,7</a:t>
                      </a:r>
                      <a:endParaRPr lang="ru-RU" sz="2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192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,2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74,2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936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беру</a:t>
                      </a:r>
                      <a:endParaRPr lang="ru-RU" sz="20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7999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583,4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0,9</a:t>
                      </a:r>
                      <a:endParaRPr lang="ru-RU" sz="2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595,9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12,5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12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936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Мәдениет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спорт</a:t>
                      </a:r>
                      <a:endParaRPr lang="ru-RU" sz="20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7999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78,5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0,1</a:t>
                      </a:r>
                      <a:endParaRPr lang="ru-RU" sz="2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61" marR="5161" marT="51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93,6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15,1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1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t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t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2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t"/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Анықтама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600" dirty="0"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600" dirty="0"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i="0" dirty="0"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i="0" dirty="0"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i="0" dirty="0"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01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нің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қөлемі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64 011,5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64 335,0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29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92870"/>
              </p:ext>
            </p:extLst>
          </p:nvPr>
        </p:nvGraphicFramePr>
        <p:xfrm>
          <a:off x="194504" y="1307855"/>
          <a:ext cx="11802990" cy="5305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9722"/>
                <a:gridCol w="1442691"/>
                <a:gridCol w="945371"/>
                <a:gridCol w="1540654"/>
                <a:gridCol w="896150"/>
                <a:gridCol w="1218402"/>
              </a:tblGrid>
              <a:tr h="281382"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год</a:t>
                      </a: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Бекітілген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  <a:r>
                        <a:rPr lang="ru-RU" sz="1300" b="0" i="0" u="none" strike="noStrike" kern="12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1200" baseline="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Ауытку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ЖІӨ% -бен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ЖІӨ% -бен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1 859,1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1" u="none" strike="noStrike" dirty="0">
                          <a:solidFill>
                            <a:srgbClr val="2E75B6"/>
                          </a:solidFill>
                          <a:effectLst/>
                          <a:latin typeface="Arial Narrow" panose="020B060602020203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2 171,4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1" u="none" strike="noStrike" dirty="0">
                          <a:solidFill>
                            <a:srgbClr val="2E75B6"/>
                          </a:solidFill>
                          <a:effectLst/>
                          <a:latin typeface="Arial Narrow" panose="020B060602020203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312,4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685800" rtl="0" eaLnBrk="1" fontAlgn="t" latinLnBrk="0" hangingPunct="1"/>
                      <a:r>
                        <a:rPr lang="ru-RU" sz="1400" b="1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</a:t>
                      </a:r>
                      <a:r>
                        <a:rPr lang="ru-RU" sz="1400" b="1" i="1" u="none" strike="noStrike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пен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17,3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1" i="1" u="none" strike="noStrike">
                        <a:solidFill>
                          <a:srgbClr val="843C0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kk-KZ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18,3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1" i="1" u="none" strike="noStrike">
                        <a:solidFill>
                          <a:srgbClr val="843C0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t" latinLnBrk="0" hangingPunct="1"/>
                      <a:r>
                        <a:rPr lang="ru-RU" sz="1400" b="1" i="1" u="none" strike="noStrike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Нұрлы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жол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562,4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615,5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Нұрлы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жер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146,1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252,4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106,2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93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Аймақтарды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бағдарламасы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162,1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232,1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144" marR="7144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296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Агроөнеркәсіптік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кешенді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250,4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267,3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493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Энергетика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экология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85,7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141,1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51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Индустриялық-инновациялық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дамудың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бағдарламасы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163,7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156,9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6,9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93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Минералдық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шикізат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базасы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7,1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90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Цифрлық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Қазақстан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19,5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19,3</a:t>
                      </a:r>
                      <a:endParaRPr lang="ru-RU" sz="1800" b="0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-0,2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93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Бизнестің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жол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картасы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49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39,9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41,7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13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315492"/>
            <a:ext cx="12191999" cy="965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ЭКОНОМИКАНЫҢ НАҚТЫ СЕКТОРЫН ҚОЛДАУҒА </a:t>
            </a:r>
          </a:p>
          <a:p>
            <a:pPr marL="0" lvl="2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АРНАЛҒАН ШЫҒЫСТАР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3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14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0" y="315492"/>
            <a:ext cx="12191999" cy="965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КҮШ ҚҰРЫЛЫМНЫҢ ШЫҒЫСТАРЫ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80419"/>
              </p:ext>
            </p:extLst>
          </p:nvPr>
        </p:nvGraphicFramePr>
        <p:xfrm>
          <a:off x="172246" y="1347505"/>
          <a:ext cx="11876878" cy="3973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323"/>
                <a:gridCol w="1864631"/>
                <a:gridCol w="1012109"/>
                <a:gridCol w="1569166"/>
                <a:gridCol w="912044"/>
                <a:gridCol w="1240605"/>
              </a:tblGrid>
              <a:tr h="344916"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год</a:t>
                      </a: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Бекітілген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  <a:r>
                        <a:rPr lang="ru-RU" sz="1300" b="0" i="0" u="none" strike="noStrike" kern="12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1200" baseline="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Ауытку</a:t>
                      </a:r>
                      <a:endParaRPr lang="ru-RU" sz="1300" b="0" i="0" u="none" strike="noStrike" kern="1200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88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ЖІӨ% -бен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ЖІӨ% -бен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8207" marR="8207" marT="8207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9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1 281,9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1" u="none" strike="noStrike" dirty="0">
                          <a:solidFill>
                            <a:srgbClr val="2E75B6"/>
                          </a:solidFill>
                          <a:effectLst/>
                          <a:latin typeface="Arial Narrow" panose="020B0606020202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</a:t>
                      </a: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371,6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1" u="none" strike="noStrike" dirty="0">
                          <a:solidFill>
                            <a:srgbClr val="2E75B6"/>
                          </a:solidFill>
                          <a:effectLst/>
                          <a:latin typeface="Arial Narrow" panose="020B060602020203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89,7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858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685800" rtl="0" eaLnBrk="1" fontAlgn="t" latinLnBrk="0" hangingPunct="1"/>
                      <a:r>
                        <a:rPr lang="ru-RU" sz="1400" b="1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</a:t>
                      </a:r>
                      <a:r>
                        <a:rPr lang="ru-RU" sz="1400" b="1" i="1" u="none" strike="noStrike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пен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11,9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11,5</a:t>
                      </a:r>
                      <a:endParaRPr lang="ru-RU" sz="1400" b="1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endParaRPr lang="ru-RU" sz="16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Ішкі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істер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министрлігі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353,4</a:t>
                      </a:r>
                      <a:endParaRPr lang="ru-RU" sz="20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346,9</a:t>
                      </a:r>
                      <a:endParaRPr lang="ru-RU" sz="2000" b="0" i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-6,5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4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Қорғаныс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министрлігі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316,0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319,3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3,4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Мемлекеттік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қорғаныс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тапсырысы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255,7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255,9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0,2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Арнайы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органдар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309,0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409,7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fontAlgn="t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100,8</a:t>
                      </a:r>
                      <a:endParaRPr lang="ru-RU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66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1" y="315492"/>
            <a:ext cx="11911014" cy="608433"/>
          </a:xfrm>
        </p:spPr>
        <p:txBody>
          <a:bodyPr anchor="ctr">
            <a:noAutofit/>
          </a:bodyPr>
          <a:lstStyle/>
          <a:p>
            <a:r>
              <a:rPr lang="ru-RU" sz="3200" b="1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МАКРОЭКОНОМИКАЛЫҚ КӨРСЕТКІШТЕР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144981" y="1143102"/>
            <a:ext cx="2590802" cy="143278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4,0-6,0 %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8948048" y="1155613"/>
            <a:ext cx="2590802" cy="143278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370,0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Т/долл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. США </a:t>
            </a:r>
          </a:p>
        </p:txBody>
      </p:sp>
      <p:sp>
        <p:nvSpPr>
          <p:cNvPr id="21" name="Пятиугольник 20"/>
          <p:cNvSpPr/>
          <p:nvPr/>
        </p:nvSpPr>
        <p:spPr>
          <a:xfrm>
            <a:off x="462647" y="3045596"/>
            <a:ext cx="2590802" cy="620486"/>
          </a:xfrm>
          <a:prstGeom prst="homePlat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Arial Narrow" panose="020B0606020202030204" pitchFamily="34" charset="0"/>
              </a:rPr>
              <a:t>ЖІӨ </a:t>
            </a:r>
            <a:r>
              <a:rPr lang="ru-RU" sz="2000" b="1" dirty="0" err="1" smtClean="0">
                <a:latin typeface="Arial Narrow" panose="020B0606020202030204" pitchFamily="34" charset="0"/>
              </a:rPr>
              <a:t>көлемі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22" name="Пятиугольник 21"/>
          <p:cNvSpPr/>
          <p:nvPr/>
        </p:nvSpPr>
        <p:spPr>
          <a:xfrm>
            <a:off x="3341914" y="3080981"/>
            <a:ext cx="2590802" cy="620486"/>
          </a:xfrm>
          <a:prstGeom prst="homePlat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 Narrow" panose="020B0606020202030204" pitchFamily="34" charset="0"/>
              </a:rPr>
              <a:t>Мұнай</a:t>
            </a:r>
            <a:r>
              <a:rPr lang="ru-RU" sz="2000" b="1" dirty="0" smtClean="0">
                <a:latin typeface="Arial Narrow" panose="020B0606020202030204" pitchFamily="34" charset="0"/>
              </a:rPr>
              <a:t>  </a:t>
            </a:r>
            <a:r>
              <a:rPr lang="ru-RU" sz="2000" b="1" dirty="0" err="1" smtClean="0">
                <a:latin typeface="Arial Narrow" panose="020B0606020202030204" pitchFamily="34" charset="0"/>
              </a:rPr>
              <a:t>бағасы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23" name="Пятиугольник 22"/>
          <p:cNvSpPr/>
          <p:nvPr/>
        </p:nvSpPr>
        <p:spPr>
          <a:xfrm>
            <a:off x="6144981" y="3086412"/>
            <a:ext cx="2590802" cy="620486"/>
          </a:xfrm>
          <a:prstGeom prst="homePlat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 Narrow" panose="020B0606020202030204" pitchFamily="34" charset="0"/>
              </a:rPr>
              <a:t>Инфляция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24" name="Пятиугольник 23"/>
          <p:cNvSpPr/>
          <p:nvPr/>
        </p:nvSpPr>
        <p:spPr>
          <a:xfrm>
            <a:off x="8948048" y="3086412"/>
            <a:ext cx="2590802" cy="620486"/>
          </a:xfrm>
          <a:prstGeom prst="homePlat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Arial Narrow" panose="020B0606020202030204" pitchFamily="34" charset="0"/>
              </a:rPr>
              <a:t>Орташа жылдық </a:t>
            </a:r>
            <a:r>
              <a:rPr lang="ru-RU" sz="2000" b="1" dirty="0" err="1" smtClean="0">
                <a:latin typeface="Arial Narrow" panose="020B0606020202030204" pitchFamily="34" charset="0"/>
              </a:rPr>
              <a:t>теңге</a:t>
            </a:r>
            <a:r>
              <a:rPr lang="ru-RU" sz="2000" b="1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latin typeface="Arial Narrow" panose="020B0606020202030204" pitchFamily="34" charset="0"/>
              </a:rPr>
              <a:t>бағамы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41914" y="4217426"/>
            <a:ext cx="2590802" cy="1796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Мұнай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бағасы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бекітілген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деңгейде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сақталды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62647" y="1155613"/>
            <a:ext cx="2590802" cy="143278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64 335,0</a:t>
            </a:r>
          </a:p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млрд. те</a:t>
            </a:r>
            <a:r>
              <a:rPr lang="kk-KZ" sz="24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ң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ге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341914" y="1155613"/>
            <a:ext cx="2590802" cy="143278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55,0 </a:t>
            </a:r>
          </a:p>
          <a:p>
            <a:pPr algn="ctr"/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арреліне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АҚШ доллары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62647" y="4217426"/>
            <a:ext cx="2590802" cy="1796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Ж</a:t>
            </a:r>
            <a:r>
              <a:rPr lang="kk-KZ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ІӨ көлемі бойынша болжам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323,5 млрд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теңгеге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ұлғайды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2018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жылға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қарағанда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нақты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өсім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3,8%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құрайды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096000" y="4217426"/>
            <a:ext cx="2590802" cy="1796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Орташа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жылдық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деңгей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бұрын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қабылданған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деңгейде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сақталды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948048" y="4217426"/>
            <a:ext cx="25908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Орташа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жылдық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теңге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бағамы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бекітілген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деңгейде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сақталды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2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5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44067"/>
            <a:ext cx="12191999" cy="876299"/>
          </a:xfrm>
        </p:spPr>
        <p:txBody>
          <a:bodyPr anchor="ctr">
            <a:noAutofit/>
          </a:bodyPr>
          <a:lstStyle/>
          <a:p>
            <a:r>
              <a:rPr lang="ru-RU" sz="3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2019 ЖЫЛҒА АРНАЛҒАН НАҚТЫЛАНҒАН РЕСПУБЛИКАЛЫҚ БЮДЖЕТ ЖОБАСЫНЫҢ </a:t>
            </a:r>
            <a:r>
              <a:rPr lang="ru-RU" sz="3200" b="1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ШЫҒЫСТАРЫНЫҢ </a:t>
            </a:r>
            <a:r>
              <a:rPr lang="ru-RU" sz="3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НЕГІЗГІ </a:t>
            </a:r>
            <a:r>
              <a:rPr lang="ru-RU" sz="3200" b="1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БАҒЫТТАРЫ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95324" y="1428750"/>
            <a:ext cx="10620376" cy="10229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lvl="2"/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МЕМЛЕКЕТ  БАСШЫСЫНЫҢ 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kk-KZ" sz="26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ӘЛЕУМЕТТІК ҚАМҚОРЛЫҚ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» АТТЫ </a:t>
            </a:r>
            <a:endParaRPr lang="ru-RU" sz="26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lvl="2"/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ЖАҢА ӘЛЕУМЕТТІК ШАРАЛАРЫ</a:t>
            </a:r>
            <a:endParaRPr lang="ru-RU" sz="26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38198" y="1599481"/>
            <a:ext cx="619125" cy="63341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 rot="5400000">
            <a:off x="10581083" y="1694272"/>
            <a:ext cx="650082" cy="533399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95324" y="2736830"/>
            <a:ext cx="10620376" cy="10229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lvl="2"/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«ЖАСТАР ЖЫЛЫ» 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ШЕҢБЕРІНДЕ ІС-ШАРАЛАР</a:t>
            </a:r>
            <a:endParaRPr lang="ru-RU" sz="26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838199" y="2846836"/>
            <a:ext cx="619125" cy="63341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 rot="5400000">
            <a:off x="10581083" y="2905178"/>
            <a:ext cx="650082" cy="533399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95324" y="3782232"/>
            <a:ext cx="10620376" cy="10229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000" rtlCol="0" anchor="ctr"/>
          <a:lstStyle/>
          <a:p>
            <a:pPr marL="93663">
              <a:defRPr/>
            </a:pP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«ҚАЗАҚСТАННЫҢ 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ДАМУ ИНВЕСТИЦИЯЛЫҚ ҚОРЫ» ЖЕКЕ КАПИТАЛ ҚОРЫ</a:t>
            </a:r>
            <a:endParaRPr lang="ru-RU" sz="26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838199" y="3977016"/>
            <a:ext cx="619125" cy="63341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Равнобедренный треугольник 23"/>
          <p:cNvSpPr/>
          <p:nvPr/>
        </p:nvSpPr>
        <p:spPr>
          <a:xfrm rot="5400000">
            <a:off x="10581083" y="4027024"/>
            <a:ext cx="650082" cy="533399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95324" y="4969562"/>
            <a:ext cx="10620376" cy="10229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lvl="2"/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БҰРЫН ҚАБЫЛДАНҒАН 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МІНДЕТТЕМЕЛЕРДІ ІСКЕ АСЫРУ</a:t>
            </a:r>
          </a:p>
        </p:txBody>
      </p:sp>
      <p:sp>
        <p:nvSpPr>
          <p:cNvPr id="26" name="Овал 25"/>
          <p:cNvSpPr/>
          <p:nvPr/>
        </p:nvSpPr>
        <p:spPr>
          <a:xfrm>
            <a:off x="838199" y="5164346"/>
            <a:ext cx="619125" cy="63341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Равнобедренный треугольник 26"/>
          <p:cNvSpPr/>
          <p:nvPr/>
        </p:nvSpPr>
        <p:spPr>
          <a:xfrm rot="5400000">
            <a:off x="10581083" y="5238594"/>
            <a:ext cx="650082" cy="533399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3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7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20537"/>
            <a:ext cx="12191999" cy="589383"/>
          </a:xfrm>
        </p:spPr>
        <p:txBody>
          <a:bodyPr anchor="ctr">
            <a:noAutofit/>
          </a:bodyPr>
          <a:lstStyle/>
          <a:p>
            <a:r>
              <a:rPr lang="ru-RU" sz="3200" b="1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РЕСПУБЛИКАЛЫҚ БЮДЖЕТ ПАРАМЕТРЛЕРІ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020092"/>
              </p:ext>
            </p:extLst>
          </p:nvPr>
        </p:nvGraphicFramePr>
        <p:xfrm>
          <a:off x="148727" y="994378"/>
          <a:ext cx="11786099" cy="52159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90089"/>
                <a:gridCol w="1489422"/>
                <a:gridCol w="1702196"/>
                <a:gridCol w="1702196"/>
                <a:gridCol w="1702196"/>
              </a:tblGrid>
              <a:tr h="3381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300" b="0" u="none" strike="noStrike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3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3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3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02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5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Бекітілген</a:t>
                      </a:r>
                      <a:endParaRPr lang="ru-RU" sz="1300" b="0" i="0" u="none" strike="noStrike" baseline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бюджет</a:t>
                      </a:r>
                      <a:endParaRPr lang="ru-RU" sz="13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Нақтыланған</a:t>
                      </a:r>
                      <a:r>
                        <a:rPr lang="ru-RU" sz="13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endParaRPr lang="ru-RU" sz="13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Ауытқу</a:t>
                      </a:r>
                      <a:endParaRPr lang="ru-RU" sz="13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33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I. </a:t>
                      </a:r>
                      <a:r>
                        <a:rPr lang="ru-RU" sz="20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ТҮСІМДЕР, </a:t>
                      </a:r>
                      <a:r>
                        <a:rPr lang="ru-RU" sz="2000" b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8 907,6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9 748,1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10 568,6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820,5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24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15,2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15,2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16,4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516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Мұнайлы</a:t>
                      </a:r>
                      <a:r>
                        <a:rPr lang="ru-RU" sz="180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емес</a:t>
                      </a:r>
                      <a:r>
                        <a:rPr lang="ru-RU" sz="180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246,9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6 307,5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6 487,6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381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Мұнайдан</a:t>
                      </a:r>
                      <a:r>
                        <a:rPr lang="ru-RU" sz="180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түсетін</a:t>
                      </a:r>
                      <a:r>
                        <a:rPr lang="ru-RU" sz="180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түсмідер</a:t>
                      </a:r>
                      <a:r>
                        <a:rPr lang="ru-RU" sz="180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180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80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660,8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3 440,6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4 081,0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640,4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18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қордан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кепілдендірілген</a:t>
                      </a:r>
                      <a:r>
                        <a:rPr lang="ru-RU" sz="1400" b="0" i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трансферт</a:t>
                      </a:r>
                      <a:endParaRPr lang="ru-RU" sz="14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2 600,0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2 450,0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2 700,0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250,0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52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қордан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1400" b="0" i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трансферт</a:t>
                      </a:r>
                      <a:endParaRPr lang="ru-RU" sz="14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370,0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370,0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52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Мұнайға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экспорттық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кедендік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баж</a:t>
                      </a:r>
                      <a:endParaRPr lang="ru-RU" sz="14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1 060,8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990,6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1 011,0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20,4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33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II. </a:t>
                      </a:r>
                      <a:r>
                        <a:rPr lang="ru-RU" sz="20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636,8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10 727,1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11 895,2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1 168,1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88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16,4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16,8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18,5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33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III. </a:t>
                      </a:r>
                      <a:r>
                        <a:rPr lang="ru-RU" sz="20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ТАПШЫЛЫҚ</a:t>
                      </a:r>
                      <a:endParaRPr lang="ru-RU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-729,2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-979,0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-1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326,6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-347,6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43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24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1,2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-1,5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33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МҰНАЙЛЫ ЕМЕС ТАПШЫЛЫҚ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0386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-4 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390,0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-4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419,7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-5 407,6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-987,9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24000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7,5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-6,9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-8,4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8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КӨЛЕМІ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58 785,7</a:t>
                      </a:r>
                      <a:endParaRPr lang="ru-RU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64 011,5</a:t>
                      </a:r>
                      <a:endParaRPr lang="ru-RU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64 335,0</a:t>
                      </a:r>
                      <a:endParaRPr lang="ru-RU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323,5</a:t>
                      </a:r>
                      <a:endParaRPr lang="ru-RU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4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526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96737"/>
            <a:ext cx="12191999" cy="876299"/>
          </a:xfrm>
        </p:spPr>
        <p:txBody>
          <a:bodyPr anchor="ctr">
            <a:noAutofit/>
          </a:bodyPr>
          <a:lstStyle/>
          <a:p>
            <a:pPr marL="457200" lvl="3" algn="ctr" rtl="0">
              <a:lnSpc>
                <a:spcPct val="90000"/>
              </a:lnSpc>
              <a:spcBef>
                <a:spcPct val="0"/>
              </a:spcBef>
            </a:pPr>
            <a:r>
              <a:rPr lang="ru-RU" sz="3200" b="1" kern="1200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МЕМЛЕКЕТ БАСШЫСЫНЫҢ «</a:t>
            </a:r>
            <a:r>
              <a:rPr lang="kk-KZ" sz="3200" b="1" kern="1200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ӘЛЕУМЕТТІК ҚАМҚОРЛЫҚ</a:t>
            </a:r>
            <a:r>
              <a:rPr lang="ru-RU" sz="3200" b="1" kern="1200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» </a:t>
            </a:r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/>
            </a:r>
            <a:b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</a:br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АТТЫ ӘЛЕУМЕТТІК </a:t>
            </a:r>
            <a:r>
              <a:rPr lang="ru-RU" sz="3200" b="1" kern="1200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ШАРАЛАРЫ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5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274574"/>
              </p:ext>
            </p:extLst>
          </p:nvPr>
        </p:nvGraphicFramePr>
        <p:xfrm>
          <a:off x="183527" y="1444463"/>
          <a:ext cx="11742619" cy="3765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3802"/>
                <a:gridCol w="1908817"/>
              </a:tblGrid>
              <a:tr h="58436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400" b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4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1400" b="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400" b="0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400" b="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  <a:r>
                        <a:rPr lang="ru-RU" sz="14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8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kk-KZ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оның</a:t>
                      </a:r>
                      <a:r>
                        <a:rPr lang="kk-KZ" sz="2800" b="1" kern="1200" baseline="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ішінде</a:t>
                      </a:r>
                      <a:r>
                        <a:rPr lang="kk-KZ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800" b="1" kern="1200" dirty="0" smtClean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kk-KZ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444,3</a:t>
                      </a:r>
                      <a:endParaRPr lang="ru-RU" sz="2800" b="1" kern="12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0010">
                <a:tc>
                  <a:txBody>
                    <a:bodyPr/>
                    <a:lstStyle/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Жеке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санаттағы</a:t>
                      </a: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азаматтарды</a:t>
                      </a: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қолдауды</a:t>
                      </a: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күшейтуге</a:t>
                      </a: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қосымша</a:t>
                      </a:r>
                      <a:r>
                        <a:rPr lang="ru-RU" sz="22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200" b="0" dirty="0" err="1" smtClean="0">
                          <a:latin typeface="Arial Narrow" panose="020B0606020202030204" pitchFamily="34" charset="0"/>
                        </a:rPr>
                        <a:t>шаралар</a:t>
                      </a:r>
                      <a:endParaRPr lang="ru-RU" sz="2200" b="0" dirty="0" smtClean="0">
                        <a:latin typeface="Arial Narrow" panose="020B0606020202030204" pitchFamily="34" charset="0"/>
                      </a:endParaRPr>
                    </a:p>
                  </a:txBody>
                  <a:tcPr marL="144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224,3</a:t>
                      </a:r>
                      <a:endParaRPr lang="ru-RU" sz="2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Азаматтардың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жекелеген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санаттарын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үймен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endParaRPr lang="ru-RU" sz="2200" b="0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50,0</a:t>
                      </a:r>
                      <a:endParaRPr lang="ru-RU" sz="2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Өңірлік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инфрақұрылымды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44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90,0</a:t>
                      </a:r>
                      <a:endParaRPr lang="ru-RU" sz="2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«Ауыл – Ел</a:t>
                      </a:r>
                      <a:r>
                        <a:rPr lang="kk-KZ" sz="22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бесігі» арнайы жобасы</a:t>
                      </a:r>
                      <a:endParaRPr lang="ru-RU" sz="2200" b="0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22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30,0</a:t>
                      </a:r>
                      <a:endParaRPr lang="ru-RU" sz="2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32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674" y="315494"/>
            <a:ext cx="6210299" cy="846558"/>
          </a:xfrm>
          <a:ln>
            <a:noFill/>
          </a:ln>
        </p:spPr>
        <p:txBody>
          <a:bodyPr anchor="ctr">
            <a:noAutofit/>
          </a:bodyPr>
          <a:lstStyle/>
          <a:p>
            <a:r>
              <a:rPr lang="ru-RU" sz="2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1. АТАУЛЫ ӘЛЕУМЕТТІК КӨМЕК </a:t>
            </a:r>
            <a:br>
              <a:rPr lang="ru-RU" sz="2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</a:br>
            <a:r>
              <a:rPr lang="ru-RU" sz="2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ТАҒАЙЫНДАУДЫҢ ПАРАМЕТРЛЕРІН ӨЗГЕРТУ</a:t>
            </a:r>
            <a:endParaRPr lang="ru-RU" sz="2200" b="1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99632" y="315494"/>
            <a:ext cx="5983605" cy="84655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2. МҮГЕДЕКТІК БОЙЫНША </a:t>
            </a:r>
          </a:p>
          <a:p>
            <a:r>
              <a:rPr lang="ru-RU" sz="2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ЖӘРДЕМАҚЫЛАРДЫ ЖОҒАРЫЛАТУ </a:t>
            </a:r>
            <a:endParaRPr lang="ru-RU" sz="2200" b="1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978238"/>
              </p:ext>
            </p:extLst>
          </p:nvPr>
        </p:nvGraphicFramePr>
        <p:xfrm>
          <a:off x="66673" y="1313281"/>
          <a:ext cx="5906264" cy="226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132"/>
                <a:gridCol w="2953132"/>
              </a:tblGrid>
              <a:tr h="44176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жылғы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сәуірге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дейін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жылдың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1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шілдесінен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кейін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1766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КЕДЕЙЛІК ШЕГІ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47202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14 849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20 789 </a:t>
                      </a:r>
                      <a:r>
                        <a:rPr lang="ru-RU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1766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АТАУЛЫ</a:t>
                      </a:r>
                      <a:r>
                        <a:rPr lang="ru-RU" sz="1800" b="1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ӘЛЕУМЕТТІК КӨМЕК</a:t>
                      </a:r>
                      <a:r>
                        <a:rPr lang="ru-RU" sz="1800" b="1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ТАҒАЙЫНДАУШЫЛАР САНЫ</a:t>
                      </a:r>
                      <a:endParaRPr lang="ru-RU" sz="18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20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571,6 </a:t>
                      </a:r>
                      <a:r>
                        <a:rPr lang="ru-RU" sz="2000" b="1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мың</a:t>
                      </a:r>
                      <a:r>
                        <a:rPr lang="ru-RU" sz="2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830 </a:t>
                      </a:r>
                      <a:r>
                        <a:rPr lang="ru-RU" sz="20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мыңнан</a:t>
                      </a:r>
                      <a:r>
                        <a:rPr lang="ru-RU" sz="20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астам</a:t>
                      </a:r>
                      <a:r>
                        <a:rPr lang="ru-RU" sz="20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endParaRPr lang="ru-RU" sz="20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42666" y="3766167"/>
            <a:ext cx="5830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*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Отбасылардың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жалпы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табысын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есептегенде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жәрдемақылардың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3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түрі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стипендия</a:t>
            </a:r>
            <a:r>
              <a:rPr lang="ru-RU" sz="1200" dirty="0" smtClean="0"/>
              <a:t>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алынып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тасталады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көпбалалы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отбасылар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үшін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АМЖ, </a:t>
            </a:r>
            <a:r>
              <a:rPr lang="ru-RU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«</a:t>
            </a:r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К</a:t>
            </a:r>
            <a:r>
              <a:rPr lang="ru-RU" sz="1200" i="1" dirty="0" err="1">
                <a:latin typeface="Arial Narrow" panose="020B0606020202030204" pitchFamily="34" charset="0"/>
                <a:cs typeface="Arial" panose="020B0604020202020204" pitchFamily="34" charset="0"/>
              </a:rPr>
              <a:t>уміс</a:t>
            </a:r>
            <a:r>
              <a:rPr lang="ru-RU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 Narrow" panose="020B0606020202030204" pitchFamily="34" charset="0"/>
                <a:cs typeface="Arial" panose="020B0604020202020204" pitchFamily="34" charset="0"/>
              </a:rPr>
              <a:t>Алқа</a:t>
            </a:r>
            <a:r>
              <a:rPr lang="ru-RU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»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«Алтын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Алқа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»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берілген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көп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балалы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аналарға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арналған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жәрдемақы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мүгедектігі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балалар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жәрдемақысы</a:t>
            </a:r>
            <a:endParaRPr lang="ru-RU" sz="1200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845790"/>
              </p:ext>
            </p:extLst>
          </p:nvPr>
        </p:nvGraphicFramePr>
        <p:xfrm>
          <a:off x="6296024" y="2704822"/>
          <a:ext cx="5682322" cy="913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161"/>
                <a:gridCol w="2841161"/>
              </a:tblGrid>
              <a:tr h="44176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жылғы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сәуірге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дейін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жылдың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1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шілдесінен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кейін</a:t>
                      </a:r>
                      <a:endParaRPr lang="ru-RU" sz="14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202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31 183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41 577 </a:t>
                      </a:r>
                      <a:r>
                        <a:rPr lang="ru-RU" sz="2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6199632" y="1293081"/>
            <a:ext cx="58795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18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жасқа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</a:rPr>
              <a:t>мүгедек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</a:rPr>
              <a:t>баланы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latin typeface="Arial Narrow" panose="020B0606020202030204" pitchFamily="34" charset="0"/>
              </a:rPr>
              <a:t>тәрбиелеп</a:t>
            </a:r>
            <a:r>
              <a:rPr lang="ru-RU" sz="1600" dirty="0" smtClean="0">
                <a:latin typeface="Arial Narrow" panose="020B060602020203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</a:rPr>
              <a:t>отырған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dirty="0" err="1" smtClean="0">
                <a:latin typeface="Arial Narrow" panose="020B0606020202030204" pitchFamily="34" charset="0"/>
              </a:rPr>
              <a:t>ата-анаға</a:t>
            </a:r>
            <a:r>
              <a:rPr lang="ru-RU" sz="1600" dirty="0" smtClean="0">
                <a:latin typeface="Arial Narrow" panose="020B0606020202030204" pitchFamily="34" charset="0"/>
              </a:rPr>
              <a:t> (</a:t>
            </a:r>
            <a:r>
              <a:rPr lang="ru-RU" sz="1600" dirty="0" err="1" smtClean="0">
                <a:latin typeface="Arial Narrow" panose="020B0606020202030204" pitchFamily="34" charset="0"/>
              </a:rPr>
              <a:t>қамқоршыға</a:t>
            </a:r>
            <a:r>
              <a:rPr lang="ru-RU" sz="1600" dirty="0" smtClean="0">
                <a:latin typeface="Arial Narrow" panose="020B0606020202030204" pitchFamily="34" charset="0"/>
              </a:rPr>
              <a:t>) </a:t>
            </a:r>
            <a:r>
              <a:rPr lang="ru-RU" sz="16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толмаған</a:t>
            </a:r>
            <a:r>
              <a:rPr lang="ru-RU" sz="1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балаға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арналған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бала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күтімі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жәрдемақы</a:t>
            </a:r>
            <a:endParaRPr lang="ru-RU" sz="16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бала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кезінен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бірінші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топтағы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мүгедектің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күтіміне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тағайындалатын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жәрдемақы</a:t>
            </a:r>
            <a:endParaRPr lang="ru-RU" sz="16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51446" y="3764193"/>
            <a:ext cx="5679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Arial Narrow" panose="020B0606020202030204" pitchFamily="34" charset="0"/>
                <a:cs typeface="Arial" panose="020B0604020202020204" pitchFamily="34" charset="0"/>
              </a:rPr>
              <a:t>Қамту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100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мыңнан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астам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адам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13601" y="4786898"/>
            <a:ext cx="12191999" cy="5972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3. БЮДЖЕТ САЛАСЫНЫҢ ТӨМЕН ЖАЛАҚЫ АЛАТЫН ЖҰМЫСКЕРЛЕРІНІҢ ЖАЛАҚЫСЫН ҰЛҒАЙТУ </a:t>
            </a:r>
            <a:endParaRPr lang="ru-RU" sz="2200" b="1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123431" y="852035"/>
            <a:ext cx="3049" cy="317825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6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249933"/>
              </p:ext>
            </p:extLst>
          </p:nvPr>
        </p:nvGraphicFramePr>
        <p:xfrm>
          <a:off x="1653235" y="5486728"/>
          <a:ext cx="8639403" cy="945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801"/>
                <a:gridCol w="2879801"/>
                <a:gridCol w="2879801"/>
              </a:tblGrid>
              <a:tr h="427550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Азаматтық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қызметшілер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қызметшілер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75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жылдың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1 </a:t>
                      </a:r>
                      <a:r>
                        <a:rPr lang="ru-RU" sz="1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шілдесінен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кейін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лауазымдық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жалақыдан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</a:t>
                      </a:r>
                      <a:b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30% -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ке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дейін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лауазымдық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жалақыдан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10% - 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тен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30% - 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ке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дейін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973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4110"/>
            <a:ext cx="12191999" cy="876299"/>
          </a:xfrm>
        </p:spPr>
        <p:txBody>
          <a:bodyPr anchor="ctr">
            <a:noAutofit/>
          </a:bodyPr>
          <a:lstStyle/>
          <a:p>
            <a:pPr marL="457200" lvl="3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АЗАМАТТАРДЫҢ ТАҢДАП АЛЫНҒАН САНАТТАРЫН ТҮРҒЫН ҮЙМЕН ҚАМТАМАСЫЗ ЕТУ 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7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5726" y="1279255"/>
            <a:ext cx="5921550" cy="634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 fontAlgn="ctr"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1.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АЗ ҚАМТАМАСЫЗ ЕТІЛГЕН КӨП БАЛАЛЫ ОТБАСЫЛАРҒА ЖАЛҒА БЕРІЛЕТІН ТҰРҒЫН ҮЙ ҚҰРЫЛЫСЫНА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54828" y="1210873"/>
            <a:ext cx="5794301" cy="634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 font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2.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ӘЛЕУМЕТТІК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КРЕДИТТІК ТҰРҒЫН ҮЙ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126480" y="1463040"/>
            <a:ext cx="9144" cy="498348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45048"/>
              </p:ext>
            </p:extLst>
          </p:nvPr>
        </p:nvGraphicFramePr>
        <p:xfrm>
          <a:off x="103789" y="2020417"/>
          <a:ext cx="5903486" cy="1625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7856"/>
                <a:gridCol w="208280"/>
                <a:gridCol w="2667350"/>
              </a:tblGrid>
              <a:tr h="518132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сайын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2025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жылға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дейін</a:t>
                      </a:r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36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6,0 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мың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пәтер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42,0 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мың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пәтер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362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50 млрд. 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350 млрд.</a:t>
                      </a:r>
                      <a:r>
                        <a:rPr lang="ru-RU" sz="20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343257" y="5760655"/>
            <a:ext cx="3493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2019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жылдан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бастап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2025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жылға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дейін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35024" y="3925027"/>
            <a:ext cx="3502151" cy="3385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kk-KZ" sz="1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ҚӨРСЕТКІШТЕР</a:t>
            </a:r>
            <a:endParaRPr lang="ru-RU" sz="16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27044" y="4336273"/>
            <a:ext cx="3566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Пәтер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 Narrow" panose="020B0606020202030204" pitchFamily="34" charset="0"/>
                <a:cs typeface="Arial" panose="020B0604020202020204" pitchFamily="34" charset="0"/>
              </a:rPr>
              <a:t>бағасы</a:t>
            </a:r>
            <a:r>
              <a:rPr lang="ru-RU" sz="1600" dirty="0"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8,4 млн.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теңге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ru-RU" sz="16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Ауданы</a:t>
            </a:r>
            <a:r>
              <a:rPr lang="ru-RU" sz="1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м</a:t>
            </a:r>
          </a:p>
          <a:p>
            <a:r>
              <a:rPr lang="kk-KZ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1 шаршы метрдің құны </a:t>
            </a:r>
            <a:r>
              <a:rPr lang="kk-KZ" sz="1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kk-KZ" sz="16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140 мың. теңге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43257" y="5368614"/>
            <a:ext cx="3493918" cy="338554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kk-KZ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Іске асыру мерзімі</a:t>
            </a:r>
            <a:endParaRPr lang="ru-RU" sz="16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01971" y="1954788"/>
            <a:ext cx="4700016" cy="699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ҚАЗАҚСТАН ТҰРҒЫН ҮЙ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ҚҰРЫЛЫС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ЖИНАҚ БАНКІ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Нашивка 24"/>
          <p:cNvSpPr/>
          <p:nvPr/>
        </p:nvSpPr>
        <p:spPr>
          <a:xfrm rot="5400000">
            <a:off x="8973098" y="2743701"/>
            <a:ext cx="240432" cy="301394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01971" y="3150754"/>
            <a:ext cx="4700016" cy="8403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20%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жылдық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мерзімге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10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%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бастапқы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жарнасы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бар </a:t>
            </a:r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2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%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мөлшерінде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ипотеканы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береді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Плюс 26"/>
          <p:cNvSpPr/>
          <p:nvPr/>
        </p:nvSpPr>
        <p:spPr>
          <a:xfrm>
            <a:off x="8768715" y="4026569"/>
            <a:ext cx="594360" cy="384048"/>
          </a:xfrm>
          <a:prstGeom prst="mathPlus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801971" y="4455653"/>
            <a:ext cx="4700016" cy="274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Тұрғын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үй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сертификаттары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(ЖАО-мен </a:t>
            </a:r>
            <a:r>
              <a:rPr lang="ru-RU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беріледі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)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29978" y="5097350"/>
            <a:ext cx="3033097" cy="1455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Отбасыларға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талаптар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1. </a:t>
            </a:r>
            <a:r>
              <a:rPr lang="ru-RU" sz="1200" dirty="0" smtClean="0">
                <a:latin typeface="Arial Narrow" panose="020B0606020202030204" pitchFamily="34" charset="0"/>
              </a:rPr>
              <a:t>4 </a:t>
            </a:r>
            <a:r>
              <a:rPr lang="ru-RU" sz="1200" dirty="0" err="1">
                <a:latin typeface="Arial Narrow" panose="020B0606020202030204" pitchFamily="34" charset="0"/>
              </a:rPr>
              <a:t>және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одан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көп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балалары</a:t>
            </a:r>
            <a:r>
              <a:rPr lang="ru-RU" sz="1200" dirty="0">
                <a:latin typeface="Arial Narrow" panose="020B0606020202030204" pitchFamily="34" charset="0"/>
              </a:rPr>
              <a:t> бар </a:t>
            </a:r>
            <a:r>
              <a:rPr lang="ru-RU" sz="1200" dirty="0" err="1">
                <a:latin typeface="Arial Narrow" panose="020B0606020202030204" pitchFamily="34" charset="0"/>
              </a:rPr>
              <a:t>көпбалалы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</a:rPr>
              <a:t>отбасылар</a:t>
            </a:r>
            <a:r>
              <a:rPr lang="ru-RU" sz="1200" dirty="0" smtClean="0">
                <a:latin typeface="Arial Narrow" panose="020B0606020202030204" pitchFamily="34" charset="0"/>
              </a:rPr>
              <a:t>;</a:t>
            </a:r>
          </a:p>
          <a:p>
            <a:pPr algn="just"/>
            <a:r>
              <a:rPr lang="ru-RU" sz="1200" dirty="0" smtClean="0">
                <a:latin typeface="Arial Narrow" panose="020B0606020202030204" pitchFamily="34" charset="0"/>
              </a:rPr>
              <a:t>2. </a:t>
            </a:r>
            <a:r>
              <a:rPr lang="ru-RU" sz="1200" dirty="0" err="1" smtClean="0">
                <a:latin typeface="Arial Narrow" panose="020B0606020202030204" pitchFamily="34" charset="0"/>
              </a:rPr>
              <a:t>мүгедек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</a:rPr>
              <a:t>балаларды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тәрбиелеп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отырған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</a:rPr>
              <a:t>отбасылар</a:t>
            </a:r>
            <a:r>
              <a:rPr lang="ru-RU" sz="1200" dirty="0" smtClean="0">
                <a:latin typeface="Arial Narrow" panose="020B0606020202030204" pitchFamily="34" charset="0"/>
              </a:rPr>
              <a:t>;</a:t>
            </a:r>
          </a:p>
          <a:p>
            <a:pPr algn="just"/>
            <a:r>
              <a:rPr lang="ru-RU" sz="1200" dirty="0" smtClean="0">
                <a:latin typeface="Arial Narrow" panose="020B0606020202030204" pitchFamily="34" charset="0"/>
              </a:rPr>
              <a:t>3. </a:t>
            </a:r>
            <a:r>
              <a:rPr lang="ru-RU" sz="1200" dirty="0" err="1" smtClean="0">
                <a:latin typeface="Arial Narrow" panose="020B0606020202030204" pitchFamily="34" charset="0"/>
              </a:rPr>
              <a:t>кәмелетке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толмаған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балалары</a:t>
            </a:r>
            <a:r>
              <a:rPr lang="ru-RU" sz="1200" dirty="0">
                <a:latin typeface="Arial Narrow" panose="020B0606020202030204" pitchFamily="34" charset="0"/>
              </a:rPr>
              <a:t> бар </a:t>
            </a:r>
            <a:r>
              <a:rPr lang="ru-RU" sz="1200" dirty="0" err="1" smtClean="0">
                <a:latin typeface="Arial Narrow" panose="020B0606020202030204" pitchFamily="34" charset="0"/>
              </a:rPr>
              <a:t>толық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</a:rPr>
              <a:t>емес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отбасылар</a:t>
            </a:r>
            <a:r>
              <a:rPr lang="ru-RU" sz="1200" dirty="0">
                <a:latin typeface="Arial Narrow" panose="020B0606020202030204" pitchFamily="34" charset="0"/>
              </a:rPr>
              <a:t>;</a:t>
            </a:r>
            <a:endParaRPr lang="ru-RU" sz="1200" dirty="0" smtClean="0">
              <a:latin typeface="Arial Narrow" panose="020B060602020203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503305" y="5096784"/>
            <a:ext cx="2688694" cy="11473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Несие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алу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шарттары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1200" dirty="0" smtClean="0">
                <a:latin typeface="Arial Narrow" panose="020B0606020202030204" pitchFamily="34" charset="0"/>
              </a:rPr>
              <a:t>1. </a:t>
            </a:r>
            <a:r>
              <a:rPr lang="ru-RU" sz="1200" dirty="0" err="1" smtClean="0">
                <a:latin typeface="Arial Narrow" panose="020B0606020202030204" pitchFamily="34" charset="0"/>
              </a:rPr>
              <a:t>отбасы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мүшесінің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ең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төменгі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жалақысының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ең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төменгі</a:t>
            </a:r>
            <a:r>
              <a:rPr lang="ru-RU" sz="1200" dirty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мөлшері</a:t>
            </a:r>
            <a:r>
              <a:rPr lang="ru-RU" sz="1200" dirty="0" smtClean="0">
                <a:latin typeface="Arial Narrow" panose="020B0606020202030204" pitchFamily="34" charset="0"/>
              </a:rPr>
              <a:t>;</a:t>
            </a:r>
          </a:p>
          <a:p>
            <a:pPr algn="just"/>
            <a:r>
              <a:rPr lang="ru-RU" sz="1200" dirty="0" smtClean="0">
                <a:latin typeface="Arial Narrow" panose="020B0606020202030204" pitchFamily="34" charset="0"/>
              </a:rPr>
              <a:t>2. </a:t>
            </a:r>
            <a:r>
              <a:rPr lang="ru-RU" sz="1200" dirty="0" err="1" smtClean="0">
                <a:latin typeface="Arial Narrow" panose="020B0606020202030204" pitchFamily="34" charset="0"/>
              </a:rPr>
              <a:t>тұрғын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 smtClean="0">
                <a:latin typeface="Arial Narrow" panose="020B0606020202030204" pitchFamily="34" charset="0"/>
              </a:rPr>
              <a:t>үйінің</a:t>
            </a:r>
            <a:r>
              <a:rPr lang="ru-RU" sz="1200" dirty="0" smtClean="0">
                <a:latin typeface="Arial Narrow" panose="020B0606020202030204" pitchFamily="34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</a:rPr>
              <a:t>болмауы</a:t>
            </a:r>
            <a:r>
              <a:rPr lang="ru-RU" sz="1200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299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386"/>
            <a:ext cx="12191999" cy="774838"/>
          </a:xfrm>
        </p:spPr>
        <p:txBody>
          <a:bodyPr anchor="ctr">
            <a:noAutofit/>
          </a:bodyPr>
          <a:lstStyle/>
          <a:p>
            <a:pPr marL="457200" lvl="3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АЙМАҚТЫҚ ИНФРАҚҰРЫЛЫМДЫ ДАМЫТУ</a:t>
            </a:r>
            <a:endParaRPr lang="ru-RU" sz="3200" b="1" kern="1200" dirty="0">
              <a:solidFill>
                <a:srgbClr val="339999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8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508716"/>
              </p:ext>
            </p:extLst>
          </p:nvPr>
        </p:nvGraphicFramePr>
        <p:xfrm>
          <a:off x="140235" y="1120810"/>
          <a:ext cx="11894107" cy="4456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4774"/>
                <a:gridCol w="1446675"/>
                <a:gridCol w="1532403"/>
                <a:gridCol w="1500255"/>
              </a:tblGrid>
              <a:tr h="383479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400" b="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400" b="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1400" b="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400" b="0" i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400" b="0" i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b="0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2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Бекітілген</a:t>
                      </a:r>
                      <a:endParaRPr lang="ru-RU" sz="1400" b="0" i="0" u="none" strike="noStrike" baseline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бюджет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Нақтыланған</a:t>
                      </a:r>
                      <a:r>
                        <a:rPr lang="ru-RU" sz="14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Ауытқу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47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БАРЛЫҒЫ,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800" b="1" kern="12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ru-RU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351,3</a:t>
                      </a:r>
                      <a:endParaRPr lang="ru-RU" sz="2800" b="1" kern="12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ru-RU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441,3</a:t>
                      </a:r>
                      <a:endParaRPr lang="ru-RU" sz="2800" b="1" kern="12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ru-RU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90,0</a:t>
                      </a:r>
                      <a:endParaRPr lang="ru-RU" sz="2800" b="1" kern="12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035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Жергілікті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жолдары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желісін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115,4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39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Ірі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қалалардың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шеттерінің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мәселелрін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шешу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22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Шағын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моноқалаларды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635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Сумен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су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бұру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су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156,6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171,6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171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Газдандыру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электрмен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171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Денсаулық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сақтау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87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386"/>
            <a:ext cx="12191999" cy="774838"/>
          </a:xfrm>
        </p:spPr>
        <p:txBody>
          <a:bodyPr anchor="ctr">
            <a:noAutofit/>
          </a:bodyPr>
          <a:lstStyle/>
          <a:p>
            <a:pPr lvl="2" algn="ctr"/>
            <a:r>
              <a:rPr lang="ru-RU" sz="3200" b="1" kern="1200" dirty="0" smtClean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«</a:t>
            </a:r>
            <a:r>
              <a:rPr lang="ru-RU" sz="3200" b="1" kern="1200" dirty="0">
                <a:solidFill>
                  <a:srgbClr val="339999"/>
                </a:solidFill>
                <a:latin typeface="Arial Narrow" panose="020B0606020202030204" pitchFamily="34" charset="0"/>
                <a:ea typeface="+mn-ea"/>
                <a:cs typeface="+mn-cs"/>
              </a:rPr>
              <a:t>ЖАСТАР ЖЫЛЫ» ШЕҢБЕРІНДЕ ІС-ШАРАЛАР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96024" y="1"/>
            <a:ext cx="5895975" cy="2286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934074" y="0"/>
            <a:ext cx="723900" cy="228600"/>
          </a:xfrm>
          <a:prstGeom prst="triangle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-9524"/>
            <a:ext cx="6981825" cy="156882"/>
          </a:xfrm>
          <a:prstGeom prst="rect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619875" y="-9527"/>
            <a:ext cx="723900" cy="156883"/>
          </a:xfrm>
          <a:prstGeom prst="triangle">
            <a:avLst/>
          </a:prstGeom>
          <a:solidFill>
            <a:srgbClr val="99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591300"/>
            <a:ext cx="10277475" cy="2667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5" algn="ctr"/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3648075" y="6759436"/>
            <a:ext cx="495299" cy="98563"/>
          </a:xfrm>
          <a:prstGeom prst="triangle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915525" y="6591298"/>
            <a:ext cx="723900" cy="266701"/>
          </a:xfrm>
          <a:prstGeom prst="triangl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95726" y="6765234"/>
            <a:ext cx="8296274" cy="9276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89545" y="6353175"/>
            <a:ext cx="616055" cy="406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36666"/>
                </a:solidFill>
                <a:latin typeface="Arial Narrow" panose="020B0606020202030204" pitchFamily="34" charset="0"/>
                <a:ea typeface="+mn-ea"/>
                <a:cs typeface="+mn-cs"/>
              </a:rPr>
              <a:t>9</a:t>
            </a:r>
            <a:endParaRPr lang="ru-RU" sz="2400" b="1" dirty="0">
              <a:solidFill>
                <a:srgbClr val="33666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145746"/>
              </p:ext>
            </p:extLst>
          </p:nvPr>
        </p:nvGraphicFramePr>
        <p:xfrm>
          <a:off x="216816" y="1134003"/>
          <a:ext cx="11765634" cy="5054625"/>
        </p:xfrm>
        <a:graphic>
          <a:graphicData uri="http://schemas.openxmlformats.org/drawingml/2006/table">
            <a:tbl>
              <a:tblPr/>
              <a:tblGrid>
                <a:gridCol w="10085757"/>
                <a:gridCol w="1679877"/>
              </a:tblGrid>
              <a:tr h="51382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300" b="0" i="0" u="none" strike="noStrike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300" b="0" i="0" u="none" strike="noStrike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300" b="0" i="0" u="none" strike="noStrike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300" b="0" i="0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4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БАРЛЫҒЫ,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800" b="1" kern="1200" dirty="0" smtClean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800" b="1" kern="12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24,6</a:t>
                      </a:r>
                      <a:endParaRPr lang="ru-RU" sz="2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Жас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кәсіпкер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бағдарламасын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іске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асыру</a:t>
                      </a:r>
                      <a:endParaRPr lang="ru-RU" sz="1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Бастау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Бизнес»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кәсіпкерлігінің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негіздеріне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оқыту</a:t>
                      </a:r>
                      <a:endParaRPr lang="ru-RU" sz="14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3509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Бизнестің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жол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картасы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– 2020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шеңберінде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инновациялық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гранттар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532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Еңбек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»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бағдарламасы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шеңберінде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жаңа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бизнес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идеяларды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іске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асыру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үшін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гранттар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Еңбек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»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бағдарламасы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шеңберінде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жастар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тәжірибесі</a:t>
                      </a:r>
                      <a:endParaRPr lang="ru-RU" sz="1400" b="0" i="1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8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Жас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маман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бағдарламасын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іске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асыру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(«ҚДБ-Лизинг»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арқылы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200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колледжді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жаңғырту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8,0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7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Материалдық-техникалық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базамен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1400" b="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43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7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Шетелдік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мамандарды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тарту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43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4828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Жұмыс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істейтін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жастар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үшін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жалдамалы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тұрғын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үй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салу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81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Волонтерлік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стипендияларды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30%-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ұлғайту</a:t>
                      </a:r>
                      <a:endParaRPr lang="ru-RU" sz="1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0,3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83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Өзіңді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тап»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0,7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34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1301</Words>
  <Application>Microsoft Office PowerPoint</Application>
  <PresentationFormat>Широкоэкранный</PresentationFormat>
  <Paragraphs>471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МАКРОЭКОНОМИКАЛЫҚ КӨРСЕТКІШТЕР</vt:lpstr>
      <vt:lpstr>2019 ЖЫЛҒА АРНАЛҒАН НАҚТЫЛАНҒАН РЕСПУБЛИКАЛЫҚ БЮДЖЕТ ЖОБАСЫНЫҢ ШЫҒЫСТАРЫНЫҢ НЕГІЗГІ БАҒЫТТАРЫ</vt:lpstr>
      <vt:lpstr>РЕСПУБЛИКАЛЫҚ БЮДЖЕТ ПАРАМЕТРЛЕРІ</vt:lpstr>
      <vt:lpstr>МЕМЛЕКЕТ БАСШЫСЫНЫҢ «ӘЛЕУМЕТТІК ҚАМҚОРЛЫҚ»  АТТЫ ӘЛЕУМЕТТІК ШАРАЛАРЫ</vt:lpstr>
      <vt:lpstr>1. АТАУЛЫ ӘЛЕУМЕТТІК КӨМЕК  ТАҒАЙЫНДАУДЫҢ ПАРАМЕТРЛЕРІН ӨЗГЕРТУ</vt:lpstr>
      <vt:lpstr>АЗАМАТТАРДЫҢ ТАҢДАП АЛЫНҒАН САНАТТАРЫН ТҮРҒЫН ҮЙМЕН ҚАМТАМАСЫЗ ЕТУ </vt:lpstr>
      <vt:lpstr>АЙМАҚТЫҚ ИНФРАҚҰРЫЛЫМДЫ ДАМЫТУ</vt:lpstr>
      <vt:lpstr>«ЖАСТАР ЖЫЛЫ» ШЕҢБЕРІНДЕ ІС-ШАРАЛАР</vt:lpstr>
      <vt:lpstr>ТУРКЕСТАН ОБЛЫСЫНЫҢ КЕШЕНДІ ДАМУ ЖОСПАРЫ</vt:lpstr>
      <vt:lpstr>АСТАНА ҚАЛАСЫНЫҢ ДАМУ ЖОСПАРЫ</vt:lpstr>
      <vt:lpstr>ӘЛЕУМЕТТІК САЛА ШЫҒЫСТАРЫ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Назым Маман</cp:lastModifiedBy>
  <cp:revision>198</cp:revision>
  <cp:lastPrinted>2019-03-12T10:46:43Z</cp:lastPrinted>
  <dcterms:created xsi:type="dcterms:W3CDTF">2019-01-28T09:47:38Z</dcterms:created>
  <dcterms:modified xsi:type="dcterms:W3CDTF">2019-03-13T09:10:16Z</dcterms:modified>
</cp:coreProperties>
</file>