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09" r:id="rId2"/>
    <p:sldId id="414" r:id="rId3"/>
    <p:sldId id="410" r:id="rId4"/>
    <p:sldId id="411" r:id="rId5"/>
    <p:sldId id="415" r:id="rId6"/>
    <p:sldId id="416" r:id="rId7"/>
    <p:sldId id="417" r:id="rId8"/>
    <p:sldId id="418" r:id="rId9"/>
    <p:sldId id="419" r:id="rId10"/>
    <p:sldId id="420" r:id="rId11"/>
    <p:sldId id="421" r:id="rId1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Рустем Оразалин" initials="РО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920"/>
    <a:srgbClr val="195D29"/>
    <a:srgbClr val="207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938" autoAdjust="0"/>
    <p:restoredTop sz="90732" autoAdjust="0"/>
  </p:normalViewPr>
  <p:slideViewPr>
    <p:cSldViewPr>
      <p:cViewPr varScale="1">
        <p:scale>
          <a:sx n="88" d="100"/>
          <a:sy n="88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1217" cy="49760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760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220B523B-962F-42B4-989B-E7C061699F11}" type="datetimeFigureOut">
              <a:rPr lang="ru-RU" smtClean="0"/>
              <a:t>13.05.2019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1735"/>
            <a:ext cx="2951217" cy="49760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5981" y="9441735"/>
            <a:ext cx="2951217" cy="49760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AFD78687-9058-4CF2-A70E-0045B4EAD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2473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50475" cy="497046"/>
          </a:xfrm>
          <a:prstGeom prst="rect">
            <a:avLst/>
          </a:prstGeom>
        </p:spPr>
        <p:txBody>
          <a:bodyPr vert="horz" lIns="91431" tIns="45714" rIns="91431" bIns="4571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431" tIns="45714" rIns="91431" bIns="45714" rtlCol="0"/>
          <a:lstStyle>
            <a:lvl1pPr algn="r">
              <a:defRPr sz="1200"/>
            </a:lvl1pPr>
          </a:lstStyle>
          <a:p>
            <a:fld id="{FB045AC7-A0BC-410F-999E-0C88AFD5EFD9}" type="datetimeFigureOut">
              <a:rPr lang="ru-RU" smtClean="0"/>
              <a:t>13.05.2019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4" rIns="91431" bIns="4571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431" tIns="45714" rIns="91431" bIns="4571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42156"/>
            <a:ext cx="2950475" cy="497046"/>
          </a:xfrm>
          <a:prstGeom prst="rect">
            <a:avLst/>
          </a:prstGeom>
        </p:spPr>
        <p:txBody>
          <a:bodyPr vert="horz" lIns="91431" tIns="45714" rIns="91431" bIns="4571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6"/>
            <a:ext cx="2950475" cy="497046"/>
          </a:xfrm>
          <a:prstGeom prst="rect">
            <a:avLst/>
          </a:prstGeom>
        </p:spPr>
        <p:txBody>
          <a:bodyPr vert="horz" lIns="91431" tIns="45714" rIns="91431" bIns="45714" rtlCol="0" anchor="b"/>
          <a:lstStyle>
            <a:lvl1pPr algn="r">
              <a:defRPr sz="1200"/>
            </a:lvl1pPr>
          </a:lstStyle>
          <a:p>
            <a:fld id="{78F7C5B0-27B4-44DF-9A8A-66C6D5CF1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457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2914">
              <a:defRPr/>
            </a:pPr>
            <a:endParaRPr lang="en-US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63C56-9B74-4EDE-B566-A1FD7905B342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1693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A2847-1D2F-44DD-BF59-1F6329A094E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307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2914">
              <a:defRPr/>
            </a:pPr>
            <a:endParaRPr lang="en-US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63C56-9B74-4EDE-B566-A1FD7905B342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169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3DB9E4-6CB3-4FF2-B5E8-0EC130F5B45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295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3DB9E4-6CB3-4FF2-B5E8-0EC130F5B45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701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3DB9E4-6CB3-4FF2-B5E8-0EC130F5B45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129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2914">
              <a:defRPr/>
            </a:pPr>
            <a:endParaRPr lang="en-US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63C56-9B74-4EDE-B566-A1FD7905B342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1693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A2847-1D2F-44DD-BF59-1F6329A094E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3072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A2847-1D2F-44DD-BF59-1F6329A094E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3072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A2847-1D2F-44DD-BF59-1F6329A094E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307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8A13-D895-4343-ACCA-3D231F66E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965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8A13-D895-4343-ACCA-3D231F66E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592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8A13-D895-4343-ACCA-3D231F66E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941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 userDrawn="1"/>
        </p:nvSpPr>
        <p:spPr>
          <a:xfrm>
            <a:off x="8748464" y="6597351"/>
            <a:ext cx="395536" cy="251123"/>
          </a:xfrm>
          <a:prstGeom prst="rect">
            <a:avLst/>
          </a:prstGeom>
          <a:solidFill>
            <a:srgbClr val="1054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B2C8A166-E239-45D6-A918-DB8DA8F20EE0}" type="slidenum">
              <a:rPr lang="en-US" sz="1200" b="1" smtClean="0">
                <a:solidFill>
                  <a:schemeClr val="bg1"/>
                </a:solidFill>
                <a:latin typeface="Arial" charset="0"/>
                <a:ea typeface="ＭＳ Ｐゴシック" charset="-128"/>
                <a:cs typeface="Arial" charset="0"/>
              </a:rPr>
              <a:pPr algn="ctr">
                <a:defRPr/>
              </a:pPr>
              <a:t>‹#›</a:t>
            </a:fld>
            <a:endParaRPr lang="en-US" sz="1200" b="1" dirty="0">
              <a:solidFill>
                <a:schemeClr val="bg1"/>
              </a:solidFill>
              <a:latin typeface="Arial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622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 userDrawn="1"/>
        </p:nvSpPr>
        <p:spPr>
          <a:xfrm>
            <a:off x="8748464" y="6597351"/>
            <a:ext cx="395536" cy="251123"/>
          </a:xfrm>
          <a:prstGeom prst="rect">
            <a:avLst/>
          </a:prstGeom>
          <a:solidFill>
            <a:srgbClr val="1054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B2C8A166-E239-45D6-A918-DB8DA8F20EE0}" type="slidenum">
              <a:rPr lang="en-US" sz="1200" b="1" smtClean="0">
                <a:solidFill>
                  <a:schemeClr val="bg1"/>
                </a:solidFill>
                <a:latin typeface="Arial" charset="0"/>
                <a:ea typeface="ＭＳ Ｐゴシック" charset="-128"/>
                <a:cs typeface="Arial" charset="0"/>
              </a:rPr>
              <a:pPr algn="ctr">
                <a:defRPr/>
              </a:pPr>
              <a:t>‹#›</a:t>
            </a:fld>
            <a:endParaRPr lang="en-US" sz="1200" b="1" dirty="0">
              <a:solidFill>
                <a:schemeClr val="bg1"/>
              </a:solidFill>
              <a:latin typeface="Arial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622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 userDrawn="1"/>
        </p:nvSpPr>
        <p:spPr>
          <a:xfrm>
            <a:off x="8748464" y="6597351"/>
            <a:ext cx="395536" cy="251123"/>
          </a:xfrm>
          <a:prstGeom prst="rect">
            <a:avLst/>
          </a:prstGeom>
          <a:solidFill>
            <a:srgbClr val="1054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B2C8A166-E239-45D6-A918-DB8DA8F20EE0}" type="slidenum">
              <a:rPr lang="en-US" sz="1200" b="1" smtClean="0">
                <a:solidFill>
                  <a:schemeClr val="bg1"/>
                </a:solidFill>
                <a:latin typeface="Arial" charset="0"/>
                <a:ea typeface="ＭＳ Ｐゴシック" charset="-128"/>
                <a:cs typeface="Arial" charset="0"/>
              </a:rPr>
              <a:pPr algn="ctr">
                <a:defRPr/>
              </a:pPr>
              <a:t>‹#›</a:t>
            </a:fld>
            <a:endParaRPr lang="en-US" sz="1200" b="1" dirty="0">
              <a:solidFill>
                <a:schemeClr val="bg1"/>
              </a:solidFill>
              <a:latin typeface="Arial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397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 userDrawn="1"/>
        </p:nvSpPr>
        <p:spPr>
          <a:xfrm>
            <a:off x="8748464" y="6597351"/>
            <a:ext cx="395536" cy="251123"/>
          </a:xfrm>
          <a:prstGeom prst="rect">
            <a:avLst/>
          </a:prstGeom>
          <a:solidFill>
            <a:srgbClr val="1054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B2C8A166-E239-45D6-A918-DB8DA8F20EE0}" type="slidenum">
              <a:rPr lang="en-US" sz="1200" b="1" smtClean="0">
                <a:solidFill>
                  <a:schemeClr val="bg1"/>
                </a:solidFill>
                <a:latin typeface="Arial" charset="0"/>
                <a:ea typeface="ＭＳ Ｐゴシック" charset="-128"/>
                <a:cs typeface="Arial" charset="0"/>
              </a:rPr>
              <a:pPr algn="ctr">
                <a:defRPr/>
              </a:pPr>
              <a:t>‹#›</a:t>
            </a:fld>
            <a:endParaRPr lang="en-US" sz="1200" b="1" dirty="0">
              <a:solidFill>
                <a:schemeClr val="bg1"/>
              </a:solidFill>
              <a:latin typeface="Arial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404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8A13-D895-4343-ACCA-3D231F66E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42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8A13-D895-4343-ACCA-3D231F66E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856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8A13-D895-4343-ACCA-3D231F66E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48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8A13-D895-4343-ACCA-3D231F66E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054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8A13-D895-4343-ACCA-3D231F66E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543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8A13-D895-4343-ACCA-3D231F66E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108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8A13-D895-4343-ACCA-3D231F66E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74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8A13-D895-4343-ACCA-3D231F66E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326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78A13-D895-4343-ACCA-3D231F66EC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709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3528" y="6084004"/>
            <a:ext cx="88321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МАМЫР 2019</a:t>
            </a:r>
            <a:endParaRPr lang="ru-RU" sz="120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8" y="2636912"/>
            <a:ext cx="77768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cap="all" dirty="0" smtClean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ҚАРЖЫ НАРЫҒЫН </a:t>
            </a:r>
            <a:r>
              <a:rPr lang="kk-KZ" sz="2800" b="1" cap="all" dirty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РЕТТЕУ </a:t>
            </a:r>
            <a:r>
              <a:rPr lang="kk-KZ" sz="2800" b="1" cap="all" dirty="0" smtClean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МЕН </a:t>
            </a:r>
            <a:r>
              <a:rPr lang="kk-KZ" sz="2800" b="1" cap="all" dirty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ДАМЫТУ ЖӘНЕ </a:t>
            </a:r>
            <a:r>
              <a:rPr lang="kk-KZ" sz="2800" b="1" cap="all" dirty="0" smtClean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МИКРОҚАРЖЫЛЫҚ ҚЫЗМЕТ МӘСЕЛЕЛЕРІ ЖӨНіНДЕГІ ЗАҢ ЖОБАСЫ</a:t>
            </a:r>
            <a:endParaRPr lang="kk-KZ" sz="2800" b="1" cap="all" dirty="0">
              <a:solidFill>
                <a:srgbClr val="0E4C28"/>
              </a:solidFill>
              <a:latin typeface="Calibri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326" y="260648"/>
            <a:ext cx="4200525" cy="704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565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51032" y="620688"/>
            <a:ext cx="8575675" cy="5256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>
              <a:spcAft>
                <a:spcPts val="1000"/>
              </a:spcAft>
            </a:pP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2138" y="4079867"/>
            <a:ext cx="2880319" cy="1400383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pPr marL="266700" lvl="0" indent="-266700">
              <a:spcAft>
                <a:spcPts val="600"/>
              </a:spcAft>
              <a:buFont typeface="+mj-lt"/>
              <a:buAutoNum type="arabicPeriod"/>
            </a:pPr>
            <a:r>
              <a:rPr lang="ru-RU" sz="1500" dirty="0" err="1" smtClean="0"/>
              <a:t>Жарғылық</a:t>
            </a:r>
            <a:r>
              <a:rPr lang="ru-RU" sz="1500" dirty="0" smtClean="0"/>
              <a:t> </a:t>
            </a:r>
            <a:r>
              <a:rPr lang="ru-RU" sz="1500" dirty="0" err="1" smtClean="0"/>
              <a:t>капиталдың</a:t>
            </a:r>
            <a:r>
              <a:rPr lang="ru-RU" sz="1500" dirty="0" smtClean="0"/>
              <a:t> </a:t>
            </a:r>
            <a:r>
              <a:rPr lang="ru-RU" sz="1500" dirty="0" err="1" smtClean="0"/>
              <a:t>ең</a:t>
            </a:r>
            <a:r>
              <a:rPr lang="ru-RU" sz="1500" dirty="0" smtClean="0"/>
              <a:t>  </a:t>
            </a:r>
            <a:r>
              <a:rPr lang="ru-RU" sz="1500" dirty="0" err="1" smtClean="0"/>
              <a:t>төменгі</a:t>
            </a:r>
            <a:r>
              <a:rPr lang="ru-RU" sz="1500" dirty="0" smtClean="0"/>
              <a:t>  </a:t>
            </a:r>
            <a:r>
              <a:rPr lang="ru-RU" sz="1500" dirty="0" err="1" smtClean="0"/>
              <a:t>мөлшері</a:t>
            </a:r>
            <a:endParaRPr lang="ru-RU" sz="1500" dirty="0" smtClean="0"/>
          </a:p>
          <a:p>
            <a:pPr marL="266700" indent="-266700">
              <a:spcAft>
                <a:spcPts val="600"/>
              </a:spcAft>
              <a:buFont typeface="+mj-lt"/>
              <a:buAutoNum type="arabicPeriod"/>
            </a:pPr>
            <a:r>
              <a:rPr lang="ru-RU" sz="1500" dirty="0" err="1" smtClean="0"/>
              <a:t>Меншікті</a:t>
            </a:r>
            <a:r>
              <a:rPr lang="ru-RU" sz="1500" dirty="0" smtClean="0"/>
              <a:t> </a:t>
            </a:r>
            <a:r>
              <a:rPr lang="ru-RU" sz="1500" dirty="0" err="1" smtClean="0"/>
              <a:t>капиталдың</a:t>
            </a:r>
            <a:r>
              <a:rPr lang="ru-RU" sz="1500" dirty="0"/>
              <a:t> </a:t>
            </a:r>
            <a:r>
              <a:rPr lang="ru-RU" sz="1500" dirty="0" err="1"/>
              <a:t>ең</a:t>
            </a:r>
            <a:r>
              <a:rPr lang="ru-RU" sz="1500" dirty="0"/>
              <a:t>  </a:t>
            </a:r>
            <a:r>
              <a:rPr lang="ru-RU" sz="1500" dirty="0" err="1"/>
              <a:t>төменгі</a:t>
            </a:r>
            <a:r>
              <a:rPr lang="ru-RU" sz="1500" dirty="0"/>
              <a:t>  </a:t>
            </a:r>
            <a:r>
              <a:rPr lang="ru-RU" sz="1500" dirty="0" err="1"/>
              <a:t>мөлшері</a:t>
            </a:r>
            <a:endParaRPr lang="ru-RU" sz="1500" dirty="0"/>
          </a:p>
          <a:p>
            <a:pPr marL="266700" lvl="0" indent="-266700">
              <a:spcAft>
                <a:spcPts val="600"/>
              </a:spcAft>
              <a:buFont typeface="+mj-lt"/>
              <a:buAutoNum type="arabicPeriod"/>
            </a:pPr>
            <a:r>
              <a:rPr lang="ru-RU" sz="1500" dirty="0" smtClean="0"/>
              <a:t>собственного капитала</a:t>
            </a:r>
            <a:endParaRPr lang="ru-RU" sz="15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124467" y="3563431"/>
            <a:ext cx="2880320" cy="1631216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pPr marL="266700" lvl="0" indent="-266700">
              <a:spcAft>
                <a:spcPts val="600"/>
              </a:spcAft>
              <a:buFont typeface="+mj-lt"/>
              <a:buAutoNum type="arabicPeriod"/>
            </a:pPr>
            <a:r>
              <a:rPr lang="ru-RU" sz="1500" dirty="0" err="1"/>
              <a:t>Жарғылық</a:t>
            </a:r>
            <a:r>
              <a:rPr lang="ru-RU" sz="1500" dirty="0"/>
              <a:t> </a:t>
            </a:r>
            <a:r>
              <a:rPr lang="ru-RU" sz="1500" dirty="0" err="1" smtClean="0"/>
              <a:t>капиталдың</a:t>
            </a:r>
            <a:r>
              <a:rPr lang="ru-RU" sz="1500" dirty="0" smtClean="0"/>
              <a:t> </a:t>
            </a:r>
            <a:r>
              <a:rPr lang="ru-RU" sz="1500" dirty="0" err="1"/>
              <a:t>ең</a:t>
            </a:r>
            <a:r>
              <a:rPr lang="ru-RU" sz="1500" dirty="0"/>
              <a:t>  </a:t>
            </a:r>
            <a:r>
              <a:rPr lang="ru-RU" sz="1500" dirty="0" err="1"/>
              <a:t>төменгі</a:t>
            </a:r>
            <a:r>
              <a:rPr lang="ru-RU" sz="1500" dirty="0"/>
              <a:t>  </a:t>
            </a:r>
            <a:r>
              <a:rPr lang="ru-RU" sz="1500" dirty="0" err="1"/>
              <a:t>мөлшері</a:t>
            </a:r>
            <a:endParaRPr lang="ru-RU" sz="1500" dirty="0"/>
          </a:p>
          <a:p>
            <a:pPr marL="266700" indent="-266700">
              <a:spcAft>
                <a:spcPts val="600"/>
              </a:spcAft>
              <a:buFont typeface="+mj-lt"/>
              <a:buAutoNum type="arabicPeriod"/>
            </a:pPr>
            <a:r>
              <a:rPr lang="ru-RU" sz="1500" dirty="0" err="1"/>
              <a:t>Меншікті</a:t>
            </a:r>
            <a:r>
              <a:rPr lang="ru-RU" sz="1500" dirty="0"/>
              <a:t> </a:t>
            </a:r>
            <a:r>
              <a:rPr lang="ru-RU" sz="1500" dirty="0" err="1"/>
              <a:t>капиталдың</a:t>
            </a:r>
            <a:r>
              <a:rPr lang="ru-RU" sz="1500" dirty="0"/>
              <a:t> </a:t>
            </a:r>
            <a:r>
              <a:rPr lang="ru-RU" sz="1500" dirty="0" err="1"/>
              <a:t>ең</a:t>
            </a:r>
            <a:r>
              <a:rPr lang="ru-RU" sz="1500" dirty="0"/>
              <a:t>  </a:t>
            </a:r>
            <a:r>
              <a:rPr lang="ru-RU" sz="1500" dirty="0" err="1"/>
              <a:t>төменгі</a:t>
            </a:r>
            <a:r>
              <a:rPr lang="ru-RU" sz="1500" dirty="0"/>
              <a:t>  </a:t>
            </a:r>
            <a:r>
              <a:rPr lang="ru-RU" sz="1500" dirty="0" err="1"/>
              <a:t>мөлшері</a:t>
            </a:r>
            <a:endParaRPr lang="ru-RU" sz="1500" dirty="0"/>
          </a:p>
          <a:p>
            <a:pPr marL="266700" indent="-266700">
              <a:spcAft>
                <a:spcPts val="600"/>
              </a:spcAft>
              <a:buFont typeface="+mj-lt"/>
              <a:buAutoNum type="arabicPeriod"/>
            </a:pPr>
            <a:r>
              <a:rPr lang="ru-RU" sz="1500" dirty="0" err="1" smtClean="0"/>
              <a:t>Үй-жайлардың</a:t>
            </a:r>
            <a:r>
              <a:rPr lang="ru-RU" sz="1500" dirty="0" smtClean="0"/>
              <a:t>  </a:t>
            </a:r>
            <a:r>
              <a:rPr lang="ru-RU" sz="1500" dirty="0" err="1" smtClean="0"/>
              <a:t>қауіпсіздігіне</a:t>
            </a:r>
            <a:r>
              <a:rPr lang="ru-RU" sz="1500" dirty="0" smtClean="0"/>
              <a:t> </a:t>
            </a:r>
            <a:r>
              <a:rPr lang="ru-RU" sz="1500" dirty="0" err="1" smtClean="0"/>
              <a:t>қойылатын</a:t>
            </a:r>
            <a:r>
              <a:rPr lang="ru-RU" sz="1500" dirty="0" smtClean="0"/>
              <a:t>  </a:t>
            </a:r>
            <a:r>
              <a:rPr lang="ru-RU" sz="1500" dirty="0" err="1" smtClean="0"/>
              <a:t>талаптар</a:t>
            </a:r>
            <a:endParaRPr lang="ru-RU" sz="15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076795" y="3024822"/>
            <a:ext cx="2880320" cy="2169825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pPr marL="266700" lvl="0" indent="-266700">
              <a:spcAft>
                <a:spcPts val="600"/>
              </a:spcAft>
              <a:buFont typeface="+mj-lt"/>
              <a:buAutoNum type="arabicPeriod"/>
            </a:pPr>
            <a:r>
              <a:rPr lang="ru-RU" sz="1500" dirty="0" err="1"/>
              <a:t>Жарғылық</a:t>
            </a:r>
            <a:r>
              <a:rPr lang="ru-RU" sz="1500" dirty="0"/>
              <a:t> </a:t>
            </a:r>
            <a:r>
              <a:rPr lang="ru-RU" sz="1500" dirty="0" err="1" smtClean="0"/>
              <a:t>капиталдың</a:t>
            </a:r>
            <a:r>
              <a:rPr lang="ru-RU" sz="1500" dirty="0" smtClean="0"/>
              <a:t> </a:t>
            </a:r>
            <a:r>
              <a:rPr lang="ru-RU" sz="1500" dirty="0" err="1"/>
              <a:t>ең</a:t>
            </a:r>
            <a:r>
              <a:rPr lang="ru-RU" sz="1500" dirty="0"/>
              <a:t>  </a:t>
            </a:r>
            <a:r>
              <a:rPr lang="ru-RU" sz="1500" dirty="0" err="1"/>
              <a:t>төменгі</a:t>
            </a:r>
            <a:r>
              <a:rPr lang="ru-RU" sz="1500" dirty="0"/>
              <a:t>  </a:t>
            </a:r>
            <a:r>
              <a:rPr lang="ru-RU" sz="1500" dirty="0" err="1"/>
              <a:t>мөлшері</a:t>
            </a:r>
            <a:endParaRPr lang="ru-RU" sz="1500" dirty="0"/>
          </a:p>
          <a:p>
            <a:pPr marL="266700" lvl="0" indent="-266700">
              <a:spcAft>
                <a:spcPts val="600"/>
              </a:spcAft>
              <a:buFont typeface="+mj-lt"/>
              <a:buAutoNum type="arabicPeriod"/>
              <a:tabLst>
                <a:tab pos="2151063" algn="l"/>
              </a:tabLst>
            </a:pPr>
            <a:r>
              <a:rPr lang="ru-RU" sz="1500" dirty="0" err="1"/>
              <a:t>Меншікті</a:t>
            </a:r>
            <a:r>
              <a:rPr lang="ru-RU" sz="1500" dirty="0"/>
              <a:t> </a:t>
            </a:r>
            <a:r>
              <a:rPr lang="ru-RU" sz="1500" dirty="0" err="1"/>
              <a:t>капиталдың</a:t>
            </a:r>
            <a:r>
              <a:rPr lang="ru-RU" sz="1500" dirty="0"/>
              <a:t> </a:t>
            </a:r>
            <a:r>
              <a:rPr lang="ru-RU" sz="1500" dirty="0" err="1" smtClean="0"/>
              <a:t>жеткіліктілігі</a:t>
            </a:r>
            <a:endParaRPr lang="ru-RU" sz="1500" dirty="0" smtClean="0"/>
          </a:p>
          <a:p>
            <a:pPr marL="266700" lvl="0" indent="-266700">
              <a:spcAft>
                <a:spcPts val="600"/>
              </a:spcAft>
              <a:buFont typeface="+mj-lt"/>
              <a:buAutoNum type="arabicPeriod"/>
              <a:tabLst>
                <a:tab pos="2151063" algn="l"/>
              </a:tabLst>
            </a:pPr>
            <a:r>
              <a:rPr lang="ru-RU" sz="1500" dirty="0" err="1" smtClean="0"/>
              <a:t>Бір</a:t>
            </a:r>
            <a:r>
              <a:rPr lang="ru-RU" sz="1500" dirty="0" smtClean="0"/>
              <a:t> </a:t>
            </a:r>
            <a:r>
              <a:rPr lang="ru-RU" sz="1500" dirty="0" err="1" smtClean="0"/>
              <a:t>қарыз</a:t>
            </a:r>
            <a:r>
              <a:rPr lang="ru-RU" sz="1500" dirty="0" smtClean="0"/>
              <a:t> </a:t>
            </a:r>
            <a:r>
              <a:rPr lang="ru-RU" sz="1500" dirty="0" err="1" smtClean="0"/>
              <a:t>алушы</a:t>
            </a:r>
            <a:r>
              <a:rPr lang="ru-RU" sz="1500" dirty="0" smtClean="0"/>
              <a:t>  </a:t>
            </a:r>
            <a:r>
              <a:rPr lang="ru-RU" sz="1500" dirty="0" err="1" smtClean="0"/>
              <a:t>тәуекелінің</a:t>
            </a:r>
            <a:r>
              <a:rPr lang="ru-RU" sz="1500" dirty="0" smtClean="0"/>
              <a:t>  </a:t>
            </a:r>
            <a:r>
              <a:rPr lang="ru-RU" sz="1500" dirty="0" err="1" smtClean="0"/>
              <a:t>ең</a:t>
            </a:r>
            <a:r>
              <a:rPr lang="ru-RU" sz="1500" dirty="0" smtClean="0"/>
              <a:t>  </a:t>
            </a:r>
            <a:r>
              <a:rPr lang="ru-RU" sz="1500" dirty="0" err="1" smtClean="0"/>
              <a:t>жоғары</a:t>
            </a:r>
            <a:r>
              <a:rPr lang="ru-RU" sz="1500" dirty="0" smtClean="0"/>
              <a:t>  </a:t>
            </a:r>
            <a:r>
              <a:rPr lang="ru-RU" sz="1500" dirty="0" err="1" smtClean="0"/>
              <a:t>мөлшері</a:t>
            </a:r>
            <a:endParaRPr lang="ru-RU" sz="1500" dirty="0" smtClean="0"/>
          </a:p>
          <a:p>
            <a:pPr marL="266700" indent="-266700">
              <a:spcAft>
                <a:spcPts val="600"/>
              </a:spcAft>
              <a:buFont typeface="+mj-lt"/>
              <a:buAutoNum type="arabicPeriod"/>
            </a:pPr>
            <a:r>
              <a:rPr lang="ru-RU" sz="1500" dirty="0" err="1"/>
              <a:t>Үй-жайлардың</a:t>
            </a:r>
            <a:r>
              <a:rPr lang="ru-RU" sz="1500" dirty="0"/>
              <a:t>  </a:t>
            </a:r>
            <a:r>
              <a:rPr lang="ru-RU" sz="1500" dirty="0" err="1"/>
              <a:t>қауіпсіздігіне</a:t>
            </a:r>
            <a:r>
              <a:rPr lang="ru-RU" sz="1500" dirty="0"/>
              <a:t> </a:t>
            </a:r>
            <a:r>
              <a:rPr lang="ru-RU" sz="1500" dirty="0" err="1"/>
              <a:t>қойылатын</a:t>
            </a:r>
            <a:r>
              <a:rPr lang="ru-RU" sz="1500" dirty="0"/>
              <a:t>  </a:t>
            </a:r>
            <a:r>
              <a:rPr lang="ru-RU" sz="1500" dirty="0" err="1"/>
              <a:t>талаптар</a:t>
            </a:r>
            <a:endParaRPr lang="ru-RU" sz="15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172139" y="5187635"/>
            <a:ext cx="2880319" cy="32141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/>
              <a:t>КРЕДИТТІК СЕРІКТЕСТІК</a:t>
            </a:r>
            <a:endParaRPr lang="ru-RU" sz="13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124467" y="5187635"/>
            <a:ext cx="2880320" cy="32141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/>
              <a:t>ЛОМБАРД</a:t>
            </a:r>
            <a:endParaRPr lang="ru-RU" sz="1300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076795" y="5187635"/>
            <a:ext cx="2887693" cy="32141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/>
              <a:t>МИКРОҚАРЖЫ  ҰЙЫМЫ</a:t>
            </a:r>
            <a:endParaRPr lang="ru-RU" sz="1300" b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95536" y="2733688"/>
            <a:ext cx="58358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 smtClean="0"/>
              <a:t>САРАЛАНҒАН  ТАЛАПТАР </a:t>
            </a:r>
            <a:endParaRPr lang="ru-RU" sz="1600" b="1" dirty="0"/>
          </a:p>
        </p:txBody>
      </p:sp>
      <p:pic>
        <p:nvPicPr>
          <p:cNvPr id="21" name="Picture 3" descr="D:\OLGA\НАЦБАНК\пакет по фирменному стилю\клиенту\logo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238" y="6309320"/>
            <a:ext cx="428596" cy="433579"/>
          </a:xfrm>
          <a:prstGeom prst="rect">
            <a:avLst/>
          </a:prstGeom>
          <a:noFill/>
        </p:spPr>
      </p:pic>
      <p:sp>
        <p:nvSpPr>
          <p:cNvPr id="29" name="Line 3"/>
          <p:cNvSpPr>
            <a:spLocks noChangeShapeType="1"/>
          </p:cNvSpPr>
          <p:nvPr/>
        </p:nvSpPr>
        <p:spPr bwMode="auto">
          <a:xfrm>
            <a:off x="395536" y="620688"/>
            <a:ext cx="8496944" cy="0"/>
          </a:xfrm>
          <a:prstGeom prst="line">
            <a:avLst/>
          </a:prstGeom>
          <a:noFill/>
          <a:ln w="38100">
            <a:solidFill>
              <a:srgbClr val="007A37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23528" y="188640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ТЕҢБЕ-ТЕҢ  ТАЛАПТАР</a:t>
            </a:r>
            <a:endParaRPr lang="ru-RU" sz="2000" b="1" cap="all" dirty="0">
              <a:solidFill>
                <a:srgbClr val="275C1A"/>
              </a:solidFill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5" name="Номер слайда 1"/>
          <p:cNvSpPr txBox="1">
            <a:spLocks/>
          </p:cNvSpPr>
          <p:nvPr/>
        </p:nvSpPr>
        <p:spPr>
          <a:xfrm>
            <a:off x="8748464" y="6591737"/>
            <a:ext cx="395536" cy="253563"/>
          </a:xfrm>
          <a:prstGeom prst="rect">
            <a:avLst/>
          </a:prstGeom>
          <a:solidFill>
            <a:srgbClr val="134920"/>
          </a:solidFill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E378A13-D895-4343-ACCA-3D231F66ECA6}" type="slidenum">
              <a:rPr lang="ru-RU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ctr"/>
              <a:t>10</a:t>
            </a:fld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95535" y="757734"/>
            <a:ext cx="8347529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1600" b="1" dirty="0" smtClean="0"/>
              <a:t>ӘМБЕБАП ТАЛАПТАР</a:t>
            </a:r>
          </a:p>
          <a:p>
            <a:pPr marL="361950" lvl="0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ru-RU" sz="1600" dirty="0" err="1" smtClean="0"/>
              <a:t>Микрокредиттер</a:t>
            </a:r>
            <a:r>
              <a:rPr lang="ru-RU" sz="1600" dirty="0" smtClean="0"/>
              <a:t>  беру  </a:t>
            </a:r>
            <a:r>
              <a:rPr lang="ru-RU" sz="1600" dirty="0" err="1" smtClean="0"/>
              <a:t>қағидаларының</a:t>
            </a:r>
            <a:r>
              <a:rPr lang="ru-RU" sz="1600" dirty="0" smtClean="0"/>
              <a:t>  </a:t>
            </a:r>
            <a:r>
              <a:rPr lang="ru-RU" sz="1600" dirty="0" err="1" smtClean="0"/>
              <a:t>болуы</a:t>
            </a:r>
            <a:endParaRPr lang="ru-RU" sz="1600" dirty="0"/>
          </a:p>
          <a:p>
            <a:pPr marL="361950" lvl="0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ru-RU" sz="1600" dirty="0" err="1" smtClean="0"/>
              <a:t>Микрокредиттер</a:t>
            </a:r>
            <a:r>
              <a:rPr lang="ru-RU" sz="1600" dirty="0" smtClean="0"/>
              <a:t> </a:t>
            </a:r>
            <a:r>
              <a:rPr lang="ru-RU" sz="1600" dirty="0" err="1" smtClean="0"/>
              <a:t>бойынша</a:t>
            </a:r>
            <a:r>
              <a:rPr lang="ru-RU" sz="1600" dirty="0" smtClean="0"/>
              <a:t> ЖТСМ </a:t>
            </a:r>
            <a:r>
              <a:rPr lang="ru-RU" sz="1600" dirty="0" err="1" smtClean="0"/>
              <a:t>шекті</a:t>
            </a:r>
            <a:r>
              <a:rPr lang="ru-RU" sz="1600" dirty="0" smtClean="0"/>
              <a:t>  </a:t>
            </a:r>
            <a:r>
              <a:rPr lang="ru-RU" sz="1600" dirty="0" err="1" smtClean="0"/>
              <a:t>мәні</a:t>
            </a:r>
            <a:r>
              <a:rPr lang="ru-RU" sz="1600" dirty="0" smtClean="0"/>
              <a:t> (50 АЕК </a:t>
            </a:r>
            <a:r>
              <a:rPr lang="ru-RU" sz="1600" dirty="0" err="1" smtClean="0"/>
              <a:t>дейінгі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</a:t>
            </a:r>
            <a:r>
              <a:rPr lang="ru-RU" sz="1600" dirty="0" smtClean="0"/>
              <a:t> 45 </a:t>
            </a:r>
            <a:r>
              <a:rPr lang="ru-RU" sz="1600" dirty="0" err="1" smtClean="0"/>
              <a:t>күнге</a:t>
            </a:r>
            <a:r>
              <a:rPr lang="ru-RU" sz="1600" dirty="0" smtClean="0"/>
              <a:t>  </a:t>
            </a:r>
            <a:r>
              <a:rPr lang="ru-RU" sz="1600" dirty="0" err="1" smtClean="0"/>
              <a:t>дейінгі</a:t>
            </a:r>
            <a:r>
              <a:rPr lang="ru-RU" sz="1600" dirty="0" smtClean="0"/>
              <a:t> </a:t>
            </a:r>
            <a:r>
              <a:rPr lang="ru-RU" sz="1600" dirty="0" err="1" smtClean="0"/>
              <a:t>қарыздардан</a:t>
            </a:r>
            <a:r>
              <a:rPr lang="ru-RU" sz="1600" dirty="0" smtClean="0"/>
              <a:t>  </a:t>
            </a:r>
            <a:r>
              <a:rPr lang="ru-RU" sz="1600" dirty="0" err="1" smtClean="0"/>
              <a:t>басқа</a:t>
            </a:r>
            <a:r>
              <a:rPr lang="ru-RU" sz="1600" dirty="0" smtClean="0"/>
              <a:t>)</a:t>
            </a:r>
            <a:endParaRPr lang="ru-RU" sz="1600" dirty="0"/>
          </a:p>
          <a:p>
            <a:pPr marL="361950" lvl="0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ru-RU" sz="1600" dirty="0" err="1" smtClean="0"/>
              <a:t>Кредиттік</a:t>
            </a:r>
            <a:r>
              <a:rPr lang="ru-RU" sz="1600" dirty="0" smtClean="0"/>
              <a:t>  </a:t>
            </a:r>
            <a:r>
              <a:rPr lang="ru-RU" sz="1600" dirty="0" err="1" smtClean="0"/>
              <a:t>бюроға</a:t>
            </a:r>
            <a:r>
              <a:rPr lang="ru-RU" sz="1600" dirty="0"/>
              <a:t> </a:t>
            </a:r>
            <a:r>
              <a:rPr lang="ru-RU" sz="1600" dirty="0" err="1" smtClean="0"/>
              <a:t>ақпаратты</a:t>
            </a:r>
            <a:r>
              <a:rPr lang="ru-RU" sz="1600" dirty="0" smtClean="0"/>
              <a:t> </a:t>
            </a:r>
            <a:r>
              <a:rPr lang="ru-RU" sz="1600" dirty="0" err="1" smtClean="0"/>
              <a:t>міндетті</a:t>
            </a:r>
            <a:r>
              <a:rPr lang="ru-RU" sz="1600" dirty="0" smtClean="0"/>
              <a:t>  </a:t>
            </a:r>
            <a:r>
              <a:rPr lang="ru-RU" sz="1600" dirty="0" err="1" smtClean="0"/>
              <a:t>түрде</a:t>
            </a:r>
            <a:r>
              <a:rPr lang="ru-RU" sz="1600" dirty="0" smtClean="0"/>
              <a:t>  беру </a:t>
            </a:r>
          </a:p>
          <a:p>
            <a:pPr marL="361950" lvl="0" indent="-361950" algn="just">
              <a:spcAft>
                <a:spcPts val="600"/>
              </a:spcAft>
              <a:buFont typeface="+mj-lt"/>
              <a:buAutoNum type="arabicPeriod"/>
            </a:pPr>
            <a:r>
              <a:rPr lang="ru-RU" sz="1600" dirty="0" err="1" smtClean="0"/>
              <a:t>Құрылтайшылар</a:t>
            </a:r>
            <a:r>
              <a:rPr lang="ru-RU" sz="1600" dirty="0" smtClean="0"/>
              <a:t> мен   </a:t>
            </a:r>
            <a:r>
              <a:rPr lang="ru-RU" sz="1600" dirty="0" err="1" smtClean="0"/>
              <a:t>басшы</a:t>
            </a:r>
            <a:r>
              <a:rPr lang="ru-RU" sz="1600" dirty="0" smtClean="0"/>
              <a:t>  </a:t>
            </a:r>
            <a:r>
              <a:rPr lang="ru-RU" sz="1600" dirty="0" err="1" smtClean="0"/>
              <a:t>қызметкерлерге</a:t>
            </a:r>
            <a:r>
              <a:rPr lang="ru-RU" sz="1600" dirty="0" smtClean="0"/>
              <a:t> </a:t>
            </a:r>
            <a:r>
              <a:rPr lang="ru-RU" sz="1600" dirty="0" err="1" smtClean="0"/>
              <a:t>қойылатын</a:t>
            </a:r>
            <a:r>
              <a:rPr lang="ru-RU" sz="1600" dirty="0" smtClean="0"/>
              <a:t>  </a:t>
            </a:r>
            <a:r>
              <a:rPr lang="ru-RU" sz="1600" dirty="0" err="1" smtClean="0"/>
              <a:t>талаптар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51948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3699" y="692696"/>
            <a:ext cx="869078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000" b="1" dirty="0" err="1" smtClean="0"/>
              <a:t>Микрокредиттер</a:t>
            </a:r>
            <a:r>
              <a:rPr lang="ru-RU" sz="2000" b="1" dirty="0" smtClean="0"/>
              <a:t> беру </a:t>
            </a:r>
            <a:r>
              <a:rPr lang="ru-RU" sz="2000" b="1" dirty="0" err="1" smtClean="0"/>
              <a:t>талаптары</a:t>
            </a:r>
            <a:r>
              <a:rPr lang="ru-RU" sz="2000" b="1" dirty="0" smtClean="0"/>
              <a:t> мен </a:t>
            </a:r>
            <a:r>
              <a:rPr lang="ru-RU" sz="2000" b="1" dirty="0" err="1" smtClean="0"/>
              <a:t>тәртібі</a:t>
            </a:r>
            <a:r>
              <a:rPr lang="ru-RU" sz="2000" dirty="0" smtClean="0"/>
              <a:t>:</a:t>
            </a:r>
            <a:endParaRPr lang="ru-RU" sz="2000" dirty="0"/>
          </a:p>
          <a:p>
            <a:pPr marL="447675" indent="-447675" algn="just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ru-RU" dirty="0" err="1" smtClean="0"/>
              <a:t>микрокредит</a:t>
            </a:r>
            <a:r>
              <a:rPr lang="ru-RU" dirty="0" smtClean="0"/>
              <a:t> </a:t>
            </a:r>
            <a:r>
              <a:rPr lang="ru-RU" dirty="0" err="1" smtClean="0"/>
              <a:t>мерзімі</a:t>
            </a:r>
            <a:r>
              <a:rPr lang="ru-RU" dirty="0" smtClean="0"/>
              <a:t> </a:t>
            </a:r>
            <a:r>
              <a:rPr lang="ru-RU" b="1" dirty="0" smtClean="0"/>
              <a:t>45 </a:t>
            </a:r>
            <a:r>
              <a:rPr lang="ru-RU" b="1" dirty="0" err="1" smtClean="0"/>
              <a:t>күннен</a:t>
            </a:r>
            <a:r>
              <a:rPr lang="ru-RU" b="1" dirty="0" smtClean="0"/>
              <a:t> </a:t>
            </a:r>
            <a:r>
              <a:rPr lang="ru-RU" dirty="0" err="1" smtClean="0"/>
              <a:t>аспайды</a:t>
            </a:r>
            <a:r>
              <a:rPr lang="ru-RU" dirty="0" smtClean="0"/>
              <a:t>, </a:t>
            </a:r>
            <a:r>
              <a:rPr lang="ru-RU" dirty="0" err="1" smtClean="0"/>
              <a:t>микрокредит</a:t>
            </a:r>
            <a:r>
              <a:rPr lang="ru-RU" dirty="0" smtClean="0"/>
              <a:t> </a:t>
            </a:r>
            <a:r>
              <a:rPr lang="ru-RU" dirty="0" err="1" smtClean="0"/>
              <a:t>сомасы</a:t>
            </a:r>
            <a:r>
              <a:rPr lang="ru-RU" dirty="0" smtClean="0"/>
              <a:t> </a:t>
            </a:r>
            <a:r>
              <a:rPr lang="ru-RU" b="1" dirty="0" smtClean="0"/>
              <a:t>50 АЕК-</a:t>
            </a:r>
            <a:r>
              <a:rPr lang="ru-RU" b="1" dirty="0" err="1" smtClean="0"/>
              <a:t>тен</a:t>
            </a:r>
            <a:r>
              <a:rPr lang="ru-RU" b="1" dirty="0" smtClean="0"/>
              <a:t> </a:t>
            </a:r>
            <a:r>
              <a:rPr lang="ru-RU" dirty="0" err="1" smtClean="0"/>
              <a:t>аспайды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ru-RU" b="1" dirty="0" smtClean="0"/>
              <a:t>≈127 </a:t>
            </a:r>
            <a:r>
              <a:rPr lang="ru-RU" b="1" dirty="0" err="1" smtClean="0"/>
              <a:t>мың</a:t>
            </a:r>
            <a:r>
              <a:rPr lang="ru-RU" b="1" dirty="0" smtClean="0"/>
              <a:t> </a:t>
            </a:r>
            <a:r>
              <a:rPr lang="ru-RU" b="1" dirty="0" err="1" smtClean="0"/>
              <a:t>теңге</a:t>
            </a:r>
            <a:r>
              <a:rPr lang="ru-RU" dirty="0" smtClean="0"/>
              <a:t>)</a:t>
            </a:r>
          </a:p>
          <a:p>
            <a:pPr marL="447675" indent="-447675" algn="just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ru-RU" dirty="0" err="1"/>
              <a:t>м</a:t>
            </a:r>
            <a:r>
              <a:rPr lang="ru-RU" dirty="0" err="1" smtClean="0"/>
              <a:t>икрокредит</a:t>
            </a:r>
            <a:r>
              <a:rPr lang="ru-RU" dirty="0" smtClean="0"/>
              <a:t> </a:t>
            </a:r>
            <a:r>
              <a:rPr lang="ru-RU" dirty="0" err="1" smtClean="0"/>
              <a:t>сомасын</a:t>
            </a:r>
            <a:r>
              <a:rPr lang="ru-RU" dirty="0"/>
              <a:t> </a:t>
            </a:r>
            <a:r>
              <a:rPr lang="ru-RU" dirty="0" err="1" smtClean="0"/>
              <a:t>ұлғайтуға</a:t>
            </a:r>
            <a:r>
              <a:rPr lang="ru-RU" dirty="0" smtClean="0"/>
              <a:t> </a:t>
            </a:r>
            <a:r>
              <a:rPr lang="ru-RU" dirty="0" err="1" smtClean="0"/>
              <a:t>тыйым</a:t>
            </a:r>
            <a:r>
              <a:rPr lang="ru-RU" dirty="0" smtClean="0"/>
              <a:t> салу  </a:t>
            </a:r>
            <a:endParaRPr lang="ru-RU" dirty="0"/>
          </a:p>
          <a:p>
            <a:pPr marL="447675" indent="-447675" algn="just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kk-KZ" dirty="0" smtClean="0"/>
              <a:t>міндеттемелерді бұзғаны үшін тұрақсыздық </a:t>
            </a:r>
            <a:r>
              <a:rPr lang="kk-KZ" dirty="0"/>
              <a:t>айыбының (айыппұл, </a:t>
            </a:r>
            <a:r>
              <a:rPr lang="kk-KZ" dirty="0" smtClean="0"/>
              <a:t>өсімпұл</a:t>
            </a:r>
            <a:r>
              <a:rPr lang="kk-KZ" dirty="0"/>
              <a:t>) мөлшері әрбір </a:t>
            </a:r>
            <a:r>
              <a:rPr lang="kk-KZ" dirty="0" smtClean="0"/>
              <a:t>мерзімі </a:t>
            </a:r>
            <a:r>
              <a:rPr lang="kk-KZ" dirty="0"/>
              <a:t>өткен </a:t>
            </a:r>
            <a:r>
              <a:rPr lang="kk-KZ" dirty="0" smtClean="0"/>
              <a:t>күн </a:t>
            </a:r>
            <a:r>
              <a:rPr lang="kk-KZ" dirty="0"/>
              <a:t>үшін орындалмаған міндеттеме сомасының </a:t>
            </a:r>
            <a:r>
              <a:rPr lang="kk-KZ" b="1" dirty="0"/>
              <a:t>0,5%-нан </a:t>
            </a:r>
            <a:r>
              <a:rPr lang="kk-KZ" dirty="0" smtClean="0"/>
              <a:t>аспайды;</a:t>
            </a:r>
            <a:r>
              <a:rPr lang="kk-KZ" b="1" dirty="0" smtClean="0"/>
              <a:t> </a:t>
            </a:r>
          </a:p>
          <a:p>
            <a:pPr marL="447675" indent="-447675" algn="just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ru-RU" dirty="0" err="1" smtClean="0"/>
              <a:t>сыйақының</a:t>
            </a:r>
            <a:r>
              <a:rPr lang="ru-RU" dirty="0" smtClean="0"/>
              <a:t> </a:t>
            </a:r>
            <a:r>
              <a:rPr lang="ru-RU" dirty="0" err="1" smtClean="0"/>
              <a:t>шекті</a:t>
            </a:r>
            <a:r>
              <a:rPr lang="ru-RU" dirty="0" smtClean="0"/>
              <a:t> </a:t>
            </a:r>
            <a:r>
              <a:rPr lang="ru-RU" dirty="0" err="1" smtClean="0"/>
              <a:t>сомасы</a:t>
            </a:r>
            <a:r>
              <a:rPr lang="ru-RU" dirty="0" smtClean="0"/>
              <a:t> </a:t>
            </a:r>
            <a:r>
              <a:rPr lang="ru-RU" dirty="0" err="1" smtClean="0"/>
              <a:t>заң</a:t>
            </a:r>
            <a:r>
              <a:rPr lang="ru-RU" dirty="0" smtClean="0"/>
              <a:t> </a:t>
            </a:r>
            <a:r>
              <a:rPr lang="ru-RU" dirty="0" err="1" smtClean="0"/>
              <a:t>аясындағы</a:t>
            </a:r>
            <a:r>
              <a:rPr lang="ru-RU" dirty="0" smtClean="0"/>
              <a:t> акт </a:t>
            </a:r>
            <a:r>
              <a:rPr lang="ru-RU" dirty="0" err="1" smtClean="0"/>
              <a:t>деңгейінде</a:t>
            </a:r>
            <a:r>
              <a:rPr lang="ru-RU" dirty="0" smtClean="0"/>
              <a:t> </a:t>
            </a:r>
            <a:r>
              <a:rPr lang="ru-RU" dirty="0" err="1" smtClean="0"/>
              <a:t>анықталатын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endParaRPr lang="ru-RU" b="1" dirty="0" smtClean="0"/>
          </a:p>
          <a:p>
            <a:pPr marL="447675" indent="-447675" algn="just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ru-RU" dirty="0" err="1"/>
              <a:t>е</a:t>
            </a:r>
            <a:r>
              <a:rPr lang="ru-RU" dirty="0" err="1" smtClean="0"/>
              <a:t>ң</a:t>
            </a:r>
            <a:r>
              <a:rPr lang="ru-RU" dirty="0" smtClean="0"/>
              <a:t> </a:t>
            </a:r>
            <a:r>
              <a:rPr lang="ru-RU" dirty="0" err="1" smtClean="0"/>
              <a:t>жоғары</a:t>
            </a:r>
            <a:r>
              <a:rPr lang="ru-RU" dirty="0" smtClean="0"/>
              <a:t> </a:t>
            </a:r>
            <a:r>
              <a:rPr lang="kk-KZ" dirty="0"/>
              <a:t>артық </a:t>
            </a:r>
            <a:r>
              <a:rPr lang="kk-KZ" dirty="0" smtClean="0"/>
              <a:t>төлеу </a:t>
            </a:r>
            <a:r>
              <a:rPr lang="ru-RU" dirty="0" smtClean="0"/>
              <a:t>– 1Х (</a:t>
            </a:r>
            <a:r>
              <a:rPr lang="kk-KZ" dirty="0"/>
              <a:t>айыппұл</a:t>
            </a:r>
            <a:r>
              <a:rPr lang="kk-KZ"/>
              <a:t>, </a:t>
            </a:r>
            <a:r>
              <a:rPr lang="kk-KZ" smtClean="0"/>
              <a:t>өсімпұлдарды </a:t>
            </a:r>
            <a:r>
              <a:rPr lang="kk-KZ" dirty="0" smtClean="0"/>
              <a:t>қоса алғанда</a:t>
            </a:r>
            <a:r>
              <a:rPr lang="ru-RU" dirty="0" smtClean="0"/>
              <a:t>)</a:t>
            </a:r>
          </a:p>
          <a:p>
            <a:pPr marL="447675" indent="-447675" algn="just"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kk-KZ" dirty="0" smtClean="0"/>
              <a:t>тұтынушылық кредиттер бойынша 60 </a:t>
            </a:r>
            <a:r>
              <a:rPr lang="kk-KZ" dirty="0"/>
              <a:t>күннен артық ақы төлеу мерзімін өткізіп алған адамдарға </a:t>
            </a:r>
            <a:r>
              <a:rPr lang="kk-KZ" dirty="0" smtClean="0"/>
              <a:t>қарыздар беруге тыйым салу </a:t>
            </a:r>
          </a:p>
        </p:txBody>
      </p:sp>
      <p:pic>
        <p:nvPicPr>
          <p:cNvPr id="6" name="Picture 3" descr="D:\OLGA\НАЦБАНК\пакет по фирменному стилю\клиенту\logo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238" y="6309320"/>
            <a:ext cx="428596" cy="433579"/>
          </a:xfrm>
          <a:prstGeom prst="rect">
            <a:avLst/>
          </a:prstGeom>
          <a:noFill/>
        </p:spPr>
      </p:pic>
      <p:sp>
        <p:nvSpPr>
          <p:cNvPr id="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48464" y="6591737"/>
            <a:ext cx="395536" cy="253563"/>
          </a:xfrm>
          <a:solidFill>
            <a:srgbClr val="134920"/>
          </a:solidFill>
        </p:spPr>
        <p:txBody>
          <a:bodyPr/>
          <a:lstStyle/>
          <a:p>
            <a:pPr algn="ctr"/>
            <a:fld id="{DE378A13-D895-4343-ACCA-3D231F66ECA6}" type="slidenum">
              <a:rPr lang="ru-RU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ctr"/>
              <a:t>11</a:t>
            </a:fld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395536" y="620688"/>
            <a:ext cx="8496944" cy="0"/>
          </a:xfrm>
          <a:prstGeom prst="line">
            <a:avLst/>
          </a:prstGeom>
          <a:noFill/>
          <a:ln w="38100">
            <a:solidFill>
              <a:srgbClr val="007A37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23528" y="188640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МИКРОКРЕДИТ</a:t>
            </a:r>
            <a:r>
              <a:rPr lang="kk-KZ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терді реттеу </a:t>
            </a:r>
            <a:r>
              <a:rPr lang="ru-RU" sz="2000" b="1" cap="all" dirty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(50 </a:t>
            </a:r>
            <a:r>
              <a:rPr lang="ru-RU" sz="2000" b="1" cap="all" dirty="0" err="1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аек-ке</a:t>
            </a:r>
            <a:r>
              <a:rPr lang="ru-RU" sz="2000" b="1" cap="all" dirty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cap="all" dirty="0" err="1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дейін</a:t>
            </a:r>
            <a:r>
              <a:rPr lang="ru-RU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 45 </a:t>
            </a:r>
            <a:r>
              <a:rPr lang="ru-RU" sz="2000" b="1" cap="all" dirty="0" err="1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күнге</a:t>
            </a:r>
            <a:r>
              <a:rPr lang="ru-RU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cap="all" dirty="0" err="1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дейін</a:t>
            </a:r>
            <a:r>
              <a:rPr lang="ru-RU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)</a:t>
            </a:r>
            <a:endParaRPr lang="ru-RU" sz="2000" b="1" cap="all" dirty="0">
              <a:solidFill>
                <a:srgbClr val="275C1A"/>
              </a:solidFill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36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3568" y="2636912"/>
            <a:ext cx="7776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cap="all" dirty="0" smtClean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ru-RU" sz="2800" b="1" cap="all" dirty="0" smtClean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 – БАҒЫТ:</a:t>
            </a:r>
          </a:p>
          <a:p>
            <a:pPr algn="ctr"/>
            <a:endParaRPr lang="ru-RU" sz="2800" b="1" cap="all" dirty="0" smtClean="0">
              <a:solidFill>
                <a:srgbClr val="0E4C28"/>
              </a:solidFill>
              <a:latin typeface="Calibri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 cap="all" dirty="0" smtClean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ҚАРЖЫ СЕКТОРЫН РЕТТЕУДІҢ ТӘУЕЛСІЗ ОРГАНЫН ҚҰРУ</a:t>
            </a:r>
            <a:endParaRPr lang="ru-RU" sz="2800" b="1" cap="all" dirty="0">
              <a:solidFill>
                <a:srgbClr val="0E4C28"/>
              </a:solidFill>
              <a:latin typeface="Calibri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538" y="332656"/>
            <a:ext cx="4200525" cy="704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608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88640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МАҚСАТТАРДЫ, МІНДЕТТЕРДІ, ФУНКЦИЯЛАРДЫ БӨЛУ</a:t>
            </a:r>
            <a:endParaRPr lang="ru-RU" sz="2000" b="1" cap="all" dirty="0">
              <a:solidFill>
                <a:srgbClr val="275C1A"/>
              </a:solidFill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95536" y="620688"/>
            <a:ext cx="8496944" cy="0"/>
          </a:xfrm>
          <a:prstGeom prst="line">
            <a:avLst/>
          </a:prstGeom>
          <a:noFill/>
          <a:ln w="38100">
            <a:solidFill>
              <a:srgbClr val="007A37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3" name="Picture 3" descr="D:\OLGA\НАЦБАНК\пакет по фирменному стилю\клиенту\logo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238" y="6309320"/>
            <a:ext cx="428596" cy="433579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3269390" y="957527"/>
            <a:ext cx="2939141" cy="42454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ПРЕЗИДЕНТ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5160" y="1700727"/>
            <a:ext cx="3024336" cy="399369"/>
          </a:xfrm>
          <a:prstGeom prst="rect">
            <a:avLst/>
          </a:prstGeom>
          <a:noFill/>
          <a:ln>
            <a:solidFill>
              <a:srgbClr val="166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rgbClr val="166F43"/>
                </a:solidFill>
              </a:rPr>
              <a:t>Ұлттық</a:t>
            </a:r>
            <a:r>
              <a:rPr lang="ru-RU" b="1" dirty="0" smtClean="0">
                <a:solidFill>
                  <a:srgbClr val="166F43"/>
                </a:solidFill>
              </a:rPr>
              <a:t> Банк</a:t>
            </a:r>
            <a:endParaRPr lang="ru-RU" b="1" dirty="0">
              <a:solidFill>
                <a:srgbClr val="166F43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99776" y="1706509"/>
            <a:ext cx="2880320" cy="387803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Агенттік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8854" y="5669879"/>
            <a:ext cx="3683066" cy="711449"/>
          </a:xfrm>
          <a:prstGeom prst="rect">
            <a:avLst/>
          </a:prstGeom>
          <a:solidFill>
            <a:srgbClr val="166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chemeClr val="bg1"/>
                </a:solidFill>
              </a:rPr>
              <a:t>Еншілес ұйымдар /қаржы нарығының инфрақұрылымы</a:t>
            </a:r>
            <a:r>
              <a:rPr lang="ru-RU" sz="1200" b="1" dirty="0" smtClean="0">
                <a:solidFill>
                  <a:schemeClr val="bg1"/>
                </a:solidFill>
              </a:rPr>
              <a:t>: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ҚДКҚ,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ru-RU" sz="1200" dirty="0" smtClean="0">
                <a:solidFill>
                  <a:schemeClr val="bg1"/>
                </a:solidFill>
              </a:rPr>
              <a:t>ҰИК, МКБ,  ҚОҚ, БАСПАНА, ОД, </a:t>
            </a:r>
            <a:r>
              <a:rPr lang="en-US" sz="1200" dirty="0" smtClean="0">
                <a:solidFill>
                  <a:schemeClr val="bg1"/>
                </a:solidFill>
              </a:rPr>
              <a:t>KASE</a:t>
            </a:r>
            <a:r>
              <a:rPr lang="ru-RU" sz="1200" dirty="0" smtClean="0">
                <a:solidFill>
                  <a:schemeClr val="bg1"/>
                </a:solidFill>
              </a:rPr>
              <a:t>, ҚБЕО </a:t>
            </a:r>
            <a:r>
              <a:rPr lang="kk-KZ" sz="1200" dirty="0" smtClean="0">
                <a:solidFill>
                  <a:schemeClr val="bg1"/>
                </a:solidFill>
              </a:rPr>
              <a:t>басқалары</a:t>
            </a:r>
            <a:endParaRPr lang="kk-KZ" sz="1200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70624" y="4323055"/>
            <a:ext cx="2368642" cy="331729"/>
          </a:xfrm>
          <a:prstGeom prst="rect">
            <a:avLst/>
          </a:prstGeom>
          <a:solidFill>
            <a:srgbClr val="166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chemeClr val="bg1"/>
                </a:solidFill>
              </a:rPr>
              <a:t>Бухгалтерлік есеп әдіснамасы</a:t>
            </a:r>
            <a:endParaRPr lang="kk-KZ" sz="12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78878" y="3910799"/>
            <a:ext cx="2360387" cy="344472"/>
          </a:xfrm>
          <a:prstGeom prst="rect">
            <a:avLst/>
          </a:prstGeom>
          <a:solidFill>
            <a:srgbClr val="166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chemeClr val="bg1"/>
                </a:solidFill>
              </a:rPr>
              <a:t>Қолма-қол ақша айналысы</a:t>
            </a:r>
            <a:endParaRPr lang="kk-KZ" sz="12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70623" y="4747051"/>
            <a:ext cx="2368643" cy="371024"/>
          </a:xfrm>
          <a:prstGeom prst="rect">
            <a:avLst/>
          </a:prstGeom>
          <a:solidFill>
            <a:srgbClr val="166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chemeClr val="bg1"/>
                </a:solidFill>
              </a:rPr>
              <a:t>Соңғы сатыдағы қарыздар</a:t>
            </a:r>
            <a:endParaRPr lang="kk-KZ" sz="1200" b="1" dirty="0">
              <a:solidFill>
                <a:schemeClr val="bg1"/>
              </a:solidFill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6202613" y="2288503"/>
            <a:ext cx="2503572" cy="2452528"/>
            <a:chOff x="1701035" y="2017868"/>
            <a:chExt cx="2503572" cy="1989221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9" name="Прямоугольник 38"/>
            <p:cNvSpPr/>
            <p:nvPr/>
          </p:nvSpPr>
          <p:spPr>
            <a:xfrm>
              <a:off x="1720014" y="2531963"/>
              <a:ext cx="2484593" cy="407928"/>
            </a:xfrm>
            <a:prstGeom prst="rect">
              <a:avLst/>
            </a:prstGeom>
            <a:grp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ҚАДАҒАЛАУ</a:t>
              </a:r>
              <a:endParaRPr lang="ru-RU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1701035" y="2017868"/>
              <a:ext cx="2503572" cy="412511"/>
            </a:xfrm>
            <a:prstGeom prst="rect">
              <a:avLst/>
            </a:prstGeom>
            <a:grp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ҚАРЖЫ СЕКТОРЫН РЕТТЕУ ЖӘНЕ ДАМЫТУ</a:t>
              </a:r>
              <a:endParaRPr lang="ru-RU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1720014" y="3054505"/>
              <a:ext cx="2484593" cy="427406"/>
            </a:xfrm>
            <a:prstGeom prst="rect">
              <a:avLst/>
            </a:prstGeom>
            <a:grp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ҚАРЖЫ НАРЫҒЫНА РҰҚСАТ ЕТУ</a:t>
              </a:r>
              <a:endParaRPr lang="ru-RU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701035" y="3579683"/>
              <a:ext cx="2484593" cy="427406"/>
            </a:xfrm>
            <a:prstGeom prst="rect">
              <a:avLst/>
            </a:prstGeom>
            <a:grp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ҚАРЖЫ ҰЙЫМДАРЫН РЕТТЕУ/ТАРАТУ</a:t>
              </a:r>
              <a:endParaRPr lang="ru-RU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0" name="Прямоугольник 49"/>
          <p:cNvSpPr/>
          <p:nvPr/>
        </p:nvSpPr>
        <p:spPr>
          <a:xfrm>
            <a:off x="3407489" y="2255283"/>
            <a:ext cx="2592287" cy="31247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kk-KZ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ҚАРЖЫЛЫҚ ТҰРАҚТЫЛЫҚ ЖӨНІНДЕГІ КЕҢЕС</a:t>
            </a:r>
            <a:endParaRPr lang="ru-RU" sz="13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>
              <a:spcBef>
                <a:spcPts val="600"/>
              </a:spcBef>
            </a:pPr>
            <a:r>
              <a:rPr lang="kk-KZ" sz="1300" b="1" dirty="0" smtClean="0">
                <a:solidFill>
                  <a:schemeClr val="tx1"/>
                </a:solidFill>
              </a:rPr>
              <a:t>Құрамы</a:t>
            </a:r>
          </a:p>
          <a:p>
            <a:pPr algn="ctr"/>
            <a:r>
              <a:rPr lang="kk-KZ" sz="1300" dirty="0" smtClean="0">
                <a:solidFill>
                  <a:schemeClr val="tx1"/>
                </a:solidFill>
              </a:rPr>
              <a:t>Ұлттық Банк (үйлестіруші), Агенттік, ПӘ, </a:t>
            </a:r>
          </a:p>
          <a:p>
            <a:pPr algn="ctr"/>
            <a:r>
              <a:rPr lang="kk-KZ" sz="1300" dirty="0" smtClean="0">
                <a:solidFill>
                  <a:schemeClr val="tx1"/>
                </a:solidFill>
              </a:rPr>
              <a:t>Үкімет (</a:t>
            </a:r>
            <a:r>
              <a:rPr lang="kk-KZ" sz="1300" dirty="0" err="1" smtClean="0">
                <a:solidFill>
                  <a:schemeClr val="tx1"/>
                </a:solidFill>
              </a:rPr>
              <a:t>Қаржымині</a:t>
            </a:r>
            <a:r>
              <a:rPr lang="kk-KZ" sz="1300" dirty="0" smtClean="0">
                <a:solidFill>
                  <a:schemeClr val="tx1"/>
                </a:solidFill>
              </a:rPr>
              <a:t>, ҰЭМ)</a:t>
            </a:r>
          </a:p>
          <a:p>
            <a:pPr algn="ctr">
              <a:spcBef>
                <a:spcPts val="600"/>
              </a:spcBef>
            </a:pPr>
            <a:r>
              <a:rPr lang="kk-KZ" sz="1300" b="1" dirty="0" smtClean="0">
                <a:solidFill>
                  <a:schemeClr val="tx1"/>
                </a:solidFill>
              </a:rPr>
              <a:t>Өкілеттіктері</a:t>
            </a:r>
          </a:p>
          <a:p>
            <a:pPr algn="ctr"/>
            <a:r>
              <a:rPr lang="kk-KZ" sz="1300" dirty="0" smtClean="0">
                <a:solidFill>
                  <a:schemeClr val="tx1"/>
                </a:solidFill>
              </a:rPr>
              <a:t>Мына мәселелер бойынша сындарлы шешімдер: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kk-KZ" sz="1300" dirty="0" smtClean="0">
                <a:solidFill>
                  <a:schemeClr val="tx1"/>
                </a:solidFill>
              </a:rPr>
              <a:t>қаржылық тұрақтылық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kk-KZ" sz="1300" dirty="0" smtClean="0">
                <a:solidFill>
                  <a:schemeClr val="tx1"/>
                </a:solidFill>
              </a:rPr>
              <a:t>дағдарысқа қарсы шаралар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kk-KZ" sz="1300" dirty="0" smtClean="0">
                <a:solidFill>
                  <a:schemeClr val="tx1"/>
                </a:solidFill>
              </a:rPr>
              <a:t>жүйелік маңызды банктерді реттеу</a:t>
            </a:r>
            <a:r>
              <a:rPr lang="kk-KZ" sz="1300" dirty="0">
                <a:solidFill>
                  <a:schemeClr val="tx1"/>
                </a:solidFill>
              </a:rPr>
              <a:t> / </a:t>
            </a:r>
            <a:r>
              <a:rPr lang="kk-KZ" sz="1300" dirty="0" smtClean="0">
                <a:solidFill>
                  <a:schemeClr val="tx1"/>
                </a:solidFill>
              </a:rPr>
              <a:t>мемлекеттік қолдау</a:t>
            </a:r>
            <a:endParaRPr lang="kk-KZ" sz="1300" dirty="0">
              <a:solidFill>
                <a:schemeClr val="tx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778878" y="2642685"/>
            <a:ext cx="2360387" cy="319988"/>
          </a:xfrm>
          <a:prstGeom prst="rect">
            <a:avLst/>
          </a:prstGeom>
          <a:solidFill>
            <a:srgbClr val="166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chemeClr val="bg1"/>
                </a:solidFill>
              </a:rPr>
              <a:t>Қаржылық тұрақтылық</a:t>
            </a:r>
            <a:endParaRPr lang="kk-KZ" sz="1200" b="1" dirty="0">
              <a:solidFill>
                <a:schemeClr val="bg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778879" y="2255283"/>
            <a:ext cx="2360386" cy="323583"/>
          </a:xfrm>
          <a:prstGeom prst="rect">
            <a:avLst/>
          </a:prstGeom>
          <a:solidFill>
            <a:srgbClr val="166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chemeClr val="bg1"/>
                </a:solidFill>
              </a:rPr>
              <a:t>Қаржы-несие саясаты</a:t>
            </a:r>
            <a:endParaRPr lang="kk-KZ" sz="1200" b="1" dirty="0">
              <a:solidFill>
                <a:schemeClr val="bg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778878" y="3476811"/>
            <a:ext cx="2360387" cy="335267"/>
          </a:xfrm>
          <a:prstGeom prst="rect">
            <a:avLst/>
          </a:prstGeom>
          <a:solidFill>
            <a:srgbClr val="166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chemeClr val="bg1"/>
                </a:solidFill>
              </a:rPr>
              <a:t>Төлем жүйелері</a:t>
            </a:r>
            <a:endParaRPr lang="kk-KZ" sz="1200" b="1" dirty="0">
              <a:solidFill>
                <a:schemeClr val="bg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778878" y="3040209"/>
            <a:ext cx="2360387" cy="350312"/>
          </a:xfrm>
          <a:prstGeom prst="rect">
            <a:avLst/>
          </a:prstGeom>
          <a:solidFill>
            <a:srgbClr val="166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chemeClr val="bg1"/>
                </a:solidFill>
              </a:rPr>
              <a:t>Валюталық реттеу</a:t>
            </a:r>
            <a:endParaRPr lang="kk-KZ" sz="1200" b="1" dirty="0">
              <a:solidFill>
                <a:schemeClr val="bg1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770623" y="5231895"/>
            <a:ext cx="2368643" cy="335267"/>
          </a:xfrm>
          <a:prstGeom prst="rect">
            <a:avLst/>
          </a:prstGeom>
          <a:solidFill>
            <a:srgbClr val="166F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chemeClr val="bg1"/>
                </a:solidFill>
              </a:rPr>
              <a:t>Қаржы секторының статистикасы</a:t>
            </a:r>
            <a:endParaRPr lang="kk-KZ" sz="1200" b="1" dirty="0">
              <a:solidFill>
                <a:schemeClr val="bg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202613" y="4853051"/>
            <a:ext cx="2484593" cy="5269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ҚАРЖЫЛЫҚ ҚЫЗМЕТТЕРДІ ТҰТЫНУШЫЛАРДЫҢ ҚҰҚЫҚТАРЫН ҚОРҒАУ</a:t>
            </a:r>
            <a:endParaRPr lang="ru-RU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30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23528" y="188640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cap="all" dirty="0" err="1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АГЕНТтІКТІҢ</a:t>
            </a:r>
            <a:r>
              <a:rPr lang="kk-KZ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 ЖӘНЕ ОНЫҢ ҚЫЗМЕТШІЛЕРІНІҢ МӘРТЕБЕСІ</a:t>
            </a:r>
            <a:endParaRPr lang="kk-KZ" sz="2000" b="1" cap="all" dirty="0">
              <a:solidFill>
                <a:srgbClr val="275C1A"/>
              </a:solidFill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9" name="Line 3"/>
          <p:cNvSpPr>
            <a:spLocks noChangeShapeType="1"/>
          </p:cNvSpPr>
          <p:nvPr/>
        </p:nvSpPr>
        <p:spPr bwMode="auto">
          <a:xfrm>
            <a:off x="395536" y="620688"/>
            <a:ext cx="8496944" cy="0"/>
          </a:xfrm>
          <a:prstGeom prst="line">
            <a:avLst/>
          </a:prstGeom>
          <a:noFill/>
          <a:ln w="38100">
            <a:solidFill>
              <a:srgbClr val="007A37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8" name="Picture 3" descr="D:\OLGA\НАЦБАНК\пакет по фирменному стилю\клиенту\logo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238" y="6309320"/>
            <a:ext cx="428596" cy="433579"/>
          </a:xfrm>
          <a:prstGeom prst="rect">
            <a:avLst/>
          </a:prstGeom>
          <a:noFill/>
        </p:spPr>
      </p:pic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539529"/>
              </p:ext>
            </p:extLst>
          </p:nvPr>
        </p:nvGraphicFramePr>
        <p:xfrm>
          <a:off x="683568" y="1196752"/>
          <a:ext cx="7848872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045"/>
                <a:gridCol w="5377827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Қаржыландыру</a:t>
                      </a:r>
                      <a:endParaRPr lang="kk-KZ" sz="1600" b="1" noProof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6700" indent="0" algn="just"/>
                      <a:r>
                        <a:rPr lang="kk-KZ" sz="1600" b="0" noProof="0" smtClean="0">
                          <a:solidFill>
                            <a:schemeClr val="tx1"/>
                          </a:solidFill>
                          <a:latin typeface="+mn-lt"/>
                        </a:rPr>
                        <a:t>Республикалық бюджет</a:t>
                      </a:r>
                      <a:endParaRPr lang="kk-KZ" sz="1600" b="0" noProof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smtClean="0">
                          <a:solidFill>
                            <a:schemeClr val="tx1"/>
                          </a:solidFill>
                          <a:latin typeface="+mn-lt"/>
                        </a:rPr>
                        <a:t>Қызметшілердің мәртебесі</a:t>
                      </a:r>
                      <a:endParaRPr lang="kk-KZ" sz="1600" b="1" noProof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6700" indent="0" algn="just"/>
                      <a:r>
                        <a:rPr lang="kk-KZ" sz="1600" b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Төраға, Төрағаның орынбасарлары – </a:t>
                      </a:r>
                    </a:p>
                    <a:p>
                      <a:pPr marL="266700" indent="0" algn="just"/>
                      <a:r>
                        <a:rPr lang="kk-KZ" sz="1600" b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саяси мемлекеттік қызметшілер</a:t>
                      </a:r>
                    </a:p>
                    <a:p>
                      <a:pPr marL="266700" indent="0" algn="just">
                        <a:spcBef>
                          <a:spcPts val="600"/>
                        </a:spcBef>
                      </a:pPr>
                      <a:r>
                        <a:rPr lang="kk-KZ" sz="1600" b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Қадағалау органның қызметшілері – мемлекеттік </a:t>
                      </a:r>
                      <a:r>
                        <a:rPr lang="kk-KZ" sz="1600" b="0" noProof="0" smtClean="0">
                          <a:solidFill>
                            <a:schemeClr val="tx1"/>
                          </a:solidFill>
                          <a:latin typeface="+mn-lt"/>
                        </a:rPr>
                        <a:t>қызметшілерге теңестірілген</a:t>
                      </a:r>
                      <a:endParaRPr lang="kk-KZ" sz="1600" b="0" noProof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kk-KZ" sz="1600" b="1" i="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Еңбекақы төлеу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6700" indent="0" algn="just"/>
                      <a:r>
                        <a:rPr lang="kk-KZ" sz="1600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Еңбекақы төлеу жүйесін Үкімет бекітеді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115616" y="4437112"/>
            <a:ext cx="6984776" cy="738664"/>
          </a:xfrm>
          <a:prstGeom prst="rect">
            <a:avLst/>
          </a:prstGeom>
          <a:ln w="25400">
            <a:solidFill>
              <a:srgbClr val="FF0000"/>
            </a:solidFill>
            <a:prstDash val="sysDash"/>
          </a:ln>
        </p:spPr>
        <p:txBody>
          <a:bodyPr wrap="square">
            <a:spAutoFit/>
          </a:bodyPr>
          <a:lstStyle/>
          <a:p>
            <a:pPr algn="just"/>
            <a:r>
              <a:rPr lang="kk-KZ" sz="1400" dirty="0" smtClean="0"/>
              <a:t>Агенттіктің қызметшілеріне ерекше мәртебе беру еңбекақы төлеудің бәсекеге қабілеттілік деңгейін белгілей отырып </a:t>
            </a:r>
            <a:r>
              <a:rPr lang="kk-KZ" sz="1400" b="1" dirty="0" smtClean="0"/>
              <a:t>біліктілігі жоғары қызметкерлерді</a:t>
            </a:r>
            <a:r>
              <a:rPr lang="kk-KZ" sz="1400" dirty="0" smtClean="0"/>
              <a:t> жедел іріктеу мүмкіндігін қамтамасыз ету үшін талап етіледі</a:t>
            </a:r>
            <a:endParaRPr lang="kk-KZ" sz="1400" dirty="0"/>
          </a:p>
        </p:txBody>
      </p:sp>
    </p:spTree>
    <p:extLst>
      <p:ext uri="{BB962C8B-B14F-4D97-AF65-F5344CB8AC3E}">
        <p14:creationId xmlns:p14="http://schemas.microsoft.com/office/powerpoint/2010/main" val="3485306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395536" y="620688"/>
            <a:ext cx="8424936" cy="0"/>
          </a:xfrm>
          <a:prstGeom prst="line">
            <a:avLst/>
          </a:prstGeom>
          <a:noFill/>
          <a:ln w="38100">
            <a:solidFill>
              <a:srgbClr val="007A37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9" name="Picture 3" descr="D:\OLGA\НАЦБАНК\пакет по фирменному стилю\клиенту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238" y="6286520"/>
            <a:ext cx="428596" cy="433579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6660232" y="734807"/>
            <a:ext cx="2061671" cy="39618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АГЕНТТІК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757093" y="1227997"/>
            <a:ext cx="2135387" cy="1768956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Пруденциялық реттеу және қадағалау</a:t>
            </a:r>
          </a:p>
          <a:p>
            <a:pPr algn="ctr">
              <a:spcBef>
                <a:spcPts val="600"/>
              </a:spcBef>
            </a:pPr>
            <a:r>
              <a:rPr lang="ru-RU" sz="1200" dirty="0" smtClean="0">
                <a:solidFill>
                  <a:schemeClr val="tx1"/>
                </a:solidFill>
              </a:rPr>
              <a:t>Қаржы ұйымдарының тәуекелдерін бағалау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Пруд. нормативтерді 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белгiлеу</a:t>
            </a:r>
          </a:p>
          <a:p>
            <a:pPr algn="ctr">
              <a:spcBef>
                <a:spcPts val="600"/>
              </a:spcBef>
            </a:pPr>
            <a:r>
              <a:rPr lang="ru-RU" sz="1200" dirty="0" smtClean="0">
                <a:solidFill>
                  <a:schemeClr val="tx1"/>
                </a:solidFill>
              </a:rPr>
              <a:t>Макропруд. құралдарды енгізу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00025" y="1227996"/>
            <a:ext cx="2159511" cy="1768956"/>
          </a:xfrm>
          <a:prstGeom prst="rect">
            <a:avLst/>
          </a:prstGeom>
          <a:solidFill>
            <a:schemeClr val="bg1"/>
          </a:solidFill>
          <a:ln>
            <a:solidFill>
              <a:srgbClr val="166F4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Макропруд. саясат</a:t>
            </a:r>
          </a:p>
          <a:p>
            <a:pPr algn="ctr">
              <a:spcBef>
                <a:spcPts val="300"/>
              </a:spcBef>
            </a:pPr>
            <a:r>
              <a:rPr lang="ru-RU" sz="1200" dirty="0" smtClean="0">
                <a:solidFill>
                  <a:schemeClr val="tx1"/>
                </a:solidFill>
              </a:rPr>
              <a:t>Жүйелік тәуекелдерді бағалау және мониторингтеу</a:t>
            </a:r>
          </a:p>
          <a:p>
            <a:pPr algn="ctr">
              <a:spcBef>
                <a:spcPts val="300"/>
              </a:spcBef>
            </a:pPr>
            <a:r>
              <a:rPr lang="ru-RU" sz="1200" dirty="0" smtClean="0">
                <a:solidFill>
                  <a:schemeClr val="tx1"/>
                </a:solidFill>
              </a:rPr>
              <a:t>Макропруденциялық саясатты қалыптастыру</a:t>
            </a:r>
            <a:endParaRPr lang="ru-RU" sz="1200" dirty="0">
              <a:solidFill>
                <a:schemeClr val="tx1"/>
              </a:solidFill>
            </a:endParaRPr>
          </a:p>
          <a:p>
            <a:pPr algn="ctr">
              <a:spcBef>
                <a:spcPts val="300"/>
              </a:spcBef>
            </a:pPr>
            <a:r>
              <a:rPr lang="ru-RU" sz="1200" dirty="0" smtClean="0">
                <a:solidFill>
                  <a:schemeClr val="tx1"/>
                </a:solidFill>
              </a:rPr>
              <a:t>Жүйе құраушы қаржы ұйымдарын айқындау тәртібі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00025" y="5531384"/>
            <a:ext cx="2151317" cy="556653"/>
          </a:xfrm>
          <a:prstGeom prst="rect">
            <a:avLst/>
          </a:prstGeom>
          <a:solidFill>
            <a:schemeClr val="bg1"/>
          </a:solidFill>
          <a:ln>
            <a:solidFill>
              <a:srgbClr val="166F4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Депозиттерге кепілдік беру</a:t>
            </a:r>
            <a:br>
              <a:rPr lang="ru-RU" sz="1200" b="1" dirty="0" smtClean="0">
                <a:solidFill>
                  <a:schemeClr val="tx1"/>
                </a:solidFill>
              </a:rPr>
            </a:br>
            <a:r>
              <a:rPr lang="ru-RU" sz="1200" dirty="0" smtClean="0">
                <a:solidFill>
                  <a:schemeClr val="tx1"/>
                </a:solidFill>
              </a:rPr>
              <a:t>ҚДКҚ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95536" y="732550"/>
            <a:ext cx="2129731" cy="396182"/>
          </a:xfrm>
          <a:prstGeom prst="rect">
            <a:avLst/>
          </a:prstGeom>
          <a:solidFill>
            <a:srgbClr val="166F43"/>
          </a:solidFill>
          <a:ln>
            <a:solidFill>
              <a:srgbClr val="166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ҰЛТТЫҚ БАНК</a:t>
            </a:r>
          </a:p>
        </p:txBody>
      </p:sp>
      <p:cxnSp>
        <p:nvCxnSpPr>
          <p:cNvPr id="16" name="Прямая со стрелкой 15"/>
          <p:cNvCxnSpPr>
            <a:endCxn id="22" idx="1"/>
          </p:cNvCxnSpPr>
          <p:nvPr/>
        </p:nvCxnSpPr>
        <p:spPr>
          <a:xfrm>
            <a:off x="2379611" y="2001640"/>
            <a:ext cx="1256109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351342" y="1227997"/>
            <a:ext cx="1274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Жүйелік </a:t>
            </a:r>
            <a:r>
              <a:rPr lang="ru-RU" sz="1200" dirty="0" smtClean="0"/>
              <a:t>тәуекелдерді азайту бойынша ұсыныстар</a:t>
            </a:r>
            <a:endParaRPr lang="ru-RU" sz="12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635720" y="1592875"/>
            <a:ext cx="1876198" cy="8175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Макропруд. </a:t>
            </a:r>
            <a:r>
              <a:rPr lang="ru-RU" sz="1400" b="1" dirty="0">
                <a:solidFill>
                  <a:schemeClr val="tx1"/>
                </a:solidFill>
              </a:rPr>
              <a:t>с</a:t>
            </a:r>
            <a:r>
              <a:rPr lang="ru-RU" sz="1400" b="1" dirty="0" smtClean="0">
                <a:solidFill>
                  <a:schemeClr val="tx1"/>
                </a:solidFill>
              </a:rPr>
              <a:t>аясат шаралары</a:t>
            </a:r>
          </a:p>
        </p:txBody>
      </p:sp>
      <p:cxnSp>
        <p:nvCxnSpPr>
          <p:cNvPr id="24" name="Прямая со стрелкой 23"/>
          <p:cNvCxnSpPr>
            <a:endCxn id="83" idx="1"/>
          </p:cNvCxnSpPr>
          <p:nvPr/>
        </p:nvCxnSpPr>
        <p:spPr>
          <a:xfrm flipV="1">
            <a:off x="2382546" y="5865800"/>
            <a:ext cx="4392918" cy="3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30" idx="2"/>
            <a:endCxn id="22" idx="0"/>
          </p:cNvCxnSpPr>
          <p:nvPr/>
        </p:nvCxnSpPr>
        <p:spPr>
          <a:xfrm flipH="1">
            <a:off x="4573819" y="1149378"/>
            <a:ext cx="1" cy="443497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22" idx="3"/>
          </p:cNvCxnSpPr>
          <p:nvPr/>
        </p:nvCxnSpPr>
        <p:spPr>
          <a:xfrm>
            <a:off x="5511918" y="2001640"/>
            <a:ext cx="1239053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527038" y="1539975"/>
            <a:ext cx="1274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ҚТК шешімдерін іске асыру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635720" y="3299890"/>
            <a:ext cx="1876198" cy="83428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Дағдарысқа қарсы шаралар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027155" y="716417"/>
            <a:ext cx="3093329" cy="43296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ҚАРЖЫЛЫҚ ТҰРАҚТЫЛЫҚ ЖӨНІНДЕГІ КЕҢЕС*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6757093" y="3298924"/>
            <a:ext cx="2141509" cy="852364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Банктерді қалыпқа келтіру </a:t>
            </a:r>
            <a:r>
              <a:rPr lang="ru-RU" sz="1200" dirty="0" smtClean="0">
                <a:solidFill>
                  <a:schemeClr val="tx1"/>
                </a:solidFill>
              </a:rPr>
              <a:t>жөніндегі ағымдағы және болашақ шараларды бақылау/іске асыру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00024" y="3140968"/>
            <a:ext cx="2164151" cy="1055189"/>
          </a:xfrm>
          <a:prstGeom prst="rect">
            <a:avLst/>
          </a:prstGeom>
          <a:solidFill>
            <a:schemeClr val="bg1"/>
          </a:solidFill>
          <a:ln>
            <a:solidFill>
              <a:srgbClr val="166F4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Жүйелік дағдарыс қаупі кезінде капитал қозғалысын шектеу</a:t>
            </a:r>
          </a:p>
          <a:p>
            <a:pPr algn="ctr">
              <a:spcBef>
                <a:spcPts val="600"/>
              </a:spcBef>
            </a:pPr>
            <a:r>
              <a:rPr lang="ru-RU" sz="1200" dirty="0" smtClean="0">
                <a:solidFill>
                  <a:schemeClr val="tx1"/>
                </a:solidFill>
              </a:rPr>
              <a:t>Банктерді қалыпқа келтіру шараларын қаржыландыру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298809" y="2975759"/>
            <a:ext cx="1400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Дағдарысқа қарсы шаралар бойынша ұсыныстар</a:t>
            </a:r>
            <a:endParaRPr lang="ru-RU" sz="1200" dirty="0"/>
          </a:p>
        </p:txBody>
      </p:sp>
      <p:cxnSp>
        <p:nvCxnSpPr>
          <p:cNvPr id="37" name="Прямая со стрелкой 36"/>
          <p:cNvCxnSpPr/>
          <p:nvPr/>
        </p:nvCxnSpPr>
        <p:spPr>
          <a:xfrm>
            <a:off x="2392461" y="3600580"/>
            <a:ext cx="1261259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2351343" y="3717032"/>
            <a:ext cx="1274109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392461" y="3734146"/>
            <a:ext cx="1274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ҚТК шешімдерін іске асыру</a:t>
            </a:r>
            <a:endParaRPr lang="ru-RU" sz="1200" dirty="0"/>
          </a:p>
        </p:txBody>
      </p:sp>
      <p:cxnSp>
        <p:nvCxnSpPr>
          <p:cNvPr id="44" name="Прямая со стрелкой 43"/>
          <p:cNvCxnSpPr/>
          <p:nvPr/>
        </p:nvCxnSpPr>
        <p:spPr>
          <a:xfrm flipH="1">
            <a:off x="5527039" y="3579358"/>
            <a:ext cx="1223932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5527038" y="3698264"/>
            <a:ext cx="1203056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522212" y="3734492"/>
            <a:ext cx="1274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ҚТК шешімдерін іске асыру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3620624" y="4554716"/>
            <a:ext cx="1901588" cy="116835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Жүйелік маңызы бар банктерді реттеу/мемлекеттік қолдау жөніндегі шаралар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6750971" y="4554716"/>
            <a:ext cx="2141509" cy="724093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Жүйелік маңызы бар банктерді </a:t>
            </a:r>
            <a:r>
              <a:rPr lang="ru-RU" sz="1200" dirty="0" smtClean="0">
                <a:solidFill>
                  <a:schemeClr val="tx1"/>
                </a:solidFill>
              </a:rPr>
              <a:t>реттеу жөніндегі шараларды ұсыну және іске асыру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00025" y="4554003"/>
            <a:ext cx="2179586" cy="695178"/>
          </a:xfrm>
          <a:prstGeom prst="rect">
            <a:avLst/>
          </a:prstGeom>
          <a:solidFill>
            <a:schemeClr val="bg1"/>
          </a:solidFill>
          <a:ln>
            <a:solidFill>
              <a:srgbClr val="166F4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Қадағалау органының ұсыныстарын қарастыру</a:t>
            </a:r>
          </a:p>
        </p:txBody>
      </p:sp>
      <p:cxnSp>
        <p:nvCxnSpPr>
          <p:cNvPr id="73" name="Прямая со стрелкой 72"/>
          <p:cNvCxnSpPr>
            <a:stCxn id="56" idx="1"/>
          </p:cNvCxnSpPr>
          <p:nvPr/>
        </p:nvCxnSpPr>
        <p:spPr>
          <a:xfrm flipH="1" flipV="1">
            <a:off x="5527040" y="4916762"/>
            <a:ext cx="1223931" cy="1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>
            <a:stCxn id="59" idx="3"/>
          </p:cNvCxnSpPr>
          <p:nvPr/>
        </p:nvCxnSpPr>
        <p:spPr>
          <a:xfrm>
            <a:off x="2379611" y="4901592"/>
            <a:ext cx="1249072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Прямоугольник 82"/>
          <p:cNvSpPr/>
          <p:nvPr/>
        </p:nvSpPr>
        <p:spPr>
          <a:xfrm>
            <a:off x="6775464" y="5438195"/>
            <a:ext cx="2135386" cy="855209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Реттеу жөніндегі комитет</a:t>
            </a:r>
            <a:endParaRPr lang="ru-RU" sz="1200" b="1" dirty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(ҚДКҚ қатысуымен)</a:t>
            </a:r>
            <a:endParaRPr lang="ru-RU" sz="1200" dirty="0">
              <a:solidFill>
                <a:schemeClr val="tx1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ru-RU" sz="1200" dirty="0" smtClean="0">
                <a:solidFill>
                  <a:schemeClr val="tx1"/>
                </a:solidFill>
              </a:rPr>
              <a:t>Банктерді (жүйелік емес) реттеу бойынша шешімдер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23528" y="188640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ҚАРЖЫЛЫҚ ТҰРАҚТЫЛЫҚТЫ ҚАМТАМАСЫЗ ЕТУ</a:t>
            </a:r>
            <a:endParaRPr lang="ru-RU" sz="2000" b="1" cap="all" dirty="0">
              <a:solidFill>
                <a:srgbClr val="275C1A"/>
              </a:solidFill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458804" y="2954249"/>
            <a:ext cx="1400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Дағдарысқа қарсы шаралар бойынша ұсыныстар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2343124" y="6378789"/>
            <a:ext cx="4334465" cy="381976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100" b="1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*Қаржылық тұрақтылық жөніндегі </a:t>
            </a:r>
            <a:r>
              <a:rPr lang="ru-RU" sz="1100" b="1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кеңес</a:t>
            </a:r>
            <a:r>
              <a:rPr lang="ru-RU" sz="1100" b="1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ұсынылатын</a:t>
            </a:r>
            <a:r>
              <a:rPr lang="ru-RU" sz="1100" b="1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шараларды </a:t>
            </a:r>
            <a:r>
              <a:rPr lang="ru-RU" sz="1100" b="1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алдын</a:t>
            </a:r>
            <a:r>
              <a:rPr lang="ru-RU" sz="1100" b="1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ала </a:t>
            </a:r>
            <a:r>
              <a:rPr lang="ru-RU" sz="1100" b="1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қарайды</a:t>
            </a:r>
            <a:endParaRPr lang="ru-RU" sz="1100" b="1" dirty="0">
              <a:solidFill>
                <a:prstClr val="black"/>
              </a:solidFill>
              <a:ea typeface="Calibri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>
            <a:stCxn id="22" idx="2"/>
            <a:endCxn id="29" idx="0"/>
          </p:cNvCxnSpPr>
          <p:nvPr/>
        </p:nvCxnSpPr>
        <p:spPr>
          <a:xfrm>
            <a:off x="4573819" y="2410405"/>
            <a:ext cx="0" cy="8894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stCxn id="29" idx="2"/>
            <a:endCxn id="51" idx="0"/>
          </p:cNvCxnSpPr>
          <p:nvPr/>
        </p:nvCxnSpPr>
        <p:spPr>
          <a:xfrm flipH="1">
            <a:off x="4571418" y="4134174"/>
            <a:ext cx="2401" cy="42054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5531866" y="5042650"/>
            <a:ext cx="1203056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527040" y="5078878"/>
            <a:ext cx="1274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ҚТК шешімдерін іске асыру</a:t>
            </a:r>
          </a:p>
        </p:txBody>
      </p:sp>
    </p:spTree>
    <p:extLst>
      <p:ext uri="{BB962C8B-B14F-4D97-AF65-F5344CB8AC3E}">
        <p14:creationId xmlns:p14="http://schemas.microsoft.com/office/powerpoint/2010/main" val="112199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88640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/>
            <a:r>
              <a:rPr lang="ru-RU" sz="2000" b="1" cap="all" dirty="0" err="1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реТТЕУ</a:t>
            </a:r>
            <a:r>
              <a:rPr lang="ru-RU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 МЕН ҚАДАҒАЛАУ</a:t>
            </a:r>
            <a:endParaRPr lang="ru-RU" sz="2000" b="1" cap="all" dirty="0">
              <a:solidFill>
                <a:srgbClr val="275C1A"/>
              </a:solidFill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95536" y="620688"/>
            <a:ext cx="8496944" cy="0"/>
          </a:xfrm>
          <a:prstGeom prst="line">
            <a:avLst/>
          </a:prstGeom>
          <a:noFill/>
          <a:ln w="38100">
            <a:solidFill>
              <a:srgbClr val="007A37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1" name="Picture 3" descr="D:\OLGA\НАЦБАНК\пакет по фирменному стилю\клиенту\logo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238" y="6309320"/>
            <a:ext cx="428596" cy="433579"/>
          </a:xfrm>
          <a:prstGeom prst="rect">
            <a:avLst/>
          </a:prstGeom>
          <a:noFill/>
        </p:spPr>
      </p:pic>
      <p:sp>
        <p:nvSpPr>
          <p:cNvPr id="22" name="Прямоугольник 21"/>
          <p:cNvSpPr/>
          <p:nvPr/>
        </p:nvSpPr>
        <p:spPr>
          <a:xfrm>
            <a:off x="658375" y="1139779"/>
            <a:ext cx="2689489" cy="399369"/>
          </a:xfrm>
          <a:prstGeom prst="rect">
            <a:avLst/>
          </a:prstGeom>
          <a:noFill/>
          <a:ln>
            <a:solidFill>
              <a:srgbClr val="166F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166F43"/>
                </a:solidFill>
              </a:rPr>
              <a:t>Ұлттық Банк</a:t>
            </a:r>
            <a:endParaRPr lang="ru-RU" b="1" dirty="0">
              <a:solidFill>
                <a:srgbClr val="166F43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868144" y="1136310"/>
            <a:ext cx="2735363" cy="387803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Агенттік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24069" y="2691968"/>
            <a:ext cx="2016224" cy="427406"/>
          </a:xfrm>
          <a:prstGeom prst="rect">
            <a:avLst/>
          </a:prstGeom>
          <a:solidFill>
            <a:srgbClr val="166F43"/>
          </a:solidFill>
          <a:ln>
            <a:solidFill>
              <a:srgbClr val="0080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Төлем ұйымдары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24069" y="3356573"/>
            <a:ext cx="2016224" cy="427406"/>
          </a:xfrm>
          <a:prstGeom prst="rect">
            <a:avLst/>
          </a:prstGeom>
          <a:solidFill>
            <a:srgbClr val="166F43"/>
          </a:solidFill>
          <a:ln>
            <a:solidFill>
              <a:srgbClr val="0080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Айырбастау пункттері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31591" y="4052828"/>
            <a:ext cx="2016223" cy="525577"/>
          </a:xfrm>
          <a:prstGeom prst="rect">
            <a:avLst/>
          </a:prstGeom>
          <a:solidFill>
            <a:srgbClr val="166F43"/>
          </a:solidFill>
          <a:ln>
            <a:solidFill>
              <a:srgbClr val="0080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Инкассаторлық ұйымдар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51920" y="2113921"/>
            <a:ext cx="1656184" cy="42740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Екінші деңгейдегі банктер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84168" y="4883972"/>
            <a:ext cx="2016224" cy="42740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Ломбардтар, кредиттік серіктестіктер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84168" y="5388028"/>
            <a:ext cx="2016223" cy="42740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Онлайн-</a:t>
            </a:r>
            <a:r>
              <a:rPr lang="ru-RU" sz="1200" b="1" dirty="0" err="1" smtClean="0">
                <a:solidFill>
                  <a:schemeClr val="tx1"/>
                </a:solidFill>
              </a:rPr>
              <a:t>ұйымдар</a:t>
            </a:r>
            <a:endParaRPr lang="ru-RU" sz="1200" b="1" dirty="0">
              <a:solidFill>
                <a:schemeClr val="tx1"/>
              </a:solidFill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6084168" y="1994245"/>
            <a:ext cx="2023208" cy="2817719"/>
            <a:chOff x="1583499" y="1730218"/>
            <a:chExt cx="2697611" cy="2817719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20" name="Прямоугольник 19"/>
            <p:cNvSpPr/>
            <p:nvPr/>
          </p:nvSpPr>
          <p:spPr>
            <a:xfrm>
              <a:off x="1583500" y="2427941"/>
              <a:ext cx="2688298" cy="491724"/>
            </a:xfrm>
            <a:prstGeom prst="rect">
              <a:avLst/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Сақтандыру ұйымдары, сақтандыру брокерлері, сақтандыру </a:t>
              </a:r>
              <a:r>
                <a:rPr lang="ru-RU" sz="1200" b="1" dirty="0" err="1" smtClean="0">
                  <a:solidFill>
                    <a:schemeClr val="tx1"/>
                  </a:solidFill>
                </a:rPr>
                <a:t>агенттері</a:t>
              </a:r>
              <a:endParaRPr lang="ru-RU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1592812" y="1730218"/>
              <a:ext cx="2688298" cy="657480"/>
            </a:xfrm>
            <a:prstGeom prst="rect">
              <a:avLst/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Ипотекалық ұйымдар, </a:t>
              </a:r>
              <a:r>
                <a:rPr lang="ru-RU" sz="1200" b="1" dirty="0">
                  <a:solidFill>
                    <a:schemeClr val="tx1"/>
                  </a:solidFill>
                </a:rPr>
                <a:t>Қ</a:t>
              </a:r>
              <a:r>
                <a:rPr lang="ru-RU" sz="1200" b="1" dirty="0" smtClean="0">
                  <a:solidFill>
                    <a:schemeClr val="tx1"/>
                  </a:solidFill>
                </a:rPr>
                <a:t>азАгро, ҚазПочтаның еншiлес ұйымдары</a:t>
              </a:r>
              <a:endParaRPr lang="ru-RU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1583500" y="3575099"/>
              <a:ext cx="2688298" cy="427406"/>
            </a:xfrm>
            <a:prstGeom prst="rect">
              <a:avLst/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Микроқаржы ұйымдары</a:t>
              </a:r>
              <a:endParaRPr lang="ru-RU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1583499" y="3018510"/>
              <a:ext cx="2688299" cy="446586"/>
            </a:xfrm>
            <a:prstGeom prst="rect">
              <a:avLst/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Бағалы қағаздар нарығының субъектілері (оның ішінде </a:t>
              </a:r>
              <a:r>
                <a:rPr lang="en-US" sz="1200" b="1" dirty="0" smtClean="0">
                  <a:solidFill>
                    <a:schemeClr val="tx1"/>
                  </a:solidFill>
                </a:rPr>
                <a:t>KASE,</a:t>
              </a:r>
              <a:r>
                <a:rPr lang="ru-RU" sz="1200" b="1" dirty="0" smtClean="0">
                  <a:solidFill>
                    <a:schemeClr val="tx1"/>
                  </a:solidFill>
                </a:rPr>
                <a:t> ОД)</a:t>
              </a:r>
              <a:endParaRPr lang="ru-RU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1583499" y="4120531"/>
              <a:ext cx="2688299" cy="427406"/>
            </a:xfrm>
            <a:prstGeom prst="rect">
              <a:avLst/>
            </a:prstGeom>
            <a:grp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Коллекторлар, кредиттік бюролар</a:t>
              </a:r>
              <a:endParaRPr lang="ru-RU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4" name="Скругленный прямоугольник 33"/>
          <p:cNvSpPr/>
          <p:nvPr/>
        </p:nvSpPr>
        <p:spPr>
          <a:xfrm>
            <a:off x="614596" y="1988840"/>
            <a:ext cx="3957404" cy="4119268"/>
          </a:xfrm>
          <a:prstGeom prst="roundRect">
            <a:avLst/>
          </a:prstGeom>
          <a:noFill/>
          <a:ln w="12700">
            <a:solidFill>
              <a:srgbClr val="00804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788024" y="1994244"/>
            <a:ext cx="3957404" cy="4113864"/>
          </a:xfrm>
          <a:prstGeom prst="roundRect">
            <a:avLst/>
          </a:prstGeom>
          <a:noFill/>
          <a:ln w="127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987212" y="1700808"/>
            <a:ext cx="26486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err="1" smtClean="0"/>
              <a:t>Реттеу</a:t>
            </a:r>
            <a:r>
              <a:rPr lang="ru-RU" sz="1200" b="1" dirty="0" smtClean="0"/>
              <a:t> </a:t>
            </a:r>
            <a:r>
              <a:rPr lang="ru-RU" sz="1200" b="1" dirty="0" err="1" smtClean="0"/>
              <a:t>ауқымы</a:t>
            </a:r>
            <a:endParaRPr lang="ru-RU" sz="12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5706183" y="1700807"/>
            <a:ext cx="2376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err="1"/>
              <a:t>Реттеу</a:t>
            </a:r>
            <a:r>
              <a:rPr lang="ru-RU" sz="1200" b="1" dirty="0"/>
              <a:t> </a:t>
            </a:r>
            <a:r>
              <a:rPr lang="ru-RU" sz="1200" b="1" dirty="0" err="1" smtClean="0"/>
              <a:t>ауқымы</a:t>
            </a:r>
            <a:endParaRPr lang="ru-RU" sz="1200" b="1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3635896" y="2754199"/>
            <a:ext cx="2070287" cy="234347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Қаржы секторы статистикасының бірыңғай дерекқоры</a:t>
            </a: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Банк операцияларын жүзеге асыру тәртібін реттеу жөніндегі функцияларды бөлу</a:t>
            </a:r>
          </a:p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Банктерді </a:t>
            </a:r>
            <a:r>
              <a:rPr lang="ru-RU" sz="1200" dirty="0" err="1" smtClean="0">
                <a:solidFill>
                  <a:schemeClr val="tx1"/>
                </a:solidFill>
              </a:rPr>
              <a:t>тексеру</a:t>
            </a:r>
            <a:r>
              <a:rPr lang="ru-RU" sz="1200" dirty="0" smtClean="0">
                <a:solidFill>
                  <a:schemeClr val="tx1"/>
                </a:solidFill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</a:rPr>
              <a:t>кезіндегі</a:t>
            </a:r>
            <a:r>
              <a:rPr lang="ru-RU" sz="1200" dirty="0" smtClean="0">
                <a:solidFill>
                  <a:schemeClr val="tx1"/>
                </a:solidFill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</a:rPr>
              <a:t>өзара</a:t>
            </a:r>
            <a:r>
              <a:rPr lang="ru-RU" sz="1200" dirty="0" smtClean="0">
                <a:solidFill>
                  <a:schemeClr val="tx1"/>
                </a:solidFill>
              </a:rPr>
              <a:t> іс-қимыл</a:t>
            </a:r>
          </a:p>
        </p:txBody>
      </p:sp>
    </p:spTree>
    <p:extLst>
      <p:ext uri="{BB962C8B-B14F-4D97-AF65-F5344CB8AC3E}">
        <p14:creationId xmlns:p14="http://schemas.microsoft.com/office/powerpoint/2010/main" val="372363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3568" y="2636912"/>
            <a:ext cx="7776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cap="all" dirty="0" smtClean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II</a:t>
            </a:r>
            <a:r>
              <a:rPr lang="ru-RU" sz="2800" b="1" cap="all" dirty="0" smtClean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800" b="1" cap="all" dirty="0" err="1" smtClean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бағыт</a:t>
            </a:r>
            <a:r>
              <a:rPr lang="ru-RU" sz="2800" b="1" cap="all" dirty="0" smtClean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r>
              <a:rPr lang="ru-RU" sz="2800" b="1" cap="all" dirty="0" err="1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Тұтынушылық</a:t>
            </a:r>
            <a:r>
              <a:rPr lang="ru-RU" sz="2800" b="1" cap="all" dirty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cap="all" dirty="0" err="1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кредиттеу</a:t>
            </a:r>
            <a:r>
              <a:rPr lang="ru-RU" sz="2800" b="1" cap="all" dirty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cap="all" dirty="0" err="1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нарығындағы</a:t>
            </a:r>
            <a:r>
              <a:rPr lang="ru-RU" sz="2800" b="1" cap="all" dirty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cap="all" dirty="0" err="1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Реттеуші</a:t>
            </a:r>
            <a:r>
              <a:rPr lang="ru-RU" sz="2800" b="1" cap="all" dirty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cap="all" dirty="0" err="1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төрелік</a:t>
            </a:r>
            <a:r>
              <a:rPr lang="ru-RU" sz="2800" b="1" cap="all" dirty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cap="all" dirty="0" err="1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және</a:t>
            </a:r>
            <a:r>
              <a:rPr lang="ru-RU" sz="2800" b="1" cap="all" dirty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cap="all" dirty="0" err="1" smtClean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жүйелік</a:t>
            </a:r>
            <a:r>
              <a:rPr lang="ru-RU" sz="2800" b="1" cap="all" dirty="0" smtClean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 cap="all" dirty="0" err="1" smtClean="0">
                <a:solidFill>
                  <a:srgbClr val="0E4C28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ПРОБЛЕМалар</a:t>
            </a:r>
            <a:endParaRPr lang="ru-RU" sz="2800" b="1" cap="all" dirty="0">
              <a:solidFill>
                <a:srgbClr val="0E4C28"/>
              </a:solidFill>
              <a:latin typeface="Calibri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8843" y="692696"/>
            <a:ext cx="3829050" cy="657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97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16805" y="2243168"/>
            <a:ext cx="8575675" cy="42829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>
              <a:spcAft>
                <a:spcPts val="600"/>
              </a:spcAft>
            </a:pPr>
            <a:r>
              <a:rPr lang="ru-RU" sz="2000" b="1" dirty="0" err="1" smtClean="0">
                <a:solidFill>
                  <a:schemeClr val="tx1"/>
                </a:solidFill>
              </a:rPr>
              <a:t>Реттелмейтін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кредиторлар</a:t>
            </a:r>
            <a:r>
              <a:rPr lang="ru-RU" sz="2000" b="1" dirty="0" smtClean="0">
                <a:solidFill>
                  <a:schemeClr val="tx1"/>
                </a:solidFill>
              </a:rPr>
              <a:t>:</a:t>
            </a:r>
            <a:endParaRPr lang="ru-RU" sz="2000" b="1" dirty="0">
              <a:solidFill>
                <a:schemeClr val="tx1"/>
              </a:solidFill>
            </a:endParaRP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ru-RU" sz="2000" b="1" dirty="0" err="1">
                <a:solidFill>
                  <a:schemeClr val="tx1"/>
                </a:solidFill>
              </a:rPr>
              <a:t>ж</a:t>
            </a:r>
            <a:r>
              <a:rPr lang="ru-RU" sz="2000" b="1" dirty="0" err="1" smtClean="0">
                <a:solidFill>
                  <a:schemeClr val="tx1"/>
                </a:solidFill>
              </a:rPr>
              <a:t>оғары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мөлшерлемелер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бойынша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қарыздар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беруді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жалғастыруда</a:t>
            </a:r>
            <a:r>
              <a:rPr lang="ru-RU" sz="2000" dirty="0" smtClean="0">
                <a:solidFill>
                  <a:schemeClr val="tx1"/>
                </a:solidFill>
              </a:rPr>
              <a:t> (1000%-</a:t>
            </a:r>
            <a:r>
              <a:rPr lang="ru-RU" sz="2000" dirty="0" err="1" smtClean="0">
                <a:solidFill>
                  <a:schemeClr val="tx1"/>
                </a:solidFill>
              </a:rPr>
              <a:t>ға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дейін</a:t>
            </a:r>
            <a:r>
              <a:rPr lang="ru-RU" sz="2000" dirty="0" smtClean="0">
                <a:solidFill>
                  <a:schemeClr val="tx1"/>
                </a:solidFill>
              </a:rPr>
              <a:t>)</a:t>
            </a:r>
            <a:endParaRPr lang="ru-RU" sz="2000" dirty="0">
              <a:solidFill>
                <a:schemeClr val="tx1"/>
              </a:solidFill>
            </a:endParaRP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ru-RU" sz="2000" dirty="0" err="1" smtClean="0">
                <a:solidFill>
                  <a:schemeClr val="tx1"/>
                </a:solidFill>
              </a:rPr>
              <a:t>қарыздар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бойынша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ақпаратты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кредиттік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бюроға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беруге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міндетті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емес</a:t>
            </a:r>
            <a:r>
              <a:rPr lang="ru-RU" sz="2000" dirty="0" smtClean="0">
                <a:solidFill>
                  <a:schemeClr val="tx1"/>
                </a:solidFill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</a:rPr>
              <a:t>осыған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байланысты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нарықта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қарыз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алушылардың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борыштық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жүктемесі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туралы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шынайы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деректер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жоқ</a:t>
            </a:r>
            <a:r>
              <a:rPr lang="ru-RU" sz="2000" dirty="0" smtClean="0">
                <a:solidFill>
                  <a:schemeClr val="tx1"/>
                </a:solidFill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</a:rPr>
              <a:t>бұл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кредиттеу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тәуекелдерін</a:t>
            </a:r>
            <a:r>
              <a:rPr lang="ru-RU" sz="2000" b="1" dirty="0" smtClean="0">
                <a:solidFill>
                  <a:schemeClr val="tx1"/>
                </a:solidFill>
              </a:rPr>
              <a:t> жете </a:t>
            </a:r>
            <a:r>
              <a:rPr lang="ru-RU" sz="2000" b="1" dirty="0" err="1" smtClean="0">
                <a:solidFill>
                  <a:schemeClr val="tx1"/>
                </a:solidFill>
              </a:rPr>
              <a:t>бағаламауға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және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азаматтарды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шамадан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тыс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кредиттеуге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әкеледі</a:t>
            </a:r>
            <a:endParaRPr lang="ru-RU" sz="2000" b="1" dirty="0">
              <a:solidFill>
                <a:schemeClr val="tx1"/>
              </a:solidFill>
            </a:endParaRP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ru-RU" sz="2000" b="1" dirty="0" err="1">
                <a:solidFill>
                  <a:schemeClr val="tx1"/>
                </a:solidFill>
              </a:rPr>
              <a:t>қ</a:t>
            </a:r>
            <a:r>
              <a:rPr lang="ru-RU" sz="2000" b="1" dirty="0" err="1" smtClean="0">
                <a:solidFill>
                  <a:schemeClr val="tx1"/>
                </a:solidFill>
              </a:rPr>
              <a:t>ызметінің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жартылай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көлеңкелі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сипаты</a:t>
            </a:r>
            <a:r>
              <a:rPr lang="ru-RU" sz="2000" dirty="0" smtClean="0">
                <a:solidFill>
                  <a:schemeClr val="tx1"/>
                </a:solidFill>
              </a:rPr>
              <a:t> бар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– </a:t>
            </a:r>
            <a:r>
              <a:rPr lang="ru-RU" sz="2000" dirty="0" err="1" smtClean="0">
                <a:solidFill>
                  <a:schemeClr val="tx1"/>
                </a:solidFill>
              </a:rPr>
              <a:t>қаржылық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есептілік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аудиті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жоқ</a:t>
            </a:r>
            <a:r>
              <a:rPr lang="ru-RU" sz="2000" dirty="0" smtClean="0">
                <a:solidFill>
                  <a:schemeClr val="tx1"/>
                </a:solidFill>
              </a:rPr>
              <a:t>. </a:t>
            </a:r>
            <a:r>
              <a:rPr lang="ru-RU" sz="2000" dirty="0" err="1" smtClean="0">
                <a:solidFill>
                  <a:schemeClr val="tx1"/>
                </a:solidFill>
              </a:rPr>
              <a:t>Осының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салдары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– </a:t>
            </a:r>
            <a:r>
              <a:rPr lang="ru-RU" sz="2000" dirty="0" err="1" smtClean="0">
                <a:solidFill>
                  <a:schemeClr val="tx1"/>
                </a:solidFill>
              </a:rPr>
              <a:t>кірістерді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ықтимал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қысқарту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және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салық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салынатын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базаны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төмендету</a:t>
            </a:r>
            <a:endParaRPr lang="ru-RU" sz="2000" dirty="0">
              <a:solidFill>
                <a:schemeClr val="tx1"/>
              </a:solidFill>
            </a:endParaRPr>
          </a:p>
          <a:p>
            <a:pPr marL="457200" indent="-457200" algn="just">
              <a:spcAft>
                <a:spcPts val="600"/>
              </a:spcAft>
              <a:buFont typeface="+mj-lt"/>
              <a:buAutoNum type="arabicParenR"/>
            </a:pPr>
            <a:r>
              <a:rPr lang="ru-RU" sz="2000" dirty="0" smtClean="0">
                <a:solidFill>
                  <a:schemeClr val="tx1"/>
                </a:solidFill>
              </a:rPr>
              <a:t>КЖ/ТҚҚ </a:t>
            </a:r>
            <a:r>
              <a:rPr lang="ru-RU" sz="2000" dirty="0" err="1" smtClean="0">
                <a:solidFill>
                  <a:schemeClr val="tx1"/>
                </a:solidFill>
              </a:rPr>
              <a:t>талаптарын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сақтау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міндеттері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болмаған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кезде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ақшаны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жылыстату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және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терроризмді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қаржыландыру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үшін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қызметті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пайдалануды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жоққа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шығармайды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23529" y="692695"/>
            <a:ext cx="3194054" cy="4820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tx1"/>
                </a:solidFill>
              </a:rPr>
              <a:t>5 млн </a:t>
            </a:r>
            <a:r>
              <a:rPr lang="ru-RU" sz="2000" b="1" dirty="0" err="1" smtClean="0">
                <a:solidFill>
                  <a:schemeClr val="tx1"/>
                </a:solidFill>
              </a:rPr>
              <a:t>адам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659212" y="692695"/>
            <a:ext cx="5239991" cy="48205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 err="1">
                <a:solidFill>
                  <a:schemeClr val="bg1"/>
                </a:solidFill>
              </a:rPr>
              <a:t>т</a:t>
            </a:r>
            <a:r>
              <a:rPr lang="ru-RU" sz="2000" b="1" dirty="0" err="1" smtClean="0">
                <a:solidFill>
                  <a:schemeClr val="bg1"/>
                </a:solidFill>
              </a:rPr>
              <a:t>ұтынушылық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қарыздары</a:t>
            </a:r>
            <a:r>
              <a:rPr lang="ru-RU" sz="2000" b="1" dirty="0" smtClean="0">
                <a:solidFill>
                  <a:schemeClr val="bg1"/>
                </a:solidFill>
              </a:rPr>
              <a:t> бар</a:t>
            </a:r>
            <a:endParaRPr lang="ru-RU" sz="2000" b="1" dirty="0">
              <a:solidFill>
                <a:schemeClr val="bg1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3659212" y="1174745"/>
            <a:ext cx="5233268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325535" y="1174377"/>
            <a:ext cx="3192049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3" descr="D:\OLGA\НАЦБАНК\пакет по фирменному стилю\клиенту\logo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238" y="6309320"/>
            <a:ext cx="428596" cy="433579"/>
          </a:xfrm>
          <a:prstGeom prst="rect">
            <a:avLst/>
          </a:prstGeom>
          <a:noFill/>
        </p:spPr>
      </p:pic>
      <p:sp>
        <p:nvSpPr>
          <p:cNvPr id="23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48464" y="6591737"/>
            <a:ext cx="395536" cy="253563"/>
          </a:xfrm>
          <a:solidFill>
            <a:srgbClr val="134920"/>
          </a:solidFill>
        </p:spPr>
        <p:txBody>
          <a:bodyPr/>
          <a:lstStyle/>
          <a:p>
            <a:pPr algn="ctr"/>
            <a:fld id="{DE378A13-D895-4343-ACCA-3D231F66ECA6}" type="slidenum">
              <a:rPr lang="ru-RU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ctr"/>
              <a:t>8</a:t>
            </a:fld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Line 3"/>
          <p:cNvSpPr>
            <a:spLocks noChangeShapeType="1"/>
          </p:cNvSpPr>
          <p:nvPr/>
        </p:nvSpPr>
        <p:spPr bwMode="auto">
          <a:xfrm>
            <a:off x="395536" y="620688"/>
            <a:ext cx="8496944" cy="0"/>
          </a:xfrm>
          <a:prstGeom prst="line">
            <a:avLst/>
          </a:prstGeom>
          <a:noFill/>
          <a:ln w="38100">
            <a:solidFill>
              <a:srgbClr val="007A37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323528" y="188640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b="1" cap="all" dirty="0" err="1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КРЕДИТтеу</a:t>
            </a:r>
            <a:r>
              <a:rPr lang="ru-RU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cap="all" dirty="0" err="1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нарығының</a:t>
            </a:r>
            <a:r>
              <a:rPr lang="ru-RU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cap="all" dirty="0" err="1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проблемалары</a:t>
            </a:r>
            <a:endParaRPr lang="ru-RU" sz="2000" b="1" cap="all" dirty="0">
              <a:solidFill>
                <a:srgbClr val="275C1A"/>
              </a:solidFill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5535" y="1221364"/>
            <a:ext cx="3194054" cy="4820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 smtClean="0">
                <a:solidFill>
                  <a:schemeClr val="tx1"/>
                </a:solidFill>
              </a:rPr>
              <a:t>4 трлн </a:t>
            </a:r>
            <a:r>
              <a:rPr lang="ru-RU" sz="2000" b="1" dirty="0" err="1" smtClean="0">
                <a:solidFill>
                  <a:schemeClr val="tx1"/>
                </a:solidFill>
              </a:rPr>
              <a:t>теңге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661218" y="1221364"/>
            <a:ext cx="5239991" cy="48205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 err="1">
                <a:solidFill>
                  <a:schemeClr val="bg1"/>
                </a:solidFill>
              </a:rPr>
              <a:t>т</a:t>
            </a:r>
            <a:r>
              <a:rPr lang="ru-RU" sz="2000" b="1" dirty="0" err="1" smtClean="0">
                <a:solidFill>
                  <a:schemeClr val="bg1"/>
                </a:solidFill>
              </a:rPr>
              <a:t>ұтынушылық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қарыздар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бойынша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берешек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V="1">
            <a:off x="3661218" y="1703414"/>
            <a:ext cx="5233268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 flipV="1">
            <a:off x="327541" y="1703046"/>
            <a:ext cx="3192049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316805" y="1761117"/>
            <a:ext cx="3194054" cy="4820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</a:rPr>
              <a:t>800 </a:t>
            </a:r>
            <a:r>
              <a:rPr lang="ru-RU" sz="2000" b="1" dirty="0" smtClean="0">
                <a:solidFill>
                  <a:schemeClr val="tx1"/>
                </a:solidFill>
              </a:rPr>
              <a:t>мы</a:t>
            </a:r>
            <a:r>
              <a:rPr lang="kk-KZ" sz="2000" b="1" dirty="0" smtClean="0">
                <a:solidFill>
                  <a:schemeClr val="tx1"/>
                </a:solidFill>
              </a:rPr>
              <a:t>ң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теңге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652488" y="1761117"/>
            <a:ext cx="5239991" cy="48205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 err="1" smtClean="0">
                <a:solidFill>
                  <a:schemeClr val="bg1"/>
                </a:solidFill>
              </a:rPr>
              <a:t>орташа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алғанда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әрбір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қарыз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алушының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</a:rPr>
              <a:t>борышы</a:t>
            </a:r>
            <a:endParaRPr lang="ru-RU" sz="2000" b="1" dirty="0">
              <a:solidFill>
                <a:schemeClr val="bg1"/>
              </a:solidFill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V="1">
            <a:off x="3652488" y="2243167"/>
            <a:ext cx="5233268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 flipV="1">
            <a:off x="318811" y="2242799"/>
            <a:ext cx="3192049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067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1238" y="692696"/>
            <a:ext cx="8745469" cy="15841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26201" y="709148"/>
            <a:ext cx="8575675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>
              <a:spcAft>
                <a:spcPts val="600"/>
              </a:spcAft>
            </a:pPr>
            <a:r>
              <a:rPr lang="ru-RU" sz="2000" b="1" dirty="0" err="1" smtClean="0">
                <a:solidFill>
                  <a:schemeClr val="tx1"/>
                </a:solidFill>
              </a:rPr>
              <a:t>Мыналарды</a:t>
            </a:r>
            <a:r>
              <a:rPr lang="ru-RU" sz="2000" dirty="0" smtClean="0">
                <a:solidFill>
                  <a:schemeClr val="tx1"/>
                </a:solidFill>
              </a:rPr>
              <a:t>:</a:t>
            </a:r>
            <a:endParaRPr lang="ru-RU" sz="2000" dirty="0">
              <a:solidFill>
                <a:schemeClr val="tx1"/>
              </a:solidFill>
            </a:endParaRPr>
          </a:p>
          <a:p>
            <a:pPr marL="447675" indent="-447675" algn="just">
              <a:spcAft>
                <a:spcPts val="600"/>
              </a:spcAft>
              <a:buFont typeface="+mj-lt"/>
              <a:buAutoNum type="arabicParenR"/>
            </a:pP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банктік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қарыздар</a:t>
            </a:r>
            <a:r>
              <a:rPr lang="ru-RU" sz="2000" b="1" dirty="0" smtClean="0">
                <a:solidFill>
                  <a:schemeClr val="tx1"/>
                </a:solidFill>
              </a:rPr>
              <a:t>  </a:t>
            </a:r>
            <a:r>
              <a:rPr lang="ru-RU" sz="2000" b="1" dirty="0" err="1" smtClean="0">
                <a:solidFill>
                  <a:schemeClr val="tx1"/>
                </a:solidFill>
              </a:rPr>
              <a:t>және</a:t>
            </a:r>
            <a:r>
              <a:rPr lang="ru-RU" sz="2000" b="1" dirty="0" smtClean="0">
                <a:solidFill>
                  <a:schemeClr val="tx1"/>
                </a:solidFill>
              </a:rPr>
              <a:t>  </a:t>
            </a:r>
            <a:r>
              <a:rPr lang="ru-RU" sz="2000" b="1" dirty="0" err="1" smtClean="0">
                <a:solidFill>
                  <a:schemeClr val="tx1"/>
                </a:solidFill>
              </a:rPr>
              <a:t>мирокредиттер</a:t>
            </a:r>
            <a:r>
              <a:rPr lang="ru-RU" sz="2000" b="1" dirty="0" smtClean="0">
                <a:solidFill>
                  <a:schemeClr val="tx1"/>
                </a:solidFill>
              </a:rPr>
              <a:t>  </a:t>
            </a:r>
            <a:r>
              <a:rPr lang="ru-RU" sz="2000" b="1" dirty="0" err="1" smtClean="0">
                <a:solidFill>
                  <a:schemeClr val="tx1"/>
                </a:solidFill>
              </a:rPr>
              <a:t>түріндегі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ақшаны</a:t>
            </a:r>
            <a:endParaRPr lang="ru-RU" sz="2000" b="1" dirty="0">
              <a:solidFill>
                <a:schemeClr val="tx1"/>
              </a:solidFill>
            </a:endParaRPr>
          </a:p>
          <a:p>
            <a:pPr marL="447675" indent="-447675" algn="just">
              <a:spcAft>
                <a:spcPts val="600"/>
              </a:spcAft>
              <a:buFont typeface="+mj-lt"/>
              <a:buAutoNum type="arabicParenR"/>
            </a:pPr>
            <a:r>
              <a:rPr lang="ru-RU" sz="2000" b="1" dirty="0" err="1" smtClean="0">
                <a:solidFill>
                  <a:schemeClr val="tx1"/>
                </a:solidFill>
              </a:rPr>
              <a:t>жұмыс</a:t>
            </a:r>
            <a:r>
              <a:rPr lang="ru-RU" sz="2000" b="1" dirty="0" smtClean="0">
                <a:solidFill>
                  <a:schemeClr val="tx1"/>
                </a:solidFill>
              </a:rPr>
              <a:t>  </a:t>
            </a:r>
            <a:r>
              <a:rPr lang="ru-RU" sz="2000" b="1" dirty="0" err="1" smtClean="0">
                <a:solidFill>
                  <a:schemeClr val="tx1"/>
                </a:solidFill>
              </a:rPr>
              <a:t>берушінің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өз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қызметкеріне</a:t>
            </a:r>
            <a:r>
              <a:rPr lang="ru-RU" sz="2000" b="1" dirty="0" smtClean="0">
                <a:solidFill>
                  <a:schemeClr val="tx1"/>
                </a:solidFill>
              </a:rPr>
              <a:t>  </a:t>
            </a:r>
            <a:r>
              <a:rPr lang="ru-RU" sz="2000" b="1" dirty="0" err="1" smtClean="0">
                <a:solidFill>
                  <a:schemeClr val="tx1"/>
                </a:solidFill>
              </a:rPr>
              <a:t>қарыз</a:t>
            </a:r>
            <a:r>
              <a:rPr lang="ru-RU" sz="2000" b="1" dirty="0" smtClean="0">
                <a:solidFill>
                  <a:schemeClr val="tx1"/>
                </a:solidFill>
              </a:rPr>
              <a:t>  </a:t>
            </a:r>
            <a:r>
              <a:rPr lang="ru-RU" sz="2000" b="1" dirty="0" err="1" smtClean="0">
                <a:solidFill>
                  <a:schemeClr val="tx1"/>
                </a:solidFill>
              </a:rPr>
              <a:t>түрінде</a:t>
            </a:r>
            <a:r>
              <a:rPr lang="ru-RU" sz="2000" b="1" dirty="0" smtClean="0">
                <a:solidFill>
                  <a:schemeClr val="tx1"/>
                </a:solidFill>
              </a:rPr>
              <a:t>  </a:t>
            </a:r>
            <a:r>
              <a:rPr lang="ru-RU" sz="2000" b="1" dirty="0" err="1" smtClean="0">
                <a:solidFill>
                  <a:schemeClr val="tx1"/>
                </a:solidFill>
              </a:rPr>
              <a:t>берген</a:t>
            </a:r>
            <a:r>
              <a:rPr lang="ru-RU" sz="2000" b="1" dirty="0" smtClean="0">
                <a:solidFill>
                  <a:schemeClr val="tx1"/>
                </a:solidFill>
              </a:rPr>
              <a:t>  </a:t>
            </a:r>
            <a:r>
              <a:rPr lang="ru-RU" sz="2000" b="1" dirty="0" err="1" smtClean="0">
                <a:solidFill>
                  <a:schemeClr val="tx1"/>
                </a:solidFill>
              </a:rPr>
              <a:t>ақшасын</a:t>
            </a:r>
            <a:endParaRPr lang="ru-RU" sz="2000" b="1" dirty="0" smtClean="0">
              <a:solidFill>
                <a:schemeClr val="tx1"/>
              </a:solidFill>
            </a:endParaRPr>
          </a:p>
          <a:p>
            <a:pPr marL="447675" indent="-447675" algn="just">
              <a:spcAft>
                <a:spcPts val="600"/>
              </a:spcAft>
              <a:buFont typeface="+mj-lt"/>
              <a:buAutoNum type="arabicParenR"/>
            </a:pPr>
            <a:r>
              <a:rPr lang="kk-KZ" sz="2000" b="1" dirty="0" smtClean="0">
                <a:solidFill>
                  <a:schemeClr val="tx1"/>
                </a:solidFill>
              </a:rPr>
              <a:t>тауар кредиттерін </a:t>
            </a:r>
            <a:r>
              <a:rPr lang="ru-RU" sz="2000" dirty="0" err="1">
                <a:solidFill>
                  <a:schemeClr val="tx1"/>
                </a:solidFill>
              </a:rPr>
              <a:t>беруді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b="1" dirty="0" err="1">
                <a:solidFill>
                  <a:schemeClr val="tx1"/>
                </a:solidFill>
              </a:rPr>
              <a:t>қоспағанда</a:t>
            </a:r>
            <a:r>
              <a:rPr lang="ru-RU" sz="2000" b="1" dirty="0">
                <a:solidFill>
                  <a:schemeClr val="tx1"/>
                </a:solidFill>
              </a:rPr>
              <a:t>,  </a:t>
            </a:r>
            <a:r>
              <a:rPr lang="ru-RU" sz="2000" b="1" dirty="0" err="1">
                <a:solidFill>
                  <a:schemeClr val="tx1"/>
                </a:solidFill>
              </a:rPr>
              <a:t>қарыздар</a:t>
            </a:r>
            <a:r>
              <a:rPr lang="ru-RU" sz="2000" b="1" dirty="0">
                <a:solidFill>
                  <a:schemeClr val="tx1"/>
                </a:solidFill>
              </a:rPr>
              <a:t>  </a:t>
            </a:r>
            <a:r>
              <a:rPr lang="ru-RU" sz="2000" b="1" dirty="0" err="1">
                <a:solidFill>
                  <a:schemeClr val="tx1"/>
                </a:solidFill>
              </a:rPr>
              <a:t>беруге</a:t>
            </a:r>
            <a:r>
              <a:rPr lang="ru-RU" sz="2000" b="1" dirty="0">
                <a:solidFill>
                  <a:schemeClr val="tx1"/>
                </a:solidFill>
              </a:rPr>
              <a:t>  </a:t>
            </a:r>
            <a:r>
              <a:rPr lang="ru-RU" sz="2000" b="1" dirty="0" err="1">
                <a:solidFill>
                  <a:schemeClr val="tx1"/>
                </a:solidFill>
              </a:rPr>
              <a:t>тыйым</a:t>
            </a:r>
            <a:r>
              <a:rPr lang="ru-RU" sz="2000" b="1" dirty="0">
                <a:solidFill>
                  <a:schemeClr val="tx1"/>
                </a:solidFill>
              </a:rPr>
              <a:t> салу</a:t>
            </a:r>
            <a:endParaRPr lang="ru-RU" sz="2000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2000" b="1" u="sng" dirty="0" smtClean="0">
                <a:solidFill>
                  <a:schemeClr val="tx1"/>
                </a:solidFill>
              </a:rPr>
              <a:t>М</a:t>
            </a:r>
            <a:r>
              <a:rPr lang="kk-KZ" sz="2000" b="1" u="sng" dirty="0" smtClean="0">
                <a:solidFill>
                  <a:schemeClr val="tx1"/>
                </a:solidFill>
              </a:rPr>
              <a:t>ҚҰ туралы  заңда:</a:t>
            </a:r>
            <a:endParaRPr lang="en-US" sz="2000" b="1" u="sng" dirty="0" smtClean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kk-KZ" dirty="0" smtClean="0"/>
              <a:t>«</a:t>
            </a:r>
            <a:r>
              <a:rPr lang="kk-KZ" dirty="0" err="1" smtClean="0"/>
              <a:t>иМи</a:t>
            </a:r>
            <a:r>
              <a:rPr lang="kk-KZ" b="1" dirty="0" err="1" smtClean="0">
                <a:solidFill>
                  <a:schemeClr val="tx1"/>
                </a:solidFill>
              </a:rPr>
              <a:t>Микроқаржылық</a:t>
            </a:r>
            <a:r>
              <a:rPr lang="kk-KZ" b="1" dirty="0" smtClean="0">
                <a:solidFill>
                  <a:schemeClr val="tx1"/>
                </a:solidFill>
              </a:rPr>
              <a:t>  қызметті  жүзеге асыратын  ұйым</a:t>
            </a:r>
            <a:r>
              <a:rPr lang="kk-KZ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–</a:t>
            </a:r>
            <a:r>
              <a:rPr lang="kk-KZ" dirty="0" smtClean="0">
                <a:solidFill>
                  <a:schemeClr val="tx1"/>
                </a:solidFill>
              </a:rPr>
              <a:t> микрокредиттер  беру  туралы қызметті жүзеге асыратын </a:t>
            </a:r>
            <a:r>
              <a:rPr lang="kk-KZ" dirty="0" err="1" smtClean="0">
                <a:solidFill>
                  <a:schemeClr val="tx1"/>
                </a:solidFill>
              </a:rPr>
              <a:t>микроқаржы</a:t>
            </a:r>
            <a:r>
              <a:rPr lang="kk-KZ" dirty="0" smtClean="0">
                <a:solidFill>
                  <a:schemeClr val="tx1"/>
                </a:solidFill>
              </a:rPr>
              <a:t> ұйымы, кредиттік серіктестік, ломбард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sz="2000" b="1" u="sng" dirty="0" err="1" smtClean="0">
                <a:solidFill>
                  <a:schemeClr val="tx1"/>
                </a:solidFill>
              </a:rPr>
              <a:t>Микрокредиттеу</a:t>
            </a:r>
            <a:r>
              <a:rPr lang="ru-RU" sz="2000" b="1" u="sng" dirty="0" smtClean="0">
                <a:solidFill>
                  <a:schemeClr val="tx1"/>
                </a:solidFill>
              </a:rPr>
              <a:t>:</a:t>
            </a:r>
            <a:endParaRPr lang="ru-RU" sz="2000" b="1" u="sng" dirty="0">
              <a:solidFill>
                <a:schemeClr val="tx1"/>
              </a:solidFill>
            </a:endParaRPr>
          </a:p>
          <a:p>
            <a:pPr marL="342900" indent="-342900" algn="just">
              <a:spcAft>
                <a:spcPts val="600"/>
              </a:spcAft>
              <a:buAutoNum type="arabicParenR"/>
            </a:pPr>
            <a:r>
              <a:rPr lang="ru-RU" dirty="0" err="1" smtClean="0">
                <a:solidFill>
                  <a:schemeClr val="tx1"/>
                </a:solidFill>
              </a:rPr>
              <a:t>Кредиттік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серіктестік</a:t>
            </a:r>
            <a:r>
              <a:rPr lang="ru-RU" dirty="0" smtClean="0">
                <a:solidFill>
                  <a:schemeClr val="tx1"/>
                </a:solidFill>
              </a:rPr>
              <a:t> –  </a:t>
            </a:r>
            <a:r>
              <a:rPr lang="ru-RU" dirty="0" err="1" smtClean="0">
                <a:solidFill>
                  <a:schemeClr val="tx1"/>
                </a:solidFill>
              </a:rPr>
              <a:t>өз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қатысушыларын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ғана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микрокредиттеу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marL="342900" indent="-342900" algn="just">
              <a:spcAft>
                <a:spcPts val="600"/>
              </a:spcAft>
              <a:buFontTx/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Ломбард – </a:t>
            </a:r>
            <a:r>
              <a:rPr lang="ru-RU" dirty="0" err="1" smtClean="0">
                <a:solidFill>
                  <a:schemeClr val="tx1"/>
                </a:solidFill>
              </a:rPr>
              <a:t>халықты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жылжымайтын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мүлік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кепілімен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8 000 </a:t>
            </a:r>
            <a:r>
              <a:rPr lang="ru-RU" dirty="0" smtClean="0">
                <a:solidFill>
                  <a:schemeClr val="tx1"/>
                </a:solidFill>
              </a:rPr>
              <a:t>АЕК </a:t>
            </a:r>
            <a:r>
              <a:rPr lang="ru-RU" dirty="0">
                <a:solidFill>
                  <a:schemeClr val="tx1"/>
                </a:solidFill>
              </a:rPr>
              <a:t>(20 </a:t>
            </a:r>
            <a:r>
              <a:rPr lang="ru-RU" dirty="0" smtClean="0">
                <a:solidFill>
                  <a:schemeClr val="tx1"/>
                </a:solidFill>
              </a:rPr>
              <a:t>млн </a:t>
            </a:r>
            <a:r>
              <a:rPr lang="ru-RU" dirty="0" err="1">
                <a:solidFill>
                  <a:schemeClr val="tx1"/>
                </a:solidFill>
              </a:rPr>
              <a:t>тг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 smtClean="0">
                <a:solidFill>
                  <a:schemeClr val="tx1"/>
                </a:solidFill>
              </a:rPr>
              <a:t>микрокредиттеу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marL="342900" indent="-342900" algn="just">
              <a:spcAft>
                <a:spcPts val="600"/>
              </a:spcAft>
              <a:buFontTx/>
              <a:buAutoNum type="arabicParenR"/>
            </a:pPr>
            <a:r>
              <a:rPr lang="ru-RU" dirty="0" err="1" smtClean="0">
                <a:solidFill>
                  <a:schemeClr val="tx1"/>
                </a:solidFill>
              </a:rPr>
              <a:t>Микроқаржы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 err="1" smtClean="0">
                <a:solidFill>
                  <a:schemeClr val="tx1"/>
                </a:solidFill>
              </a:rPr>
              <a:t>ұйымы</a:t>
            </a:r>
            <a:r>
              <a:rPr lang="ru-RU" dirty="0" smtClean="0">
                <a:solidFill>
                  <a:schemeClr val="tx1"/>
                </a:solidFill>
              </a:rPr>
              <a:t> (</a:t>
            </a:r>
            <a:r>
              <a:rPr lang="ru-RU" dirty="0" err="1" smtClean="0">
                <a:solidFill>
                  <a:schemeClr val="tx1"/>
                </a:solidFill>
              </a:rPr>
              <a:t>о.і</a:t>
            </a:r>
            <a:r>
              <a:rPr lang="ru-RU" dirty="0" smtClean="0">
                <a:solidFill>
                  <a:schemeClr val="tx1"/>
                </a:solidFill>
              </a:rPr>
              <a:t>. онлайн-</a:t>
            </a:r>
            <a:r>
              <a:rPr lang="ru-RU" dirty="0" err="1" smtClean="0">
                <a:solidFill>
                  <a:schemeClr val="tx1"/>
                </a:solidFill>
              </a:rPr>
              <a:t>кредиторлар</a:t>
            </a:r>
            <a:r>
              <a:rPr lang="ru-RU" dirty="0" smtClean="0">
                <a:solidFill>
                  <a:schemeClr val="tx1"/>
                </a:solidFill>
              </a:rPr>
              <a:t>):</a:t>
            </a:r>
          </a:p>
          <a:p>
            <a:pPr algn="just">
              <a:spcAft>
                <a:spcPts val="600"/>
              </a:spcAft>
            </a:pPr>
            <a:r>
              <a:rPr lang="ru-RU" dirty="0" smtClean="0">
                <a:solidFill>
                  <a:schemeClr val="tx1"/>
                </a:solidFill>
              </a:rPr>
              <a:t>	–  </a:t>
            </a:r>
            <a:r>
              <a:rPr lang="ru-RU" dirty="0" err="1" smtClean="0">
                <a:solidFill>
                  <a:schemeClr val="tx1"/>
                </a:solidFill>
              </a:rPr>
              <a:t>күнтізбелік</a:t>
            </a:r>
            <a:r>
              <a:rPr lang="ru-RU" dirty="0" smtClean="0">
                <a:solidFill>
                  <a:schemeClr val="tx1"/>
                </a:solidFill>
              </a:rPr>
              <a:t>  45 </a:t>
            </a:r>
            <a:r>
              <a:rPr lang="ru-RU" dirty="0" err="1" smtClean="0">
                <a:solidFill>
                  <a:schemeClr val="tx1"/>
                </a:solidFill>
              </a:rPr>
              <a:t>күнге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 err="1" smtClean="0">
                <a:solidFill>
                  <a:schemeClr val="tx1"/>
                </a:solidFill>
              </a:rPr>
              <a:t>дейін</a:t>
            </a:r>
            <a:r>
              <a:rPr lang="ru-RU" dirty="0">
                <a:solidFill>
                  <a:schemeClr val="tx1"/>
                </a:solidFill>
              </a:rPr>
              <a:t> 50 </a:t>
            </a:r>
            <a:r>
              <a:rPr lang="ru-RU" dirty="0" smtClean="0">
                <a:solidFill>
                  <a:schemeClr val="tx1"/>
                </a:solidFill>
              </a:rPr>
              <a:t>АЕК </a:t>
            </a:r>
            <a:r>
              <a:rPr lang="ru-RU" dirty="0">
                <a:solidFill>
                  <a:schemeClr val="tx1"/>
                </a:solidFill>
              </a:rPr>
              <a:t>(127 </a:t>
            </a:r>
            <a:r>
              <a:rPr lang="ru-RU" dirty="0" err="1" smtClean="0">
                <a:solidFill>
                  <a:schemeClr val="tx1"/>
                </a:solidFill>
              </a:rPr>
              <a:t>мың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тг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 smtClean="0">
                <a:solidFill>
                  <a:schemeClr val="tx1"/>
                </a:solidFill>
              </a:rPr>
              <a:t>микрокредиттеу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ru-RU" dirty="0" smtClean="0">
                <a:solidFill>
                  <a:schemeClr val="tx1"/>
                </a:solidFill>
              </a:rPr>
              <a:t>	– </a:t>
            </a:r>
            <a:r>
              <a:rPr lang="ru-RU" dirty="0">
                <a:solidFill>
                  <a:schemeClr val="tx1"/>
                </a:solidFill>
              </a:rPr>
              <a:t> 20 000 </a:t>
            </a:r>
            <a:r>
              <a:rPr lang="ru-RU" dirty="0" smtClean="0">
                <a:solidFill>
                  <a:schemeClr val="tx1"/>
                </a:solidFill>
              </a:rPr>
              <a:t>АЕК (</a:t>
            </a:r>
            <a:r>
              <a:rPr lang="ru-RU" dirty="0">
                <a:solidFill>
                  <a:schemeClr val="tx1"/>
                </a:solidFill>
              </a:rPr>
              <a:t>50 </a:t>
            </a:r>
            <a:r>
              <a:rPr lang="ru-RU" dirty="0" smtClean="0">
                <a:solidFill>
                  <a:schemeClr val="tx1"/>
                </a:solidFill>
              </a:rPr>
              <a:t>млн </a:t>
            </a:r>
            <a:r>
              <a:rPr lang="ru-RU" dirty="0" err="1">
                <a:solidFill>
                  <a:schemeClr val="tx1"/>
                </a:solidFill>
              </a:rPr>
              <a:t>тг</a:t>
            </a:r>
            <a:r>
              <a:rPr lang="ru-RU" dirty="0" smtClean="0">
                <a:solidFill>
                  <a:schemeClr val="tx1"/>
                </a:solidFill>
              </a:rPr>
              <a:t>) </a:t>
            </a:r>
            <a:r>
              <a:rPr lang="ru-RU" dirty="0" err="1" smtClean="0">
                <a:solidFill>
                  <a:schemeClr val="tx1"/>
                </a:solidFill>
              </a:rPr>
              <a:t>сомаға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 err="1" smtClean="0">
                <a:solidFill>
                  <a:schemeClr val="tx1"/>
                </a:solidFill>
              </a:rPr>
              <a:t>дейін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 err="1" smtClean="0">
                <a:solidFill>
                  <a:schemeClr val="tx1"/>
                </a:solidFill>
              </a:rPr>
              <a:t>микрокредиттеу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Picture 3" descr="D:\OLGA\НАЦБАНК\пакет по фирменному стилю\клиенту\logo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238" y="6309320"/>
            <a:ext cx="428596" cy="433579"/>
          </a:xfrm>
          <a:prstGeom prst="rect">
            <a:avLst/>
          </a:prstGeom>
          <a:noFill/>
        </p:spPr>
      </p:pic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48464" y="6591737"/>
            <a:ext cx="395536" cy="253563"/>
          </a:xfrm>
          <a:solidFill>
            <a:srgbClr val="134920"/>
          </a:solidFill>
        </p:spPr>
        <p:txBody>
          <a:bodyPr/>
          <a:lstStyle/>
          <a:p>
            <a:pPr algn="ctr"/>
            <a:fld id="{DE378A13-D895-4343-ACCA-3D231F66ECA6}" type="slidenum">
              <a:rPr lang="ru-RU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ctr"/>
              <a:t>9</a:t>
            </a:fld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Line 3"/>
          <p:cNvSpPr>
            <a:spLocks noChangeShapeType="1"/>
          </p:cNvSpPr>
          <p:nvPr/>
        </p:nvSpPr>
        <p:spPr bwMode="auto">
          <a:xfrm>
            <a:off x="395536" y="620688"/>
            <a:ext cx="8496944" cy="0"/>
          </a:xfrm>
          <a:prstGeom prst="line">
            <a:avLst/>
          </a:prstGeom>
          <a:noFill/>
          <a:ln w="38100">
            <a:solidFill>
              <a:srgbClr val="007A37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23528" y="188640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 КРЕДИТТІК ҰЙЫМДАРДЫ  РЕТТЕУ </a:t>
            </a:r>
            <a:r>
              <a:rPr lang="ru-RU" sz="2000" b="1" cap="all" dirty="0" err="1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Ауқымын</a:t>
            </a:r>
            <a:r>
              <a:rPr lang="ru-RU" sz="2000" b="1" cap="all" dirty="0" smtClean="0">
                <a:solidFill>
                  <a:srgbClr val="275C1A"/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 КЕҢЕЙТУ</a:t>
            </a:r>
            <a:endParaRPr lang="ru-RU" sz="2000" b="1" cap="all" dirty="0">
              <a:solidFill>
                <a:srgbClr val="275C1A"/>
              </a:solidFill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09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5538</TotalTime>
  <Words>837</Words>
  <Application>Microsoft Office PowerPoint</Application>
  <PresentationFormat>Экран (4:3)</PresentationFormat>
  <Paragraphs>167</Paragraphs>
  <Slides>11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Рустем Оразалин</dc:creator>
  <cp:lastModifiedBy>Гаухар Жакишева</cp:lastModifiedBy>
  <cp:revision>542</cp:revision>
  <cp:lastPrinted>2019-05-11T07:55:09Z</cp:lastPrinted>
  <dcterms:created xsi:type="dcterms:W3CDTF">2019-01-21T13:03:12Z</dcterms:created>
  <dcterms:modified xsi:type="dcterms:W3CDTF">2019-05-13T11:06:37Z</dcterms:modified>
</cp:coreProperties>
</file>