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20" r:id="rId2"/>
  </p:sldMasterIdLst>
  <p:notesMasterIdLst>
    <p:notesMasterId r:id="rId36"/>
  </p:notesMasterIdLst>
  <p:handoutMasterIdLst>
    <p:handoutMasterId r:id="rId37"/>
  </p:handoutMasterIdLst>
  <p:sldIdLst>
    <p:sldId id="375" r:id="rId3"/>
    <p:sldId id="426" r:id="rId4"/>
    <p:sldId id="357" r:id="rId5"/>
    <p:sldId id="402" r:id="rId6"/>
    <p:sldId id="403" r:id="rId7"/>
    <p:sldId id="405" r:id="rId8"/>
    <p:sldId id="420" r:id="rId9"/>
    <p:sldId id="407" r:id="rId10"/>
    <p:sldId id="428" r:id="rId11"/>
    <p:sldId id="391" r:id="rId12"/>
    <p:sldId id="430" r:id="rId13"/>
    <p:sldId id="411" r:id="rId14"/>
    <p:sldId id="394" r:id="rId15"/>
    <p:sldId id="395" r:id="rId16"/>
    <p:sldId id="431" r:id="rId17"/>
    <p:sldId id="408" r:id="rId18"/>
    <p:sldId id="409" r:id="rId19"/>
    <p:sldId id="415" r:id="rId20"/>
    <p:sldId id="389" r:id="rId21"/>
    <p:sldId id="416" r:id="rId22"/>
    <p:sldId id="418" r:id="rId23"/>
    <p:sldId id="379" r:id="rId24"/>
    <p:sldId id="334" r:id="rId25"/>
    <p:sldId id="378" r:id="rId26"/>
    <p:sldId id="380" r:id="rId27"/>
    <p:sldId id="346" r:id="rId28"/>
    <p:sldId id="424" r:id="rId29"/>
    <p:sldId id="368" r:id="rId30"/>
    <p:sldId id="370" r:id="rId31"/>
    <p:sldId id="397" r:id="rId32"/>
    <p:sldId id="399" r:id="rId33"/>
    <p:sldId id="400" r:id="rId34"/>
    <p:sldId id="432" r:id="rId35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F1A"/>
    <a:srgbClr val="0063B3"/>
    <a:srgbClr val="709460"/>
    <a:srgbClr val="5487EE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281" autoAdjust="0"/>
  </p:normalViewPr>
  <p:slideViewPr>
    <p:cSldViewPr snapToGrid="0" showGuides="1">
      <p:cViewPr>
        <p:scale>
          <a:sx n="100" d="100"/>
          <a:sy n="100" d="100"/>
        </p:scale>
        <p:origin x="342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OShvarneva\Desktop\&#1076;&#1080;&#1072;&#1075;&#1088;&#1072;&#1084;&#1084;&#1072;%20&#1101;&#1092;%20&#1057;&#1059;&#1056;%2012%20&#1084;&#1077;&#1089;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28819127170358E-2"/>
          <c:y val="0.14748623609722394"/>
          <c:w val="0.9057417661983419"/>
          <c:h val="0.69049204079950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база!$B$2</c:f>
              <c:strCache>
                <c:ptCount val="1"/>
                <c:pt idx="0">
                  <c:v>Жоспар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754151531031754E-3"/>
                  <c:y val="5.8789764100285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2534562575842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база!$A$3:$A$5</c:f>
              <c:strCache>
                <c:ptCount val="3"/>
                <c:pt idx="0">
                  <c:v>Мемлекеттік бюджет</c:v>
                </c:pt>
                <c:pt idx="1">
                  <c:v>Республикалық бюджет</c:v>
                </c:pt>
                <c:pt idx="2">
                  <c:v>Жергілікті бюджет</c:v>
                </c:pt>
              </c:strCache>
            </c:strRef>
          </c:cat>
          <c:val>
            <c:numRef>
              <c:f>база!$B$3:$B$5</c:f>
              <c:numCache>
                <c:formatCode>#,##0.0</c:formatCode>
                <c:ptCount val="3"/>
                <c:pt idx="0">
                  <c:v>5719.7</c:v>
                </c:pt>
                <c:pt idx="1">
                  <c:v>4079.9</c:v>
                </c:pt>
                <c:pt idx="2">
                  <c:v>1639.9</c:v>
                </c:pt>
              </c:numCache>
            </c:numRef>
          </c:val>
        </c:ser>
        <c:ser>
          <c:idx val="1"/>
          <c:order val="1"/>
          <c:tx>
            <c:strRef>
              <c:f>база!$C$2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3340541837025605E-3"/>
                  <c:y val="8.0975570615610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309237984096614E-3"/>
                  <c:y val="6.2672812879213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база!$A$3:$A$5</c:f>
              <c:strCache>
                <c:ptCount val="3"/>
                <c:pt idx="0">
                  <c:v>Мемлекеттік бюджет</c:v>
                </c:pt>
                <c:pt idx="1">
                  <c:v>Республикалық бюджет</c:v>
                </c:pt>
                <c:pt idx="2">
                  <c:v>Жергілікті бюджет</c:v>
                </c:pt>
              </c:strCache>
            </c:strRef>
          </c:cat>
          <c:val>
            <c:numRef>
              <c:f>база!$C$3:$C$5</c:f>
              <c:numCache>
                <c:formatCode>#,##0.0</c:formatCode>
                <c:ptCount val="3"/>
                <c:pt idx="0">
                  <c:v>6198.1</c:v>
                </c:pt>
                <c:pt idx="1">
                  <c:v>4450.8</c:v>
                </c:pt>
                <c:pt idx="2">
                  <c:v>1747.4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922848"/>
        <c:axId val="124923408"/>
      </c:barChart>
      <c:catAx>
        <c:axId val="124922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4923408"/>
        <c:crosses val="autoZero"/>
        <c:auto val="1"/>
        <c:lblAlgn val="ctr"/>
        <c:lblOffset val="100"/>
        <c:noMultiLvlLbl val="0"/>
      </c:catAx>
      <c:valAx>
        <c:axId val="12492340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249228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209590660326624"/>
          <c:y val="0.91626303565721157"/>
          <c:w val="0.63998489605609543"/>
          <c:h val="6.075693295374351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55073510350702"/>
          <c:y val="6.5880677402814711E-2"/>
          <c:w val="0.59131739991852761"/>
          <c:h val="0.75357182535273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Салықтық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12 242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10 087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12242</c:v>
                </c:pt>
                <c:pt idx="1">
                  <c:v>10087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Кедендік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mtClean="0"/>
                      <a:t>1 385</a:t>
                    </a:r>
                    <a:endParaRPr lang="en-US"/>
                  </a:p>
                </c:rich>
              </c:tx>
              <c:spPr>
                <a:solidFill>
                  <a:srgbClr val="92D050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1385</c:v>
                </c:pt>
                <c:pt idx="1">
                  <c:v>1064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926768"/>
        <c:axId val="124927328"/>
      </c:barChart>
      <c:catAx>
        <c:axId val="12492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927328"/>
        <c:crosses val="autoZero"/>
        <c:auto val="1"/>
        <c:lblAlgn val="ctr"/>
        <c:lblOffset val="100"/>
        <c:noMultiLvlLbl val="0"/>
      </c:catAx>
      <c:valAx>
        <c:axId val="124927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926768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8450195348664966"/>
          <c:y val="0.84868660426619269"/>
          <c:w val="0.31549804651335039"/>
          <c:h val="0.1491993945117209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55073510350702"/>
          <c:y val="6.5880677402814711E-2"/>
          <c:w val="0.59131739991852761"/>
          <c:h val="0.75357182535273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Салықтық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35.4</c:v>
                </c:pt>
                <c:pt idx="1">
                  <c:v>54.6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Кедендік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6567888"/>
        <c:axId val="186568448"/>
      </c:barChart>
      <c:catAx>
        <c:axId val="18656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568448"/>
        <c:crosses val="autoZero"/>
        <c:auto val="1"/>
        <c:lblAlgn val="ctr"/>
        <c:lblOffset val="100"/>
        <c:noMultiLvlLbl val="0"/>
      </c:catAx>
      <c:valAx>
        <c:axId val="18656844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567888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8450195348664966"/>
          <c:y val="0.84868660426619269"/>
          <c:w val="0.31549804651335039"/>
          <c:h val="0.1491993945117209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04737285197841E-2"/>
          <c:y val="3.9036411357671198E-2"/>
          <c:w val="0.79797062348338532"/>
          <c:h val="0.91235351944643284"/>
        </c:manualLayout>
      </c:layout>
      <c:lineChart>
        <c:grouping val="standard"/>
        <c:varyColors val="0"/>
        <c:ser>
          <c:idx val="0"/>
          <c:order val="0"/>
          <c:tx>
            <c:strRef>
              <c:f>эф!$A$2</c:f>
              <c:strCache>
                <c:ptCount val="1"/>
                <c:pt idx="0">
                  <c:v>Доля охвата СУР, 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эф!$B$1:$O$1</c:f>
              <c:numCache>
                <c:formatCode>General</c:formatCode>
                <c:ptCount val="14"/>
                <c:pt idx="0">
                  <c:v>2014</c:v>
                </c:pt>
                <c:pt idx="1">
                  <c:v>2015</c:v>
                </c:pt>
                <c:pt idx="2" formatCode="mmm\-yy">
                  <c:v>42370</c:v>
                </c:pt>
                <c:pt idx="3" formatCode="mmm\-yy">
                  <c:v>42401</c:v>
                </c:pt>
                <c:pt idx="4" formatCode="mmm\-yy">
                  <c:v>42430</c:v>
                </c:pt>
                <c:pt idx="5" formatCode="mmm\-yy">
                  <c:v>42461</c:v>
                </c:pt>
                <c:pt idx="6" formatCode="mmm\-yy">
                  <c:v>42491</c:v>
                </c:pt>
                <c:pt idx="7" formatCode="mmm\-yy">
                  <c:v>42522</c:v>
                </c:pt>
                <c:pt idx="8" formatCode="mmm\-yy">
                  <c:v>42552</c:v>
                </c:pt>
                <c:pt idx="9" formatCode="mmm\-yy">
                  <c:v>42583</c:v>
                </c:pt>
                <c:pt idx="10" formatCode="mmm\-yy">
                  <c:v>42614</c:v>
                </c:pt>
                <c:pt idx="11" formatCode="mmm\-yy">
                  <c:v>42644</c:v>
                </c:pt>
                <c:pt idx="12" formatCode="mmm\-yy">
                  <c:v>42675</c:v>
                </c:pt>
                <c:pt idx="13" formatCode="mmm\-yy">
                  <c:v>42705</c:v>
                </c:pt>
              </c:numCache>
            </c:numRef>
          </c:cat>
          <c:val>
            <c:numRef>
              <c:f>эф!$B$2:$O$2</c:f>
              <c:numCache>
                <c:formatCode>General</c:formatCode>
                <c:ptCount val="14"/>
                <c:pt idx="0">
                  <c:v>35.6</c:v>
                </c:pt>
                <c:pt idx="1">
                  <c:v>28</c:v>
                </c:pt>
                <c:pt idx="2">
                  <c:v>16.8</c:v>
                </c:pt>
                <c:pt idx="3">
                  <c:v>15.9</c:v>
                </c:pt>
                <c:pt idx="4">
                  <c:v>17.8</c:v>
                </c:pt>
                <c:pt idx="5">
                  <c:v>19.2</c:v>
                </c:pt>
                <c:pt idx="6">
                  <c:v>21.3</c:v>
                </c:pt>
                <c:pt idx="7">
                  <c:v>22.5</c:v>
                </c:pt>
                <c:pt idx="8">
                  <c:v>21.3</c:v>
                </c:pt>
                <c:pt idx="9">
                  <c:v>22</c:v>
                </c:pt>
                <c:pt idx="10">
                  <c:v>21</c:v>
                </c:pt>
                <c:pt idx="11">
                  <c:v>17</c:v>
                </c:pt>
                <c:pt idx="12">
                  <c:v>17</c:v>
                </c:pt>
                <c:pt idx="13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71808"/>
        <c:axId val="186572368"/>
      </c:lineChart>
      <c:lineChart>
        <c:grouping val="standard"/>
        <c:varyColors val="0"/>
        <c:ser>
          <c:idx val="1"/>
          <c:order val="1"/>
          <c:tx>
            <c:strRef>
              <c:f>эф!$A$3</c:f>
              <c:strCache>
                <c:ptCount val="1"/>
                <c:pt idx="0">
                  <c:v>Эфф-ть применения СУР,%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эф!$B$1:$O$1</c:f>
              <c:numCache>
                <c:formatCode>General</c:formatCode>
                <c:ptCount val="14"/>
                <c:pt idx="0">
                  <c:v>2014</c:v>
                </c:pt>
                <c:pt idx="1">
                  <c:v>2015</c:v>
                </c:pt>
                <c:pt idx="2" formatCode="mmm\-yy">
                  <c:v>42370</c:v>
                </c:pt>
                <c:pt idx="3" formatCode="mmm\-yy">
                  <c:v>42401</c:v>
                </c:pt>
                <c:pt idx="4" formatCode="mmm\-yy">
                  <c:v>42430</c:v>
                </c:pt>
                <c:pt idx="5" formatCode="mmm\-yy">
                  <c:v>42461</c:v>
                </c:pt>
                <c:pt idx="6" formatCode="mmm\-yy">
                  <c:v>42491</c:v>
                </c:pt>
                <c:pt idx="7" formatCode="mmm\-yy">
                  <c:v>42522</c:v>
                </c:pt>
                <c:pt idx="8" formatCode="mmm\-yy">
                  <c:v>42552</c:v>
                </c:pt>
                <c:pt idx="9" formatCode="mmm\-yy">
                  <c:v>42583</c:v>
                </c:pt>
                <c:pt idx="10" formatCode="mmm\-yy">
                  <c:v>42614</c:v>
                </c:pt>
                <c:pt idx="11" formatCode="mmm\-yy">
                  <c:v>42644</c:v>
                </c:pt>
                <c:pt idx="12" formatCode="mmm\-yy">
                  <c:v>42675</c:v>
                </c:pt>
                <c:pt idx="13" formatCode="mmm\-yy">
                  <c:v>42705</c:v>
                </c:pt>
              </c:numCache>
            </c:numRef>
          </c:cat>
          <c:val>
            <c:numRef>
              <c:f>эф!$B$3:$O$3</c:f>
              <c:numCache>
                <c:formatCode>General</c:formatCode>
                <c:ptCount val="14"/>
                <c:pt idx="0">
                  <c:v>27</c:v>
                </c:pt>
                <c:pt idx="1">
                  <c:v>34.200000000000003</c:v>
                </c:pt>
                <c:pt idx="2">
                  <c:v>44.9</c:v>
                </c:pt>
                <c:pt idx="3">
                  <c:v>42.6</c:v>
                </c:pt>
                <c:pt idx="4">
                  <c:v>43.6</c:v>
                </c:pt>
                <c:pt idx="5">
                  <c:v>48.5</c:v>
                </c:pt>
                <c:pt idx="6">
                  <c:v>48.1</c:v>
                </c:pt>
                <c:pt idx="7">
                  <c:v>45.3</c:v>
                </c:pt>
                <c:pt idx="8">
                  <c:v>49.6</c:v>
                </c:pt>
                <c:pt idx="9">
                  <c:v>48.9</c:v>
                </c:pt>
                <c:pt idx="10">
                  <c:v>50.4</c:v>
                </c:pt>
                <c:pt idx="11">
                  <c:v>54.8</c:v>
                </c:pt>
                <c:pt idx="12">
                  <c:v>56.1</c:v>
                </c:pt>
                <c:pt idx="13">
                  <c:v>55.2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73488"/>
        <c:axId val="186572928"/>
      </c:lineChart>
      <c:catAx>
        <c:axId val="18657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572368"/>
        <c:crosses val="autoZero"/>
        <c:auto val="1"/>
        <c:lblAlgn val="ctr"/>
        <c:lblOffset val="100"/>
        <c:noMultiLvlLbl val="0"/>
      </c:catAx>
      <c:valAx>
        <c:axId val="186572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571808"/>
        <c:crosses val="autoZero"/>
        <c:crossBetween val="between"/>
      </c:valAx>
      <c:valAx>
        <c:axId val="1865729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86573488"/>
        <c:crosses val="max"/>
        <c:crossBetween val="between"/>
      </c:valAx>
      <c:catAx>
        <c:axId val="186573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57292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5727937942616108"/>
          <c:y val="0.8901031441185806"/>
          <c:w val="0.42422214795233953"/>
          <c:h val="3.967930761074252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0.18061</cdr:x>
      <cdr:y>0.30423</cdr:y>
    </cdr:from>
    <cdr:to>
      <cdr:x>0.30056</cdr:x>
      <cdr:y>0.35979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41758" y="2012999"/>
          <a:ext cx="1090329" cy="36762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108,4 </a:t>
          </a:r>
          <a:r>
            <a: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0.21813</cdr:x>
      <cdr:y>0.50452</cdr:y>
    </cdr:from>
    <cdr:to>
      <cdr:x>0.31645</cdr:x>
      <cdr:y>0.65493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28825" y="30670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0.79675</cdr:x>
      <cdr:y>0.69253</cdr:y>
    </cdr:from>
    <cdr:to>
      <cdr:x>0.90664</cdr:x>
      <cdr:y>0.73968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347980" y="4488093"/>
          <a:ext cx="1013490" cy="30558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106,6 </a:t>
          </a:r>
          <a:r>
            <a: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0.47789</cdr:x>
      <cdr:y>0.45617</cdr:y>
    </cdr:from>
    <cdr:to>
      <cdr:x>0.59363</cdr:x>
      <cdr:y>0.50784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344015" y="3018340"/>
          <a:ext cx="1052076" cy="34188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109,1 </a:t>
          </a:r>
          <a:r>
            <a: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0.21813</cdr:x>
      <cdr:y>0.50452</cdr:y>
    </cdr:from>
    <cdr:to>
      <cdr:x>0.31645</cdr:x>
      <cdr:y>0.65493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2028825" y="30670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0.21813</cdr:x>
      <cdr:y>0.50452</cdr:y>
    </cdr:from>
    <cdr:to>
      <cdr:x>0.31645</cdr:x>
      <cdr:y>0.65493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2028825" y="30670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</cdr:x>
      <cdr:y>0.21555</cdr:y>
    </cdr:from>
    <cdr:to>
      <cdr:x>0.43703</cdr:x>
      <cdr:y>0.79081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1728191" y="593584"/>
          <a:ext cx="159997" cy="158415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</cdr:x>
      <cdr:y>0.45088</cdr:y>
    </cdr:from>
    <cdr:to>
      <cdr:x>0.51667</cdr:x>
      <cdr:y>0.78293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6" y="1241644"/>
          <a:ext cx="28803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0.4037</cdr:x>
      <cdr:y>0.37244</cdr:y>
    </cdr:from>
    <cdr:to>
      <cdr:x>0.47036</cdr:x>
      <cdr:y>0.58163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44173" y="1025620"/>
          <a:ext cx="288004" cy="576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600" kern="1200" dirty="0" smtClean="0">
              <a:solidFill>
                <a:prstClr val="black"/>
              </a:solidFill>
            </a:rPr>
            <a:t>13 627</a:t>
          </a:r>
          <a:endParaRPr lang="ru-RU" sz="1600" kern="12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0.67037</cdr:x>
      <cdr:y>0.21555</cdr:y>
    </cdr:from>
    <cdr:to>
      <cdr:x>0.73932</cdr:x>
      <cdr:y>0.79081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2896302" y="593572"/>
          <a:ext cx="297908" cy="1584175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0.73704</cdr:x>
      <cdr:y>0.39858</cdr:y>
    </cdr:from>
    <cdr:to>
      <cdr:x>0.8037</cdr:x>
      <cdr:y>0.60777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184347" y="1097628"/>
          <a:ext cx="288003" cy="576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kern="1200" dirty="0" smtClean="0">
              <a:solidFill>
                <a:prstClr val="black"/>
              </a:solidFill>
            </a:rPr>
            <a:t> 11 151</a:t>
          </a:r>
          <a:endParaRPr lang="ru-RU" sz="1600" kern="1200" dirty="0">
            <a:solidFill>
              <a:prstClr val="black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0.4128</cdr:x>
      <cdr:y>0.58951</cdr:y>
    </cdr:from>
    <cdr:to>
      <cdr:x>0.43703</cdr:x>
      <cdr:y>0.79081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1783474" y="1623402"/>
          <a:ext cx="104705" cy="554339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</cdr:x>
      <cdr:y>0.45088</cdr:y>
    </cdr:from>
    <cdr:to>
      <cdr:x>0.51667</cdr:x>
      <cdr:y>0.78293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6" y="1241644"/>
          <a:ext cx="28803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0.42544</cdr:x>
      <cdr:y>0.53276</cdr:y>
    </cdr:from>
    <cdr:to>
      <cdr:x>0.4921</cdr:x>
      <cdr:y>0.74195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38085" y="2287531"/>
          <a:ext cx="288003" cy="89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600" kern="1200" dirty="0" smtClean="0">
              <a:solidFill>
                <a:prstClr val="black"/>
              </a:solidFill>
            </a:rPr>
            <a:t>46,4</a:t>
          </a:r>
          <a:endParaRPr lang="ru-RU" sz="1600" kern="1200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0.67037</cdr:x>
      <cdr:y>0.21555</cdr:y>
    </cdr:from>
    <cdr:to>
      <cdr:x>0.73932</cdr:x>
      <cdr:y>0.79081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2896302" y="593572"/>
          <a:ext cx="297908" cy="1584175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0.74336</cdr:x>
      <cdr:y>0.32911</cdr:y>
    </cdr:from>
    <cdr:to>
      <cdr:x>0.81002</cdr:x>
      <cdr:y>0.5383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211663" y="1413122"/>
          <a:ext cx="288003" cy="898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sz="1600" kern="1200" dirty="0" smtClean="0">
              <a:solidFill>
                <a:prstClr val="black"/>
              </a:solidFill>
            </a:rPr>
            <a:t>83,3</a:t>
          </a:r>
          <a:endParaRPr lang="ru-RU" sz="1600" kern="1200" dirty="0" smtClean="0">
            <a:solidFill>
              <a:prstClr val="black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0.28455</cdr:x>
      <cdr:y>0</cdr:y>
    </cdr:from>
    <cdr:to>
      <cdr:x>0.60915</cdr:x>
      <cdr:y>0.15242</cdr:y>
    </cdr:to>
    <cdr:sp macro="" textlink="">
      <cdr:nvSpPr>
        <cdr:cNvPr id="2" name="Овальная выноска 1"/>
        <cdr:cNvSpPr/>
      </cdr:nvSpPr>
      <cdr:spPr>
        <a:xfrm xmlns:a="http://schemas.openxmlformats.org/drawingml/2006/main">
          <a:off x="2520280" y="-386602"/>
          <a:ext cx="2874975" cy="882165"/>
        </a:xfrm>
        <a:prstGeom xmlns:a="http://schemas.openxmlformats.org/drawingml/2006/main" prst="wedgeEllipseCallout">
          <a:avLst>
            <a:gd name="adj1" fmla="val 113423"/>
            <a:gd name="adj2" fmla="val 9278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i="1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Әрбір</a:t>
          </a:r>
          <a:r>
            <a:rPr lang="ru-RU" sz="1000" b="1" i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2 </a:t>
          </a:r>
          <a:r>
            <a:rPr lang="ru-RU" sz="1000" b="1" i="1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бұзушылықты</a:t>
          </a:r>
          <a:r>
            <a:rPr lang="ru-RU" sz="1000" b="1" i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000" b="1" i="1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айқындауды</a:t>
          </a:r>
          <a:r>
            <a:rPr lang="ru-RU" sz="1000" b="1" i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000" b="1" i="1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немесе</a:t>
          </a:r>
          <a:r>
            <a:rPr lang="ru-RU" sz="1000" b="1" i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КЖБ  </a:t>
          </a:r>
          <a:r>
            <a:rPr lang="ru-RU" sz="1000" b="1" i="1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жүргізуді</a:t>
          </a:r>
          <a:r>
            <a:rPr lang="ru-RU" sz="1000" b="1" i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000" b="1" i="1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айқындаумен</a:t>
          </a:r>
          <a:r>
            <a:rPr lang="ru-RU" sz="1000" b="1" i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000" b="1" i="1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расталады</a:t>
          </a:r>
          <a:endParaRPr lang="ru-RU" sz="1000" b="1" i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0.43559</cdr:x>
      <cdr:y>0.60909</cdr:y>
    </cdr:from>
    <cdr:to>
      <cdr:x>0.64152</cdr:x>
      <cdr:y>0.76205</cdr:y>
    </cdr:to>
    <cdr:sp macro="" textlink="">
      <cdr:nvSpPr>
        <cdr:cNvPr id="3" name="Овальная выноска 2"/>
        <cdr:cNvSpPr/>
      </cdr:nvSpPr>
      <cdr:spPr>
        <a:xfrm xmlns:a="http://schemas.openxmlformats.org/drawingml/2006/main">
          <a:off x="3858014" y="3525247"/>
          <a:ext cx="1823918" cy="885303"/>
        </a:xfrm>
        <a:prstGeom xmlns:a="http://schemas.openxmlformats.org/drawingml/2006/main" prst="wedgeEllipseCallout">
          <a:avLst>
            <a:gd name="adj1" fmla="val 126808"/>
            <a:gd name="adj2" fmla="val -59673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i="1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Әрбір</a:t>
          </a:r>
          <a:r>
            <a:rPr lang="ru-RU" sz="1000" b="1" i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5 ДТ ТБЖ-не </a:t>
          </a:r>
          <a:r>
            <a:rPr lang="ru-RU" sz="1000" b="1" i="1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түседі</a:t>
          </a:r>
          <a:endParaRPr lang="ru-RU" sz="1000" b="1" i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0517B-AFBE-4C1C-AA8F-1A894494C694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6AF75-BF17-44BB-BD38-A4EA9341D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548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BF870-574F-46D0-A6F2-633F7561C82D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D83E3-C340-4241-B49D-6F26E08CF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D83E3-C340-4241-B49D-6F26E08CF36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0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6CB00B-DCAC-430C-9BC1-08E584E1A9D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4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6200-0D53-4101-862B-720DFDBB6893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3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D83E3-C340-4241-B49D-6F26E08CF36D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70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C382-DEBE-4AD6-A6EA-DE1C4E6F58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5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D65E-7A4D-47DA-848E-CB3B1327E4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8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A648-9C85-484C-AAAD-E4CA219F1E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581915-9045-4282-A456-263DFF2E7B9E}" type="datetime1">
              <a:rPr lang="ru-RU" smtClean="0"/>
              <a:t>13.01.2017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E17C1A-D577-4502-8C19-6A9815F500BF}" type="datetime1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598D7-25E9-4A85-A97E-B56EA66664F1}" type="datetime1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6D4D9-21D8-4FF8-AF39-7A01DCDC8290}" type="datetime1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7A1C2-D56E-4C82-A267-6421F8DC6D25}" type="datetime1">
              <a:rPr lang="ru-RU" smtClean="0"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D9E0E4-760B-451F-B9AA-085E37C57C88}" type="datetime1">
              <a:rPr lang="ru-RU" smtClean="0"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D3A009-359C-4F68-876C-2471A7608CC5}" type="datetime1">
              <a:rPr lang="ru-RU" smtClean="0"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78D674-719E-472B-9208-2E9039373897}" type="datetime1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68DB-2E4E-4C1E-92AB-ACF655B5E1E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2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AE9D7A-27FF-4BB0-ACD1-1A118429DB19}" type="datetime1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A688FE-F5E2-4AFF-9334-A797C505D630}" type="datetime1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95CFA-06EE-479E-9B95-471CE16CF134}" type="datetime1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72D36F-1069-4C31-9921-9735EF852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1980-0DFE-41D5-B414-A916D5B61D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8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0D067-CCF2-4DFB-B54E-4DECFDA8BD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3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B7F0-D854-49B4-86FF-AF6C33992A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8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1950-095C-413F-B163-5B4CEE2EEB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2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A72BD-B3B0-4174-9E25-3CEFEA4B66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6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FBBA-002E-4E5E-A73D-0FAA06FAFB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7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7049-68AE-43C9-A8CF-703E10D6F2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3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31454-BAA9-47B7-868C-1AACD09C0E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ACF942-2C93-470E-B990-D4B6BDDD03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13.01.2017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420104"/>
            <a:ext cx="9144000" cy="1960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501" y="2552116"/>
            <a:ext cx="8699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Салықтық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кедендік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әкімшілендіруді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жетілдіру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6489" y="6239607"/>
            <a:ext cx="3454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 қаласы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53" y="163773"/>
            <a:ext cx="790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РЕСПУБЛИКАСЫ ҚАРЖЫ МИНИСТРЛІГІ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6332" y="950737"/>
            <a:ext cx="4171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ҮКІМЕТТІК САҒАТ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6563" y="1753933"/>
            <a:ext cx="6327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solidFill>
                  <a:schemeClr val="bg1"/>
                </a:solidFill>
              </a:rPr>
              <a:t>ҚР Қаржы министрі Б. Сұлтановтың баяндамасы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7204" y="6369078"/>
            <a:ext cx="3996796" cy="4889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1177" y="66363"/>
            <a:ext cx="8845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ТАУАРЛАР ИМПОРТЫ КЕЗІНДЕГІ БИЗНЕС </a:t>
            </a:r>
            <a:r>
              <a:rPr lang="kk-KZ" sz="2400" b="1" dirty="0">
                <a:solidFill>
                  <a:srgbClr val="C00000"/>
                </a:solidFill>
              </a:rPr>
              <a:t>ПРОЦЕССТЕРДІ ОҢТАЙЛАНДЫРУ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26" y="1394594"/>
            <a:ext cx="5034027" cy="536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328" y="1452645"/>
            <a:ext cx="3425406" cy="491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77287" y="963725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ҚАЗІРГІ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1673" y="990980"/>
            <a:ext cx="3081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АЛДА БОЛАТЫНЫ</a:t>
            </a:r>
            <a:endParaRPr lang="ru-RU" sz="2400" b="1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133656" y="963725"/>
            <a:ext cx="27097" cy="58942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ятиугольник 22"/>
          <p:cNvSpPr/>
          <p:nvPr/>
        </p:nvSpPr>
        <p:spPr>
          <a:xfrm rot="10800000">
            <a:off x="3241670" y="4400479"/>
            <a:ext cx="1687768" cy="952500"/>
          </a:xfrm>
          <a:prstGeom prst="homePlate">
            <a:avLst>
              <a:gd name="adj" fmla="val 27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555735" y="4400479"/>
            <a:ext cx="1157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898</a:t>
            </a:r>
            <a:endParaRPr lang="en-US" sz="3600" b="1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kk-KZ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операция</a:t>
            </a:r>
            <a:endParaRPr lang="ru-RU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 rot="10800000">
            <a:off x="7225800" y="4400479"/>
            <a:ext cx="1687768" cy="952500"/>
          </a:xfrm>
          <a:prstGeom prst="homePlate">
            <a:avLst>
              <a:gd name="adj" fmla="val 27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539865" y="4400479"/>
            <a:ext cx="1157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394</a:t>
            </a:r>
            <a:endParaRPr lang="en-US" sz="3600" b="1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kk-KZ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операция</a:t>
            </a:r>
            <a:endParaRPr lang="ru-RU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5190" y="6324025"/>
            <a:ext cx="3526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2,3 есе қысқартылды</a:t>
            </a:r>
            <a:endParaRPr lang="ru-RU" sz="14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146700" y="6558226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10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871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592" y="3909724"/>
            <a:ext cx="894840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</a:rPr>
              <a:t>Автоматтандыру</a:t>
            </a:r>
            <a:endParaRPr lang="ru-RU" sz="2600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ru-RU" sz="2600" b="1" dirty="0" smtClean="0">
                <a:solidFill>
                  <a:srgbClr val="C00000"/>
                </a:solidFill>
              </a:rPr>
              <a:t> </a:t>
            </a:r>
            <a:r>
              <a:rPr lang="kk-KZ" sz="2600" b="1" dirty="0" smtClean="0">
                <a:solidFill>
                  <a:srgbClr val="C00000"/>
                </a:solidFill>
              </a:rPr>
              <a:t>Тауардың әкелуге </a:t>
            </a:r>
            <a:r>
              <a:rPr lang="kk-KZ" sz="2600" b="1" dirty="0">
                <a:solidFill>
                  <a:srgbClr val="C00000"/>
                </a:solidFill>
              </a:rPr>
              <a:t>дейінгі бақылау</a:t>
            </a:r>
            <a:endParaRPr lang="en-US" sz="2600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kk-KZ" sz="2600" b="1" dirty="0" smtClean="0">
                <a:solidFill>
                  <a:srgbClr val="C00000"/>
                </a:solidFill>
              </a:rPr>
              <a:t>Тауардың әкелу </a:t>
            </a:r>
            <a:r>
              <a:rPr lang="kk-KZ" sz="2600" b="1" dirty="0">
                <a:solidFill>
                  <a:srgbClr val="C00000"/>
                </a:solidFill>
              </a:rPr>
              <a:t>кезіндегі бақылау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kk-KZ" sz="2600" b="1" dirty="0" smtClean="0">
                <a:solidFill>
                  <a:srgbClr val="C00000"/>
                </a:solidFill>
              </a:rPr>
              <a:t>Тауарды </a:t>
            </a:r>
            <a:r>
              <a:rPr lang="kk-KZ" sz="2600" b="1" dirty="0">
                <a:solidFill>
                  <a:srgbClr val="C00000"/>
                </a:solidFill>
              </a:rPr>
              <a:t>еркін айналымға шығарудан кейінгі бақылау</a:t>
            </a:r>
            <a:endParaRPr lang="ru-RU" sz="2600" b="1" dirty="0">
              <a:solidFill>
                <a:srgbClr val="C00000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50"/>
          <a:stretch/>
        </p:blipFill>
        <p:spPr>
          <a:xfrm>
            <a:off x="0" y="963724"/>
            <a:ext cx="9144000" cy="26430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6726" y="251029"/>
            <a:ext cx="9017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КЕДЕНДІК ОПЕРАЦИЯЛАР СЕГМЕНТТЕРІ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9292" y="3897931"/>
            <a:ext cx="529621" cy="395319"/>
            <a:chOff x="4282104" y="3803373"/>
            <a:chExt cx="355783" cy="294839"/>
          </a:xfrm>
        </p:grpSpPr>
        <p:sp>
          <p:nvSpPr>
            <p:cNvPr id="15" name="Нашивка 1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81037" y="6463323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11</a:t>
            </a:fld>
            <a:endParaRPr lang="ru-RU" sz="1600" b="1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69292" y="4607379"/>
            <a:ext cx="529621" cy="395319"/>
            <a:chOff x="4282104" y="3803373"/>
            <a:chExt cx="355783" cy="294839"/>
          </a:xfrm>
        </p:grpSpPr>
        <p:sp>
          <p:nvSpPr>
            <p:cNvPr id="32" name="Нашивка 31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Нашивка 32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9292" y="5228995"/>
            <a:ext cx="529621" cy="395319"/>
            <a:chOff x="4282104" y="3803373"/>
            <a:chExt cx="355783" cy="294839"/>
          </a:xfrm>
        </p:grpSpPr>
        <p:sp>
          <p:nvSpPr>
            <p:cNvPr id="35" name="Нашивка 3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9292" y="5891147"/>
            <a:ext cx="529621" cy="395319"/>
            <a:chOff x="4282104" y="3803373"/>
            <a:chExt cx="355783" cy="294839"/>
          </a:xfrm>
        </p:grpSpPr>
        <p:sp>
          <p:nvSpPr>
            <p:cNvPr id="38" name="Нашивка 37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Нашивка 38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3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5" y="5661"/>
            <a:ext cx="9144000" cy="9637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6726" y="116513"/>
            <a:ext cx="7701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АЛДЫН АЛА АҚПАРАТТАНДЫРУ ЖӘНЕ ДЕКЛАРАЦИЯЛАУ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963726"/>
            <a:ext cx="4572000" cy="57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81525" y="963726"/>
            <a:ext cx="4572000" cy="5793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8132" y="1068722"/>
            <a:ext cx="265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ҚОЛДАНЫСТАҒЫ ТӘРТІП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51977" y="1068722"/>
            <a:ext cx="2416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ҰСЫНЫЛАТЫН ТӘРТІП</a:t>
            </a:r>
          </a:p>
        </p:txBody>
      </p:sp>
      <p:cxnSp>
        <p:nvCxnSpPr>
          <p:cNvPr id="66" name="Прямая соединительная линия 65"/>
          <p:cNvCxnSpPr>
            <a:stCxn id="4" idx="2"/>
          </p:cNvCxnSpPr>
          <p:nvPr/>
        </p:nvCxnSpPr>
        <p:spPr>
          <a:xfrm>
            <a:off x="4568825" y="969388"/>
            <a:ext cx="0" cy="569833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79240" y="1702765"/>
            <a:ext cx="3743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СЭҚ-</a:t>
            </a:r>
            <a:r>
              <a:rPr lang="ru-RU" b="1" dirty="0" err="1" smtClean="0"/>
              <a:t>қа</a:t>
            </a:r>
            <a:r>
              <a:rPr lang="ru-RU" b="1" dirty="0" smtClean="0"/>
              <a:t> </a:t>
            </a:r>
            <a:r>
              <a:rPr lang="ru-RU" b="1" dirty="0" err="1" smtClean="0"/>
              <a:t>қатысушы</a:t>
            </a:r>
            <a:r>
              <a:rPr lang="ru-RU" b="1" dirty="0" smtClean="0"/>
              <a:t> </a:t>
            </a:r>
            <a:r>
              <a:rPr lang="ru-RU" b="1" dirty="0" err="1" smtClean="0"/>
              <a:t>жүзеге</a:t>
            </a:r>
            <a:r>
              <a:rPr lang="ru-RU" b="1" dirty="0" smtClean="0"/>
              <a:t> </a:t>
            </a:r>
            <a:r>
              <a:rPr lang="ru-RU" b="1" dirty="0" err="1" smtClean="0"/>
              <a:t>асырады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47764" y="2268652"/>
            <a:ext cx="2996103" cy="12365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Алдын</a:t>
            </a:r>
            <a:r>
              <a:rPr lang="ru-RU" sz="2000" b="1" dirty="0" smtClean="0">
                <a:solidFill>
                  <a:schemeClr val="tx1"/>
                </a:solidFill>
              </a:rPr>
              <a:t> ала </a:t>
            </a:r>
            <a:r>
              <a:rPr lang="ru-RU" sz="2000" b="1" dirty="0" err="1" smtClean="0">
                <a:solidFill>
                  <a:schemeClr val="tx1"/>
                </a:solidFill>
              </a:rPr>
              <a:t>ақпараттандыру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47764" y="3954577"/>
            <a:ext cx="2996103" cy="12365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b="1" dirty="0" err="1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Алдын</a:t>
            </a:r>
            <a:r>
              <a:rPr lang="ru-RU" sz="20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ала </a:t>
            </a:r>
            <a:r>
              <a:rPr lang="ru-RU" sz="2000" b="1" dirty="0" err="1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декларациялау</a:t>
            </a:r>
            <a:endParaRPr lang="ru-RU" sz="20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090153" y="3924300"/>
            <a:ext cx="1491748" cy="1038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Тауарларды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декларациялау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956678" y="2249602"/>
            <a:ext cx="1767972" cy="10382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400" b="1" dirty="0" err="1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Міндетті</a:t>
            </a:r>
            <a:r>
              <a:rPr lang="ru-RU" sz="14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алдын</a:t>
            </a:r>
            <a:r>
              <a:rPr lang="ru-RU" sz="14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ала </a:t>
            </a:r>
            <a:r>
              <a:rPr lang="ru-RU" sz="1400" b="1" dirty="0" err="1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декларациялау</a:t>
            </a:r>
            <a:endParaRPr lang="ru-RU" sz="14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1369228">
            <a:off x="5267254" y="3409950"/>
            <a:ext cx="276295" cy="43996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581525" y="5507150"/>
            <a:ext cx="4572000" cy="13508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 err="1" smtClean="0">
                <a:ea typeface="Tahoma" pitchFamily="34" charset="0"/>
                <a:cs typeface="Tahoma" pitchFamily="34" charset="0"/>
              </a:rPr>
              <a:t>Алдын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ала </a:t>
            </a:r>
            <a:r>
              <a:rPr lang="ru-RU" sz="1400" b="1" dirty="0" err="1" smtClean="0">
                <a:ea typeface="Tahoma" pitchFamily="34" charset="0"/>
                <a:cs typeface="Tahoma" pitchFamily="34" charset="0"/>
              </a:rPr>
              <a:t>талдау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ea typeface="Tahoma" pitchFamily="34" charset="0"/>
                <a:cs typeface="Tahoma" pitchFamily="34" charset="0"/>
              </a:rPr>
              <a:t>және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ea typeface="Tahoma" pitchFamily="34" charset="0"/>
                <a:cs typeface="Tahoma" pitchFamily="34" charset="0"/>
              </a:rPr>
              <a:t>тауарларды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ea typeface="Tahoma" pitchFamily="34" charset="0"/>
                <a:cs typeface="Tahoma" pitchFamily="34" charset="0"/>
              </a:rPr>
              <a:t>шығаруды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ea typeface="Tahoma" pitchFamily="34" charset="0"/>
                <a:cs typeface="Tahoma" pitchFamily="34" charset="0"/>
              </a:rPr>
              <a:t>жеделдету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ea typeface="Tahoma" pitchFamily="34" charset="0"/>
                <a:cs typeface="Tahoma" pitchFamily="34" charset="0"/>
              </a:rPr>
              <a:t>үшін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ea typeface="Tahoma" pitchFamily="34" charset="0"/>
                <a:cs typeface="Tahoma" pitchFamily="34" charset="0"/>
              </a:rPr>
              <a:t>алдын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ала декларация (АД) </a:t>
            </a:r>
            <a:r>
              <a:rPr lang="ru-RU" sz="1400" b="1" dirty="0" err="1" smtClean="0">
                <a:ea typeface="Tahoma" pitchFamily="34" charset="0"/>
                <a:cs typeface="Tahoma" pitchFamily="34" charset="0"/>
              </a:rPr>
              <a:t>мәліметтерін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ea typeface="Tahoma" pitchFamily="34" charset="0"/>
                <a:cs typeface="Tahoma" pitchFamily="34" charset="0"/>
              </a:rPr>
              <a:t>пайдаланудың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ea typeface="Tahoma" pitchFamily="34" charset="0"/>
                <a:cs typeface="Tahoma" pitchFamily="34" charset="0"/>
              </a:rPr>
              <a:t>мүмкіндіктері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 smtClean="0">
                <a:ea typeface="Tahoma" pitchFamily="34" charset="0"/>
                <a:cs typeface="Tahoma" pitchFamily="34" charset="0"/>
              </a:rPr>
              <a:t>ТБЖ </a:t>
            </a:r>
            <a:r>
              <a:rPr lang="ru-RU" sz="1400" b="1" dirty="0" err="1" smtClean="0">
                <a:ea typeface="Tahoma" pitchFamily="34" charset="0"/>
                <a:cs typeface="Tahoma" pitchFamily="34" charset="0"/>
              </a:rPr>
              <a:t>іске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ea typeface="Tahoma" pitchFamily="34" charset="0"/>
                <a:cs typeface="Tahoma" pitchFamily="34" charset="0"/>
              </a:rPr>
              <a:t>қосылмаған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ea typeface="Tahoma" pitchFamily="34" charset="0"/>
                <a:cs typeface="Tahoma" pitchFamily="34" charset="0"/>
              </a:rPr>
              <a:t>жағдайда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 -  </a:t>
            </a:r>
            <a:r>
              <a:rPr lang="ru-RU" sz="1400" b="1" dirty="0" err="1" smtClean="0">
                <a:ea typeface="Tahoma" pitchFamily="34" charset="0"/>
                <a:cs typeface="Tahoma" pitchFamily="34" charset="0"/>
              </a:rPr>
              <a:t>тауарларды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ea typeface="Tahoma" pitchFamily="34" charset="0"/>
                <a:cs typeface="Tahoma" pitchFamily="34" charset="0"/>
              </a:rPr>
              <a:t>автоматты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ea typeface="Tahoma" pitchFamily="34" charset="0"/>
                <a:cs typeface="Tahoma" pitchFamily="34" charset="0"/>
              </a:rPr>
              <a:t>түрде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 smtClean="0">
                <a:ea typeface="Tahoma" pitchFamily="34" charset="0"/>
                <a:cs typeface="Tahoma" pitchFamily="34" charset="0"/>
              </a:rPr>
              <a:t>шығару</a:t>
            </a:r>
            <a:r>
              <a:rPr lang="ru-RU" sz="1400" b="1" dirty="0" smtClean="0">
                <a:ea typeface="Tahoma" pitchFamily="34" charset="0"/>
                <a:cs typeface="Tahoma" pitchFamily="34" charset="0"/>
              </a:rPr>
              <a:t> </a:t>
            </a:r>
            <a:endParaRPr lang="ru-RU" sz="14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0" y="5507150"/>
            <a:ext cx="4572000" cy="13508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ea typeface="Tahoma" pitchFamily="34" charset="0"/>
                <a:cs typeface="Tahoma" pitchFamily="34" charset="0"/>
              </a:rPr>
              <a:t>     </a:t>
            </a:r>
            <a:r>
              <a:rPr lang="ru-RU" sz="2000" b="1" dirty="0" err="1" smtClean="0">
                <a:ea typeface="Tahoma" pitchFamily="34" charset="0"/>
                <a:cs typeface="Tahoma" pitchFamily="34" charset="0"/>
              </a:rPr>
              <a:t>Екі</a:t>
            </a:r>
            <a:r>
              <a:rPr lang="ru-RU" sz="20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ea typeface="Tahoma" pitchFamily="34" charset="0"/>
                <a:cs typeface="Tahoma" pitchFamily="34" charset="0"/>
              </a:rPr>
              <a:t>процесті</a:t>
            </a:r>
            <a:r>
              <a:rPr lang="ru-RU" sz="20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ea typeface="Tahoma" pitchFamily="34" charset="0"/>
                <a:cs typeface="Tahoma" pitchFamily="34" charset="0"/>
              </a:rPr>
              <a:t>бөлу</a:t>
            </a:r>
            <a:endParaRPr lang="ru-RU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81037" y="6479494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12</a:t>
            </a:fld>
            <a:endParaRPr lang="ru-RU" sz="16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633203" y="3933825"/>
            <a:ext cx="1491748" cy="1038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Транзиттік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тауарға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арналған</a:t>
            </a:r>
            <a:r>
              <a:rPr lang="ru-RU" sz="1600" b="1" dirty="0" smtClean="0">
                <a:solidFill>
                  <a:schemeClr val="tx1"/>
                </a:solidFill>
              </a:rPr>
              <a:t> декларация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15175" y="2249602"/>
            <a:ext cx="1905000" cy="1038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600" b="1" dirty="0" err="1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Міндетті</a:t>
            </a:r>
            <a:r>
              <a:rPr lang="ru-RU" sz="16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алдын</a:t>
            </a:r>
            <a:r>
              <a:rPr lang="ru-RU" sz="1600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ала </a:t>
            </a:r>
            <a:r>
              <a:rPr lang="ru-RU" sz="1600" b="1" dirty="0" err="1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ақпараттандыру</a:t>
            </a:r>
            <a:endParaRPr lang="ru-RU" sz="1600" b="1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8153329" y="3400425"/>
            <a:ext cx="276295" cy="439967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5678" y="3924300"/>
            <a:ext cx="1491748" cy="10382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Тауарларды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шығару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 rot="2356253">
            <a:off x="7516131" y="3374746"/>
            <a:ext cx="276295" cy="53334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88765" y="3512515"/>
            <a:ext cx="3244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Сэқ-қа</a:t>
            </a:r>
            <a:r>
              <a:rPr lang="ru-RU" b="1" dirty="0" smtClean="0"/>
              <a:t> </a:t>
            </a:r>
            <a:r>
              <a:rPr lang="ru-RU" b="1" dirty="0" err="1" smtClean="0"/>
              <a:t>қатысушының</a:t>
            </a:r>
            <a:r>
              <a:rPr lang="ru-RU" b="1" dirty="0" smtClean="0"/>
              <a:t> </a:t>
            </a:r>
            <a:r>
              <a:rPr lang="ru-RU" b="1" dirty="0" err="1" smtClean="0"/>
              <a:t>құқығы</a:t>
            </a:r>
            <a:r>
              <a:rPr lang="ru-RU" b="1" dirty="0" smtClean="0"/>
              <a:t>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00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4826000"/>
            <a:ext cx="930275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162175" y="768350"/>
            <a:ext cx="7237413" cy="1000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989138"/>
            <a:ext cx="930275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Text Box 8"/>
          <p:cNvSpPr txBox="1">
            <a:spLocks noChangeArrowheads="1"/>
          </p:cNvSpPr>
          <p:nvPr/>
        </p:nvSpPr>
        <p:spPr bwMode="auto">
          <a:xfrm flipH="1">
            <a:off x="7092950" y="2879725"/>
            <a:ext cx="1584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ru-RU" altLang="ru-RU" sz="11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Тауарларды</a:t>
            </a:r>
            <a:r>
              <a:rPr lang="ru-RU" altLang="ru-RU" sz="11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шығару</a:t>
            </a:r>
            <a:endParaRPr lang="ru-RU" altLang="ru-RU" sz="11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 flipH="1">
            <a:off x="1801813" y="2900363"/>
            <a:ext cx="128111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ru-RU" altLang="ru-RU" sz="11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Шекараға</a:t>
            </a:r>
            <a:r>
              <a:rPr lang="ru-RU" altLang="ru-RU" sz="11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келу</a:t>
            </a:r>
            <a:r>
              <a:rPr lang="ru-RU" altLang="ru-RU" sz="11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туралы</a:t>
            </a:r>
            <a:r>
              <a:rPr lang="ru-RU" altLang="ru-RU" sz="11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хабарлама</a:t>
            </a:r>
            <a:endParaRPr lang="ru-RU" altLang="ru-RU" sz="11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 flipH="1">
            <a:off x="3275013" y="2951163"/>
            <a:ext cx="1584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ru-RU" altLang="ru-RU" sz="11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Тауарларды</a:t>
            </a:r>
            <a:r>
              <a:rPr lang="ru-RU" altLang="ru-RU" sz="11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жеткізу</a:t>
            </a:r>
            <a:r>
              <a:rPr lang="ru-RU" altLang="ru-RU" sz="11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sz="11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54" name="Прямоугольник 40"/>
          <p:cNvSpPr>
            <a:spLocks noChangeArrowheads="1"/>
          </p:cNvSpPr>
          <p:nvPr/>
        </p:nvSpPr>
        <p:spPr bwMode="auto">
          <a:xfrm>
            <a:off x="5795963" y="2030413"/>
            <a:ext cx="501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ДТ</a:t>
            </a:r>
            <a:r>
              <a:rPr lang="ru-RU" altLang="ru-RU" sz="2400">
                <a:solidFill>
                  <a:srgbClr val="66FF33"/>
                </a:solidFill>
              </a:rPr>
              <a:t> </a:t>
            </a:r>
          </a:p>
        </p:txBody>
      </p:sp>
      <p:sp>
        <p:nvSpPr>
          <p:cNvPr id="6156" name="Text Box 8"/>
          <p:cNvSpPr txBox="1">
            <a:spLocks noChangeArrowheads="1"/>
          </p:cNvSpPr>
          <p:nvPr/>
        </p:nvSpPr>
        <p:spPr bwMode="auto">
          <a:xfrm flipH="1">
            <a:off x="422275" y="1341438"/>
            <a:ext cx="6526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Қолданыстағы</a:t>
            </a:r>
            <a:r>
              <a:rPr lang="ru-RU" altLang="ru-RU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тәртіп</a:t>
            </a:r>
            <a:endParaRPr lang="ru-RU" altLang="ru-RU" sz="20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61" name="Picture 15" descr="http://img.address.ua/imgdata/data/listing/sklad/981/9811235/bg/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133600"/>
            <a:ext cx="143192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pPr>
              <a:defRPr/>
            </a:pPr>
            <a:fld id="{E0B256DC-BBF7-44AB-AD3B-AFC8F8E3025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164" name="Text Box 8"/>
          <p:cNvSpPr txBox="1">
            <a:spLocks noChangeArrowheads="1"/>
          </p:cNvSpPr>
          <p:nvPr/>
        </p:nvSpPr>
        <p:spPr bwMode="auto">
          <a:xfrm flipH="1">
            <a:off x="2112963" y="5565775"/>
            <a:ext cx="12811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ru-RU" altLang="ru-RU" sz="11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Шекараға</a:t>
            </a:r>
            <a:r>
              <a:rPr lang="ru-RU" altLang="ru-RU" sz="11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келу</a:t>
            </a:r>
            <a:r>
              <a:rPr lang="ru-RU" altLang="ru-RU" sz="11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туралы</a:t>
            </a:r>
            <a:r>
              <a:rPr lang="ru-RU" altLang="ru-RU" sz="11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хабарлама</a:t>
            </a:r>
            <a:endParaRPr lang="ru-RU" altLang="ru-RU" sz="11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65" name="Text Box 8"/>
          <p:cNvSpPr txBox="1">
            <a:spLocks noChangeArrowheads="1"/>
          </p:cNvSpPr>
          <p:nvPr/>
        </p:nvSpPr>
        <p:spPr bwMode="auto">
          <a:xfrm flipH="1">
            <a:off x="5929313" y="5832475"/>
            <a:ext cx="19637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ru-RU" altLang="ru-RU" sz="11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УСҚ-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нан</a:t>
            </a:r>
            <a:r>
              <a:rPr lang="ru-RU" altLang="ru-RU" sz="11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кетуін</a:t>
            </a:r>
            <a:r>
              <a:rPr lang="ru-RU" altLang="ru-RU" sz="1100" b="1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 b="1" dirty="0" err="1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бақылау</a:t>
            </a:r>
            <a:endParaRPr lang="ru-RU" altLang="ru-RU" sz="1100" b="1" dirty="0">
              <a:solidFill>
                <a:srgbClr val="00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66" name="Text Box 8"/>
          <p:cNvSpPr txBox="1">
            <a:spLocks noChangeArrowheads="1"/>
          </p:cNvSpPr>
          <p:nvPr/>
        </p:nvSpPr>
        <p:spPr bwMode="auto">
          <a:xfrm flipH="1">
            <a:off x="3409950" y="5759450"/>
            <a:ext cx="15843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charset="0"/>
              <a:buNone/>
            </a:pPr>
            <a:r>
              <a:rPr lang="ru-RU" altLang="ru-RU" sz="11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Тауарларды</a:t>
            </a:r>
            <a:r>
              <a:rPr lang="ru-RU" altLang="ru-RU" sz="11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100" b="1" dirty="0" err="1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жеткізу</a:t>
            </a:r>
            <a:r>
              <a:rPr lang="ru-RU" altLang="ru-RU" sz="1100" b="1" dirty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6169" name="Picture 15" descr="http://img.address.ua/imgdata/data/listing/sklad/981/9811235/bg/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4868863"/>
            <a:ext cx="14335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478338"/>
            <a:ext cx="6889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4" name="Рисунок 112" descr="LOGO MGD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5253038"/>
            <a:ext cx="37623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5" name="Прямоугольник 120"/>
          <p:cNvSpPr>
            <a:spLocks noChangeArrowheads="1"/>
          </p:cNvSpPr>
          <p:nvPr/>
        </p:nvSpPr>
        <p:spPr bwMode="auto">
          <a:xfrm>
            <a:off x="5641770" y="4652963"/>
            <a:ext cx="5020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ТД</a:t>
            </a:r>
            <a:r>
              <a:rPr lang="ru-RU" altLang="ru-RU" sz="2400" dirty="0" smtClean="0">
                <a:solidFill>
                  <a:srgbClr val="66FF33"/>
                </a:solidFill>
              </a:rPr>
              <a:t> </a:t>
            </a:r>
            <a:endParaRPr lang="ru-RU" altLang="ru-RU" sz="2400" dirty="0">
              <a:solidFill>
                <a:srgbClr val="66FF33"/>
              </a:solidFill>
            </a:endParaRPr>
          </a:p>
        </p:txBody>
      </p:sp>
      <p:sp>
        <p:nvSpPr>
          <p:cNvPr id="6176" name="TextBox 1"/>
          <p:cNvSpPr txBox="1">
            <a:spLocks noChangeArrowheads="1"/>
          </p:cNvSpPr>
          <p:nvPr/>
        </p:nvSpPr>
        <p:spPr bwMode="auto">
          <a:xfrm>
            <a:off x="368300" y="2924175"/>
            <a:ext cx="13954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/>
              <a:t>Web</a:t>
            </a:r>
            <a:endParaRPr lang="ru-RU" b="1"/>
          </a:p>
          <a:p>
            <a:pPr algn="ctr" eaLnBrk="1" hangingPunct="1"/>
            <a:r>
              <a:rPr lang="ru-RU" b="1"/>
              <a:t>Декларант</a:t>
            </a:r>
          </a:p>
        </p:txBody>
      </p:sp>
      <p:sp>
        <p:nvSpPr>
          <p:cNvPr id="6177" name="TextBox 2"/>
          <p:cNvSpPr txBox="1">
            <a:spLocks noChangeArrowheads="1"/>
          </p:cNvSpPr>
          <p:nvPr/>
        </p:nvSpPr>
        <p:spPr bwMode="auto">
          <a:xfrm>
            <a:off x="3446463" y="3227388"/>
            <a:ext cx="12522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/>
              <a:t>ТТС </a:t>
            </a:r>
            <a:r>
              <a:rPr lang="ru-RU" b="1" dirty="0" smtClean="0"/>
              <a:t>ЖБО</a:t>
            </a:r>
            <a:endParaRPr lang="ru-RU" b="1" dirty="0"/>
          </a:p>
        </p:txBody>
      </p:sp>
      <p:sp>
        <p:nvSpPr>
          <p:cNvPr id="6178" name="TextBox 4"/>
          <p:cNvSpPr txBox="1">
            <a:spLocks noChangeArrowheads="1"/>
          </p:cNvSpPr>
          <p:nvPr/>
        </p:nvSpPr>
        <p:spPr bwMode="auto">
          <a:xfrm>
            <a:off x="7092950" y="3141663"/>
            <a:ext cx="1871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/>
              <a:t>КААЖ</a:t>
            </a:r>
            <a:r>
              <a:rPr lang="ru-RU" b="1" dirty="0"/>
              <a:t>, СБТБ</a:t>
            </a:r>
          </a:p>
        </p:txBody>
      </p:sp>
      <p:sp>
        <p:nvSpPr>
          <p:cNvPr id="6179" name="TextBox 5"/>
          <p:cNvSpPr txBox="1">
            <a:spLocks noChangeArrowheads="1"/>
          </p:cNvSpPr>
          <p:nvPr/>
        </p:nvSpPr>
        <p:spPr bwMode="auto">
          <a:xfrm>
            <a:off x="5181003" y="3070225"/>
            <a:ext cx="13378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err="1" smtClean="0"/>
              <a:t>Брокерлік</a:t>
            </a:r>
            <a:endParaRPr lang="ru-RU" b="1" dirty="0"/>
          </a:p>
          <a:p>
            <a:pPr algn="ctr" eaLnBrk="1" hangingPunct="1"/>
            <a:r>
              <a:rPr lang="ru-RU" b="1" dirty="0"/>
              <a:t>софт</a:t>
            </a:r>
          </a:p>
        </p:txBody>
      </p:sp>
      <p:sp>
        <p:nvSpPr>
          <p:cNvPr id="47" name="Подзаголовок 2"/>
          <p:cNvSpPr txBox="1">
            <a:spLocks/>
          </p:cNvSpPr>
          <p:nvPr/>
        </p:nvSpPr>
        <p:spPr>
          <a:xfrm>
            <a:off x="1295400" y="7089775"/>
            <a:ext cx="6234113" cy="373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83" name="Рисунок 31" descr="LOGO MGD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403475"/>
            <a:ext cx="3762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4" name="Text Box 8"/>
          <p:cNvSpPr txBox="1">
            <a:spLocks noChangeArrowheads="1"/>
          </p:cNvSpPr>
          <p:nvPr/>
        </p:nvSpPr>
        <p:spPr bwMode="auto">
          <a:xfrm flipH="1">
            <a:off x="334963" y="4048125"/>
            <a:ext cx="790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Ұсынылатын</a:t>
            </a:r>
            <a:r>
              <a:rPr lang="ru-RU" alt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тәртіп</a:t>
            </a:r>
            <a:endParaRPr lang="ru-RU" altLang="ru-RU" sz="20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44675"/>
            <a:ext cx="6889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5637213" y="2009775"/>
            <a:ext cx="663575" cy="339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Т</a:t>
            </a:r>
            <a:r>
              <a:rPr lang="ru-RU" altLang="ru-RU" sz="14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</a:t>
            </a:r>
            <a:r>
              <a:rPr lang="ru-RU" altLang="ru-RU" sz="1600" dirty="0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altLang="ru-RU" sz="1600" dirty="0">
              <a:solidFill>
                <a:srgbClr val="66FF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" name="Rectangle 9"/>
          <p:cNvSpPr>
            <a:spLocks noChangeArrowheads="1"/>
          </p:cNvSpPr>
          <p:nvPr/>
        </p:nvSpPr>
        <p:spPr bwMode="auto">
          <a:xfrm>
            <a:off x="3751263" y="4937125"/>
            <a:ext cx="628650" cy="3381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ТД</a:t>
            </a:r>
            <a:r>
              <a:rPr lang="ru-RU" altLang="ru-RU" sz="160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26726" y="272996"/>
            <a:ext cx="7701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АСТАНА-1 АЖ АТОМАТТАНДЫРУ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ЖӘНЕ </a:t>
            </a:r>
            <a:r>
              <a:rPr lang="ru-RU" sz="2400" b="1" dirty="0" smtClean="0">
                <a:solidFill>
                  <a:srgbClr val="C00000"/>
                </a:solidFill>
              </a:rPr>
              <a:t>ИНТЕГРАЦИЯЛАУ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1376" y="2054737"/>
            <a:ext cx="952772" cy="952773"/>
          </a:xfrm>
          <a:prstGeom prst="rect">
            <a:avLst/>
          </a:prstGeom>
        </p:spPr>
      </p:pic>
      <p:grpSp>
        <p:nvGrpSpPr>
          <p:cNvPr id="58" name="Группа 44"/>
          <p:cNvGrpSpPr/>
          <p:nvPr/>
        </p:nvGrpSpPr>
        <p:grpSpPr>
          <a:xfrm>
            <a:off x="757488" y="1909611"/>
            <a:ext cx="512357" cy="547696"/>
            <a:chOff x="621985" y="3027570"/>
            <a:chExt cx="484893" cy="518337"/>
          </a:xfrm>
        </p:grpSpPr>
        <p:pic>
          <p:nvPicPr>
            <p:cNvPr id="59" name="Picture 31" descr="C:\Documents and Settings\Admin\Мои документы\For prezentations\Paper\Text Document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17" y="3061652"/>
              <a:ext cx="428628" cy="484255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chemeClr val="bg2">
                  <a:alpha val="39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621985" y="3027570"/>
              <a:ext cx="484893" cy="43691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1400" b="1" dirty="0" smtClean="0">
                  <a:solidFill>
                    <a:schemeClr val="tx2"/>
                  </a:solidFill>
                  <a:ea typeface="Tahoma" pitchFamily="34" charset="0"/>
                  <a:cs typeface="Arial" pitchFamily="34" charset="0"/>
                </a:rPr>
                <a:t>АА</a:t>
              </a:r>
              <a:r>
                <a:rPr lang="ru-RU" altLang="ru-RU" sz="2400" dirty="0" smtClean="0">
                  <a:solidFill>
                    <a:srgbClr val="66FF33"/>
                  </a:solidFill>
                  <a:cs typeface="Arial" pitchFamily="34" charset="0"/>
                </a:rPr>
                <a:t> </a:t>
              </a:r>
              <a:endParaRPr lang="ru-RU" altLang="ru-RU" sz="2400" dirty="0">
                <a:solidFill>
                  <a:srgbClr val="66FF33"/>
                </a:solidFill>
                <a:cs typeface="Arial" pitchFamily="34" charset="0"/>
              </a:endParaRPr>
            </a:p>
          </p:txBody>
        </p:sp>
      </p:grpSp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509" y="2363734"/>
            <a:ext cx="1214449" cy="66166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06312" y="2129358"/>
            <a:ext cx="952772" cy="952773"/>
          </a:xfrm>
          <a:prstGeom prst="rect">
            <a:avLst/>
          </a:prstGeom>
        </p:spPr>
      </p:pic>
      <p:grpSp>
        <p:nvGrpSpPr>
          <p:cNvPr id="62" name="Группа 46"/>
          <p:cNvGrpSpPr/>
          <p:nvPr/>
        </p:nvGrpSpPr>
        <p:grpSpPr>
          <a:xfrm>
            <a:off x="4038600" y="2008188"/>
            <a:ext cx="512357" cy="547696"/>
            <a:chOff x="621985" y="3027570"/>
            <a:chExt cx="484893" cy="518337"/>
          </a:xfrm>
        </p:grpSpPr>
        <p:pic>
          <p:nvPicPr>
            <p:cNvPr id="63" name="Picture 31" descr="C:\Documents and Settings\Admin\Мои документы\For prezentations\Paper\Text Document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17" y="3061652"/>
              <a:ext cx="428628" cy="484255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chemeClr val="bg2">
                  <a:alpha val="39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9"/>
            <p:cNvSpPr>
              <a:spLocks noChangeArrowheads="1"/>
            </p:cNvSpPr>
            <p:nvPr/>
          </p:nvSpPr>
          <p:spPr bwMode="auto">
            <a:xfrm>
              <a:off x="621985" y="3027570"/>
              <a:ext cx="484893" cy="43691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1400" b="1" dirty="0" smtClean="0">
                  <a:solidFill>
                    <a:schemeClr val="tx2"/>
                  </a:solidFill>
                  <a:ea typeface="Tahoma" pitchFamily="34" charset="0"/>
                  <a:cs typeface="Arial" pitchFamily="34" charset="0"/>
                </a:rPr>
                <a:t>КД</a:t>
              </a:r>
              <a:r>
                <a:rPr lang="ru-RU" altLang="ru-RU" sz="2400" dirty="0" smtClean="0">
                  <a:solidFill>
                    <a:srgbClr val="66FF33"/>
                  </a:solidFill>
                  <a:cs typeface="Arial" pitchFamily="34" charset="0"/>
                </a:rPr>
                <a:t> </a:t>
              </a:r>
              <a:endParaRPr lang="ru-RU" altLang="ru-RU" sz="2400" dirty="0">
                <a:solidFill>
                  <a:srgbClr val="66FF33"/>
                </a:solidFill>
                <a:cs typeface="Arial" pitchFamily="34" charset="0"/>
              </a:endParaRPr>
            </a:p>
          </p:txBody>
        </p:sp>
      </p:grpSp>
      <p:pic>
        <p:nvPicPr>
          <p:cNvPr id="66" name="Рисунок 6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8376" y="4696337"/>
            <a:ext cx="952772" cy="952773"/>
          </a:xfrm>
          <a:prstGeom prst="rect">
            <a:avLst/>
          </a:prstGeom>
        </p:spPr>
      </p:pic>
      <p:grpSp>
        <p:nvGrpSpPr>
          <p:cNvPr id="67" name="Группа 44"/>
          <p:cNvGrpSpPr/>
          <p:nvPr/>
        </p:nvGrpSpPr>
        <p:grpSpPr>
          <a:xfrm>
            <a:off x="884488" y="4551211"/>
            <a:ext cx="512357" cy="547696"/>
            <a:chOff x="621985" y="3027570"/>
            <a:chExt cx="484893" cy="518337"/>
          </a:xfrm>
        </p:grpSpPr>
        <p:pic>
          <p:nvPicPr>
            <p:cNvPr id="68" name="Picture 31" descr="C:\Documents and Settings\Admin\Мои документы\For prezentations\Paper\Text Document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17" y="3061652"/>
              <a:ext cx="428628" cy="484255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chemeClr val="bg2">
                  <a:alpha val="39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621985" y="3027570"/>
              <a:ext cx="484893" cy="46166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1400" b="1" dirty="0" smtClean="0">
                  <a:solidFill>
                    <a:schemeClr val="tx2"/>
                  </a:solidFill>
                  <a:ea typeface="Tahoma" pitchFamily="34" charset="0"/>
                  <a:cs typeface="Arial" pitchFamily="34" charset="0"/>
                </a:rPr>
                <a:t>ПИ</a:t>
              </a:r>
              <a:r>
                <a:rPr lang="ru-RU" altLang="ru-RU" sz="2400" dirty="0" smtClean="0">
                  <a:solidFill>
                    <a:srgbClr val="66FF33"/>
                  </a:solidFill>
                  <a:cs typeface="Arial" pitchFamily="34" charset="0"/>
                </a:rPr>
                <a:t> </a:t>
              </a:r>
              <a:endParaRPr lang="ru-RU" altLang="ru-RU" sz="2400" dirty="0">
                <a:solidFill>
                  <a:srgbClr val="66FF33"/>
                </a:solidFill>
                <a:cs typeface="Arial" pitchFamily="34" charset="0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509" y="5005334"/>
            <a:ext cx="1214449" cy="66166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92241" y="4770958"/>
            <a:ext cx="952772" cy="952773"/>
          </a:xfrm>
          <a:prstGeom prst="rect">
            <a:avLst/>
          </a:prstGeom>
        </p:spPr>
      </p:pic>
      <p:grpSp>
        <p:nvGrpSpPr>
          <p:cNvPr id="72" name="Группа 46"/>
          <p:cNvGrpSpPr/>
          <p:nvPr/>
        </p:nvGrpSpPr>
        <p:grpSpPr>
          <a:xfrm>
            <a:off x="4165600" y="4649788"/>
            <a:ext cx="512357" cy="547696"/>
            <a:chOff x="621985" y="3027570"/>
            <a:chExt cx="484893" cy="518337"/>
          </a:xfrm>
        </p:grpSpPr>
        <p:pic>
          <p:nvPicPr>
            <p:cNvPr id="73" name="Picture 31" descr="C:\Documents and Settings\Admin\Мои документы\For prezentations\Paper\Text Document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17" y="3061652"/>
              <a:ext cx="428628" cy="484255"/>
            </a:xfrm>
            <a:prstGeom prst="rect">
              <a:avLst/>
            </a:prstGeom>
            <a:noFill/>
            <a:ln>
              <a:noFill/>
            </a:ln>
            <a:effectLst>
              <a:outerShdw dist="38100" dir="2700000" algn="tl" rotWithShape="0">
                <a:schemeClr val="bg2">
                  <a:alpha val="39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621985" y="3027570"/>
              <a:ext cx="484893" cy="461665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altLang="ru-RU" sz="1400" b="1" dirty="0" smtClean="0">
                  <a:solidFill>
                    <a:schemeClr val="tx2"/>
                  </a:solidFill>
                  <a:ea typeface="Tahoma" pitchFamily="34" charset="0"/>
                  <a:cs typeface="Arial" pitchFamily="34" charset="0"/>
                </a:rPr>
                <a:t>ТД</a:t>
              </a:r>
              <a:r>
                <a:rPr lang="ru-RU" altLang="ru-RU" sz="2400" dirty="0" smtClean="0">
                  <a:solidFill>
                    <a:srgbClr val="66FF33"/>
                  </a:solidFill>
                  <a:cs typeface="Arial" pitchFamily="34" charset="0"/>
                </a:rPr>
                <a:t> </a:t>
              </a:r>
              <a:endParaRPr lang="ru-RU" altLang="ru-RU" sz="2400" dirty="0">
                <a:solidFill>
                  <a:srgbClr val="66FF33"/>
                </a:solidFill>
                <a:cs typeface="Arial" pitchFamily="34" charset="0"/>
              </a:endParaRPr>
            </a:p>
          </p:txBody>
        </p:sp>
      </p:grpSp>
      <p:sp>
        <p:nvSpPr>
          <p:cNvPr id="75" name="Text Box 8"/>
          <p:cNvSpPr txBox="1">
            <a:spLocks noChangeArrowheads="1"/>
          </p:cNvSpPr>
          <p:nvPr/>
        </p:nvSpPr>
        <p:spPr bwMode="auto">
          <a:xfrm flipH="1">
            <a:off x="5394324" y="1397000"/>
            <a:ext cx="3282949" cy="400110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Әртүрлі</a:t>
            </a:r>
            <a:r>
              <a:rPr lang="ru-RU" alt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жүйелер</a:t>
            </a:r>
            <a:endParaRPr lang="ru-RU" alt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 flipH="1">
            <a:off x="5394325" y="4052888"/>
            <a:ext cx="3282950" cy="400110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Бірыңғай</a:t>
            </a:r>
            <a:r>
              <a:rPr lang="ru-RU" alt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жүйе</a:t>
            </a:r>
            <a:endParaRPr lang="ru-RU" alt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8"/>
          <p:cNvSpPr txBox="1">
            <a:spLocks noChangeArrowheads="1"/>
          </p:cNvSpPr>
          <p:nvPr/>
        </p:nvSpPr>
        <p:spPr bwMode="auto">
          <a:xfrm>
            <a:off x="454025" y="2160588"/>
            <a:ext cx="6757988" cy="4284662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smtClean="0">
              <a:cs typeface="Arial" charset="0"/>
            </a:endParaRPr>
          </a:p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smtClean="0">
              <a:cs typeface="Arial" charset="0"/>
            </a:endParaRPr>
          </a:p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smtClean="0">
              <a:cs typeface="Arial" charset="0"/>
            </a:endParaRPr>
          </a:p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smtClean="0">
              <a:cs typeface="Arial" charset="0"/>
            </a:endParaRPr>
          </a:p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smtClean="0">
              <a:cs typeface="Arial" charset="0"/>
            </a:endParaRPr>
          </a:p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smtClean="0">
              <a:cs typeface="Arial" charset="0"/>
            </a:endParaRPr>
          </a:p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smtClean="0">
              <a:cs typeface="Arial" charset="0"/>
            </a:endParaRPr>
          </a:p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smtClean="0">
              <a:cs typeface="Arial" charset="0"/>
            </a:endParaRPr>
          </a:p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smtClean="0">
              <a:cs typeface="Arial" charset="0"/>
            </a:endParaRPr>
          </a:p>
          <a:p>
            <a:pPr marL="85725" indent="0" algn="just">
              <a:spcAft>
                <a:spcPts val="800"/>
              </a:spcAft>
              <a:buFont typeface="Arial" charset="0"/>
              <a:buNone/>
              <a:defRPr/>
            </a:pPr>
            <a:endParaRPr lang="ru-RU" altLang="ru-RU" sz="1800" dirty="0">
              <a:cs typeface="Arial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212975"/>
            <a:ext cx="1820863" cy="382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816100"/>
            <a:ext cx="377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AutoShape 3"/>
          <p:cNvSpPr>
            <a:spLocks noChangeArrowheads="1"/>
          </p:cNvSpPr>
          <p:nvPr/>
        </p:nvSpPr>
        <p:spPr bwMode="ltGray">
          <a:xfrm rot="5400000" flipH="1">
            <a:off x="-493713" y="3122613"/>
            <a:ext cx="2738437" cy="2116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gradFill rotWithShape="0">
            <a:gsLst>
              <a:gs pos="0">
                <a:srgbClr val="E3EBFF"/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2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727325"/>
            <a:ext cx="1260475" cy="2387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1" name="Group 16"/>
          <p:cNvGrpSpPr>
            <a:grpSpLocks/>
          </p:cNvGrpSpPr>
          <p:nvPr/>
        </p:nvGrpSpPr>
        <p:grpSpPr bwMode="auto">
          <a:xfrm>
            <a:off x="1708150" y="2335213"/>
            <a:ext cx="381000" cy="381000"/>
            <a:chOff x="2078" y="1680"/>
            <a:chExt cx="1615" cy="1615"/>
          </a:xfrm>
        </p:grpSpPr>
        <p:sp>
          <p:nvSpPr>
            <p:cNvPr id="8238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41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43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202" name="Group 23"/>
          <p:cNvGrpSpPr>
            <a:grpSpLocks/>
          </p:cNvGrpSpPr>
          <p:nvPr/>
        </p:nvGrpSpPr>
        <p:grpSpPr bwMode="auto">
          <a:xfrm>
            <a:off x="2117725" y="3033713"/>
            <a:ext cx="381000" cy="381000"/>
            <a:chOff x="2078" y="1680"/>
            <a:chExt cx="1615" cy="1615"/>
          </a:xfrm>
        </p:grpSpPr>
        <p:sp>
          <p:nvSpPr>
            <p:cNvPr id="8232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35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0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37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203" name="Group 30"/>
          <p:cNvGrpSpPr>
            <a:grpSpLocks/>
          </p:cNvGrpSpPr>
          <p:nvPr/>
        </p:nvGrpSpPr>
        <p:grpSpPr bwMode="auto">
          <a:xfrm>
            <a:off x="1704975" y="5073650"/>
            <a:ext cx="381000" cy="381000"/>
            <a:chOff x="2078" y="1680"/>
            <a:chExt cx="1615" cy="1615"/>
          </a:xfrm>
        </p:grpSpPr>
        <p:sp>
          <p:nvSpPr>
            <p:cNvPr id="8226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29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7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31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204" name="Group 37"/>
          <p:cNvGrpSpPr>
            <a:grpSpLocks/>
          </p:cNvGrpSpPr>
          <p:nvPr/>
        </p:nvGrpSpPr>
        <p:grpSpPr bwMode="auto">
          <a:xfrm>
            <a:off x="1081088" y="5446713"/>
            <a:ext cx="355600" cy="381000"/>
            <a:chOff x="2078" y="1680"/>
            <a:chExt cx="1615" cy="1615"/>
          </a:xfrm>
        </p:grpSpPr>
        <p:sp>
          <p:nvSpPr>
            <p:cNvPr id="8220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23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7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25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820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4425950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6" name="AutoShape 8"/>
          <p:cNvSpPr>
            <a:spLocks noChangeArrowheads="1"/>
          </p:cNvSpPr>
          <p:nvPr/>
        </p:nvSpPr>
        <p:spPr bwMode="gray">
          <a:xfrm>
            <a:off x="1768475" y="1643063"/>
            <a:ext cx="7163488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85725" algn="just">
              <a:spcAft>
                <a:spcPts val="800"/>
              </a:spcAft>
            </a:pP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процесстерді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платформаға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біріктіру</a:t>
            </a: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7" name="AutoShape 8"/>
          <p:cNvSpPr>
            <a:spLocks noChangeArrowheads="1"/>
          </p:cNvSpPr>
          <p:nvPr/>
        </p:nvSpPr>
        <p:spPr bwMode="gray">
          <a:xfrm>
            <a:off x="2117724" y="2271713"/>
            <a:ext cx="6814239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85725" algn="just">
              <a:spcAft>
                <a:spcPts val="800"/>
              </a:spcAft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ИКТ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ФЛБ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деректерін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өңдеу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уақытын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қысқарту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8" name="AutoShape 8"/>
          <p:cNvSpPr>
            <a:spLocks noChangeArrowheads="1"/>
          </p:cNvSpPr>
          <p:nvPr/>
        </p:nvSpPr>
        <p:spPr bwMode="gray">
          <a:xfrm>
            <a:off x="2492375" y="2914650"/>
            <a:ext cx="6439589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85725" algn="just">
              <a:spcAft>
                <a:spcPts val="800"/>
              </a:spcAft>
            </a:pPr>
            <a:r>
              <a:rPr lang="kk-KZ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kk-KZ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изнес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kk-KZ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процестері мен е-құжаттар пішіндерін оңтайландыру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9" name="AutoShape 8"/>
          <p:cNvSpPr>
            <a:spLocks noChangeArrowheads="1"/>
          </p:cNvSpPr>
          <p:nvPr/>
        </p:nvSpPr>
        <p:spPr bwMode="gray">
          <a:xfrm>
            <a:off x="2559049" y="4316413"/>
            <a:ext cx="6372915" cy="596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85725" algn="just">
              <a:spcAft>
                <a:spcPts val="800"/>
              </a:spcAft>
            </a:pP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Төлемдерді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есептеу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өндіру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есепке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алуды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автоматтандыру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0" name="AutoShape 8"/>
          <p:cNvSpPr>
            <a:spLocks noChangeArrowheads="1"/>
          </p:cNvSpPr>
          <p:nvPr/>
        </p:nvSpPr>
        <p:spPr bwMode="gray">
          <a:xfrm>
            <a:off x="2108200" y="5010150"/>
            <a:ext cx="6823764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85725" algn="just">
              <a:spcAft>
                <a:spcPts val="800"/>
              </a:spcAft>
            </a:pPr>
            <a:r>
              <a:rPr lang="kk-KZ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Нақты уақыттағы мониторинг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k-KZ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есептер мен статистика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11" name="AutoShape 8"/>
          <p:cNvSpPr>
            <a:spLocks noChangeArrowheads="1"/>
          </p:cNvSpPr>
          <p:nvPr/>
        </p:nvSpPr>
        <p:spPr bwMode="gray">
          <a:xfrm>
            <a:off x="2660650" y="3598863"/>
            <a:ext cx="6271314" cy="6429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85725" algn="just">
              <a:spcAft>
                <a:spcPts val="800"/>
              </a:spcAft>
            </a:pP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жетілдірілген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мен пост-аудит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12" name="Group 37"/>
          <p:cNvGrpSpPr>
            <a:grpSpLocks/>
          </p:cNvGrpSpPr>
          <p:nvPr/>
        </p:nvGrpSpPr>
        <p:grpSpPr bwMode="auto">
          <a:xfrm>
            <a:off x="2270125" y="3708400"/>
            <a:ext cx="355600" cy="381000"/>
            <a:chOff x="2078" y="1680"/>
            <a:chExt cx="1615" cy="1615"/>
          </a:xfrm>
        </p:grpSpPr>
        <p:sp>
          <p:nvSpPr>
            <p:cNvPr id="8214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17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1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19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213" name="AutoShape 8"/>
          <p:cNvSpPr>
            <a:spLocks noChangeArrowheads="1"/>
          </p:cNvSpPr>
          <p:nvPr/>
        </p:nvSpPr>
        <p:spPr bwMode="gray">
          <a:xfrm>
            <a:off x="1768475" y="5659438"/>
            <a:ext cx="7163489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85725" algn="just">
              <a:spcAft>
                <a:spcPts val="800"/>
              </a:spcAft>
            </a:pPr>
            <a:r>
              <a:rPr lang="kk-KZ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Басқа жүйелермен өзара іс-қимылдар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(БСАЖ,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ИКПП,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ЕАЭО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т.б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26726" y="272996"/>
            <a:ext cx="7701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АСТАНА-1 АЖ </a:t>
            </a:r>
            <a:r>
              <a:rPr lang="ru-RU" sz="2400" b="1" dirty="0" smtClean="0">
                <a:solidFill>
                  <a:srgbClr val="C00000"/>
                </a:solidFill>
              </a:rPr>
              <a:t>ЕҢГІЗУДІҢ </a:t>
            </a:r>
            <a:r>
              <a:rPr lang="ru-RU" sz="2400" b="1" dirty="0">
                <a:solidFill>
                  <a:srgbClr val="C00000"/>
                </a:solidFill>
              </a:rPr>
              <a:t>АРТЫҚШЫЛЫҒЫ</a:t>
            </a:r>
          </a:p>
        </p:txBody>
      </p:sp>
    </p:spTree>
    <p:extLst>
      <p:ext uri="{BB962C8B-B14F-4D97-AF65-F5344CB8AC3E}">
        <p14:creationId xmlns:p14="http://schemas.microsoft.com/office/powerpoint/2010/main" val="14047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65312"/>
            <a:ext cx="9144000" cy="898413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КЕДЕНДІК БЕКЕТТЕРІНІҢ ФИЗИКАЛЫҚ ИНФРАҚҰРЫЛЫМЫН </a:t>
            </a:r>
            <a:r>
              <a:rPr lang="kk-KZ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ЖАҢҒЫРТУ</a:t>
            </a:r>
            <a:endParaRPr lang="ru-RU" sz="24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C:\Users\Daulet.Urazkenov\Desktop\Новая папка\Новая папка\ролик-ru-6.11[01-07-07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6"/>
            <a:ext cx="9144000" cy="28313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Daulet.Urazkenov\Desktop\Новая папка\Новая папка\ролик-ru-6.11[01-05-52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027528"/>
            <a:ext cx="5929322" cy="28489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F16AF-AC4B-41D9-AD5F-C1E7268B455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1412776"/>
            <a:ext cx="3035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Өткізу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пунктілерінің</a:t>
            </a:r>
            <a:r>
              <a:rPr lang="ru-RU" sz="2800" b="1" dirty="0" smtClean="0">
                <a:solidFill>
                  <a:srgbClr val="FF0000"/>
                </a:solidFill>
              </a:rPr>
              <a:t>    </a:t>
            </a:r>
            <a:r>
              <a:rPr lang="ru-RU" sz="2800" b="1" dirty="0" err="1" smtClean="0">
                <a:solidFill>
                  <a:srgbClr val="FF0000"/>
                </a:solidFill>
              </a:rPr>
              <a:t>үлгі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жобасы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31"/>
            <a:ext cx="9144000" cy="9637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3686" y="50553"/>
            <a:ext cx="7421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КӨЛІКТІК-ЛОГИСТИКАЛЫҚ ОРТАЛЫҚТЫ АШУ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114130" y="5036699"/>
            <a:ext cx="144303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kk-KZ" sz="4800" b="1" dirty="0" smtClean="0">
                <a:solidFill>
                  <a:schemeClr val="bg1"/>
                </a:solidFill>
                <a:cs typeface="Arial" pitchFamily="34" charset="0"/>
              </a:rPr>
              <a:t>77</a:t>
            </a:r>
          </a:p>
          <a:p>
            <a:pPr algn="ctr">
              <a:lnSpc>
                <a:spcPts val="2000"/>
              </a:lnSpc>
            </a:pPr>
            <a:r>
              <a:rPr lang="kk-KZ" b="1" dirty="0" smtClean="0">
                <a:solidFill>
                  <a:schemeClr val="bg1"/>
                </a:solidFill>
                <a:cs typeface="Arial" pitchFamily="34" charset="0"/>
              </a:rPr>
              <a:t>место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80607" y="1746767"/>
            <a:ext cx="2466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В РЕЙТИНГЕ </a:t>
            </a:r>
            <a:endParaRPr lang="en-US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УЧАСТВУЮТ </a:t>
            </a:r>
            <a:endParaRPr lang="en-US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256 СТРАН МИРА 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86600" y="6475290"/>
            <a:ext cx="2057400" cy="365125"/>
          </a:xfrm>
        </p:spPr>
        <p:txBody>
          <a:bodyPr>
            <a:normAutofit/>
          </a:bodyPr>
          <a:lstStyle/>
          <a:p>
            <a:fld id="{AB72D36F-1069-4C31-9921-9735EF85231E}" type="slidenum">
              <a:rPr lang="ru-RU" sz="1600" b="1" smtClean="0"/>
              <a:pPr/>
              <a:t>16</a:t>
            </a:fld>
            <a:endParaRPr lang="ru-RU" sz="1600" b="1" dirty="0"/>
          </a:p>
        </p:txBody>
      </p:sp>
      <p:pic>
        <p:nvPicPr>
          <p:cNvPr id="2050" name="Picture 2" descr="C:\Documents and Settings\dina.bekenova\Мои документы\Загрузки\66194-preview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6" y="1272254"/>
            <a:ext cx="3593770" cy="211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dina.bekenova\Мои документы\Загрузки\eb7b0c46ebb4f21fdb157b9a87e32949.jp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6" y="3895106"/>
            <a:ext cx="3593770" cy="20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84448" y="1272254"/>
            <a:ext cx="4889623" cy="46638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k-KZ" sz="2400" b="1" dirty="0" smtClean="0"/>
              <a:t>Астана. Орта Азиядағы ең ірі көліктік-логистикалық орталық. Тауарлардың сақталуды және сұрыптауды, сондай-ақ мемлекеттік бақылаудың тиісті түрлерін жүргізу үшін барлық бақылаушы органдардын шоғырлануын қоса алғанда, логистикалық қызметтердің барлық кешені ұсынылған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1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134986"/>
            <a:ext cx="8749426" cy="480470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68228" y="200049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СОЗДАНИЕ ЗОН ТАМОЖЕННОГО ОФОРМЛЕНИЯ 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272707"/>
            <a:ext cx="2057400" cy="365125"/>
          </a:xfrm>
        </p:spPr>
        <p:txBody>
          <a:bodyPr/>
          <a:lstStyle/>
          <a:p>
            <a:fld id="{E90C88D5-FD12-4EB8-B0CB-D9633839E631}" type="slidenum">
              <a:rPr lang="ru-RU" sz="2000" b="1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sz="20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7992" y="3203903"/>
            <a:ext cx="97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З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97750" y="1326472"/>
            <a:ext cx="97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С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67291" y="3089868"/>
            <a:ext cx="97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В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3204" y="4760140"/>
            <a:ext cx="97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Ю</a:t>
            </a:r>
            <a:endParaRPr lang="ru-RU" sz="2800" dirty="0">
              <a:solidFill>
                <a:prstClr val="black"/>
              </a:solidFill>
            </a:endParaRPr>
          </a:p>
        </p:txBody>
      </p:sp>
      <p:grpSp>
        <p:nvGrpSpPr>
          <p:cNvPr id="6" name="Группа 34"/>
          <p:cNvGrpSpPr/>
          <p:nvPr/>
        </p:nvGrpSpPr>
        <p:grpSpPr>
          <a:xfrm>
            <a:off x="912635" y="6033636"/>
            <a:ext cx="245894" cy="245894"/>
            <a:chOff x="2373481" y="6344528"/>
            <a:chExt cx="245894" cy="245894"/>
          </a:xfrm>
        </p:grpSpPr>
        <p:sp>
          <p:nvSpPr>
            <p:cNvPr id="36" name="Овал 35"/>
            <p:cNvSpPr/>
            <p:nvPr/>
          </p:nvSpPr>
          <p:spPr>
            <a:xfrm>
              <a:off x="2373481" y="6344528"/>
              <a:ext cx="245894" cy="2458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2420227" y="6391275"/>
              <a:ext cx="155575" cy="155575"/>
            </a:xfrm>
            <a:prstGeom prst="ellipse">
              <a:avLst/>
            </a:prstGeom>
            <a:solidFill>
              <a:srgbClr val="009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1257992" y="5971917"/>
            <a:ext cx="7516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prstClr val="black"/>
                </a:solidFill>
                <a:cs typeface="Arial" pitchFamily="34" charset="0"/>
              </a:rPr>
              <a:t>Өткізу</a:t>
            </a:r>
            <a:r>
              <a:rPr lang="ru-RU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cs typeface="Arial" pitchFamily="34" charset="0"/>
              </a:rPr>
              <a:t>пункттері</a:t>
            </a:r>
            <a:endParaRPr lang="ru-RU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723" y="2265528"/>
            <a:ext cx="120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АСТАНА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049" y="968991"/>
            <a:ext cx="3837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КЛО – МЖӘ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АСТАНА-1 АЖ – БҰҰ </a:t>
            </a:r>
            <a:r>
              <a:rPr lang="ru-RU" b="1" dirty="0" err="1" smtClean="0">
                <a:solidFill>
                  <a:prstClr val="black"/>
                </a:solidFill>
              </a:rPr>
              <a:t>бағдарламасы</a:t>
            </a:r>
            <a:endParaRPr lang="ru-RU" b="1" dirty="0" smtClean="0">
              <a:solidFill>
                <a:prstClr val="black"/>
              </a:solidFill>
            </a:endParaRPr>
          </a:p>
          <a:p>
            <a:r>
              <a:rPr lang="ru-RU" b="1" dirty="0" smtClean="0">
                <a:solidFill>
                  <a:prstClr val="black"/>
                </a:solidFill>
              </a:rPr>
              <a:t>КБ – ҚЫТАЙДЫҢ ЭКСИМ БАНКІ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"/>
            <a:ext cx="9144000" cy="9637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" y="169128"/>
            <a:ext cx="7718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ctr"/>
            <a:r>
              <a:rPr lang="ru-RU" sz="2400" b="1" dirty="0">
                <a:solidFill>
                  <a:srgbClr val="C00000"/>
                </a:solidFill>
              </a:rPr>
              <a:t>КЕДЕНДІК РЕСІМДЕУ АЙМАҚТАРЫН ҚҰРУ </a:t>
            </a:r>
          </a:p>
        </p:txBody>
      </p:sp>
    </p:spTree>
    <p:extLst>
      <p:ext uri="{BB962C8B-B14F-4D97-AF65-F5344CB8AC3E}">
        <p14:creationId xmlns:p14="http://schemas.microsoft.com/office/powerpoint/2010/main" val="38228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т.шмит\Рабочий стол\cliparts\gif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6468" y="3093773"/>
            <a:ext cx="2008932" cy="215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6029324" y="1915502"/>
            <a:ext cx="2822013" cy="4514708"/>
            <a:chOff x="5422346" y="1638442"/>
            <a:chExt cx="3428992" cy="3569421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5422346" y="4155147"/>
              <a:ext cx="3428992" cy="105271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kk-KZ" altLang="ru-RU" sz="1600" b="1" dirty="0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САРЫ ДӘЛІЗ</a:t>
              </a:r>
              <a:endParaRPr lang="tr-TR" altLang="ru-RU" sz="1600" b="1" dirty="0" smtClean="0">
                <a:solidFill>
                  <a:schemeClr val="bg1"/>
                </a:solidFill>
                <a:ea typeface="Tahoma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tr-TR" altLang="ru-RU" sz="1600" b="1" dirty="0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(</a:t>
              </a:r>
              <a:r>
                <a:rPr lang="kk-KZ" altLang="ru-RU" sz="1600" b="1" dirty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тауарды қамтамасыз </a:t>
              </a:r>
            </a:p>
            <a:p>
              <a:pPr algn="ctr">
                <a:defRPr/>
              </a:pPr>
              <a:r>
                <a:rPr lang="kk-KZ" altLang="ru-RU" sz="1600" b="1" dirty="0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етумен </a:t>
              </a:r>
              <a:r>
                <a:rPr lang="kk-KZ" altLang="ru-RU" sz="1600" b="1" dirty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шығару</a:t>
              </a:r>
              <a:r>
                <a:rPr lang="tr-TR" altLang="ru-RU" sz="1600" b="1" dirty="0" smtClean="0">
                  <a:solidFill>
                    <a:schemeClr val="bg1"/>
                  </a:solidFill>
                  <a:ea typeface="Tahoma" pitchFamily="34" charset="0"/>
                  <a:cs typeface="Arial" pitchFamily="34" charset="0"/>
                </a:rPr>
                <a:t>)</a:t>
              </a:r>
              <a:endParaRPr lang="tr-TR" altLang="ru-RU" sz="1600" b="1" dirty="0">
                <a:solidFill>
                  <a:schemeClr val="bg1"/>
                </a:solidFill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5422346" y="1638442"/>
              <a:ext cx="3428992" cy="1052716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  <a:effec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1600" b="1" dirty="0" smtClean="0">
                  <a:ea typeface="Tahoma" pitchFamily="34" charset="0"/>
                  <a:cs typeface="Arial" pitchFamily="34" charset="0"/>
                </a:rPr>
                <a:t>ЖАСЫЛ ДӘЛІЗ</a:t>
              </a:r>
            </a:p>
            <a:p>
              <a:pPr algn="ctr"/>
              <a:r>
                <a:rPr lang="ru-RU" altLang="ru-RU" sz="1600" b="1" dirty="0" smtClean="0">
                  <a:ea typeface="Tahoma" pitchFamily="34" charset="0"/>
                  <a:cs typeface="Arial" pitchFamily="34" charset="0"/>
                </a:rPr>
                <a:t>(</a:t>
              </a:r>
              <a:r>
                <a:rPr lang="ru-RU" altLang="ru-RU" sz="1600" b="1" dirty="0" err="1" smtClean="0">
                  <a:ea typeface="Tahoma" pitchFamily="34" charset="0"/>
                  <a:cs typeface="Arial" pitchFamily="34" charset="0"/>
                </a:rPr>
                <a:t>тауарларды</a:t>
              </a:r>
              <a:r>
                <a:rPr lang="ru-RU" altLang="ru-RU" sz="1600" b="1" dirty="0" smtClean="0">
                  <a:ea typeface="Tahoma" pitchFamily="34" charset="0"/>
                  <a:cs typeface="Arial" pitchFamily="34" charset="0"/>
                </a:rPr>
                <a:t> </a:t>
              </a:r>
              <a:r>
                <a:rPr lang="ru-RU" altLang="ru-RU" sz="1600" b="1" dirty="0" err="1" smtClean="0">
                  <a:ea typeface="Tahoma" pitchFamily="34" charset="0"/>
                  <a:cs typeface="Arial" pitchFamily="34" charset="0"/>
                </a:rPr>
                <a:t>автоматты</a:t>
              </a:r>
              <a:r>
                <a:rPr lang="ru-RU" altLang="ru-RU" sz="1600" b="1" dirty="0" smtClean="0">
                  <a:ea typeface="Tahoma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ru-RU" altLang="ru-RU" sz="1600" b="1" dirty="0" err="1" smtClean="0">
                  <a:ea typeface="Tahoma" pitchFamily="34" charset="0"/>
                  <a:cs typeface="Arial" pitchFamily="34" charset="0"/>
                </a:rPr>
                <a:t>түрде</a:t>
              </a:r>
              <a:r>
                <a:rPr lang="ru-RU" altLang="ru-RU" sz="1600" b="1" dirty="0" smtClean="0">
                  <a:ea typeface="Tahoma" pitchFamily="34" charset="0"/>
                  <a:cs typeface="Arial" pitchFamily="34" charset="0"/>
                </a:rPr>
                <a:t> </a:t>
              </a:r>
              <a:r>
                <a:rPr lang="ru-RU" altLang="ru-RU" sz="1600" b="1" dirty="0" err="1" smtClean="0">
                  <a:ea typeface="Tahoma" pitchFamily="34" charset="0"/>
                  <a:cs typeface="Arial" pitchFamily="34" charset="0"/>
                </a:rPr>
                <a:t>шығару</a:t>
              </a:r>
              <a:r>
                <a:rPr lang="ru-RU" altLang="ru-RU" sz="1600" b="1" dirty="0" smtClean="0">
                  <a:ea typeface="Tahoma" pitchFamily="34" charset="0"/>
                  <a:cs typeface="Arial" pitchFamily="34" charset="0"/>
                </a:rPr>
                <a:t>)</a:t>
              </a:r>
              <a:endParaRPr lang="ru-RU" altLang="ru-RU" sz="1600" b="1" dirty="0"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5422346" y="2890835"/>
              <a:ext cx="3428992" cy="105271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kk-KZ" altLang="ru-RU" sz="1600" b="1" dirty="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Arial" pitchFamily="34" charset="0"/>
                </a:rPr>
                <a:t>КӨК ДӘЛІЗ</a:t>
              </a:r>
              <a:endParaRPr lang="tr-TR" altLang="ru-RU" sz="1600" b="1" dirty="0" smtClean="0">
                <a:solidFill>
                  <a:schemeClr val="bg1"/>
                </a:solidFill>
                <a:latin typeface="+mn-lt"/>
                <a:ea typeface="Tahoma" pitchFamily="34" charset="0"/>
                <a:cs typeface="Arial" pitchFamily="34" charset="0"/>
              </a:endParaRPr>
            </a:p>
            <a:p>
              <a:pPr algn="ctr" eaLnBrk="1" hangingPunct="1">
                <a:defRPr/>
              </a:pPr>
              <a:r>
                <a:rPr lang="tr-TR" altLang="ru-RU" sz="1600" b="1" dirty="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Arial" pitchFamily="34" charset="0"/>
                </a:rPr>
                <a:t>(</a:t>
              </a:r>
              <a:r>
                <a:rPr lang="kk-KZ" altLang="ru-RU" sz="1600" b="1" dirty="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Arial" pitchFamily="34" charset="0"/>
                </a:rPr>
                <a:t>тауарды қамтамасыз </a:t>
              </a:r>
            </a:p>
            <a:p>
              <a:pPr algn="ctr" eaLnBrk="1" hangingPunct="1">
                <a:defRPr/>
              </a:pPr>
              <a:r>
                <a:rPr lang="kk-KZ" altLang="ru-RU" sz="1600" b="1" dirty="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Arial" pitchFamily="34" charset="0"/>
                </a:rPr>
                <a:t>етусіз шығару</a:t>
              </a:r>
              <a:r>
                <a:rPr lang="tr-TR" altLang="ru-RU" sz="1600" b="1" dirty="0" smtClean="0">
                  <a:solidFill>
                    <a:schemeClr val="bg1"/>
                  </a:solidFill>
                  <a:latin typeface="+mn-lt"/>
                  <a:ea typeface="Tahoma" pitchFamily="34" charset="0"/>
                  <a:cs typeface="Arial" pitchFamily="34" charset="0"/>
                </a:rPr>
                <a:t>)</a:t>
              </a:r>
            </a:p>
          </p:txBody>
        </p:sp>
      </p:grp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2465630" y="1154701"/>
            <a:ext cx="2975331" cy="914400"/>
          </a:xfrm>
          <a:prstGeom prst="flowChartAlternateProcess">
            <a:avLst/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ea typeface="Tahoma" pitchFamily="34" charset="0"/>
                <a:cs typeface="Arial" pitchFamily="34" charset="0"/>
              </a:rPr>
              <a:t>Кедендік</a:t>
            </a:r>
            <a:r>
              <a:rPr lang="ru-RU" b="1" dirty="0" smtClean="0">
                <a:ea typeface="Tahoma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ea typeface="Tahoma" pitchFamily="34" charset="0"/>
                <a:cs typeface="Arial" pitchFamily="34" charset="0"/>
              </a:rPr>
              <a:t>құнды</a:t>
            </a:r>
            <a:r>
              <a:rPr lang="ru-RU" b="1" dirty="0" smtClean="0">
                <a:ea typeface="Tahoma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ea typeface="Tahoma" pitchFamily="34" charset="0"/>
                <a:cs typeface="Arial" pitchFamily="34" charset="0"/>
              </a:rPr>
              <a:t>және</a:t>
            </a:r>
            <a:endParaRPr lang="ru-RU" b="1" dirty="0" smtClean="0">
              <a:ea typeface="Tahoma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a typeface="Tahoma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ea typeface="Tahoma" pitchFamily="34" charset="0"/>
                <a:cs typeface="Arial" pitchFamily="34" charset="0"/>
              </a:rPr>
              <a:t>тауарларды</a:t>
            </a:r>
            <a:r>
              <a:rPr lang="ru-RU" b="1" dirty="0" smtClean="0">
                <a:ea typeface="Tahoma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ea typeface="Tahoma" pitchFamily="34" charset="0"/>
                <a:cs typeface="Arial" pitchFamily="34" charset="0"/>
              </a:rPr>
              <a:t>сыныптауды</a:t>
            </a:r>
            <a:r>
              <a:rPr lang="ru-RU" b="1" dirty="0" smtClean="0">
                <a:ea typeface="Tahoma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ea typeface="Tahoma" pitchFamily="34" charset="0"/>
                <a:cs typeface="Arial" pitchFamily="34" charset="0"/>
              </a:rPr>
              <a:t>бақылау</a:t>
            </a:r>
            <a:r>
              <a:rPr lang="ru-RU" b="1" dirty="0" smtClean="0">
                <a:ea typeface="Tahoma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ea typeface="Tahoma" pitchFamily="34" charset="0"/>
                <a:cs typeface="Arial" pitchFamily="34" charset="0"/>
              </a:rPr>
              <a:t>бойынша</a:t>
            </a:r>
            <a:r>
              <a:rPr lang="ru-RU" b="1" dirty="0" smtClean="0">
                <a:ea typeface="Tahoma" pitchFamily="34" charset="0"/>
                <a:cs typeface="Arial" pitchFamily="34" charset="0"/>
              </a:rPr>
              <a:t> ТБЖ </a:t>
            </a:r>
            <a:endParaRPr lang="en-US" b="1" dirty="0">
              <a:ea typeface="Tahoma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24310">
            <a:off x="418779" y="2836016"/>
            <a:ext cx="1762447" cy="2439342"/>
          </a:xfrm>
          <a:prstGeom prst="rect">
            <a:avLst/>
          </a:prstGeom>
        </p:spPr>
      </p:pic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3290885" y="5306073"/>
            <a:ext cx="16200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a typeface="Tahoma" pitchFamily="34" charset="0"/>
                <a:cs typeface="Arial" pitchFamily="34" charset="0"/>
              </a:rPr>
              <a:t>«Астана-1» АЖ</a:t>
            </a:r>
            <a:endParaRPr lang="en-US" b="1" dirty="0">
              <a:ea typeface="Tahoma" pitchFamily="34" charset="0"/>
              <a:cs typeface="Arial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323529" y="5463586"/>
            <a:ext cx="253003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t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err="1" smtClean="0">
                <a:ea typeface="Tahoma" pitchFamily="34" charset="0"/>
                <a:cs typeface="Arial" pitchFamily="34" charset="0"/>
              </a:rPr>
              <a:t>Электронды</a:t>
            </a:r>
            <a:r>
              <a:rPr lang="ru-RU" b="1" dirty="0" smtClean="0">
                <a:ea typeface="Tahoma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ea typeface="Tahoma" pitchFamily="34" charset="0"/>
                <a:cs typeface="Arial" pitchFamily="34" charset="0"/>
              </a:rPr>
              <a:t>түрдегі</a:t>
            </a:r>
            <a:r>
              <a:rPr lang="ru-RU" b="1" dirty="0" smtClean="0">
                <a:ea typeface="Tahoma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ea typeface="Tahoma" pitchFamily="34" charset="0"/>
                <a:cs typeface="Arial" pitchFamily="34" charset="0"/>
              </a:rPr>
              <a:t>тауарға</a:t>
            </a:r>
            <a:r>
              <a:rPr lang="ru-RU" b="1" dirty="0" smtClean="0">
                <a:ea typeface="Tahoma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ea typeface="Tahoma" pitchFamily="34" charset="0"/>
                <a:cs typeface="Arial" pitchFamily="34" charset="0"/>
              </a:rPr>
              <a:t>арналған</a:t>
            </a:r>
            <a:r>
              <a:rPr lang="ru-RU" b="1" dirty="0" smtClean="0">
                <a:ea typeface="Tahoma" pitchFamily="34" charset="0"/>
                <a:cs typeface="Arial" pitchFamily="34" charset="0"/>
              </a:rPr>
              <a:t> декларация </a:t>
            </a:r>
            <a:endParaRPr lang="ru-RU" b="1" dirty="0">
              <a:ea typeface="Tahoma" pitchFamily="34" charset="0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476734" y="3983385"/>
            <a:ext cx="515193" cy="3789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965194" y="3983385"/>
            <a:ext cx="940306" cy="3789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514440">
            <a:off x="4940563" y="2778009"/>
            <a:ext cx="1033969" cy="3789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135537">
            <a:off x="4836609" y="5212287"/>
            <a:ext cx="1099155" cy="3789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3591245" y="2439332"/>
            <a:ext cx="724100" cy="3789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6726" y="31797"/>
            <a:ext cx="7701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БАҚЫЛАУ АКЦЕНТІН ТАУАРЛАР ШЫҒАРЫЛҒАННАН КЕЙІНГІ КЕЗЕҢГЕ АУЫСТЫРУ  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18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300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6726" y="31797"/>
            <a:ext cx="7701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ТАУАРЛАРДЫ ИМПОРТАУ КЕЗІНДЕ САЛЫҚТАРДЫ ТӨЛЕУ БОЙЫНША КЕЙІНГЕ ҚАЛДЫРУ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134049" y="1390572"/>
            <a:ext cx="2174400" cy="835200"/>
          </a:xfrm>
          <a:prstGeom prst="homePlate">
            <a:avLst>
              <a:gd name="adj" fmla="val 294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/>
          <p:cNvSpPr/>
          <p:nvPr/>
        </p:nvSpPr>
        <p:spPr>
          <a:xfrm>
            <a:off x="134049" y="2525261"/>
            <a:ext cx="2174400" cy="835200"/>
          </a:xfrm>
          <a:prstGeom prst="homePlate">
            <a:avLst>
              <a:gd name="adj" fmla="val 294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/>
          <p:cNvSpPr/>
          <p:nvPr/>
        </p:nvSpPr>
        <p:spPr>
          <a:xfrm>
            <a:off x="134050" y="3675015"/>
            <a:ext cx="2176014" cy="836320"/>
          </a:xfrm>
          <a:prstGeom prst="homePlate">
            <a:avLst>
              <a:gd name="adj" fmla="val 2108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89448" y="1495123"/>
            <a:ext cx="116730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201</a:t>
            </a:r>
            <a:r>
              <a:rPr lang="kk-KZ" sz="3400" b="1" dirty="0" smtClean="0">
                <a:solidFill>
                  <a:schemeClr val="bg1"/>
                </a:solidFill>
              </a:rPr>
              <a:t>4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endParaRPr lang="ru-RU" sz="3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8339" y="2636620"/>
            <a:ext cx="106952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400" b="1" dirty="0" smtClean="0">
                <a:solidFill>
                  <a:schemeClr val="bg1"/>
                </a:solidFill>
              </a:rPr>
              <a:t>201</a:t>
            </a:r>
            <a:r>
              <a:rPr lang="kk-KZ" sz="3400" b="1" dirty="0" smtClean="0">
                <a:solidFill>
                  <a:schemeClr val="bg1"/>
                </a:solidFill>
              </a:rPr>
              <a:t>5</a:t>
            </a:r>
            <a:endParaRPr lang="ru-RU" sz="34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9386" y="3757396"/>
            <a:ext cx="208743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400" b="1" dirty="0" smtClean="0">
                <a:solidFill>
                  <a:schemeClr val="bg1"/>
                </a:solidFill>
              </a:rPr>
              <a:t>2017-2018</a:t>
            </a:r>
            <a:endParaRPr lang="ru-RU" sz="3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11643" y="1577340"/>
            <a:ext cx="551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импорттаушылар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қайта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өңдеушілер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911643" y="3862343"/>
            <a:ext cx="635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</a:t>
            </a:r>
            <a:r>
              <a:rPr lang="ru-RU" sz="2400" b="1" dirty="0" err="1"/>
              <a:t>жасыл</a:t>
            </a:r>
            <a:r>
              <a:rPr lang="ru-RU" sz="2400" b="1" dirty="0"/>
              <a:t> </a:t>
            </a:r>
            <a:r>
              <a:rPr lang="ru-RU" sz="2400" b="1" dirty="0" err="1" smtClean="0"/>
              <a:t>дәліздегі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барлық</a:t>
            </a:r>
            <a:r>
              <a:rPr lang="ru-RU" sz="2400" b="1" dirty="0"/>
              <a:t> </a:t>
            </a:r>
            <a:r>
              <a:rPr lang="ru-RU" sz="2400" b="1" dirty="0" err="1"/>
              <a:t>импорттаушылар</a:t>
            </a:r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-491901" y="5483524"/>
            <a:ext cx="4921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err="1" smtClean="0"/>
              <a:t>Кейінге</a:t>
            </a:r>
            <a:r>
              <a:rPr lang="ru-RU" sz="2800" dirty="0" smtClean="0"/>
              <a:t> </a:t>
            </a:r>
            <a:r>
              <a:rPr lang="ru-RU" sz="2800" dirty="0" err="1" smtClean="0"/>
              <a:t>қалдыруды</a:t>
            </a:r>
            <a:r>
              <a:rPr lang="ru-RU" sz="2800" dirty="0" smtClean="0"/>
              <a:t> </a:t>
            </a:r>
          </a:p>
          <a:p>
            <a:pPr algn="r"/>
            <a:r>
              <a:rPr lang="ru-RU" sz="2800" dirty="0" err="1" smtClean="0"/>
              <a:t>пайдалану</a:t>
            </a:r>
            <a:r>
              <a:rPr lang="ru-RU" sz="2800" dirty="0" smtClean="0"/>
              <a:t> </a:t>
            </a:r>
            <a:r>
              <a:rPr lang="ru-RU" sz="2800" dirty="0" err="1" smtClean="0"/>
              <a:t>құқығы</a:t>
            </a:r>
            <a:endParaRPr lang="ru-RU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2401124" y="252736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+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401124" y="367767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+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911643" y="2377686"/>
            <a:ext cx="5575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і</a:t>
            </a:r>
            <a:r>
              <a:rPr lang="ru-RU" sz="2400" b="1" dirty="0" err="1" smtClean="0"/>
              <a:t>рі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салық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төлеушілер</a:t>
            </a:r>
            <a:r>
              <a:rPr lang="ru-RU" sz="2400" b="1" dirty="0" smtClean="0"/>
              <a:t>  </a:t>
            </a:r>
          </a:p>
          <a:p>
            <a:r>
              <a:rPr lang="ru-RU" sz="2400" b="1" dirty="0" err="1"/>
              <a:t>у</a:t>
            </a:r>
            <a:r>
              <a:rPr lang="ru-RU" sz="2400" b="1" dirty="0" err="1" smtClean="0"/>
              <a:t>әкілетті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экономикалық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операторлар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07813" y="5406579"/>
            <a:ext cx="16834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94E8F"/>
                </a:solidFill>
              </a:rPr>
              <a:t>&gt;</a:t>
            </a:r>
            <a:r>
              <a:rPr lang="ru-RU" sz="6600" b="1" dirty="0" smtClean="0">
                <a:solidFill>
                  <a:srgbClr val="094E8F"/>
                </a:solidFill>
              </a:rPr>
              <a:t>6,5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87980" y="5518748"/>
            <a:ext cx="25408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мың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b="1" dirty="0" err="1" smtClean="0"/>
              <a:t>импорттаушылар</a:t>
            </a:r>
            <a:endParaRPr lang="ru-RU" sz="2400" b="1" dirty="0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7071213" y="6478293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19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5048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" y="0"/>
            <a:ext cx="9144000" cy="1269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2449" y="219500"/>
            <a:ext cx="897173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chemeClr val="bg1"/>
                </a:solidFill>
              </a:rPr>
              <a:t>БАЯНДАМА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ҚҰРЫЛЫМЫ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61575"/>
            <a:ext cx="90529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kk-KZ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Кірістерді орындау және бақылау қызметі</a:t>
            </a:r>
            <a:r>
              <a:rPr lang="ru-RU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;</a:t>
            </a:r>
          </a:p>
          <a:p>
            <a:pPr marL="571500" indent="-5715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kk-KZ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Сыртқы тауар </a:t>
            </a:r>
            <a:r>
              <a:rPr lang="kk-KZ" sz="2800" b="1" dirty="0" smtClean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айналымын жеделдетуге </a:t>
            </a:r>
            <a:r>
              <a:rPr lang="kk-KZ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ықпал ету</a:t>
            </a:r>
            <a:endParaRPr lang="ru-RU" sz="2800" b="1" dirty="0">
              <a:solidFill>
                <a:srgbClr val="002060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marL="571500" indent="-5715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kk-KZ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Мемлекеттік </a:t>
            </a:r>
            <a:r>
              <a:rPr lang="kk-KZ" sz="2800" b="1" dirty="0" smtClean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қызметтер </a:t>
            </a:r>
            <a:r>
              <a:rPr lang="kk-KZ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көрсету</a:t>
            </a:r>
          </a:p>
          <a:p>
            <a:pPr marL="571500" indent="-5715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kk-KZ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Халықаралық рейтингтерде мемлекеттің орны</a:t>
            </a:r>
          </a:p>
          <a:p>
            <a:pPr marL="571500" indent="-5715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kk-KZ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100-нақты </a:t>
            </a:r>
            <a:r>
              <a:rPr lang="kk-KZ" sz="2800" b="1" dirty="0" smtClean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қадамды </a:t>
            </a:r>
            <a:r>
              <a:rPr lang="kk-KZ" sz="2800" b="1" dirty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іске </a:t>
            </a:r>
            <a:r>
              <a:rPr lang="kk-KZ" sz="2800" b="1" dirty="0" smtClean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асыру</a:t>
            </a:r>
            <a:endParaRPr lang="ru-RU" sz="2800" b="1" dirty="0">
              <a:solidFill>
                <a:srgbClr val="002060"/>
              </a:solidFill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6726" y="31797"/>
            <a:ext cx="7701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ТАУАРЛАР ИМПОРТЫ КЕЗІНДЕ КЕДЕНДІК БАЖДАРДЫ ТӨЛЕУ БОЙЫНША КЕЙІНГЕ ҚАЛДЫРУ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0" y="963726"/>
            <a:ext cx="4572000" cy="57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81525" y="963726"/>
            <a:ext cx="4572000" cy="5793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732194" y="1068722"/>
            <a:ext cx="1405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</a:rPr>
              <a:t>ҚАЛАЙ БАРІ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41199" y="1068722"/>
            <a:ext cx="1858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ҚАЛАЙ БОЛАДЫ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572000" y="951026"/>
            <a:ext cx="0" cy="589427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711200" y="2355056"/>
            <a:ext cx="3330575" cy="3372644"/>
          </a:xfrm>
          <a:prstGeom prst="roundRect">
            <a:avLst>
              <a:gd name="adj" fmla="val 12091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ea typeface="Tahoma" pitchFamily="34" charset="0"/>
                <a:cs typeface="Tahoma" pitchFamily="34" charset="0"/>
              </a:rPr>
              <a:t>Тек </a:t>
            </a:r>
            <a:r>
              <a:rPr lang="ru-RU" sz="2000" dirty="0" err="1" smtClean="0">
                <a:ea typeface="Tahoma" pitchFamily="34" charset="0"/>
                <a:cs typeface="Tahoma" pitchFamily="34" charset="0"/>
              </a:rPr>
              <a:t>белгіленген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ea typeface="Tahoma" pitchFamily="34" charset="0"/>
                <a:cs typeface="Tahoma" pitchFamily="34" charset="0"/>
              </a:rPr>
              <a:t>жағдайларда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ea typeface="Tahoma" pitchFamily="34" charset="0"/>
                <a:cs typeface="Tahoma" pitchFamily="34" charset="0"/>
              </a:rPr>
              <a:t>жекелеген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ea typeface="Tahoma" pitchFamily="34" charset="0"/>
                <a:cs typeface="Tahoma" pitchFamily="34" charset="0"/>
              </a:rPr>
              <a:t>тауарлар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6 </a:t>
            </a:r>
            <a:r>
              <a:rPr lang="ru-RU" sz="2000" dirty="0" err="1" smtClean="0">
                <a:ea typeface="Tahoma" pitchFamily="34" charset="0"/>
                <a:cs typeface="Tahoma" pitchFamily="34" charset="0"/>
              </a:rPr>
              <a:t>айға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ea typeface="Tahoma" pitchFamily="34" charset="0"/>
                <a:cs typeface="Tahoma" pitchFamily="34" charset="0"/>
              </a:rPr>
              <a:t>дейін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ПАЙЫЗЫН ТӨЛЕЙ ОТЫРЫП</a:t>
            </a:r>
            <a:endParaRPr lang="ru-RU" sz="20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156200" y="2355056"/>
            <a:ext cx="3330575" cy="3372644"/>
          </a:xfrm>
          <a:prstGeom prst="roundRect">
            <a:avLst>
              <a:gd name="adj" fmla="val 12091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err="1" smtClean="0">
                <a:ea typeface="Tahoma" pitchFamily="34" charset="0"/>
                <a:cs typeface="Tahoma" pitchFamily="34" charset="0"/>
              </a:rPr>
              <a:t>Барлық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ea typeface="Tahoma" pitchFamily="34" charset="0"/>
                <a:cs typeface="Tahoma" pitchFamily="34" charset="0"/>
              </a:rPr>
              <a:t>төлеушілерге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ea typeface="Tahoma" pitchFamily="34" charset="0"/>
                <a:cs typeface="Tahoma" pitchFamily="34" charset="0"/>
              </a:rPr>
              <a:t>пайызын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ea typeface="Tahoma" pitchFamily="34" charset="0"/>
                <a:cs typeface="Tahoma" pitchFamily="34" charset="0"/>
              </a:rPr>
              <a:t>төлей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ea typeface="Tahoma" pitchFamily="34" charset="0"/>
                <a:cs typeface="Tahoma" pitchFamily="34" charset="0"/>
              </a:rPr>
              <a:t>отырып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</a:t>
            </a:r>
          </a:p>
          <a:p>
            <a:pPr lvl="0" algn="ctr"/>
            <a:r>
              <a:rPr lang="ru-RU" sz="2000" dirty="0" smtClean="0">
                <a:ea typeface="Tahoma" pitchFamily="34" charset="0"/>
                <a:cs typeface="Tahoma" pitchFamily="34" charset="0"/>
              </a:rPr>
              <a:t>1 АЙҒА ДЕЙІН </a:t>
            </a:r>
          </a:p>
          <a:p>
            <a:pPr lvl="0" algn="ctr"/>
            <a:r>
              <a:rPr lang="ru-RU" sz="2000" dirty="0" err="1" smtClean="0">
                <a:ea typeface="Tahoma" pitchFamily="34" charset="0"/>
                <a:cs typeface="Tahoma" pitchFamily="34" charset="0"/>
              </a:rPr>
              <a:t>Белгіленген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ea typeface="Tahoma" pitchFamily="34" charset="0"/>
                <a:cs typeface="Tahoma" pitchFamily="34" charset="0"/>
              </a:rPr>
              <a:t>жағдайларда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ea typeface="Tahoma" pitchFamily="34" charset="0"/>
                <a:cs typeface="Tahoma" pitchFamily="34" charset="0"/>
              </a:rPr>
              <a:t>жекелеген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ea typeface="Tahoma" pitchFamily="34" charset="0"/>
                <a:cs typeface="Tahoma" pitchFamily="34" charset="0"/>
              </a:rPr>
              <a:t>тауарлар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6 </a:t>
            </a:r>
            <a:r>
              <a:rPr lang="ru-RU" sz="2000" dirty="0" err="1">
                <a:ea typeface="Tahoma" pitchFamily="34" charset="0"/>
                <a:cs typeface="Tahoma" pitchFamily="34" charset="0"/>
              </a:rPr>
              <a:t>айға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>
                <a:ea typeface="Tahoma" pitchFamily="34" charset="0"/>
                <a:cs typeface="Tahoma" pitchFamily="34" charset="0"/>
              </a:rPr>
              <a:t>дейін</a:t>
            </a:r>
            <a:r>
              <a:rPr lang="ru-RU" sz="2000" dirty="0">
                <a:ea typeface="Tahoma" pitchFamily="34" charset="0"/>
                <a:cs typeface="Tahoma" pitchFamily="34" charset="0"/>
              </a:rPr>
              <a:t> ПАЙЫЗЫН </a:t>
            </a:r>
            <a:r>
              <a:rPr lang="ru-RU" sz="2000" dirty="0" smtClean="0">
                <a:ea typeface="Tahoma" pitchFamily="34" charset="0"/>
                <a:cs typeface="Tahoma" pitchFamily="34" charset="0"/>
              </a:rPr>
              <a:t>ТӨЛЕМЕЙ</a:t>
            </a:r>
            <a:endParaRPr lang="ru-RU" sz="2000" b="1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71213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20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866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246761" y="6118656"/>
            <a:ext cx="8650478" cy="73934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396205"/>
              </p:ext>
            </p:extLst>
          </p:nvPr>
        </p:nvGraphicFramePr>
        <p:xfrm>
          <a:off x="143508" y="1104900"/>
          <a:ext cx="9952992" cy="575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" y="0"/>
            <a:ext cx="9144000" cy="9637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2451" y="261762"/>
            <a:ext cx="770191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C00000"/>
                </a:solidFill>
              </a:rPr>
              <a:t>КЕДЕНДІК ТБЖ ТИІМДІЛІГІ</a:t>
            </a:r>
          </a:p>
        </p:txBody>
      </p:sp>
    </p:spTree>
    <p:extLst>
      <p:ext uri="{BB962C8B-B14F-4D97-AF65-F5344CB8AC3E}">
        <p14:creationId xmlns:p14="http://schemas.microsoft.com/office/powerpoint/2010/main" val="14336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84782" y="157880"/>
            <a:ext cx="8533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МЕМЛЕКЕТТІК ҚЫЗМЕТ КӨРСЕТУДІ ЖЕТІЛДІРУ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53189" y="4887055"/>
            <a:ext cx="52074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prstClr val="black"/>
                </a:solidFill>
                <a:cs typeface="Arial" pitchFamily="34" charset="0"/>
              </a:rPr>
              <a:t>бұрын</a:t>
            </a:r>
            <a:r>
              <a:rPr lang="ru-RU" sz="2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94E8F"/>
                </a:solidFill>
              </a:rPr>
              <a:t>86 %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081037" y="6487508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22</a:t>
            </a:fld>
            <a:endParaRPr lang="ru-RU" sz="1600" b="1" dirty="0"/>
          </a:p>
        </p:txBody>
      </p:sp>
      <p:sp>
        <p:nvSpPr>
          <p:cNvPr id="43" name="Пятиугольник 42"/>
          <p:cNvSpPr/>
          <p:nvPr/>
        </p:nvSpPr>
        <p:spPr>
          <a:xfrm>
            <a:off x="225997" y="2946303"/>
            <a:ext cx="3363340" cy="1278815"/>
          </a:xfrm>
          <a:prstGeom prst="homePlate">
            <a:avLst>
              <a:gd name="adj" fmla="val 1475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9" name="Пятиугольник 28"/>
          <p:cNvSpPr/>
          <p:nvPr/>
        </p:nvSpPr>
        <p:spPr>
          <a:xfrm>
            <a:off x="210542" y="4827945"/>
            <a:ext cx="3364039" cy="1280754"/>
          </a:xfrm>
          <a:prstGeom prst="homePlate">
            <a:avLst>
              <a:gd name="adj" fmla="val 1475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5023975"/>
            <a:ext cx="3620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73150" algn="l"/>
              </a:tabLst>
            </a:pPr>
            <a:r>
              <a:rPr lang="kk-KZ" sz="2400" dirty="0" smtClean="0">
                <a:solidFill>
                  <a:schemeClr val="bg1"/>
                </a:solidFill>
              </a:rPr>
              <a:t> электрондық түрдегі салық есептілігі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3189" y="2869502"/>
            <a:ext cx="4365211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dk1"/>
                </a:solidFill>
                <a:cs typeface="Arial" pitchFamily="34" charset="0"/>
              </a:rPr>
              <a:t>Бұрын</a:t>
            </a:r>
            <a:r>
              <a:rPr lang="ru-RU" sz="2000" dirty="0" smtClean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94E8F"/>
                </a:solidFill>
                <a:cs typeface="Arial" pitchFamily="34" charset="0"/>
              </a:rPr>
              <a:t>2 </a:t>
            </a:r>
            <a:r>
              <a:rPr lang="ru-RU" sz="2000" dirty="0" err="1">
                <a:solidFill>
                  <a:schemeClr val="dk1"/>
                </a:solidFill>
                <a:cs typeface="Arial" pitchFamily="34" charset="0"/>
              </a:rPr>
              <a:t>жұмыс</a:t>
            </a:r>
            <a:r>
              <a:rPr lang="ru-RU" sz="2000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dk1"/>
                </a:solidFill>
                <a:cs typeface="Arial" pitchFamily="34" charset="0"/>
              </a:rPr>
              <a:t>күнінде</a:t>
            </a:r>
            <a:endParaRPr lang="ru-RU" sz="2000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210542" y="2644802"/>
            <a:ext cx="3280811" cy="1833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Төлемдерді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төлеу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туралы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ақпарат</a:t>
            </a:r>
            <a:endParaRPr lang="ru-RU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12117" y="3574943"/>
            <a:ext cx="3112044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dk1"/>
                </a:solidFill>
                <a:cs typeface="Arial" pitchFamily="34" charset="0"/>
              </a:rPr>
              <a:t>қ</a:t>
            </a:r>
            <a:r>
              <a:rPr lang="ru-RU" sz="2000" dirty="0" err="1" smtClean="0">
                <a:solidFill>
                  <a:schemeClr val="dk1"/>
                </a:solidFill>
                <a:cs typeface="Arial" pitchFamily="34" charset="0"/>
              </a:rPr>
              <a:t>азір</a:t>
            </a:r>
            <a:r>
              <a:rPr lang="ru-RU" sz="2000" dirty="0" smtClean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94E8F"/>
                </a:solidFill>
                <a:cs typeface="Arial" pitchFamily="34" charset="0"/>
              </a:rPr>
              <a:t>2-3 </a:t>
            </a:r>
            <a:r>
              <a:rPr lang="ru-RU" sz="2000" dirty="0" smtClean="0">
                <a:solidFill>
                  <a:schemeClr val="dk1"/>
                </a:solidFill>
                <a:cs typeface="Arial" pitchFamily="34" charset="0"/>
              </a:rPr>
              <a:t>минут</a:t>
            </a:r>
            <a:endParaRPr lang="ru-RU" sz="2000" dirty="0">
              <a:solidFill>
                <a:schemeClr val="dk1"/>
              </a:solidFill>
              <a:cs typeface="Arial" pitchFamily="34" charset="0"/>
            </a:endParaRPr>
          </a:p>
        </p:txBody>
      </p:sp>
      <p:cxnSp>
        <p:nvCxnSpPr>
          <p:cNvPr id="76" name="Соединительная линия уступом 75"/>
          <p:cNvCxnSpPr/>
          <p:nvPr/>
        </p:nvCxnSpPr>
        <p:spPr>
          <a:xfrm flipV="1">
            <a:off x="3572974" y="5134459"/>
            <a:ext cx="670631" cy="332461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ятиугольник 22"/>
          <p:cNvSpPr/>
          <p:nvPr/>
        </p:nvSpPr>
        <p:spPr>
          <a:xfrm>
            <a:off x="260343" y="1165399"/>
            <a:ext cx="3364039" cy="1618968"/>
          </a:xfrm>
          <a:prstGeom prst="homePlate">
            <a:avLst>
              <a:gd name="adj" fmla="val 1475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4" name="Прямоугольник 23"/>
          <p:cNvSpPr/>
          <p:nvPr/>
        </p:nvSpPr>
        <p:spPr>
          <a:xfrm>
            <a:off x="225997" y="1153151"/>
            <a:ext cx="33949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73150" algn="l"/>
              </a:tabLst>
            </a:pPr>
            <a:r>
              <a:rPr lang="kk-KZ" sz="2000" dirty="0" smtClean="0">
                <a:solidFill>
                  <a:schemeClr val="bg1"/>
                </a:solidFill>
              </a:rPr>
              <a:t> Барлық 52 қызметтер көрсетіледі </a:t>
            </a:r>
            <a:r>
              <a:rPr lang="ru-RU" sz="2000" b="1" dirty="0" smtClean="0">
                <a:solidFill>
                  <a:schemeClr val="bg1"/>
                </a:solidFill>
              </a:rPr>
              <a:t>: </a:t>
            </a:r>
          </a:p>
          <a:p>
            <a:pPr algn="ctr">
              <a:tabLst>
                <a:tab pos="1073150" algn="l"/>
              </a:tabLst>
            </a:pPr>
            <a:r>
              <a:rPr lang="ru-RU" sz="2000" b="1" dirty="0" smtClean="0">
                <a:solidFill>
                  <a:schemeClr val="bg1"/>
                </a:solidFill>
              </a:rPr>
              <a:t>34 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  <a:r>
              <a:rPr lang="ru-RU" sz="2000" dirty="0" err="1" smtClean="0">
                <a:solidFill>
                  <a:schemeClr val="bg1"/>
                </a:solidFill>
              </a:rPr>
              <a:t>электронды</a:t>
            </a:r>
            <a:r>
              <a:rPr lang="ru-RU" sz="2000" dirty="0" smtClean="0">
                <a:solidFill>
                  <a:schemeClr val="bg1"/>
                </a:solidFill>
              </a:rPr>
              <a:t> (</a:t>
            </a:r>
            <a:r>
              <a:rPr lang="ru-RU" sz="2000" dirty="0" err="1" smtClean="0">
                <a:solidFill>
                  <a:schemeClr val="bg1"/>
                </a:solidFill>
              </a:rPr>
              <a:t>оның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ішінде</a:t>
            </a:r>
            <a:r>
              <a:rPr lang="ru-RU" sz="2000" smtClean="0">
                <a:solidFill>
                  <a:schemeClr val="bg1"/>
                </a:solidFill>
              </a:rPr>
              <a:t> 29 </a:t>
            </a:r>
            <a:r>
              <a:rPr lang="ru-RU" sz="2000" dirty="0" err="1" smtClean="0">
                <a:solidFill>
                  <a:schemeClr val="bg1"/>
                </a:solidFill>
              </a:rPr>
              <a:t>мемлекеттік</a:t>
            </a:r>
            <a:r>
              <a:rPr lang="ru-RU" sz="2000" dirty="0" smtClean="0">
                <a:solidFill>
                  <a:schemeClr val="bg1"/>
                </a:solidFill>
              </a:rPr>
              <a:t> корпорация </a:t>
            </a:r>
            <a:r>
              <a:rPr lang="ru-RU" sz="2000" dirty="0" err="1" smtClean="0">
                <a:solidFill>
                  <a:schemeClr val="bg1"/>
                </a:solidFill>
              </a:rPr>
              <a:t>арқылы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93406" y="1079500"/>
            <a:ext cx="4574369" cy="46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94E8F"/>
                </a:solidFill>
              </a:rPr>
              <a:t>32 </a:t>
            </a:r>
            <a:r>
              <a:rPr lang="ru-RU" sz="2000" dirty="0" err="1" smtClean="0"/>
              <a:t>салықтық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293408" y="1839801"/>
            <a:ext cx="4476208" cy="46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94E8F"/>
                </a:solidFill>
              </a:rPr>
              <a:t>20</a:t>
            </a:r>
            <a:r>
              <a:rPr lang="ru-RU" sz="2000" dirty="0"/>
              <a:t> </a:t>
            </a:r>
            <a:r>
              <a:rPr lang="ru-RU" sz="2000" dirty="0" err="1" smtClean="0"/>
              <a:t>кедендік</a:t>
            </a:r>
            <a:endParaRPr lang="ru-RU" sz="2000" dirty="0"/>
          </a:p>
        </p:txBody>
      </p:sp>
      <p:cxnSp>
        <p:nvCxnSpPr>
          <p:cNvPr id="35" name="Соединительная линия уступом 34"/>
          <p:cNvCxnSpPr>
            <a:stCxn id="23" idx="3"/>
          </p:cNvCxnSpPr>
          <p:nvPr/>
        </p:nvCxnSpPr>
        <p:spPr>
          <a:xfrm>
            <a:off x="3624382" y="1974883"/>
            <a:ext cx="680291" cy="129966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23" idx="3"/>
            <a:endCxn id="31" idx="1"/>
          </p:cNvCxnSpPr>
          <p:nvPr/>
        </p:nvCxnSpPr>
        <p:spPr>
          <a:xfrm flipV="1">
            <a:off x="3624382" y="1310332"/>
            <a:ext cx="669024" cy="664551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>
            <a:off x="3609442" y="3588320"/>
            <a:ext cx="680290" cy="299073"/>
          </a:xfrm>
          <a:prstGeom prst="bentConnector3">
            <a:avLst>
              <a:gd name="adj1" fmla="val 49314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/>
        </p:nvCxnSpPr>
        <p:spPr>
          <a:xfrm flipV="1">
            <a:off x="3609442" y="3128704"/>
            <a:ext cx="669023" cy="459616"/>
          </a:xfrm>
          <a:prstGeom prst="bent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/>
          <p:nvPr/>
        </p:nvCxnSpPr>
        <p:spPr>
          <a:xfrm>
            <a:off x="3571779" y="5466920"/>
            <a:ext cx="680290" cy="299073"/>
          </a:xfrm>
          <a:prstGeom prst="bentConnector3">
            <a:avLst>
              <a:gd name="adj1" fmla="val 49314"/>
            </a:avLst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250474" y="5535160"/>
            <a:ext cx="3112044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dk1"/>
                </a:solidFill>
                <a:cs typeface="Arial" pitchFamily="34" charset="0"/>
              </a:rPr>
              <a:t>қазір</a:t>
            </a:r>
            <a:r>
              <a:rPr lang="ru-RU" sz="2000" dirty="0" smtClean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94E8F"/>
                </a:solidFill>
                <a:cs typeface="Arial" pitchFamily="34" charset="0"/>
              </a:rPr>
              <a:t>95 %</a:t>
            </a:r>
            <a:endParaRPr lang="ru-RU" sz="2000" dirty="0">
              <a:solidFill>
                <a:schemeClr val="dk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889000" y="3453400"/>
            <a:ext cx="19812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68700" y="3453400"/>
            <a:ext cx="19812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311900" y="3453400"/>
            <a:ext cx="1981200" cy="1981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963726"/>
            <a:ext cx="9144000" cy="2262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6726" y="274461"/>
            <a:ext cx="8610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БІРЫҢҒАЙ ДЕРБЕС ШОТТАРДЫ БІРІКТІРУ АРТЫҚШЫЛЫҒЫ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6726" y="1010588"/>
            <a:ext cx="86108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cs typeface="Arial" pitchFamily="34" charset="0"/>
              </a:rPr>
              <a:t>ПРОБЛЕМАЛАР</a:t>
            </a:r>
            <a:r>
              <a:rPr lang="ru-RU" sz="2400" dirty="0" smtClean="0">
                <a:cs typeface="Arial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cs typeface="Arial" pitchFamily="34" charset="0"/>
              </a:rPr>
              <a:t>Д</a:t>
            </a:r>
            <a:r>
              <a:rPr lang="ru-RU" dirty="0" err="1" smtClean="0">
                <a:cs typeface="Arial" pitchFamily="34" charset="0"/>
              </a:rPr>
              <a:t>ербес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шоттарды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жүргізудің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әртүрлі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есепке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алу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саясаты</a:t>
            </a:r>
            <a:endParaRPr lang="ru-RU" dirty="0" smtClean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cs typeface="Arial" pitchFamily="34" charset="0"/>
              </a:rPr>
              <a:t>Есепке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алу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бойынша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әртүрлі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ақпараттық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жүйелер</a:t>
            </a:r>
            <a:endParaRPr lang="ru-RU" dirty="0" smtClean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cs typeface="Arial" pitchFamily="34" charset="0"/>
              </a:rPr>
              <a:t>Қазынашылық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арқылы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банктерден</a:t>
            </a:r>
            <a:r>
              <a:rPr lang="ru-RU" dirty="0" smtClean="0">
                <a:cs typeface="Arial" pitchFamily="34" charset="0"/>
              </a:rPr>
              <a:t> офлайн </a:t>
            </a:r>
            <a:r>
              <a:rPr lang="ru-RU" dirty="0" err="1" smtClean="0">
                <a:cs typeface="Arial" pitchFamily="34" charset="0"/>
              </a:rPr>
              <a:t>төлемдер</a:t>
            </a:r>
            <a:r>
              <a:rPr lang="ru-RU" dirty="0" smtClean="0">
                <a:cs typeface="Arial" pitchFamily="34" charset="0"/>
              </a:rPr>
              <a:t> (1,5-2 </a:t>
            </a:r>
            <a:r>
              <a:rPr lang="ru-RU" dirty="0" err="1" smtClean="0">
                <a:cs typeface="Arial" pitchFamily="34" charset="0"/>
              </a:rPr>
              <a:t>күн</a:t>
            </a:r>
            <a:r>
              <a:rPr lang="ru-RU" dirty="0" smtClean="0">
                <a:cs typeface="Arial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cs typeface="Arial" pitchFamily="34" charset="0"/>
              </a:rPr>
              <a:t>Салық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төлеушінің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өтініші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негізінде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төлемдер</a:t>
            </a:r>
            <a:r>
              <a:rPr lang="ru-RU" dirty="0" smtClean="0">
                <a:cs typeface="Arial" pitchFamily="34" charset="0"/>
              </a:rPr>
              <a:t> мен </a:t>
            </a:r>
            <a:r>
              <a:rPr lang="ru-RU" dirty="0" err="1" smtClean="0">
                <a:cs typeface="Arial" pitchFamily="34" charset="0"/>
              </a:rPr>
              <a:t>салықтарды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есепке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жатқызу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Әртүрлі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есепке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алу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нысаны</a:t>
            </a:r>
            <a:r>
              <a:rPr lang="ru-RU" dirty="0" smtClean="0">
                <a:cs typeface="Arial" pitchFamily="34" charset="0"/>
              </a:rPr>
              <a:t> (</a:t>
            </a:r>
            <a:r>
              <a:rPr lang="ru-RU" dirty="0" err="1" smtClean="0">
                <a:cs typeface="Arial" pitchFamily="34" charset="0"/>
              </a:rPr>
              <a:t>берешек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туралы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мәлімет</a:t>
            </a:r>
            <a:r>
              <a:rPr lang="ru-RU" dirty="0" smtClean="0">
                <a:cs typeface="Arial" pitchFamily="34" charset="0"/>
              </a:rPr>
              <a:t>, </a:t>
            </a:r>
            <a:r>
              <a:rPr lang="ru-RU" dirty="0" err="1" smtClean="0">
                <a:cs typeface="Arial" pitchFamily="34" charset="0"/>
              </a:rPr>
              <a:t>салыстыру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актісі</a:t>
            </a:r>
            <a:r>
              <a:rPr lang="ru-RU" dirty="0" smtClean="0">
                <a:cs typeface="Arial" pitchFamily="34" charset="0"/>
              </a:rPr>
              <a:t>, </a:t>
            </a:r>
            <a:r>
              <a:rPr lang="ru-RU" dirty="0" err="1" smtClean="0">
                <a:cs typeface="Arial" pitchFamily="34" charset="0"/>
              </a:rPr>
              <a:t>дербес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шоттардан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 err="1" smtClean="0">
                <a:cs typeface="Arial" pitchFamily="34" charset="0"/>
              </a:rPr>
              <a:t>үзінді</a:t>
            </a:r>
            <a:r>
              <a:rPr lang="ru-RU" dirty="0" smtClean="0">
                <a:cs typeface="Arial" pitchFamily="34" charset="0"/>
              </a:rPr>
              <a:t>)</a:t>
            </a:r>
            <a:endParaRPr lang="ru-RU" b="1" dirty="0" smtClean="0"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3450" y="3820415"/>
            <a:ext cx="1892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Салықтық</a:t>
            </a:r>
            <a:r>
              <a:rPr lang="ru-RU" b="1" dirty="0" smtClean="0"/>
              <a:t> </a:t>
            </a:r>
            <a:r>
              <a:rPr lang="ru-RU" b="1" dirty="0" err="1" smtClean="0"/>
              <a:t>және</a:t>
            </a:r>
            <a:r>
              <a:rPr lang="ru-RU" b="1" dirty="0" smtClean="0"/>
              <a:t> </a:t>
            </a:r>
            <a:r>
              <a:rPr lang="ru-RU" b="1" dirty="0" err="1" smtClean="0"/>
              <a:t>кедендік</a:t>
            </a:r>
            <a:r>
              <a:rPr lang="ru-RU" b="1" dirty="0" smtClean="0"/>
              <a:t> </a:t>
            </a:r>
            <a:r>
              <a:rPr lang="ru-RU" b="1" dirty="0" err="1" smtClean="0"/>
              <a:t>дербес</a:t>
            </a:r>
            <a:r>
              <a:rPr lang="ru-RU" b="1" dirty="0" smtClean="0"/>
              <a:t> </a:t>
            </a:r>
            <a:r>
              <a:rPr lang="ru-RU" b="1" dirty="0" err="1" smtClean="0"/>
              <a:t>шоттарды</a:t>
            </a:r>
            <a:r>
              <a:rPr lang="ru-RU" b="1" dirty="0" smtClean="0"/>
              <a:t> </a:t>
            </a:r>
            <a:r>
              <a:rPr lang="ru-RU" b="1" dirty="0" err="1" smtClean="0"/>
              <a:t>біріктіру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92525" y="3958914"/>
            <a:ext cx="1733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Банктерден</a:t>
            </a:r>
            <a:r>
              <a:rPr lang="ru-RU" b="1" dirty="0" smtClean="0"/>
              <a:t> онлайн </a:t>
            </a:r>
            <a:r>
              <a:rPr lang="ru-RU" b="1" dirty="0" err="1" smtClean="0"/>
              <a:t>төлемдер</a:t>
            </a:r>
            <a:endParaRPr lang="ru-RU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6380162" y="3870014"/>
            <a:ext cx="1844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артық</a:t>
            </a:r>
            <a:r>
              <a:rPr lang="ru-RU" b="1" dirty="0" smtClean="0"/>
              <a:t> </a:t>
            </a:r>
            <a:r>
              <a:rPr lang="ru-RU" b="1" dirty="0" err="1" smtClean="0"/>
              <a:t>төлем</a:t>
            </a:r>
            <a:r>
              <a:rPr lang="ru-RU" b="1" dirty="0" smtClean="0"/>
              <a:t> – </a:t>
            </a:r>
            <a:r>
              <a:rPr lang="ru-RU" b="1" dirty="0" err="1" smtClean="0"/>
              <a:t>бересі</a:t>
            </a:r>
            <a:r>
              <a:rPr lang="ru-RU" b="1" dirty="0" smtClean="0"/>
              <a:t>» </a:t>
            </a:r>
            <a:r>
              <a:rPr lang="ru-RU" b="1" dirty="0" err="1" smtClean="0"/>
              <a:t>автоматты</a:t>
            </a:r>
            <a:r>
              <a:rPr lang="ru-RU" b="1" dirty="0" smtClean="0"/>
              <a:t> </a:t>
            </a:r>
            <a:r>
              <a:rPr lang="ru-RU" b="1" dirty="0" err="1" smtClean="0"/>
              <a:t>есепке</a:t>
            </a:r>
            <a:r>
              <a:rPr lang="ru-RU" b="1" dirty="0" smtClean="0"/>
              <a:t> </a:t>
            </a:r>
            <a:r>
              <a:rPr lang="ru-RU" b="1" dirty="0" err="1" smtClean="0"/>
              <a:t>жатқызу</a:t>
            </a:r>
            <a:endParaRPr lang="ru-RU" b="1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5662200"/>
            <a:ext cx="9144000" cy="119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4600" y="5657671"/>
            <a:ext cx="5778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Тауарларды</a:t>
            </a:r>
            <a:r>
              <a:rPr lang="ru-RU" b="1" dirty="0" smtClean="0"/>
              <a:t> </a:t>
            </a:r>
            <a:r>
              <a:rPr lang="ru-RU" b="1" dirty="0" err="1" smtClean="0"/>
              <a:t>шығарудың</a:t>
            </a:r>
            <a:r>
              <a:rPr lang="ru-RU" b="1" dirty="0" smtClean="0"/>
              <a:t> </a:t>
            </a:r>
            <a:r>
              <a:rPr lang="ru-RU" b="1" dirty="0" err="1" smtClean="0"/>
              <a:t>уақытын</a:t>
            </a:r>
            <a:r>
              <a:rPr lang="ru-RU" b="1" dirty="0" smtClean="0"/>
              <a:t> </a:t>
            </a:r>
            <a:r>
              <a:rPr lang="ru-RU" b="1" dirty="0" err="1" smtClean="0"/>
              <a:t>қысқарту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Құжаттарды</a:t>
            </a:r>
            <a:r>
              <a:rPr lang="ru-RU" b="1" dirty="0"/>
              <a:t> </a:t>
            </a:r>
            <a:r>
              <a:rPr lang="ru-RU" b="1" dirty="0" err="1"/>
              <a:t>қысқарту</a:t>
            </a:r>
            <a:r>
              <a:rPr lang="ru-RU" b="1" dirty="0"/>
              <a:t> 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Еңбек</a:t>
            </a:r>
            <a:r>
              <a:rPr lang="ru-RU" b="1" dirty="0" smtClean="0"/>
              <a:t> </a:t>
            </a:r>
            <a:r>
              <a:rPr lang="ru-RU" b="1" dirty="0" err="1" smtClean="0"/>
              <a:t>шығынын</a:t>
            </a:r>
            <a:r>
              <a:rPr lang="ru-RU" b="1" dirty="0"/>
              <a:t> </a:t>
            </a:r>
            <a:r>
              <a:rPr lang="ru-RU" b="1" dirty="0" err="1"/>
              <a:t>қысқарту</a:t>
            </a:r>
            <a:r>
              <a:rPr lang="ru-RU" b="1" dirty="0"/>
              <a:t> 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Бірыңғай</a:t>
            </a:r>
            <a:r>
              <a:rPr lang="ru-RU" b="1" dirty="0" smtClean="0"/>
              <a:t> </a:t>
            </a:r>
            <a:r>
              <a:rPr lang="ru-RU" b="1" dirty="0" err="1" smtClean="0"/>
              <a:t>есепке</a:t>
            </a:r>
            <a:r>
              <a:rPr lang="ru-RU" b="1" dirty="0" smtClean="0"/>
              <a:t> </a:t>
            </a:r>
            <a:r>
              <a:rPr lang="ru-RU" b="1" dirty="0" err="1"/>
              <a:t>алу</a:t>
            </a:r>
            <a:r>
              <a:rPr lang="ru-RU" b="1" dirty="0"/>
              <a:t> </a:t>
            </a:r>
            <a:r>
              <a:rPr lang="ru-RU" b="1" dirty="0" err="1"/>
              <a:t>нысаны</a:t>
            </a:r>
            <a:r>
              <a:rPr lang="ru-RU" b="1" dirty="0"/>
              <a:t> 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0" y="5657671"/>
            <a:ext cx="2514600" cy="1200329"/>
          </a:xfrm>
          <a:prstGeom prst="homePlate">
            <a:avLst>
              <a:gd name="adj" fmla="val 2460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/>
              <a:t>ӘСЕР:</a:t>
            </a:r>
            <a:endParaRPr lang="ru-RU" sz="2800" b="1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>
            <a:normAutofit/>
          </a:bodyPr>
          <a:lstStyle/>
          <a:p>
            <a:fld id="{AB72D36F-1069-4C31-9921-9735EF85231E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4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57224" y="1225986"/>
            <a:ext cx="763061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5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Деректерді</a:t>
            </a:r>
            <a:r>
              <a:rPr lang="ru-RU" sz="25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25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online</a:t>
            </a:r>
            <a:r>
              <a:rPr lang="ru-RU" sz="25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-мен беру </a:t>
            </a:r>
            <a:r>
              <a:rPr lang="ru-RU" sz="25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бақылау</a:t>
            </a:r>
            <a:r>
              <a:rPr lang="ru-RU" sz="25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-касса </a:t>
            </a:r>
            <a:r>
              <a:rPr lang="ru-RU" sz="25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машиналарын</a:t>
            </a:r>
            <a:r>
              <a:rPr lang="ru-RU" sz="25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қосу</a:t>
            </a:r>
            <a:endParaRPr lang="ru-RU" sz="2500" i="1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018" y="4836113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dk1"/>
                </a:solidFill>
                <a:cs typeface="Arial" pitchFamily="34" charset="0"/>
              </a:rPr>
              <a:t>81,5 </a:t>
            </a:r>
            <a:r>
              <a:rPr lang="ru-RU" sz="2400" b="1" dirty="0" err="1" smtClean="0">
                <a:solidFill>
                  <a:schemeClr val="dk1"/>
                </a:solidFill>
                <a:cs typeface="Arial" pitchFamily="34" charset="0"/>
              </a:rPr>
              <a:t>мың</a:t>
            </a:r>
            <a:r>
              <a:rPr lang="ru-RU" sz="2400" b="1" dirty="0" smtClean="0">
                <a:solidFill>
                  <a:schemeClr val="dk1"/>
                </a:solidFill>
                <a:cs typeface="Arial" pitchFamily="34" charset="0"/>
              </a:rPr>
              <a:t>. БКМ </a:t>
            </a:r>
            <a:r>
              <a:rPr lang="ru-RU" sz="2400" b="1" dirty="0" err="1" smtClean="0">
                <a:solidFill>
                  <a:schemeClr val="dk1"/>
                </a:solidFill>
                <a:cs typeface="Arial" pitchFamily="34" charset="0"/>
              </a:rPr>
              <a:t>тіркелген</a:t>
            </a:r>
            <a:endParaRPr lang="ru-RU" sz="2400" b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9871" y="4836113"/>
            <a:ext cx="2144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dk1"/>
                </a:solidFill>
                <a:cs typeface="Arial" pitchFamily="34" charset="0"/>
              </a:rPr>
              <a:t>739 </a:t>
            </a:r>
            <a:r>
              <a:rPr lang="ru-RU" b="1" dirty="0">
                <a:solidFill>
                  <a:schemeClr val="dk1"/>
                </a:solidFill>
                <a:cs typeface="Arial" pitchFamily="34" charset="0"/>
              </a:rPr>
              <a:t>млн. </a:t>
            </a:r>
            <a:r>
              <a:rPr lang="ru-RU" b="1" dirty="0" smtClean="0">
                <a:solidFill>
                  <a:schemeClr val="dk1"/>
                </a:solidFill>
                <a:cs typeface="Arial" pitchFamily="34" charset="0"/>
              </a:rPr>
              <a:t>чек </a:t>
            </a:r>
            <a:r>
              <a:rPr lang="ru-RU" b="1" dirty="0" err="1" smtClean="0">
                <a:solidFill>
                  <a:schemeClr val="dk1"/>
                </a:solidFill>
                <a:cs typeface="Arial" pitchFamily="34" charset="0"/>
              </a:rPr>
              <a:t>берілді</a:t>
            </a:r>
            <a:endParaRPr lang="ru-RU" b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9591" y="4836113"/>
            <a:ext cx="2015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dk1"/>
                </a:solidFill>
                <a:cs typeface="Arial" pitchFamily="34" charset="0"/>
              </a:rPr>
              <a:t>3,3 </a:t>
            </a:r>
            <a:r>
              <a:rPr lang="ru-RU" b="1" dirty="0" smtClean="0">
                <a:solidFill>
                  <a:schemeClr val="dk1"/>
                </a:solidFill>
                <a:cs typeface="Arial" pitchFamily="34" charset="0"/>
              </a:rPr>
              <a:t>трлн. </a:t>
            </a:r>
            <a:r>
              <a:rPr lang="ru-RU" b="1" dirty="0" err="1">
                <a:solidFill>
                  <a:schemeClr val="dk1"/>
                </a:solidFill>
                <a:cs typeface="Arial" pitchFamily="34" charset="0"/>
              </a:rPr>
              <a:t>т</a:t>
            </a:r>
            <a:r>
              <a:rPr lang="ru-RU" b="1" dirty="0" err="1" smtClean="0">
                <a:solidFill>
                  <a:schemeClr val="dk1"/>
                </a:solidFill>
                <a:cs typeface="Arial" pitchFamily="34" charset="0"/>
              </a:rPr>
              <a:t>еңге</a:t>
            </a:r>
            <a:r>
              <a:rPr lang="ru-RU" b="1" dirty="0" smtClean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dk1"/>
                </a:solidFill>
                <a:cs typeface="Arial" pitchFamily="34" charset="0"/>
              </a:rPr>
              <a:t>сомасында</a:t>
            </a:r>
            <a:endParaRPr lang="ru-RU" b="1" dirty="0">
              <a:solidFill>
                <a:schemeClr val="dk1"/>
              </a:solidFill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99" y="2707379"/>
            <a:ext cx="1891110" cy="18911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010" y="2707379"/>
            <a:ext cx="1891110" cy="18911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420" y="2707379"/>
            <a:ext cx="1891110" cy="189111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1711" y="6320725"/>
            <a:ext cx="2057400" cy="365125"/>
          </a:xfrm>
        </p:spPr>
        <p:txBody>
          <a:bodyPr/>
          <a:lstStyle/>
          <a:p>
            <a:fld id="{E90C88D5-FD12-4EB8-B0CB-D9633839E631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6726" y="122061"/>
            <a:ext cx="879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ОНЛАЙН БАҚЫЛАУ-КАССА МАШИНАЛАРЫН ҚОЛДАНУ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25414" y="4530855"/>
            <a:ext cx="1306286" cy="1306286"/>
          </a:xfrm>
          <a:prstGeom prst="ellipse">
            <a:avLst/>
          </a:prstGeom>
          <a:solidFill>
            <a:srgbClr val="094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261257" y="1258175"/>
            <a:ext cx="2977243" cy="2073979"/>
          </a:xfrm>
          <a:prstGeom prst="homePlate">
            <a:avLst>
              <a:gd name="adj" fmla="val 1475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300" y="1258175"/>
            <a:ext cx="4579776" cy="23127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902" y="1547050"/>
            <a:ext cx="27501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73150" algn="l"/>
              </a:tabLst>
            </a:pPr>
            <a:r>
              <a:rPr lang="kk-KZ" sz="2200" dirty="0" smtClean="0">
                <a:solidFill>
                  <a:schemeClr val="bg1"/>
                </a:solidFill>
              </a:rPr>
              <a:t> </a:t>
            </a:r>
            <a:r>
              <a:rPr lang="kk-KZ" sz="2200" dirty="0">
                <a:solidFill>
                  <a:schemeClr val="bg1"/>
                </a:solidFill>
              </a:rPr>
              <a:t>«Атамекен» ҰКП қолдауымен </a:t>
            </a:r>
          </a:p>
          <a:p>
            <a:pPr algn="ctr">
              <a:tabLst>
                <a:tab pos="1073150" algn="l"/>
              </a:tabLst>
            </a:pPr>
            <a:r>
              <a:rPr lang="kk-KZ" sz="2200" dirty="0">
                <a:solidFill>
                  <a:schemeClr val="bg1"/>
                </a:solidFill>
              </a:rPr>
              <a:t>«ЧЕКТІ ТАЛАП ЕТ – ЖҮЛДЕНІ ҰТЫП АЛ!» акциясы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80065" y="4999332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ТИІМДІЛІК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2500" y="4158088"/>
            <a:ext cx="6141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18AC04"/>
                </a:solidFill>
              </a:rPr>
              <a:t>+</a:t>
            </a:r>
            <a:r>
              <a:rPr lang="ru-RU" sz="3600" dirty="0" smtClean="0">
                <a:solidFill>
                  <a:srgbClr val="18AC04"/>
                </a:solidFill>
              </a:rPr>
              <a:t> </a:t>
            </a:r>
            <a:r>
              <a:rPr lang="en-US" sz="3600" b="1" dirty="0" smtClean="0">
                <a:solidFill>
                  <a:srgbClr val="18AC04"/>
                </a:solidFill>
              </a:rPr>
              <a:t>10,4 </a:t>
            </a:r>
            <a:r>
              <a:rPr lang="ru-RU" sz="3600" b="1" dirty="0" err="1" smtClean="0">
                <a:solidFill>
                  <a:srgbClr val="18AC04"/>
                </a:solidFill>
              </a:rPr>
              <a:t>мың</a:t>
            </a:r>
            <a:r>
              <a:rPr lang="en-US" sz="3600" b="1" dirty="0" smtClean="0">
                <a:solidFill>
                  <a:srgbClr val="18AC04"/>
                </a:solidFill>
              </a:rPr>
              <a:t> </a:t>
            </a:r>
            <a:r>
              <a:rPr lang="kk-KZ" sz="2800" dirty="0" smtClean="0"/>
              <a:t>жеке кәсіпкерлер</a:t>
            </a:r>
            <a:endParaRPr lang="ru-RU" sz="28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3449734" y="5437482"/>
            <a:ext cx="5681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18AC04"/>
                </a:solidFill>
              </a:rPr>
              <a:t>+ 9,4 </a:t>
            </a:r>
            <a:r>
              <a:rPr lang="ru-RU" sz="3600" b="1" dirty="0" err="1" smtClean="0">
                <a:solidFill>
                  <a:srgbClr val="18AC04"/>
                </a:solidFill>
              </a:rPr>
              <a:t>мың</a:t>
            </a:r>
            <a:r>
              <a:rPr lang="ru-RU" sz="3600" b="1" dirty="0" smtClean="0">
                <a:solidFill>
                  <a:srgbClr val="18AC04"/>
                </a:solidFill>
              </a:rPr>
              <a:t> </a:t>
            </a:r>
            <a:r>
              <a:rPr lang="ru-RU" sz="2400" dirty="0"/>
              <a:t>Б</a:t>
            </a:r>
            <a:r>
              <a:rPr lang="ru-RU" sz="2400" dirty="0" smtClean="0"/>
              <a:t>КМ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853" y="5448651"/>
            <a:ext cx="575595" cy="5755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805" y="4353406"/>
            <a:ext cx="575595" cy="575595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419901" y="4609778"/>
            <a:ext cx="42790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381801" y="5748501"/>
            <a:ext cx="42790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797051" y="5181602"/>
            <a:ext cx="1162051" cy="1905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210351" y="5215101"/>
            <a:ext cx="196299" cy="2364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27676" y="6296974"/>
            <a:ext cx="2057400" cy="365125"/>
          </a:xfrm>
        </p:spPr>
        <p:txBody>
          <a:bodyPr/>
          <a:lstStyle/>
          <a:p>
            <a:fld id="{E90C88D5-FD12-4EB8-B0CB-D9633839E631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26726" y="261761"/>
            <a:ext cx="8758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b="1" dirty="0">
                <a:solidFill>
                  <a:schemeClr val="bg1"/>
                </a:solidFill>
              </a:rPr>
              <a:t>ЧЕКТІ ТАЛАП ЕТ – ЖҮЛДЕНІ ҰТЫП АЛ</a:t>
            </a:r>
            <a:r>
              <a:rPr lang="ru-RU" sz="2400" b="1" dirty="0" smtClean="0">
                <a:solidFill>
                  <a:schemeClr val="bg1"/>
                </a:solidFill>
              </a:rPr>
              <a:t>!» АКЦИЯСЫ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857087" y="221061"/>
            <a:ext cx="7701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ҚАЗАҚСТАННЫҢ ДЭФ ЖБИ РЕЙТИНГТЕГІ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ПОЗИЦИЯСЫ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 rot="10800000">
            <a:off x="5977380" y="1674553"/>
            <a:ext cx="2375227" cy="1009740"/>
          </a:xfrm>
          <a:prstGeom prst="homePlate">
            <a:avLst>
              <a:gd name="adj" fmla="val 25474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544" y="1203157"/>
            <a:ext cx="2143125" cy="21431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1156" y="1361730"/>
            <a:ext cx="30568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err="1"/>
              <a:t>Дүниежүзілік</a:t>
            </a:r>
            <a:r>
              <a:rPr lang="ru-RU" sz="1600" dirty="0"/>
              <a:t> </a:t>
            </a:r>
            <a:r>
              <a:rPr lang="ru-RU" sz="1600" dirty="0" err="1"/>
              <a:t>экономикалық</a:t>
            </a:r>
            <a:r>
              <a:rPr lang="ru-RU" sz="1600" dirty="0"/>
              <a:t> </a:t>
            </a:r>
            <a:r>
              <a:rPr lang="ru-RU" sz="1600" dirty="0" err="1"/>
              <a:t>форумның</a:t>
            </a:r>
            <a:r>
              <a:rPr lang="ru-RU" sz="1600" dirty="0"/>
              <a:t> </a:t>
            </a:r>
            <a:r>
              <a:rPr lang="ru-RU" sz="1600" dirty="0" err="1" smtClean="0"/>
              <a:t>нұсқасы</a:t>
            </a:r>
            <a:r>
              <a:rPr lang="ru-RU" sz="1600" dirty="0" smtClean="0"/>
              <a:t> </a:t>
            </a:r>
            <a:r>
              <a:rPr lang="ru-RU" sz="1600" dirty="0" err="1" smtClean="0"/>
              <a:t>бойынша</a:t>
            </a:r>
            <a:r>
              <a:rPr lang="ru-RU" sz="1600" dirty="0" smtClean="0"/>
              <a:t> </a:t>
            </a:r>
            <a:r>
              <a:rPr lang="ru-RU" sz="1600" dirty="0" err="1"/>
              <a:t>Ж</a:t>
            </a:r>
            <a:r>
              <a:rPr lang="ru-RU" sz="1600" dirty="0" err="1" smtClean="0"/>
              <a:t>аһандық</a:t>
            </a:r>
            <a:r>
              <a:rPr lang="ru-RU" sz="1600" dirty="0" smtClean="0"/>
              <a:t> </a:t>
            </a:r>
            <a:r>
              <a:rPr lang="ru-RU" sz="1600" dirty="0" err="1"/>
              <a:t>бәсекеге</a:t>
            </a:r>
            <a:r>
              <a:rPr lang="ru-RU" sz="1600" dirty="0"/>
              <a:t> </a:t>
            </a:r>
            <a:r>
              <a:rPr lang="ru-RU" sz="1600" dirty="0" err="1"/>
              <a:t>қабілеттілік</a:t>
            </a:r>
            <a:r>
              <a:rPr lang="ru-RU" sz="1600" dirty="0"/>
              <a:t> </a:t>
            </a:r>
            <a:r>
              <a:rPr lang="ru-RU" sz="1600" dirty="0" err="1" smtClean="0"/>
              <a:t>индексі</a:t>
            </a:r>
            <a:r>
              <a:rPr lang="ru-RU" sz="1600" dirty="0" smtClean="0"/>
              <a:t> </a:t>
            </a:r>
          </a:p>
          <a:p>
            <a:pPr algn="r"/>
            <a:endParaRPr lang="en-US" sz="1600" dirty="0">
              <a:ea typeface="Tahoma" pitchFamily="34" charset="0"/>
              <a:cs typeface="Arial" pitchFamily="34" charset="0"/>
            </a:endParaRPr>
          </a:p>
          <a:p>
            <a:pPr algn="r"/>
            <a:r>
              <a:rPr lang="ru-RU" sz="1600" dirty="0" smtClean="0">
                <a:ea typeface="Tahoma" pitchFamily="34" charset="0"/>
                <a:cs typeface="Arial" pitchFamily="34" charset="0"/>
              </a:rPr>
              <a:t>ИНДИКАТОР</a:t>
            </a:r>
            <a:r>
              <a:rPr lang="en-US" sz="1600" dirty="0" smtClean="0">
                <a:ea typeface="Tahoma" pitchFamily="34" charset="0"/>
                <a:cs typeface="Arial" pitchFamily="34" charset="0"/>
              </a:rPr>
              <a:t>:</a:t>
            </a:r>
            <a:r>
              <a:rPr lang="ru-RU" sz="1600" dirty="0" smtClean="0">
                <a:ea typeface="Tahoma" pitchFamily="34" charset="0"/>
                <a:cs typeface="Arial" pitchFamily="34" charset="0"/>
              </a:rPr>
              <a:t> </a:t>
            </a:r>
            <a:r>
              <a:rPr lang="en-US" sz="1600" dirty="0" smtClean="0">
                <a:ea typeface="Tahoma" pitchFamily="34" charset="0"/>
                <a:cs typeface="Arial" pitchFamily="34" charset="0"/>
              </a:rPr>
              <a:t/>
            </a:r>
            <a:br>
              <a:rPr lang="en-US" sz="1600" dirty="0" smtClean="0">
                <a:ea typeface="Tahoma" pitchFamily="34" charset="0"/>
                <a:cs typeface="Arial" pitchFamily="34" charset="0"/>
              </a:rPr>
            </a:br>
            <a:r>
              <a:rPr lang="ru-RU" sz="1600" b="1" dirty="0">
                <a:ea typeface="Tahoma" pitchFamily="34" charset="0"/>
                <a:cs typeface="Arial" pitchFamily="34" charset="0"/>
              </a:rPr>
              <a:t>«</a:t>
            </a:r>
            <a:r>
              <a:rPr lang="ru-RU" sz="1600" b="1" dirty="0" err="1">
                <a:ea typeface="Tahoma" pitchFamily="34" charset="0"/>
                <a:cs typeface="Arial" pitchFamily="34" charset="0"/>
              </a:rPr>
              <a:t>Кеден</a:t>
            </a:r>
            <a:r>
              <a:rPr lang="ru-RU" sz="1600" b="1" dirty="0">
                <a:ea typeface="Tahoma" pitchFamily="34" charset="0"/>
                <a:cs typeface="Arial" pitchFamily="34" charset="0"/>
              </a:rPr>
              <a:t> </a:t>
            </a:r>
            <a:r>
              <a:rPr lang="ru-RU" sz="1600" b="1" dirty="0" err="1">
                <a:ea typeface="Tahoma" pitchFamily="34" charset="0"/>
                <a:cs typeface="Arial" pitchFamily="34" charset="0"/>
              </a:rPr>
              <a:t>рәсімдерінің</a:t>
            </a:r>
            <a:r>
              <a:rPr lang="ru-RU" sz="1600" b="1" dirty="0">
                <a:ea typeface="Tahoma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ea typeface="Tahoma" pitchFamily="34" charset="0"/>
                <a:cs typeface="Arial" pitchFamily="34" charset="0"/>
              </a:rPr>
              <a:t>ауыртпалылығы</a:t>
            </a:r>
            <a:r>
              <a:rPr lang="ru-RU" sz="1600" b="1" dirty="0">
                <a:ea typeface="Tahoma" pitchFamily="34" charset="0"/>
                <a:cs typeface="Arial" pitchFamily="34" charset="0"/>
              </a:rPr>
              <a:t>»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4938" y="6315851"/>
            <a:ext cx="1443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2013-2014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7589" y="6315851"/>
            <a:ext cx="1443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201</a:t>
            </a:r>
            <a:r>
              <a:rPr lang="kk-KZ" b="1" dirty="0" smtClean="0">
                <a:cs typeface="Arial" pitchFamily="34" charset="0"/>
              </a:rPr>
              <a:t>5</a:t>
            </a:r>
            <a:r>
              <a:rPr lang="en-US" b="1" dirty="0" smtClean="0">
                <a:cs typeface="Arial" pitchFamily="34" charset="0"/>
              </a:rPr>
              <a:t>-201</a:t>
            </a:r>
            <a:r>
              <a:rPr lang="kk-KZ" b="1" dirty="0" smtClean="0">
                <a:cs typeface="Arial" pitchFamily="34" charset="0"/>
              </a:rPr>
              <a:t>6</a:t>
            </a:r>
            <a:r>
              <a:rPr lang="en-US" b="1" dirty="0" smtClean="0">
                <a:cs typeface="Arial" pitchFamily="34" charset="0"/>
              </a:rPr>
              <a:t> 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16200000">
            <a:off x="3585287" y="4285438"/>
            <a:ext cx="1907641" cy="1987985"/>
          </a:xfrm>
          <a:prstGeom prst="homePlate">
            <a:avLst>
              <a:gd name="adj" fmla="val 16965"/>
            </a:avLst>
          </a:prstGeom>
          <a:gradFill flip="none" rotWithShape="1">
            <a:gsLst>
              <a:gs pos="0">
                <a:srgbClr val="00B050"/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88688" y="5530781"/>
            <a:ext cx="144303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kk-KZ" sz="4800" b="1" dirty="0" smtClean="0">
                <a:solidFill>
                  <a:schemeClr val="bg1"/>
                </a:solidFill>
                <a:cs typeface="Arial" pitchFamily="34" charset="0"/>
              </a:rPr>
              <a:t>77</a:t>
            </a:r>
          </a:p>
          <a:p>
            <a:pPr algn="ctr">
              <a:lnSpc>
                <a:spcPts val="2000"/>
              </a:lnSpc>
            </a:pPr>
            <a:r>
              <a:rPr lang="kk-KZ" b="1" dirty="0" smtClean="0">
                <a:solidFill>
                  <a:schemeClr val="bg1"/>
                </a:solidFill>
                <a:cs typeface="Arial" pitchFamily="34" charset="0"/>
              </a:rPr>
              <a:t>место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95978" y="5190034"/>
            <a:ext cx="144303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kk-KZ" sz="4800" b="1" dirty="0" smtClean="0">
                <a:solidFill>
                  <a:schemeClr val="bg1"/>
                </a:solidFill>
                <a:cs typeface="Arial" pitchFamily="34" charset="0"/>
              </a:rPr>
              <a:t>55</a:t>
            </a:r>
          </a:p>
          <a:p>
            <a:pPr algn="ctr">
              <a:lnSpc>
                <a:spcPts val="2000"/>
              </a:lnSpc>
            </a:pPr>
            <a:r>
              <a:rPr lang="kk-KZ" b="1" dirty="0" smtClean="0">
                <a:solidFill>
                  <a:schemeClr val="bg1"/>
                </a:solidFill>
                <a:cs typeface="Arial" pitchFamily="34" charset="0"/>
              </a:rPr>
              <a:t>орын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2031" y="1674554"/>
            <a:ext cx="2466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РЕЙТИНГКЕ ӘЛЕМНІҢ 140 ЕЛІ ҚАТЫСАДЫ</a:t>
            </a:r>
            <a:endParaRPr lang="en-US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US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 rot="16200000">
            <a:off x="6532689" y="4119623"/>
            <a:ext cx="2239269" cy="1987985"/>
          </a:xfrm>
          <a:prstGeom prst="homePlate">
            <a:avLst>
              <a:gd name="adj" fmla="val 13771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903508" y="6315851"/>
            <a:ext cx="1443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cs typeface="Arial" pitchFamily="34" charset="0"/>
              </a:rPr>
              <a:t>201</a:t>
            </a:r>
            <a:r>
              <a:rPr lang="ru-RU" b="1" dirty="0" smtClean="0">
                <a:cs typeface="Arial" pitchFamily="34" charset="0"/>
              </a:rPr>
              <a:t>7</a:t>
            </a:r>
            <a:r>
              <a:rPr lang="en-US" b="1" dirty="0" smtClean="0">
                <a:cs typeface="Arial" pitchFamily="34" charset="0"/>
              </a:rPr>
              <a:t>-201</a:t>
            </a:r>
            <a:r>
              <a:rPr lang="ru-RU" b="1" dirty="0" smtClean="0">
                <a:cs typeface="Arial" pitchFamily="34" charset="0"/>
              </a:rPr>
              <a:t>8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09570" y="5001687"/>
            <a:ext cx="144303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kk-KZ" sz="4800" b="1" dirty="0" smtClean="0">
                <a:solidFill>
                  <a:schemeClr val="bg1"/>
                </a:solidFill>
                <a:cs typeface="Arial" pitchFamily="34" charset="0"/>
              </a:rPr>
              <a:t>50</a:t>
            </a:r>
          </a:p>
          <a:p>
            <a:pPr algn="ctr">
              <a:lnSpc>
                <a:spcPts val="2000"/>
              </a:lnSpc>
            </a:pPr>
            <a:r>
              <a:rPr lang="kk-KZ" b="1" dirty="0" smtClean="0">
                <a:solidFill>
                  <a:schemeClr val="bg1"/>
                </a:solidFill>
                <a:cs typeface="Arial" pitchFamily="34" charset="0"/>
              </a:rPr>
              <a:t>орын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27711" y="3346282"/>
            <a:ext cx="2255927" cy="3338901"/>
          </a:xfrm>
          <a:prstGeom prst="roundRect">
            <a:avLst>
              <a:gd name="adj" fmla="val 10648"/>
            </a:avLst>
          </a:prstGeom>
          <a:noFill/>
          <a:ln w="1905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25848" y="3418275"/>
            <a:ext cx="2466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cs typeface="Arial" pitchFamily="34" charset="0"/>
              </a:rPr>
              <a:t>Мақсат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 rot="16200000">
            <a:off x="1409698" y="4624448"/>
            <a:ext cx="1229619" cy="1987985"/>
          </a:xfrm>
          <a:prstGeom prst="homePlate">
            <a:avLst>
              <a:gd name="adj" fmla="val 16965"/>
            </a:avLst>
          </a:prstGeom>
          <a:gradFill flip="none" rotWithShape="1">
            <a:gsLst>
              <a:gs pos="0">
                <a:srgbClr val="00B050"/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281378" y="5551984"/>
            <a:ext cx="144303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kk-KZ" sz="4800" b="1" dirty="0" smtClean="0">
                <a:solidFill>
                  <a:schemeClr val="bg1"/>
                </a:solidFill>
                <a:cs typeface="Arial" pitchFamily="34" charset="0"/>
              </a:rPr>
              <a:t>77</a:t>
            </a:r>
          </a:p>
          <a:p>
            <a:pPr algn="ctr">
              <a:lnSpc>
                <a:spcPts val="2000"/>
              </a:lnSpc>
            </a:pPr>
            <a:r>
              <a:rPr lang="kk-KZ" b="1" dirty="0" smtClean="0">
                <a:solidFill>
                  <a:schemeClr val="bg1"/>
                </a:solidFill>
                <a:cs typeface="Arial" pitchFamily="34" charset="0"/>
              </a:rPr>
              <a:t>орын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725669" y="4893255"/>
            <a:ext cx="732725" cy="117505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7086600" y="6531059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26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5469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99492" y="138077"/>
            <a:ext cx="8959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ҚАЗАҚСТАННЫҢ «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DOING BUSINESS 2017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» </a:t>
            </a:r>
          </a:p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РЕЙТИНГТЕГІ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ПОЗИЦИЯСЫ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8688" y="5530781"/>
            <a:ext cx="144303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kk-KZ" sz="4800" b="1" dirty="0" smtClean="0">
                <a:solidFill>
                  <a:schemeClr val="bg1"/>
                </a:solidFill>
                <a:cs typeface="Arial" pitchFamily="34" charset="0"/>
              </a:rPr>
              <a:t>77</a:t>
            </a:r>
          </a:p>
          <a:p>
            <a:pPr algn="ctr">
              <a:lnSpc>
                <a:spcPts val="2000"/>
              </a:lnSpc>
            </a:pPr>
            <a:r>
              <a:rPr lang="kk-KZ" b="1" dirty="0" smtClean="0">
                <a:solidFill>
                  <a:schemeClr val="bg1"/>
                </a:solidFill>
                <a:cs typeface="Arial" pitchFamily="34" charset="0"/>
              </a:rPr>
              <a:t>место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58394" y="1746767"/>
            <a:ext cx="2466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В РЕЙТИНГЕ </a:t>
            </a:r>
            <a:endParaRPr lang="en-US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УЧАСТВУЮТ </a:t>
            </a:r>
            <a:endParaRPr lang="en-US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140 СТРАН МИРА 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81378" y="5551984"/>
            <a:ext cx="144303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kk-KZ" sz="4800" b="1" dirty="0" smtClean="0">
                <a:solidFill>
                  <a:schemeClr val="bg1"/>
                </a:solidFill>
                <a:cs typeface="Arial" pitchFamily="34" charset="0"/>
              </a:rPr>
              <a:t>77</a:t>
            </a:r>
          </a:p>
          <a:p>
            <a:pPr algn="ctr">
              <a:lnSpc>
                <a:spcPts val="2000"/>
              </a:lnSpc>
            </a:pPr>
            <a:r>
              <a:rPr lang="kk-KZ" b="1" dirty="0" smtClean="0">
                <a:solidFill>
                  <a:schemeClr val="bg1"/>
                </a:solidFill>
                <a:cs typeface="Arial" pitchFamily="34" charset="0"/>
              </a:rPr>
              <a:t>место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7086600" y="6531059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27</a:t>
            </a:fld>
            <a:endParaRPr lang="ru-RU" sz="1600" b="1" dirty="0"/>
          </a:p>
        </p:txBody>
      </p:sp>
      <p:pic>
        <p:nvPicPr>
          <p:cNvPr id="28" name="Picture 4" descr="http://www.doingbusiness.org/~/media/GIAWB/Doing%20Business/Images/Icons/logo-doingbusiness-header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131" y="1063578"/>
            <a:ext cx="3343275" cy="857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www.socialsciencespace.com/wp-content/uploads/logo_worldba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" y="5283185"/>
            <a:ext cx="2537653" cy="1436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493587"/>
              </p:ext>
            </p:extLst>
          </p:nvPr>
        </p:nvGraphicFramePr>
        <p:xfrm>
          <a:off x="184783" y="2208433"/>
          <a:ext cx="8633622" cy="297316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718521"/>
                <a:gridCol w="2001079"/>
                <a:gridCol w="1914022"/>
              </a:tblGrid>
              <a:tr h="1001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accent5"/>
                          </a:solidFill>
                          <a:effectLst/>
                        </a:rPr>
                        <a:t>ИНДИКАТОРДЫҢ АТАУЫ</a:t>
                      </a:r>
                      <a:endParaRPr lang="ru-RU" sz="2200" b="1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5"/>
                          </a:solidFill>
                          <a:effectLst/>
                        </a:rPr>
                        <a:t>2015</a:t>
                      </a:r>
                      <a:endParaRPr lang="ru-RU" sz="2200" b="1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5"/>
                          </a:solidFill>
                          <a:effectLst/>
                        </a:rPr>
                        <a:t>2016</a:t>
                      </a:r>
                      <a:endParaRPr lang="ru-RU" sz="2200" b="1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5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200" b="1" kern="1200" dirty="0" smtClean="0">
                          <a:solidFill>
                            <a:schemeClr val="accent5"/>
                          </a:solidFill>
                          <a:effectLst/>
                        </a:rPr>
                        <a:t>ТӨЛЕМГЕ ҚАБІЛЕТСІЗДІКТІ РЕТТЕУ</a:t>
                      </a:r>
                      <a:endParaRPr lang="ru-RU" sz="2200" b="1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5"/>
                          </a:solidFill>
                          <a:effectLst/>
                        </a:rPr>
                        <a:t>46</a:t>
                      </a:r>
                      <a:endParaRPr lang="ru-RU" sz="2200" b="1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5"/>
                          </a:solidFill>
                          <a:effectLst/>
                        </a:rPr>
                        <a:t>37</a:t>
                      </a:r>
                      <a:endParaRPr lang="ru-RU" sz="2200" b="1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6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chemeClr val="accent5"/>
                          </a:solidFill>
                          <a:effectLst/>
                        </a:rPr>
                        <a:t>САЛЫҚ САЛУ</a:t>
                      </a:r>
                      <a:endParaRPr lang="ru-RU" sz="2200" b="1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5"/>
                          </a:solidFill>
                          <a:effectLst/>
                        </a:rPr>
                        <a:t>57</a:t>
                      </a:r>
                      <a:endParaRPr lang="ru-RU" sz="2200" b="1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accent5"/>
                          </a:solidFill>
                          <a:effectLst/>
                        </a:rPr>
                        <a:t>60</a:t>
                      </a:r>
                      <a:endParaRPr lang="ru-RU" sz="2200" b="1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3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880" y="1062909"/>
            <a:ext cx="8716560" cy="549346"/>
            <a:chOff x="53" y="1688"/>
            <a:chExt cx="4775" cy="365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53" y="1688"/>
              <a:ext cx="2244" cy="343"/>
            </a:xfrm>
            <a:prstGeom prst="chevron">
              <a:avLst>
                <a:gd name="adj" fmla="val 71549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>
                <a:defRPr/>
              </a:pPr>
              <a:r>
                <a:rPr lang="ru-RU" sz="1400" dirty="0" err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Қадам</a:t>
              </a:r>
              <a:endParaRPr lang="ru-RU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>
              <a:off x="2393" y="1703"/>
              <a:ext cx="2435" cy="350"/>
            </a:xfrm>
            <a:prstGeom prst="chevron">
              <a:avLst>
                <a:gd name="adj" fmla="val 66664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>
                <a:defRPr/>
              </a:pPr>
              <a:r>
                <a:rPr lang="ru-RU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Не </a:t>
              </a:r>
              <a:r>
                <a:rPr lang="ru-RU" sz="1400" dirty="0" err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жасалынды</a:t>
              </a:r>
              <a:endParaRPr lang="ru-RU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454451" y="1734312"/>
            <a:ext cx="4445709" cy="263766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t"/>
          <a:lstStyle/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ҚР ҚМ МКК мен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БҰҰ (ЮНКТАД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арасында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келісімшарт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шарт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жасалды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оның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шеңберінде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электрондық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кедендік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декларациялау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ASYCUDA </a:t>
            </a:r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World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бағдарламалық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қамтамасыз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ету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берілді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Өндірістік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пайдалануға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енгізу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2017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жылға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жоспарланған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«Е-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терезе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қағидатын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АSYCER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БҰҰ (ЮНКТАД)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модулінің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негізінде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асыру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көзделген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«Е-</a:t>
            </a:r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терезе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қағидатын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асыру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қағидаты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барлық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мемлекеттік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органдармен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келісілген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chemeClr val="bg1"/>
              </a:solidFill>
            </a:endParaRPr>
          </a:p>
          <a:p>
            <a:pPr indent="360000" algn="just">
              <a:defRPr/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2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ятиугольник 43"/>
          <p:cNvSpPr/>
          <p:nvPr/>
        </p:nvSpPr>
        <p:spPr>
          <a:xfrm>
            <a:off x="167363" y="1722121"/>
            <a:ext cx="4112029" cy="2447146"/>
          </a:xfrm>
          <a:custGeom>
            <a:avLst/>
            <a:gdLst>
              <a:gd name="connsiteX0" fmla="*/ 0 w 1694166"/>
              <a:gd name="connsiteY0" fmla="*/ 0 h 1512168"/>
              <a:gd name="connsiteX1" fmla="*/ 1420706 w 1694166"/>
              <a:gd name="connsiteY1" fmla="*/ 0 h 1512168"/>
              <a:gd name="connsiteX2" fmla="*/ 1694166 w 1694166"/>
              <a:gd name="connsiteY2" fmla="*/ 756084 h 1512168"/>
              <a:gd name="connsiteX3" fmla="*/ 1420706 w 1694166"/>
              <a:gd name="connsiteY3" fmla="*/ 1512168 h 1512168"/>
              <a:gd name="connsiteX4" fmla="*/ 0 w 1694166"/>
              <a:gd name="connsiteY4" fmla="*/ 1512168 h 1512168"/>
              <a:gd name="connsiteX5" fmla="*/ 0 w 1694166"/>
              <a:gd name="connsiteY5" fmla="*/ 0 h 1512168"/>
              <a:gd name="connsiteX0" fmla="*/ 0 w 1420706"/>
              <a:gd name="connsiteY0" fmla="*/ 0 h 1512168"/>
              <a:gd name="connsiteX1" fmla="*/ 1420706 w 1420706"/>
              <a:gd name="connsiteY1" fmla="*/ 0 h 1512168"/>
              <a:gd name="connsiteX2" fmla="*/ 1409159 w 1420706"/>
              <a:gd name="connsiteY2" fmla="*/ 684832 h 1512168"/>
              <a:gd name="connsiteX3" fmla="*/ 1420706 w 1420706"/>
              <a:gd name="connsiteY3" fmla="*/ 1512168 h 1512168"/>
              <a:gd name="connsiteX4" fmla="*/ 0 w 1420706"/>
              <a:gd name="connsiteY4" fmla="*/ 1512168 h 1512168"/>
              <a:gd name="connsiteX5" fmla="*/ 0 w 1420706"/>
              <a:gd name="connsiteY5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0706" h="1512168">
                <a:moveTo>
                  <a:pt x="0" y="0"/>
                </a:moveTo>
                <a:lnTo>
                  <a:pt x="1420706" y="0"/>
                </a:lnTo>
                <a:lnTo>
                  <a:pt x="1409159" y="684832"/>
                </a:lnTo>
                <a:lnTo>
                  <a:pt x="1420706" y="1512168"/>
                </a:lnTo>
                <a:lnTo>
                  <a:pt x="0" y="151216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 –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Экспортшылар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импортшылар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кеден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рәсімдерінен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өту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кезінде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«БІР ТЕРЕЗЕ»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қағидатын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енгізу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6726" y="261761"/>
            <a:ext cx="7701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«100 ҚАДАМ» ҰЛТ ЖОСПАРЫН ІСКЕ АСЫРУ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3733800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733800" y="2433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39214" y="4470400"/>
            <a:ext cx="4445709" cy="221318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t"/>
          <a:lstStyle/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Электрондық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шот-фактуралар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АЖ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асыру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15.12.2016 </a:t>
            </a:r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келісімшарт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жасалды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асыру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мерзімі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31.12.2018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жылға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Қолданыстағы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ЭШФ АЖ-не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тауарды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шекарадан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(импорт)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өткізу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сәтінен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бастап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соңғы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тұтынушыға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қадағалауға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мүмкіндік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беретін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Виртуалдық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қойма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модулін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іске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асыру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жоспарланған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 smtClean="0">
              <a:solidFill>
                <a:schemeClr val="bg1"/>
              </a:solidFill>
            </a:endParaRPr>
          </a:p>
          <a:p>
            <a:pPr indent="360000" algn="just">
              <a:defRPr/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200" u="sng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ятиугольник 43"/>
          <p:cNvSpPr/>
          <p:nvPr/>
        </p:nvSpPr>
        <p:spPr>
          <a:xfrm>
            <a:off x="152126" y="4470400"/>
            <a:ext cx="4112029" cy="2213180"/>
          </a:xfrm>
          <a:custGeom>
            <a:avLst/>
            <a:gdLst>
              <a:gd name="connsiteX0" fmla="*/ 0 w 1694166"/>
              <a:gd name="connsiteY0" fmla="*/ 0 h 1512168"/>
              <a:gd name="connsiteX1" fmla="*/ 1420706 w 1694166"/>
              <a:gd name="connsiteY1" fmla="*/ 0 h 1512168"/>
              <a:gd name="connsiteX2" fmla="*/ 1694166 w 1694166"/>
              <a:gd name="connsiteY2" fmla="*/ 756084 h 1512168"/>
              <a:gd name="connsiteX3" fmla="*/ 1420706 w 1694166"/>
              <a:gd name="connsiteY3" fmla="*/ 1512168 h 1512168"/>
              <a:gd name="connsiteX4" fmla="*/ 0 w 1694166"/>
              <a:gd name="connsiteY4" fmla="*/ 1512168 h 1512168"/>
              <a:gd name="connsiteX5" fmla="*/ 0 w 1694166"/>
              <a:gd name="connsiteY5" fmla="*/ 0 h 1512168"/>
              <a:gd name="connsiteX0" fmla="*/ 0 w 1420706"/>
              <a:gd name="connsiteY0" fmla="*/ 0 h 1512168"/>
              <a:gd name="connsiteX1" fmla="*/ 1420706 w 1420706"/>
              <a:gd name="connsiteY1" fmla="*/ 0 h 1512168"/>
              <a:gd name="connsiteX2" fmla="*/ 1409159 w 1420706"/>
              <a:gd name="connsiteY2" fmla="*/ 684832 h 1512168"/>
              <a:gd name="connsiteX3" fmla="*/ 1420706 w 1420706"/>
              <a:gd name="connsiteY3" fmla="*/ 1512168 h 1512168"/>
              <a:gd name="connsiteX4" fmla="*/ 0 w 1420706"/>
              <a:gd name="connsiteY4" fmla="*/ 1512168 h 1512168"/>
              <a:gd name="connsiteX5" fmla="*/ 0 w 1420706"/>
              <a:gd name="connsiteY5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0706" h="1512168">
                <a:moveTo>
                  <a:pt x="0" y="0"/>
                </a:moveTo>
                <a:lnTo>
                  <a:pt x="1420706" y="0"/>
                </a:lnTo>
                <a:lnTo>
                  <a:pt x="1409159" y="684832"/>
                </a:lnTo>
                <a:lnTo>
                  <a:pt x="1420706" y="1512168"/>
                </a:lnTo>
                <a:lnTo>
                  <a:pt x="0" y="151216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39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КЕДЕН ЖӘНЕ САЛЫҚ ЖҮЙЕЛЕРІН ИНТЕГРАЦИЯЛАУ.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Тауар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салық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салу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мақсатында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Қазақстан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аумағына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кірген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кезеңнен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бастап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сатқанға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дейін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бақылауға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алынады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88D5-FD12-4EB8-B0CB-D9633839E6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880" y="1101009"/>
            <a:ext cx="8716560" cy="549346"/>
            <a:chOff x="53" y="1688"/>
            <a:chExt cx="4775" cy="365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53" y="1688"/>
              <a:ext cx="2244" cy="343"/>
            </a:xfrm>
            <a:prstGeom prst="chevron">
              <a:avLst>
                <a:gd name="adj" fmla="val 71549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>
                <a:defRPr/>
              </a:pPr>
              <a:r>
                <a:rPr lang="ru-RU" sz="1400" dirty="0" err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Қадам</a:t>
              </a:r>
              <a:r>
                <a:rPr lang="ru-RU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>
              <a:off x="2393" y="1703"/>
              <a:ext cx="2435" cy="350"/>
            </a:xfrm>
            <a:prstGeom prst="chevron">
              <a:avLst>
                <a:gd name="adj" fmla="val 66664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>
                <a:defRPr/>
              </a:pPr>
              <a:r>
                <a:rPr lang="ru-RU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Не </a:t>
              </a:r>
              <a:r>
                <a:rPr lang="ru-RU" sz="1400" dirty="0" err="1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жасалынды</a:t>
              </a:r>
              <a:endParaRPr lang="ru-RU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454451" y="1772412"/>
            <a:ext cx="4445709" cy="486990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t"/>
          <a:lstStyle/>
          <a:p>
            <a:pPr indent="360000" algn="just">
              <a:defRPr/>
            </a:pPr>
            <a:r>
              <a:rPr lang="kk-KZ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Санкт-Петербург </a:t>
            </a:r>
            <a:r>
              <a:rPr lang="kk-KZ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қаласында 2016 жылғы 26 желтоқсанда ЕАЭО мемлекет басшылары Жоғарғы Еуразиялық экономикалық кеңестің отырысында ЕАЭО Кедендік кодексінің жобасына қол қойды.</a:t>
            </a:r>
          </a:p>
          <a:p>
            <a:pPr indent="360000" algn="just">
              <a:defRPr/>
            </a:pP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қарашада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мүліктерді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заңдастыру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мәселелері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заңға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қол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қойылды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оны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жүзеге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асырудың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рәсімідер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жаңа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тәсілдердемелерді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айқындады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indent="360000" algn="just">
              <a:defRPr/>
            </a:pPr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Кірісті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шығысты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жалпыға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бірдей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декларациялауды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енгізу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үшін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заңнамалық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база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жасалды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заң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бірқатар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НҚА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қабылданды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Жалпыға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бірдей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декларациялауға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көшудің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мерзімі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бір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кезеңде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2020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жылға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ауыстырылды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жылы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қарашада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Заңмен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Оңалту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банкроттық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мәселелері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бойынша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қолданыстағы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заңнамаға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өзгерістер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енгізілді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Пятиугольник 43"/>
          <p:cNvSpPr/>
          <p:nvPr/>
        </p:nvSpPr>
        <p:spPr>
          <a:xfrm>
            <a:off x="167363" y="1760220"/>
            <a:ext cx="4112029" cy="4882101"/>
          </a:xfrm>
          <a:custGeom>
            <a:avLst/>
            <a:gdLst>
              <a:gd name="connsiteX0" fmla="*/ 0 w 1694166"/>
              <a:gd name="connsiteY0" fmla="*/ 0 h 1512168"/>
              <a:gd name="connsiteX1" fmla="*/ 1420706 w 1694166"/>
              <a:gd name="connsiteY1" fmla="*/ 0 h 1512168"/>
              <a:gd name="connsiteX2" fmla="*/ 1694166 w 1694166"/>
              <a:gd name="connsiteY2" fmla="*/ 756084 h 1512168"/>
              <a:gd name="connsiteX3" fmla="*/ 1420706 w 1694166"/>
              <a:gd name="connsiteY3" fmla="*/ 1512168 h 1512168"/>
              <a:gd name="connsiteX4" fmla="*/ 0 w 1694166"/>
              <a:gd name="connsiteY4" fmla="*/ 1512168 h 1512168"/>
              <a:gd name="connsiteX5" fmla="*/ 0 w 1694166"/>
              <a:gd name="connsiteY5" fmla="*/ 0 h 1512168"/>
              <a:gd name="connsiteX0" fmla="*/ 0 w 1420706"/>
              <a:gd name="connsiteY0" fmla="*/ 0 h 1512168"/>
              <a:gd name="connsiteX1" fmla="*/ 1420706 w 1420706"/>
              <a:gd name="connsiteY1" fmla="*/ 0 h 1512168"/>
              <a:gd name="connsiteX2" fmla="*/ 1409159 w 1420706"/>
              <a:gd name="connsiteY2" fmla="*/ 684832 h 1512168"/>
              <a:gd name="connsiteX3" fmla="*/ 1420706 w 1420706"/>
              <a:gd name="connsiteY3" fmla="*/ 1512168 h 1512168"/>
              <a:gd name="connsiteX4" fmla="*/ 0 w 1420706"/>
              <a:gd name="connsiteY4" fmla="*/ 1512168 h 1512168"/>
              <a:gd name="connsiteX5" fmla="*/ 0 w 1420706"/>
              <a:gd name="connsiteY5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0706" h="1512168">
                <a:moveTo>
                  <a:pt x="0" y="0"/>
                </a:moveTo>
                <a:lnTo>
                  <a:pt x="1420706" y="0"/>
                </a:lnTo>
                <a:lnTo>
                  <a:pt x="1409159" y="684832"/>
                </a:lnTo>
                <a:lnTo>
                  <a:pt x="1420706" y="1512168"/>
                </a:lnTo>
                <a:lnTo>
                  <a:pt x="0" y="151216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40. «ПОСТФАКТУМ» КЕДЕНДІК ТАЗАЛАУ РЕЖІМІН ЕНГІЗУ</a:t>
            </a:r>
          </a:p>
          <a:p>
            <a:pPr indent="360000" algn="just">
              <a:defRPr/>
            </a:pP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41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Мүлікті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қаржыны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заңдастыру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ресімдерін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оңайлату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42.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ірісті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шығысты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жалпы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жариялауды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кезең-кезеңмен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енгізу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indent="360000" algn="just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56.4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Оңалту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банкроттық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рәсімді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жетілдіру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6726" y="261761"/>
            <a:ext cx="7701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/>
                </a:solidFill>
              </a:rPr>
              <a:t>«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100 ҚАДАМ» ҰЛТ ЖОСПАРЫН ІСКЕ АСЫРУ</a:t>
            </a:r>
          </a:p>
        </p:txBody>
      </p:sp>
    </p:spTree>
    <p:extLst>
      <p:ext uri="{BB962C8B-B14F-4D97-AF65-F5344CB8AC3E}">
        <p14:creationId xmlns:p14="http://schemas.microsoft.com/office/powerpoint/2010/main" val="27292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545206"/>
              </p:ext>
            </p:extLst>
          </p:nvPr>
        </p:nvGraphicFramePr>
        <p:xfrm>
          <a:off x="132451" y="241300"/>
          <a:ext cx="9089990" cy="661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24328" y="912420"/>
            <a:ext cx="136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</a:t>
            </a:r>
            <a:r>
              <a:rPr lang="ru-RU" b="1" dirty="0" smtClean="0"/>
              <a:t>лрд. </a:t>
            </a:r>
            <a:r>
              <a:rPr lang="ru-RU" b="1" dirty="0" err="1" smtClean="0"/>
              <a:t>теңге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2C4BC-4BC8-4AE7-956C-8477228EC953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11" name="Diagram group"/>
          <p:cNvGrpSpPr/>
          <p:nvPr/>
        </p:nvGrpSpPr>
        <p:grpSpPr>
          <a:xfrm rot="21419560" flipV="1">
            <a:off x="7149070" y="5038644"/>
            <a:ext cx="1108920" cy="857409"/>
            <a:chOff x="2478629" y="309441"/>
            <a:chExt cx="2724700" cy="3907079"/>
          </a:xfrm>
          <a:solidFill>
            <a:schemeClr val="accent1">
              <a:lumMod val="40000"/>
              <a:lumOff val="6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12" name="Shape 11"/>
            <p:cNvSpPr/>
            <p:nvPr/>
          </p:nvSpPr>
          <p:spPr>
            <a:xfrm rot="4396374">
              <a:off x="1887439" y="900631"/>
              <a:ext cx="3907079" cy="2724700"/>
            </a:xfrm>
            <a:prstGeom prst="swooshArrow">
              <a:avLst>
                <a:gd name="adj1" fmla="val 16310"/>
                <a:gd name="adj2" fmla="val 31370"/>
              </a:avLst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" y="0"/>
            <a:ext cx="9144000" cy="96372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2451" y="261762"/>
            <a:ext cx="770191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КІРІС БӨЛІГІНІҢ ОРЫНДАЛУЫ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5" name="Diagram group"/>
          <p:cNvGrpSpPr/>
          <p:nvPr/>
        </p:nvGrpSpPr>
        <p:grpSpPr>
          <a:xfrm rot="20252482" flipV="1">
            <a:off x="4272156" y="3645873"/>
            <a:ext cx="1380526" cy="1505086"/>
            <a:chOff x="2478629" y="309441"/>
            <a:chExt cx="2724700" cy="3907079"/>
          </a:xfrm>
          <a:solidFill>
            <a:schemeClr val="accent1">
              <a:lumMod val="40000"/>
              <a:lumOff val="6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16" name="Shape 15"/>
            <p:cNvSpPr/>
            <p:nvPr/>
          </p:nvSpPr>
          <p:spPr>
            <a:xfrm rot="4396374">
              <a:off x="1887439" y="900631"/>
              <a:ext cx="3907079" cy="2724700"/>
            </a:xfrm>
            <a:prstGeom prst="swooshArrow">
              <a:avLst>
                <a:gd name="adj1" fmla="val 16310"/>
                <a:gd name="adj2" fmla="val 31370"/>
              </a:avLst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</p:grpSp>
      <p:grpSp>
        <p:nvGrpSpPr>
          <p:cNvPr id="17" name="Diagram group"/>
          <p:cNvGrpSpPr/>
          <p:nvPr/>
        </p:nvGrpSpPr>
        <p:grpSpPr>
          <a:xfrm rot="20252482" flipV="1">
            <a:off x="1486766" y="2764189"/>
            <a:ext cx="1647985" cy="2221405"/>
            <a:chOff x="2478629" y="309441"/>
            <a:chExt cx="2724700" cy="3907079"/>
          </a:xfrm>
          <a:solidFill>
            <a:schemeClr val="accent1">
              <a:lumMod val="40000"/>
              <a:lumOff val="60000"/>
            </a:schemeClr>
          </a:solidFill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18" name="Shape 17"/>
            <p:cNvSpPr/>
            <p:nvPr/>
          </p:nvSpPr>
          <p:spPr>
            <a:xfrm rot="4396374">
              <a:off x="1887439" y="900631"/>
              <a:ext cx="3907079" cy="2724700"/>
            </a:xfrm>
            <a:prstGeom prst="swooshArrow">
              <a:avLst>
                <a:gd name="adj1" fmla="val 16310"/>
                <a:gd name="adj2" fmla="val 31370"/>
              </a:avLst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16552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0" y="6212792"/>
            <a:ext cx="9144000" cy="6452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0096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9515" y="57119"/>
            <a:ext cx="770191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ЭЛЕКТРОНДЫ ШОТ-ФАКТУРАЛАРДЫ ЕНГІЗУДІҢ АРТЫҚШЫЛЫҒЫ</a:t>
            </a: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16945"/>
              </p:ext>
            </p:extLst>
          </p:nvPr>
        </p:nvGraphicFramePr>
        <p:xfrm>
          <a:off x="223437" y="1234958"/>
          <a:ext cx="8697125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CorelDRAW" r:id="rId5" imgW="8092800" imgH="4906440" progId="">
                  <p:embed/>
                </p:oleObj>
              </mc:Choice>
              <mc:Fallback>
                <p:oleObj name="CorelDRAW" r:id="rId5" imgW="8092800" imgH="49064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37" y="1234958"/>
                        <a:ext cx="8697125" cy="478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121786" y="4895563"/>
            <a:ext cx="1617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00B050"/>
                </a:solidFill>
              </a:rPr>
              <a:t>Шот-фактуралар</a:t>
            </a: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 err="1" smtClean="0">
                <a:solidFill>
                  <a:srgbClr val="00B050"/>
                </a:solidFill>
              </a:rPr>
              <a:t>тізілімдері</a:t>
            </a: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 err="1" smtClean="0">
                <a:solidFill>
                  <a:srgbClr val="00B050"/>
                </a:solidFill>
              </a:rPr>
              <a:t>негізінде</a:t>
            </a:r>
            <a:r>
              <a:rPr lang="ru-RU" sz="1200" b="1" dirty="0" smtClean="0">
                <a:solidFill>
                  <a:srgbClr val="00B050"/>
                </a:solidFill>
              </a:rPr>
              <a:t> АЖ </a:t>
            </a:r>
            <a:r>
              <a:rPr lang="ru-RU" sz="1200" b="1" dirty="0" err="1" smtClean="0">
                <a:solidFill>
                  <a:srgbClr val="00B050"/>
                </a:solidFill>
              </a:rPr>
              <a:t>жіберу</a:t>
            </a: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872062" y="4724113"/>
            <a:ext cx="171450" cy="1714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834089" y="3471575"/>
            <a:ext cx="171450" cy="1714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400826" y="3919250"/>
            <a:ext cx="171450" cy="1714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462864" y="2871500"/>
            <a:ext cx="171450" cy="1714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915301" y="3214400"/>
            <a:ext cx="171450" cy="1714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5977339" y="2314287"/>
            <a:ext cx="171450" cy="1714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444064" y="2609562"/>
            <a:ext cx="171450" cy="1714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156573" y="2924185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FF0000"/>
                </a:solidFill>
              </a:rPr>
              <a:t>Шот-фактураларды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1200" b="1" dirty="0" err="1" smtClean="0">
                <a:solidFill>
                  <a:srgbClr val="FF0000"/>
                </a:solidFill>
              </a:rPr>
              <a:t>ауыстыру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743193" y="4144643"/>
            <a:ext cx="1508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00B050"/>
                </a:solidFill>
              </a:rPr>
              <a:t>Заңдар</a:t>
            </a:r>
            <a:r>
              <a:rPr lang="ru-RU" sz="1200" b="1" dirty="0" smtClean="0">
                <a:solidFill>
                  <a:srgbClr val="00B050"/>
                </a:solidFill>
              </a:rPr>
              <a:t> - </a:t>
            </a:r>
            <a:r>
              <a:rPr lang="ru-RU" sz="1200" b="1" dirty="0" err="1" smtClean="0">
                <a:solidFill>
                  <a:srgbClr val="00B050"/>
                </a:solidFill>
              </a:rPr>
              <a:t>жалған</a:t>
            </a:r>
            <a:r>
              <a:rPr lang="ru-RU" sz="1200" b="1" dirty="0">
                <a:solidFill>
                  <a:srgbClr val="00B050"/>
                </a:solidFill>
              </a:rPr>
              <a:t> </a:t>
            </a:r>
            <a:r>
              <a:rPr lang="ru-RU" sz="1200" b="1" dirty="0" err="1" smtClean="0">
                <a:solidFill>
                  <a:srgbClr val="00B050"/>
                </a:solidFill>
              </a:rPr>
              <a:t>кәсіпорынды</a:t>
            </a: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 err="1" smtClean="0">
                <a:solidFill>
                  <a:srgbClr val="00B050"/>
                </a:solidFill>
              </a:rPr>
              <a:t>шот-фактуралар</a:t>
            </a: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 err="1">
                <a:solidFill>
                  <a:srgbClr val="00B050"/>
                </a:solidFill>
              </a:rPr>
              <a:t>тізілімдері</a:t>
            </a:r>
            <a:r>
              <a:rPr lang="ru-RU" sz="1200" b="1" dirty="0">
                <a:solidFill>
                  <a:srgbClr val="00B050"/>
                </a:solidFill>
              </a:rPr>
              <a:t> </a:t>
            </a:r>
            <a:r>
              <a:rPr lang="ru-RU" sz="1200" b="1" dirty="0" err="1">
                <a:solidFill>
                  <a:srgbClr val="00B050"/>
                </a:solidFill>
              </a:rPr>
              <a:t>негізінде</a:t>
            </a:r>
            <a:r>
              <a:rPr lang="ru-RU" sz="1200" b="1" dirty="0">
                <a:solidFill>
                  <a:srgbClr val="00B050"/>
                </a:solidFill>
              </a:rPr>
              <a:t> </a:t>
            </a:r>
            <a:r>
              <a:rPr lang="ru-RU" sz="1200" b="1" dirty="0" err="1" smtClean="0">
                <a:solidFill>
                  <a:srgbClr val="00B050"/>
                </a:solidFill>
              </a:rPr>
              <a:t>шегерімдер</a:t>
            </a:r>
            <a:r>
              <a:rPr lang="ru-RU" sz="1200" b="1" dirty="0" smtClean="0">
                <a:solidFill>
                  <a:srgbClr val="00B050"/>
                </a:solidFill>
              </a:rPr>
              <a:t> мен </a:t>
            </a:r>
            <a:r>
              <a:rPr lang="ru-RU" sz="1200" b="1" dirty="0" err="1" smtClean="0">
                <a:solidFill>
                  <a:srgbClr val="00B050"/>
                </a:solidFill>
              </a:rPr>
              <a:t>есепке</a:t>
            </a: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 err="1" smtClean="0">
                <a:solidFill>
                  <a:srgbClr val="00B050"/>
                </a:solidFill>
              </a:rPr>
              <a:t>алудан</a:t>
            </a: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 err="1" smtClean="0">
                <a:solidFill>
                  <a:srgbClr val="00B050"/>
                </a:solidFill>
              </a:rPr>
              <a:t>алып</a:t>
            </a: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 err="1" smtClean="0">
                <a:solidFill>
                  <a:srgbClr val="00B050"/>
                </a:solidFill>
              </a:rPr>
              <a:t>тастау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59566" y="2335707"/>
            <a:ext cx="1778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FF0000"/>
                </a:solidFill>
              </a:rPr>
              <a:t>Қылмыстық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іс</a:t>
            </a:r>
            <a:r>
              <a:rPr lang="ru-RU" sz="1200" b="1" dirty="0" smtClean="0">
                <a:solidFill>
                  <a:srgbClr val="FF0000"/>
                </a:solidFill>
              </a:rPr>
              <a:t> - </a:t>
            </a:r>
            <a:r>
              <a:rPr lang="ru-RU" sz="1200" b="1" dirty="0" err="1" smtClean="0">
                <a:solidFill>
                  <a:srgbClr val="FF0000"/>
                </a:solidFill>
              </a:rPr>
              <a:t>мерзімі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50456" y="3426582"/>
            <a:ext cx="1501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00B050"/>
                </a:solidFill>
              </a:rPr>
              <a:t>Заң</a:t>
            </a:r>
            <a:r>
              <a:rPr lang="ru-RU" sz="1200" b="1" dirty="0" smtClean="0">
                <a:solidFill>
                  <a:srgbClr val="00B050"/>
                </a:solidFill>
              </a:rPr>
              <a:t> -  ЗТ </a:t>
            </a:r>
            <a:r>
              <a:rPr lang="ru-RU" sz="1200" b="1" dirty="0" err="1" smtClean="0">
                <a:solidFill>
                  <a:srgbClr val="00B050"/>
                </a:solidFill>
              </a:rPr>
              <a:t>тіркелуін</a:t>
            </a: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 err="1" smtClean="0">
                <a:solidFill>
                  <a:srgbClr val="00B050"/>
                </a:solidFill>
              </a:rPr>
              <a:t>жарамсыз</a:t>
            </a: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 err="1" smtClean="0">
                <a:solidFill>
                  <a:srgbClr val="00B050"/>
                </a:solidFill>
              </a:rPr>
              <a:t>деп</a:t>
            </a: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 err="1" smtClean="0">
                <a:solidFill>
                  <a:srgbClr val="00B050"/>
                </a:solidFill>
              </a:rPr>
              <a:t>тану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7891864" y="1512282"/>
            <a:ext cx="171450" cy="1714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320558" y="1241468"/>
            <a:ext cx="14850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Многоуровневые схемы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1 </a:t>
            </a:r>
            <a:r>
              <a:rPr lang="ru-RU" sz="1200" b="1" dirty="0" err="1" smtClean="0">
                <a:solidFill>
                  <a:srgbClr val="FF0000"/>
                </a:solidFill>
              </a:rPr>
              <a:t>тоқсанға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дейін</a:t>
            </a:r>
            <a:r>
              <a:rPr lang="ru-RU" sz="1200" b="1" dirty="0" smtClean="0">
                <a:solidFill>
                  <a:srgbClr val="FF0000"/>
                </a:solidFill>
              </a:rPr>
              <a:t> «</a:t>
            </a:r>
            <a:r>
              <a:rPr lang="ru-RU" sz="1200" b="1" dirty="0" err="1" smtClean="0">
                <a:solidFill>
                  <a:srgbClr val="FF0000"/>
                </a:solidFill>
              </a:rPr>
              <a:t>Қолма-қол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>
                <a:solidFill>
                  <a:srgbClr val="FF0000"/>
                </a:solidFill>
              </a:rPr>
              <a:t>ақшаға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айналдыру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фирмаларының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өмірі</a:t>
            </a:r>
            <a:r>
              <a:rPr lang="ru-RU" sz="1200" b="1" dirty="0" smtClean="0">
                <a:solidFill>
                  <a:srgbClr val="FF0000"/>
                </a:solidFill>
              </a:rPr>
              <a:t>» </a:t>
            </a:r>
            <a:r>
              <a:rPr lang="ru-RU" sz="1200" b="1" dirty="0" err="1" smtClean="0">
                <a:solidFill>
                  <a:srgbClr val="FF0000"/>
                </a:solidFill>
              </a:rPr>
              <a:t>көп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деңгейлі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</a:rPr>
              <a:t>схемалар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25879" y="2812028"/>
            <a:ext cx="1607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00B050"/>
                </a:solidFill>
              </a:rPr>
              <a:t>Экономикалық</a:t>
            </a: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 err="1" smtClean="0">
                <a:solidFill>
                  <a:srgbClr val="00B050"/>
                </a:solidFill>
              </a:rPr>
              <a:t>тергеу</a:t>
            </a: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 err="1" smtClean="0">
                <a:solidFill>
                  <a:srgbClr val="00B050"/>
                </a:solidFill>
              </a:rPr>
              <a:t>функциясын</a:t>
            </a:r>
            <a:r>
              <a:rPr lang="ru-RU" sz="1200" b="1" dirty="0" smtClean="0">
                <a:solidFill>
                  <a:srgbClr val="00B050"/>
                </a:solidFill>
              </a:rPr>
              <a:t> МКК-не беру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423235" y="1912868"/>
            <a:ext cx="1123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00B050"/>
                </a:solidFill>
              </a:rPr>
              <a:t>Электрондық</a:t>
            </a:r>
            <a:r>
              <a:rPr lang="ru-RU" sz="1200" b="1" dirty="0">
                <a:solidFill>
                  <a:srgbClr val="00B050"/>
                </a:solidFill>
              </a:rPr>
              <a:t> </a:t>
            </a:r>
            <a:r>
              <a:rPr lang="ru-RU" sz="1200" b="1" dirty="0" err="1" smtClean="0">
                <a:solidFill>
                  <a:srgbClr val="00B050"/>
                </a:solidFill>
              </a:rPr>
              <a:t>шот-фактуралар</a:t>
            </a:r>
            <a:r>
              <a:rPr lang="ru-RU" sz="1200" b="1" dirty="0" smtClean="0">
                <a:solidFill>
                  <a:srgbClr val="00B050"/>
                </a:solidFill>
              </a:rPr>
              <a:t> – </a:t>
            </a:r>
            <a:r>
              <a:rPr lang="ru-RU" sz="1200" b="1" dirty="0" err="1" smtClean="0">
                <a:solidFill>
                  <a:srgbClr val="00B050"/>
                </a:solidFill>
              </a:rPr>
              <a:t>барлық</a:t>
            </a:r>
            <a:r>
              <a:rPr lang="ru-RU" sz="1200" b="1" dirty="0" smtClean="0">
                <a:solidFill>
                  <a:srgbClr val="00B050"/>
                </a:solidFill>
              </a:rPr>
              <a:t> ҚҚС </a:t>
            </a:r>
            <a:r>
              <a:rPr lang="ru-RU" sz="1200" b="1" dirty="0" err="1" smtClean="0">
                <a:solidFill>
                  <a:srgbClr val="00B050"/>
                </a:solidFill>
              </a:rPr>
              <a:t>төлеушілер</a:t>
            </a: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148163" y="5827547"/>
            <a:ext cx="1617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2004 ж.</a:t>
            </a:r>
            <a:endParaRPr lang="ru-RU" sz="1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695243" y="5827547"/>
            <a:ext cx="1617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2006 ж.</a:t>
            </a:r>
            <a:endParaRPr lang="ru-RU" sz="1400" b="1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192133" y="5827547"/>
            <a:ext cx="1617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2009 ж.</a:t>
            </a:r>
            <a:endParaRPr lang="ru-RU" sz="1400" b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786739" y="5827547"/>
            <a:ext cx="1470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2014 ж.</a:t>
            </a:r>
            <a:endParaRPr lang="ru-RU" sz="14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299016" y="5827547"/>
            <a:ext cx="1470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2019 ж.</a:t>
            </a:r>
            <a:endParaRPr lang="ru-RU" sz="140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127185" y="3347111"/>
            <a:ext cx="400110" cy="93230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1400" b="1" dirty="0" smtClean="0"/>
              <a:t>ТИІМДІЛІК</a:t>
            </a:r>
            <a:endParaRPr lang="ru-RU" sz="14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97653" y="6280431"/>
            <a:ext cx="30888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cs typeface="Arial" pitchFamily="34" charset="0"/>
              </a:rPr>
              <a:t>МКК – ЭШФ </a:t>
            </a:r>
            <a:r>
              <a:rPr lang="ru-RU" sz="1400" dirty="0" err="1" smtClean="0">
                <a:cs typeface="Arial" pitchFamily="34" charset="0"/>
              </a:rPr>
              <a:t>өңдеу</a:t>
            </a:r>
            <a:r>
              <a:rPr lang="ru-RU" sz="1400" dirty="0" smtClean="0">
                <a:cs typeface="Arial" pitchFamily="34" charset="0"/>
              </a:rPr>
              <a:t> </a:t>
            </a:r>
            <a:r>
              <a:rPr lang="ru-RU" sz="1400" dirty="0" err="1" smtClean="0">
                <a:cs typeface="Arial" pitchFamily="34" charset="0"/>
              </a:rPr>
              <a:t>бойынша</a:t>
            </a:r>
            <a:r>
              <a:rPr lang="ru-RU" sz="1400" dirty="0" smtClean="0">
                <a:cs typeface="Arial" pitchFamily="34" charset="0"/>
              </a:rPr>
              <a:t> </a:t>
            </a:r>
          </a:p>
          <a:p>
            <a:r>
              <a:rPr lang="ru-RU" sz="1400" dirty="0" err="1" smtClean="0">
                <a:cs typeface="Arial" pitchFamily="34" charset="0"/>
              </a:rPr>
              <a:t>бірыңғай</a:t>
            </a:r>
            <a:r>
              <a:rPr lang="ru-RU" sz="1400" dirty="0" smtClean="0">
                <a:cs typeface="Arial" pitchFamily="34" charset="0"/>
              </a:rPr>
              <a:t> операторы  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071484" y="6215253"/>
            <a:ext cx="30888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cs typeface="Arial" pitchFamily="34" charset="0"/>
              </a:rPr>
              <a:t>ЭШФ </a:t>
            </a:r>
            <a:r>
              <a:rPr lang="ru-RU" sz="1400" dirty="0" err="1" smtClean="0">
                <a:cs typeface="Arial" pitchFamily="34" charset="0"/>
              </a:rPr>
              <a:t>жазып</a:t>
            </a:r>
            <a:r>
              <a:rPr lang="ru-RU" sz="1400" dirty="0" smtClean="0">
                <a:cs typeface="Arial" pitchFamily="34" charset="0"/>
              </a:rPr>
              <a:t> беру </a:t>
            </a:r>
            <a:r>
              <a:rPr lang="ru-RU" sz="1400" dirty="0" err="1" smtClean="0">
                <a:cs typeface="Arial" pitchFamily="34" charset="0"/>
              </a:rPr>
              <a:t>бойынша</a:t>
            </a:r>
            <a:r>
              <a:rPr lang="ru-RU" sz="1400" dirty="0" smtClean="0">
                <a:cs typeface="Arial" pitchFamily="34" charset="0"/>
              </a:rPr>
              <a:t> </a:t>
            </a:r>
            <a:r>
              <a:rPr lang="ru-RU" sz="1400" dirty="0" err="1" smtClean="0">
                <a:cs typeface="Arial" pitchFamily="34" charset="0"/>
              </a:rPr>
              <a:t>бұзушылықтар</a:t>
            </a:r>
            <a:r>
              <a:rPr lang="ru-RU" sz="1400" dirty="0" smtClean="0">
                <a:cs typeface="Arial" pitchFamily="34" charset="0"/>
              </a:rPr>
              <a:t> 1-2 </a:t>
            </a:r>
            <a:r>
              <a:rPr lang="ru-RU" sz="1400" dirty="0" err="1" smtClean="0">
                <a:cs typeface="Arial" pitchFamily="34" charset="0"/>
              </a:rPr>
              <a:t>күннің</a:t>
            </a:r>
            <a:r>
              <a:rPr lang="ru-RU" sz="1400" dirty="0" smtClean="0">
                <a:cs typeface="Arial" pitchFamily="34" charset="0"/>
              </a:rPr>
              <a:t> </a:t>
            </a:r>
            <a:r>
              <a:rPr lang="ru-RU" sz="1400" dirty="0" err="1" smtClean="0">
                <a:cs typeface="Arial" pitchFamily="34" charset="0"/>
              </a:rPr>
              <a:t>ішінде</a:t>
            </a:r>
            <a:r>
              <a:rPr lang="ru-RU" sz="1400" dirty="0" smtClean="0">
                <a:cs typeface="Arial" pitchFamily="34" charset="0"/>
              </a:rPr>
              <a:t> </a:t>
            </a:r>
            <a:r>
              <a:rPr lang="ru-RU" sz="1400" dirty="0" err="1" smtClean="0">
                <a:cs typeface="Arial" pitchFamily="34" charset="0"/>
              </a:rPr>
              <a:t>анықталатын</a:t>
            </a:r>
            <a:r>
              <a:rPr lang="ru-RU" sz="1400" dirty="0" smtClean="0">
                <a:cs typeface="Arial" pitchFamily="34" charset="0"/>
              </a:rPr>
              <a:t> </a:t>
            </a:r>
            <a:r>
              <a:rPr lang="ru-RU" sz="1400" dirty="0" err="1" smtClean="0">
                <a:cs typeface="Arial" pitchFamily="34" charset="0"/>
              </a:rPr>
              <a:t>болады</a:t>
            </a:r>
            <a:endParaRPr lang="ru-RU" sz="1400" dirty="0"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649251" y="6280431"/>
            <a:ext cx="30888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cs typeface="Arial" pitchFamily="34" charset="0"/>
              </a:rPr>
              <a:t>ТБЖ </a:t>
            </a:r>
            <a:r>
              <a:rPr lang="ru-RU" sz="1400" dirty="0" err="1" smtClean="0">
                <a:cs typeface="Arial" pitchFamily="34" charset="0"/>
              </a:rPr>
              <a:t>жұмыс</a:t>
            </a:r>
            <a:r>
              <a:rPr lang="ru-RU" sz="1400" dirty="0" smtClean="0">
                <a:cs typeface="Arial" pitchFamily="34" charset="0"/>
              </a:rPr>
              <a:t> </a:t>
            </a:r>
            <a:r>
              <a:rPr lang="ru-RU" sz="1400" dirty="0" err="1" smtClean="0">
                <a:cs typeface="Arial" pitchFamily="34" charset="0"/>
              </a:rPr>
              <a:t>жасау</a:t>
            </a:r>
            <a:r>
              <a:rPr lang="ru-RU" sz="1400" dirty="0" smtClean="0">
                <a:cs typeface="Arial" pitchFamily="34" charset="0"/>
              </a:rPr>
              <a:t> </a:t>
            </a:r>
            <a:r>
              <a:rPr lang="ru-RU" sz="1400" dirty="0" err="1" smtClean="0">
                <a:cs typeface="Arial" pitchFamily="34" charset="0"/>
              </a:rPr>
              <a:t>кезінде</a:t>
            </a:r>
            <a:r>
              <a:rPr lang="ru-RU" sz="1400" dirty="0" smtClean="0">
                <a:cs typeface="Arial" pitchFamily="34" charset="0"/>
              </a:rPr>
              <a:t> ЭШФ </a:t>
            </a:r>
            <a:r>
              <a:rPr lang="ru-RU" sz="1400" dirty="0" err="1" smtClean="0">
                <a:cs typeface="Arial" pitchFamily="34" charset="0"/>
              </a:rPr>
              <a:t>жазып</a:t>
            </a:r>
            <a:r>
              <a:rPr lang="ru-RU" sz="1400" dirty="0" smtClean="0">
                <a:cs typeface="Arial" pitchFamily="34" charset="0"/>
              </a:rPr>
              <a:t> </a:t>
            </a:r>
            <a:r>
              <a:rPr lang="ru-RU" sz="1400" dirty="0" err="1" smtClean="0">
                <a:cs typeface="Arial" pitchFamily="34" charset="0"/>
              </a:rPr>
              <a:t>беруді</a:t>
            </a:r>
            <a:r>
              <a:rPr lang="ru-RU" sz="1400" dirty="0" smtClean="0">
                <a:cs typeface="Arial" pitchFamily="34" charset="0"/>
              </a:rPr>
              <a:t> </a:t>
            </a:r>
            <a:r>
              <a:rPr lang="ru-RU" sz="1400" dirty="0" err="1" smtClean="0">
                <a:cs typeface="Arial" pitchFamily="34" charset="0"/>
              </a:rPr>
              <a:t>бұғаттау</a:t>
            </a:r>
            <a:endParaRPr lang="ru-RU" sz="1400" dirty="0">
              <a:cs typeface="Arial" pitchFamily="34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89016" y="6299867"/>
            <a:ext cx="318197" cy="270564"/>
            <a:chOff x="4282104" y="3803373"/>
            <a:chExt cx="355783" cy="294839"/>
          </a:xfrm>
        </p:grpSpPr>
        <p:sp>
          <p:nvSpPr>
            <p:cNvPr id="79" name="Нашивка 78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0" name="Нашивка 79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2733820" y="6299867"/>
            <a:ext cx="318197" cy="270564"/>
            <a:chOff x="4282104" y="3803373"/>
            <a:chExt cx="355783" cy="294839"/>
          </a:xfrm>
        </p:grpSpPr>
        <p:sp>
          <p:nvSpPr>
            <p:cNvPr id="82" name="Нашивка 81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3" name="Нашивка 82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6327891" y="6299867"/>
            <a:ext cx="318197" cy="270564"/>
            <a:chOff x="4282104" y="3803373"/>
            <a:chExt cx="355783" cy="294839"/>
          </a:xfrm>
        </p:grpSpPr>
        <p:sp>
          <p:nvSpPr>
            <p:cNvPr id="85" name="Нашивка 8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6" name="Нашивка 8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75450" y="6510726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30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400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184782" y="271229"/>
            <a:ext cx="7701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«ТОЛАССЫЗ БАҚЫЛАУ» ЖҮЙЕСІН ИНТЕГРАЦИЯЛАУ</a:t>
            </a:r>
          </a:p>
        </p:txBody>
      </p:sp>
      <p:grpSp>
        <p:nvGrpSpPr>
          <p:cNvPr id="458754" name="Group 60"/>
          <p:cNvGrpSpPr>
            <a:grpSpLocks/>
          </p:cNvGrpSpPr>
          <p:nvPr/>
        </p:nvGrpSpPr>
        <p:grpSpPr bwMode="auto">
          <a:xfrm>
            <a:off x="5763791" y="4670004"/>
            <a:ext cx="1761317" cy="752283"/>
            <a:chOff x="775" y="1841"/>
            <a:chExt cx="868" cy="426"/>
          </a:xfrm>
        </p:grpSpPr>
        <p:sp>
          <p:nvSpPr>
            <p:cNvPr id="458755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756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868" cy="426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buClr>
                  <a:schemeClr val="tx1"/>
                </a:buClr>
              </a:pPr>
              <a:r>
                <a:rPr lang="ru-RU" sz="1100" b="1" dirty="0" err="1" smtClean="0">
                  <a:latin typeface="Arial" pitchFamily="34" charset="0"/>
                  <a:cs typeface="Arial" pitchFamily="34" charset="0"/>
                </a:rPr>
                <a:t>Ұлттық</a:t>
              </a:r>
              <a:r>
                <a:rPr lang="ru-RU" sz="11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100" b="1" dirty="0" err="1" smtClean="0">
                  <a:latin typeface="Arial" pitchFamily="34" charset="0"/>
                  <a:cs typeface="Arial" pitchFamily="34" charset="0"/>
                </a:rPr>
                <a:t>банктің</a:t>
              </a:r>
              <a:r>
                <a:rPr lang="ru-RU" sz="1100" b="1" dirty="0" smtClean="0">
                  <a:latin typeface="Arial" pitchFamily="34" charset="0"/>
                  <a:cs typeface="Arial" pitchFamily="34" charset="0"/>
                </a:rPr>
                <a:t> АЖ </a:t>
              </a:r>
              <a:endParaRPr lang="ru-RU" sz="11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1100" dirty="0" err="1" smtClean="0">
                  <a:latin typeface="Arial" pitchFamily="34" charset="0"/>
                  <a:cs typeface="Arial" pitchFamily="34" charset="0"/>
                </a:rPr>
                <a:t>валюталық</a:t>
              </a: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100" dirty="0" err="1" smtClean="0">
                  <a:latin typeface="Arial" pitchFamily="34" charset="0"/>
                  <a:cs typeface="Arial" pitchFamily="34" charset="0"/>
                </a:rPr>
                <a:t>түсімді</a:t>
              </a: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100" dirty="0" err="1" smtClean="0">
                  <a:latin typeface="Arial" pitchFamily="34" charset="0"/>
                  <a:cs typeface="Arial" pitchFamily="34" charset="0"/>
                </a:rPr>
                <a:t>бақылау</a:t>
              </a: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ru-RU" sz="1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4" name="Cloud 93"/>
          <p:cNvSpPr/>
          <p:nvPr/>
        </p:nvSpPr>
        <p:spPr bwMode="auto">
          <a:xfrm>
            <a:off x="1979712" y="4522812"/>
            <a:ext cx="2214563" cy="1714500"/>
          </a:xfrm>
          <a:prstGeom prst="cloud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58773" name="Group 60"/>
          <p:cNvGrpSpPr>
            <a:grpSpLocks/>
          </p:cNvGrpSpPr>
          <p:nvPr/>
        </p:nvGrpSpPr>
        <p:grpSpPr bwMode="auto">
          <a:xfrm>
            <a:off x="1259632" y="2708920"/>
            <a:ext cx="1209675" cy="550862"/>
            <a:chOff x="775" y="1841"/>
            <a:chExt cx="762" cy="347"/>
          </a:xfrm>
        </p:grpSpPr>
        <p:sp>
          <p:nvSpPr>
            <p:cNvPr id="458774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775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776" name="Text Box 63"/>
            <p:cNvSpPr txBox="1">
              <a:spLocks noChangeArrowheads="1"/>
            </p:cNvSpPr>
            <p:nvPr/>
          </p:nvSpPr>
          <p:spPr bwMode="gray">
            <a:xfrm>
              <a:off x="825" y="1873"/>
              <a:ext cx="6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100" b="1" dirty="0" smtClean="0">
                  <a:cs typeface="Arial" pitchFamily="34" charset="0"/>
                </a:rPr>
                <a:t>МКК АЖ </a:t>
              </a:r>
              <a:r>
                <a:rPr lang="ru-RU" sz="1100" dirty="0" smtClean="0">
                  <a:cs typeface="Arial" pitchFamily="34" charset="0"/>
                </a:rPr>
                <a:t>(</a:t>
              </a:r>
              <a:r>
                <a:rPr lang="ru-RU" sz="1100" dirty="0" err="1" smtClean="0">
                  <a:cs typeface="Arial" pitchFamily="34" charset="0"/>
                </a:rPr>
                <a:t>Әкелу</a:t>
              </a:r>
              <a:r>
                <a:rPr lang="ru-RU" sz="1100" dirty="0" smtClean="0">
                  <a:cs typeface="Arial" pitchFamily="34" charset="0"/>
                </a:rPr>
                <a:t> </a:t>
              </a:r>
              <a:r>
                <a:rPr lang="ru-RU" sz="1100" dirty="0" err="1" smtClean="0">
                  <a:cs typeface="Arial" pitchFamily="34" charset="0"/>
                </a:rPr>
                <a:t>туралы</a:t>
              </a:r>
              <a:r>
                <a:rPr lang="ru-RU" sz="1100" dirty="0" smtClean="0">
                  <a:cs typeface="Arial" pitchFamily="34" charset="0"/>
                </a:rPr>
                <a:t> </a:t>
              </a:r>
              <a:r>
                <a:rPr lang="ru-RU" sz="1100" dirty="0" err="1" smtClean="0">
                  <a:cs typeface="Arial" pitchFamily="34" charset="0"/>
                </a:rPr>
                <a:t>өтініш</a:t>
              </a:r>
              <a:r>
                <a:rPr lang="ru-RU" sz="1100" dirty="0" smtClean="0">
                  <a:cs typeface="Arial" pitchFamily="34" charset="0"/>
                </a:rPr>
                <a:t>)</a:t>
              </a:r>
              <a:endParaRPr lang="de-DE" sz="1100" dirty="0">
                <a:cs typeface="Arial" pitchFamily="34" charset="0"/>
              </a:endParaRPr>
            </a:p>
          </p:txBody>
        </p:sp>
      </p:grpSp>
      <p:pic>
        <p:nvPicPr>
          <p:cNvPr id="458777" name="Picture 87" descr="Citiz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713" y="2513383"/>
            <a:ext cx="1635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778" name="Group 88"/>
          <p:cNvGrpSpPr>
            <a:grpSpLocks/>
          </p:cNvGrpSpPr>
          <p:nvPr/>
        </p:nvGrpSpPr>
        <p:grpSpPr bwMode="auto">
          <a:xfrm>
            <a:off x="5868144" y="1416447"/>
            <a:ext cx="1214437" cy="860425"/>
            <a:chOff x="1517" y="263"/>
            <a:chExt cx="532" cy="408"/>
          </a:xfrm>
        </p:grpSpPr>
        <p:sp>
          <p:nvSpPr>
            <p:cNvPr id="458779" name="Text Box 89"/>
            <p:cNvSpPr txBox="1">
              <a:spLocks noChangeArrowheads="1"/>
            </p:cNvSpPr>
            <p:nvPr/>
          </p:nvSpPr>
          <p:spPr bwMode="gray">
            <a:xfrm>
              <a:off x="1517" y="481"/>
              <a:ext cx="53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75000"/>
                </a:spcBef>
                <a:buClr>
                  <a:srgbClr val="777777"/>
                </a:buClr>
                <a:buFont typeface="Wingdings" pitchFamily="2" charset="2"/>
                <a:buNone/>
              </a:pPr>
              <a:r>
                <a:rPr lang="ru-RU" sz="1000" dirty="0" err="1" smtClean="0">
                  <a:solidFill>
                    <a:schemeClr val="tx2"/>
                  </a:solidFill>
                  <a:cs typeface="Arial" pitchFamily="34" charset="0"/>
                </a:rPr>
                <a:t>Ашықтық</a:t>
              </a:r>
              <a:r>
                <a:rPr lang="ru-RU" sz="1000" dirty="0" smtClean="0">
                  <a:solidFill>
                    <a:schemeClr val="tx2"/>
                  </a:solidFill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chemeClr val="tx2"/>
                  </a:solidFill>
                  <a:cs typeface="Arial" pitchFamily="34" charset="0"/>
                </a:rPr>
                <a:t>және</a:t>
              </a:r>
              <a:r>
                <a:rPr lang="ru-RU" sz="1000" dirty="0" smtClean="0">
                  <a:solidFill>
                    <a:schemeClr val="tx2"/>
                  </a:solidFill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chemeClr val="tx2"/>
                  </a:solidFill>
                  <a:cs typeface="Arial" pitchFamily="34" charset="0"/>
                </a:rPr>
                <a:t>жеделдік</a:t>
              </a:r>
              <a:endParaRPr lang="en-US" sz="10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pic>
          <p:nvPicPr>
            <p:cNvPr id="458780" name="Picture 96" descr="ma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" y="263"/>
              <a:ext cx="30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8782" name="Group 60"/>
          <p:cNvGrpSpPr>
            <a:grpSpLocks/>
          </p:cNvGrpSpPr>
          <p:nvPr/>
        </p:nvGrpSpPr>
        <p:grpSpPr bwMode="auto">
          <a:xfrm>
            <a:off x="4184564" y="5013176"/>
            <a:ext cx="1495425" cy="550862"/>
            <a:chOff x="775" y="1841"/>
            <a:chExt cx="762" cy="347"/>
          </a:xfrm>
        </p:grpSpPr>
        <p:sp>
          <p:nvSpPr>
            <p:cNvPr id="458783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784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785" name="Text Box 63"/>
            <p:cNvSpPr txBox="1">
              <a:spLocks noChangeArrowheads="1"/>
            </p:cNvSpPr>
            <p:nvPr/>
          </p:nvSpPr>
          <p:spPr bwMode="gray">
            <a:xfrm>
              <a:off x="825" y="1921"/>
              <a:ext cx="6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100" b="1" dirty="0" err="1" smtClean="0">
                  <a:cs typeface="Arial" pitchFamily="34" charset="0"/>
                </a:rPr>
                <a:t>Қазпошта</a:t>
              </a:r>
              <a:r>
                <a:rPr lang="ru-RU" sz="1100" b="1" dirty="0" smtClean="0">
                  <a:cs typeface="Arial" pitchFamily="34" charset="0"/>
                </a:rPr>
                <a:t> АЖ, </a:t>
              </a:r>
            </a:p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100" b="1" dirty="0" smtClean="0">
                  <a:cs typeface="Arial" pitchFamily="34" charset="0"/>
                </a:rPr>
                <a:t>ЕДБ АЖ</a:t>
              </a:r>
              <a:endParaRPr lang="de-DE" sz="1100" b="1" dirty="0">
                <a:cs typeface="Arial" pitchFamily="34" charset="0"/>
              </a:endParaRPr>
            </a:p>
          </p:txBody>
        </p:sp>
      </p:grpSp>
      <p:pic>
        <p:nvPicPr>
          <p:cNvPr id="458786" name="Picture 87" descr="Citiz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54" y="4767287"/>
            <a:ext cx="1635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791" name="Group 60"/>
          <p:cNvGrpSpPr>
            <a:grpSpLocks/>
          </p:cNvGrpSpPr>
          <p:nvPr/>
        </p:nvGrpSpPr>
        <p:grpSpPr bwMode="auto">
          <a:xfrm>
            <a:off x="2267744" y="5013176"/>
            <a:ext cx="1495425" cy="550862"/>
            <a:chOff x="775" y="1841"/>
            <a:chExt cx="762" cy="347"/>
          </a:xfrm>
        </p:grpSpPr>
        <p:sp>
          <p:nvSpPr>
            <p:cNvPr id="458792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793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</p:grpSp>
      <p:pic>
        <p:nvPicPr>
          <p:cNvPr id="458795" name="Picture 87" descr="Citiz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59" y="4966865"/>
            <a:ext cx="1635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8800" name="Text Box 89"/>
          <p:cNvSpPr txBox="1">
            <a:spLocks noChangeArrowheads="1"/>
          </p:cNvSpPr>
          <p:nvPr/>
        </p:nvSpPr>
        <p:spPr bwMode="gray">
          <a:xfrm>
            <a:off x="3952453" y="1887115"/>
            <a:ext cx="1555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75000"/>
              </a:spcBef>
              <a:buClr>
                <a:srgbClr val="777777"/>
              </a:buClr>
              <a:buFont typeface="Wingdings" pitchFamily="2" charset="2"/>
              <a:buNone/>
            </a:pPr>
            <a:r>
              <a:rPr lang="ru-RU" sz="1400" b="1">
                <a:solidFill>
                  <a:schemeClr val="bg1"/>
                </a:solidFill>
                <a:cs typeface="Arial" pitchFamily="34" charset="0"/>
              </a:rPr>
              <a:t>ДОС, ДГБ</a:t>
            </a:r>
            <a:endParaRPr 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8801" name="Text Box 89"/>
          <p:cNvSpPr txBox="1">
            <a:spLocks noChangeArrowheads="1"/>
          </p:cNvSpPr>
          <p:nvPr/>
        </p:nvSpPr>
        <p:spPr bwMode="gray">
          <a:xfrm>
            <a:off x="3952453" y="2425278"/>
            <a:ext cx="1555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75000"/>
              </a:spcBef>
              <a:buClr>
                <a:srgbClr val="777777"/>
              </a:buClr>
              <a:buFont typeface="Wingdings" pitchFamily="2" charset="2"/>
              <a:buNone/>
            </a:pPr>
            <a:r>
              <a:rPr lang="ru-RU" sz="1100" b="1">
                <a:solidFill>
                  <a:schemeClr val="bg1"/>
                </a:solidFill>
                <a:cs typeface="Arial" pitchFamily="34" charset="0"/>
              </a:rPr>
              <a:t>КГИиП</a:t>
            </a:r>
            <a:endParaRPr lang="en-US" sz="11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8802" name="Text Box 89"/>
          <p:cNvSpPr txBox="1">
            <a:spLocks noChangeArrowheads="1"/>
          </p:cNvSpPr>
          <p:nvPr/>
        </p:nvSpPr>
        <p:spPr bwMode="gray">
          <a:xfrm>
            <a:off x="3952453" y="2688803"/>
            <a:ext cx="1555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75000"/>
              </a:spcBef>
              <a:buClr>
                <a:srgbClr val="777777"/>
              </a:buClr>
              <a:buFont typeface="Wingdings" pitchFamily="2" charset="2"/>
              <a:buNone/>
            </a:pPr>
            <a:r>
              <a:rPr lang="ru-RU" sz="1100" b="1">
                <a:solidFill>
                  <a:schemeClr val="bg1"/>
                </a:solidFill>
                <a:cs typeface="Arial" pitchFamily="34" charset="0"/>
              </a:rPr>
              <a:t>КФКиГЗ</a:t>
            </a:r>
            <a:endParaRPr lang="en-US" sz="11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8803" name="Text Box 89"/>
          <p:cNvSpPr txBox="1">
            <a:spLocks noChangeArrowheads="1"/>
          </p:cNvSpPr>
          <p:nvPr/>
        </p:nvSpPr>
        <p:spPr bwMode="gray">
          <a:xfrm>
            <a:off x="3952453" y="2903115"/>
            <a:ext cx="1555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75000"/>
              </a:spcBef>
              <a:buClr>
                <a:srgbClr val="777777"/>
              </a:buClr>
              <a:buFont typeface="Wingdings" pitchFamily="2" charset="2"/>
              <a:buNone/>
            </a:pPr>
            <a:r>
              <a:rPr lang="ru-RU" sz="1100" b="1">
                <a:solidFill>
                  <a:schemeClr val="bg1"/>
                </a:solidFill>
                <a:cs typeface="Arial" pitchFamily="34" charset="0"/>
              </a:rPr>
              <a:t>КК</a:t>
            </a:r>
            <a:endParaRPr lang="en-US" sz="1100" b="1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58804" name="Group 44"/>
          <p:cNvGrpSpPr>
            <a:grpSpLocks/>
          </p:cNvGrpSpPr>
          <p:nvPr/>
        </p:nvGrpSpPr>
        <p:grpSpPr bwMode="auto">
          <a:xfrm>
            <a:off x="3819103" y="1802978"/>
            <a:ext cx="2419350" cy="2036762"/>
            <a:chOff x="363" y="1877"/>
            <a:chExt cx="927" cy="732"/>
          </a:xfrm>
        </p:grpSpPr>
        <p:sp>
          <p:nvSpPr>
            <p:cNvPr id="458805" name="Oval 45"/>
            <p:cNvSpPr>
              <a:spLocks noChangeArrowheads="1"/>
            </p:cNvSpPr>
            <p:nvPr/>
          </p:nvSpPr>
          <p:spPr bwMode="auto">
            <a:xfrm>
              <a:off x="363" y="2231"/>
              <a:ext cx="927" cy="378"/>
            </a:xfrm>
            <a:prstGeom prst="ellipse">
              <a:avLst/>
            </a:prstGeom>
            <a:gradFill rotWithShape="1">
              <a:gsLst>
                <a:gs pos="0">
                  <a:srgbClr val="4D4D4D"/>
                </a:gs>
                <a:gs pos="100000">
                  <a:srgbClr val="8F8F8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grpSp>
          <p:nvGrpSpPr>
            <p:cNvPr id="458806" name="Group 46"/>
            <p:cNvGrpSpPr>
              <a:grpSpLocks/>
            </p:cNvGrpSpPr>
            <p:nvPr/>
          </p:nvGrpSpPr>
          <p:grpSpPr bwMode="auto">
            <a:xfrm>
              <a:off x="482" y="2123"/>
              <a:ext cx="681" cy="387"/>
              <a:chOff x="1230" y="1268"/>
              <a:chExt cx="412" cy="234"/>
            </a:xfrm>
          </p:grpSpPr>
          <p:sp>
            <p:nvSpPr>
              <p:cNvPr id="458807" name="Freeform 47"/>
              <p:cNvSpPr>
                <a:spLocks/>
              </p:cNvSpPr>
              <p:nvPr/>
            </p:nvSpPr>
            <p:spPr bwMode="auto">
              <a:xfrm>
                <a:off x="1316" y="1430"/>
                <a:ext cx="234" cy="72"/>
              </a:xfrm>
              <a:custGeom>
                <a:avLst/>
                <a:gdLst>
                  <a:gd name="T0" fmla="*/ 0 w 234"/>
                  <a:gd name="T1" fmla="*/ 0 h 72"/>
                  <a:gd name="T2" fmla="*/ 2 w 234"/>
                  <a:gd name="T3" fmla="*/ 72 h 72"/>
                  <a:gd name="T4" fmla="*/ 234 w 234"/>
                  <a:gd name="T5" fmla="*/ 72 h 72"/>
                  <a:gd name="T6" fmla="*/ 234 w 234"/>
                  <a:gd name="T7" fmla="*/ 0 h 72"/>
                  <a:gd name="T8" fmla="*/ 0 w 234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"/>
                  <a:gd name="T16" fmla="*/ 0 h 72"/>
                  <a:gd name="T17" fmla="*/ 234 w 23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" h="72">
                    <a:moveTo>
                      <a:pt x="0" y="0"/>
                    </a:moveTo>
                    <a:lnTo>
                      <a:pt x="2" y="72"/>
                    </a:lnTo>
                    <a:lnTo>
                      <a:pt x="234" y="72"/>
                    </a:lnTo>
                    <a:lnTo>
                      <a:pt x="234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556EC"/>
                  </a:gs>
                  <a:gs pos="100000">
                    <a:srgbClr val="CF72E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l"/>
                <a:endParaRPr lang="ru-RU">
                  <a:cs typeface="Arial" pitchFamily="34" charset="0"/>
                </a:endParaRPr>
              </a:p>
            </p:txBody>
          </p:sp>
          <p:sp>
            <p:nvSpPr>
              <p:cNvPr id="458808" name="Freeform 48"/>
              <p:cNvSpPr>
                <a:spLocks/>
              </p:cNvSpPr>
              <p:nvPr/>
            </p:nvSpPr>
            <p:spPr bwMode="auto">
              <a:xfrm>
                <a:off x="1230" y="1268"/>
                <a:ext cx="412" cy="164"/>
              </a:xfrm>
              <a:custGeom>
                <a:avLst/>
                <a:gdLst>
                  <a:gd name="T0" fmla="*/ 0 w 412"/>
                  <a:gd name="T1" fmla="*/ 60 h 164"/>
                  <a:gd name="T2" fmla="*/ 88 w 412"/>
                  <a:gd name="T3" fmla="*/ 164 h 164"/>
                  <a:gd name="T4" fmla="*/ 320 w 412"/>
                  <a:gd name="T5" fmla="*/ 164 h 164"/>
                  <a:gd name="T6" fmla="*/ 412 w 412"/>
                  <a:gd name="T7" fmla="*/ 72 h 164"/>
                  <a:gd name="T8" fmla="*/ 208 w 412"/>
                  <a:gd name="T9" fmla="*/ 0 h 164"/>
                  <a:gd name="T10" fmla="*/ 0 w 412"/>
                  <a:gd name="T11" fmla="*/ 60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2"/>
                  <a:gd name="T19" fmla="*/ 0 h 164"/>
                  <a:gd name="T20" fmla="*/ 412 w 412"/>
                  <a:gd name="T21" fmla="*/ 164 h 1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2" h="164">
                    <a:moveTo>
                      <a:pt x="0" y="60"/>
                    </a:moveTo>
                    <a:lnTo>
                      <a:pt x="88" y="164"/>
                    </a:lnTo>
                    <a:lnTo>
                      <a:pt x="320" y="164"/>
                    </a:lnTo>
                    <a:lnTo>
                      <a:pt x="412" y="72"/>
                    </a:lnTo>
                    <a:lnTo>
                      <a:pt x="208" y="0"/>
                    </a:lnTo>
                    <a:lnTo>
                      <a:pt x="0" y="6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556EC"/>
                  </a:gs>
                  <a:gs pos="100000">
                    <a:srgbClr val="9641B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algn="l"/>
                <a:endParaRPr lang="ru-RU">
                  <a:cs typeface="Arial" pitchFamily="34" charset="0"/>
                </a:endParaRPr>
              </a:p>
            </p:txBody>
          </p:sp>
          <p:sp>
            <p:nvSpPr>
              <p:cNvPr id="458809" name="Freeform 49"/>
              <p:cNvSpPr>
                <a:spLocks/>
              </p:cNvSpPr>
              <p:nvPr/>
            </p:nvSpPr>
            <p:spPr bwMode="auto">
              <a:xfrm>
                <a:off x="1230" y="1328"/>
                <a:ext cx="88" cy="174"/>
              </a:xfrm>
              <a:custGeom>
                <a:avLst/>
                <a:gdLst>
                  <a:gd name="T0" fmla="*/ 0 w 88"/>
                  <a:gd name="T1" fmla="*/ 0 h 174"/>
                  <a:gd name="T2" fmla="*/ 0 w 88"/>
                  <a:gd name="T3" fmla="*/ 62 h 174"/>
                  <a:gd name="T4" fmla="*/ 88 w 88"/>
                  <a:gd name="T5" fmla="*/ 174 h 174"/>
                  <a:gd name="T6" fmla="*/ 86 w 88"/>
                  <a:gd name="T7" fmla="*/ 102 h 174"/>
                  <a:gd name="T8" fmla="*/ 0 w 88"/>
                  <a:gd name="T9" fmla="*/ 0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74"/>
                  <a:gd name="T17" fmla="*/ 88 w 88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74">
                    <a:moveTo>
                      <a:pt x="0" y="0"/>
                    </a:moveTo>
                    <a:lnTo>
                      <a:pt x="0" y="62"/>
                    </a:lnTo>
                    <a:lnTo>
                      <a:pt x="88" y="174"/>
                    </a:lnTo>
                    <a:lnTo>
                      <a:pt x="86" y="10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556EC"/>
                  </a:gs>
                  <a:gs pos="100000">
                    <a:srgbClr val="D482F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algn="l"/>
                <a:endParaRPr lang="ru-RU">
                  <a:cs typeface="Arial" pitchFamily="34" charset="0"/>
                </a:endParaRPr>
              </a:p>
            </p:txBody>
          </p:sp>
          <p:sp>
            <p:nvSpPr>
              <p:cNvPr id="458810" name="Freeform 50"/>
              <p:cNvSpPr>
                <a:spLocks/>
              </p:cNvSpPr>
              <p:nvPr/>
            </p:nvSpPr>
            <p:spPr bwMode="auto">
              <a:xfrm>
                <a:off x="1548" y="1340"/>
                <a:ext cx="94" cy="160"/>
              </a:xfrm>
              <a:custGeom>
                <a:avLst/>
                <a:gdLst>
                  <a:gd name="T0" fmla="*/ 94 w 94"/>
                  <a:gd name="T1" fmla="*/ 0 h 160"/>
                  <a:gd name="T2" fmla="*/ 94 w 94"/>
                  <a:gd name="T3" fmla="*/ 54 h 160"/>
                  <a:gd name="T4" fmla="*/ 0 w 94"/>
                  <a:gd name="T5" fmla="*/ 160 h 160"/>
                  <a:gd name="T6" fmla="*/ 0 w 94"/>
                  <a:gd name="T7" fmla="*/ 93 h 160"/>
                  <a:gd name="T8" fmla="*/ 94 w 9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160"/>
                  <a:gd name="T17" fmla="*/ 94 w 9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160">
                    <a:moveTo>
                      <a:pt x="94" y="0"/>
                    </a:moveTo>
                    <a:lnTo>
                      <a:pt x="94" y="54"/>
                    </a:lnTo>
                    <a:lnTo>
                      <a:pt x="0" y="160"/>
                    </a:lnTo>
                    <a:lnTo>
                      <a:pt x="0" y="93"/>
                    </a:lnTo>
                    <a:lnTo>
                      <a:pt x="9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556EC"/>
                  </a:gs>
                  <a:gs pos="100000">
                    <a:srgbClr val="9641B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algn="l"/>
                <a:endParaRPr lang="ru-RU">
                  <a:cs typeface="Arial" pitchFamily="34" charset="0"/>
                </a:endParaRPr>
              </a:p>
            </p:txBody>
          </p:sp>
        </p:grpSp>
        <p:grpSp>
          <p:nvGrpSpPr>
            <p:cNvPr id="458811" name="Group 51"/>
            <p:cNvGrpSpPr>
              <a:grpSpLocks/>
            </p:cNvGrpSpPr>
            <p:nvPr/>
          </p:nvGrpSpPr>
          <p:grpSpPr bwMode="auto">
            <a:xfrm>
              <a:off x="399" y="2003"/>
              <a:ext cx="840" cy="513"/>
              <a:chOff x="1012" y="1686"/>
              <a:chExt cx="508" cy="322"/>
            </a:xfrm>
          </p:grpSpPr>
          <p:sp>
            <p:nvSpPr>
              <p:cNvPr id="458812" name="Freeform 52"/>
              <p:cNvSpPr>
                <a:spLocks/>
              </p:cNvSpPr>
              <p:nvPr/>
            </p:nvSpPr>
            <p:spPr bwMode="auto">
              <a:xfrm>
                <a:off x="1014" y="1832"/>
                <a:ext cx="502" cy="98"/>
              </a:xfrm>
              <a:custGeom>
                <a:avLst/>
                <a:gdLst>
                  <a:gd name="T0" fmla="*/ 0 w 502"/>
                  <a:gd name="T1" fmla="*/ 4 h 98"/>
                  <a:gd name="T2" fmla="*/ 4 w 502"/>
                  <a:gd name="T3" fmla="*/ 68 h 98"/>
                  <a:gd name="T4" fmla="*/ 172 w 502"/>
                  <a:gd name="T5" fmla="*/ 98 h 98"/>
                  <a:gd name="T6" fmla="*/ 332 w 502"/>
                  <a:gd name="T7" fmla="*/ 96 h 98"/>
                  <a:gd name="T8" fmla="*/ 496 w 502"/>
                  <a:gd name="T9" fmla="*/ 66 h 98"/>
                  <a:gd name="T10" fmla="*/ 502 w 502"/>
                  <a:gd name="T11" fmla="*/ 0 h 98"/>
                  <a:gd name="T12" fmla="*/ 0 w 502"/>
                  <a:gd name="T13" fmla="*/ 4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2"/>
                  <a:gd name="T22" fmla="*/ 0 h 98"/>
                  <a:gd name="T23" fmla="*/ 502 w 502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2" h="98">
                    <a:moveTo>
                      <a:pt x="0" y="4"/>
                    </a:moveTo>
                    <a:lnTo>
                      <a:pt x="4" y="68"/>
                    </a:lnTo>
                    <a:lnTo>
                      <a:pt x="172" y="98"/>
                    </a:lnTo>
                    <a:lnTo>
                      <a:pt x="332" y="96"/>
                    </a:lnTo>
                    <a:lnTo>
                      <a:pt x="496" y="66"/>
                    </a:lnTo>
                    <a:lnTo>
                      <a:pt x="502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7679C"/>
                  </a:gs>
                  <a:gs pos="50000">
                    <a:srgbClr val="549DEE"/>
                  </a:gs>
                  <a:gs pos="100000">
                    <a:srgbClr val="37679C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l"/>
                <a:endParaRPr lang="ru-RU">
                  <a:cs typeface="Arial" pitchFamily="34" charset="0"/>
                </a:endParaRPr>
              </a:p>
            </p:txBody>
          </p:sp>
          <p:sp>
            <p:nvSpPr>
              <p:cNvPr id="458813" name="Freeform 53"/>
              <p:cNvSpPr>
                <a:spLocks/>
              </p:cNvSpPr>
              <p:nvPr/>
            </p:nvSpPr>
            <p:spPr bwMode="auto">
              <a:xfrm>
                <a:off x="1012" y="1686"/>
                <a:ext cx="508" cy="258"/>
              </a:xfrm>
              <a:custGeom>
                <a:avLst/>
                <a:gdLst>
                  <a:gd name="T0" fmla="*/ 336 w 508"/>
                  <a:gd name="T1" fmla="*/ 176 h 258"/>
                  <a:gd name="T2" fmla="*/ 266 w 508"/>
                  <a:gd name="T3" fmla="*/ 258 h 258"/>
                  <a:gd name="T4" fmla="*/ 172 w 508"/>
                  <a:gd name="T5" fmla="*/ 180 h 258"/>
                  <a:gd name="T6" fmla="*/ 0 w 508"/>
                  <a:gd name="T7" fmla="*/ 152 h 258"/>
                  <a:gd name="T8" fmla="*/ 138 w 508"/>
                  <a:gd name="T9" fmla="*/ 96 h 258"/>
                  <a:gd name="T10" fmla="*/ 100 w 508"/>
                  <a:gd name="T11" fmla="*/ 10 h 258"/>
                  <a:gd name="T12" fmla="*/ 248 w 508"/>
                  <a:gd name="T13" fmla="*/ 50 h 258"/>
                  <a:gd name="T14" fmla="*/ 366 w 508"/>
                  <a:gd name="T15" fmla="*/ 0 h 258"/>
                  <a:gd name="T16" fmla="*/ 362 w 508"/>
                  <a:gd name="T17" fmla="*/ 90 h 258"/>
                  <a:gd name="T18" fmla="*/ 508 w 508"/>
                  <a:gd name="T19" fmla="*/ 150 h 258"/>
                  <a:gd name="T20" fmla="*/ 336 w 508"/>
                  <a:gd name="T21" fmla="*/ 176 h 2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8"/>
                  <a:gd name="T34" fmla="*/ 0 h 258"/>
                  <a:gd name="T35" fmla="*/ 508 w 508"/>
                  <a:gd name="T36" fmla="*/ 258 h 2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8" h="258">
                    <a:moveTo>
                      <a:pt x="336" y="176"/>
                    </a:moveTo>
                    <a:lnTo>
                      <a:pt x="266" y="258"/>
                    </a:lnTo>
                    <a:lnTo>
                      <a:pt x="172" y="180"/>
                    </a:lnTo>
                    <a:lnTo>
                      <a:pt x="0" y="152"/>
                    </a:lnTo>
                    <a:lnTo>
                      <a:pt x="138" y="96"/>
                    </a:lnTo>
                    <a:lnTo>
                      <a:pt x="100" y="10"/>
                    </a:lnTo>
                    <a:lnTo>
                      <a:pt x="248" y="50"/>
                    </a:lnTo>
                    <a:lnTo>
                      <a:pt x="366" y="0"/>
                    </a:lnTo>
                    <a:lnTo>
                      <a:pt x="362" y="90"/>
                    </a:lnTo>
                    <a:lnTo>
                      <a:pt x="508" y="150"/>
                    </a:lnTo>
                    <a:lnTo>
                      <a:pt x="336" y="1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A8FEC"/>
                  </a:gs>
                  <a:gs pos="100000">
                    <a:srgbClr val="94C2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algn="l"/>
                <a:endParaRPr lang="ru-RU">
                  <a:cs typeface="Arial" pitchFamily="34" charset="0"/>
                </a:endParaRPr>
              </a:p>
            </p:txBody>
          </p:sp>
          <p:sp>
            <p:nvSpPr>
              <p:cNvPr id="458814" name="Freeform 54"/>
              <p:cNvSpPr>
                <a:spLocks/>
              </p:cNvSpPr>
              <p:nvPr/>
            </p:nvSpPr>
            <p:spPr bwMode="auto">
              <a:xfrm>
                <a:off x="1278" y="1860"/>
                <a:ext cx="70" cy="148"/>
              </a:xfrm>
              <a:custGeom>
                <a:avLst/>
                <a:gdLst>
                  <a:gd name="T0" fmla="*/ 70 w 70"/>
                  <a:gd name="T1" fmla="*/ 0 h 148"/>
                  <a:gd name="T2" fmla="*/ 0 w 70"/>
                  <a:gd name="T3" fmla="*/ 84 h 148"/>
                  <a:gd name="T4" fmla="*/ 0 w 70"/>
                  <a:gd name="T5" fmla="*/ 148 h 148"/>
                  <a:gd name="T6" fmla="*/ 70 w 70"/>
                  <a:gd name="T7" fmla="*/ 64 h 148"/>
                  <a:gd name="T8" fmla="*/ 70 w 70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148"/>
                  <a:gd name="T17" fmla="*/ 70 w 70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148">
                    <a:moveTo>
                      <a:pt x="70" y="0"/>
                    </a:moveTo>
                    <a:lnTo>
                      <a:pt x="0" y="84"/>
                    </a:lnTo>
                    <a:lnTo>
                      <a:pt x="0" y="148"/>
                    </a:lnTo>
                    <a:lnTo>
                      <a:pt x="70" y="64"/>
                    </a:lnTo>
                    <a:lnTo>
                      <a:pt x="7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49DEE"/>
                  </a:gs>
                  <a:gs pos="100000">
                    <a:srgbClr val="38689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l"/>
                <a:endParaRPr lang="ru-RU">
                  <a:cs typeface="Arial" pitchFamily="34" charset="0"/>
                </a:endParaRPr>
              </a:p>
            </p:txBody>
          </p:sp>
          <p:sp>
            <p:nvSpPr>
              <p:cNvPr id="458815" name="Freeform 55"/>
              <p:cNvSpPr>
                <a:spLocks/>
              </p:cNvSpPr>
              <p:nvPr/>
            </p:nvSpPr>
            <p:spPr bwMode="auto">
              <a:xfrm>
                <a:off x="1182" y="1864"/>
                <a:ext cx="98" cy="144"/>
              </a:xfrm>
              <a:custGeom>
                <a:avLst/>
                <a:gdLst>
                  <a:gd name="T0" fmla="*/ 0 w 98"/>
                  <a:gd name="T1" fmla="*/ 66 h 144"/>
                  <a:gd name="T2" fmla="*/ 0 w 98"/>
                  <a:gd name="T3" fmla="*/ 0 h 144"/>
                  <a:gd name="T4" fmla="*/ 96 w 98"/>
                  <a:gd name="T5" fmla="*/ 76 h 144"/>
                  <a:gd name="T6" fmla="*/ 98 w 98"/>
                  <a:gd name="T7" fmla="*/ 144 h 144"/>
                  <a:gd name="T8" fmla="*/ 0 w 98"/>
                  <a:gd name="T9" fmla="*/ 66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4"/>
                  <a:gd name="T17" fmla="*/ 98 w 9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4">
                    <a:moveTo>
                      <a:pt x="0" y="66"/>
                    </a:moveTo>
                    <a:lnTo>
                      <a:pt x="0" y="0"/>
                    </a:lnTo>
                    <a:lnTo>
                      <a:pt x="96" y="76"/>
                    </a:lnTo>
                    <a:lnTo>
                      <a:pt x="98" y="144"/>
                    </a:lnTo>
                    <a:lnTo>
                      <a:pt x="0" y="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49DEE"/>
                  </a:gs>
                  <a:gs pos="100000">
                    <a:srgbClr val="92C0F4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l"/>
                <a:endParaRPr lang="ru-RU">
                  <a:cs typeface="Arial" pitchFamily="34" charset="0"/>
                </a:endParaRPr>
              </a:p>
            </p:txBody>
          </p:sp>
        </p:grpSp>
        <p:grpSp>
          <p:nvGrpSpPr>
            <p:cNvPr id="458816" name="Group 56"/>
            <p:cNvGrpSpPr>
              <a:grpSpLocks/>
            </p:cNvGrpSpPr>
            <p:nvPr/>
          </p:nvGrpSpPr>
          <p:grpSpPr bwMode="auto">
            <a:xfrm>
              <a:off x="479" y="1875"/>
              <a:ext cx="687" cy="369"/>
              <a:chOff x="628" y="1482"/>
              <a:chExt cx="416" cy="208"/>
            </a:xfrm>
          </p:grpSpPr>
          <p:sp>
            <p:nvSpPr>
              <p:cNvPr id="50" name="Freeform 57"/>
              <p:cNvSpPr>
                <a:spLocks/>
              </p:cNvSpPr>
              <p:nvPr/>
            </p:nvSpPr>
            <p:spPr bwMode="auto">
              <a:xfrm>
                <a:off x="628" y="1628"/>
                <a:ext cx="416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2"/>
                  </a:cxn>
                  <a:cxn ang="0">
                    <a:pos x="416" y="62"/>
                  </a:cxn>
                  <a:cxn ang="0">
                    <a:pos x="414" y="0"/>
                  </a:cxn>
                  <a:cxn ang="0">
                    <a:pos x="0" y="0"/>
                  </a:cxn>
                </a:cxnLst>
                <a:rect l="0" t="0" r="r" b="b"/>
                <a:pathLst>
                  <a:path w="416" h="62">
                    <a:moveTo>
                      <a:pt x="0" y="0"/>
                    </a:moveTo>
                    <a:lnTo>
                      <a:pt x="0" y="62"/>
                    </a:lnTo>
                    <a:lnTo>
                      <a:pt x="416" y="62"/>
                    </a:lnTo>
                    <a:lnTo>
                      <a:pt x="414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6275"/>
                      <a:invGamma/>
                    </a:schemeClr>
                  </a:gs>
                </a:gsLst>
                <a:lin ang="2700000" scaled="1"/>
              </a:gradFill>
              <a:ln w="1270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algn="l"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1" name="Freeform 58"/>
              <p:cNvSpPr>
                <a:spLocks/>
              </p:cNvSpPr>
              <p:nvPr/>
            </p:nvSpPr>
            <p:spPr bwMode="auto">
              <a:xfrm>
                <a:off x="628" y="1482"/>
                <a:ext cx="416" cy="150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150"/>
                  </a:cxn>
                  <a:cxn ang="0">
                    <a:pos x="416" y="150"/>
                  </a:cxn>
                  <a:cxn ang="0">
                    <a:pos x="354" y="0"/>
                  </a:cxn>
                  <a:cxn ang="0">
                    <a:pos x="46" y="0"/>
                  </a:cxn>
                </a:cxnLst>
                <a:rect l="0" t="0" r="r" b="b"/>
                <a:pathLst>
                  <a:path w="416" h="150">
                    <a:moveTo>
                      <a:pt x="46" y="0"/>
                    </a:moveTo>
                    <a:lnTo>
                      <a:pt x="0" y="150"/>
                    </a:lnTo>
                    <a:lnTo>
                      <a:pt x="416" y="150"/>
                    </a:lnTo>
                    <a:lnTo>
                      <a:pt x="354" y="0"/>
                    </a:lnTo>
                    <a:lnTo>
                      <a:pt x="4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73725"/>
                      <a:invGamma/>
                    </a:schemeClr>
                  </a:gs>
                </a:gsLst>
                <a:lin ang="5400000" scaled="1"/>
              </a:gradFill>
              <a:ln w="1270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l">
                  <a:defRPr/>
                </a:pPr>
                <a:endParaRPr lang="ru-RU">
                  <a:latin typeface="Arial" charset="0"/>
                </a:endParaRPr>
              </a:p>
            </p:txBody>
          </p:sp>
        </p:grpSp>
        <p:sp>
          <p:nvSpPr>
            <p:cNvPr id="458819" name="Freeform 59"/>
            <p:cNvSpPr>
              <a:spLocks/>
            </p:cNvSpPr>
            <p:nvPr/>
          </p:nvSpPr>
          <p:spPr bwMode="auto">
            <a:xfrm>
              <a:off x="522" y="1877"/>
              <a:ext cx="598" cy="309"/>
            </a:xfrm>
            <a:custGeom>
              <a:avLst/>
              <a:gdLst>
                <a:gd name="T0" fmla="*/ 0 w 846"/>
                <a:gd name="T1" fmla="*/ 1 h 439"/>
                <a:gd name="T2" fmla="*/ 0 w 846"/>
                <a:gd name="T3" fmla="*/ 1 h 439"/>
                <a:gd name="T4" fmla="*/ 2 w 846"/>
                <a:gd name="T5" fmla="*/ 1 h 439"/>
                <a:gd name="T6" fmla="*/ 2 w 846"/>
                <a:gd name="T7" fmla="*/ 1 h 439"/>
                <a:gd name="T8" fmla="*/ 0 w 846"/>
                <a:gd name="T9" fmla="*/ 1 h 4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6"/>
                <a:gd name="T16" fmla="*/ 0 h 439"/>
                <a:gd name="T17" fmla="*/ 846 w 846"/>
                <a:gd name="T18" fmla="*/ 439 h 4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6" h="439">
                  <a:moveTo>
                    <a:pt x="0" y="17"/>
                  </a:moveTo>
                  <a:cubicBezTo>
                    <a:pt x="0" y="47"/>
                    <a:pt x="0" y="169"/>
                    <a:pt x="0" y="221"/>
                  </a:cubicBezTo>
                  <a:cubicBezTo>
                    <a:pt x="120" y="439"/>
                    <a:pt x="750" y="431"/>
                    <a:pt x="846" y="215"/>
                  </a:cubicBezTo>
                  <a:cubicBezTo>
                    <a:pt x="840" y="157"/>
                    <a:pt x="846" y="163"/>
                    <a:pt x="846" y="29"/>
                  </a:cubicBezTo>
                  <a:cubicBezTo>
                    <a:pt x="423" y="21"/>
                    <a:pt x="54" y="0"/>
                    <a:pt x="0" y="17"/>
                  </a:cubicBezTo>
                  <a:close/>
                </a:path>
              </a:pathLst>
            </a:custGeom>
            <a:gradFill rotWithShape="1">
              <a:gsLst>
                <a:gs pos="0">
                  <a:srgbClr val="18B628"/>
                </a:gs>
                <a:gs pos="50000">
                  <a:srgbClr val="1CD42E"/>
                </a:gs>
                <a:gs pos="100000">
                  <a:srgbClr val="18B62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</p:grpSp>
      <p:grpSp>
        <p:nvGrpSpPr>
          <p:cNvPr id="458820" name="Group 60"/>
          <p:cNvGrpSpPr>
            <a:grpSpLocks/>
          </p:cNvGrpSpPr>
          <p:nvPr/>
        </p:nvGrpSpPr>
        <p:grpSpPr bwMode="auto">
          <a:xfrm>
            <a:off x="4166766" y="1339428"/>
            <a:ext cx="1646237" cy="800100"/>
            <a:chOff x="775" y="1841"/>
            <a:chExt cx="762" cy="347"/>
          </a:xfrm>
        </p:grpSpPr>
        <p:sp>
          <p:nvSpPr>
            <p:cNvPr id="458821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822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823" name="Text Box 63"/>
            <p:cNvSpPr txBox="1">
              <a:spLocks noChangeArrowheads="1"/>
            </p:cNvSpPr>
            <p:nvPr/>
          </p:nvSpPr>
          <p:spPr bwMode="gray">
            <a:xfrm>
              <a:off x="825" y="1947"/>
              <a:ext cx="65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400" b="1" dirty="0" smtClean="0">
                  <a:cs typeface="Arial" pitchFamily="34" charset="0"/>
                </a:rPr>
                <a:t>«</a:t>
              </a:r>
              <a:r>
                <a:rPr lang="ru-RU" sz="1400" b="1" dirty="0" err="1" smtClean="0">
                  <a:cs typeface="Arial" pitchFamily="34" charset="0"/>
                </a:rPr>
                <a:t>Толассыз</a:t>
              </a:r>
              <a:r>
                <a:rPr lang="ru-RU" sz="1400" b="1" dirty="0" smtClean="0">
                  <a:cs typeface="Arial" pitchFamily="34" charset="0"/>
                </a:rPr>
                <a:t> </a:t>
              </a:r>
              <a:r>
                <a:rPr lang="ru-RU" sz="1400" b="1" dirty="0" err="1" smtClean="0">
                  <a:cs typeface="Arial" pitchFamily="34" charset="0"/>
                </a:rPr>
                <a:t>есепке</a:t>
              </a:r>
              <a:r>
                <a:rPr lang="ru-RU" sz="1400" b="1" dirty="0" smtClean="0">
                  <a:cs typeface="Arial" pitchFamily="34" charset="0"/>
                </a:rPr>
                <a:t> </a:t>
              </a:r>
              <a:r>
                <a:rPr lang="ru-RU" sz="1400" b="1" dirty="0" err="1" smtClean="0">
                  <a:cs typeface="Arial" pitchFamily="34" charset="0"/>
                </a:rPr>
                <a:t>алу</a:t>
              </a:r>
              <a:r>
                <a:rPr lang="ru-RU" sz="1400" b="1" dirty="0" smtClean="0">
                  <a:cs typeface="Arial" pitchFamily="34" charset="0"/>
                </a:rPr>
                <a:t>» ИЖ</a:t>
              </a:r>
              <a:endParaRPr lang="de-DE" sz="1400" b="1" dirty="0">
                <a:cs typeface="Arial" pitchFamily="34" charset="0"/>
              </a:endParaRPr>
            </a:p>
          </p:txBody>
        </p:sp>
      </p:grpSp>
      <p:sp>
        <p:nvSpPr>
          <p:cNvPr id="458824" name="Text Box 89"/>
          <p:cNvSpPr txBox="1">
            <a:spLocks noChangeArrowheads="1"/>
          </p:cNvSpPr>
          <p:nvPr/>
        </p:nvSpPr>
        <p:spPr bwMode="gray">
          <a:xfrm>
            <a:off x="3961978" y="2053803"/>
            <a:ext cx="20621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75000"/>
              </a:spcBef>
              <a:buClr>
                <a:srgbClr val="777777"/>
              </a:buClr>
              <a:buFont typeface="Wingdings" pitchFamily="2" charset="2"/>
              <a:buNone/>
            </a:pPr>
            <a:r>
              <a:rPr lang="ru-RU" sz="1100" b="1" dirty="0" err="1" smtClean="0">
                <a:solidFill>
                  <a:schemeClr val="bg1"/>
                </a:solidFill>
                <a:cs typeface="Arial" pitchFamily="34" charset="0"/>
              </a:rPr>
              <a:t>Талдамалық</a:t>
            </a:r>
            <a:r>
              <a:rPr lang="ru-RU" sz="11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chemeClr val="bg1"/>
                </a:solidFill>
                <a:cs typeface="Arial" pitchFamily="34" charset="0"/>
              </a:rPr>
              <a:t>орталық</a:t>
            </a:r>
            <a:endParaRPr 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8825" name="Text Box 89"/>
          <p:cNvSpPr txBox="1">
            <a:spLocks noChangeArrowheads="1"/>
          </p:cNvSpPr>
          <p:nvPr/>
        </p:nvSpPr>
        <p:spPr bwMode="gray">
          <a:xfrm>
            <a:off x="4023891" y="2553865"/>
            <a:ext cx="19288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75000"/>
              </a:spcBef>
              <a:buClr>
                <a:srgbClr val="777777"/>
              </a:buClr>
              <a:buFont typeface="Wingdings" pitchFamily="2" charset="2"/>
              <a:buNone/>
            </a:pPr>
            <a:r>
              <a:rPr lang="ru-RU" sz="1100" b="1" dirty="0" err="1" smtClean="0">
                <a:solidFill>
                  <a:schemeClr val="bg1"/>
                </a:solidFill>
                <a:cs typeface="Arial" pitchFamily="34" charset="0"/>
              </a:rPr>
              <a:t>Тарихи</a:t>
            </a:r>
            <a:r>
              <a:rPr lang="ru-RU" sz="11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chemeClr val="bg1"/>
                </a:solidFill>
                <a:cs typeface="Arial" pitchFamily="34" charset="0"/>
              </a:rPr>
              <a:t>мәліметтер</a:t>
            </a:r>
            <a:endParaRPr 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8826" name="Text Box 89"/>
          <p:cNvSpPr txBox="1">
            <a:spLocks noChangeArrowheads="1"/>
          </p:cNvSpPr>
          <p:nvPr/>
        </p:nvSpPr>
        <p:spPr bwMode="gray">
          <a:xfrm>
            <a:off x="3873078" y="2841203"/>
            <a:ext cx="22764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75000"/>
              </a:spcBef>
              <a:buClr>
                <a:srgbClr val="777777"/>
              </a:buClr>
              <a:buFont typeface="Wingdings" pitchFamily="2" charset="2"/>
              <a:buNone/>
            </a:pPr>
            <a:r>
              <a:rPr lang="ru-RU" sz="1100" b="1" dirty="0" err="1" smtClean="0">
                <a:solidFill>
                  <a:schemeClr val="bg1"/>
                </a:solidFill>
                <a:cs typeface="Arial" pitchFamily="34" charset="0"/>
              </a:rPr>
              <a:t>Нормативті-анықтамалық</a:t>
            </a:r>
            <a:r>
              <a:rPr lang="ru-RU" sz="1100" b="1" dirty="0" smtClean="0">
                <a:solidFill>
                  <a:schemeClr val="bg1"/>
                </a:solidFill>
                <a:cs typeface="Arial" pitchFamily="34" charset="0"/>
              </a:rPr>
              <a:t> база</a:t>
            </a:r>
            <a:endParaRPr 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8827" name="Text Box 89"/>
          <p:cNvSpPr txBox="1">
            <a:spLocks noChangeArrowheads="1"/>
          </p:cNvSpPr>
          <p:nvPr/>
        </p:nvSpPr>
        <p:spPr bwMode="gray">
          <a:xfrm>
            <a:off x="4104853" y="3055515"/>
            <a:ext cx="17764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75000"/>
              </a:spcBef>
              <a:buClr>
                <a:srgbClr val="777777"/>
              </a:buClr>
              <a:buFont typeface="Wingdings" pitchFamily="2" charset="2"/>
              <a:buNone/>
            </a:pPr>
            <a:r>
              <a:rPr lang="ru-RU" sz="1100" b="1" dirty="0" err="1" smtClean="0">
                <a:solidFill>
                  <a:schemeClr val="bg1"/>
                </a:solidFill>
                <a:cs typeface="Arial" pitchFamily="34" charset="0"/>
              </a:rPr>
              <a:t>Тәуекелдерді</a:t>
            </a:r>
            <a:r>
              <a:rPr lang="ru-RU" sz="11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1100" b="1" dirty="0" err="1">
                <a:solidFill>
                  <a:schemeClr val="bg1"/>
                </a:solidFill>
                <a:cs typeface="Arial" pitchFamily="34" charset="0"/>
              </a:rPr>
              <a:t>басқару</a:t>
            </a:r>
            <a:r>
              <a:rPr lang="ru-RU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1100" b="1" dirty="0" err="1" smtClean="0">
                <a:solidFill>
                  <a:schemeClr val="bg1"/>
                </a:solidFill>
                <a:cs typeface="Arial" pitchFamily="34" charset="0"/>
              </a:rPr>
              <a:t>жүйесі</a:t>
            </a:r>
            <a:endParaRPr 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58828" name="Group 60"/>
          <p:cNvGrpSpPr>
            <a:grpSpLocks/>
          </p:cNvGrpSpPr>
          <p:nvPr/>
        </p:nvGrpSpPr>
        <p:grpSpPr bwMode="auto">
          <a:xfrm>
            <a:off x="1346101" y="1437978"/>
            <a:ext cx="1209675" cy="550862"/>
            <a:chOff x="775" y="1841"/>
            <a:chExt cx="762" cy="347"/>
          </a:xfrm>
        </p:grpSpPr>
        <p:sp>
          <p:nvSpPr>
            <p:cNvPr id="458829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830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831" name="Text Box 63"/>
            <p:cNvSpPr txBox="1">
              <a:spLocks noChangeArrowheads="1"/>
            </p:cNvSpPr>
            <p:nvPr/>
          </p:nvSpPr>
          <p:spPr bwMode="gray">
            <a:xfrm>
              <a:off x="825" y="1947"/>
              <a:ext cx="6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100" b="1" dirty="0" smtClean="0">
                  <a:cs typeface="Arial" pitchFamily="34" charset="0"/>
                </a:rPr>
                <a:t>Е-</a:t>
              </a:r>
              <a:r>
                <a:rPr lang="ru-RU" sz="1100" b="1" dirty="0" err="1" smtClean="0">
                  <a:cs typeface="Arial" pitchFamily="34" charset="0"/>
                </a:rPr>
                <a:t>бКМ</a:t>
              </a:r>
              <a:endParaRPr lang="de-DE" sz="1100" b="1" dirty="0">
                <a:cs typeface="Arial" pitchFamily="34" charset="0"/>
              </a:endParaRPr>
            </a:p>
          </p:txBody>
        </p:sp>
      </p:grpSp>
      <p:pic>
        <p:nvPicPr>
          <p:cNvPr id="458832" name="Picture 87" descr="Citiz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32049"/>
            <a:ext cx="1635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833" name="Group 88"/>
          <p:cNvGrpSpPr>
            <a:grpSpLocks/>
          </p:cNvGrpSpPr>
          <p:nvPr/>
        </p:nvGrpSpPr>
        <p:grpSpPr bwMode="auto">
          <a:xfrm>
            <a:off x="1187624" y="1496590"/>
            <a:ext cx="1358900" cy="1168369"/>
            <a:chOff x="1517" y="263"/>
            <a:chExt cx="595" cy="554"/>
          </a:xfrm>
        </p:grpSpPr>
        <p:sp>
          <p:nvSpPr>
            <p:cNvPr id="458834" name="Text Box 89"/>
            <p:cNvSpPr txBox="1">
              <a:spLocks noChangeArrowheads="1"/>
            </p:cNvSpPr>
            <p:nvPr/>
          </p:nvSpPr>
          <p:spPr bwMode="gray">
            <a:xfrm>
              <a:off x="1517" y="481"/>
              <a:ext cx="59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75000"/>
                </a:spcBef>
                <a:buClr>
                  <a:srgbClr val="777777"/>
                </a:buClr>
                <a:buFont typeface="Wingdings" pitchFamily="2" charset="2"/>
                <a:buNone/>
              </a:pPr>
              <a:r>
                <a:rPr lang="ru-RU" sz="1000" dirty="0" err="1" smtClean="0">
                  <a:solidFill>
                    <a:schemeClr val="tx2"/>
                  </a:solidFill>
                  <a:cs typeface="Arial" pitchFamily="34" charset="0"/>
                </a:rPr>
                <a:t>Барлық</a:t>
              </a:r>
              <a:r>
                <a:rPr lang="ru-RU" sz="1000" dirty="0" smtClean="0">
                  <a:solidFill>
                    <a:schemeClr val="tx2"/>
                  </a:solidFill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chemeClr val="tx2"/>
                  </a:solidFill>
                  <a:cs typeface="Arial" pitchFamily="34" charset="0"/>
                </a:rPr>
                <a:t>транзакциялар</a:t>
              </a:r>
              <a:r>
                <a:rPr lang="ru-RU" sz="1000" dirty="0" smtClean="0">
                  <a:solidFill>
                    <a:schemeClr val="tx2"/>
                  </a:solidFill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chemeClr val="tx2"/>
                  </a:solidFill>
                  <a:cs typeface="Arial" pitchFamily="34" charset="0"/>
                </a:rPr>
                <a:t>туралы</a:t>
              </a:r>
              <a:r>
                <a:rPr lang="ru-RU" sz="1000" dirty="0" smtClean="0">
                  <a:solidFill>
                    <a:schemeClr val="tx2"/>
                  </a:solidFill>
                  <a:cs typeface="Arial" pitchFamily="34" charset="0"/>
                </a:rPr>
                <a:t> </a:t>
              </a:r>
              <a:r>
                <a:rPr lang="ru-RU" sz="1000" dirty="0" err="1" smtClean="0">
                  <a:solidFill>
                    <a:schemeClr val="tx2"/>
                  </a:solidFill>
                  <a:cs typeface="Arial" pitchFamily="34" charset="0"/>
                </a:rPr>
                <a:t>мәліметтерді</a:t>
              </a:r>
              <a:r>
                <a:rPr lang="ru-RU" sz="1000" dirty="0" smtClean="0">
                  <a:solidFill>
                    <a:schemeClr val="tx2"/>
                  </a:solidFill>
                  <a:cs typeface="Arial" pitchFamily="34" charset="0"/>
                </a:rPr>
                <a:t> онлайн </a:t>
              </a:r>
              <a:r>
                <a:rPr lang="ru-RU" sz="1000" dirty="0" err="1" smtClean="0">
                  <a:solidFill>
                    <a:schemeClr val="tx2"/>
                  </a:solidFill>
                  <a:cs typeface="Arial" pitchFamily="34" charset="0"/>
                </a:rPr>
                <a:t>режимде</a:t>
              </a:r>
              <a:r>
                <a:rPr lang="ru-RU" sz="1000" dirty="0" smtClean="0">
                  <a:solidFill>
                    <a:schemeClr val="tx2"/>
                  </a:solidFill>
                  <a:cs typeface="Arial" pitchFamily="34" charset="0"/>
                </a:rPr>
                <a:t> беру</a:t>
              </a:r>
              <a:endParaRPr lang="en-US" sz="10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pic>
          <p:nvPicPr>
            <p:cNvPr id="458835" name="Picture 96" descr="ma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" y="263"/>
              <a:ext cx="304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8840" name="TextBox 94"/>
          <p:cNvSpPr txBox="1">
            <a:spLocks noChangeArrowheads="1"/>
          </p:cNvSpPr>
          <p:nvPr/>
        </p:nvSpPr>
        <p:spPr bwMode="auto">
          <a:xfrm>
            <a:off x="2420888" y="5045114"/>
            <a:ext cx="114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000" b="1" dirty="0" err="1" smtClean="0">
                <a:cs typeface="Arial" pitchFamily="34" charset="0"/>
              </a:rPr>
              <a:t>Таңбалау</a:t>
            </a:r>
            <a:r>
              <a:rPr lang="ru-RU" sz="1000" b="1" dirty="0" smtClean="0">
                <a:cs typeface="Arial" pitchFamily="34" charset="0"/>
              </a:rPr>
              <a:t> АЖ</a:t>
            </a:r>
            <a:endParaRPr lang="en-US" sz="1000" b="1" dirty="0">
              <a:cs typeface="Arial" pitchFamily="34" charset="0"/>
            </a:endParaRPr>
          </a:p>
        </p:txBody>
      </p:sp>
      <p:pic>
        <p:nvPicPr>
          <p:cNvPr id="458841" name="Picture 87" descr="Citiz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497" y="4333452"/>
            <a:ext cx="1635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844" name="Group 60"/>
          <p:cNvGrpSpPr>
            <a:grpSpLocks/>
          </p:cNvGrpSpPr>
          <p:nvPr/>
        </p:nvGrpSpPr>
        <p:grpSpPr bwMode="auto">
          <a:xfrm>
            <a:off x="6167016" y="3312690"/>
            <a:ext cx="1260475" cy="557213"/>
            <a:chOff x="775" y="1841"/>
            <a:chExt cx="762" cy="351"/>
          </a:xfrm>
        </p:grpSpPr>
        <p:sp>
          <p:nvSpPr>
            <p:cNvPr id="458845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846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458847" name="Text Box 63"/>
            <p:cNvSpPr txBox="1">
              <a:spLocks noChangeArrowheads="1"/>
            </p:cNvSpPr>
            <p:nvPr/>
          </p:nvSpPr>
          <p:spPr bwMode="gray">
            <a:xfrm>
              <a:off x="825" y="1904"/>
              <a:ext cx="6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100" b="1" dirty="0" smtClean="0">
                  <a:cs typeface="Arial" pitchFamily="34" charset="0"/>
                </a:rPr>
                <a:t>Статистика </a:t>
              </a:r>
              <a:r>
                <a:rPr lang="ru-RU" sz="1100" b="1" dirty="0" err="1" smtClean="0">
                  <a:cs typeface="Arial" pitchFamily="34" charset="0"/>
                </a:rPr>
                <a:t>жөніндегі</a:t>
              </a:r>
              <a:r>
                <a:rPr lang="ru-RU" sz="1100" b="1" dirty="0" smtClean="0">
                  <a:cs typeface="Arial" pitchFamily="34" charset="0"/>
                </a:rPr>
                <a:t> </a:t>
              </a:r>
              <a:r>
                <a:rPr lang="ru-RU" sz="1100" b="1" dirty="0" err="1" smtClean="0">
                  <a:cs typeface="Arial" pitchFamily="34" charset="0"/>
                </a:rPr>
                <a:t>агенттік</a:t>
              </a:r>
              <a:endParaRPr lang="de-DE" sz="1100" b="1" dirty="0">
                <a:cs typeface="Arial" pitchFamily="34" charset="0"/>
              </a:endParaRPr>
            </a:p>
          </p:txBody>
        </p:sp>
      </p:grpSp>
      <p:pic>
        <p:nvPicPr>
          <p:cNvPr id="458848" name="Picture 87" descr="Citiz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816" y="3312690"/>
            <a:ext cx="1635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758" name="Group 281"/>
          <p:cNvGrpSpPr>
            <a:grpSpLocks/>
          </p:cNvGrpSpPr>
          <p:nvPr/>
        </p:nvGrpSpPr>
        <p:grpSpPr bwMode="auto">
          <a:xfrm rot="-3721368">
            <a:off x="2777654" y="1231383"/>
            <a:ext cx="2589213" cy="5146675"/>
            <a:chOff x="1026" y="1473"/>
            <a:chExt cx="1065" cy="1614"/>
          </a:xfrm>
        </p:grpSpPr>
        <p:sp>
          <p:nvSpPr>
            <p:cNvPr id="106" name="Freeform 282"/>
            <p:cNvSpPr>
              <a:spLocks/>
            </p:cNvSpPr>
            <p:nvPr/>
          </p:nvSpPr>
          <p:spPr bwMode="auto">
            <a:xfrm>
              <a:off x="1431" y="1731"/>
              <a:ext cx="636" cy="783"/>
            </a:xfrm>
            <a:custGeom>
              <a:avLst/>
              <a:gdLst/>
              <a:ahLst/>
              <a:cxnLst>
                <a:cxn ang="0">
                  <a:pos x="636" y="222"/>
                </a:cxn>
                <a:cxn ang="0">
                  <a:pos x="315" y="729"/>
                </a:cxn>
                <a:cxn ang="0">
                  <a:pos x="327" y="705"/>
                </a:cxn>
                <a:cxn ang="0">
                  <a:pos x="339" y="771"/>
                </a:cxn>
                <a:cxn ang="0">
                  <a:pos x="273" y="783"/>
                </a:cxn>
                <a:cxn ang="0">
                  <a:pos x="291" y="756"/>
                </a:cxn>
                <a:cxn ang="0">
                  <a:pos x="636" y="222"/>
                </a:cxn>
              </a:cxnLst>
              <a:rect l="0" t="0" r="r" b="b"/>
              <a:pathLst>
                <a:path w="636" h="783">
                  <a:moveTo>
                    <a:pt x="636" y="222"/>
                  </a:moveTo>
                  <a:cubicBezTo>
                    <a:pt x="363" y="51"/>
                    <a:pt x="3" y="384"/>
                    <a:pt x="315" y="729"/>
                  </a:cubicBezTo>
                  <a:cubicBezTo>
                    <a:pt x="319" y="721"/>
                    <a:pt x="318" y="720"/>
                    <a:pt x="327" y="705"/>
                  </a:cubicBezTo>
                  <a:cubicBezTo>
                    <a:pt x="333" y="726"/>
                    <a:pt x="333" y="744"/>
                    <a:pt x="339" y="771"/>
                  </a:cubicBezTo>
                  <a:cubicBezTo>
                    <a:pt x="309" y="777"/>
                    <a:pt x="295" y="774"/>
                    <a:pt x="273" y="783"/>
                  </a:cubicBezTo>
                  <a:cubicBezTo>
                    <a:pt x="288" y="762"/>
                    <a:pt x="282" y="768"/>
                    <a:pt x="291" y="756"/>
                  </a:cubicBezTo>
                  <a:cubicBezTo>
                    <a:pt x="0" y="483"/>
                    <a:pt x="231" y="0"/>
                    <a:pt x="636" y="22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>
                    <a:gamma/>
                    <a:tint val="98431"/>
                    <a:invGamma/>
                    <a:alpha val="80000"/>
                  </a:srgbClr>
                </a:gs>
                <a:gs pos="50000">
                  <a:srgbClr val="FF0000">
                    <a:alpha val="10001"/>
                  </a:srgbClr>
                </a:gs>
                <a:gs pos="100000">
                  <a:srgbClr val="FF0000">
                    <a:gamma/>
                    <a:tint val="98431"/>
                    <a:invGamma/>
                    <a:alpha val="80000"/>
                  </a:srgbClr>
                </a:gs>
              </a:gsLst>
              <a:lin ang="5400000" scaled="1"/>
            </a:gradFill>
            <a:ln w="12700" cap="flat" cmpd="sng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7" name="Freeform 283"/>
            <p:cNvSpPr>
              <a:spLocks/>
            </p:cNvSpPr>
            <p:nvPr/>
          </p:nvSpPr>
          <p:spPr bwMode="auto">
            <a:xfrm>
              <a:off x="1392" y="1644"/>
              <a:ext cx="684" cy="1035"/>
            </a:xfrm>
            <a:custGeom>
              <a:avLst/>
              <a:gdLst/>
              <a:ahLst/>
              <a:cxnLst>
                <a:cxn ang="0">
                  <a:pos x="684" y="279"/>
                </a:cxn>
                <a:cxn ang="0">
                  <a:pos x="312" y="978"/>
                </a:cxn>
                <a:cxn ang="0">
                  <a:pos x="330" y="957"/>
                </a:cxn>
                <a:cxn ang="0">
                  <a:pos x="342" y="1026"/>
                </a:cxn>
                <a:cxn ang="0">
                  <a:pos x="273" y="1035"/>
                </a:cxn>
                <a:cxn ang="0">
                  <a:pos x="291" y="1011"/>
                </a:cxn>
                <a:cxn ang="0">
                  <a:pos x="684" y="279"/>
                </a:cxn>
              </a:cxnLst>
              <a:rect l="0" t="0" r="r" b="b"/>
              <a:pathLst>
                <a:path w="684" h="1035">
                  <a:moveTo>
                    <a:pt x="684" y="279"/>
                  </a:moveTo>
                  <a:cubicBezTo>
                    <a:pt x="150" y="39"/>
                    <a:pt x="0" y="633"/>
                    <a:pt x="312" y="978"/>
                  </a:cubicBezTo>
                  <a:cubicBezTo>
                    <a:pt x="318" y="969"/>
                    <a:pt x="318" y="969"/>
                    <a:pt x="330" y="957"/>
                  </a:cubicBezTo>
                  <a:cubicBezTo>
                    <a:pt x="333" y="972"/>
                    <a:pt x="336" y="999"/>
                    <a:pt x="342" y="1026"/>
                  </a:cubicBezTo>
                  <a:cubicBezTo>
                    <a:pt x="312" y="1029"/>
                    <a:pt x="300" y="1035"/>
                    <a:pt x="273" y="1035"/>
                  </a:cubicBezTo>
                  <a:cubicBezTo>
                    <a:pt x="288" y="1014"/>
                    <a:pt x="282" y="1023"/>
                    <a:pt x="291" y="1011"/>
                  </a:cubicBezTo>
                  <a:cubicBezTo>
                    <a:pt x="0" y="738"/>
                    <a:pt x="45" y="0"/>
                    <a:pt x="684" y="27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>
                    <a:gamma/>
                    <a:tint val="98431"/>
                    <a:invGamma/>
                    <a:alpha val="80000"/>
                  </a:srgbClr>
                </a:gs>
                <a:gs pos="50000">
                  <a:srgbClr val="FF0000">
                    <a:alpha val="10001"/>
                  </a:srgbClr>
                </a:gs>
                <a:gs pos="100000">
                  <a:srgbClr val="FF0000">
                    <a:gamma/>
                    <a:tint val="98431"/>
                    <a:invGamma/>
                    <a:alpha val="80000"/>
                  </a:srgbClr>
                </a:gs>
              </a:gsLst>
              <a:lin ang="5400000" scaled="1"/>
            </a:gradFill>
            <a:ln w="12700" cap="flat" cmpd="sng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defRPr/>
              </a:pPr>
              <a:endParaRPr lang="ru-RU" dirty="0">
                <a:latin typeface="Arial" charset="0"/>
              </a:endParaRPr>
            </a:p>
          </p:txBody>
        </p:sp>
        <p:sp>
          <p:nvSpPr>
            <p:cNvPr id="108" name="Freeform 284"/>
            <p:cNvSpPr>
              <a:spLocks/>
            </p:cNvSpPr>
            <p:nvPr/>
          </p:nvSpPr>
          <p:spPr bwMode="auto">
            <a:xfrm>
              <a:off x="1290" y="1566"/>
              <a:ext cx="801" cy="1272"/>
            </a:xfrm>
            <a:custGeom>
              <a:avLst/>
              <a:gdLst/>
              <a:ahLst/>
              <a:cxnLst>
                <a:cxn ang="0">
                  <a:pos x="801" y="336"/>
                </a:cxn>
                <a:cxn ang="0">
                  <a:pos x="345" y="1218"/>
                </a:cxn>
                <a:cxn ang="0">
                  <a:pos x="369" y="1188"/>
                </a:cxn>
                <a:cxn ang="0">
                  <a:pos x="372" y="1257"/>
                </a:cxn>
                <a:cxn ang="0">
                  <a:pos x="303" y="1272"/>
                </a:cxn>
                <a:cxn ang="0">
                  <a:pos x="321" y="1245"/>
                </a:cxn>
                <a:cxn ang="0">
                  <a:pos x="801" y="336"/>
                </a:cxn>
              </a:cxnLst>
              <a:rect l="0" t="0" r="r" b="b"/>
              <a:pathLst>
                <a:path w="801" h="1272">
                  <a:moveTo>
                    <a:pt x="801" y="336"/>
                  </a:moveTo>
                  <a:cubicBezTo>
                    <a:pt x="93" y="39"/>
                    <a:pt x="33" y="873"/>
                    <a:pt x="345" y="1218"/>
                  </a:cubicBezTo>
                  <a:cubicBezTo>
                    <a:pt x="349" y="1210"/>
                    <a:pt x="357" y="1200"/>
                    <a:pt x="369" y="1188"/>
                  </a:cubicBezTo>
                  <a:cubicBezTo>
                    <a:pt x="372" y="1203"/>
                    <a:pt x="366" y="1230"/>
                    <a:pt x="372" y="1257"/>
                  </a:cubicBezTo>
                  <a:cubicBezTo>
                    <a:pt x="339" y="1266"/>
                    <a:pt x="325" y="1263"/>
                    <a:pt x="303" y="1272"/>
                  </a:cubicBezTo>
                  <a:cubicBezTo>
                    <a:pt x="318" y="1251"/>
                    <a:pt x="312" y="1257"/>
                    <a:pt x="321" y="1245"/>
                  </a:cubicBezTo>
                  <a:cubicBezTo>
                    <a:pt x="30" y="972"/>
                    <a:pt x="0" y="0"/>
                    <a:pt x="801" y="33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>
                    <a:gamma/>
                    <a:tint val="98431"/>
                    <a:invGamma/>
                    <a:alpha val="80000"/>
                  </a:srgbClr>
                </a:gs>
                <a:gs pos="50000">
                  <a:srgbClr val="FF0000">
                    <a:alpha val="10001"/>
                  </a:srgbClr>
                </a:gs>
                <a:gs pos="100000">
                  <a:srgbClr val="FF0000">
                    <a:gamma/>
                    <a:tint val="98431"/>
                    <a:invGamma/>
                    <a:alpha val="80000"/>
                  </a:srgbClr>
                </a:gs>
              </a:gsLst>
              <a:lin ang="5400000" scaled="1"/>
            </a:gradFill>
            <a:ln w="12700" cap="flat" cmpd="sng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spcFirstLastPara="1" wrap="none" lIns="90000" tIns="46800" rIns="90000" bIns="46800" anchor="ctr">
              <a:prstTxWarp prst="textArchDown">
                <a:avLst/>
              </a:prstTxWarp>
              <a:spAutoFit/>
            </a:bodyPr>
            <a:lstStyle/>
            <a:p>
              <a:pPr algn="l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" name="Freeform 285"/>
            <p:cNvSpPr>
              <a:spLocks/>
            </p:cNvSpPr>
            <p:nvPr/>
          </p:nvSpPr>
          <p:spPr bwMode="auto">
            <a:xfrm>
              <a:off x="1026" y="1473"/>
              <a:ext cx="1056" cy="1614"/>
            </a:xfrm>
            <a:custGeom>
              <a:avLst/>
              <a:gdLst/>
              <a:ahLst/>
              <a:cxnLst>
                <a:cxn ang="0">
                  <a:pos x="1056" y="399"/>
                </a:cxn>
                <a:cxn ang="0">
                  <a:pos x="693" y="1551"/>
                </a:cxn>
                <a:cxn ang="0">
                  <a:pos x="702" y="1521"/>
                </a:cxn>
                <a:cxn ang="0">
                  <a:pos x="735" y="1590"/>
                </a:cxn>
                <a:cxn ang="0">
                  <a:pos x="666" y="1614"/>
                </a:cxn>
                <a:cxn ang="0">
                  <a:pos x="678" y="1584"/>
                </a:cxn>
                <a:cxn ang="0">
                  <a:pos x="1056" y="399"/>
                </a:cxn>
              </a:cxnLst>
              <a:rect l="0" t="0" r="r" b="b"/>
              <a:pathLst>
                <a:path w="1056" h="1614">
                  <a:moveTo>
                    <a:pt x="1056" y="399"/>
                  </a:moveTo>
                  <a:cubicBezTo>
                    <a:pt x="276" y="66"/>
                    <a:pt x="63" y="1077"/>
                    <a:pt x="693" y="1551"/>
                  </a:cubicBezTo>
                  <a:cubicBezTo>
                    <a:pt x="697" y="1541"/>
                    <a:pt x="699" y="1533"/>
                    <a:pt x="702" y="1521"/>
                  </a:cubicBezTo>
                  <a:cubicBezTo>
                    <a:pt x="714" y="1539"/>
                    <a:pt x="720" y="1557"/>
                    <a:pt x="735" y="1590"/>
                  </a:cubicBezTo>
                  <a:cubicBezTo>
                    <a:pt x="702" y="1601"/>
                    <a:pt x="688" y="1603"/>
                    <a:pt x="666" y="1614"/>
                  </a:cubicBezTo>
                  <a:cubicBezTo>
                    <a:pt x="681" y="1588"/>
                    <a:pt x="669" y="1599"/>
                    <a:pt x="678" y="1584"/>
                  </a:cubicBezTo>
                  <a:cubicBezTo>
                    <a:pt x="0" y="1128"/>
                    <a:pt x="264" y="0"/>
                    <a:pt x="1056" y="39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>
                    <a:gamma/>
                    <a:tint val="98431"/>
                    <a:invGamma/>
                    <a:alpha val="80000"/>
                  </a:srgbClr>
                </a:gs>
                <a:gs pos="50000">
                  <a:srgbClr val="FF0000">
                    <a:alpha val="10001"/>
                  </a:srgbClr>
                </a:gs>
                <a:gs pos="100000">
                  <a:srgbClr val="FF0000">
                    <a:gamma/>
                    <a:tint val="98431"/>
                    <a:invGamma/>
                    <a:alpha val="80000"/>
                  </a:srgbClr>
                </a:gs>
              </a:gsLst>
              <a:lin ang="5400000" scaled="1"/>
            </a:gradFill>
            <a:ln w="12700" cap="flat" cmpd="sng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l"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93" name="Group 60"/>
          <p:cNvGrpSpPr>
            <a:grpSpLocks/>
          </p:cNvGrpSpPr>
          <p:nvPr/>
        </p:nvGrpSpPr>
        <p:grpSpPr bwMode="auto">
          <a:xfrm>
            <a:off x="1778149" y="3861048"/>
            <a:ext cx="1209675" cy="550862"/>
            <a:chOff x="775" y="1841"/>
            <a:chExt cx="762" cy="347"/>
          </a:xfrm>
        </p:grpSpPr>
        <p:sp>
          <p:nvSpPr>
            <p:cNvPr id="95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96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97" name="Text Box 63"/>
            <p:cNvSpPr txBox="1">
              <a:spLocks noChangeArrowheads="1"/>
            </p:cNvSpPr>
            <p:nvPr/>
          </p:nvSpPr>
          <p:spPr bwMode="gray">
            <a:xfrm>
              <a:off x="825" y="1873"/>
              <a:ext cx="6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100" b="1" dirty="0" smtClean="0">
                  <a:cs typeface="Arial" pitchFamily="34" charset="0"/>
                </a:rPr>
                <a:t>ҰКП АЖ </a:t>
              </a:r>
              <a:r>
                <a:rPr lang="ru-RU" sz="1100" dirty="0" smtClean="0">
                  <a:cs typeface="Arial" pitchFamily="34" charset="0"/>
                </a:rPr>
                <a:t>(СТ </a:t>
              </a:r>
              <a:r>
                <a:rPr lang="en-US" sz="1100" dirty="0" smtClean="0">
                  <a:cs typeface="Arial" pitchFamily="34" charset="0"/>
                </a:rPr>
                <a:t>KZ</a:t>
              </a:r>
              <a:r>
                <a:rPr lang="kk-KZ" sz="1100" dirty="0" smtClean="0">
                  <a:cs typeface="Arial" pitchFamily="34" charset="0"/>
                </a:rPr>
                <a:t> мәліметі</a:t>
              </a:r>
              <a:r>
                <a:rPr lang="ru-RU" sz="1100" dirty="0" smtClean="0">
                  <a:cs typeface="Arial" pitchFamily="34" charset="0"/>
                </a:rPr>
                <a:t>)</a:t>
              </a:r>
              <a:endParaRPr lang="de-DE" sz="1100" dirty="0">
                <a:cs typeface="Arial" pitchFamily="34" charset="0"/>
              </a:endParaRPr>
            </a:p>
          </p:txBody>
        </p:sp>
      </p:grpSp>
      <p:grpSp>
        <p:nvGrpSpPr>
          <p:cNvPr id="98" name="Group 60"/>
          <p:cNvGrpSpPr>
            <a:grpSpLocks/>
          </p:cNvGrpSpPr>
          <p:nvPr/>
        </p:nvGrpSpPr>
        <p:grpSpPr bwMode="auto">
          <a:xfrm>
            <a:off x="1418109" y="3284982"/>
            <a:ext cx="1209675" cy="660399"/>
            <a:chOff x="775" y="1841"/>
            <a:chExt cx="762" cy="416"/>
          </a:xfrm>
        </p:grpSpPr>
        <p:sp>
          <p:nvSpPr>
            <p:cNvPr id="99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100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101" name="Text Box 63"/>
            <p:cNvSpPr txBox="1">
              <a:spLocks noChangeArrowheads="1"/>
            </p:cNvSpPr>
            <p:nvPr/>
          </p:nvSpPr>
          <p:spPr bwMode="gray">
            <a:xfrm>
              <a:off x="825" y="1873"/>
              <a:ext cx="65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100" b="1" dirty="0" smtClean="0">
                  <a:cs typeface="Arial" pitchFamily="34" charset="0"/>
                </a:rPr>
                <a:t>МКК АЖ </a:t>
              </a:r>
              <a:r>
                <a:rPr lang="ru-RU" sz="1100" dirty="0" smtClean="0">
                  <a:cs typeface="Arial" pitchFamily="34" charset="0"/>
                </a:rPr>
                <a:t>(</a:t>
              </a:r>
              <a:r>
                <a:rPr lang="ru-RU" sz="1100" dirty="0" err="1" smtClean="0">
                  <a:cs typeface="Arial" pitchFamily="34" charset="0"/>
                </a:rPr>
                <a:t>Тауарларға</a:t>
              </a:r>
              <a:r>
                <a:rPr lang="ru-RU" sz="1100" dirty="0" smtClean="0">
                  <a:cs typeface="Arial" pitchFamily="34" charset="0"/>
                </a:rPr>
                <a:t> </a:t>
              </a:r>
              <a:r>
                <a:rPr lang="ru-RU" sz="1100" dirty="0" err="1" smtClean="0">
                  <a:cs typeface="Arial" pitchFamily="34" charset="0"/>
                </a:rPr>
                <a:t>арналған</a:t>
              </a:r>
              <a:r>
                <a:rPr lang="ru-RU" sz="1100" dirty="0" smtClean="0">
                  <a:cs typeface="Arial" pitchFamily="34" charset="0"/>
                </a:rPr>
                <a:t> декларация)</a:t>
              </a:r>
              <a:endParaRPr lang="de-DE" sz="1100" dirty="0">
                <a:cs typeface="Arial" pitchFamily="34" charset="0"/>
              </a:endParaRPr>
            </a:p>
          </p:txBody>
        </p:sp>
      </p:grpSp>
      <p:cxnSp>
        <p:nvCxnSpPr>
          <p:cNvPr id="3" name="Прямая со стрелкой 2"/>
          <p:cNvCxnSpPr>
            <a:stCxn id="458832" idx="2"/>
          </p:cNvCxnSpPr>
          <p:nvPr/>
        </p:nvCxnSpPr>
        <p:spPr>
          <a:xfrm>
            <a:off x="2637533" y="1844824"/>
            <a:ext cx="1497677" cy="470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V="1">
            <a:off x="2627784" y="2671119"/>
            <a:ext cx="1324669" cy="3010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V="1">
            <a:off x="2627784" y="2962920"/>
            <a:ext cx="1191319" cy="432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V="1">
            <a:off x="2898979" y="3216920"/>
            <a:ext cx="1062999" cy="798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60"/>
          <p:cNvGrpSpPr>
            <a:grpSpLocks/>
          </p:cNvGrpSpPr>
          <p:nvPr/>
        </p:nvGrpSpPr>
        <p:grpSpPr bwMode="auto">
          <a:xfrm>
            <a:off x="615693" y="5839604"/>
            <a:ext cx="1162456" cy="397708"/>
            <a:chOff x="775" y="1841"/>
            <a:chExt cx="762" cy="347"/>
          </a:xfrm>
        </p:grpSpPr>
        <p:sp>
          <p:nvSpPr>
            <p:cNvPr id="123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124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125" name="Text Box 63"/>
            <p:cNvSpPr txBox="1">
              <a:spLocks noChangeArrowheads="1"/>
            </p:cNvSpPr>
            <p:nvPr/>
          </p:nvSpPr>
          <p:spPr bwMode="gray">
            <a:xfrm>
              <a:off x="825" y="1886"/>
              <a:ext cx="65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000" b="1" dirty="0" err="1" smtClean="0">
                  <a:cs typeface="Arial" pitchFamily="34" charset="0"/>
                </a:rPr>
                <a:t>Аң</a:t>
              </a:r>
              <a:r>
                <a:rPr lang="ru-RU" sz="1000" b="1" dirty="0" smtClean="0">
                  <a:cs typeface="Arial" pitchFamily="34" charset="0"/>
                </a:rPr>
                <a:t> </a:t>
              </a:r>
              <a:r>
                <a:rPr lang="ru-RU" sz="1000" b="1" dirty="0" err="1" smtClean="0">
                  <a:cs typeface="Arial" pitchFamily="34" charset="0"/>
                </a:rPr>
                <a:t>терісі</a:t>
              </a:r>
              <a:r>
                <a:rPr lang="ru-RU" sz="1000" b="1" dirty="0" smtClean="0">
                  <a:cs typeface="Arial" pitchFamily="34" charset="0"/>
                </a:rPr>
                <a:t> </a:t>
              </a:r>
              <a:r>
                <a:rPr lang="ru-RU" sz="1000" b="1" dirty="0" err="1" smtClean="0">
                  <a:cs typeface="Arial" pitchFamily="34" charset="0"/>
                </a:rPr>
                <a:t>бұйымдары</a:t>
              </a:r>
              <a:endParaRPr lang="de-DE" sz="2400" b="1" dirty="0">
                <a:cs typeface="Arial" pitchFamily="34" charset="0"/>
              </a:endParaRPr>
            </a:p>
          </p:txBody>
        </p:sp>
      </p:grpSp>
      <p:grpSp>
        <p:nvGrpSpPr>
          <p:cNvPr id="126" name="Group 60"/>
          <p:cNvGrpSpPr>
            <a:grpSpLocks/>
          </p:cNvGrpSpPr>
          <p:nvPr/>
        </p:nvGrpSpPr>
        <p:grpSpPr bwMode="auto">
          <a:xfrm>
            <a:off x="1567087" y="6165304"/>
            <a:ext cx="1152201" cy="518107"/>
            <a:chOff x="775" y="1841"/>
            <a:chExt cx="762" cy="347"/>
          </a:xfrm>
        </p:grpSpPr>
        <p:sp>
          <p:nvSpPr>
            <p:cNvPr id="127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128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</p:grpSp>
      <p:grpSp>
        <p:nvGrpSpPr>
          <p:cNvPr id="130" name="Group 60"/>
          <p:cNvGrpSpPr>
            <a:grpSpLocks/>
          </p:cNvGrpSpPr>
          <p:nvPr/>
        </p:nvGrpSpPr>
        <p:grpSpPr bwMode="auto">
          <a:xfrm>
            <a:off x="2849222" y="6381328"/>
            <a:ext cx="881792" cy="397708"/>
            <a:chOff x="775" y="1841"/>
            <a:chExt cx="762" cy="347"/>
          </a:xfrm>
        </p:grpSpPr>
        <p:sp>
          <p:nvSpPr>
            <p:cNvPr id="131" name="Oval 61"/>
            <p:cNvSpPr>
              <a:spLocks noChangeArrowheads="1"/>
            </p:cNvSpPr>
            <p:nvPr/>
          </p:nvSpPr>
          <p:spPr bwMode="auto">
            <a:xfrm>
              <a:off x="775" y="1868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CA940E"/>
                </a:gs>
                <a:gs pos="50000">
                  <a:srgbClr val="F3C657"/>
                </a:gs>
                <a:gs pos="100000">
                  <a:srgbClr val="CA940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132" name="Oval 62"/>
            <p:cNvSpPr>
              <a:spLocks noChangeArrowheads="1"/>
            </p:cNvSpPr>
            <p:nvPr/>
          </p:nvSpPr>
          <p:spPr bwMode="auto">
            <a:xfrm>
              <a:off x="775" y="1841"/>
              <a:ext cx="762" cy="320"/>
            </a:xfrm>
            <a:prstGeom prst="ellipse">
              <a:avLst/>
            </a:prstGeom>
            <a:gradFill rotWithShape="1">
              <a:gsLst>
                <a:gs pos="0">
                  <a:srgbClr val="F5CF6F"/>
                </a:gs>
                <a:gs pos="50000">
                  <a:srgbClr val="FAE7B6"/>
                </a:gs>
                <a:gs pos="100000">
                  <a:srgbClr val="F5CF6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>
                <a:cs typeface="Arial" pitchFamily="34" charset="0"/>
              </a:endParaRPr>
            </a:p>
          </p:txBody>
        </p:sp>
        <p:sp>
          <p:nvSpPr>
            <p:cNvPr id="133" name="Text Box 63"/>
            <p:cNvSpPr txBox="1">
              <a:spLocks noChangeArrowheads="1"/>
            </p:cNvSpPr>
            <p:nvPr/>
          </p:nvSpPr>
          <p:spPr bwMode="gray">
            <a:xfrm>
              <a:off x="825" y="1886"/>
              <a:ext cx="653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buClr>
                  <a:schemeClr val="tx1"/>
                </a:buClr>
                <a:buFont typeface="Wingdings" pitchFamily="2" charset="2"/>
                <a:buNone/>
              </a:pPr>
              <a:r>
                <a:rPr lang="ru-RU" sz="1000" b="1" dirty="0" smtClean="0">
                  <a:cs typeface="Arial" pitchFamily="34" charset="0"/>
                </a:rPr>
                <a:t>А/ш </a:t>
              </a:r>
              <a:r>
                <a:rPr lang="ru-RU" sz="1000" b="1" dirty="0" err="1" smtClean="0">
                  <a:cs typeface="Arial" pitchFamily="34" charset="0"/>
                </a:rPr>
                <a:t>өнімдері</a:t>
              </a:r>
              <a:endParaRPr lang="de-DE" sz="1000" b="1" dirty="0">
                <a:cs typeface="Arial" pitchFamily="34" charset="0"/>
              </a:endParaRPr>
            </a:p>
          </p:txBody>
        </p:sp>
      </p:grpSp>
      <p:sp>
        <p:nvSpPr>
          <p:cNvPr id="134" name="Text Box 63"/>
          <p:cNvSpPr txBox="1">
            <a:spLocks noChangeArrowheads="1"/>
          </p:cNvSpPr>
          <p:nvPr/>
        </p:nvSpPr>
        <p:spPr bwMode="gray">
          <a:xfrm>
            <a:off x="1600175" y="6320353"/>
            <a:ext cx="1099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1000" b="1" dirty="0" err="1" smtClean="0">
                <a:cs typeface="Arial" pitchFamily="34" charset="0"/>
              </a:rPr>
              <a:t>Дәрі-дәрмек</a:t>
            </a:r>
            <a:r>
              <a:rPr lang="ru-RU" sz="1000" b="1" dirty="0" smtClean="0">
                <a:cs typeface="Arial" pitchFamily="34" charset="0"/>
              </a:rPr>
              <a:t> </a:t>
            </a:r>
            <a:r>
              <a:rPr lang="ru-RU" sz="1000" b="1" dirty="0" err="1" smtClean="0">
                <a:cs typeface="Arial" pitchFamily="34" charset="0"/>
              </a:rPr>
              <a:t>құралдары</a:t>
            </a:r>
            <a:endParaRPr lang="de-DE" sz="2400" b="1" dirty="0">
              <a:cs typeface="Arial" pitchFamily="34" charset="0"/>
            </a:endParaRPr>
          </a:p>
        </p:txBody>
      </p:sp>
      <p:cxnSp>
        <p:nvCxnSpPr>
          <p:cNvPr id="135" name="Прямая со стрелкой 134"/>
          <p:cNvCxnSpPr/>
          <p:nvPr/>
        </p:nvCxnSpPr>
        <p:spPr>
          <a:xfrm flipV="1">
            <a:off x="1448212" y="5544715"/>
            <a:ext cx="1189321" cy="315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flipV="1">
            <a:off x="2143187" y="5564038"/>
            <a:ext cx="706035" cy="60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flipH="1" flipV="1">
            <a:off x="2894162" y="5599876"/>
            <a:ext cx="362328" cy="752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flipV="1">
            <a:off x="3492391" y="3485728"/>
            <a:ext cx="827098" cy="1081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flipV="1">
            <a:off x="4923571" y="3646554"/>
            <a:ext cx="8705" cy="1301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H="1" flipV="1">
            <a:off x="5576218" y="3573016"/>
            <a:ext cx="662235" cy="933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flipH="1" flipV="1">
            <a:off x="5876850" y="3277715"/>
            <a:ext cx="290166" cy="134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Номер слайда 114"/>
          <p:cNvSpPr>
            <a:spLocks noGrp="1"/>
          </p:cNvSpPr>
          <p:nvPr>
            <p:ph type="sldNum" sz="quarter" idx="12"/>
          </p:nvPr>
        </p:nvSpPr>
        <p:spPr>
          <a:xfrm>
            <a:off x="7086600" y="6472250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31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397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34956"/>
            <a:ext cx="9144000" cy="6256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46"/>
          <p:cNvSpPr/>
          <p:nvPr/>
        </p:nvSpPr>
        <p:spPr>
          <a:xfrm>
            <a:off x="0" y="2630393"/>
            <a:ext cx="9144000" cy="6256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Rectangle 47"/>
          <p:cNvSpPr/>
          <p:nvPr/>
        </p:nvSpPr>
        <p:spPr>
          <a:xfrm>
            <a:off x="0" y="4338170"/>
            <a:ext cx="9144000" cy="6256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Rectangle 48"/>
          <p:cNvSpPr/>
          <p:nvPr/>
        </p:nvSpPr>
        <p:spPr>
          <a:xfrm>
            <a:off x="0" y="5693152"/>
            <a:ext cx="9144000" cy="6256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8138" y="1310705"/>
            <a:ext cx="8521729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2500"/>
              </a:spcAft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Салықтардың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жиналуын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көтеру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spcAft>
                <a:spcPts val="2500"/>
              </a:spcAft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Салық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салудың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ашықтығы</a:t>
            </a: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lvl="0" indent="-342900">
              <a:spcAft>
                <a:spcPts val="25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«</a:t>
            </a:r>
            <a:r>
              <a:rPr lang="ru-RU" sz="2400" dirty="0" err="1">
                <a:solidFill>
                  <a:prstClr val="black"/>
                </a:solidFill>
                <a:cs typeface="Arial" pitchFamily="34" charset="0"/>
              </a:rPr>
              <a:t>К</a:t>
            </a: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өлеңкеден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» </a:t>
            </a: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шығару</a:t>
            </a: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spcAft>
                <a:spcPts val="2500"/>
              </a:spcAft>
              <a:buFont typeface="Wingdings" panose="05000000000000000000" pitchFamily="2" charset="2"/>
              <a:buChar char="§"/>
            </a:pPr>
            <a:r>
              <a:rPr lang="ru-RU" sz="2400" dirty="0" err="1"/>
              <a:t>Бюджеттік</a:t>
            </a:r>
            <a:r>
              <a:rPr lang="ru-RU" sz="2400" dirty="0"/>
              <a:t> </a:t>
            </a:r>
            <a:r>
              <a:rPr lang="ru-RU" sz="2400" dirty="0" err="1"/>
              <a:t>жоспарлау</a:t>
            </a:r>
            <a:r>
              <a:rPr lang="ru-RU" sz="2400" dirty="0"/>
              <a:t> </a:t>
            </a:r>
            <a:r>
              <a:rPr lang="ru-RU" sz="2400" dirty="0" smtClean="0"/>
              <a:t>мен </a:t>
            </a:r>
            <a:r>
              <a:rPr lang="ru-RU" sz="2400" dirty="0" err="1" smtClean="0"/>
              <a:t>қайта</a:t>
            </a:r>
            <a:r>
              <a:rPr lang="ru-RU" sz="2400" dirty="0" smtClean="0"/>
              <a:t> </a:t>
            </a:r>
            <a:r>
              <a:rPr lang="ru-RU" sz="2400" dirty="0" err="1"/>
              <a:t>бөлу</a:t>
            </a:r>
            <a:r>
              <a:rPr lang="ru-RU" sz="2400" dirty="0"/>
              <a:t> </a:t>
            </a:r>
            <a:r>
              <a:rPr lang="ru-RU" sz="2400" dirty="0" err="1" smtClean="0"/>
              <a:t>үшін</a:t>
            </a:r>
            <a:r>
              <a:rPr lang="ru-RU" sz="2400" dirty="0" smtClean="0"/>
              <a:t> </a:t>
            </a:r>
            <a:r>
              <a:rPr lang="ru-RU" sz="2400" dirty="0" err="1" smtClean="0"/>
              <a:t>өзекті</a:t>
            </a:r>
            <a:r>
              <a:rPr lang="ru-RU" sz="2400" dirty="0" smtClean="0"/>
              <a:t> </a:t>
            </a:r>
            <a:r>
              <a:rPr lang="ru-RU" sz="2400" dirty="0" err="1" smtClean="0"/>
              <a:t>ақпарат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тапшылық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артықтық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lvl="0" indent="-342900">
              <a:spcAft>
                <a:spcPts val="2500"/>
              </a:spcAft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Елдегі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баға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белгілеуді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талдау</a:t>
            </a: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>
              <a:spcAft>
                <a:spcPts val="2500"/>
              </a:spcAft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Шешім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қабылдау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және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 ТБЖ </a:t>
            </a: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үшін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жедел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есептілік</a:t>
            </a: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lvl="0" indent="-342900">
              <a:spcAft>
                <a:spcPts val="2500"/>
              </a:spcAft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Статистикалық</a:t>
            </a:r>
            <a:r>
              <a:rPr lang="ru-RU" sz="2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cs typeface="Arial" pitchFamily="34" charset="0"/>
              </a:rPr>
              <a:t>есептілік</a:t>
            </a:r>
            <a:endParaRPr lang="ru-RU" sz="24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84781" y="271229"/>
            <a:ext cx="8825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«ВИРТУАЛДЫ ҚОЙМА» АЖ ЕНГІЗУДЕН БОЛАТЫН ТИІМДІЛІК</a:t>
            </a:r>
          </a:p>
        </p:txBody>
      </p:sp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7081037" y="6498672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32</a:t>
            </a:fld>
            <a:endParaRPr lang="ru-RU" sz="1600" b="1" dirty="0"/>
          </a:p>
        </p:txBody>
      </p:sp>
      <p:grpSp>
        <p:nvGrpSpPr>
          <p:cNvPr id="50" name="Группа 13"/>
          <p:cNvGrpSpPr/>
          <p:nvPr/>
        </p:nvGrpSpPr>
        <p:grpSpPr>
          <a:xfrm>
            <a:off x="438731" y="1386257"/>
            <a:ext cx="318197" cy="270564"/>
            <a:chOff x="4282104" y="3803373"/>
            <a:chExt cx="355783" cy="294839"/>
          </a:xfrm>
        </p:grpSpPr>
        <p:sp>
          <p:nvSpPr>
            <p:cNvPr id="51" name="Нашивка 1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Нашивка 1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Группа 13"/>
          <p:cNvGrpSpPr/>
          <p:nvPr/>
        </p:nvGrpSpPr>
        <p:grpSpPr>
          <a:xfrm>
            <a:off x="438731" y="2086853"/>
            <a:ext cx="318197" cy="270564"/>
            <a:chOff x="4282104" y="3803373"/>
            <a:chExt cx="355783" cy="294839"/>
          </a:xfrm>
        </p:grpSpPr>
        <p:sp>
          <p:nvSpPr>
            <p:cNvPr id="54" name="Нашивка 1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Нашивка 1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13"/>
          <p:cNvGrpSpPr/>
          <p:nvPr/>
        </p:nvGrpSpPr>
        <p:grpSpPr>
          <a:xfrm>
            <a:off x="438731" y="2769407"/>
            <a:ext cx="318197" cy="270564"/>
            <a:chOff x="4282104" y="3803373"/>
            <a:chExt cx="355783" cy="294839"/>
          </a:xfrm>
        </p:grpSpPr>
        <p:sp>
          <p:nvSpPr>
            <p:cNvPr id="57" name="Нашивка 1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Нашивка 1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Группа 13"/>
          <p:cNvGrpSpPr/>
          <p:nvPr/>
        </p:nvGrpSpPr>
        <p:grpSpPr>
          <a:xfrm>
            <a:off x="438731" y="3439523"/>
            <a:ext cx="318197" cy="270564"/>
            <a:chOff x="4282104" y="3803373"/>
            <a:chExt cx="355783" cy="294839"/>
          </a:xfrm>
        </p:grpSpPr>
        <p:sp>
          <p:nvSpPr>
            <p:cNvPr id="60" name="Нашивка 1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1" name="Нашивка 1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Группа 13"/>
          <p:cNvGrpSpPr/>
          <p:nvPr/>
        </p:nvGrpSpPr>
        <p:grpSpPr>
          <a:xfrm>
            <a:off x="438731" y="4515723"/>
            <a:ext cx="318197" cy="270564"/>
            <a:chOff x="4282104" y="3803373"/>
            <a:chExt cx="355783" cy="294839"/>
          </a:xfrm>
        </p:grpSpPr>
        <p:sp>
          <p:nvSpPr>
            <p:cNvPr id="63" name="Нашивка 1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4" name="Нашивка 1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Группа 13"/>
          <p:cNvGrpSpPr/>
          <p:nvPr/>
        </p:nvGrpSpPr>
        <p:grpSpPr>
          <a:xfrm>
            <a:off x="438731" y="5186494"/>
            <a:ext cx="318197" cy="270564"/>
            <a:chOff x="4282104" y="3803373"/>
            <a:chExt cx="355783" cy="294839"/>
          </a:xfrm>
        </p:grpSpPr>
        <p:sp>
          <p:nvSpPr>
            <p:cNvPr id="66" name="Нашивка 1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7" name="Нашивка 1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Группа 13"/>
          <p:cNvGrpSpPr/>
          <p:nvPr/>
        </p:nvGrpSpPr>
        <p:grpSpPr>
          <a:xfrm>
            <a:off x="438731" y="5870705"/>
            <a:ext cx="318197" cy="270564"/>
            <a:chOff x="4282104" y="3803373"/>
            <a:chExt cx="355783" cy="294839"/>
          </a:xfrm>
        </p:grpSpPr>
        <p:sp>
          <p:nvSpPr>
            <p:cNvPr id="69" name="Нашивка 14"/>
            <p:cNvSpPr/>
            <p:nvPr/>
          </p:nvSpPr>
          <p:spPr>
            <a:xfrm>
              <a:off x="4282104" y="3803373"/>
              <a:ext cx="263548" cy="263548"/>
            </a:xfrm>
            <a:prstGeom prst="chevron">
              <a:avLst>
                <a:gd name="adj" fmla="val 413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0" name="Нашивка 15"/>
            <p:cNvSpPr/>
            <p:nvPr/>
          </p:nvSpPr>
          <p:spPr>
            <a:xfrm>
              <a:off x="4374339" y="3834664"/>
              <a:ext cx="263548" cy="263548"/>
            </a:xfrm>
            <a:prstGeom prst="chevron">
              <a:avLst>
                <a:gd name="adj" fmla="val 41326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7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420104"/>
            <a:ext cx="9144000" cy="1960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3077280"/>
            <a:ext cx="8699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cs typeface="Arial" pitchFamily="34" charset="0"/>
              </a:rPr>
              <a:t>НАЗАРЛАРЫҢЫЗҒА РАХМЕТ</a:t>
            </a:r>
          </a:p>
        </p:txBody>
      </p:sp>
    </p:spTree>
    <p:extLst>
      <p:ext uri="{BB962C8B-B14F-4D97-AF65-F5344CB8AC3E}">
        <p14:creationId xmlns:p14="http://schemas.microsoft.com/office/powerpoint/2010/main" val="24076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986577" y="2204157"/>
            <a:ext cx="2146300" cy="558800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738913" y="1905693"/>
            <a:ext cx="857256" cy="285752"/>
          </a:xfrm>
          <a:prstGeom prst="flowChartProcess">
            <a:avLst/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310417" y="1905693"/>
            <a:ext cx="3071834" cy="285752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953227" y="2762949"/>
            <a:ext cx="3429024" cy="285752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738913" y="2762949"/>
            <a:ext cx="2286016" cy="285752"/>
          </a:xfrm>
          <a:prstGeom prst="flowChartProcess">
            <a:avLst/>
          </a:prstGeom>
          <a:solidFill>
            <a:srgbClr val="FBF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81037" y="6492875"/>
            <a:ext cx="2057400" cy="365125"/>
          </a:xfrm>
        </p:spPr>
        <p:txBody>
          <a:bodyPr/>
          <a:lstStyle/>
          <a:p>
            <a:pPr>
              <a:defRPr/>
            </a:pPr>
            <a:fld id="{D79CCADD-0243-49BC-A4FB-5BB10308F074}" type="slidenum">
              <a:rPr lang="ru-RU" sz="1600" b="1" smtClean="0"/>
              <a:pPr>
                <a:defRPr/>
              </a:pPr>
              <a:t>4</a:t>
            </a:fld>
            <a:endParaRPr lang="ru-RU" sz="1600" b="1" dirty="0"/>
          </a:p>
        </p:txBody>
      </p:sp>
      <p:sp>
        <p:nvSpPr>
          <p:cNvPr id="21" name="Стрелка влево 20"/>
          <p:cNvSpPr/>
          <p:nvPr/>
        </p:nvSpPr>
        <p:spPr>
          <a:xfrm>
            <a:off x="2953227" y="1658053"/>
            <a:ext cx="3429024" cy="747706"/>
          </a:xfrm>
          <a:prstGeom prst="lef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738913" y="2558943"/>
            <a:ext cx="2428892" cy="668356"/>
          </a:xfrm>
          <a:prstGeom prst="rightArrow">
            <a:avLst/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7" name="Прямоугольник 26"/>
          <p:cNvSpPr/>
          <p:nvPr/>
        </p:nvSpPr>
        <p:spPr>
          <a:xfrm>
            <a:off x="257567" y="261489"/>
            <a:ext cx="596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БАЛАНСТЫ ҚАМТАМАСЫЗ ЕТУ 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4821727" y="2540707"/>
            <a:ext cx="635000" cy="127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77216" y="2334321"/>
            <a:ext cx="2149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cs typeface="Arial" pitchFamily="34" charset="0"/>
              </a:rPr>
              <a:t>КӨЛЕҢКЕЛІ ЭКОНОМИКА</a:t>
            </a:r>
            <a:endParaRPr lang="ru-RU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2630977" y="2407357"/>
            <a:ext cx="698500" cy="127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" y="1355850"/>
            <a:ext cx="2063500" cy="206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50" y="1355850"/>
            <a:ext cx="2063500" cy="206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42929" y="3451261"/>
            <a:ext cx="1034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cs typeface="Arial" pitchFamily="34" charset="0"/>
              </a:rPr>
              <a:t>БИЗНЕС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45755" y="3585655"/>
            <a:ext cx="1440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cs typeface="Arial" pitchFamily="34" charset="0"/>
              </a:rPr>
              <a:t>МЕМЛЕКЕТ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7056" y="2745308"/>
            <a:ext cx="1337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  <a:cs typeface="Arial" pitchFamily="34" charset="0"/>
              </a:rPr>
              <a:t>Еркін</a:t>
            </a:r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cs typeface="Arial" pitchFamily="34" charset="0"/>
              </a:rPr>
              <a:t>кәсіпкерлік</a:t>
            </a:r>
            <a:endParaRPr lang="ru-RU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6789" y="1881409"/>
            <a:ext cx="1910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cs typeface="Arial" pitchFamily="34" charset="0"/>
              </a:rPr>
              <a:t>МЕМЛЕКЕТТІК БАҚЫЛАУ  </a:t>
            </a:r>
            <a:endParaRPr lang="ru-RU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3507" y="4007860"/>
            <a:ext cx="5636986" cy="8853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cs typeface="Arial" pitchFamily="34" charset="0"/>
              </a:rPr>
              <a:t>ҚАЙДА ЖЫЛЖИМЫЗ?</a:t>
            </a:r>
            <a:endParaRPr lang="ru-RU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49048" y="5486400"/>
            <a:ext cx="3845581" cy="885371"/>
          </a:xfrm>
          <a:prstGeom prst="roundRect">
            <a:avLst/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cs typeface="Arial" pitchFamily="34" charset="0"/>
              </a:rPr>
              <a:t>НАРЫҚТЫҚ БАСҚАРУ</a:t>
            </a:r>
            <a:endParaRPr lang="ru-RU" sz="24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4921873" y="5486400"/>
            <a:ext cx="3845581" cy="885371"/>
          </a:xfrm>
          <a:prstGeom prst="roundRect">
            <a:avLst/>
          </a:prstGeom>
          <a:solidFill>
            <a:srgbClr val="006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cs typeface="Arial" pitchFamily="34" charset="0"/>
              </a:rPr>
              <a:t>МЕМЛЕКЕТТІК БАҚЫЛАУ </a:t>
            </a:r>
            <a:endParaRPr lang="ru-RU" sz="2400" b="1" dirty="0"/>
          </a:p>
        </p:txBody>
      </p:sp>
      <p:sp>
        <p:nvSpPr>
          <p:cNvPr id="7" name="Down Arrow 6"/>
          <p:cNvSpPr/>
          <p:nvPr/>
        </p:nvSpPr>
        <p:spPr>
          <a:xfrm>
            <a:off x="2738913" y="4965802"/>
            <a:ext cx="503154" cy="44802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Down Arrow 36"/>
          <p:cNvSpPr/>
          <p:nvPr/>
        </p:nvSpPr>
        <p:spPr>
          <a:xfrm>
            <a:off x="5879097" y="4965802"/>
            <a:ext cx="503154" cy="448026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3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15864174"/>
              </p:ext>
            </p:extLst>
          </p:nvPr>
        </p:nvGraphicFramePr>
        <p:xfrm>
          <a:off x="163531" y="1308198"/>
          <a:ext cx="4320480" cy="4343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88202" y="1137287"/>
            <a:ext cx="1632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Тексерулер</a:t>
            </a:r>
            <a:r>
              <a:rPr lang="ru-RU" sz="1600" dirty="0" smtClean="0"/>
              <a:t> саны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859560" y="1147592"/>
            <a:ext cx="3017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1 </a:t>
            </a:r>
            <a:r>
              <a:rPr lang="ru-RU" sz="1600" dirty="0" err="1" smtClean="0"/>
              <a:t>тексеруге</a:t>
            </a:r>
            <a:r>
              <a:rPr lang="ru-RU" sz="1600" dirty="0" smtClean="0"/>
              <a:t> </a:t>
            </a:r>
            <a:r>
              <a:rPr lang="ru-RU" sz="1600" dirty="0" err="1" smtClean="0"/>
              <a:t>орташа</a:t>
            </a:r>
            <a:r>
              <a:rPr lang="ru-RU" sz="1600" dirty="0" smtClean="0"/>
              <a:t> </a:t>
            </a:r>
            <a:r>
              <a:rPr lang="ru-RU" sz="1600" dirty="0" err="1" smtClean="0"/>
              <a:t>қоса</a:t>
            </a:r>
            <a:r>
              <a:rPr lang="ru-RU" sz="1600" dirty="0" smtClean="0"/>
              <a:t> е</a:t>
            </a:r>
            <a:r>
              <a:rPr lang="kk-KZ" sz="1600" dirty="0" smtClean="0"/>
              <a:t>септеу</a:t>
            </a:r>
            <a:endParaRPr lang="ru-RU" sz="16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566275" y="1109500"/>
            <a:ext cx="5725" cy="454858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90210690"/>
              </p:ext>
            </p:extLst>
          </p:nvPr>
        </p:nvGraphicFramePr>
        <p:xfrm>
          <a:off x="4801114" y="1345096"/>
          <a:ext cx="4320480" cy="429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1"/>
          <p:cNvSpPr txBox="1"/>
          <p:nvPr/>
        </p:nvSpPr>
        <p:spPr>
          <a:xfrm rot="5400000">
            <a:off x="6009130" y="4180338"/>
            <a:ext cx="351403" cy="457334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kern="1200" dirty="0" smtClean="0">
                <a:solidFill>
                  <a:prstClr val="black"/>
                </a:solidFill>
              </a:rPr>
              <a:t>35,4</a:t>
            </a:r>
            <a:endParaRPr lang="ru-RU" sz="1600" kern="1200" dirty="0">
              <a:solidFill>
                <a:prstClr val="black"/>
              </a:solidFill>
            </a:endParaRPr>
          </a:p>
        </p:txBody>
      </p:sp>
      <p:sp>
        <p:nvSpPr>
          <p:cNvPr id="28" name="TextBox 1"/>
          <p:cNvSpPr txBox="1"/>
          <p:nvPr/>
        </p:nvSpPr>
        <p:spPr>
          <a:xfrm rot="5400000">
            <a:off x="6024825" y="3278639"/>
            <a:ext cx="351403" cy="457334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/>
                </a:solidFill>
              </a:rPr>
              <a:t>  11</a:t>
            </a:r>
            <a:endParaRPr lang="ru-RU" sz="1600" kern="1200" dirty="0">
              <a:solidFill>
                <a:prstClr val="black"/>
              </a:solidFill>
            </a:endParaRPr>
          </a:p>
        </p:txBody>
      </p:sp>
      <p:sp>
        <p:nvSpPr>
          <p:cNvPr id="29" name="TextBox 1"/>
          <p:cNvSpPr txBox="1"/>
          <p:nvPr/>
        </p:nvSpPr>
        <p:spPr>
          <a:xfrm rot="5400000">
            <a:off x="7304530" y="3445844"/>
            <a:ext cx="351403" cy="457334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kern="1200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54,6</a:t>
            </a:r>
            <a:endParaRPr lang="ru-RU" sz="1600" kern="1200" dirty="0">
              <a:solidFill>
                <a:prstClr val="black"/>
              </a:solidFill>
            </a:endParaRPr>
          </a:p>
        </p:txBody>
      </p:sp>
      <p:sp>
        <p:nvSpPr>
          <p:cNvPr id="30" name="TextBox 1"/>
          <p:cNvSpPr txBox="1"/>
          <p:nvPr/>
        </p:nvSpPr>
        <p:spPr>
          <a:xfrm rot="5400000">
            <a:off x="7240891" y="2353850"/>
            <a:ext cx="351403" cy="457334"/>
          </a:xfrm>
          <a:prstGeom prst="rect">
            <a:avLst/>
          </a:prstGeom>
        </p:spPr>
        <p:txBody>
          <a:bodyPr vert="vert270"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black"/>
                </a:solidFill>
              </a:rPr>
              <a:t>  28,7</a:t>
            </a:r>
            <a:endParaRPr lang="ru-RU" sz="1600" kern="1200" dirty="0">
              <a:solidFill>
                <a:prstClr val="black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" y="0"/>
            <a:ext cx="9144000" cy="963727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32451" y="261762"/>
            <a:ext cx="770191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БАҚЫЛАУ-ЭКОНОМИКАЛЫҚ ЖҰМЫС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404812" y="2400299"/>
            <a:ext cx="8643938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1950" algn="just"/>
            <a:r>
              <a:rPr lang="kk-KZ" sz="2200" dirty="0" smtClean="0">
                <a:latin typeface="Calibri" pitchFamily="34" charset="0"/>
              </a:rPr>
              <a:t>Салық төлеуші аудиторлық ұйыммен салық бойынша аудит жүргізуге шарт жасауға </a:t>
            </a:r>
            <a:r>
              <a:rPr lang="kk-KZ" sz="2200" b="1" dirty="0" smtClean="0">
                <a:latin typeface="Calibri" pitchFamily="34" charset="0"/>
              </a:rPr>
              <a:t>немесе</a:t>
            </a:r>
            <a:r>
              <a:rPr lang="kk-KZ" sz="2200" dirty="0" smtClean="0">
                <a:latin typeface="Calibri" pitchFamily="34" charset="0"/>
              </a:rPr>
              <a:t> салық органдарына жүгінуге құқылы.</a:t>
            </a:r>
            <a:endParaRPr lang="ru-RU" sz="2200" dirty="0">
              <a:latin typeface="Calibri" pitchFamily="34" charset="0"/>
            </a:endParaRPr>
          </a:p>
          <a:p>
            <a:pPr algn="just"/>
            <a:endParaRPr lang="ru-RU" sz="900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3619500"/>
            <a:ext cx="8715375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atin typeface="+mn-lt"/>
                <a:cs typeface="+mn-cs"/>
              </a:rPr>
              <a:t>	</a:t>
            </a:r>
            <a:r>
              <a:rPr lang="ru-RU" sz="2800" b="1" i="1" dirty="0" err="1" smtClean="0">
                <a:latin typeface="+mn-lt"/>
                <a:cs typeface="+mn-cs"/>
              </a:rPr>
              <a:t>Ә</a:t>
            </a:r>
            <a:r>
              <a:rPr lang="ru-RU" sz="2800" b="1" dirty="0" err="1" smtClean="0">
                <a:latin typeface="+mn-lt"/>
                <a:cs typeface="+mn-cs"/>
              </a:rPr>
              <a:t>сері</a:t>
            </a:r>
            <a:r>
              <a:rPr lang="ru-RU" sz="2800" b="1" dirty="0" smtClean="0">
                <a:latin typeface="+mn-lt"/>
                <a:cs typeface="+mn-cs"/>
              </a:rPr>
              <a:t>:</a:t>
            </a:r>
            <a:endParaRPr lang="ru-RU" sz="28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atin typeface="+mn-lt"/>
              <a:cs typeface="+mn-cs"/>
            </a:endParaRPr>
          </a:p>
          <a:p>
            <a:pPr marL="180975" indent="5445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 err="1"/>
              <a:t>т</a:t>
            </a:r>
            <a:r>
              <a:rPr lang="ru-RU" sz="2200" dirty="0" err="1" smtClean="0">
                <a:latin typeface="+mn-lt"/>
                <a:cs typeface="+mn-cs"/>
              </a:rPr>
              <a:t>арату</a:t>
            </a:r>
            <a:r>
              <a:rPr lang="ru-RU" sz="2200" dirty="0" smtClean="0">
                <a:latin typeface="+mn-lt"/>
                <a:cs typeface="+mn-cs"/>
              </a:rPr>
              <a:t> </a:t>
            </a:r>
            <a:r>
              <a:rPr lang="ru-RU" sz="2200" dirty="0" err="1" smtClean="0">
                <a:latin typeface="+mn-lt"/>
                <a:cs typeface="+mn-cs"/>
              </a:rPr>
              <a:t>рәсімін</a:t>
            </a:r>
            <a:r>
              <a:rPr lang="ru-RU" sz="2200" dirty="0" smtClean="0">
                <a:latin typeface="+mn-lt"/>
                <a:cs typeface="+mn-cs"/>
              </a:rPr>
              <a:t> </a:t>
            </a:r>
            <a:r>
              <a:rPr lang="ru-RU" sz="2200" dirty="0" err="1" smtClean="0">
                <a:latin typeface="+mn-lt"/>
                <a:cs typeface="+mn-cs"/>
              </a:rPr>
              <a:t>жеңілдету</a:t>
            </a:r>
            <a:endParaRPr lang="ru-RU" sz="2200" dirty="0">
              <a:latin typeface="+mn-lt"/>
              <a:cs typeface="+mn-cs"/>
            </a:endParaRPr>
          </a:p>
          <a:p>
            <a:pPr marL="180975" indent="54451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+mn-lt"/>
              <a:cs typeface="+mn-cs"/>
            </a:endParaRPr>
          </a:p>
          <a:p>
            <a:pPr marL="180975" indent="5445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 err="1" smtClean="0">
                <a:latin typeface="+mn-lt"/>
                <a:cs typeface="+mn-cs"/>
              </a:rPr>
              <a:t>тексерулер</a:t>
            </a:r>
            <a:r>
              <a:rPr lang="ru-RU" sz="2200" dirty="0" smtClean="0">
                <a:latin typeface="+mn-lt"/>
                <a:cs typeface="+mn-cs"/>
              </a:rPr>
              <a:t> </a:t>
            </a:r>
            <a:r>
              <a:rPr lang="ru-RU" sz="2200" dirty="0" err="1" smtClean="0">
                <a:latin typeface="+mn-lt"/>
                <a:cs typeface="+mn-cs"/>
              </a:rPr>
              <a:t>жүргізу</a:t>
            </a:r>
            <a:r>
              <a:rPr lang="ru-RU" sz="2200" dirty="0" smtClean="0">
                <a:latin typeface="+mn-lt"/>
                <a:cs typeface="+mn-cs"/>
              </a:rPr>
              <a:t> </a:t>
            </a:r>
            <a:r>
              <a:rPr lang="ru-RU" sz="2200" dirty="0" err="1" smtClean="0">
                <a:latin typeface="+mn-lt"/>
                <a:cs typeface="+mn-cs"/>
              </a:rPr>
              <a:t>санын</a:t>
            </a:r>
            <a:r>
              <a:rPr lang="ru-RU" sz="2200" dirty="0" smtClean="0">
                <a:latin typeface="+mn-lt"/>
                <a:cs typeface="+mn-cs"/>
              </a:rPr>
              <a:t> </a:t>
            </a:r>
            <a:r>
              <a:rPr lang="ru-RU" sz="2200" dirty="0" err="1" smtClean="0">
                <a:latin typeface="+mn-lt"/>
                <a:cs typeface="+mn-cs"/>
              </a:rPr>
              <a:t>және</a:t>
            </a:r>
            <a:r>
              <a:rPr lang="ru-RU" sz="2200" dirty="0" smtClean="0">
                <a:latin typeface="+mn-lt"/>
                <a:cs typeface="+mn-cs"/>
              </a:rPr>
              <a:t> </a:t>
            </a:r>
            <a:r>
              <a:rPr lang="ru-RU" sz="2200" dirty="0" err="1" smtClean="0">
                <a:latin typeface="+mn-lt"/>
                <a:cs typeface="+mn-cs"/>
              </a:rPr>
              <a:t>мерзімін</a:t>
            </a:r>
            <a:r>
              <a:rPr lang="ru-RU" sz="2200" dirty="0" smtClean="0">
                <a:latin typeface="+mn-lt"/>
                <a:cs typeface="+mn-cs"/>
              </a:rPr>
              <a:t> </a:t>
            </a:r>
            <a:r>
              <a:rPr lang="ru-RU" sz="2200" dirty="0" err="1" smtClean="0">
                <a:latin typeface="+mn-lt"/>
                <a:cs typeface="+mn-cs"/>
              </a:rPr>
              <a:t>азайту</a:t>
            </a:r>
            <a:r>
              <a:rPr lang="ru-RU" sz="2200" dirty="0" smtClean="0">
                <a:latin typeface="+mn-lt"/>
                <a:cs typeface="+mn-cs"/>
              </a:rPr>
              <a:t>  </a:t>
            </a:r>
            <a:endParaRPr lang="ru-RU" sz="2200" dirty="0">
              <a:latin typeface="+mn-lt"/>
              <a:cs typeface="+mn-cs"/>
            </a:endParaRPr>
          </a:p>
          <a:p>
            <a:pPr marL="180975" indent="544513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+mn-lt"/>
              <a:cs typeface="+mn-cs"/>
            </a:endParaRPr>
          </a:p>
          <a:p>
            <a:pPr marL="180975" indent="5445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 err="1" smtClean="0">
                <a:latin typeface="+mn-lt"/>
                <a:cs typeface="+mn-cs"/>
              </a:rPr>
              <a:t>салық</a:t>
            </a:r>
            <a:r>
              <a:rPr lang="ru-RU" sz="2200" dirty="0" smtClean="0">
                <a:latin typeface="+mn-lt"/>
                <a:cs typeface="+mn-cs"/>
              </a:rPr>
              <a:t> </a:t>
            </a:r>
            <a:r>
              <a:rPr lang="ru-RU" sz="2200" dirty="0" err="1" smtClean="0">
                <a:latin typeface="+mn-lt"/>
                <a:cs typeface="+mn-cs"/>
              </a:rPr>
              <a:t>төлеушінің</a:t>
            </a:r>
            <a:r>
              <a:rPr lang="ru-RU" sz="2200" dirty="0" smtClean="0">
                <a:latin typeface="+mn-lt"/>
                <a:cs typeface="+mn-cs"/>
              </a:rPr>
              <a:t> </a:t>
            </a:r>
            <a:r>
              <a:rPr lang="ru-RU" sz="2200" dirty="0" err="1" smtClean="0">
                <a:latin typeface="+mn-lt"/>
                <a:cs typeface="+mn-cs"/>
              </a:rPr>
              <a:t>қателерді</a:t>
            </a:r>
            <a:r>
              <a:rPr lang="ru-RU" sz="2200" dirty="0" smtClean="0">
                <a:latin typeface="+mn-lt"/>
                <a:cs typeface="+mn-cs"/>
              </a:rPr>
              <a:t> </a:t>
            </a:r>
            <a:r>
              <a:rPr lang="ru-RU" sz="2200" dirty="0" err="1" smtClean="0">
                <a:latin typeface="+mn-lt"/>
                <a:cs typeface="+mn-cs"/>
              </a:rPr>
              <a:t>өз</a:t>
            </a:r>
            <a:r>
              <a:rPr lang="ru-RU" sz="2200" dirty="0" smtClean="0">
                <a:latin typeface="+mn-lt"/>
                <a:cs typeface="+mn-cs"/>
              </a:rPr>
              <a:t> </a:t>
            </a:r>
            <a:r>
              <a:rPr lang="ru-RU" sz="2200" dirty="0" err="1" smtClean="0">
                <a:latin typeface="+mn-lt"/>
                <a:cs typeface="+mn-cs"/>
              </a:rPr>
              <a:t>бетімен</a:t>
            </a:r>
            <a:r>
              <a:rPr lang="ru-RU" sz="2200" dirty="0" smtClean="0">
                <a:latin typeface="+mn-lt"/>
                <a:cs typeface="+mn-cs"/>
              </a:rPr>
              <a:t> </a:t>
            </a:r>
            <a:r>
              <a:rPr lang="ru-RU" sz="2200" dirty="0" err="1" smtClean="0">
                <a:latin typeface="+mn-lt"/>
                <a:cs typeface="+mn-cs"/>
              </a:rPr>
              <a:t>жоюы</a:t>
            </a:r>
            <a:r>
              <a:rPr lang="ru-RU" sz="2200" dirty="0" smtClean="0">
                <a:latin typeface="+mn-lt"/>
                <a:cs typeface="+mn-cs"/>
              </a:rPr>
              <a:t> </a:t>
            </a:r>
          </a:p>
          <a:p>
            <a:pPr marL="180975" indent="5445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00" dirty="0" smtClean="0">
              <a:latin typeface="+mn-lt"/>
              <a:cs typeface="+mn-cs"/>
            </a:endParaRPr>
          </a:p>
          <a:p>
            <a:pPr marL="180975" indent="544513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 err="1" smtClean="0">
                <a:latin typeface="+mn-lt"/>
                <a:cs typeface="+mn-cs"/>
              </a:rPr>
              <a:t>айыппұл</a:t>
            </a:r>
            <a:r>
              <a:rPr lang="ru-RU" sz="2200" dirty="0" smtClean="0">
                <a:latin typeface="+mn-lt"/>
                <a:cs typeface="+mn-cs"/>
              </a:rPr>
              <a:t> </a:t>
            </a:r>
            <a:r>
              <a:rPr lang="ru-RU" sz="2200" dirty="0" err="1" smtClean="0">
                <a:latin typeface="+mn-lt"/>
                <a:cs typeface="+mn-cs"/>
              </a:rPr>
              <a:t>санкцияларынсыз</a:t>
            </a:r>
            <a:r>
              <a:rPr lang="ru-RU" sz="2200" dirty="0" smtClean="0">
                <a:latin typeface="+mn-lt"/>
                <a:cs typeface="+mn-cs"/>
              </a:rPr>
              <a:t> </a:t>
            </a:r>
            <a:endParaRPr lang="ru-RU" sz="2200" dirty="0"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576"/>
            <a:ext cx="9144000" cy="9637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6726" y="66363"/>
            <a:ext cx="7701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АУДИТОРЛЫҚ ҰЙЫМДАРДЫҢ САЛЫҚ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БОЙЫНША АУДИТІН ЖҮРГІЗУІ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АУДИТОРСКИМИ ОРГАНИЗАЦИЯМИ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703" y="1123950"/>
            <a:ext cx="85306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endParaRPr lang="kk-KZ" sz="2200" dirty="0" smtClean="0">
              <a:latin typeface="Calibri" pitchFamily="34" charset="0"/>
            </a:endParaRPr>
          </a:p>
          <a:p>
            <a:pPr indent="457200" algn="just"/>
            <a:r>
              <a:rPr lang="kk-KZ" sz="2200" dirty="0" smtClean="0">
                <a:latin typeface="Calibri" pitchFamily="34" charset="0"/>
              </a:rPr>
              <a:t>2015 жылдан бастап ҚҚС төлемеушілерге тарату тексерулерін жүргізуге құқық аудиторлық компанияларға  </a:t>
            </a:r>
            <a:r>
              <a:rPr lang="kk-KZ" sz="2200" b="1" dirty="0" smtClean="0">
                <a:latin typeface="Calibri" pitchFamily="34" charset="0"/>
              </a:rPr>
              <a:t>аутсорсингіне</a:t>
            </a:r>
            <a:r>
              <a:rPr lang="kk-KZ" sz="2200" dirty="0" smtClean="0">
                <a:latin typeface="Calibri" pitchFamily="34" charset="0"/>
              </a:rPr>
              <a:t> берілді.</a:t>
            </a:r>
            <a:endParaRPr lang="ru-RU" sz="2200" dirty="0" smtClean="0">
              <a:latin typeface="Calibri" pitchFamily="34" charset="0"/>
            </a:endParaRPr>
          </a:p>
          <a:p>
            <a:pPr indent="457200" algn="just"/>
            <a:r>
              <a:rPr lang="ru-RU" sz="2200" dirty="0" smtClean="0">
                <a:latin typeface="Calibri" pitchFamily="34" charset="0"/>
              </a:rPr>
              <a:t> 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6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490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4782" y="251029"/>
            <a:ext cx="7701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СОТҚА ДЕЙІНГІ АПЕЛЛЯЦИЯ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81037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7</a:t>
            </a:fld>
            <a:endParaRPr lang="ru-RU" sz="1600" b="1" dirty="0"/>
          </a:p>
        </p:txBody>
      </p:sp>
      <p:sp>
        <p:nvSpPr>
          <p:cNvPr id="14" name="Прямоугольник 7"/>
          <p:cNvSpPr/>
          <p:nvPr/>
        </p:nvSpPr>
        <p:spPr>
          <a:xfrm>
            <a:off x="0" y="963726"/>
            <a:ext cx="4572000" cy="57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8"/>
          <p:cNvSpPr/>
          <p:nvPr/>
        </p:nvSpPr>
        <p:spPr>
          <a:xfrm>
            <a:off x="4581525" y="963726"/>
            <a:ext cx="4572000" cy="579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Прямоугольник 9"/>
          <p:cNvSpPr/>
          <p:nvPr/>
        </p:nvSpPr>
        <p:spPr>
          <a:xfrm>
            <a:off x="828132" y="1068722"/>
            <a:ext cx="265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ҚОЛДАНЫСТАҒЫ ТӘРТІП</a:t>
            </a:r>
          </a:p>
        </p:txBody>
      </p:sp>
      <p:sp>
        <p:nvSpPr>
          <p:cNvPr id="17" name="Прямоугольник 10"/>
          <p:cNvSpPr/>
          <p:nvPr/>
        </p:nvSpPr>
        <p:spPr>
          <a:xfrm>
            <a:off x="5451977" y="1068722"/>
            <a:ext cx="2416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ҰСЫНЫЛАТЫН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ТӘРТІП</a:t>
            </a:r>
          </a:p>
        </p:txBody>
      </p:sp>
      <p:cxnSp>
        <p:nvCxnSpPr>
          <p:cNvPr id="18" name="Прямая соединительная линия 65"/>
          <p:cNvCxnSpPr/>
          <p:nvPr/>
        </p:nvCxnSpPr>
        <p:spPr>
          <a:xfrm>
            <a:off x="4572000" y="963726"/>
            <a:ext cx="0" cy="589427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24114" y="2002971"/>
            <a:ext cx="3280229" cy="11901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cs typeface="Arial" pitchFamily="34" charset="0"/>
              </a:rPr>
              <a:t>ТЕКСЕРУ АКТІСІНЕ ШАҒЫМ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4114" y="4426856"/>
            <a:ext cx="3280229" cy="17707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cs typeface="Arial" pitchFamily="34" charset="0"/>
              </a:rPr>
              <a:t>ҚР ҚМ МКК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20" name="Стрелка вниз 8"/>
          <p:cNvSpPr/>
          <p:nvPr/>
        </p:nvSpPr>
        <p:spPr>
          <a:xfrm>
            <a:off x="1919074" y="3381600"/>
            <a:ext cx="785818" cy="857256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239658" y="2002971"/>
            <a:ext cx="3280229" cy="11901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ТЕКСЕРУ АКТІСІНЕ ШАҒЫМ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39658" y="4426856"/>
            <a:ext cx="3280229" cy="17707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ҚР ҚМ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жанындағы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Апелляциялық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 комиссия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(ҚМ, ҰЭМ, МКК, ҰКП)</a:t>
            </a:r>
          </a:p>
        </p:txBody>
      </p:sp>
      <p:sp>
        <p:nvSpPr>
          <p:cNvPr id="23" name="Стрелка вниз 8"/>
          <p:cNvSpPr/>
          <p:nvPr/>
        </p:nvSpPr>
        <p:spPr>
          <a:xfrm>
            <a:off x="6534618" y="3381600"/>
            <a:ext cx="785818" cy="857256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5" y="1047750"/>
            <a:ext cx="8929688" cy="152349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 smtClean="0">
                <a:latin typeface="Calibri" pitchFamily="34" charset="0"/>
                <a:cs typeface="Calibri" pitchFamily="34" charset="0"/>
              </a:rPr>
              <a:t>Мәні 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b="1" dirty="0"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бақылау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акцентін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салықтық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тексеруден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камералдық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бақылауға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ығысуы</a:t>
            </a:r>
            <a:endParaRPr lang="ru-RU" sz="1700" dirty="0"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 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салық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төлеуші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қаржы-шаруашылық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қызметті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есепке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алу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нысанын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ашады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және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бухгалтерлік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деректерге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тұрақты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қол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жетімділікті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ұсынады</a:t>
            </a:r>
            <a:endParaRPr lang="ru-RU" sz="1700" dirty="0">
              <a:latin typeface="Calibri" pitchFamily="34" charset="0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салық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органдары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салықтық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мәселелер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бойынша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консультацияларды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жылдамдатып</a:t>
            </a:r>
            <a:r>
              <a:rPr lang="ru-RU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700" dirty="0" err="1" smtClean="0">
                <a:latin typeface="Calibri" pitchFamily="34" charset="0"/>
                <a:cs typeface="Calibri" pitchFamily="34" charset="0"/>
              </a:rPr>
              <a:t>береді</a:t>
            </a:r>
            <a:endParaRPr lang="ru-RU" sz="1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2990850"/>
            <a:ext cx="8501063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 smtClean="0">
                <a:latin typeface="Calibri" pitchFamily="34" charset="0"/>
                <a:cs typeface="Times New Roman" pitchFamily="18" charset="0"/>
              </a:rPr>
              <a:t>Артықшылық</a:t>
            </a: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:</a:t>
            </a:r>
            <a:endParaRPr lang="ru-RU" sz="2000" b="1" dirty="0">
              <a:latin typeface="Calibri" pitchFamily="34" charset="0"/>
              <a:cs typeface="Times New Roman" pitchFamily="18" charset="0"/>
            </a:endParaRPr>
          </a:p>
          <a:p>
            <a:endParaRPr lang="ru-RU" sz="500" b="1" dirty="0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i="1" dirty="0">
                <a:latin typeface="Calibri" pitchFamily="34" charset="0"/>
              </a:rPr>
              <a:t> </a:t>
            </a:r>
            <a:r>
              <a:rPr lang="ru-RU" sz="1600" i="1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салықтарды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төлеу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бөлігінде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салық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төлеушімен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қарым-қатынастың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болжануы</a:t>
            </a:r>
            <a:endParaRPr lang="ru-RU" sz="1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5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анық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салықтық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айқындылық</a:t>
            </a:r>
            <a:endParaRPr lang="ru-RU" sz="1600" dirty="0">
              <a:latin typeface="Calibri" pitchFamily="34" charset="0"/>
            </a:endParaRPr>
          </a:p>
          <a:p>
            <a:endParaRPr lang="ru-RU" sz="5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</a:rPr>
              <a:t>  </a:t>
            </a:r>
            <a:r>
              <a:rPr lang="ru-RU" sz="1600" dirty="0" err="1" smtClean="0">
                <a:latin typeface="Calibri" pitchFamily="34" charset="0"/>
              </a:rPr>
              <a:t>салықтық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және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кедендік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тәуекелдердің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азаюы</a:t>
            </a:r>
            <a:endParaRPr lang="ru-RU" sz="1600" dirty="0" smtClean="0">
              <a:latin typeface="Calibri" pitchFamily="34" charset="0"/>
            </a:endParaRPr>
          </a:p>
          <a:p>
            <a:endParaRPr lang="ru-RU" sz="5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салықтық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тексерулердің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азаюы</a:t>
            </a:r>
            <a:endParaRPr lang="ru-RU" sz="1600" dirty="0" smtClean="0">
              <a:latin typeface="Calibri" pitchFamily="34" charset="0"/>
            </a:endParaRPr>
          </a:p>
          <a:p>
            <a:endParaRPr lang="ru-RU" sz="5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салықтық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және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кедендік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міндеттемелерді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дұрыс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орындау</a:t>
            </a:r>
            <a:endParaRPr lang="ru-RU" sz="1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5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компаниялардың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аудиторлық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қорытындыларын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тану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мүмкіндігі</a:t>
            </a:r>
            <a:endParaRPr lang="ru-RU" sz="1600" dirty="0" smtClean="0">
              <a:latin typeface="Calibri" pitchFamily="34" charset="0"/>
            </a:endParaRPr>
          </a:p>
          <a:p>
            <a:endParaRPr lang="ru-RU" sz="5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latin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салық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төлеушілердің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және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мемлекеттік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органдардың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еңбек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шығынын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азайту</a:t>
            </a:r>
            <a:endParaRPr lang="ru-RU" sz="1600" dirty="0" smtClean="0">
              <a:latin typeface="Calibri" pitchFamily="34" charset="0"/>
            </a:endParaRPr>
          </a:p>
          <a:p>
            <a:pPr algn="just"/>
            <a:endParaRPr lang="ru-RU" sz="500" dirty="0">
              <a:latin typeface="Calibri" pitchFamily="34" charset="0"/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785813" y="5886450"/>
            <a:ext cx="8072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«</a:t>
            </a:r>
            <a:r>
              <a:rPr lang="ru-RU" b="1" dirty="0" err="1" smtClean="0">
                <a:latin typeface="Calibri" pitchFamily="34" charset="0"/>
              </a:rPr>
              <a:t>Горизонтальді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мониторингті</a:t>
            </a:r>
            <a:r>
              <a:rPr lang="ru-RU" b="1" dirty="0" smtClean="0">
                <a:latin typeface="Calibri" pitchFamily="34" charset="0"/>
              </a:rPr>
              <a:t>» </a:t>
            </a:r>
            <a:r>
              <a:rPr lang="ru-RU" b="1" dirty="0" err="1" smtClean="0">
                <a:latin typeface="Calibri" pitchFamily="34" charset="0"/>
              </a:rPr>
              <a:t>енгізу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еліміздің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инвестициялық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тартымдылығын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арттыру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факторларының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бірі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болып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табылады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9637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2875" y="66363"/>
            <a:ext cx="7701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ІРІ САЛЫҚ ТӨЛЕУШІЛЕРДІҢ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ГОРИЗОНТАЛЬДІ МОНИТОРИНГІ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КРУПНЫХ НАЛОГОПЛАТЕЛЬЩИКОВ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8</a:t>
            </a:fld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6669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16245"/>
            <a:ext cx="9169400" cy="116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17"/>
          <a:stretch/>
        </p:blipFill>
        <p:spPr>
          <a:xfrm>
            <a:off x="0" y="0"/>
            <a:ext cx="9169400" cy="6858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B72D36F-1069-4C31-9921-9735EF85231E}" type="slidenum">
              <a:rPr lang="ru-RU" sz="1600" b="1" smtClean="0"/>
              <a:pPr/>
              <a:t>9</a:t>
            </a:fld>
            <a:endParaRPr lang="ru-RU" sz="1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20918"/>
            <a:ext cx="9169400" cy="9637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8604" y="3271948"/>
            <a:ext cx="8880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</a:rPr>
              <a:t>СЫРТҚЫ ТАУАР АЙНАЛЫМЫН ЖЕДЕЛДЕТУГЕ ЫҚПАЛ ЕТУ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3532</TotalTime>
  <Words>1552</Words>
  <Application>Microsoft Office PowerPoint</Application>
  <PresentationFormat>Экран (4:3)</PresentationFormat>
  <Paragraphs>441</Paragraphs>
  <Slides>33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6" baseType="lpstr">
      <vt:lpstr>Arial</vt:lpstr>
      <vt:lpstr>Calibri</vt:lpstr>
      <vt:lpstr>Calibri Light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1_Тема Office</vt:lpstr>
      <vt:lpstr>Открытая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КЕДЕНДІК БЕКЕТТЕРІНІҢ ФИЗИКАЛЫҚ ИНФРАҚҰРЫЛЫМЫН ЖАҢҒЫРТУ</vt:lpstr>
      <vt:lpstr>Презентация PowerPoint</vt:lpstr>
      <vt:lpstr>СОЗДАНИЕ ЗОН ТАМОЖЕННОГО ОФОРМЛЕНИЯ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NZh</cp:lastModifiedBy>
  <cp:revision>252</cp:revision>
  <cp:lastPrinted>2017-01-13T06:48:02Z</cp:lastPrinted>
  <dcterms:created xsi:type="dcterms:W3CDTF">2016-07-14T04:38:40Z</dcterms:created>
  <dcterms:modified xsi:type="dcterms:W3CDTF">2017-01-13T09:33:01Z</dcterms:modified>
</cp:coreProperties>
</file>