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303" r:id="rId5"/>
    <p:sldId id="258" r:id="rId6"/>
    <p:sldId id="301" r:id="rId7"/>
    <p:sldId id="302" r:id="rId8"/>
    <p:sldId id="304" r:id="rId9"/>
  </p:sldIdLst>
  <p:sldSz cx="12192000" cy="6858000"/>
  <p:notesSz cx="6797675" cy="9928225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A7A"/>
    <a:srgbClr val="FDF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94629" autoAdjust="0"/>
  </p:normalViewPr>
  <p:slideViewPr>
    <p:cSldViewPr>
      <p:cViewPr>
        <p:scale>
          <a:sx n="100" d="100"/>
          <a:sy n="100" d="100"/>
        </p:scale>
        <p:origin x="-762" y="-318"/>
      </p:cViewPr>
      <p:guideLst>
        <p:guide orient="horz" pos="2160"/>
        <p:guide pos="3840"/>
      </p:guideLst>
    </p:cSldViewPr>
  </p:slideViewPr>
  <p:outlineViewPr>
    <p:cViewPr>
      <p:scale>
        <a:sx n="1" d="1"/>
        <a:sy n="1" d="1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/>
          <a:lstStyle/>
          <a:p>
            <a:fld id="{03170175-C3ED-4C72-B085-79CCCD670CC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/>
          <a:lstStyle/>
          <a:p>
            <a:fld id="{92977F1F-E40B-4E53-8E11-28ED50698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63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/>
          <a:lstStyle/>
          <a:p>
            <a:fld id="{2D9FB51A-E05F-4494-ADA5-A77EAE266FCF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/>
          <a:lstStyle/>
          <a:p>
            <a:fld id="{13CD1B0D-083E-4DA2-81AD-16B7E97118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07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24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9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70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70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77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0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3BCDD-A603-47A5-BA80-8E432BBD9232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4D6D-569C-4414-9C22-873994BDCAED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B0F7-3A92-401B-A95A-0139A7DFF307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60E97-87B6-4A81-A0BD-E8CA7FD00233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F98D5-C594-4178-A2E0-B88F6E4C5343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015E-0028-447C-AFE3-EFC3A9B55F2E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Заголовок и текст в две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6F3D6-F932-494A-9C93-F3149F520E6E}" type="datetime2">
              <a:rPr lang="en-US" smtClean="0"/>
              <a:t>Wednesday, January 15, 2020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F5510100-B149-4D02-B348-914788433537}" type="datetime2">
              <a:rPr lang="en-US" smtClean="0"/>
              <a:t>Wednesday, January 15, 2020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hf hdr="0" ftr="0" dt="0"/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63352" y="2060848"/>
            <a:ext cx="11233248" cy="2010940"/>
          </a:xfrm>
        </p:spPr>
        <p:txBody>
          <a:bodyPr>
            <a:noAutofit/>
          </a:bodyPr>
          <a:lstStyle/>
          <a:p>
            <a:pPr algn="ctr"/>
            <a:r>
              <a:rPr lang="kk-KZ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«Қазақстан </a:t>
            </a:r>
            <a:r>
              <a:rPr lang="kk-KZ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Республикасының кейбір заңнамалық актілеріне атом энергиясын пайдалану мәселелері бойынша өзгерістер мен толықтырулар енгізу </a:t>
            </a:r>
            <a:r>
              <a:rPr lang="kk-KZ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туралы» ҚАЗАҚСТАН РЕСПУБЛИКАСЫ </a:t>
            </a:r>
            <a:r>
              <a:rPr lang="kk-KZ" sz="2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ЗАҢЫның</a:t>
            </a:r>
            <a:r>
              <a:rPr lang="kk-KZ" sz="2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жобасы</a:t>
            </a:r>
            <a:r>
              <a:rPr lang="ru-R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>
          <a:xfrm>
            <a:off x="2423592" y="6021288"/>
            <a:ext cx="7550994" cy="50405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cap="none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Нұр-Сұлтан</a:t>
            </a:r>
            <a:r>
              <a:rPr lang="ru-RU" sz="2000" cap="none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2019 </a:t>
            </a:r>
            <a:r>
              <a:rPr lang="ru-RU" sz="2000" cap="none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жыл</a:t>
            </a:r>
            <a:endParaRPr lang="ru-RU" sz="2000" cap="none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67408" y="116632"/>
            <a:ext cx="11279832" cy="10081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Атом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энергиясын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заңнама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0308" y="1332051"/>
            <a:ext cx="111612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Тұрғындардың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радиациялық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қауіпсіздігі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ҚР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(1998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жыл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халықтың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денсаулығын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иондаушы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сәулеленд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руд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ң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зиянды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әсер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қорғау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мақсатында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радиациялық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қау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пс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зд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ету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қатынастарды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реттейд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«Рұқсаттар және хабарламалар туралы» ҚР Заңы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(2014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жыл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жеке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субъектілерінің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жүзеге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асыруына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рұқсат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хабарлама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жасау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тәртібін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енгізуге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іске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асыруға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қатынастарды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реттейді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«Атом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энергиясын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ҚР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аңы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(2016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жыл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адамдардың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өм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денсаулығын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мүлкін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қоршаған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ортаны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қорғау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мақсатында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атом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энергиясын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қатынастарды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реттеуд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ң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нег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з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мен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қағидаттарын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айқындайды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k-K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kk-KZ" sz="2000" b="1" dirty="0">
              <a:solidFill>
                <a:srgbClr val="1F4E7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16" y="332656"/>
            <a:ext cx="11018192" cy="838200"/>
          </a:xfrm>
        </p:spPr>
        <p:txBody>
          <a:bodyPr>
            <a:normAutofit/>
          </a:bodyPr>
          <a:lstStyle/>
          <a:p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Заң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жобасының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мақсаты</a:t>
            </a:r>
            <a:endParaRPr lang="ru-RU" sz="29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408" y="1554163"/>
            <a:ext cx="10729192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Қазіргі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таңда Қазақстан атом энергетикасын дамыту саласында мынадай халықаралық жобалар жүзеге асырылуда </a:t>
            </a:r>
            <a:r>
              <a:rPr lang="kk-KZ" sz="24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Атом энергиясы бойынша халықаралық агенттігінің Төмен байытылған уран банкін </a:t>
            </a:r>
            <a:r>
              <a:rPr lang="kk-KZ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және </a:t>
            </a:r>
            <a:r>
              <a:rPr lang="kk-KZ" sz="24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жылу бөлгіш құрастырмаларды өндіру бойынша зауыт құрылысы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Мемлекетте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ядролық қондырғы («</a:t>
            </a:r>
            <a:r>
              <a:rPr lang="kk-KZ" sz="2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ЯФИ» РМК және «ҚР ҰЯО» РМК зерттеу ядролық қондырғылары; «ҮМЗ» АҚ ядролық отынды өндіретін қондырғы; «</a:t>
            </a:r>
            <a:r>
              <a:rPr lang="kk-KZ" sz="24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МАЭК-Қазатомпром</a:t>
            </a:r>
            <a:r>
              <a:rPr lang="kk-KZ" sz="24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ЖШС БН-350 реакторлық қондырғы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4 радиоактивті қалдықтарды сақтау орны, сондай-ақ, медицинада, өндірісте және ғылымда пайдаланылатын радиациялық қондырғылар мен иондаушы сәуле көздері бар.   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Заң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жобасының басты </a:t>
            </a: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мақсаты – атом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энергиясын пайдалану саласындағы заңнамадағы құқықтық қайшылықтарды жою және </a:t>
            </a: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қауіпсіздік </a:t>
            </a:r>
            <a:r>
              <a:rPr lang="kk-KZ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бойынша халықаралық нормаларға сәйкестендіру мақсатында қолданыстағы заңнамаға өзгерістер мен толықтырулар </a:t>
            </a:r>
            <a:r>
              <a:rPr lang="kk-KZ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енгізу. 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83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67408" y="188640"/>
            <a:ext cx="9748192" cy="838200"/>
          </a:xfrm>
        </p:spPr>
        <p:txBody>
          <a:bodyPr>
            <a:normAutofit/>
          </a:bodyPr>
          <a:lstStyle/>
          <a:p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Заң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жобасымен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қарастырылған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:</a:t>
            </a:r>
            <a:endParaRPr lang="en-US" sz="29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9376" y="1041336"/>
            <a:ext cx="112332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kk-KZ" i="1" dirty="0">
                <a:latin typeface="Arial" pitchFamily="34" charset="0"/>
                <a:cs typeface="Arial" pitchFamily="34" charset="0"/>
              </a:rPr>
              <a:t>«Атом энергиясын пайдалану туралы» және «Тұрғындардың радиациялық қауіпсіздігі туралы» ҚР Заңдарын қолдану кезінде әртүрлі түсіндірулерді болдырмау мақсатында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терминология мен тұжырымдамалық аппаратты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нақтылау</a:t>
            </a:r>
            <a:r>
              <a:rPr lang="ru-RU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542925" indent="-542925" algn="just"/>
            <a:r>
              <a:rPr lang="ru-RU" sz="2400" i="1" dirty="0" smtClean="0"/>
              <a:t>	</a:t>
            </a:r>
            <a:r>
              <a:rPr lang="ru-RU" sz="1400" i="1" dirty="0" smtClean="0"/>
              <a:t>-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радиациялық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қауіпсіздік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 «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авариялық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оңтайландыру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қағидаты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 «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алып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қою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деңгейі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 «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атом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энергиясы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пайдаланылатын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объектілермен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істеу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 «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радиациялық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қондырғы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 «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ядролық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қондырғы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ұғымдарына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өзгерістер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толықтырулар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енгізілді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i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800" i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i="1" dirty="0">
                <a:latin typeface="Arial" pitchFamily="34" charset="0"/>
                <a:cs typeface="Arial" pitchFamily="34" charset="0"/>
              </a:rPr>
              <a:t>халықтың радиациялық қауіпсіздігі саласындағы мемлекеттік саясатты сапалы жүргізу, сондай-ақ өкілеттіктердің қайталануын болдырмау мақсатында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 мемлекеттік органдардың өкілеттіктері мен функцияларын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  <a:r>
              <a:rPr lang="ru-RU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42925" indent="-542925" algn="just"/>
            <a:r>
              <a:rPr lang="ru-RU" sz="2400" dirty="0"/>
              <a:t>	</a:t>
            </a:r>
            <a:r>
              <a:rPr lang="ru-RU" sz="1400" dirty="0" smtClean="0"/>
              <a:t>- «</a:t>
            </a:r>
            <a:r>
              <a:rPr lang="ru-RU" sz="1400" dirty="0" err="1" smtClean="0"/>
              <a:t>Тұрғындардың</a:t>
            </a:r>
            <a:r>
              <a:rPr lang="ru-RU" sz="1400" dirty="0" smtClean="0"/>
              <a:t> </a:t>
            </a:r>
            <a:r>
              <a:rPr lang="ru-RU" sz="1400" dirty="0" err="1" smtClean="0"/>
              <a:t>радиациялық</a:t>
            </a:r>
            <a:r>
              <a:rPr lang="ru-RU" sz="1400" dirty="0" smtClean="0"/>
              <a:t> </a:t>
            </a:r>
            <a:r>
              <a:rPr lang="ru-RU" sz="1400" dirty="0" err="1" smtClean="0"/>
              <a:t>қауіпсіздігі</a:t>
            </a:r>
            <a:r>
              <a:rPr lang="ru-RU" sz="1400" dirty="0"/>
              <a:t> </a:t>
            </a:r>
            <a:r>
              <a:rPr lang="ru-RU" sz="1400" dirty="0" err="1" smtClean="0"/>
              <a:t>туралы</a:t>
            </a:r>
            <a:r>
              <a:rPr lang="ru-RU" sz="1400" dirty="0" smtClean="0"/>
              <a:t>» ҚР </a:t>
            </a:r>
            <a:r>
              <a:rPr lang="ru-RU" sz="1400" dirty="0" err="1" smtClean="0"/>
              <a:t>Заңының</a:t>
            </a:r>
            <a:r>
              <a:rPr lang="ru-RU" sz="1400" dirty="0" smtClean="0"/>
              <a:t> </a:t>
            </a:r>
            <a:r>
              <a:rPr lang="ru-RU" sz="1400" dirty="0" err="1" smtClean="0"/>
              <a:t>қолданыстағы</a:t>
            </a:r>
            <a:r>
              <a:rPr lang="ru-RU" sz="1400" dirty="0" smtClean="0"/>
              <a:t> </a:t>
            </a:r>
            <a:r>
              <a:rPr lang="ru-RU" sz="1400" dirty="0" err="1" smtClean="0"/>
              <a:t>редакциясында</a:t>
            </a:r>
            <a:r>
              <a:rPr lang="ru-RU" sz="1400" dirty="0" smtClean="0"/>
              <a:t>  ҚР </a:t>
            </a:r>
            <a:r>
              <a:rPr lang="ru-RU" sz="1400" dirty="0" err="1" smtClean="0"/>
              <a:t>Үкіметінің</a:t>
            </a:r>
            <a:r>
              <a:rPr lang="ru-RU" sz="1400" dirty="0" smtClean="0"/>
              <a:t> </a:t>
            </a:r>
            <a:r>
              <a:rPr lang="ru-RU" sz="1400" dirty="0" err="1" smtClean="0"/>
              <a:t>өкілеттіктері</a:t>
            </a:r>
            <a:r>
              <a:rPr lang="ru-RU" sz="1400" dirty="0" smtClean="0"/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денсалық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саласы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атом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энергиясын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саласы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қоршаған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ортаны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қорғау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органдардың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функциялары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болып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Заң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жобасында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халық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денсаулығын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иондаушы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сәуле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әсерінен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қорғауға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функция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денсаулық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уәкілетті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органға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атом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энергиясын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пайдаланумен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қызметтерді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лицензиялау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функция атом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энергиясын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уәкілетті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органға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жүктелген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 typeface="Wingdings" panose="05000000000000000000" pitchFamily="2" charset="2"/>
              <a:buChar char="Ø"/>
            </a:pPr>
            <a:r>
              <a:rPr lang="kk-KZ" i="1" dirty="0">
                <a:latin typeface="Arial" pitchFamily="34" charset="0"/>
                <a:cs typeface="Arial" pitchFamily="34" charset="0"/>
              </a:rPr>
              <a:t>аттестаттау рәсімдерін ырықтандыру мақсатында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 энергиясын пайдалану объектілерінде жұмыс жасайтын персоналды қайта аттестаттаудан өтуі</a:t>
            </a:r>
            <a:r>
              <a:rPr lang="kk-KZ" dirty="0">
                <a:solidFill>
                  <a:srgbClr val="C00000"/>
                </a:solidFill>
              </a:rPr>
              <a:t>,</a:t>
            </a:r>
            <a:r>
              <a:rPr lang="kk-KZ" dirty="0"/>
              <a:t> </a:t>
            </a:r>
            <a:r>
              <a:rPr lang="kk-KZ" i="1" dirty="0" err="1" smtClean="0">
                <a:latin typeface="Arial" pitchFamily="34" charset="0"/>
                <a:cs typeface="Arial" pitchFamily="34" charset="0"/>
              </a:rPr>
              <a:t>атестатталатын</a:t>
            </a:r>
            <a:r>
              <a:rPr lang="kk-KZ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i="1" dirty="0">
                <a:latin typeface="Arial" pitchFamily="34" charset="0"/>
                <a:cs typeface="Arial" pitchFamily="34" charset="0"/>
              </a:rPr>
              <a:t>тұлғаға қайта </a:t>
            </a:r>
            <a:r>
              <a:rPr lang="kk-KZ" i="1" dirty="0" smtClean="0">
                <a:latin typeface="Arial" pitchFamily="34" charset="0"/>
                <a:cs typeface="Arial" pitchFamily="34" charset="0"/>
              </a:rPr>
              <a:t>аттестаттаудан </a:t>
            </a:r>
            <a:r>
              <a:rPr lang="kk-KZ" i="1" dirty="0">
                <a:latin typeface="Arial" pitchFamily="34" charset="0"/>
                <a:cs typeface="Arial" pitchFamily="34" charset="0"/>
              </a:rPr>
              <a:t>өту құқығы беріледі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:	</a:t>
            </a:r>
          </a:p>
          <a:p>
            <a:pPr marL="542925" indent="-542925" algn="just" fontAlgn="base"/>
            <a:r>
              <a:rPr lang="ru-RU" sz="2000" i="1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қолданыстағы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нормаға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жұмыскердің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қайта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аттестаттаудан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өтуіне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мүмкіндік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жоқ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бұл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осы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саланың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мамандандырылған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жұмыскерлерінің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азаюына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акеледі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79376" y="980728"/>
            <a:ext cx="112332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i="1" dirty="0">
                <a:latin typeface="Arial" pitchFamily="34" charset="0"/>
                <a:cs typeface="Arial" pitchFamily="34" charset="0"/>
              </a:rPr>
              <a:t>радиациялық авария кезінде мемлекеттік органда мен мекемелердің өзара әрекеттесуін реттеуге мүмкіндік беретін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ядролық материалдарды, радиоактивті заттар мен радиоактивті қалдықтарды тасымалдау кезіндегі ядролық және радиациялық аварияларға дайындық және ден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қою</a:t>
            </a:r>
            <a:r>
              <a:rPr lang="kk-KZ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542925" indent="-542925" algn="just"/>
            <a:r>
              <a:rPr lang="kk-KZ" sz="1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- «Атом энергиясын пайдалану туралы» ҚР Заңының қолданыстағы редакциясында авариялық жағдайларға байланысты операциялар мен шаттар қарастырмаған, ол өз кезегінде тасымалдау кезінде аварияның орын алған жағдайында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құзыретті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органдардың өзара әрекеттесу тәртібін реттеуге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мүмкіндік бермейді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.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Аталған түзету қауіпсіздік бойынша халықаралық нормаларға сәйкестендірілген;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800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кәсіпкерлік қызметке салмақты азайту мақсатында ядролық қауіпсіздік және (немесе) радиациялық қауіпсіздік және (немесе) ядролық физикалық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қауіпсіздікті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сараптамадан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ядролық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қондырғылардың </a:t>
            </a: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жүйелерінде, жабдықтарында, жобалау және технологиялық құжаттамасында өзгерістер болған кезде </a:t>
            </a:r>
            <a:r>
              <a:rPr lang="kk-KZ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өткізіледі</a:t>
            </a:r>
            <a:r>
              <a:rPr lang="kk-KZ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42925" indent="-542925" algn="just"/>
            <a:r>
              <a:rPr lang="kk-KZ" sz="15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«Атом энергиясын пайдалану туралы» ҚР Заңының қолданыстағы 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редакциясына сәйкес ә</a:t>
            </a:r>
            <a:r>
              <a:rPr lang="kk-KZ" sz="1400" dirty="0" smtClean="0"/>
              <a:t>р </a:t>
            </a:r>
            <a:r>
              <a:rPr lang="kk-KZ" sz="1400" dirty="0"/>
              <a:t>3 жыл сайын ядролық және радиациялық қондырғылардың иелері ядролық, радиациялық және ядролық физикалық қауіпсіздікке ядролық қондырғылардың жобалық және пайдалану құжаттамаларына сараптама жүргізуі керек</a:t>
            </a:r>
            <a:r>
              <a:rPr lang="kk-KZ" sz="1400" dirty="0" smtClean="0"/>
              <a:t>. Енгізіліп отырған </a:t>
            </a:r>
            <a:r>
              <a:rPr lang="kk-KZ" sz="1400" dirty="0"/>
              <a:t>түзетуге сәйкес, ядролық қондырғылардың жобалық және технологиялық құжаттамалары, өзгерістер болған жағдайда, қайта сараптамадан өтеді</a:t>
            </a:r>
            <a:r>
              <a:rPr lang="kk-KZ" sz="1400" dirty="0" smtClean="0"/>
              <a:t>.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kk-KZ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800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 энергиясын пайдалану саласындағы мемлекеттік көрсетілетін қызметтерді оңтайландыру </a:t>
            </a:r>
            <a:r>
              <a:rPr lang="kk-KZ" i="1" dirty="0">
                <a:latin typeface="Arial" pitchFamily="34" charset="0"/>
                <a:cs typeface="Arial" pitchFamily="34" charset="0"/>
              </a:rPr>
              <a:t>мемлекеттік қызметтерді «бір өтініш» принципі бойынша көрсетуге мүмкіндік береді, бұл бизнеске жүктемені және әкімшілік кедергілерді </a:t>
            </a:r>
            <a:r>
              <a:rPr lang="kk-KZ" i="1" dirty="0" smtClean="0">
                <a:latin typeface="Arial" pitchFamily="34" charset="0"/>
                <a:cs typeface="Arial" pitchFamily="34" charset="0"/>
              </a:rPr>
              <a:t>азайтады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767408" y="188640"/>
            <a:ext cx="9748192" cy="838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900" dirty="0" err="1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Заң</a:t>
            </a:r>
            <a:r>
              <a:rPr lang="ru-RU" sz="290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жобасымен</a:t>
            </a:r>
            <a:r>
              <a:rPr lang="ru-RU" sz="290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қарастырылған</a:t>
            </a:r>
            <a:r>
              <a:rPr lang="ru-RU" sz="290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:</a:t>
            </a:r>
            <a:endParaRPr lang="en-US" sz="29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767408" y="0"/>
            <a:ext cx="10369152" cy="1124744"/>
          </a:xfrm>
        </p:spPr>
        <p:txBody>
          <a:bodyPr>
            <a:normAutofit/>
          </a:bodyPr>
          <a:lstStyle/>
          <a:p>
            <a:r>
              <a:rPr lang="kk-KZ" sz="260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Құқықтық және әлеуметтік-экономикалық </a:t>
            </a:r>
            <a:r>
              <a:rPr lang="kk-KZ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аспектілер</a:t>
            </a:r>
            <a:endParaRPr lang="en-US" sz="2600" dirty="0">
              <a:solidFill>
                <a:srgbClr val="002060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1411029"/>
            <a:ext cx="1116124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kk-KZ" sz="2500" dirty="0">
                <a:latin typeface="Arial" pitchFamily="34" charset="0"/>
                <a:cs typeface="Arial" pitchFamily="34" charset="0"/>
              </a:rPr>
              <a:t>атом энергиясын пайдалану саласындағы қауіпсіздікті қамтамасыз ету және кызметті реттеу бөлігінде  қолданыстағы заңнамада құқықтық қайшылықтарды жою</a:t>
            </a:r>
            <a:r>
              <a:rPr lang="kk-KZ" sz="25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endParaRPr lang="ru-RU" sz="25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kk-KZ" sz="2500" dirty="0" smtClean="0">
                <a:latin typeface="Arial" pitchFamily="34" charset="0"/>
                <a:cs typeface="Arial" pitchFamily="34" charset="0"/>
              </a:rPr>
              <a:t>қауіпсіздік </a:t>
            </a:r>
            <a:r>
              <a:rPr lang="kk-KZ" sz="2500" dirty="0">
                <a:latin typeface="Arial" pitchFamily="34" charset="0"/>
                <a:cs typeface="Arial" pitchFamily="34" charset="0"/>
              </a:rPr>
              <a:t>бойынша халықаралық </a:t>
            </a:r>
            <a:r>
              <a:rPr lang="kk-KZ" sz="2500" dirty="0" smtClean="0">
                <a:latin typeface="Arial" pitchFamily="34" charset="0"/>
                <a:cs typeface="Arial" pitchFamily="34" charset="0"/>
              </a:rPr>
              <a:t>нормаларды орындау</a:t>
            </a:r>
            <a:r>
              <a:rPr lang="kk-KZ" sz="2500" dirty="0" smtClean="0">
                <a:latin typeface="Arial" pitchFamily="34" charset="0"/>
                <a:cs typeface="Arial" pitchFamily="34" charset="0"/>
              </a:rPr>
              <a:t>;</a:t>
            </a:r>
            <a:endParaRPr lang="kk-KZ" sz="25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ru-RU" sz="25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kk-KZ" sz="2500" dirty="0">
                <a:latin typeface="Arial" pitchFamily="34" charset="0"/>
                <a:cs typeface="Arial" pitchFamily="34" charset="0"/>
              </a:rPr>
              <a:t>мемлекеттік органдардың өкілеттіктерін бөлу қоршаған ортаны және халықтың денсаулығын атом энергиясын пайдалану объектілерінің зиянды әсерінен қорғаудың тиімділігін арттырады.  </a:t>
            </a:r>
            <a:endParaRPr lang="ru-RU" sz="2500" dirty="0">
              <a:latin typeface="Arial" pitchFamily="34" charset="0"/>
              <a:cs typeface="Arial" pitchFamily="34" charset="0"/>
            </a:endParaRPr>
          </a:p>
          <a:p>
            <a:pPr lvl="0"/>
            <a:endParaRPr lang="ru-RU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3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63552" y="476673"/>
            <a:ext cx="8352928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900" cap="all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Заң жобасын әзірлеу кезеңдері</a:t>
            </a:r>
            <a:endParaRPr lang="ru-RU" sz="2900" cap="all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24297" y="1328082"/>
            <a:ext cx="1715481" cy="1314607"/>
          </a:xfrm>
          <a:prstGeom prst="homePlate">
            <a:avLst>
              <a:gd name="adj" fmla="val 24562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орындалды</a:t>
            </a:r>
            <a:r>
              <a:rPr lang="en-US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4223792" y="1328082"/>
            <a:ext cx="3528391" cy="1339982"/>
          </a:xfrm>
          <a:prstGeom prst="chevron">
            <a:avLst>
              <a:gd name="adj" fmla="val 1756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Ведомствоаралық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комиссияда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мақұлданды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7680176" y="1317377"/>
            <a:ext cx="4364540" cy="1339983"/>
          </a:xfrm>
          <a:prstGeom prst="chevron">
            <a:avLst>
              <a:gd name="adj" fmla="val 19409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Үкіметінің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жоспарына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енгізілді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ӘМ </a:t>
            </a:r>
            <a:r>
              <a:rPr lang="ru-RU" sz="1400" i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400" i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тамыз</a:t>
            </a:r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1400" i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ПМК – </a:t>
            </a:r>
            <a:r>
              <a:rPr lang="ru-RU" sz="1400" i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қыркүйек</a:t>
            </a:r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1400" i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i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Парламентке</a:t>
            </a:r>
            <a:r>
              <a:rPr lang="ru-RU" sz="1400" i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400" i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қараша</a:t>
            </a:r>
            <a:endParaRPr lang="ru-RU" sz="1400" i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1900791" y="1328082"/>
            <a:ext cx="2467017" cy="1339982"/>
          </a:xfrm>
          <a:prstGeom prst="chevron">
            <a:avLst>
              <a:gd name="adj" fmla="val 16688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жобасының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Концепциясын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24297" y="2852936"/>
            <a:ext cx="1715481" cy="1695076"/>
          </a:xfrm>
          <a:prstGeom prst="homePlate">
            <a:avLst>
              <a:gd name="adj" fmla="val 197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орындалды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1866868" y="2852936"/>
            <a:ext cx="3509052" cy="1728192"/>
          </a:xfrm>
          <a:prstGeom prst="chevron">
            <a:avLst>
              <a:gd name="adj" fmla="val 1657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Мүдделі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жақтардың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қатысуымен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әзірленді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72531" y="4725144"/>
            <a:ext cx="1667247" cy="1296144"/>
          </a:xfrm>
          <a:prstGeom prst="homePlate">
            <a:avLst>
              <a:gd name="adj" fmla="val 21355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kk-KZ" sz="105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орындалу үстінде</a:t>
            </a:r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1866868" y="4725144"/>
            <a:ext cx="3466166" cy="1296144"/>
          </a:xfrm>
          <a:prstGeom prst="chevron">
            <a:avLst>
              <a:gd name="adj" fmla="val 2105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ҚР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Үкіметімен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мақұлданды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5246150" y="2867607"/>
            <a:ext cx="3563300" cy="1707166"/>
          </a:xfrm>
          <a:prstGeom prst="chevron">
            <a:avLst>
              <a:gd name="adj" fmla="val 156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Ғылыми-құқықтық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экологиялық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лингвистикалық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көпшіліктің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қатысуымен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тыңдалулар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жүргізілді</a:t>
            </a:r>
            <a:endParaRPr lang="ru-RU" sz="1400" i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8679680" y="2848668"/>
            <a:ext cx="3365036" cy="1732460"/>
          </a:xfrm>
          <a:prstGeom prst="chevron">
            <a:avLst>
              <a:gd name="adj" fmla="val 15611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мүдделі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органдармен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ӘМ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келісілді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5246150" y="4725144"/>
            <a:ext cx="3563299" cy="1296144"/>
          </a:xfrm>
          <a:prstGeom prst="chevron">
            <a:avLst>
              <a:gd name="adj" fmla="val 2105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ҚР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Президенті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Әкімшілігімен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келісілді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8679679" y="4725144"/>
            <a:ext cx="3476415" cy="1296144"/>
          </a:xfrm>
          <a:prstGeom prst="chevron">
            <a:avLst>
              <a:gd name="adj" fmla="val 2105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ҚР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Парламенті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Мәжілісінің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қарауында</a:t>
            </a:r>
            <a:endParaRPr lang="ru-RU" sz="16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(2019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қарашасынан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2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F3D43B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F3D43B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F3D43B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F3D43B"/>
    </a:hlink>
    <a:folHlink>
      <a:srgbClr val="969696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F5EF949-C7F2-468C-8C07-FCD819F73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384</Words>
  <Application>Microsoft Office PowerPoint</Application>
  <PresentationFormat>Custom</PresentationFormat>
  <Paragraphs>72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Трек</vt:lpstr>
      <vt:lpstr>«Қазақстан Республикасының кейбір заңнамалық актілеріне атом энергиясын пайдалану мәселелері бойынша өзгерістер мен толықтырулар енгізу туралы» ҚАЗАҚСТАН РЕСПУБЛИКАСЫ ЗАҢЫның жобасы   </vt:lpstr>
      <vt:lpstr>Атом энергиясын пайдалану саласындағы заңнама </vt:lpstr>
      <vt:lpstr>Заң жобасының негізгі мақсаты</vt:lpstr>
      <vt:lpstr>Заң жобасымен қарастырылған:</vt:lpstr>
      <vt:lpstr>PowerPoint Presentation</vt:lpstr>
      <vt:lpstr>Құқықтық және әлеуметтік-экономикалық аспектілер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2018-04-18T05:06:26Z</dcterms:created>
  <dcterms:modified xsi:type="dcterms:W3CDTF">2020-01-15T11:38:15Z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TC100851999990</vt:lpwstr>
  </property>
</Properties>
</file>