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7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18"/>
  </p:notesMasterIdLst>
  <p:sldIdLst>
    <p:sldId id="261" r:id="rId3"/>
    <p:sldId id="288" r:id="rId4"/>
    <p:sldId id="275" r:id="rId5"/>
    <p:sldId id="289" r:id="rId6"/>
    <p:sldId id="284" r:id="rId7"/>
    <p:sldId id="268" r:id="rId8"/>
    <p:sldId id="271" r:id="rId9"/>
    <p:sldId id="286" r:id="rId10"/>
    <p:sldId id="282" r:id="rId11"/>
    <p:sldId id="285" r:id="rId12"/>
    <p:sldId id="272" r:id="rId13"/>
    <p:sldId id="279" r:id="rId14"/>
    <p:sldId id="276" r:id="rId15"/>
    <p:sldId id="283" r:id="rId16"/>
    <p:sldId id="280" r:id="rId17"/>
  </p:sldIdLst>
  <p:sldSz cx="12192000" cy="6858000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CC0000"/>
    <a:srgbClr val="15F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27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7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8828889991245E-3"/>
          <c:y val="0.2005114059521797"/>
          <c:w val="0.99793576830714781"/>
          <c:h val="0.785317585301837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400" dirty="0" smtClean="0">
                        <a:solidFill>
                          <a:srgbClr val="FF0000"/>
                        </a:solidFill>
                      </a:rPr>
                      <a:t>1 940 </a:t>
                    </a:r>
                    <a:r>
                      <a:rPr lang="ru-RU" sz="1400" dirty="0" err="1" smtClean="0">
                        <a:solidFill>
                          <a:srgbClr val="FF0000"/>
                        </a:solidFill>
                      </a:rPr>
                      <a:t>млрд.тг</a:t>
                    </a:r>
                    <a:endParaRPr lang="ru-RU" sz="140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Sheet1!$B$2</c:f>
              <c:numCache>
                <c:formatCode>#,##0.0</c:formatCode>
                <c:ptCount val="1"/>
                <c:pt idx="0">
                  <c:v>1940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5F-4CC6-AB46-0F5752DC9A2C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z="1400" b="1" i="0" u="none" strike="noStrike" kern="1200" baseline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598 </a:t>
                    </a:r>
                    <a:r>
                      <a:rPr lang="ru-RU" sz="1400" b="1" i="0" u="none" strike="noStrike" kern="1200" baseline="0" dirty="0" err="1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млрд.тг</a:t>
                    </a:r>
                    <a:endParaRPr lang="ru-RU" sz="1400" b="1" i="0" u="none" strike="noStrike" kern="1200" baseline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Sheet1!$D$2</c:f>
              <c:numCache>
                <c:formatCode>#,##0.0</c:formatCode>
                <c:ptCount val="1"/>
                <c:pt idx="0">
                  <c:v>597.6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5F-4CC6-AB46-0F5752DC9A2C}"/>
            </c:ext>
          </c:extLst>
        </c:ser>
        <c:ser>
          <c:idx val="2"/>
          <c:order val="2"/>
          <c:tx>
            <c:strRef>
              <c:f>Sheet1!$F$1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127732332734937E-3"/>
                  <c:y val="-6.807143275128505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782 </a:t>
                    </a:r>
                    <a:r>
                      <a:rPr lang="ru-RU" dirty="0" err="1" smtClean="0"/>
                      <a:t>млрд.тг</a:t>
                    </a:r>
                    <a:endParaRPr lang="ru-RU" dirty="0" smtClean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Sheet1!$F$2</c:f>
              <c:numCache>
                <c:formatCode>#,##0.0</c:formatCode>
                <c:ptCount val="1"/>
                <c:pt idx="0">
                  <c:v>782.1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5F-4CC6-AB46-0F5752DC9A2C}"/>
            </c:ext>
          </c:extLst>
        </c:ser>
        <c:ser>
          <c:idx val="3"/>
          <c:order val="3"/>
          <c:tx>
            <c:strRef>
              <c:f>Sheet1!$H$1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rgbClr val="00823B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400" b="1" dirty="0" smtClean="0">
                        <a:solidFill>
                          <a:srgbClr val="00823B"/>
                        </a:solidFill>
                      </a:rPr>
                      <a:t>478 </a:t>
                    </a:r>
                    <a:r>
                      <a:rPr lang="ru-RU" sz="1400" b="1" dirty="0" err="1" smtClean="0">
                        <a:solidFill>
                          <a:srgbClr val="00823B"/>
                        </a:solidFill>
                      </a:rPr>
                      <a:t>млрд.тг</a:t>
                    </a:r>
                    <a:endParaRPr lang="ru-RU" sz="1400" b="1" dirty="0" smtClean="0">
                      <a:solidFill>
                        <a:srgbClr val="00823B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823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B0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Sheet1!$H$2</c:f>
              <c:numCache>
                <c:formatCode>#,##0.0</c:formatCode>
                <c:ptCount val="1"/>
                <c:pt idx="0">
                  <c:v>478.1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19190416"/>
        <c:axId val="219190808"/>
      </c:barChart>
      <c:catAx>
        <c:axId val="219190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9190808"/>
        <c:crosses val="autoZero"/>
        <c:auto val="1"/>
        <c:lblAlgn val="ctr"/>
        <c:lblOffset val="100"/>
        <c:noMultiLvlLbl val="0"/>
      </c:catAx>
      <c:valAx>
        <c:axId val="21919080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1919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10126582278479E-2"/>
          <c:y val="3.711379535979261E-2"/>
          <c:w val="0.930379746835443"/>
          <c:h val="0.810843710540025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бұзушылықтар үлесі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</c:v>
                </c:pt>
                <c:pt idx="1">
                  <c:v>29</c:v>
                </c:pt>
                <c:pt idx="2">
                  <c:v>14</c:v>
                </c:pt>
                <c:pt idx="3">
                  <c:v>15</c:v>
                </c:pt>
                <c:pt idx="4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рәсімдерді қамту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</c:v>
                </c:pt>
                <c:pt idx="1">
                  <c:v>28</c:v>
                </c:pt>
                <c:pt idx="2">
                  <c:v>47</c:v>
                </c:pt>
                <c:pt idx="3">
                  <c:v>46</c:v>
                </c:pt>
                <c:pt idx="4">
                  <c:v>67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сомаларды қамту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34</c:v>
                </c:pt>
                <c:pt idx="1">
                  <c:v>88</c:v>
                </c:pt>
                <c:pt idx="2">
                  <c:v>93</c:v>
                </c:pt>
                <c:pt idx="3">
                  <c:v>97</c:v>
                </c:pt>
                <c:pt idx="4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160576904"/>
        <c:axId val="160571808"/>
      </c:barChart>
      <c:catAx>
        <c:axId val="160576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0571808"/>
        <c:crosses val="autoZero"/>
        <c:auto val="1"/>
        <c:lblAlgn val="ctr"/>
        <c:lblOffset val="100"/>
        <c:noMultiLvlLbl val="0"/>
      </c:catAx>
      <c:valAx>
        <c:axId val="1605718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05769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98444536517304"/>
          <c:y val="0.11015111276050425"/>
          <c:w val="0.59603084852209587"/>
          <c:h val="0.779697774478991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аудита госзакупок - 2018г.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>
                    <a:tint val="77000"/>
                  </a:schemeClr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3">
                    <a:shade val="76000"/>
                  </a:schemeClr>
                </a:fgClr>
                <a:bgClr>
                  <a:schemeClr val="accent3">
                    <a:shade val="76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>
                    <a:shade val="76000"/>
                  </a:schemeClr>
                </a:innerShdw>
              </a:effectLst>
            </c:spPr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8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44%</a:t>
                    </a: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2D2E2D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990411440859159"/>
                      <c:h val="9.139622860955611E-2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 rot="6000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56%</a:t>
                    </a: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2D2E2D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6000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145436228412532"/>
                      <c:h val="8.5238489484976573E-2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solidFill>
                  <a:srgbClr val="2D2E2D">
                    <a:lumMod val="25000"/>
                    <a:lumOff val="75000"/>
                  </a:srgbClr>
                </a:solidFill>
              </a:ln>
              <a:effectLst/>
            </c:spPr>
            <c:txPr>
              <a:bodyPr rot="6000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Аудируются</c:v>
                </c:pt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</c:v>
                </c:pt>
                <c:pt idx="1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98444536517304"/>
          <c:y val="0.11015111276050425"/>
          <c:w val="0.59603084852209587"/>
          <c:h val="0.779697774478991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аудита госзакупок - 2018г.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3">
                    <a:tint val="77000"/>
                  </a:schemeClr>
                </a:fgClr>
                <a:bgClr>
                  <a:schemeClr val="accent3">
                    <a:tint val="77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>
                    <a:tint val="77000"/>
                  </a:schemeClr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3">
                    <a:shade val="76000"/>
                  </a:schemeClr>
                </a:fgClr>
                <a:bgClr>
                  <a:schemeClr val="accent3">
                    <a:shade val="76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>
                    <a:shade val="76000"/>
                  </a:schemeClr>
                </a:innerShdw>
              </a:effectLst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1479596448496152E-2"/>
                  <c:y val="-1.4435071540745067E-2"/>
                </c:manualLayout>
              </c:layout>
              <c:tx>
                <c:rich>
                  <a:bodyPr rot="6000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100%</a:t>
                    </a: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2D2E2D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6000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630491977539764"/>
                      <c:h val="9.7851978002618009E-2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solidFill>
                  <a:srgbClr val="2D2E2D">
                    <a:lumMod val="25000"/>
                    <a:lumOff val="75000"/>
                  </a:srgbClr>
                </a:solidFill>
              </a:ln>
              <a:effectLst/>
            </c:spPr>
            <c:txPr>
              <a:bodyPr rot="6000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Аудируются</c:v>
                </c:pt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98444536517304"/>
          <c:y val="8.9229815040790181E-2"/>
          <c:w val="0.58765797606840919"/>
          <c:h val="0.800619152715413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аудита госзакупок - 2018г.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>
                    <a:tint val="77000"/>
                  </a:schemeClr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3">
                    <a:shade val="76000"/>
                  </a:schemeClr>
                </a:fgClr>
                <a:bgClr>
                  <a:schemeClr val="accent3">
                    <a:shade val="76000"/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>
                    <a:shade val="76000"/>
                  </a:schemeClr>
                </a:innerShdw>
              </a:effectLst>
            </c:spPr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80%</a:t>
                    </a: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2D2E2D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198169581535721"/>
                      <c:h val="8.7922650800586616E-2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 rot="6000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20%</a:t>
                    </a: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2D2E2D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6000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6355238783880516"/>
                      <c:h val="0.10221538393110495"/>
                    </c:manualLayout>
                  </c15:layout>
                </c:ext>
              </c:extLst>
            </c:dLbl>
            <c:spPr>
              <a:solidFill>
                <a:prstClr val="white"/>
              </a:solidFill>
              <a:ln>
                <a:solidFill>
                  <a:srgbClr val="2D2E2D">
                    <a:lumMod val="25000"/>
                    <a:lumOff val="75000"/>
                  </a:srgbClr>
                </a:solidFill>
              </a:ln>
              <a:effectLst/>
            </c:spPr>
            <c:txPr>
              <a:bodyPr rot="6000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Аудируются</c:v>
                </c:pt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1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21972253468314E-2"/>
          <c:y val="3.8950131233595801E-2"/>
          <c:w val="0.92270924467774862"/>
          <c:h val="0.785317585301837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ІМАД</c:v>
                </c:pt>
              </c:strCache>
            </c:strRef>
          </c:tx>
          <c:spPr>
            <a:pattFill prst="narHorz">
              <a:fgClr>
                <a:schemeClr val="accent5">
                  <a:tint val="50000"/>
                </a:schemeClr>
              </a:fgClr>
              <a:bgClr>
                <a:schemeClr val="accent5">
                  <a:tint val="5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>
                  <a:tint val="50000"/>
                </a:schemeClr>
              </a:inn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2.92476848401920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5F-4CC6-AB46-0F5752DC9A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ІМАК</c:v>
                </c:pt>
              </c:strCache>
            </c:strRef>
          </c:tx>
          <c:spPr>
            <a:pattFill prst="narHorz">
              <a:fgClr>
                <a:schemeClr val="accent5">
                  <a:tint val="70000"/>
                </a:schemeClr>
              </a:fgClr>
              <a:bgClr>
                <a:schemeClr val="accent5">
                  <a:tint val="7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>
                  <a:tint val="70000"/>
                </a:schemeClr>
              </a:inn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1.98432130675648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Sheet1!$C$2</c:f>
              <c:numCache>
                <c:formatCode>#,##0</c:formatCode>
                <c:ptCount val="1"/>
                <c:pt idx="0">
                  <c:v>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5F-4CC6-AB46-0F5752DC9A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Теккоммисия</c:v>
                </c:pt>
              </c:strCache>
            </c:strRef>
          </c:tx>
          <c:spPr>
            <a:pattFill prst="narHorz">
              <a:fgClr>
                <a:schemeClr val="accent5">
                  <a:tint val="90000"/>
                </a:schemeClr>
              </a:fgClr>
              <a:bgClr>
                <a:schemeClr val="accent5">
                  <a:tint val="9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>
                  <a:tint val="90000"/>
                </a:schemeClr>
              </a:inn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9.69497565492302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Sheet1!$D$2</c:f>
              <c:numCache>
                <c:formatCode>#,##0</c:formatCode>
                <c:ptCount val="1"/>
                <c:pt idx="0">
                  <c:v>180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5F-4CC6-AB46-0F5752DC9A2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ЕК</c:v>
                </c:pt>
              </c:strCache>
            </c:strRef>
          </c:tx>
          <c:spPr>
            <a:pattFill prst="narHorz">
              <a:fgClr>
                <a:schemeClr val="accent5">
                  <a:shade val="90000"/>
                </a:schemeClr>
              </a:fgClr>
              <a:bgClr>
                <a:schemeClr val="accent5">
                  <a:shade val="9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>
                  <a:shade val="90000"/>
                </a:schemeClr>
              </a:inn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2.50807993493470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Sheet1!$E$2</c:f>
              <c:numCache>
                <c:formatCode>#,##0</c:formatCode>
                <c:ptCount val="1"/>
                <c:pt idx="0">
                  <c:v>250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Жеке сектор</c:v>
                </c:pt>
              </c:strCache>
            </c:strRef>
          </c:tx>
          <c:spPr>
            <a:pattFill prst="narHorz">
              <a:fgClr>
                <a:schemeClr val="accent5">
                  <a:shade val="70000"/>
                </a:schemeClr>
              </a:fgClr>
              <a:bgClr>
                <a:schemeClr val="accent5">
                  <a:shade val="7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>
                  <a:shade val="70000"/>
                </a:schemeClr>
              </a:innerShdw>
            </a:effectLst>
          </c:spPr>
          <c:invertIfNegative val="0"/>
          <c:dLbls>
            <c:dLbl>
              <c:idx val="0"/>
              <c:layout>
                <c:manualLayout>
                  <c:x val="-1.0441278505024972E-16"/>
                  <c:y val="-4.91680186452394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Sheet1!$F$2</c:f>
              <c:numCache>
                <c:formatCode>#,##0</c:formatCode>
                <c:ptCount val="1"/>
                <c:pt idx="0">
                  <c:v>550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Квази
сектор</c:v>
                </c:pt>
              </c:strCache>
            </c:strRef>
          </c:tx>
          <c:spPr>
            <a:pattFill prst="narHorz">
              <a:fgClr>
                <a:schemeClr val="accent5">
                  <a:shade val="50000"/>
                </a:schemeClr>
              </a:fgClr>
              <a:bgClr>
                <a:schemeClr val="accent5">
                  <a:shade val="50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>
                  <a:shade val="50000"/>
                </a:schemeClr>
              </a:innerShdw>
            </a:effectLst>
          </c:spPr>
          <c:invertIfNegative val="0"/>
          <c:dLbls>
            <c:dLbl>
              <c:idx val="0"/>
              <c:layout>
                <c:manualLayout>
                  <c:x val="-9.4945546497669644E-17"/>
                  <c:y val="1.93375879154541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700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37498400"/>
        <c:axId val="137500752"/>
      </c:barChart>
      <c:catAx>
        <c:axId val="137498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500752"/>
        <c:crosses val="autoZero"/>
        <c:auto val="1"/>
        <c:lblAlgn val="ctr"/>
        <c:lblOffset val="100"/>
        <c:noMultiLvlLbl val="0"/>
      </c:catAx>
      <c:valAx>
        <c:axId val="1375007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3749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257477557896213"/>
          <c:y val="0.84938028621663186"/>
          <c:w val="0.82383700386725767"/>
          <c:h val="0.150619713783368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125166680926281E-2"/>
          <c:y val="0"/>
          <c:w val="0.80597099711306663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ПРОВЕРОК - 2019г.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</c:dPt>
          <c:dLbls>
            <c:dLbl>
              <c:idx val="0"/>
              <c:layout>
                <c:manualLayout>
                  <c:x val="-1.4723220974564334E-2"/>
                  <c:y val="1.6687158804266525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Құқық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қорғау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органдары</a:t>
                    </a:r>
                    <a:r>
                      <a:rPr lang="ru-RU" baseline="0" dirty="0" smtClean="0"/>
                      <a:t> </a:t>
                    </a:r>
                    <a:r>
                      <a:rPr lang="ru-RU" dirty="0"/>
                      <a:t>
28%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20351917894324"/>
                      <c:h val="0.1774748321183132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914022204646958E-2"/>
                  <c:y val="3.9632002160132997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Шағымдар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бойынша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41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50563648753577"/>
                      <c:h val="0.128261838602982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8.8338862120239513E-3"/>
                  <c:y val="0.102208847676132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dirty="0" err="1" smtClean="0"/>
                      <a:t>Жоғары</a:t>
                    </a:r>
                    <a:r>
                      <a:rPr lang="ru-RU" dirty="0" smtClean="0"/>
                      <a:t> </a:t>
                    </a:r>
                    <a:r>
                      <a:rPr lang="ru-RU" dirty="0" err="1" smtClean="0"/>
                      <a:t>тұрған</a:t>
                    </a:r>
                    <a:r>
                      <a:rPr lang="ru-RU" dirty="0" smtClean="0"/>
                      <a:t> </a:t>
                    </a:r>
                    <a:r>
                      <a:rPr lang="ru-RU" dirty="0" err="1" smtClean="0"/>
                      <a:t>органдар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sz="800" dirty="0" smtClean="0"/>
                      <a:t>(ҚРҮ, БИЖ, ТБЖ) </a:t>
                    </a:r>
                    <a:r>
                      <a:rPr lang="ru-RU" baseline="0" dirty="0" smtClean="0"/>
                      <a:t>20%</a:t>
                    </a:r>
                    <a:endParaRPr lang="ru-RU" sz="800" dirty="0" smtClean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754318053291984"/>
                      <c:h val="0.220041212026448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2.9446673812701996E-3"/>
                  <c:y val="1.2515369103199895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Жоспарлы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srgbClr val="2D2E2D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правоохр.органы</c:v>
                </c:pt>
                <c:pt idx="1">
                  <c:v>по жалобам</c:v>
                </c:pt>
                <c:pt idx="2">
                  <c:v>вышестоящие органы</c:v>
                </c:pt>
                <c:pt idx="3">
                  <c:v>плановые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</c:v>
                </c:pt>
                <c:pt idx="1">
                  <c:v>41</c:v>
                </c:pt>
                <c:pt idx="2">
                  <c:v>20</c:v>
                </c:pt>
                <c:pt idx="3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>
          <a:softEdge rad="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расталған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658227848101273E-2"/>
                  <c:y val="1.03663585893993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1 654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9008103714475934E-17"/>
                  <c:y val="4.52243684345177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5.54068848879904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1645569620252006E-3"/>
                  <c:y val="7.35772358803526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1645569620253164E-3"/>
                  <c:y val="0.1486751543994989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2654</c:v>
                </c:pt>
                <c:pt idx="1">
                  <c:v>5159</c:v>
                </c:pt>
                <c:pt idx="2">
                  <c:v>6097</c:v>
                </c:pt>
                <c:pt idx="3">
                  <c:v>7348</c:v>
                </c:pt>
                <c:pt idx="4">
                  <c:v>13421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расталмаған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1611</c:v>
                </c:pt>
                <c:pt idx="1">
                  <c:v>2922</c:v>
                </c:pt>
                <c:pt idx="2">
                  <c:v>3045</c:v>
                </c:pt>
                <c:pt idx="3">
                  <c:v>7213</c:v>
                </c:pt>
                <c:pt idx="4">
                  <c:v>10545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42"/>
        <c:overlap val="100"/>
        <c:axId val="160574160"/>
        <c:axId val="160574552"/>
      </c:barChart>
      <c:catAx>
        <c:axId val="16057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0574552"/>
        <c:crosses val="autoZero"/>
        <c:auto val="1"/>
        <c:lblAlgn val="ctr"/>
        <c:lblOffset val="100"/>
        <c:noMultiLvlLbl val="0"/>
      </c:catAx>
      <c:valAx>
        <c:axId val="1605745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05741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21972253468314E-2"/>
          <c:y val="0.15277527684326569"/>
          <c:w val="0.92270924467774862"/>
          <c:h val="0.671492089668619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6.9846753290084568E-3"/>
                  <c:y val="4.75956128765219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5F-4CC6-AB46-0F5752DC9A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564502193388859E-3"/>
                  <c:y val="2.71486060266319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5F-4CC6-AB46-0F5752DC9A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28225109669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5F-4CC6-AB46-0F5752DC9A2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22762192"/>
        <c:axId val="222763368"/>
      </c:barChart>
      <c:catAx>
        <c:axId val="2227621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2763368"/>
        <c:crosses val="autoZero"/>
        <c:auto val="1"/>
        <c:lblAlgn val="ctr"/>
        <c:lblOffset val="100"/>
        <c:noMultiLvlLbl val="0"/>
      </c:catAx>
      <c:valAx>
        <c:axId val="2227633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2276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21972253468314E-2"/>
          <c:y val="3.8950131233595801E-2"/>
          <c:w val="0.92270924467774862"/>
          <c:h val="0.785317585301837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2.9490398352802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9.6000000000000002E-2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5F-4CC6-AB46-0F5752DC9A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6564502193389709E-3"/>
                  <c:y val="2.81667577107319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8.4000000000000005E-2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5F-4CC6-AB46-0F5752DC9A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5367267851251578E-17"/>
                  <c:y val="2.94676373364708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7.9000000000000001E-2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5F-4CC6-AB46-0F5752DC9A2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22765720"/>
        <c:axId val="222767288"/>
      </c:barChart>
      <c:catAx>
        <c:axId val="222765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2767288"/>
        <c:crosses val="autoZero"/>
        <c:auto val="1"/>
        <c:lblAlgn val="ctr"/>
        <c:lblOffset val="100"/>
        <c:noMultiLvlLbl val="0"/>
      </c:catAx>
      <c:valAx>
        <c:axId val="22276728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22765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21972253468314E-2"/>
          <c:y val="0.15277527684326569"/>
          <c:w val="0.92270924467774862"/>
          <c:h val="0.671492089668619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6.9846753290084568E-3"/>
                  <c:y val="4.75956128765219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5F-4CC6-AB46-0F5752DC9A2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6564502193388859E-3"/>
                  <c:y val="2.71486060266319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5F-4CC6-AB46-0F5752DC9A2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28225109669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5F-4CC6-AB46-0F5752DC9A2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22763760"/>
        <c:axId val="222764544"/>
      </c:barChart>
      <c:catAx>
        <c:axId val="222763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2764544"/>
        <c:crosses val="autoZero"/>
        <c:auto val="1"/>
        <c:lblAlgn val="ctr"/>
        <c:lblOffset val="100"/>
        <c:noMultiLvlLbl val="0"/>
      </c:catAx>
      <c:valAx>
        <c:axId val="222764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2276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7512430881128982E-2"/>
          <c:y val="0.1498975182659919"/>
          <c:w val="0.90872610077709448"/>
          <c:h val="0.80928664263875194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5065537392234257"/>
                  <c:y val="8.95554780580298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501008468376157"/>
                  <c:y val="2.8187930211361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процедурные нарушения</c:v>
                </c:pt>
                <c:pt idx="1">
                  <c:v>финансовые нарушения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2857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872619513105009E-2"/>
          <c:y val="0.114595271826218"/>
          <c:w val="0.50854462215416651"/>
          <c:h val="0.864346553224454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5">
                  <a:shade val="53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>
                  <a:tint val="54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30472895254051607"/>
                  <c:y val="0.11250694109449537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err="1" smtClean="0"/>
                      <a:t>Ағымдағы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шығыстар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бойынша</a:t>
                    </a:r>
                    <a:r>
                      <a:rPr lang="ru-RU" baseline="0" dirty="0" smtClean="0"/>
                      <a:t> (</a:t>
                    </a:r>
                    <a:r>
                      <a:rPr lang="ru-RU" baseline="0" dirty="0" err="1" smtClean="0"/>
                      <a:t>жоспарлау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кезеңінде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асыра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көрсету</a:t>
                    </a:r>
                    <a:r>
                      <a:rPr lang="ru-RU" baseline="0" dirty="0" smtClean="0"/>
                      <a:t>, </a:t>
                    </a:r>
                    <a:r>
                      <a:rPr lang="ru-RU" baseline="0" dirty="0" err="1" smtClean="0"/>
                      <a:t>еңбекке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ақы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төлеу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және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т.б</a:t>
                    </a:r>
                    <a:r>
                      <a:rPr lang="ru-RU" baseline="0" dirty="0" smtClean="0"/>
                      <a:t>.) </a:t>
                    </a:r>
                    <a:r>
                      <a:rPr lang="ru-RU" b="1" baseline="0" dirty="0" smtClean="0"/>
                      <a:t>12%</a:t>
                    </a:r>
                    <a:endParaRPr lang="ru-RU" b="1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500402745110665"/>
                      <c:h val="0.20756198745779061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7.2631214357057702E-2"/>
                  <c:y val="0.139050865626842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100" b="0" baseline="0" dirty="0" err="1" smtClean="0"/>
                      <a:t>Трансферттерді</a:t>
                    </a:r>
                    <a:r>
                      <a:rPr lang="ru-RU" sz="1100" b="0" baseline="0" dirty="0" smtClean="0"/>
                      <a:t> </a:t>
                    </a:r>
                    <a:r>
                      <a:rPr lang="ru-RU" sz="1100" b="0" baseline="0" dirty="0" err="1" smtClean="0"/>
                      <a:t>пайдаланған</a:t>
                    </a:r>
                    <a:r>
                      <a:rPr lang="ru-RU" sz="1100" b="0" baseline="0" dirty="0" smtClean="0"/>
                      <a:t> </a:t>
                    </a:r>
                    <a:r>
                      <a:rPr lang="ru-RU" sz="1100" b="0" baseline="0" dirty="0" err="1" smtClean="0"/>
                      <a:t>кезде</a:t>
                    </a:r>
                    <a:r>
                      <a:rPr lang="ru-RU" sz="1100" b="0" baseline="0" dirty="0" smtClean="0"/>
                      <a:t> (БИЖ) </a:t>
                    </a:r>
                    <a:r>
                      <a:rPr lang="ru-RU" sz="1100" b="1" baseline="0" dirty="0" smtClean="0"/>
                      <a:t>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45384541031674"/>
                      <c:h val="0.1266119954976684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5770000322196087"/>
                  <c:y val="0.180117703810902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100" b="0" baseline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квазисектордың</a:t>
                    </a:r>
                    <a:r>
                      <a:rPr lang="ru-RU" sz="11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1100" b="0" baseline="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активтері</a:t>
                    </a:r>
                    <a:r>
                      <a:rPr lang="ru-RU" sz="11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sz="11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31394786867289"/>
                      <c:h val="7.847220882242589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3592631375455103"/>
                  <c:y val="5.309535295063504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100" dirty="0" err="1" smtClean="0"/>
                      <a:t>Салалық</a:t>
                    </a:r>
                    <a:r>
                      <a:rPr lang="ru-RU" sz="1100" dirty="0" smtClean="0"/>
                      <a:t> </a:t>
                    </a:r>
                    <a:r>
                      <a:rPr lang="ru-RU" sz="1100" dirty="0" err="1" smtClean="0"/>
                      <a:t>заңнама</a:t>
                    </a:r>
                    <a:r>
                      <a:rPr lang="ru-RU" sz="1100" dirty="0" smtClean="0"/>
                      <a:t> </a:t>
                    </a:r>
                    <a:r>
                      <a:rPr lang="ru-RU" sz="1100" b="1" dirty="0" smtClean="0"/>
                      <a:t>2%</a:t>
                    </a:r>
                    <a:endParaRPr lang="ru-RU" sz="11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23620195250831"/>
                      <c:h val="0.11475414053706384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39179849856622734"/>
                  <c:y val="-0.16881588679852066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err="1" smtClean="0"/>
                      <a:t>Бухгалтерлік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есепті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жүргізу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және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қаржылық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есептілікті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жасау</a:t>
                    </a:r>
                    <a:r>
                      <a:rPr lang="ru-RU" baseline="0" dirty="0" smtClean="0"/>
                      <a:t> </a:t>
                    </a:r>
                    <a:r>
                      <a:rPr lang="ru-RU" baseline="0" dirty="0" err="1" smtClean="0"/>
                      <a:t>кезеңде</a:t>
                    </a:r>
                    <a:r>
                      <a:rPr lang="ru-RU" baseline="0" dirty="0"/>
                      <a:t>
</a:t>
                    </a:r>
                    <a:r>
                      <a:rPr lang="ru-RU" b="1" baseline="0" dirty="0" smtClean="0"/>
                      <a:t>77%</a:t>
                    </a:r>
                    <a:endParaRPr lang="ru-RU" b="1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87514901569094"/>
                      <c:h val="0.1942745350270675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по текущим расходам (завышение при планировании, оплата труда и др.)</c:v>
                </c:pt>
                <c:pt idx="1">
                  <c:v>при использовании трансфертов (БИП)</c:v>
                </c:pt>
                <c:pt idx="2">
                  <c:v>активы квазисектора</c:v>
                </c:pt>
                <c:pt idx="3">
                  <c:v>отраслевое законодательство</c:v>
                </c:pt>
                <c:pt idx="4">
                  <c:v>при ведении бухучета и составлении финотчетности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0.123</c:v>
                </c:pt>
                <c:pt idx="1">
                  <c:v>4.7E-2</c:v>
                </c:pt>
                <c:pt idx="2">
                  <c:v>4.2999999999999997E-2</c:v>
                </c:pt>
                <c:pt idx="3">
                  <c:v>1.6E-2</c:v>
                </c:pt>
                <c:pt idx="4">
                  <c:v>0.77100000000000002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33"/>
        <c:holeSize val="48"/>
      </c:doughnutChart>
      <c:spPr>
        <a:noFill/>
        <a:ln w="14225">
          <a:noFill/>
        </a:ln>
        <a:effectLst>
          <a:softEdge rad="0"/>
        </a:effectLst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21972253468314E-2"/>
          <c:y val="3.8950131233595801E-2"/>
          <c:w val="0.92270924467774862"/>
          <c:h val="0.785317585301837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2.8476543064268867E-3"/>
                  <c:y val="2.45683959217797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8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3268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5F-4CC6-AB46-0F5752DC9A2C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6952880796513183E-3"/>
                  <c:y val="4.26086734215616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800" b="1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500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70"/>
        <c:overlap val="-13"/>
        <c:axId val="220882704"/>
        <c:axId val="220886624"/>
      </c:barChart>
      <c:catAx>
        <c:axId val="2208827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0886624"/>
        <c:crosses val="autoZero"/>
        <c:auto val="1"/>
        <c:lblAlgn val="ctr"/>
        <c:lblOffset val="100"/>
        <c:noMultiLvlLbl val="0"/>
      </c:catAx>
      <c:valAx>
        <c:axId val="22088662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208827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>
          <a:alpha val="0"/>
        </a:schemeClr>
      </a:solidFill>
    </a:ln>
    <a:effectLst/>
  </c:spPr>
  <c:txPr>
    <a:bodyPr/>
    <a:lstStyle/>
    <a:p>
      <a:pPr>
        <a:defRPr lang="ru-RU" sz="1800" b="1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21972253468314E-2"/>
          <c:y val="0.10595181412550168"/>
          <c:w val="0.92270924467774862"/>
          <c:h val="0.71831561787364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476543064268347E-3"/>
                  <c:y val="2.86465511897428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5F-4CC6-AB46-0F5752DC9A2C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441278505024972E-16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62"/>
        <c:overlap val="-16"/>
        <c:axId val="220879568"/>
        <c:axId val="160573768"/>
      </c:barChart>
      <c:catAx>
        <c:axId val="220879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0573768"/>
        <c:crosses val="autoZero"/>
        <c:auto val="1"/>
        <c:lblAlgn val="ctr"/>
        <c:lblOffset val="100"/>
        <c:noMultiLvlLbl val="0"/>
      </c:catAx>
      <c:valAx>
        <c:axId val="160573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087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21972253468314E-2"/>
          <c:y val="3.8950131233595801E-2"/>
          <c:w val="0.92270924467774862"/>
          <c:h val="0.785317585301837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softEdge rad="0"/>
            </a:effectLst>
          </c:spPr>
          <c:invertIfNegative val="0"/>
          <c:dLbls>
            <c:dLbl>
              <c:idx val="0"/>
              <c:layout>
                <c:manualLayout>
                  <c:x val="2.8476543064268867E-3"/>
                  <c:y val="2.456839592177970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rgbClr val="002060"/>
                        </a:solidFill>
                      </a:rPr>
                      <a:t>2,7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Sheet1!$B$2</c:f>
              <c:numCache>
                <c:formatCode>#,##0.0</c:formatCode>
                <c:ptCount val="1"/>
                <c:pt idx="0">
                  <c:v>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5F-4CC6-AB46-0F5752DC9A2C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6953086128537734E-3"/>
                  <c:y val="2.02406450889467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10.4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70"/>
        <c:overlap val="-17"/>
        <c:axId val="160571024"/>
        <c:axId val="160573376"/>
      </c:barChart>
      <c:catAx>
        <c:axId val="160571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0573376"/>
        <c:crosses val="autoZero"/>
        <c:auto val="1"/>
        <c:lblAlgn val="ctr"/>
        <c:lblOffset val="100"/>
        <c:noMultiLvlLbl val="0"/>
      </c:catAx>
      <c:valAx>
        <c:axId val="16057337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605710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>
          <a:alpha val="0"/>
        </a:schemeClr>
      </a:solidFill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98444536517304"/>
          <c:y val="0.11015111276050425"/>
          <c:w val="0.59603084852209587"/>
          <c:h val="0.779697774478991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аудита госзакупок - 2018г.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BF-4F15-84E8-D95CE56BD1AF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BF-4F15-84E8-D95CE56BD1AF}"/>
              </c:ext>
            </c:extLst>
          </c:dPt>
          <c:cat>
            <c:strRef>
              <c:f>Лист1!$A$2:$A$3</c:f>
              <c:strCache>
                <c:ptCount val="2"/>
                <c:pt idx="0">
                  <c:v>Проверено СВА</c:v>
                </c:pt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</c:v>
                </c:pt>
                <c:pt idx="1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BF-4F15-84E8-D95CE56BD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1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98444536517304"/>
          <c:y val="0.11015111276050425"/>
          <c:w val="0.59603084852209587"/>
          <c:h val="0.779697774478991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аудита госзакупок - 2018г.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BF-4F15-84E8-D95CE56BD1AF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BF-4F15-84E8-D95CE56BD1AF}"/>
              </c:ext>
            </c:extLst>
          </c:dPt>
          <c:cat>
            <c:strRef>
              <c:f>Лист1!$A$2:$A$3</c:f>
              <c:strCache>
                <c:ptCount val="2"/>
                <c:pt idx="0">
                  <c:v>Всего</c:v>
                </c:pt>
                <c:pt idx="1">
                  <c:v>Проверено СВА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4.8</c:v>
                </c:pt>
                <c:pt idx="1">
                  <c:v>10.8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3BF-4F15-84E8-D95CE56BD1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5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1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21972253468314E-2"/>
          <c:y val="0.12086145506187082"/>
          <c:w val="0.92270924467774862"/>
          <c:h val="0.703406210986833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softEdge rad="0"/>
              </a:effectLst>
            </c:spPr>
          </c:dPt>
          <c:dLbls>
            <c:dLbl>
              <c:idx val="0"/>
              <c:layout>
                <c:manualLayout>
                  <c:x val="-4.781234757355114E-3"/>
                  <c:y val="1.432963563591889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sz="1600" b="1" dirty="0" smtClean="0">
                        <a:solidFill>
                          <a:srgbClr val="FF0000"/>
                        </a:solidFill>
                      </a:rPr>
                      <a:t>232,8 </a:t>
                    </a:r>
                    <a:r>
                      <a:rPr lang="ru-RU" sz="1400" b="1" dirty="0" err="1" smtClean="0">
                        <a:solidFill>
                          <a:srgbClr val="FF0000"/>
                        </a:solidFill>
                      </a:rPr>
                      <a:t>млрд.тг</a:t>
                    </a:r>
                    <a:endParaRPr lang="ru-RU" sz="1400" b="1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823010436989376"/>
                      <c:h val="0.2037542935898381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Sheet1!$B$2</c:f>
              <c:numCache>
                <c:formatCode>#,##0</c:formatCode>
                <c:ptCount val="1"/>
                <c:pt idx="0">
                  <c:v>3268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5F-4CC6-AB46-0F5752DC9A2C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476964934608302E-3"/>
                  <c:y val="6.857690851857083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rgbClr val="002060"/>
                        </a:solidFill>
                      </a:rPr>
                      <a:t>0,3 </a:t>
                    </a:r>
                    <a:r>
                      <a:rPr lang="ru-RU" sz="1400" b="1" dirty="0" err="1" smtClean="0">
                        <a:solidFill>
                          <a:srgbClr val="002060"/>
                        </a:solidFill>
                      </a:rPr>
                      <a:t>млрд.тг</a:t>
                    </a:r>
                    <a:endParaRPr lang="ru-RU" b="1" dirty="0">
                      <a:solidFill>
                        <a:srgbClr val="00206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8817416253738"/>
                      <c:h val="0.1919795479803751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500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70"/>
        <c:overlap val="-13"/>
        <c:axId val="160577688"/>
        <c:axId val="160575728"/>
      </c:barChart>
      <c:catAx>
        <c:axId val="1605776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0575728"/>
        <c:crosses val="autoZero"/>
        <c:auto val="1"/>
        <c:lblAlgn val="ctr"/>
        <c:lblOffset val="100"/>
        <c:noMultiLvlLbl val="0"/>
      </c:catAx>
      <c:valAx>
        <c:axId val="1605757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05776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2">
          <a:alpha val="0"/>
        </a:schemeClr>
      </a:solidFill>
    </a:ln>
    <a:effectLst/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 w="19050">
        <a:solidFill>
          <a:schemeClr val="lt1"/>
        </a:solidFill>
      </a:ln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29113-7A70-4E0E-B036-871C49B835F1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50706FFE-8A00-485D-9FF7-8D310692C602}">
      <dgm:prSet phldrT="[Text]" custT="1"/>
      <dgm:spPr/>
      <dgm:t>
        <a:bodyPr rtlCol="0" anchor="t"/>
        <a:lstStyle/>
        <a:p>
          <a:pPr rtl="0"/>
          <a:r>
            <a:rPr lang="ru-RU" sz="1600" b="1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2018</a:t>
          </a:r>
        </a:p>
        <a:p>
          <a:pPr rtl="0"/>
          <a:r>
            <a:rPr lang="ru-RU" sz="1250" noProof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Мемлекеттік</a:t>
          </a:r>
          <a:r>
            <a:rPr lang="ru-RU" sz="1250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аудит </a:t>
          </a:r>
          <a:r>
            <a:rPr lang="ru-RU" sz="1250" noProof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туралы</a:t>
          </a:r>
          <a:r>
            <a:rPr lang="ru-RU" sz="1250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50" noProof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Заңға</a:t>
          </a:r>
          <a:r>
            <a:rPr lang="ru-RU" sz="1250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50" noProof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түзетулер</a:t>
          </a:r>
          <a:r>
            <a:rPr lang="ru-RU" sz="1250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50" noProof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енгізілді</a:t>
          </a:r>
          <a:endParaRPr lang="ru-RU" sz="1250" noProof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EF44BD91-19A4-424B-BA32-4A5492B6E40B}" type="parTrans" cxnId="{7599CECE-5293-4C57-A979-D096C99254C7}">
      <dgm:prSet/>
      <dgm:spPr/>
      <dgm:t>
        <a:bodyPr rtlCol="0"/>
        <a:lstStyle/>
        <a:p>
          <a:pPr rtl="0"/>
          <a:endParaRPr lang="en-US" sz="36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3DFF4-D962-46D6-AFFA-2A87FD08403E}" type="sibTrans" cxnId="{7599CECE-5293-4C57-A979-D096C99254C7}">
      <dgm:prSet/>
      <dgm:spPr/>
      <dgm:t>
        <a:bodyPr rtlCol="0"/>
        <a:lstStyle/>
        <a:p>
          <a:pPr rtl="0"/>
          <a:endParaRPr lang="en-US" sz="36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3FA42E-2F3A-4DEC-8003-353232C0D1F9}">
      <dgm:prSet phldrT="[Text]" custT="1"/>
      <dgm:spPr/>
      <dgm:t>
        <a:bodyPr rtlCol="0" anchor="t"/>
        <a:lstStyle/>
        <a:p>
          <a:pPr rtl="0"/>
          <a:r>
            <a:rPr lang="ru-RU" sz="1600" b="1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  <a:p>
          <a:pPr rtl="0"/>
          <a:r>
            <a:rPr lang="ru-RU" sz="1250" noProof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Электрондық</a:t>
          </a:r>
          <a:r>
            <a:rPr lang="ru-RU" sz="1250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50" noProof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мемаудит</a:t>
          </a:r>
          <a:r>
            <a:rPr lang="ru-RU" sz="1250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50" noProof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енгізілді</a:t>
          </a:r>
          <a:r>
            <a:rPr lang="ru-RU" sz="1250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1200" b="1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200" i="1" noProof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1200" i="1" noProof="0" dirty="0" err="1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мемлекеттік</a:t>
          </a:r>
          <a:r>
            <a:rPr lang="ru-RU" sz="1200" i="1" noProof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i="1" noProof="0" dirty="0" err="1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сатып</a:t>
          </a:r>
          <a:r>
            <a:rPr lang="ru-RU" sz="1200" i="1" noProof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i="1" noProof="0" dirty="0" err="1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алу</a:t>
          </a:r>
          <a:r>
            <a:rPr lang="ru-RU" sz="1200" i="1" noProof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i="1" noProof="0" dirty="0" err="1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саласында</a:t>
          </a:r>
          <a:r>
            <a:rPr lang="ru-RU" sz="1200" i="1" noProof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800" b="1" i="1" noProof="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D92C1646-B27C-4AFD-A04C-CA297506AAE4}" type="parTrans" cxnId="{972E0453-B233-4C30-8112-E25783AED0B3}">
      <dgm:prSet/>
      <dgm:spPr/>
      <dgm:t>
        <a:bodyPr/>
        <a:lstStyle/>
        <a:p>
          <a:endParaRPr lang="ru-RU" sz="36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AF1580-1543-4655-A5E0-0191AEB6E329}" type="sibTrans" cxnId="{972E0453-B233-4C30-8112-E25783AED0B3}">
      <dgm:prSet/>
      <dgm:spPr/>
      <dgm:t>
        <a:bodyPr/>
        <a:lstStyle/>
        <a:p>
          <a:endParaRPr lang="ru-RU" sz="360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64E4E5-D03C-4FAC-91F6-3734BAA4BCD5}">
      <dgm:prSet phldrT="[Text]" custT="1"/>
      <dgm:spPr/>
      <dgm:t>
        <a:bodyPr rtlCol="0" anchor="t"/>
        <a:lstStyle/>
        <a:p>
          <a:pPr rtl="0"/>
          <a:r>
            <a:rPr lang="ru-RU" sz="1600" b="1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2017</a:t>
          </a:r>
        </a:p>
        <a:p>
          <a:pPr rtl="0"/>
          <a:r>
            <a:rPr lang="ru-RU" sz="1250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Аудит </a:t>
          </a:r>
          <a:r>
            <a:rPr lang="ru-RU" sz="1250" noProof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стандарттары</a:t>
          </a:r>
          <a:r>
            <a:rPr lang="ru-RU" sz="1250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50" noProof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енгізілді</a:t>
          </a:r>
          <a:endParaRPr lang="ru-RU" sz="1250" noProof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2FA91372-5D54-4013-BBD6-92B8842347CB}" type="parTrans" cxnId="{90C59905-04ED-4349-91B2-0B6A6CB11CE0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</a:endParaRPr>
        </a:p>
      </dgm:t>
    </dgm:pt>
    <dgm:pt modelId="{83B79D93-0F21-4732-A0BF-078E9D7F1A7B}" type="sibTrans" cxnId="{90C59905-04ED-4349-91B2-0B6A6CB11CE0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</a:endParaRPr>
        </a:p>
      </dgm:t>
    </dgm:pt>
    <dgm:pt modelId="{421F2D27-ECE9-4330-A9DC-DD29BD010198}">
      <dgm:prSet phldrT="[Text]" custT="1"/>
      <dgm:spPr/>
      <dgm:t>
        <a:bodyPr rtlCol="0" anchor="t"/>
        <a:lstStyle/>
        <a:p>
          <a:pPr rtl="0"/>
          <a:r>
            <a:rPr lang="ru-RU" sz="1600" b="1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2016</a:t>
          </a:r>
        </a:p>
        <a:p>
          <a:pPr rtl="0"/>
          <a:r>
            <a:rPr lang="ru-RU" sz="1250" noProof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Мемлекеттік</a:t>
          </a:r>
          <a:r>
            <a:rPr lang="ru-RU" sz="1250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50" noProof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аудиторларды</a:t>
          </a:r>
          <a:r>
            <a:rPr lang="ru-RU" sz="1250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1250" noProof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сертификаттау</a:t>
          </a:r>
          <a:r>
            <a:rPr lang="ru-RU" sz="1250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50" noProof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жүргізілді</a:t>
          </a:r>
          <a:endParaRPr lang="ru-RU" sz="1250" noProof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402244EC-3DAB-4866-848C-4263600C1AD4}" type="parTrans" cxnId="{DCB12C53-95C2-461A-87FA-C6C33249D6DF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</a:endParaRPr>
        </a:p>
      </dgm:t>
    </dgm:pt>
    <dgm:pt modelId="{F6208082-8F31-4D3E-AF3D-E137E9076A42}" type="sibTrans" cxnId="{DCB12C53-95C2-461A-87FA-C6C33249D6DF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</a:endParaRPr>
        </a:p>
      </dgm:t>
    </dgm:pt>
    <dgm:pt modelId="{D000852F-8BE8-48EA-AC52-94CEC5975958}">
      <dgm:prSet phldrT="[Text]" custT="1"/>
      <dgm:spPr/>
      <dgm:t>
        <a:bodyPr rtlCol="0" anchor="t"/>
        <a:lstStyle/>
        <a:p>
          <a:pPr rtl="0"/>
          <a:r>
            <a:rPr lang="ru-RU" sz="1600" b="1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2015</a:t>
          </a:r>
        </a:p>
        <a:p>
          <a:pPr rtl="0"/>
          <a:r>
            <a:rPr lang="ru-RU" sz="1250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ҚР «</a:t>
          </a:r>
          <a:r>
            <a:rPr lang="ru-RU" sz="1250" noProof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Мемлекеттік</a:t>
          </a:r>
          <a:r>
            <a:rPr lang="ru-RU" sz="1250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аудит </a:t>
          </a:r>
          <a:r>
            <a:rPr lang="ru-RU" sz="1250" noProof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және</a:t>
          </a:r>
          <a:r>
            <a:rPr lang="ru-RU" sz="1250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50" noProof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қаржылық</a:t>
          </a:r>
          <a:r>
            <a:rPr lang="ru-RU" sz="1250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50" noProof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бақылау</a:t>
          </a:r>
          <a:r>
            <a:rPr lang="ru-RU" sz="1250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50" noProof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туралы</a:t>
          </a:r>
          <a:r>
            <a:rPr lang="ru-RU" sz="1250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» </a:t>
          </a:r>
          <a:r>
            <a:rPr lang="ru-RU" sz="1250" noProof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Заң</a:t>
          </a:r>
          <a:r>
            <a:rPr lang="ru-RU" sz="1250" noProof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50" noProof="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қабылданды</a:t>
          </a:r>
          <a:endParaRPr lang="ru-RU" sz="1250" b="1" noProof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26B001F8-A856-47A1-A8E1-EEBEB30AA1A1}" type="parTrans" cxnId="{CC38CE4C-268F-4CF6-A91D-475650EA7A64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</a:endParaRPr>
        </a:p>
      </dgm:t>
    </dgm:pt>
    <dgm:pt modelId="{A33BD983-1DFF-4A1D-9BF5-4B4F69A55D01}" type="sibTrans" cxnId="{CC38CE4C-268F-4CF6-A91D-475650EA7A64}">
      <dgm:prSet/>
      <dgm:spPr/>
      <dgm:t>
        <a:bodyPr/>
        <a:lstStyle/>
        <a:p>
          <a:endParaRPr lang="ru-RU" sz="2000">
            <a:solidFill>
              <a:schemeClr val="accent1">
                <a:lumMod val="50000"/>
              </a:schemeClr>
            </a:solidFill>
          </a:endParaRPr>
        </a:p>
      </dgm:t>
    </dgm:pt>
    <dgm:pt modelId="{CBE14419-612F-4CA8-B67E-86F127446C88}" type="pres">
      <dgm:prSet presAssocID="{FBA29113-7A70-4E0E-B036-871C49B835F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A09DF3-326E-42DD-BC8A-AF0C0D331766}" type="pres">
      <dgm:prSet presAssocID="{FBA29113-7A70-4E0E-B036-871C49B835F1}" presName="arrow" presStyleLbl="bgShp" presStyleIdx="0" presStyleCnt="1" custScaleX="117647" custLinFactNeighborX="-6879" custLinFactNeighborY="-20319"/>
      <dgm:spPr/>
    </dgm:pt>
    <dgm:pt modelId="{B3C94434-45EA-48B1-965D-632E86E772AB}" type="pres">
      <dgm:prSet presAssocID="{FBA29113-7A70-4E0E-B036-871C49B835F1}" presName="linearProcess" presStyleCnt="0"/>
      <dgm:spPr/>
    </dgm:pt>
    <dgm:pt modelId="{2390666B-3510-43FB-B400-CFEB1EFF7B84}" type="pres">
      <dgm:prSet presAssocID="{DB64E4E5-D03C-4FAC-91F6-3734BAA4BCD5}" presName="textNode" presStyleLbl="node1" presStyleIdx="0" presStyleCnt="5" custScaleX="28533" custScaleY="89748" custLinFactX="51480" custLinFactNeighborX="100000" custLinFactNeighborY="1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68449-76E0-425F-8946-EAA65B0ED2D7}" type="pres">
      <dgm:prSet presAssocID="{83B79D93-0F21-4732-A0BF-078E9D7F1A7B}" presName="sibTrans" presStyleCnt="0"/>
      <dgm:spPr/>
    </dgm:pt>
    <dgm:pt modelId="{84E4A3CA-A5B2-4899-8DB7-2A9C002999E0}" type="pres">
      <dgm:prSet presAssocID="{50706FFE-8A00-485D-9FF7-8D310692C602}" presName="textNode" presStyleLbl="node1" presStyleIdx="1" presStyleCnt="5" custScaleX="27893" custScaleY="90620" custLinFactX="47644" custLinFactNeighborX="100000" custLinFactNeighborY="2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B853E-19C1-47FD-8E60-BB15A5E0C67B}" type="pres">
      <dgm:prSet presAssocID="{CD03DFF4-D962-46D6-AFFA-2A87FD08403E}" presName="sibTrans" presStyleCnt="0"/>
      <dgm:spPr/>
    </dgm:pt>
    <dgm:pt modelId="{989F9C99-160A-4FE1-AD6F-088AC0050B8F}" type="pres">
      <dgm:prSet presAssocID="{D000852F-8BE8-48EA-AC52-94CEC5975958}" presName="textNode" presStyleLbl="node1" presStyleIdx="2" presStyleCnt="5" custScaleX="29020" custScaleY="89280" custLinFactX="-78366" custLinFactNeighborX="-100000" custLinFactNeighborY="1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1B581-A636-42F9-94E0-55D20B069F71}" type="pres">
      <dgm:prSet presAssocID="{A33BD983-1DFF-4A1D-9BF5-4B4F69A55D01}" presName="sibTrans" presStyleCnt="0"/>
      <dgm:spPr/>
    </dgm:pt>
    <dgm:pt modelId="{69CD8327-FFD2-45B2-B8A1-7D5A15F682DC}" type="pres">
      <dgm:prSet presAssocID="{993FA42E-2F3A-4DEC-8003-353232C0D1F9}" presName="textNode" presStyleLbl="node1" presStyleIdx="3" presStyleCnt="5" custScaleX="28937" custScaleY="92115" custLinFactX="4296" custLinFactNeighborX="100000" custLinFactNeighborY="13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DE820-8F8C-467B-AD44-367604DA9FFB}" type="pres">
      <dgm:prSet presAssocID="{51AF1580-1543-4655-A5E0-0191AEB6E329}" presName="sibTrans" presStyleCnt="0"/>
      <dgm:spPr/>
    </dgm:pt>
    <dgm:pt modelId="{88CDCD52-A53D-42F6-BC9C-56F29EB17508}" type="pres">
      <dgm:prSet presAssocID="{421F2D27-ECE9-4330-A9DC-DD29BD010198}" presName="textNode" presStyleLbl="node1" presStyleIdx="4" presStyleCnt="5" custScaleX="29574" custScaleY="89437" custLinFactX="-110959" custLinFactNeighborX="-200000" custLinFactNeighborY="1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9FFEA8-CB4C-48D2-A01A-F57F8EAF7EA8}" type="presOf" srcId="{DB64E4E5-D03C-4FAC-91F6-3734BAA4BCD5}" destId="{2390666B-3510-43FB-B400-CFEB1EFF7B84}" srcOrd="0" destOrd="0" presId="urn:microsoft.com/office/officeart/2005/8/layout/hProcess9"/>
    <dgm:cxn modelId="{557C01EB-9C58-4FF1-A04D-65DC2CDFAE75}" type="presOf" srcId="{421F2D27-ECE9-4330-A9DC-DD29BD010198}" destId="{88CDCD52-A53D-42F6-BC9C-56F29EB17508}" srcOrd="0" destOrd="0" presId="urn:microsoft.com/office/officeart/2005/8/layout/hProcess9"/>
    <dgm:cxn modelId="{B0ABDD97-7397-46E3-9188-414985A0EFEF}" type="presOf" srcId="{D000852F-8BE8-48EA-AC52-94CEC5975958}" destId="{989F9C99-160A-4FE1-AD6F-088AC0050B8F}" srcOrd="0" destOrd="0" presId="urn:microsoft.com/office/officeart/2005/8/layout/hProcess9"/>
    <dgm:cxn modelId="{DCB12C53-95C2-461A-87FA-C6C33249D6DF}" srcId="{FBA29113-7A70-4E0E-B036-871C49B835F1}" destId="{421F2D27-ECE9-4330-A9DC-DD29BD010198}" srcOrd="4" destOrd="0" parTransId="{402244EC-3DAB-4866-848C-4263600C1AD4}" sibTransId="{F6208082-8F31-4D3E-AF3D-E137E9076A42}"/>
    <dgm:cxn modelId="{CC38CE4C-268F-4CF6-A91D-475650EA7A64}" srcId="{FBA29113-7A70-4E0E-B036-871C49B835F1}" destId="{D000852F-8BE8-48EA-AC52-94CEC5975958}" srcOrd="2" destOrd="0" parTransId="{26B001F8-A856-47A1-A8E1-EEBEB30AA1A1}" sibTransId="{A33BD983-1DFF-4A1D-9BF5-4B4F69A55D01}"/>
    <dgm:cxn modelId="{90C59905-04ED-4349-91B2-0B6A6CB11CE0}" srcId="{FBA29113-7A70-4E0E-B036-871C49B835F1}" destId="{DB64E4E5-D03C-4FAC-91F6-3734BAA4BCD5}" srcOrd="0" destOrd="0" parTransId="{2FA91372-5D54-4013-BBD6-92B8842347CB}" sibTransId="{83B79D93-0F21-4732-A0BF-078E9D7F1A7B}"/>
    <dgm:cxn modelId="{7599CECE-5293-4C57-A979-D096C99254C7}" srcId="{FBA29113-7A70-4E0E-B036-871C49B835F1}" destId="{50706FFE-8A00-485D-9FF7-8D310692C602}" srcOrd="1" destOrd="0" parTransId="{EF44BD91-19A4-424B-BA32-4A5492B6E40B}" sibTransId="{CD03DFF4-D962-46D6-AFFA-2A87FD08403E}"/>
    <dgm:cxn modelId="{534EC456-CEB8-480B-A300-E70932901831}" type="presOf" srcId="{FBA29113-7A70-4E0E-B036-871C49B835F1}" destId="{CBE14419-612F-4CA8-B67E-86F127446C88}" srcOrd="0" destOrd="0" presId="urn:microsoft.com/office/officeart/2005/8/layout/hProcess9"/>
    <dgm:cxn modelId="{0C9BB179-2284-4E4F-A9D8-8748C401094E}" type="presOf" srcId="{993FA42E-2F3A-4DEC-8003-353232C0D1F9}" destId="{69CD8327-FFD2-45B2-B8A1-7D5A15F682DC}" srcOrd="0" destOrd="0" presId="urn:microsoft.com/office/officeart/2005/8/layout/hProcess9"/>
    <dgm:cxn modelId="{972E0453-B233-4C30-8112-E25783AED0B3}" srcId="{FBA29113-7A70-4E0E-B036-871C49B835F1}" destId="{993FA42E-2F3A-4DEC-8003-353232C0D1F9}" srcOrd="3" destOrd="0" parTransId="{D92C1646-B27C-4AFD-A04C-CA297506AAE4}" sibTransId="{51AF1580-1543-4655-A5E0-0191AEB6E329}"/>
    <dgm:cxn modelId="{2224A066-FC38-4DEE-8FC8-159A8D535CBF}" type="presOf" srcId="{50706FFE-8A00-485D-9FF7-8D310692C602}" destId="{84E4A3CA-A5B2-4899-8DB7-2A9C002999E0}" srcOrd="0" destOrd="0" presId="urn:microsoft.com/office/officeart/2005/8/layout/hProcess9"/>
    <dgm:cxn modelId="{BC49F072-D15C-4277-9125-373BDEFFBC5E}" type="presParOf" srcId="{CBE14419-612F-4CA8-B67E-86F127446C88}" destId="{BFA09DF3-326E-42DD-BC8A-AF0C0D331766}" srcOrd="0" destOrd="0" presId="urn:microsoft.com/office/officeart/2005/8/layout/hProcess9"/>
    <dgm:cxn modelId="{CC6F82E2-DB83-4462-A48A-01460FA7F69E}" type="presParOf" srcId="{CBE14419-612F-4CA8-B67E-86F127446C88}" destId="{B3C94434-45EA-48B1-965D-632E86E772AB}" srcOrd="1" destOrd="0" presId="urn:microsoft.com/office/officeart/2005/8/layout/hProcess9"/>
    <dgm:cxn modelId="{BCA160DD-1217-4AA1-85E2-F8B980FE3D1B}" type="presParOf" srcId="{B3C94434-45EA-48B1-965D-632E86E772AB}" destId="{2390666B-3510-43FB-B400-CFEB1EFF7B84}" srcOrd="0" destOrd="0" presId="urn:microsoft.com/office/officeart/2005/8/layout/hProcess9"/>
    <dgm:cxn modelId="{A378C3A9-6898-49C3-B780-A516A2637A93}" type="presParOf" srcId="{B3C94434-45EA-48B1-965D-632E86E772AB}" destId="{27668449-76E0-425F-8946-EAA65B0ED2D7}" srcOrd="1" destOrd="0" presId="urn:microsoft.com/office/officeart/2005/8/layout/hProcess9"/>
    <dgm:cxn modelId="{A03E5B50-D159-4EAF-8E6D-770B56650025}" type="presParOf" srcId="{B3C94434-45EA-48B1-965D-632E86E772AB}" destId="{84E4A3CA-A5B2-4899-8DB7-2A9C002999E0}" srcOrd="2" destOrd="0" presId="urn:microsoft.com/office/officeart/2005/8/layout/hProcess9"/>
    <dgm:cxn modelId="{94412799-540D-4179-8DC2-427E463A3B8A}" type="presParOf" srcId="{B3C94434-45EA-48B1-965D-632E86E772AB}" destId="{7AEB853E-19C1-47FD-8E60-BB15A5E0C67B}" srcOrd="3" destOrd="0" presId="urn:microsoft.com/office/officeart/2005/8/layout/hProcess9"/>
    <dgm:cxn modelId="{3EB282CD-2AD4-4964-9EC5-0E6BD6A4DA84}" type="presParOf" srcId="{B3C94434-45EA-48B1-965D-632E86E772AB}" destId="{989F9C99-160A-4FE1-AD6F-088AC0050B8F}" srcOrd="4" destOrd="0" presId="urn:microsoft.com/office/officeart/2005/8/layout/hProcess9"/>
    <dgm:cxn modelId="{532D3534-9C66-4588-9421-EC86EA0D1384}" type="presParOf" srcId="{B3C94434-45EA-48B1-965D-632E86E772AB}" destId="{3A71B581-A636-42F9-94E0-55D20B069F71}" srcOrd="5" destOrd="0" presId="urn:microsoft.com/office/officeart/2005/8/layout/hProcess9"/>
    <dgm:cxn modelId="{8DDBB037-5BDB-435B-8FDA-135034591D53}" type="presParOf" srcId="{B3C94434-45EA-48B1-965D-632E86E772AB}" destId="{69CD8327-FFD2-45B2-B8A1-7D5A15F682DC}" srcOrd="6" destOrd="0" presId="urn:microsoft.com/office/officeart/2005/8/layout/hProcess9"/>
    <dgm:cxn modelId="{4D512A4A-2B6D-4BB1-9E0D-EAA2207D41DB}" type="presParOf" srcId="{B3C94434-45EA-48B1-965D-632E86E772AB}" destId="{C3CDE820-8F8C-467B-AD44-367604DA9FFB}" srcOrd="7" destOrd="0" presId="urn:microsoft.com/office/officeart/2005/8/layout/hProcess9"/>
    <dgm:cxn modelId="{4B0BAA68-75C4-4AA4-8C72-CAC28F2CD0A8}" type="presParOf" srcId="{B3C94434-45EA-48B1-965D-632E86E772AB}" destId="{88CDCD52-A53D-42F6-BC9C-56F29EB1750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4512F-0B59-4A07-9286-5C73FE5C9DC0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DE82AA-0222-4C34-8AE4-25D756068DC5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Қабылданған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нормалар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бойынша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8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83F13E-CBDC-4C6C-A63A-23689E72EF1E}" type="parTrans" cxnId="{451FEFE0-F674-4B19-9DA4-D9C112427AF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58410A3C-58B6-45B9-9EF4-20BBA5B60106}" type="sibTrans" cxnId="{451FEFE0-F674-4B19-9DA4-D9C112427AF9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F3ECB265-E428-4E79-9D5D-C4F4E15D2C63}">
      <dgm:prSet phldrT="[Текст]" custT="1"/>
      <dgm:spPr/>
      <dgm:t>
        <a:bodyPr/>
        <a:lstStyle/>
        <a:p>
          <a:r>
            <a:rPr lang="ru-RU" sz="18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Іске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асыру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нәтижелері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8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1CBD7E-89B8-4AAD-B306-D2ABD329762B}" type="sibTrans" cxnId="{AB0D754A-B5F4-4AD5-BBD0-4B769CF8E73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901D8BCB-D7F0-4553-9041-AB437AC2F19B}" type="parTrans" cxnId="{AB0D754A-B5F4-4AD5-BBD0-4B769CF8E73D}">
      <dgm:prSet/>
      <dgm:spPr/>
      <dgm:t>
        <a:bodyPr/>
        <a:lstStyle/>
        <a:p>
          <a:endParaRPr lang="ru-RU">
            <a:solidFill>
              <a:schemeClr val="accent1">
                <a:lumMod val="50000"/>
              </a:schemeClr>
            </a:solidFill>
          </a:endParaRPr>
        </a:p>
      </dgm:t>
    </dgm:pt>
    <dgm:pt modelId="{EDFCCE6F-F234-479A-B7EC-DD39DCE52799}" type="pres">
      <dgm:prSet presAssocID="{B154512F-0B59-4A07-9286-5C73FE5C9DC0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EB9AAFC-E7E1-4850-ABFE-0038436AF00E}" type="pres">
      <dgm:prSet presAssocID="{01DE82AA-0222-4C34-8AE4-25D756068DC5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ru-RU"/>
        </a:p>
      </dgm:t>
    </dgm:pt>
    <dgm:pt modelId="{7AAF9648-5127-4DAA-8493-D1718DA5A5CD}" type="pres">
      <dgm:prSet presAssocID="{01DE82AA-0222-4C34-8AE4-25D756068DC5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84B268DB-E5A0-48F5-B44C-98D31E708BE4}" type="pres">
      <dgm:prSet presAssocID="{01DE82AA-0222-4C34-8AE4-25D756068DC5}" presName="ParentAccent" presStyleLbl="alignNode1" presStyleIdx="0" presStyleCnt="2" custScaleX="143596" custLinFactNeighborX="-312" custLinFactNeighborY="112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6C7046DD-EB6C-4DDF-B813-CBE15AAD9C0F}" type="pres">
      <dgm:prSet presAssocID="{01DE82AA-0222-4C34-8AE4-25D756068DC5}" presName="ParentSmallAccent" presStyleLbl="fgAcc1" presStyleIdx="0" presStyleCnt="2" custScaleX="102489" custLinFactX="-100000" custLinFactNeighborX="-176138" custLinFactNeighborY="-1399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1BD4E071-33F9-47DF-94F2-F7ABD3F8D75D}" type="pres">
      <dgm:prSet presAssocID="{01DE82AA-0222-4C34-8AE4-25D756068DC5}" presName="Parent" presStyleLbl="revTx" presStyleIdx="0" presStyleCnt="2" custScaleX="143596" custLinFactNeighborX="9176" custLinFactNeighborY="8259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5F8EA-9217-4B57-AE26-D6EC674B67FE}" type="pres">
      <dgm:prSet presAssocID="{01DE82AA-0222-4C34-8AE4-25D756068DC5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0038CE8-FA5C-43FF-BD6F-A8C7E2DAC0DA}" type="pres">
      <dgm:prSet presAssocID="{F3ECB265-E428-4E79-9D5D-C4F4E15D2C63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ru-RU"/>
        </a:p>
      </dgm:t>
    </dgm:pt>
    <dgm:pt modelId="{EC5DB2FF-E576-48E6-8D38-1FA847CB6F61}" type="pres">
      <dgm:prSet presAssocID="{F3ECB265-E428-4E79-9D5D-C4F4E15D2C63}" presName="rootComposite" presStyleCnt="0">
        <dgm:presLayoutVars/>
      </dgm:prSet>
      <dgm:spPr/>
      <dgm:t>
        <a:bodyPr/>
        <a:lstStyle/>
        <a:p>
          <a:endParaRPr lang="ru-RU"/>
        </a:p>
      </dgm:t>
    </dgm:pt>
    <dgm:pt modelId="{EAAB647B-A504-45DC-8F33-66C1E9128D3E}" type="pres">
      <dgm:prSet presAssocID="{F3ECB265-E428-4E79-9D5D-C4F4E15D2C63}" presName="ParentAccent" presStyleLbl="alignNode1" presStyleIdx="1" presStyleCnt="2" custScaleX="143596" custLinFactNeighborX="-4137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CB745DF4-D1F0-41F9-B708-D3D55A62848E}" type="pres">
      <dgm:prSet presAssocID="{F3ECB265-E428-4E79-9D5D-C4F4E15D2C63}" presName="ParentSmallAccent" presStyleLbl="fgAcc1" presStyleIdx="1" presStyleCnt="2" custScaleX="102489" custLinFactX="-112828" custLinFactNeighborX="-200000" custLinFactNeighborY="-5709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endParaRPr lang="ru-RU"/>
        </a:p>
      </dgm:t>
    </dgm:pt>
    <dgm:pt modelId="{8B2F37E7-BF95-40BE-BC29-38B460F080DC}" type="pres">
      <dgm:prSet presAssocID="{F3ECB265-E428-4E79-9D5D-C4F4E15D2C63}" presName="Parent" presStyleLbl="revTx" presStyleIdx="1" presStyleCnt="2" custScaleX="143596" custLinFactNeighborX="8953" custLinFactNeighborY="8259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758E2-1EBF-4761-AEB7-D56F67191649}" type="pres">
      <dgm:prSet presAssocID="{F3ECB265-E428-4E79-9D5D-C4F4E15D2C63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51FEFE0-F674-4B19-9DA4-D9C112427AF9}" srcId="{B154512F-0B59-4A07-9286-5C73FE5C9DC0}" destId="{01DE82AA-0222-4C34-8AE4-25D756068DC5}" srcOrd="0" destOrd="0" parTransId="{0983F13E-CBDC-4C6C-A63A-23689E72EF1E}" sibTransId="{58410A3C-58B6-45B9-9EF4-20BBA5B60106}"/>
    <dgm:cxn modelId="{1150A41E-411C-4125-8765-3FB6EBBDDC32}" type="presOf" srcId="{F3ECB265-E428-4E79-9D5D-C4F4E15D2C63}" destId="{8B2F37E7-BF95-40BE-BC29-38B460F080DC}" srcOrd="0" destOrd="0" presId="urn:microsoft.com/office/officeart/2008/layout/SquareAccentList"/>
    <dgm:cxn modelId="{D549953C-0195-47B8-8A18-3EAF1F448BCE}" type="presOf" srcId="{01DE82AA-0222-4C34-8AE4-25D756068DC5}" destId="{1BD4E071-33F9-47DF-94F2-F7ABD3F8D75D}" srcOrd="0" destOrd="0" presId="urn:microsoft.com/office/officeart/2008/layout/SquareAccentList"/>
    <dgm:cxn modelId="{AB0D754A-B5F4-4AD5-BBD0-4B769CF8E73D}" srcId="{B154512F-0B59-4A07-9286-5C73FE5C9DC0}" destId="{F3ECB265-E428-4E79-9D5D-C4F4E15D2C63}" srcOrd="1" destOrd="0" parTransId="{901D8BCB-D7F0-4553-9041-AB437AC2F19B}" sibTransId="{591CBD7E-89B8-4AAD-B306-D2ABD329762B}"/>
    <dgm:cxn modelId="{63614F2A-F4A4-45E8-9FAC-83718B02FC1A}" type="presOf" srcId="{B154512F-0B59-4A07-9286-5C73FE5C9DC0}" destId="{EDFCCE6F-F234-479A-B7EC-DD39DCE52799}" srcOrd="0" destOrd="0" presId="urn:microsoft.com/office/officeart/2008/layout/SquareAccentList"/>
    <dgm:cxn modelId="{80E5DD92-4B6C-4892-AED7-EEA6DEBB984D}" type="presParOf" srcId="{EDFCCE6F-F234-479A-B7EC-DD39DCE52799}" destId="{AEB9AAFC-E7E1-4850-ABFE-0038436AF00E}" srcOrd="0" destOrd="0" presId="urn:microsoft.com/office/officeart/2008/layout/SquareAccentList"/>
    <dgm:cxn modelId="{02E65889-AB18-4B9D-AF57-C23477314E68}" type="presParOf" srcId="{AEB9AAFC-E7E1-4850-ABFE-0038436AF00E}" destId="{7AAF9648-5127-4DAA-8493-D1718DA5A5CD}" srcOrd="0" destOrd="0" presId="urn:microsoft.com/office/officeart/2008/layout/SquareAccentList"/>
    <dgm:cxn modelId="{B9E61807-9EA2-462A-9FF8-1C99A53BFF0C}" type="presParOf" srcId="{7AAF9648-5127-4DAA-8493-D1718DA5A5CD}" destId="{84B268DB-E5A0-48F5-B44C-98D31E708BE4}" srcOrd="0" destOrd="0" presId="urn:microsoft.com/office/officeart/2008/layout/SquareAccentList"/>
    <dgm:cxn modelId="{328A1B77-4484-421A-B314-5203E01CAECC}" type="presParOf" srcId="{7AAF9648-5127-4DAA-8493-D1718DA5A5CD}" destId="{6C7046DD-EB6C-4DDF-B813-CBE15AAD9C0F}" srcOrd="1" destOrd="0" presId="urn:microsoft.com/office/officeart/2008/layout/SquareAccentList"/>
    <dgm:cxn modelId="{4A6A3A13-C76B-4E91-8A1E-C0725E47B78B}" type="presParOf" srcId="{7AAF9648-5127-4DAA-8493-D1718DA5A5CD}" destId="{1BD4E071-33F9-47DF-94F2-F7ABD3F8D75D}" srcOrd="2" destOrd="0" presId="urn:microsoft.com/office/officeart/2008/layout/SquareAccentList"/>
    <dgm:cxn modelId="{057DDD67-5FD1-4BBD-8E0F-851D79EFA07D}" type="presParOf" srcId="{AEB9AAFC-E7E1-4850-ABFE-0038436AF00E}" destId="{3525F8EA-9217-4B57-AE26-D6EC674B67FE}" srcOrd="1" destOrd="0" presId="urn:microsoft.com/office/officeart/2008/layout/SquareAccentList"/>
    <dgm:cxn modelId="{9A79DCAB-2A6D-4284-9924-9FD76A4FF656}" type="presParOf" srcId="{EDFCCE6F-F234-479A-B7EC-DD39DCE52799}" destId="{F0038CE8-FA5C-43FF-BD6F-A8C7E2DAC0DA}" srcOrd="1" destOrd="0" presId="urn:microsoft.com/office/officeart/2008/layout/SquareAccentList"/>
    <dgm:cxn modelId="{1C638198-E4D1-4EAC-82EB-9A30D6C5E46E}" type="presParOf" srcId="{F0038CE8-FA5C-43FF-BD6F-A8C7E2DAC0DA}" destId="{EC5DB2FF-E576-48E6-8D38-1FA847CB6F61}" srcOrd="0" destOrd="0" presId="urn:microsoft.com/office/officeart/2008/layout/SquareAccentList"/>
    <dgm:cxn modelId="{EABC12A7-2B7E-4AFD-97CD-D10ABB2364E2}" type="presParOf" srcId="{EC5DB2FF-E576-48E6-8D38-1FA847CB6F61}" destId="{EAAB647B-A504-45DC-8F33-66C1E9128D3E}" srcOrd="0" destOrd="0" presId="urn:microsoft.com/office/officeart/2008/layout/SquareAccentList"/>
    <dgm:cxn modelId="{333F0A02-4E81-4FA0-AF7F-444BB9BDF5B1}" type="presParOf" srcId="{EC5DB2FF-E576-48E6-8D38-1FA847CB6F61}" destId="{CB745DF4-D1F0-41F9-B708-D3D55A62848E}" srcOrd="1" destOrd="0" presId="urn:microsoft.com/office/officeart/2008/layout/SquareAccentList"/>
    <dgm:cxn modelId="{093183EB-5065-4735-B8E9-AAB69DEA4F80}" type="presParOf" srcId="{EC5DB2FF-E576-48E6-8D38-1FA847CB6F61}" destId="{8B2F37E7-BF95-40BE-BC29-38B460F080DC}" srcOrd="2" destOrd="0" presId="urn:microsoft.com/office/officeart/2008/layout/SquareAccentList"/>
    <dgm:cxn modelId="{B77401BB-6472-46B3-B5EF-351F86D5F585}" type="presParOf" srcId="{F0038CE8-FA5C-43FF-BD6F-A8C7E2DAC0DA}" destId="{DEF758E2-1EBF-4761-AEB7-D56F6719164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56D5A5-64BE-4BE8-99C3-36E08D3FBA07}" type="doc">
      <dgm:prSet loTypeId="urn:microsoft.com/office/officeart/2009/3/layout/RandomtoResult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4E7458-B274-43ED-B348-19E4BDA6519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БҰЛТТЫ БУХГАЛТЕРИЯ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33F338-1EEB-46D8-8867-B74D3827C569}" type="parTrans" cxnId="{B82AA8BB-F1C3-4A8A-8E17-A26931375645}">
      <dgm:prSet/>
      <dgm:spPr/>
      <dgm:t>
        <a:bodyPr/>
        <a:lstStyle/>
        <a:p>
          <a:endParaRPr lang="ru-RU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A764B2-3C49-42FF-A8B2-C74FF0786C55}" type="sibTrans" cxnId="{B82AA8BB-F1C3-4A8A-8E17-A26931375645}">
      <dgm:prSet/>
      <dgm:spPr/>
      <dgm:t>
        <a:bodyPr/>
        <a:lstStyle/>
        <a:p>
          <a:endParaRPr lang="ru-RU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EDF4BA-2CC3-4873-9FD1-2539EB73FCDD}">
      <dgm:prSet phldrT="[Текст]" custT="1"/>
      <dgm:spPr/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ЭЛЕКТРОНДЫҚ АУДИТ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65FB39-5154-40CC-BCE3-4730C97C2D85}" type="parTrans" cxnId="{5D0D0EDA-0382-4EEC-B9B5-CCE512CC96E3}">
      <dgm:prSet/>
      <dgm:spPr/>
      <dgm:t>
        <a:bodyPr/>
        <a:lstStyle/>
        <a:p>
          <a:endParaRPr lang="ru-RU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25E28D-E53D-47D9-A4C6-BFB7FE321F94}" type="sibTrans" cxnId="{5D0D0EDA-0382-4EEC-B9B5-CCE512CC96E3}">
      <dgm:prSet/>
      <dgm:spPr/>
      <dgm:t>
        <a:bodyPr/>
        <a:lstStyle/>
        <a:p>
          <a:endParaRPr lang="ru-RU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91BC58-A17C-4ED1-A117-2CCD82A5DA39}" type="pres">
      <dgm:prSet presAssocID="{2356D5A5-64BE-4BE8-99C3-36E08D3FBA07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AF9B8A7-4EEB-4A72-841F-3528169ACA93}" type="pres">
      <dgm:prSet presAssocID="{0A4E7458-B274-43ED-B348-19E4BDA65194}" presName="chaos" presStyleCnt="0"/>
      <dgm:spPr/>
    </dgm:pt>
    <dgm:pt modelId="{6705E875-E6C0-4331-BB2B-C4BB697E69FB}" type="pres">
      <dgm:prSet presAssocID="{0A4E7458-B274-43ED-B348-19E4BDA65194}" presName="parTx1" presStyleLbl="revTx" presStyleIdx="0" presStyleCnt="1"/>
      <dgm:spPr/>
      <dgm:t>
        <a:bodyPr/>
        <a:lstStyle/>
        <a:p>
          <a:endParaRPr lang="ru-RU"/>
        </a:p>
      </dgm:t>
    </dgm:pt>
    <dgm:pt modelId="{DF238484-3A1E-4C78-AB91-B9206B7F0054}" type="pres">
      <dgm:prSet presAssocID="{0A4E7458-B274-43ED-B348-19E4BDA65194}" presName="c1" presStyleLbl="node1" presStyleIdx="0" presStyleCnt="19"/>
      <dgm:spPr/>
    </dgm:pt>
    <dgm:pt modelId="{AC80D82E-84A4-46F5-8EF4-A69613CECC18}" type="pres">
      <dgm:prSet presAssocID="{0A4E7458-B274-43ED-B348-19E4BDA65194}" presName="c2" presStyleLbl="node1" presStyleIdx="1" presStyleCnt="19"/>
      <dgm:spPr/>
    </dgm:pt>
    <dgm:pt modelId="{CCBF8FE9-DE2F-4EC8-8042-61FA7655140D}" type="pres">
      <dgm:prSet presAssocID="{0A4E7458-B274-43ED-B348-19E4BDA65194}" presName="c3" presStyleLbl="node1" presStyleIdx="2" presStyleCnt="19"/>
      <dgm:spPr/>
    </dgm:pt>
    <dgm:pt modelId="{68181106-EE7A-49B0-ABCA-EFD653D8F003}" type="pres">
      <dgm:prSet presAssocID="{0A4E7458-B274-43ED-B348-19E4BDA65194}" presName="c4" presStyleLbl="node1" presStyleIdx="3" presStyleCnt="19"/>
      <dgm:spPr/>
    </dgm:pt>
    <dgm:pt modelId="{E03BA46A-863A-4E6B-8CEB-6718D76EE008}" type="pres">
      <dgm:prSet presAssocID="{0A4E7458-B274-43ED-B348-19E4BDA65194}" presName="c5" presStyleLbl="node1" presStyleIdx="4" presStyleCnt="19"/>
      <dgm:spPr/>
    </dgm:pt>
    <dgm:pt modelId="{B45A6E0A-E735-4F5C-8B88-109141158406}" type="pres">
      <dgm:prSet presAssocID="{0A4E7458-B274-43ED-B348-19E4BDA65194}" presName="c6" presStyleLbl="node1" presStyleIdx="5" presStyleCnt="19"/>
      <dgm:spPr/>
    </dgm:pt>
    <dgm:pt modelId="{38739179-F724-4A3B-ACF6-59E4EDBDEFDF}" type="pres">
      <dgm:prSet presAssocID="{0A4E7458-B274-43ED-B348-19E4BDA65194}" presName="c7" presStyleLbl="node1" presStyleIdx="6" presStyleCnt="19"/>
      <dgm:spPr/>
    </dgm:pt>
    <dgm:pt modelId="{C513F483-F68A-41C7-A420-F22307533AC0}" type="pres">
      <dgm:prSet presAssocID="{0A4E7458-B274-43ED-B348-19E4BDA65194}" presName="c8" presStyleLbl="node1" presStyleIdx="7" presStyleCnt="19"/>
      <dgm:spPr/>
    </dgm:pt>
    <dgm:pt modelId="{3E80D246-3F0A-4940-81F6-9D1BFBBE1195}" type="pres">
      <dgm:prSet presAssocID="{0A4E7458-B274-43ED-B348-19E4BDA65194}" presName="c9" presStyleLbl="node1" presStyleIdx="8" presStyleCnt="19"/>
      <dgm:spPr/>
    </dgm:pt>
    <dgm:pt modelId="{7C50DAC3-7C1A-4F41-9E59-A8A124989191}" type="pres">
      <dgm:prSet presAssocID="{0A4E7458-B274-43ED-B348-19E4BDA65194}" presName="c10" presStyleLbl="node1" presStyleIdx="9" presStyleCnt="19"/>
      <dgm:spPr/>
    </dgm:pt>
    <dgm:pt modelId="{7E09F518-DFE0-4B7D-8102-82C75720CAB4}" type="pres">
      <dgm:prSet presAssocID="{0A4E7458-B274-43ED-B348-19E4BDA65194}" presName="c11" presStyleLbl="node1" presStyleIdx="10" presStyleCnt="19"/>
      <dgm:spPr/>
    </dgm:pt>
    <dgm:pt modelId="{9FCF95C3-0356-4194-9895-0CAD9F08ECE0}" type="pres">
      <dgm:prSet presAssocID="{0A4E7458-B274-43ED-B348-19E4BDA65194}" presName="c12" presStyleLbl="node1" presStyleIdx="11" presStyleCnt="19"/>
      <dgm:spPr/>
    </dgm:pt>
    <dgm:pt modelId="{0B90F4A7-3A72-4529-9D7A-45750E52640E}" type="pres">
      <dgm:prSet presAssocID="{0A4E7458-B274-43ED-B348-19E4BDA65194}" presName="c13" presStyleLbl="node1" presStyleIdx="12" presStyleCnt="19"/>
      <dgm:spPr/>
    </dgm:pt>
    <dgm:pt modelId="{2106A996-439D-4B82-8ABE-0AEC2CD8DC2D}" type="pres">
      <dgm:prSet presAssocID="{0A4E7458-B274-43ED-B348-19E4BDA65194}" presName="c14" presStyleLbl="node1" presStyleIdx="13" presStyleCnt="19"/>
      <dgm:spPr/>
    </dgm:pt>
    <dgm:pt modelId="{171C2084-E90C-4A25-BF91-69C7273969CA}" type="pres">
      <dgm:prSet presAssocID="{0A4E7458-B274-43ED-B348-19E4BDA65194}" presName="c15" presStyleLbl="node1" presStyleIdx="14" presStyleCnt="19"/>
      <dgm:spPr/>
    </dgm:pt>
    <dgm:pt modelId="{538D738F-EAF8-43A5-ADC4-BA43C806B6ED}" type="pres">
      <dgm:prSet presAssocID="{0A4E7458-B274-43ED-B348-19E4BDA65194}" presName="c16" presStyleLbl="node1" presStyleIdx="15" presStyleCnt="19"/>
      <dgm:spPr/>
    </dgm:pt>
    <dgm:pt modelId="{D355AB25-FC87-46FE-9B59-CBA3836E447D}" type="pres">
      <dgm:prSet presAssocID="{0A4E7458-B274-43ED-B348-19E4BDA65194}" presName="c17" presStyleLbl="node1" presStyleIdx="16" presStyleCnt="19"/>
      <dgm:spPr/>
    </dgm:pt>
    <dgm:pt modelId="{1F5A6E61-A089-4145-8122-C86AFF828A22}" type="pres">
      <dgm:prSet presAssocID="{0A4E7458-B274-43ED-B348-19E4BDA65194}" presName="c18" presStyleLbl="node1" presStyleIdx="17" presStyleCnt="19"/>
      <dgm:spPr/>
    </dgm:pt>
    <dgm:pt modelId="{AC6F99D3-B192-4E98-A13F-E11E419B91C1}" type="pres">
      <dgm:prSet presAssocID="{FBA764B2-3C49-42FF-A8B2-C74FF0786C55}" presName="chevronComposite1" presStyleCnt="0"/>
      <dgm:spPr/>
    </dgm:pt>
    <dgm:pt modelId="{D0C8FD61-4AA0-4FBB-A59E-267C924BEC76}" type="pres">
      <dgm:prSet presAssocID="{FBA764B2-3C49-42FF-A8B2-C74FF0786C55}" presName="chevron1" presStyleLbl="sibTrans2D1" presStyleIdx="0" presStyleCnt="2"/>
      <dgm:spPr/>
    </dgm:pt>
    <dgm:pt modelId="{F62EA9B2-999E-4E77-94DF-4A17879CB3D7}" type="pres">
      <dgm:prSet presAssocID="{FBA764B2-3C49-42FF-A8B2-C74FF0786C55}" presName="spChevron1" presStyleCnt="0"/>
      <dgm:spPr/>
    </dgm:pt>
    <dgm:pt modelId="{2F407671-E766-4086-B6F0-B638EC540663}" type="pres">
      <dgm:prSet presAssocID="{FBA764B2-3C49-42FF-A8B2-C74FF0786C55}" presName="overlap" presStyleCnt="0"/>
      <dgm:spPr/>
    </dgm:pt>
    <dgm:pt modelId="{B826FD5F-8EA8-4389-993E-7DB7A7708BF1}" type="pres">
      <dgm:prSet presAssocID="{FBA764B2-3C49-42FF-A8B2-C74FF0786C55}" presName="chevronComposite2" presStyleCnt="0"/>
      <dgm:spPr/>
    </dgm:pt>
    <dgm:pt modelId="{CDA95B26-2601-4E32-B9D2-33F4E00BE49B}" type="pres">
      <dgm:prSet presAssocID="{FBA764B2-3C49-42FF-A8B2-C74FF0786C55}" presName="chevron2" presStyleLbl="sibTrans2D1" presStyleIdx="1" presStyleCnt="2"/>
      <dgm:spPr/>
    </dgm:pt>
    <dgm:pt modelId="{60A540E7-7C55-4AEE-BA35-6B750CE4F271}" type="pres">
      <dgm:prSet presAssocID="{FBA764B2-3C49-42FF-A8B2-C74FF0786C55}" presName="spChevron2" presStyleCnt="0"/>
      <dgm:spPr/>
    </dgm:pt>
    <dgm:pt modelId="{CF35A930-D6D8-4320-9A77-30C4A92C17FE}" type="pres">
      <dgm:prSet presAssocID="{3BEDF4BA-2CC3-4873-9FD1-2539EB73FCDD}" presName="last" presStyleCnt="0"/>
      <dgm:spPr/>
    </dgm:pt>
    <dgm:pt modelId="{E7273A2F-DED9-445A-B23D-928E7986F502}" type="pres">
      <dgm:prSet presAssocID="{3BEDF4BA-2CC3-4873-9FD1-2539EB73FCDD}" presName="circleTx" presStyleLbl="node1" presStyleIdx="18" presStyleCnt="19" custScaleX="110162"/>
      <dgm:spPr/>
      <dgm:t>
        <a:bodyPr/>
        <a:lstStyle/>
        <a:p>
          <a:endParaRPr lang="ru-RU"/>
        </a:p>
      </dgm:t>
    </dgm:pt>
    <dgm:pt modelId="{3057F41D-948B-40B6-B0AF-D229B33C652F}" type="pres">
      <dgm:prSet presAssocID="{3BEDF4BA-2CC3-4873-9FD1-2539EB73FCDD}" presName="spN" presStyleCnt="0"/>
      <dgm:spPr/>
    </dgm:pt>
  </dgm:ptLst>
  <dgm:cxnLst>
    <dgm:cxn modelId="{B82AA8BB-F1C3-4A8A-8E17-A26931375645}" srcId="{2356D5A5-64BE-4BE8-99C3-36E08D3FBA07}" destId="{0A4E7458-B274-43ED-B348-19E4BDA65194}" srcOrd="0" destOrd="0" parTransId="{1833F338-1EEB-46D8-8867-B74D3827C569}" sibTransId="{FBA764B2-3C49-42FF-A8B2-C74FF0786C55}"/>
    <dgm:cxn modelId="{5D0D0EDA-0382-4EEC-B9B5-CCE512CC96E3}" srcId="{2356D5A5-64BE-4BE8-99C3-36E08D3FBA07}" destId="{3BEDF4BA-2CC3-4873-9FD1-2539EB73FCDD}" srcOrd="1" destOrd="0" parTransId="{AE65FB39-5154-40CC-BCE3-4730C97C2D85}" sibTransId="{0725E28D-E53D-47D9-A4C6-BFB7FE321F94}"/>
    <dgm:cxn modelId="{E1CB96E7-879E-4EEC-AA54-84D126AD955A}" type="presOf" srcId="{0A4E7458-B274-43ED-B348-19E4BDA65194}" destId="{6705E875-E6C0-4331-BB2B-C4BB697E69FB}" srcOrd="0" destOrd="0" presId="urn:microsoft.com/office/officeart/2009/3/layout/RandomtoResultProcess"/>
    <dgm:cxn modelId="{FF9C174C-09BB-49A5-A5F3-14529953C47B}" type="presOf" srcId="{3BEDF4BA-2CC3-4873-9FD1-2539EB73FCDD}" destId="{E7273A2F-DED9-445A-B23D-928E7986F502}" srcOrd="0" destOrd="0" presId="urn:microsoft.com/office/officeart/2009/3/layout/RandomtoResultProcess"/>
    <dgm:cxn modelId="{0D223EAB-CECA-40A5-B356-740D88F9A546}" type="presOf" srcId="{2356D5A5-64BE-4BE8-99C3-36E08D3FBA07}" destId="{DA91BC58-A17C-4ED1-A117-2CCD82A5DA39}" srcOrd="0" destOrd="0" presId="urn:microsoft.com/office/officeart/2009/3/layout/RandomtoResultProcess"/>
    <dgm:cxn modelId="{D660CE95-4740-40EF-A3B7-93505B3E4E7C}" type="presParOf" srcId="{DA91BC58-A17C-4ED1-A117-2CCD82A5DA39}" destId="{0AF9B8A7-4EEB-4A72-841F-3528169ACA93}" srcOrd="0" destOrd="0" presId="urn:microsoft.com/office/officeart/2009/3/layout/RandomtoResultProcess"/>
    <dgm:cxn modelId="{2BA8235D-0613-4A53-9FF5-22891EC54E68}" type="presParOf" srcId="{0AF9B8A7-4EEB-4A72-841F-3528169ACA93}" destId="{6705E875-E6C0-4331-BB2B-C4BB697E69FB}" srcOrd="0" destOrd="0" presId="urn:microsoft.com/office/officeart/2009/3/layout/RandomtoResultProcess"/>
    <dgm:cxn modelId="{9D166E66-626E-4C81-854D-2BC34612581A}" type="presParOf" srcId="{0AF9B8A7-4EEB-4A72-841F-3528169ACA93}" destId="{DF238484-3A1E-4C78-AB91-B9206B7F0054}" srcOrd="1" destOrd="0" presId="urn:microsoft.com/office/officeart/2009/3/layout/RandomtoResultProcess"/>
    <dgm:cxn modelId="{EC97DF35-865A-49B9-959E-31173B4F22D9}" type="presParOf" srcId="{0AF9B8A7-4EEB-4A72-841F-3528169ACA93}" destId="{AC80D82E-84A4-46F5-8EF4-A69613CECC18}" srcOrd="2" destOrd="0" presId="urn:microsoft.com/office/officeart/2009/3/layout/RandomtoResultProcess"/>
    <dgm:cxn modelId="{F7778181-3F4E-4CAB-8816-731348AF5FB2}" type="presParOf" srcId="{0AF9B8A7-4EEB-4A72-841F-3528169ACA93}" destId="{CCBF8FE9-DE2F-4EC8-8042-61FA7655140D}" srcOrd="3" destOrd="0" presId="urn:microsoft.com/office/officeart/2009/3/layout/RandomtoResultProcess"/>
    <dgm:cxn modelId="{63C90D6E-0904-40FB-838B-29225FBAFDA1}" type="presParOf" srcId="{0AF9B8A7-4EEB-4A72-841F-3528169ACA93}" destId="{68181106-EE7A-49B0-ABCA-EFD653D8F003}" srcOrd="4" destOrd="0" presId="urn:microsoft.com/office/officeart/2009/3/layout/RandomtoResultProcess"/>
    <dgm:cxn modelId="{3E998F3B-0D90-4AC1-AC84-AE665230ED56}" type="presParOf" srcId="{0AF9B8A7-4EEB-4A72-841F-3528169ACA93}" destId="{E03BA46A-863A-4E6B-8CEB-6718D76EE008}" srcOrd="5" destOrd="0" presId="urn:microsoft.com/office/officeart/2009/3/layout/RandomtoResultProcess"/>
    <dgm:cxn modelId="{2340FD07-1F7D-472B-8594-70AE85BCB58F}" type="presParOf" srcId="{0AF9B8A7-4EEB-4A72-841F-3528169ACA93}" destId="{B45A6E0A-E735-4F5C-8B88-109141158406}" srcOrd="6" destOrd="0" presId="urn:microsoft.com/office/officeart/2009/3/layout/RandomtoResultProcess"/>
    <dgm:cxn modelId="{D81A1C3B-CD78-497A-9FF8-99FF19AAB93D}" type="presParOf" srcId="{0AF9B8A7-4EEB-4A72-841F-3528169ACA93}" destId="{38739179-F724-4A3B-ACF6-59E4EDBDEFDF}" srcOrd="7" destOrd="0" presId="urn:microsoft.com/office/officeart/2009/3/layout/RandomtoResultProcess"/>
    <dgm:cxn modelId="{2D607D9C-2FE7-40A4-9188-B36DA49123D7}" type="presParOf" srcId="{0AF9B8A7-4EEB-4A72-841F-3528169ACA93}" destId="{C513F483-F68A-41C7-A420-F22307533AC0}" srcOrd="8" destOrd="0" presId="urn:microsoft.com/office/officeart/2009/3/layout/RandomtoResultProcess"/>
    <dgm:cxn modelId="{A1671D89-A633-4E28-A04F-6238B36AB74B}" type="presParOf" srcId="{0AF9B8A7-4EEB-4A72-841F-3528169ACA93}" destId="{3E80D246-3F0A-4940-81F6-9D1BFBBE1195}" srcOrd="9" destOrd="0" presId="urn:microsoft.com/office/officeart/2009/3/layout/RandomtoResultProcess"/>
    <dgm:cxn modelId="{E54FA573-2155-419A-9A9D-145EDDE9DF35}" type="presParOf" srcId="{0AF9B8A7-4EEB-4A72-841F-3528169ACA93}" destId="{7C50DAC3-7C1A-4F41-9E59-A8A124989191}" srcOrd="10" destOrd="0" presId="urn:microsoft.com/office/officeart/2009/3/layout/RandomtoResultProcess"/>
    <dgm:cxn modelId="{6A6FF3E8-3634-4ED3-8B98-4E9C5C2BC49E}" type="presParOf" srcId="{0AF9B8A7-4EEB-4A72-841F-3528169ACA93}" destId="{7E09F518-DFE0-4B7D-8102-82C75720CAB4}" srcOrd="11" destOrd="0" presId="urn:microsoft.com/office/officeart/2009/3/layout/RandomtoResultProcess"/>
    <dgm:cxn modelId="{DFCE560F-04E9-4CE7-8B12-53CD14DD810A}" type="presParOf" srcId="{0AF9B8A7-4EEB-4A72-841F-3528169ACA93}" destId="{9FCF95C3-0356-4194-9895-0CAD9F08ECE0}" srcOrd="12" destOrd="0" presId="urn:microsoft.com/office/officeart/2009/3/layout/RandomtoResultProcess"/>
    <dgm:cxn modelId="{7D6B7918-5944-4EE2-8F49-C6F40243308F}" type="presParOf" srcId="{0AF9B8A7-4EEB-4A72-841F-3528169ACA93}" destId="{0B90F4A7-3A72-4529-9D7A-45750E52640E}" srcOrd="13" destOrd="0" presId="urn:microsoft.com/office/officeart/2009/3/layout/RandomtoResultProcess"/>
    <dgm:cxn modelId="{751F0042-971F-4BE7-9EF2-2398B78374D1}" type="presParOf" srcId="{0AF9B8A7-4EEB-4A72-841F-3528169ACA93}" destId="{2106A996-439D-4B82-8ABE-0AEC2CD8DC2D}" srcOrd="14" destOrd="0" presId="urn:microsoft.com/office/officeart/2009/3/layout/RandomtoResultProcess"/>
    <dgm:cxn modelId="{4F470DB0-5762-4181-9092-D07E592F49DA}" type="presParOf" srcId="{0AF9B8A7-4EEB-4A72-841F-3528169ACA93}" destId="{171C2084-E90C-4A25-BF91-69C7273969CA}" srcOrd="15" destOrd="0" presId="urn:microsoft.com/office/officeart/2009/3/layout/RandomtoResultProcess"/>
    <dgm:cxn modelId="{FCC13691-94BB-47DC-8C2E-551636DC3740}" type="presParOf" srcId="{0AF9B8A7-4EEB-4A72-841F-3528169ACA93}" destId="{538D738F-EAF8-43A5-ADC4-BA43C806B6ED}" srcOrd="16" destOrd="0" presId="urn:microsoft.com/office/officeart/2009/3/layout/RandomtoResultProcess"/>
    <dgm:cxn modelId="{E8248637-BE20-41C0-9BAF-0F62BE641834}" type="presParOf" srcId="{0AF9B8A7-4EEB-4A72-841F-3528169ACA93}" destId="{D355AB25-FC87-46FE-9B59-CBA3836E447D}" srcOrd="17" destOrd="0" presId="urn:microsoft.com/office/officeart/2009/3/layout/RandomtoResultProcess"/>
    <dgm:cxn modelId="{B3E652F0-0D98-444A-9911-EAE1092167D0}" type="presParOf" srcId="{0AF9B8A7-4EEB-4A72-841F-3528169ACA93}" destId="{1F5A6E61-A089-4145-8122-C86AFF828A22}" srcOrd="18" destOrd="0" presId="urn:microsoft.com/office/officeart/2009/3/layout/RandomtoResultProcess"/>
    <dgm:cxn modelId="{D46D4108-D289-4AEF-8F8D-B2051A3BB5AE}" type="presParOf" srcId="{DA91BC58-A17C-4ED1-A117-2CCD82A5DA39}" destId="{AC6F99D3-B192-4E98-A13F-E11E419B91C1}" srcOrd="1" destOrd="0" presId="urn:microsoft.com/office/officeart/2009/3/layout/RandomtoResultProcess"/>
    <dgm:cxn modelId="{13B27F4E-0621-4CB9-8634-374F725CD741}" type="presParOf" srcId="{AC6F99D3-B192-4E98-A13F-E11E419B91C1}" destId="{D0C8FD61-4AA0-4FBB-A59E-267C924BEC76}" srcOrd="0" destOrd="0" presId="urn:microsoft.com/office/officeart/2009/3/layout/RandomtoResultProcess"/>
    <dgm:cxn modelId="{C0F70993-1EBF-42AC-A6C9-0AA1DC7FB93A}" type="presParOf" srcId="{AC6F99D3-B192-4E98-A13F-E11E419B91C1}" destId="{F62EA9B2-999E-4E77-94DF-4A17879CB3D7}" srcOrd="1" destOrd="0" presId="urn:microsoft.com/office/officeart/2009/3/layout/RandomtoResultProcess"/>
    <dgm:cxn modelId="{B760D556-E0B9-4FEE-A58F-878D22B361F5}" type="presParOf" srcId="{DA91BC58-A17C-4ED1-A117-2CCD82A5DA39}" destId="{2F407671-E766-4086-B6F0-B638EC540663}" srcOrd="2" destOrd="0" presId="urn:microsoft.com/office/officeart/2009/3/layout/RandomtoResultProcess"/>
    <dgm:cxn modelId="{DC63C5E4-B7CF-4669-9EC6-0DC266CFC8A9}" type="presParOf" srcId="{DA91BC58-A17C-4ED1-A117-2CCD82A5DA39}" destId="{B826FD5F-8EA8-4389-993E-7DB7A7708BF1}" srcOrd="3" destOrd="0" presId="urn:microsoft.com/office/officeart/2009/3/layout/RandomtoResultProcess"/>
    <dgm:cxn modelId="{A3074BA5-7462-47E6-9B6A-F63D3F015CC5}" type="presParOf" srcId="{B826FD5F-8EA8-4389-993E-7DB7A7708BF1}" destId="{CDA95B26-2601-4E32-B9D2-33F4E00BE49B}" srcOrd="0" destOrd="0" presId="urn:microsoft.com/office/officeart/2009/3/layout/RandomtoResultProcess"/>
    <dgm:cxn modelId="{CC51FE09-BF04-4E7F-B0B0-B472826C2BBD}" type="presParOf" srcId="{B826FD5F-8EA8-4389-993E-7DB7A7708BF1}" destId="{60A540E7-7C55-4AEE-BA35-6B750CE4F271}" srcOrd="1" destOrd="0" presId="urn:microsoft.com/office/officeart/2009/3/layout/RandomtoResultProcess"/>
    <dgm:cxn modelId="{4FF15DB3-B73F-4399-BD71-BABE922631D6}" type="presParOf" srcId="{DA91BC58-A17C-4ED1-A117-2CCD82A5DA39}" destId="{CF35A930-D6D8-4320-9A77-30C4A92C17FE}" srcOrd="4" destOrd="0" presId="urn:microsoft.com/office/officeart/2009/3/layout/RandomtoResultProcess"/>
    <dgm:cxn modelId="{822C1F35-6475-469F-B7B6-0D8E91833D11}" type="presParOf" srcId="{CF35A930-D6D8-4320-9A77-30C4A92C17FE}" destId="{E7273A2F-DED9-445A-B23D-928E7986F502}" srcOrd="0" destOrd="0" presId="urn:microsoft.com/office/officeart/2009/3/layout/RandomtoResultProcess"/>
    <dgm:cxn modelId="{E065898D-EB31-4A11-8E6F-E06A41D400A0}" type="presParOf" srcId="{CF35A930-D6D8-4320-9A77-30C4A92C17FE}" destId="{3057F41D-948B-40B6-B0AF-D229B33C652F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56D5A5-64BE-4BE8-99C3-36E08D3FBA07}" type="doc">
      <dgm:prSet loTypeId="urn:microsoft.com/office/officeart/2009/3/layout/RandomtoResult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4E7458-B274-43ED-B348-19E4BDA65194}">
      <dgm:prSet phldrT="[Текст]" custT="1"/>
      <dgm:spPr/>
      <dgm:t>
        <a:bodyPr/>
        <a:lstStyle/>
        <a:p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Аудиторлық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компанияларға</a:t>
          </a:r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 аутсорсинг</a:t>
          </a:r>
        </a:p>
      </dgm:t>
    </dgm:pt>
    <dgm:pt modelId="{1833F338-1EEB-46D8-8867-B74D3827C569}" type="parTrans" cxnId="{B82AA8BB-F1C3-4A8A-8E17-A26931375645}">
      <dgm:prSet/>
      <dgm:spPr/>
      <dgm:t>
        <a:bodyPr/>
        <a:lstStyle/>
        <a:p>
          <a:endParaRPr lang="ru-RU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A764B2-3C49-42FF-A8B2-C74FF0786C55}" type="sibTrans" cxnId="{B82AA8BB-F1C3-4A8A-8E17-A26931375645}">
      <dgm:prSet/>
      <dgm:spPr/>
      <dgm:t>
        <a:bodyPr/>
        <a:lstStyle/>
        <a:p>
          <a:endParaRPr lang="ru-RU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EDF4BA-2CC3-4873-9FD1-2539EB73FCDD}">
      <dgm:prSet phldrT="[Текст]" custT="1"/>
      <dgm:spPr/>
      <dgm:t>
        <a:bodyPr/>
        <a:lstStyle/>
        <a:p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ІМАК-</a:t>
          </a:r>
          <a:r>
            <a:rPr lang="ru-RU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нің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сұрау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салу </a:t>
          </a:r>
          <a:r>
            <a:rPr lang="ru-RU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бойынша</a:t>
          </a:r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тексерулер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65FB39-5154-40CC-BCE3-4730C97C2D85}" type="parTrans" cxnId="{5D0D0EDA-0382-4EEC-B9B5-CCE512CC96E3}">
      <dgm:prSet/>
      <dgm:spPr/>
      <dgm:t>
        <a:bodyPr/>
        <a:lstStyle/>
        <a:p>
          <a:endParaRPr lang="ru-RU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25E28D-E53D-47D9-A4C6-BFB7FE321F94}" type="sibTrans" cxnId="{5D0D0EDA-0382-4EEC-B9B5-CCE512CC96E3}">
      <dgm:prSet/>
      <dgm:spPr/>
      <dgm:t>
        <a:bodyPr/>
        <a:lstStyle/>
        <a:p>
          <a:endParaRPr lang="ru-RU" sz="32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91BC58-A17C-4ED1-A117-2CCD82A5DA39}" type="pres">
      <dgm:prSet presAssocID="{2356D5A5-64BE-4BE8-99C3-36E08D3FBA07}" presName="Name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AF9B8A7-4EEB-4A72-841F-3528169ACA93}" type="pres">
      <dgm:prSet presAssocID="{0A4E7458-B274-43ED-B348-19E4BDA65194}" presName="chaos" presStyleCnt="0"/>
      <dgm:spPr/>
    </dgm:pt>
    <dgm:pt modelId="{6705E875-E6C0-4331-BB2B-C4BB697E69FB}" type="pres">
      <dgm:prSet presAssocID="{0A4E7458-B274-43ED-B348-19E4BDA65194}" presName="parTx1" presStyleLbl="revTx" presStyleIdx="0" presStyleCnt="1" custLinFactNeighborX="-439" custLinFactNeighborY="9317"/>
      <dgm:spPr/>
      <dgm:t>
        <a:bodyPr/>
        <a:lstStyle/>
        <a:p>
          <a:endParaRPr lang="ru-RU"/>
        </a:p>
      </dgm:t>
    </dgm:pt>
    <dgm:pt modelId="{DF238484-3A1E-4C78-AB91-B9206B7F0054}" type="pres">
      <dgm:prSet presAssocID="{0A4E7458-B274-43ED-B348-19E4BDA65194}" presName="c1" presStyleLbl="node1" presStyleIdx="0" presStyleCnt="19"/>
      <dgm:spPr/>
    </dgm:pt>
    <dgm:pt modelId="{AC80D82E-84A4-46F5-8EF4-A69613CECC18}" type="pres">
      <dgm:prSet presAssocID="{0A4E7458-B274-43ED-B348-19E4BDA65194}" presName="c2" presStyleLbl="node1" presStyleIdx="1" presStyleCnt="19"/>
      <dgm:spPr/>
    </dgm:pt>
    <dgm:pt modelId="{CCBF8FE9-DE2F-4EC8-8042-61FA7655140D}" type="pres">
      <dgm:prSet presAssocID="{0A4E7458-B274-43ED-B348-19E4BDA65194}" presName="c3" presStyleLbl="node1" presStyleIdx="2" presStyleCnt="19"/>
      <dgm:spPr/>
    </dgm:pt>
    <dgm:pt modelId="{68181106-EE7A-49B0-ABCA-EFD653D8F003}" type="pres">
      <dgm:prSet presAssocID="{0A4E7458-B274-43ED-B348-19E4BDA65194}" presName="c4" presStyleLbl="node1" presStyleIdx="3" presStyleCnt="19"/>
      <dgm:spPr/>
    </dgm:pt>
    <dgm:pt modelId="{E03BA46A-863A-4E6B-8CEB-6718D76EE008}" type="pres">
      <dgm:prSet presAssocID="{0A4E7458-B274-43ED-B348-19E4BDA65194}" presName="c5" presStyleLbl="node1" presStyleIdx="4" presStyleCnt="19"/>
      <dgm:spPr/>
    </dgm:pt>
    <dgm:pt modelId="{B45A6E0A-E735-4F5C-8B88-109141158406}" type="pres">
      <dgm:prSet presAssocID="{0A4E7458-B274-43ED-B348-19E4BDA65194}" presName="c6" presStyleLbl="node1" presStyleIdx="5" presStyleCnt="19"/>
      <dgm:spPr/>
    </dgm:pt>
    <dgm:pt modelId="{38739179-F724-4A3B-ACF6-59E4EDBDEFDF}" type="pres">
      <dgm:prSet presAssocID="{0A4E7458-B274-43ED-B348-19E4BDA65194}" presName="c7" presStyleLbl="node1" presStyleIdx="6" presStyleCnt="19"/>
      <dgm:spPr/>
    </dgm:pt>
    <dgm:pt modelId="{C513F483-F68A-41C7-A420-F22307533AC0}" type="pres">
      <dgm:prSet presAssocID="{0A4E7458-B274-43ED-B348-19E4BDA65194}" presName="c8" presStyleLbl="node1" presStyleIdx="7" presStyleCnt="19"/>
      <dgm:spPr/>
    </dgm:pt>
    <dgm:pt modelId="{3E80D246-3F0A-4940-81F6-9D1BFBBE1195}" type="pres">
      <dgm:prSet presAssocID="{0A4E7458-B274-43ED-B348-19E4BDA65194}" presName="c9" presStyleLbl="node1" presStyleIdx="8" presStyleCnt="19"/>
      <dgm:spPr/>
    </dgm:pt>
    <dgm:pt modelId="{7C50DAC3-7C1A-4F41-9E59-A8A124989191}" type="pres">
      <dgm:prSet presAssocID="{0A4E7458-B274-43ED-B348-19E4BDA65194}" presName="c10" presStyleLbl="node1" presStyleIdx="9" presStyleCnt="19"/>
      <dgm:spPr/>
    </dgm:pt>
    <dgm:pt modelId="{7E09F518-DFE0-4B7D-8102-82C75720CAB4}" type="pres">
      <dgm:prSet presAssocID="{0A4E7458-B274-43ED-B348-19E4BDA65194}" presName="c11" presStyleLbl="node1" presStyleIdx="10" presStyleCnt="19"/>
      <dgm:spPr/>
    </dgm:pt>
    <dgm:pt modelId="{9FCF95C3-0356-4194-9895-0CAD9F08ECE0}" type="pres">
      <dgm:prSet presAssocID="{0A4E7458-B274-43ED-B348-19E4BDA65194}" presName="c12" presStyleLbl="node1" presStyleIdx="11" presStyleCnt="19"/>
      <dgm:spPr/>
    </dgm:pt>
    <dgm:pt modelId="{0B90F4A7-3A72-4529-9D7A-45750E52640E}" type="pres">
      <dgm:prSet presAssocID="{0A4E7458-B274-43ED-B348-19E4BDA65194}" presName="c13" presStyleLbl="node1" presStyleIdx="12" presStyleCnt="19"/>
      <dgm:spPr/>
    </dgm:pt>
    <dgm:pt modelId="{2106A996-439D-4B82-8ABE-0AEC2CD8DC2D}" type="pres">
      <dgm:prSet presAssocID="{0A4E7458-B274-43ED-B348-19E4BDA65194}" presName="c14" presStyleLbl="node1" presStyleIdx="13" presStyleCnt="19"/>
      <dgm:spPr/>
    </dgm:pt>
    <dgm:pt modelId="{171C2084-E90C-4A25-BF91-69C7273969CA}" type="pres">
      <dgm:prSet presAssocID="{0A4E7458-B274-43ED-B348-19E4BDA65194}" presName="c15" presStyleLbl="node1" presStyleIdx="14" presStyleCnt="19"/>
      <dgm:spPr/>
    </dgm:pt>
    <dgm:pt modelId="{538D738F-EAF8-43A5-ADC4-BA43C806B6ED}" type="pres">
      <dgm:prSet presAssocID="{0A4E7458-B274-43ED-B348-19E4BDA65194}" presName="c16" presStyleLbl="node1" presStyleIdx="15" presStyleCnt="19"/>
      <dgm:spPr/>
    </dgm:pt>
    <dgm:pt modelId="{D355AB25-FC87-46FE-9B59-CBA3836E447D}" type="pres">
      <dgm:prSet presAssocID="{0A4E7458-B274-43ED-B348-19E4BDA65194}" presName="c17" presStyleLbl="node1" presStyleIdx="16" presStyleCnt="19"/>
      <dgm:spPr/>
    </dgm:pt>
    <dgm:pt modelId="{1F5A6E61-A089-4145-8122-C86AFF828A22}" type="pres">
      <dgm:prSet presAssocID="{0A4E7458-B274-43ED-B348-19E4BDA65194}" presName="c18" presStyleLbl="node1" presStyleIdx="17" presStyleCnt="19"/>
      <dgm:spPr/>
    </dgm:pt>
    <dgm:pt modelId="{AC6F99D3-B192-4E98-A13F-E11E419B91C1}" type="pres">
      <dgm:prSet presAssocID="{FBA764B2-3C49-42FF-A8B2-C74FF0786C55}" presName="chevronComposite1" presStyleCnt="0"/>
      <dgm:spPr/>
    </dgm:pt>
    <dgm:pt modelId="{D0C8FD61-4AA0-4FBB-A59E-267C924BEC76}" type="pres">
      <dgm:prSet presAssocID="{FBA764B2-3C49-42FF-A8B2-C74FF0786C55}" presName="chevron1" presStyleLbl="sibTrans2D1" presStyleIdx="0" presStyleCnt="2" custAng="10800000"/>
      <dgm:spPr/>
    </dgm:pt>
    <dgm:pt modelId="{F62EA9B2-999E-4E77-94DF-4A17879CB3D7}" type="pres">
      <dgm:prSet presAssocID="{FBA764B2-3C49-42FF-A8B2-C74FF0786C55}" presName="spChevron1" presStyleCnt="0"/>
      <dgm:spPr/>
    </dgm:pt>
    <dgm:pt modelId="{2F407671-E766-4086-B6F0-B638EC540663}" type="pres">
      <dgm:prSet presAssocID="{FBA764B2-3C49-42FF-A8B2-C74FF0786C55}" presName="overlap" presStyleCnt="0"/>
      <dgm:spPr/>
    </dgm:pt>
    <dgm:pt modelId="{B826FD5F-8EA8-4389-993E-7DB7A7708BF1}" type="pres">
      <dgm:prSet presAssocID="{FBA764B2-3C49-42FF-A8B2-C74FF0786C55}" presName="chevronComposite2" presStyleCnt="0"/>
      <dgm:spPr/>
    </dgm:pt>
    <dgm:pt modelId="{CDA95B26-2601-4E32-B9D2-33F4E00BE49B}" type="pres">
      <dgm:prSet presAssocID="{FBA764B2-3C49-42FF-A8B2-C74FF0786C55}" presName="chevron2" presStyleLbl="sibTrans2D1" presStyleIdx="1" presStyleCnt="2" custAng="10800000"/>
      <dgm:spPr/>
    </dgm:pt>
    <dgm:pt modelId="{60A540E7-7C55-4AEE-BA35-6B750CE4F271}" type="pres">
      <dgm:prSet presAssocID="{FBA764B2-3C49-42FF-A8B2-C74FF0786C55}" presName="spChevron2" presStyleCnt="0"/>
      <dgm:spPr/>
    </dgm:pt>
    <dgm:pt modelId="{CF35A930-D6D8-4320-9A77-30C4A92C17FE}" type="pres">
      <dgm:prSet presAssocID="{3BEDF4BA-2CC3-4873-9FD1-2539EB73FCDD}" presName="last" presStyleCnt="0"/>
      <dgm:spPr/>
    </dgm:pt>
    <dgm:pt modelId="{E7273A2F-DED9-445A-B23D-928E7986F502}" type="pres">
      <dgm:prSet presAssocID="{3BEDF4BA-2CC3-4873-9FD1-2539EB73FCDD}" presName="circleTx" presStyleLbl="node1" presStyleIdx="18" presStyleCnt="19" custScaleX="110162" custLinFactNeighborX="-2623" custLinFactNeighborY="-762"/>
      <dgm:spPr/>
      <dgm:t>
        <a:bodyPr/>
        <a:lstStyle/>
        <a:p>
          <a:endParaRPr lang="ru-RU"/>
        </a:p>
      </dgm:t>
    </dgm:pt>
    <dgm:pt modelId="{3057F41D-948B-40B6-B0AF-D229B33C652F}" type="pres">
      <dgm:prSet presAssocID="{3BEDF4BA-2CC3-4873-9FD1-2539EB73FCDD}" presName="spN" presStyleCnt="0"/>
      <dgm:spPr/>
    </dgm:pt>
  </dgm:ptLst>
  <dgm:cxnLst>
    <dgm:cxn modelId="{CE836E94-A2BA-4D18-A2C0-F42F0C1FC428}" type="presOf" srcId="{3BEDF4BA-2CC3-4873-9FD1-2539EB73FCDD}" destId="{E7273A2F-DED9-445A-B23D-928E7986F502}" srcOrd="0" destOrd="0" presId="urn:microsoft.com/office/officeart/2009/3/layout/RandomtoResultProcess"/>
    <dgm:cxn modelId="{C4874437-F60C-4398-8AC7-8ADF6ACE5F38}" type="presOf" srcId="{2356D5A5-64BE-4BE8-99C3-36E08D3FBA07}" destId="{DA91BC58-A17C-4ED1-A117-2CCD82A5DA39}" srcOrd="0" destOrd="0" presId="urn:microsoft.com/office/officeart/2009/3/layout/RandomtoResultProcess"/>
    <dgm:cxn modelId="{B82AA8BB-F1C3-4A8A-8E17-A26931375645}" srcId="{2356D5A5-64BE-4BE8-99C3-36E08D3FBA07}" destId="{0A4E7458-B274-43ED-B348-19E4BDA65194}" srcOrd="0" destOrd="0" parTransId="{1833F338-1EEB-46D8-8867-B74D3827C569}" sibTransId="{FBA764B2-3C49-42FF-A8B2-C74FF0786C55}"/>
    <dgm:cxn modelId="{5D0D0EDA-0382-4EEC-B9B5-CCE512CC96E3}" srcId="{2356D5A5-64BE-4BE8-99C3-36E08D3FBA07}" destId="{3BEDF4BA-2CC3-4873-9FD1-2539EB73FCDD}" srcOrd="1" destOrd="0" parTransId="{AE65FB39-5154-40CC-BCE3-4730C97C2D85}" sibTransId="{0725E28D-E53D-47D9-A4C6-BFB7FE321F94}"/>
    <dgm:cxn modelId="{05D1B97B-BD02-480C-8C1E-2FB666F333C5}" type="presOf" srcId="{0A4E7458-B274-43ED-B348-19E4BDA65194}" destId="{6705E875-E6C0-4331-BB2B-C4BB697E69FB}" srcOrd="0" destOrd="0" presId="urn:microsoft.com/office/officeart/2009/3/layout/RandomtoResultProcess"/>
    <dgm:cxn modelId="{51A079E0-34FC-44F6-A616-E7AEB71661E2}" type="presParOf" srcId="{DA91BC58-A17C-4ED1-A117-2CCD82A5DA39}" destId="{0AF9B8A7-4EEB-4A72-841F-3528169ACA93}" srcOrd="0" destOrd="0" presId="urn:microsoft.com/office/officeart/2009/3/layout/RandomtoResultProcess"/>
    <dgm:cxn modelId="{B1F4F503-6291-4C78-8246-E786CE51D6A8}" type="presParOf" srcId="{0AF9B8A7-4EEB-4A72-841F-3528169ACA93}" destId="{6705E875-E6C0-4331-BB2B-C4BB697E69FB}" srcOrd="0" destOrd="0" presId="urn:microsoft.com/office/officeart/2009/3/layout/RandomtoResultProcess"/>
    <dgm:cxn modelId="{7789D2AF-C491-4E89-BDCD-AB8DAB26DDB7}" type="presParOf" srcId="{0AF9B8A7-4EEB-4A72-841F-3528169ACA93}" destId="{DF238484-3A1E-4C78-AB91-B9206B7F0054}" srcOrd="1" destOrd="0" presId="urn:microsoft.com/office/officeart/2009/3/layout/RandomtoResultProcess"/>
    <dgm:cxn modelId="{1659450A-ED3D-4B11-B174-26639AB5FADD}" type="presParOf" srcId="{0AF9B8A7-4EEB-4A72-841F-3528169ACA93}" destId="{AC80D82E-84A4-46F5-8EF4-A69613CECC18}" srcOrd="2" destOrd="0" presId="urn:microsoft.com/office/officeart/2009/3/layout/RandomtoResultProcess"/>
    <dgm:cxn modelId="{BAC12785-2609-49D5-B29F-E7E3BFC69209}" type="presParOf" srcId="{0AF9B8A7-4EEB-4A72-841F-3528169ACA93}" destId="{CCBF8FE9-DE2F-4EC8-8042-61FA7655140D}" srcOrd="3" destOrd="0" presId="urn:microsoft.com/office/officeart/2009/3/layout/RandomtoResultProcess"/>
    <dgm:cxn modelId="{CAD4F0E4-38F5-45BF-9BE5-1C22B823E588}" type="presParOf" srcId="{0AF9B8A7-4EEB-4A72-841F-3528169ACA93}" destId="{68181106-EE7A-49B0-ABCA-EFD653D8F003}" srcOrd="4" destOrd="0" presId="urn:microsoft.com/office/officeart/2009/3/layout/RandomtoResultProcess"/>
    <dgm:cxn modelId="{BD26864B-8655-4F24-B2E1-BA4C76E2776F}" type="presParOf" srcId="{0AF9B8A7-4EEB-4A72-841F-3528169ACA93}" destId="{E03BA46A-863A-4E6B-8CEB-6718D76EE008}" srcOrd="5" destOrd="0" presId="urn:microsoft.com/office/officeart/2009/3/layout/RandomtoResultProcess"/>
    <dgm:cxn modelId="{81F968F3-D1CC-413B-90FF-D1C96867787C}" type="presParOf" srcId="{0AF9B8A7-4EEB-4A72-841F-3528169ACA93}" destId="{B45A6E0A-E735-4F5C-8B88-109141158406}" srcOrd="6" destOrd="0" presId="urn:microsoft.com/office/officeart/2009/3/layout/RandomtoResultProcess"/>
    <dgm:cxn modelId="{AC2A8E8A-CDD6-416E-8C6A-CF113EDD3833}" type="presParOf" srcId="{0AF9B8A7-4EEB-4A72-841F-3528169ACA93}" destId="{38739179-F724-4A3B-ACF6-59E4EDBDEFDF}" srcOrd="7" destOrd="0" presId="urn:microsoft.com/office/officeart/2009/3/layout/RandomtoResultProcess"/>
    <dgm:cxn modelId="{4F983976-DF14-4BA2-8EE8-8554369942D1}" type="presParOf" srcId="{0AF9B8A7-4EEB-4A72-841F-3528169ACA93}" destId="{C513F483-F68A-41C7-A420-F22307533AC0}" srcOrd="8" destOrd="0" presId="urn:microsoft.com/office/officeart/2009/3/layout/RandomtoResultProcess"/>
    <dgm:cxn modelId="{20C88BB0-A7DF-4A00-AC69-359C0FC96AB4}" type="presParOf" srcId="{0AF9B8A7-4EEB-4A72-841F-3528169ACA93}" destId="{3E80D246-3F0A-4940-81F6-9D1BFBBE1195}" srcOrd="9" destOrd="0" presId="urn:microsoft.com/office/officeart/2009/3/layout/RandomtoResultProcess"/>
    <dgm:cxn modelId="{FBBB8D3D-F5B9-49F9-81E6-4CA6AC8FC64E}" type="presParOf" srcId="{0AF9B8A7-4EEB-4A72-841F-3528169ACA93}" destId="{7C50DAC3-7C1A-4F41-9E59-A8A124989191}" srcOrd="10" destOrd="0" presId="urn:microsoft.com/office/officeart/2009/3/layout/RandomtoResultProcess"/>
    <dgm:cxn modelId="{DB8E3740-EE44-4BD7-90E2-E7AF5C0D0AF9}" type="presParOf" srcId="{0AF9B8A7-4EEB-4A72-841F-3528169ACA93}" destId="{7E09F518-DFE0-4B7D-8102-82C75720CAB4}" srcOrd="11" destOrd="0" presId="urn:microsoft.com/office/officeart/2009/3/layout/RandomtoResultProcess"/>
    <dgm:cxn modelId="{F5B88530-BD59-4AA8-A97A-520C4EF510C6}" type="presParOf" srcId="{0AF9B8A7-4EEB-4A72-841F-3528169ACA93}" destId="{9FCF95C3-0356-4194-9895-0CAD9F08ECE0}" srcOrd="12" destOrd="0" presId="urn:microsoft.com/office/officeart/2009/3/layout/RandomtoResultProcess"/>
    <dgm:cxn modelId="{7496A1A7-C9CC-469E-977D-547B512A5832}" type="presParOf" srcId="{0AF9B8A7-4EEB-4A72-841F-3528169ACA93}" destId="{0B90F4A7-3A72-4529-9D7A-45750E52640E}" srcOrd="13" destOrd="0" presId="urn:microsoft.com/office/officeart/2009/3/layout/RandomtoResultProcess"/>
    <dgm:cxn modelId="{80A1EE90-1991-4BAE-91F9-1BF42BEC7DAC}" type="presParOf" srcId="{0AF9B8A7-4EEB-4A72-841F-3528169ACA93}" destId="{2106A996-439D-4B82-8ABE-0AEC2CD8DC2D}" srcOrd="14" destOrd="0" presId="urn:microsoft.com/office/officeart/2009/3/layout/RandomtoResultProcess"/>
    <dgm:cxn modelId="{8006183C-CD62-4E03-9493-C3D9D7DABE86}" type="presParOf" srcId="{0AF9B8A7-4EEB-4A72-841F-3528169ACA93}" destId="{171C2084-E90C-4A25-BF91-69C7273969CA}" srcOrd="15" destOrd="0" presId="urn:microsoft.com/office/officeart/2009/3/layout/RandomtoResultProcess"/>
    <dgm:cxn modelId="{575BE3BA-B70E-4591-B32A-9E60EA4F1B01}" type="presParOf" srcId="{0AF9B8A7-4EEB-4A72-841F-3528169ACA93}" destId="{538D738F-EAF8-43A5-ADC4-BA43C806B6ED}" srcOrd="16" destOrd="0" presId="urn:microsoft.com/office/officeart/2009/3/layout/RandomtoResultProcess"/>
    <dgm:cxn modelId="{63AB48D1-05F1-43AB-AA47-6B2D113FCB16}" type="presParOf" srcId="{0AF9B8A7-4EEB-4A72-841F-3528169ACA93}" destId="{D355AB25-FC87-46FE-9B59-CBA3836E447D}" srcOrd="17" destOrd="0" presId="urn:microsoft.com/office/officeart/2009/3/layout/RandomtoResultProcess"/>
    <dgm:cxn modelId="{88AAEA26-146B-44F7-A7DC-6F9A6197E994}" type="presParOf" srcId="{0AF9B8A7-4EEB-4A72-841F-3528169ACA93}" destId="{1F5A6E61-A089-4145-8122-C86AFF828A22}" srcOrd="18" destOrd="0" presId="urn:microsoft.com/office/officeart/2009/3/layout/RandomtoResultProcess"/>
    <dgm:cxn modelId="{68E967CB-3017-481D-B9A9-BB0A0D3CC68B}" type="presParOf" srcId="{DA91BC58-A17C-4ED1-A117-2CCD82A5DA39}" destId="{AC6F99D3-B192-4E98-A13F-E11E419B91C1}" srcOrd="1" destOrd="0" presId="urn:microsoft.com/office/officeart/2009/3/layout/RandomtoResultProcess"/>
    <dgm:cxn modelId="{4BF901E9-5A19-4DEA-AFF7-D6447C62E15E}" type="presParOf" srcId="{AC6F99D3-B192-4E98-A13F-E11E419B91C1}" destId="{D0C8FD61-4AA0-4FBB-A59E-267C924BEC76}" srcOrd="0" destOrd="0" presId="urn:microsoft.com/office/officeart/2009/3/layout/RandomtoResultProcess"/>
    <dgm:cxn modelId="{B4C3F1FD-0528-4B44-8FDE-58B34FCD1E44}" type="presParOf" srcId="{AC6F99D3-B192-4E98-A13F-E11E419B91C1}" destId="{F62EA9B2-999E-4E77-94DF-4A17879CB3D7}" srcOrd="1" destOrd="0" presId="urn:microsoft.com/office/officeart/2009/3/layout/RandomtoResultProcess"/>
    <dgm:cxn modelId="{D9935F5B-6B96-4D3F-B4A7-5A849ADD409C}" type="presParOf" srcId="{DA91BC58-A17C-4ED1-A117-2CCD82A5DA39}" destId="{2F407671-E766-4086-B6F0-B638EC540663}" srcOrd="2" destOrd="0" presId="urn:microsoft.com/office/officeart/2009/3/layout/RandomtoResultProcess"/>
    <dgm:cxn modelId="{D080B9B5-1DF7-4AED-9B14-6EDF2A88FF91}" type="presParOf" srcId="{DA91BC58-A17C-4ED1-A117-2CCD82A5DA39}" destId="{B826FD5F-8EA8-4389-993E-7DB7A7708BF1}" srcOrd="3" destOrd="0" presId="urn:microsoft.com/office/officeart/2009/3/layout/RandomtoResultProcess"/>
    <dgm:cxn modelId="{54CAF6DF-BA50-4F0A-81BF-BCCFA9894803}" type="presParOf" srcId="{B826FD5F-8EA8-4389-993E-7DB7A7708BF1}" destId="{CDA95B26-2601-4E32-B9D2-33F4E00BE49B}" srcOrd="0" destOrd="0" presId="urn:microsoft.com/office/officeart/2009/3/layout/RandomtoResultProcess"/>
    <dgm:cxn modelId="{7D048B19-7D5E-4EF4-94A4-F4C6C7CE9F53}" type="presParOf" srcId="{B826FD5F-8EA8-4389-993E-7DB7A7708BF1}" destId="{60A540E7-7C55-4AEE-BA35-6B750CE4F271}" srcOrd="1" destOrd="0" presId="urn:microsoft.com/office/officeart/2009/3/layout/RandomtoResultProcess"/>
    <dgm:cxn modelId="{523F4E08-F387-44E0-91A9-DA3A45435B63}" type="presParOf" srcId="{DA91BC58-A17C-4ED1-A117-2CCD82A5DA39}" destId="{CF35A930-D6D8-4320-9A77-30C4A92C17FE}" srcOrd="4" destOrd="0" presId="urn:microsoft.com/office/officeart/2009/3/layout/RandomtoResultProcess"/>
    <dgm:cxn modelId="{EF95F8C9-D4C0-4A3C-B9BB-718A62FA0693}" type="presParOf" srcId="{CF35A930-D6D8-4320-9A77-30C4A92C17FE}" destId="{E7273A2F-DED9-445A-B23D-928E7986F502}" srcOrd="0" destOrd="0" presId="urn:microsoft.com/office/officeart/2009/3/layout/RandomtoResultProcess"/>
    <dgm:cxn modelId="{6225FBB1-7878-480E-95F9-61553124707B}" type="presParOf" srcId="{CF35A930-D6D8-4320-9A77-30C4A92C17FE}" destId="{3057F41D-948B-40B6-B0AF-D229B33C652F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0.25231</cdr:x>
      <cdr:y>0.24408</cdr:y>
    </cdr:from>
    <cdr:to>
      <cdr:x>0.77385</cdr:x>
      <cdr:y>0.6638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2924432" y="1103867"/>
          <a:ext cx="6044968" cy="1898205"/>
        </a:xfrm>
        <a:prstGeom xmlns:a="http://schemas.openxmlformats.org/drawingml/2006/main" prst="straightConnector1">
          <a:avLst/>
        </a:prstGeom>
        <a:ln xmlns:a="http://schemas.openxmlformats.org/drawingml/2006/main" w="6350">
          <a:solidFill>
            <a:srgbClr val="00823B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0.2224</cdr:x>
      <cdr:y>0.3874</cdr:y>
    </cdr:from>
    <cdr:to>
      <cdr:x>0.47776</cdr:x>
      <cdr:y>0.82978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80526" y="1806930"/>
          <a:ext cx="1585096" cy="2063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kk-KZ" sz="2800" b="1" dirty="0" smtClean="0">
              <a:latin typeface="Arial" panose="020B0604020202020204" pitchFamily="34" charset="0"/>
              <a:cs typeface="Arial" panose="020B0604020202020204" pitchFamily="34" charset="0"/>
            </a:rPr>
            <a:t>245</a:t>
          </a:r>
          <a:r>
            <a:rPr lang="kk-KZ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800" b="1" dirty="0" smtClean="0">
              <a:latin typeface="Arial" panose="020B0604020202020204" pitchFamily="34" charset="0"/>
              <a:cs typeface="Arial" panose="020B0604020202020204" pitchFamily="34" charset="0"/>
            </a:rPr>
            <a:t>млрд.тг</a:t>
          </a:r>
          <a:r>
            <a:rPr lang="kk-KZ" sz="1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kk-KZ" sz="1600" dirty="0" smtClean="0">
              <a:latin typeface="Arial" panose="020B0604020202020204" pitchFamily="34" charset="0"/>
              <a:cs typeface="Arial" panose="020B0604020202020204" pitchFamily="34" charset="0"/>
            </a:rPr>
            <a:t>қаржылық бұзушылықтар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0.23592</cdr:x>
      <cdr:y>0.28295</cdr:y>
    </cdr:from>
    <cdr:to>
      <cdr:x>0.41067</cdr:x>
      <cdr:y>0.36873</cdr:y>
    </cdr:to>
    <cdr:sp macro="" textlink="">
      <cdr:nvSpPr>
        <cdr:cNvPr id="3" name="TextBox 20"/>
        <cdr:cNvSpPr txBox="1"/>
      </cdr:nvSpPr>
      <cdr:spPr>
        <a:xfrm xmlns:a="http://schemas.openxmlformats.org/drawingml/2006/main">
          <a:off x="1464465" y="1319751"/>
          <a:ext cx="1084743" cy="4001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rtl="0"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189</a:t>
          </a:r>
          <a:endParaRPr lang="ru-RU" dirty="0">
            <a:solidFill>
              <a:srgbClr val="FF0000"/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0.34412</cdr:x>
      <cdr:y>0.7139</cdr:y>
    </cdr:from>
    <cdr:to>
      <cdr:x>0.51887</cdr:x>
      <cdr:y>0.79309</cdr:y>
    </cdr:to>
    <cdr:sp macro="" textlink="">
      <cdr:nvSpPr>
        <cdr:cNvPr id="4" name="TextBox 20"/>
        <cdr:cNvSpPr txBox="1"/>
      </cdr:nvSpPr>
      <cdr:spPr>
        <a:xfrm xmlns:a="http://schemas.openxmlformats.org/drawingml/2006/main">
          <a:off x="2136119" y="3329823"/>
          <a:ext cx="1084743" cy="36936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30</a:t>
          </a:r>
          <a:endParaRPr lang="ru-RU" sz="1050" dirty="0">
            <a:solidFill>
              <a:srgbClr val="FF0000"/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0.24407</cdr:x>
      <cdr:y>0.81041</cdr:y>
    </cdr:from>
    <cdr:to>
      <cdr:x>0.41882</cdr:x>
      <cdr:y>0.86979</cdr:y>
    </cdr:to>
    <cdr:sp macro="" textlink="">
      <cdr:nvSpPr>
        <cdr:cNvPr id="5" name="TextBox 20"/>
        <cdr:cNvSpPr txBox="1"/>
      </cdr:nvSpPr>
      <cdr:spPr>
        <a:xfrm xmlns:a="http://schemas.openxmlformats.org/drawingml/2006/main">
          <a:off x="1515028" y="3779934"/>
          <a:ext cx="108474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1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2</a:t>
          </a:r>
          <a:endParaRPr lang="ru-RU" sz="1200" dirty="0">
            <a:solidFill>
              <a:schemeClr val="tx1"/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0.1867</cdr:x>
      <cdr:y>0.76984</cdr:y>
    </cdr:from>
    <cdr:to>
      <cdr:x>0.36145</cdr:x>
      <cdr:y>0.82923</cdr:y>
    </cdr:to>
    <cdr:sp macro="" textlink="">
      <cdr:nvSpPr>
        <cdr:cNvPr id="6" name="TextBox 20"/>
        <cdr:cNvSpPr txBox="1"/>
      </cdr:nvSpPr>
      <cdr:spPr>
        <a:xfrm xmlns:a="http://schemas.openxmlformats.org/drawingml/2006/main">
          <a:off x="1158922" y="3590726"/>
          <a:ext cx="108474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 smtClean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10</a:t>
          </a:r>
          <a:endParaRPr lang="ru-RU" sz="1200" dirty="0">
            <a:solidFill>
              <a:schemeClr val="tx1"/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0.21833</cdr:x>
      <cdr:y>0.71869</cdr:y>
    </cdr:from>
    <cdr:to>
      <cdr:x>0.28291</cdr:x>
      <cdr:y>0.78468</cdr:y>
    </cdr:to>
    <cdr:sp macro="" textlink="">
      <cdr:nvSpPr>
        <cdr:cNvPr id="7" name="TextBox 20"/>
        <cdr:cNvSpPr txBox="1"/>
      </cdr:nvSpPr>
      <cdr:spPr>
        <a:xfrm xmlns:a="http://schemas.openxmlformats.org/drawingml/2006/main">
          <a:off x="1355244" y="3352140"/>
          <a:ext cx="400873" cy="30779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rPr>
            <a:t>4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ea typeface="Tahoma" panose="020B060403050404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0.17732</cdr:x>
      <cdr:y>0.75881</cdr:y>
    </cdr:from>
    <cdr:to>
      <cdr:x>0.24142</cdr:x>
      <cdr:y>0.80419</cdr:y>
    </cdr:to>
    <cdr:cxnSp macro="">
      <cdr:nvCxnSpPr>
        <cdr:cNvPr id="9" name="Прямая соединительная линия 8"/>
        <cdr:cNvCxnSpPr/>
      </cdr:nvCxnSpPr>
      <cdr:spPr>
        <a:xfrm xmlns:a="http://schemas.openxmlformats.org/drawingml/2006/main" flipH="1">
          <a:off x="1100667" y="3539264"/>
          <a:ext cx="397934" cy="21166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0.12412</cdr:x>
      <cdr:y>0.80419</cdr:y>
    </cdr:from>
    <cdr:to>
      <cdr:x>0.2687</cdr:x>
      <cdr:y>0.94033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H="1">
          <a:off x="770467" y="3750931"/>
          <a:ext cx="897466" cy="6350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0.31321</cdr:x>
      <cdr:y>0.80132</cdr:y>
    </cdr:from>
    <cdr:to>
      <cdr:x>0.47141</cdr:x>
      <cdr:y>0.98981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08631" y="1504522"/>
          <a:ext cx="711489" cy="35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2015</a:t>
          </a:r>
          <a:endParaRPr lang="ru-RU" sz="14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0.58873</cdr:x>
      <cdr:y>0.80132</cdr:y>
    </cdr:from>
    <cdr:to>
      <cdr:x>0.74692</cdr:x>
      <cdr:y>0.98981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47761" y="1504523"/>
          <a:ext cx="711444" cy="353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2019</a:t>
          </a:r>
          <a:endParaRPr lang="ru-RU" sz="1400" b="1" dirty="0">
            <a:solidFill>
              <a:schemeClr val="accent5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0.65356</cdr:x>
      <cdr:y>0.41664</cdr:y>
    </cdr:from>
    <cdr:to>
      <cdr:x>0.78692</cdr:x>
      <cdr:y>0.50846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73400" y="1534199"/>
          <a:ext cx="667950" cy="338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39%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0.62237</cdr:x>
      <cdr:y>0.62064</cdr:y>
    </cdr:from>
    <cdr:to>
      <cdr:x>0.75477</cdr:x>
      <cdr:y>0.68962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117224" y="2285377"/>
          <a:ext cx="663140" cy="254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latin typeface="Arial" panose="020B0604020202020204" pitchFamily="34" charset="0"/>
              <a:cs typeface="Arial" panose="020B0604020202020204" pitchFamily="34" charset="0"/>
            </a:rPr>
            <a:t>70%</a:t>
          </a:r>
          <a:endParaRPr lang="ru-RU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0.64464</cdr:x>
      <cdr:y>0.17795</cdr:y>
    </cdr:from>
    <cdr:to>
      <cdr:x>0.96053</cdr:x>
      <cdr:y>0.36064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3228748" y="655268"/>
          <a:ext cx="1582148" cy="672721"/>
        </a:xfrm>
        <a:prstGeom xmlns:a="http://schemas.openxmlformats.org/drawingml/2006/main" prst="wedgeRectCallout">
          <a:avLst>
            <a:gd name="adj1" fmla="val -31970"/>
            <a:gd name="adj2" fmla="val 80923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10,8 </a:t>
          </a: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трлн. </a:t>
          </a:r>
          <a:r>
            <a:rPr lang="ru-RU" sz="18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тг</a:t>
          </a:r>
          <a:r>
            <a:rPr lang="ru-RU" sz="1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аудиттеледі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0.45634</cdr:x>
      <cdr:y>0.7659</cdr:y>
    </cdr:from>
    <cdr:to>
      <cdr:x>0.63362</cdr:x>
      <cdr:y>0.85992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006777" y="2882934"/>
          <a:ext cx="779605" cy="353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6%</a:t>
          </a:r>
          <a:endParaRPr lang="ru-RU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0.61253</cdr:x>
      <cdr:y>0.3794</cdr:y>
    </cdr:from>
    <cdr:to>
      <cdr:x>0.77377</cdr:x>
      <cdr:y>0.45299</cdr:y>
    </cdr:to>
    <cdr:sp macro="" textlink="">
      <cdr:nvSpPr>
        <cdr:cNvPr id="2" name="TextBox 22"/>
        <cdr:cNvSpPr txBox="1"/>
      </cdr:nvSpPr>
      <cdr:spPr>
        <a:xfrm xmlns:a="http://schemas.openxmlformats.org/drawingml/2006/main">
          <a:off x="2458200" y="1428093"/>
          <a:ext cx="64708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14 561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0.7786</cdr:x>
      <cdr:y>0.13309</cdr:y>
    </cdr:from>
    <cdr:to>
      <cdr:x>0.96359</cdr:x>
      <cdr:y>0.21486</cdr:y>
    </cdr:to>
    <cdr:sp macro="" textlink="">
      <cdr:nvSpPr>
        <cdr:cNvPr id="3" name="TextBox 22"/>
        <cdr:cNvSpPr txBox="1"/>
      </cdr:nvSpPr>
      <cdr:spPr>
        <a:xfrm xmlns:a="http://schemas.openxmlformats.org/drawingml/2006/main">
          <a:off x="3124696" y="500975"/>
          <a:ext cx="742380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23 966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0.80814</cdr:x>
      <cdr:y>0.39993</cdr:y>
    </cdr:from>
    <cdr:to>
      <cdr:x>0.93392</cdr:x>
      <cdr:y>0.47352</cdr:y>
    </cdr:to>
    <cdr:sp macro="" textlink="">
      <cdr:nvSpPr>
        <cdr:cNvPr id="4" name="TextBox 26"/>
        <cdr:cNvSpPr txBox="1"/>
      </cdr:nvSpPr>
      <cdr:spPr>
        <a:xfrm xmlns:a="http://schemas.openxmlformats.org/drawingml/2006/main">
          <a:off x="3243229" y="1505371"/>
          <a:ext cx="50477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44%</a:t>
          </a:r>
          <a:endParaRPr lang="ru-RU" sz="12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0.74987</cdr:x>
      <cdr:y>0.90941</cdr:y>
    </cdr:from>
    <cdr:to>
      <cdr:x>0.92735</cdr:x>
      <cdr:y>0.983</cdr:y>
    </cdr:to>
    <cdr:sp macro="" textlink="">
      <cdr:nvSpPr>
        <cdr:cNvPr id="5" name="TextBox 26"/>
        <cdr:cNvSpPr txBox="1"/>
      </cdr:nvSpPr>
      <cdr:spPr>
        <a:xfrm xmlns:a="http://schemas.openxmlformats.org/drawingml/2006/main">
          <a:off x="3009368" y="3423106"/>
          <a:ext cx="71228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-%-бен</a:t>
          </a:r>
          <a:endParaRPr lang="ru-RU" sz="1200" b="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9786" cy="498693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42" y="2"/>
            <a:ext cx="2949786" cy="498693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>
              <a:defRPr sz="1200"/>
            </a:lvl1pPr>
          </a:lstStyle>
          <a:p>
            <a:fld id="{2BA750A8-8667-44F1-BAB5-B1F9D2EE5E0E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2" tIns="45921" rIns="91842" bIns="4592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83310"/>
            <a:ext cx="5445760" cy="3913613"/>
          </a:xfrm>
          <a:prstGeom prst="rect">
            <a:avLst/>
          </a:prstGeom>
        </p:spPr>
        <p:txBody>
          <a:bodyPr vert="horz" lIns="91842" tIns="45921" rIns="91842" bIns="4592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40646"/>
            <a:ext cx="2949786" cy="498692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42" y="9440646"/>
            <a:ext cx="2949786" cy="498692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r">
              <a:defRPr sz="1200"/>
            </a:lvl1pPr>
          </a:lstStyle>
          <a:p>
            <a:fld id="{C74D5D3E-DDEA-40CC-91DA-E3767DF91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3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74938" y="928688"/>
            <a:ext cx="4449762" cy="25034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786" indent="-29019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974" indent="-2312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9564" indent="-2312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748" indent="-2312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5960" indent="-2312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15172" indent="-2312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74383" indent="-2312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33595" indent="-2312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3DC819F-6239-4013-85FC-9EFEABE72566}" type="slidenum">
              <a:rPr lang="ru-RU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ru-RU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8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53988" y="1343025"/>
            <a:ext cx="6435725" cy="36210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301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74625" y="1336675"/>
            <a:ext cx="6399213" cy="3600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ru-RU" smtClean="0">
                <a:solidFill>
                  <a:srgbClr val="2D2E2D"/>
                </a:solidFill>
                <a:latin typeface="Arial"/>
              </a:rPr>
              <a:pPr/>
              <a:t>4</a:t>
            </a:fld>
            <a:endParaRPr lang="ru-RU" dirty="0">
              <a:solidFill>
                <a:srgbClr val="2D2E2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076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865B-3F57-4D50-8CA0-F259DFEA7FE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10867-A252-4BE9-B61A-A66B2FA91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80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39CC-459A-4C3D-8AC3-78E8102595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4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CB283-B0BD-4D52-A7CE-307E801ED6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Группа 4"/>
          <p:cNvGrpSpPr/>
          <p:nvPr userDrawn="1"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6" name="Прямая соединительная линия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Группа 21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Прямая соединительная линия 3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Группа 4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Прямая соединительная линия 5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Группа 22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Прямая соединительная линия 2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Группа 2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Прямая соединительная линия 3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Прямая соединительная линия 3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2620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F7D4-628D-449D-A62F-1C57BE38D5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Группа 7"/>
          <p:cNvGrpSpPr/>
          <p:nvPr userDrawn="1"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Группа 24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Группа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па 25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Группа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Прямоугольник 58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60" name="Прямая соединительная линия 59"/>
          <p:cNvCxnSpPr/>
          <p:nvPr userDrawn="1"/>
        </p:nvCxnSpPr>
        <p:spPr>
          <a:xfrm>
            <a:off x="7923092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20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DA14-4A34-4E8E-BC08-BD2CEB1991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BE5D-BF60-42B0-A962-7859320A0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7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C7D0-F6AC-4880-A175-E6792FAA04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6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7D7F1-C818-44CD-8BA8-3D989800AD4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45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4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" y="2697830"/>
            <a:ext cx="12191999" cy="1431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38803" indent="0" algn="ctr">
              <a:buNone/>
              <a:defRPr sz="1500"/>
            </a:lvl2pPr>
            <a:lvl3pPr marL="677604" indent="0" algn="ctr">
              <a:buNone/>
              <a:defRPr sz="1300"/>
            </a:lvl3pPr>
            <a:lvl4pPr marL="1016407" indent="0" algn="ctr">
              <a:buNone/>
              <a:defRPr sz="1200"/>
            </a:lvl4pPr>
            <a:lvl5pPr marL="1355211" indent="0" algn="ctr">
              <a:buNone/>
              <a:defRPr sz="1200"/>
            </a:lvl5pPr>
            <a:lvl6pPr marL="1694011" indent="0" algn="ctr">
              <a:buNone/>
              <a:defRPr sz="1200"/>
            </a:lvl6pPr>
            <a:lvl7pPr marL="2032814" indent="0" algn="ctr">
              <a:buNone/>
              <a:defRPr sz="1200"/>
            </a:lvl7pPr>
            <a:lvl8pPr marL="2371616" indent="0" algn="ctr">
              <a:buNone/>
              <a:defRPr sz="1200"/>
            </a:lvl8pPr>
            <a:lvl9pPr marL="2710417" indent="0" algn="ctr">
              <a:buNone/>
              <a:defRPr sz="12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6072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2E77BCE-745F-40F2-8462-C452FFBCC862}" type="datetime1">
              <a:rPr lang="ru-RU" smtClean="0"/>
              <a:t>07.02.2020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06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5F39CC-459A-4C3D-8AC3-78E81025950E}" type="datetime1">
              <a:rPr lang="ru-RU" smtClean="0"/>
              <a:t>07.02.2020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/>
              <a:t>Добавить нижний колонтитул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72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855A-6252-481C-B0CB-E27693ABAA2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BE5D-BF60-42B0-A962-7859320A0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Группа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Группа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Прямая соединительная линия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Группа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Прямая соединительная линия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" name="Прямая соединительная линия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57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7BCE-745F-40F2-8462-C452FFBCC8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3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51F3-F576-458F-BB43-F0A22B78F2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BE5D-BF60-42B0-A962-7859320A08F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Группа 6"/>
          <p:cNvGrpSpPr/>
          <p:nvPr userDrawn="1"/>
        </p:nvGrpSpPr>
        <p:grpSpPr bwMode="hidden">
          <a:xfrm>
            <a:off x="-2" y="0"/>
            <a:ext cx="12192003" cy="6858000"/>
            <a:chOff x="-1" y="0"/>
            <a:chExt cx="1219200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Группа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Группа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Прямая соединительная линия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Группа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Прямая соединительная линия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" name="Прямая соединительная линия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15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5BCE-373E-4511-B7A7-73391D82B2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1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DD08-F38D-45B8-95D4-4DA9AF3BDE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9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6865B-3F57-4D50-8CA0-F259DFEA7FE3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10867-A252-4BE9-B61A-A66B2FA91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48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30A55-8665-4AAE-B6B6-6806D7B237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Добавить нижний колонтитул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 bwMode="hidden">
          <a:xfrm>
            <a:off x="-2" y="-195943"/>
            <a:ext cx="12192003" cy="6858000"/>
            <a:chOff x="-1" y="0"/>
            <a:chExt cx="1219200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Группа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Группа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Прямая соединительная линия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Группа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Прямая соединительная линия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" name="Прямая соединительная линия 57"/>
          <p:cNvCxnSpPr/>
          <p:nvPr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34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1603375" y="2941796"/>
            <a:ext cx="9266237" cy="158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 anchor="ctr">
            <a:spAutoFit/>
          </a:bodyPr>
          <a:lstStyle>
            <a:lvl1pPr defTabSz="8096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96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96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96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96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96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96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96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96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3200" b="1" dirty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Бюджет </a:t>
            </a:r>
            <a:r>
              <a:rPr lang="ru-RU" altLang="ru-RU" sz="3200" b="1" dirty="0" err="1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қаражатын</a:t>
            </a:r>
            <a:r>
              <a:rPr lang="ru-RU" altLang="ru-RU" sz="3200" b="1" dirty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пайдаланудың</a:t>
            </a:r>
            <a:r>
              <a:rPr lang="ru-RU" altLang="ru-RU" sz="3200" b="1" dirty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тиімділігін</a:t>
            </a:r>
            <a:r>
              <a:rPr lang="ru-RU" altLang="ru-RU" sz="3200" b="1" dirty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арттыру</a:t>
            </a:r>
            <a:r>
              <a:rPr lang="ru-RU" altLang="ru-RU" sz="3200" b="1" dirty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мақсатында</a:t>
            </a:r>
            <a:r>
              <a:rPr lang="ru-RU" altLang="ru-RU" sz="3200" b="1" dirty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мемлекеттік</a:t>
            </a:r>
            <a:r>
              <a:rPr lang="ru-RU" altLang="ru-RU" sz="3200" b="1" dirty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аудитті</a:t>
            </a:r>
            <a:r>
              <a:rPr lang="ru-RU" altLang="ru-RU" sz="3200" b="1" dirty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одан</a:t>
            </a:r>
            <a:r>
              <a:rPr lang="ru-RU" altLang="ru-RU" sz="3200" b="1" dirty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әрі</a:t>
            </a:r>
            <a:r>
              <a:rPr lang="ru-RU" altLang="ru-RU" sz="3200" b="1" dirty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3200" b="1" dirty="0" err="1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дамыту</a:t>
            </a:r>
            <a:endParaRPr lang="ru-RU" altLang="ru-RU" sz="3200" b="1" dirty="0" smtClean="0">
              <a:solidFill>
                <a:srgbClr val="2F559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200150" y="6118133"/>
            <a:ext cx="9906000" cy="41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 anchor="ctr">
            <a:spAutoFit/>
          </a:bodyPr>
          <a:lstStyle>
            <a:lvl1pPr defTabSz="8096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96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96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96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96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96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96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96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96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err="1" smtClean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Нұ</a:t>
            </a:r>
            <a:r>
              <a:rPr lang="kk-KZ" altLang="ru-RU" sz="2000" dirty="0" smtClean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р-Сұлтан, 2020 жыл</a:t>
            </a:r>
            <a:endParaRPr lang="ru-RU" altLang="ru-RU" sz="2000" dirty="0">
              <a:solidFill>
                <a:srgbClr val="2F559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9" name="AutoShape 2" descr="data:image/jpeg;base64,/9j/4AAQSkZJRgABAQAAAQABAAD/2wCEAAkGBwgHBgkIBwgKCgkLDRYPDQwMDRsUFRAWIB0iIiAdHx8kKDQsJCYxJx8fLT0tMTU3Ojo6Iys/RD84QzQ5OjcBCgoKDQwNGg8PGjclHyU3Nzc3Nzc3Nzc3Nzc3Nzc3Nzc3Nzc3Nzc3Nzc3Nzc3Nzc3Nzc3Nzc3Nzc3Nzc3Nzc3N//AABEIAJsAlgMBEQACEQEDEQH/xAAbAAACAwEBAQAAAAAAAAAAAAAEBQADBgECB//EAEQQAAIBAgQDBgMEBwcCBwEAAAECAwQRAAUSIRMxQQYUIlFhgTJxkRVCUqEHI2KSscHwM0OCorLR4RZyNFNUc6PS8ST/xAAaAQACAwEBAAAAAAAAAAAAAAAAAgMEBQEG/8QAOhEAAQQABAIJAwMEAgEFAQAAAQACAxEEEiExQWEFEyJRcYGRofCxwdEyQuEUI1LxgpJiFVNyorIG/9oADAMBAAIRAxEAPwD7jgQpgQpgQpgQuFgMCEBmGcUNCyJUVCCRyFWMG7Enlt/vhwxxaXcAq8uKijcGE9o7DikrdqONmwyyGMQylmTVIdR1AEgWHy88EgYzDDEA5ga9FRZj5ZcU7DBuWr1OtlKIM+rq5K4STuskVM0yKh0hSpGrlz5jnixickToXMHZcaPms7C4jE4hs7JX9po0rSqtCvXSvktTO8rNJHVoNRYnwMtrfK+JJHZOkGM/aWnT1VWPPL0W95cS4O3s3wQlXXGLKspnVrPIKrWwNidMgAufS+O4aW8ZO07dn6JMVDWAw5boe1rx3TKrq6mDMqSlpppEZoadTpY7ux3J+oxBg5A7CyzP1oupXMcJGY2GGJxAIF0eaOpc8rGz2SjhnvAszreQatKqPFvz5g9cRksjwDZ5B2iPC72ViPEYl3STsPG/sDv12q/lozKO18FakjSQkJFHxXkRrgJ5n+jhpo2RNZbtXaVzVnC9JOme9rmaNvUdw+c1oaOvpa6ISUk6TJ5ob4iexzDTgtKKeOZuaN1ogG4uMKpV3AhTAhTAhTAhTAhTAhTAhUVVTHSxmWZwiAczhXODRZNBG+ywvaDtc894KCZoYTsXQWZvk3QWB5D3xlydKEX1TfM/hWW4Jz/1uodw39fx6rPxx1OYVMZ+zpLEqBM8TNYep8/XFF0+JcNZCp24bCsNhjb908jyePvkFTmEUiTxyJKs6syvqG4BBJ17DcA8tsK3EYiNhZmOU+ajfDh5H5w0ZhxXh6V8u7XxLIFNLmJlEbryOsElfrvb5Y3zihP0cNe0yvbivNswhg6Sc6uy+0grqiak7MZs0UaTPE9OWjcEhrOQRsQfzxb6SOaaGRpqwdfJV+hGNDJoniwCNPNU9ocxpY8knpqKkoJamhtZLuy3chX4dmubNpBv88YuGmmM5JcRe57629tl6KXCwdU0FoIGw7lpKcmXtWjTeLgqkkhO3wRD+eNQOLOiebifcrz729Z01yaPt/Kr7L0b1lFWZlVFkiq4pIUK/G+s3Zl8j0B+eK/S+LEbGQM3bR9Nh+VZ6HwbnTSYh4/Vfpe66+SGOkkSgowkDKAQuqTiC1xc3sw+V7HGJJNiZSHSOP4/C9HDFhYhkY0eiUw1VVQW00lRReIMJI1aM3sfPp0tiRmLxLDmz346hDsFhnig0D/46FbTs/2ujnVYMwkQSk2WTTpDfMX5/wBWxoQ9INeaeMv0+fLUD8K+Mb39VrEYOAQQQeRHXGgFAvWOoUwIUwIUwIUwIQtfWxUkJZzdj8K35/8AHriKaVsTczl1rS40Fhs0kq85qbFwEA1eLZEG+59LgbeoJ6AYE+JfO7XbgFoRxthFndVySZbkjKrAyVJ3RVUPNfoRzVR9bg4RtNFlct8pobISXtJKXK8OihtsEml1vbfYkt5EjlyNsBkJ/SEwgaNyrYO0cwAEsYaO48cEl7b+YJsfXbCZ3bcea6YG2i+01Yv2bSVdOjcKjqoahGI5DiAEfQstsWMESZjGP3Aj8e6p4mMCPO7cEfhK8wpl4vaei6mB5EA9CGH5EY9C89Zh8M894H2+y83AOqxWJaOIv56rK0+TQ8Hs1NGHD1c8qtv0WVR/C+ANAln5Af8A5Ktmdxig13J+q1dfNw37UVURsY4JIYyPuu7aAfaxwOFYXDRHvv0VaCnY7ESd2nz0T6WshyzJ4o5I5EMCcOAJ4fKxv6W/PHlnSukeXHeyvVMga0Brdknn7Q1Aa5SnhAOwmexHI3sSOoHQYA9x2sqQQNClP2lYkiWnjli6micagLAfDdgdh1sBfEnWVoQl6juKu7pl+aQ94y6SBCTY6BoS56Mh+E9BzvudsK4VsgPc009M8gzSpoT3aqViobSyMbspsDYefPn1367m3hcaYuw/Vv0UcsAd2mrYwSpLEjxtqVhcHG4HAiwqStx1CmBCmBCFzGthy6jmq6lgsMKFmPM+3rhXODRbtkAEmgsFFPV5xmU9dULPG0bcNadjaMCw0ow+bamb1XpywMXOZjY24fnxV+Ngj81XnmbplMAipSGqpPEJGXUR04hFvi6LY7+2II21smyl512WbpaetqpZFSKSV3N3QNuSb/G/U3HK9vzwxF7fPwprDRqnuXZXLBCnf4qVYW2VIkFt7W3VSOt+u3ucJIK3J9UoeHXlXM2yWmSB63KGEU6DVGyaQJP2XUbWbfewPmMcDq7LjbT7JWucb0opD/1DVZnktZktQlnSo4qFeXAFiF9jb2sMbmCgZFNFKNnaedH54rD6RkdJDK0bt18log4mzVJrf+Pyhj824e4+qYtgZcMWH9kn3/lZ9h2Kz/5sVOXKJE7KrYH9fMf/AJFxPOQHYs8m/SlWw7bbhRzd9UFVsKjs9XMBdswzAKPUC7/xYfXD0BiIwdmMv7LgJ6iQt3e+kLmXaXMM1zSly+lsFigWFpH5ia/jkt1sAbfM485Jh42wiV/7ta5L1sMh610beC0VPkeV0MGqRNcmm4eWzO21zfmQSATYADbnjPc/MLca5BWszroC+aAzLJ652R4oKeWMfDpVUddzuDYHkCdj0PzxI1pLdEdawGilCVFbltWalC0cibSaxuBYEq4+8m/PmNjhhWyZwDgthRVdPmdIlTEuhraXS+4A+JNgOV7rbmLYjeytVE22aFcyTNXyDNGoqt6iWkl0mSWTxaHZtIe45KdgR0IPrjTweKykRu24KGaLMM7d19ABvjXVRdwIXCbDAhfPu2GZRZlWT0xq1goMvheaRyNQaVTvfrZbN7g+mMnHzOLhCzl7q1h2CusK7k9SajJ4pGLd4KB5de5UuPj2t0JXbbYcrYy5HVp3KbKM2qTZfSfa9dVV8osgcxRb30qBuf3TYHzJ88dNhoHf8+qmJA0VmdZ53CT7OymwcEhnSPWxfmyoN7n8TE2B5AEYlaaFqEMzHM9LUXPKo3kiqppb/C2YqHPyB8N/S+IiWO/cPQqb9I/SrMgz/Tnv2bXzNHDYuz1Mehg6g6oz62A35Yldgy6LPxB9twfVROxIa6gN9lzKY4qityjMWTQk6yZZVKeYexCH5lWX93G4IzHG9g/bTwsB8rZJGu/ythTLKFbj5CJLao5qijl9CeQ/zNifEUWzgbENcFTw7SDATwLmleMkcqnZpiPgWsc+mkE/yw2K7X9Rzye6XCiv6flnXnLVSKHI+KAEp4p6+bfoD4f9C/njuIcS6Yt3NMH3+6MO3swtdwt5+yEyCOPL58shqtKy18k1XPJtaNCrLHf0J1H3GM3pGHrGPrRrab+fNauAxGUtJGrrcUFBnFZnlXMlIlRMUYrElPZA8a/fLtsq3JAvjMkwhhoHzvgTw+i2Y5w8X6c1fx88ojeLvSoBvw6lagD/AAEeIfLEbXtB0d9lIWgjVqd5ZmEHaCmPEMS1sXiRlHhIv8Q62v8AEpubnnbHZR3qFrTGdNkPlsb5Tnj0sN0hnQSwgn4GH3dj0swt5FR0wj7rMpdHCu5FdpJog1JS8VoI5ZFp52IBVA/woQBudQFuviN7XwzbcD37qJlNNrSdjM14izZXUTcSalZhE5teSIEWPsCo+nrjawU/Wx0dwqk0eR3itODfli6oko7VZxHkmRz1sj6SLJGbX8bGw262vf2wbC+5K4r5bmixy9nTTQ0y1Ne8uhnkJDaGbctbn4fPfHmonh+IzPPNaxaWMpuy1mTl5cmqOBHC4FLdG1kMp0G1hbEIIa833pJf2pdlEop+ysMqqCdUr7i4JDyHqpH3RyPly2OJHaV5fRFXI5IuzMfDerzWqJFNEWQuRctpNtI9S2/qfns7m2APmqkc47BWZhnlbT1CR19BJGsxLwIaYtrt01gjcAfdGBkIe22nxSOfldXFe83pKbNjSqrxNNmUAeCoU3CzqbIpNttQuu+9wPa5gWvhzX+3cf8Aid/RUMbI19AaXsf/ACH5RSoainlECcM1kHGVB/d1kPxqPUjUfW+NRgEWUHZunix2x8ljyXJmIH6u14PbuEYkwNWamO3CeupK+M+QlGl/81sco5cp3yub/wBdR7JtM2Yf5Nd/20KpX/8Amp1I27tT5iR7Pp/nh/1u8TH9EgGVunASfVdnpmYzUieF3SlyxN/hFuJIT8t8DZBo897nn6N9110Z1YO5rPufZCZjAuaxyLGUiFfJpV22EFBDsX9L2/I4jIyhpOuTXxe7h5WnY63EjTNp4NG5815hqKelynvNLTrGKuYxQ07A62iUeDwjdtvEem5ufPHxMDnTlpN5RZ8eN+C3MNM3qwQKvbw5KZTnc06rPU0sgysnh947vw1HS/MhhfqPzxBJEGEAkX3Kw1+ZpLUIsE2WdrFjmUBZ7nbk++hjbfow9wOfPAa6vwTg5gtHmWqXOuzsiC7u7XvcbfqiegtzP/7sFFBmvzdRDdyE7erM9NNGkELVAZGiiVmI1L4h939nBh8pl7Wy6NI9FT9rUuUy0OY08fdlpU1VEaAsWva4JPPmR5DE/R78s4aDodEuKaepLzw1X1aCRJYlkjYMjgMrDkQeuPQKgsJ2+zFJM2pMnWpKyvA7iEQGQys2w3Hw2sT63xS6QzDD3Xz7p8OWmcAnZZvtk8lbTUVLVVVZl95hFGYo2MsjkeEDYEgWN7Yx8GacXBoNDj8+qvTtFUDv3IvsRURIkdNMWzGamLUruhGrWp6gnyO/XCYsVJmAoHUIFmPQ7K2nj7tR5hl0gCy0VW2zWu0bkspHUizv+6fcItoIXWnt33pTkju+rK1DcRKskJyBBu/8T+R88LISWjmK9FNoCSU0z+Gs7SiHL6Oqip1ppNaT6C0kjqNygXfqLnkNhub4mw8ghdmcL0qvyq8rMw3pLaSmjikr46vSkocJmMUItwjcFaqIfhufEOlzjUwr8zWuA14XxHFh+yysYAHFvDjyPBw+6ajvHEZtIFXxBIVXkauMXuP2Zo7/ADO2LDS2gL02/wCJ+7SqtG7A1u/+Q+zguSqopZRTWaIQyiH1Xaph9gNY9sM024Xvpfux329VwimnLzr2cPuiqqmErzwIAdcksYH7L1UYP5E4RklAOPcD6NP3pO+O9BzHq4Kly9SS0T6ZJzI0cnk07EBvmsKEn2wwpoo7Cr/4jbzcUtFxsbn76ezQh5eA0bsyMtM8aalQePuoNoYF/blI1EevvhgXXXGz/wBjuTybslptHur/AOo2Hi5L58uqs1zCso6OWOLMJYx36dELilTkKeIDyA8f0vzxSmmbCW0LG45ni4/b1Wjh4zIw5jR+nJOaGSdspGSTcB3gitE0GySouxHmDfpzBvzuMY0vaOdv8rUYA02kPeDW5xTMhMjUlMNyL+Jrf/T2vh9cnifoP5UlVa0tLGsvaKIRwmeHK6MtIItJu72AA3AvpW/PkRhXaRjn8+6rXub3WW7WcLMqpaSGtqcvWMPWSx0wZ5uGLqNgfn5jFnBksBflzXQF7ImvRt+icZfNLUdm6SBDLUUwRJBULGSGQHUNVha9tjvzGK0pyzHSjamjDct8uK2X6P8ANYsyyECKq7z3aVojLwuHfe48PSwIHtj1DA7I2xWiyA4EkA7FZLN6ujre01Z+uojmCz2iVAeOkaaVKt6ErqHzxl9KCSqo5fa+Ss4NzSSRv7r1njZm1GlZQNB3uNtMMVUGCyaiLjxBRcgYzIBGXf3LDeNK3JYb2N+ay1JUP2er4DmOXjK5MykGvuoYxRPfwsTyUk7bHF6Vgnaerfmy+vgomOMZ7Yq1tKlQSuaU0M0wgi4OYq51GVDvqHO5Xc/9pI8sUIiCMh8vFM8ZTXolVLDDT9tqZ4mus23oTpIB+pU++Go5DyKlJtl8kjhpqqSJs2TNVy2WkjCozSbIhNnLL6uHbbfa+LMbmWIy3MD68q8kk16kH8J3QwvT6AzusihqgFm4pjLfE6N/fU7X8S81vjRY0NblG3pZ+zxwOxWPI8vfZ0P0/LTxTCnpySkaKUICoioQ3DAOtVU/eCHxxnqupeYxx8mUFx58vHwvZ3caOyURkmh8/NHbku1NVl9Gxjq57zfep6VeIV53W/IW4kq8+RHlbEBxDnfoGnefL8Aq03DX+r58teDm1ItnemzOPqJWiW1+d7X8wDz6YTrpNtPn8KT+mG6tg7pmETrQSrUrps0HwyaLBSpBtzVES/QMxxK3FEEZ9Pp3/Uk+ihkwxaKGo+fb6lUy6i3EWTxltYkjS5DsLa0XrIR4Y1+6o1HFkOBFeXl3X3cXHidAqpab+fOQ5JPXpNDH3ijrBQNB+oWTjAQ09zcpf++nY/EeQ33xFOxjxmeL48z+GjgrGGkcDkb/AK/JVmQUT5Pn8NI1T3mEvJK8hk1lW4TGTV0AOpCLW5HyxlyyB4zgV3e1LVA7NKdmlip4auskiaeYuoSNR4pH2CqL7X1fw98KW28M7gmkd2fFN6to8jyqo7/USRVpLVFbOrWRgRyHmALKAd9sIblkDWeASNoDOdljqR81rG+38kyanaafwGorrq1OoHIAkC1rbi98aOWFn9mZ+g4DioCZD22N3Wy0Tw5YKZZDIkqMwZFcJ4t/w2tv54yX0TdequNrc7ozsDXZeMzrqagnoTC0Ss60/wAYkViGZ/MnV/lx6TBiTq+2DyvauSypSzrezSR02XxSV02aU0DJXS6xIIZuMBdtSv8AssbDYcvXGd0jNI+4ydAdOCnwUMbO2Bvv56pjWU9ZnZSkmg0nUJUWVLkFTcMQxO1/P6YzmZ81jfxVw9W1tnVCZh2Nq6aHiHM3bjSgNElyCWNttRtb0sBtiYyOaeFhIySNxrKu5dPWZPUU0NfUisopRrpainuolQfcYeY/PfywsoDrc0UeI+6ZtOFBC5zSTw5rH3SMqIYBNRqRYhdYIQ222sQPQDDB4cLPHT+UM/TXcglpqCozJc8gmmSukcrTxxzxQkcyQpkNmPiJsdjY4sYSWQ/2qFDU2FFio2gZr1TiCNo5BAq6XVjLwhE0JLdXEXxI2/xxFlNzdcaDnCr/AJ8r4+Bo9xWUBZr588NFZWSsGloaecwxxjVXVSixF+ca25b89NgWJIA3xnOeXHOfL8/Ne9aEcYY3XdK1mrOATkcMdHSJs83OWx2DedvlYDl64s4GCLFTiKU7+ngoOk8RJg4DK1tnu+6tMOawo8325UB7aiSBY7emPQO6DwlVsvLM/wD6LGfqyA8lUKgTSwLmLww1reKKspttDeTAfn1Hryx5UljXEM1HPiO9e1AcWAuFHjy5JxTyTVqTR1KWzCmukyIrfrFNvGAu+/Jgti3h8QXE0L8hDeB25cvxe3cVVni4hBOr/wBrTh2eFDHrgEeqNPwiQkQ069CFLPbrfF0kVR4+PrX6newVVraPz/Q+qUUdJRZTHLFk0rTHMY7KS4cC9gzBgTcFVO+MmaV8sgEumXlS2Yo2tZbeKednoFpIamaohd4KeokjhC8+Iw+MnnsrWFvxN6YhkdfnS44ZiAOCDqIMxzqHvj1ohoAWFMmkNNVuoJLXJsAADb69Rh2kRigLdxPcu6F1cO5Hr2Hq5YOIcwFVxIirRygkFG3I0sSv5A788Ae79v4/n3SGWO6IV6S1wpe6xxSmNf1ZMak6QOamx52uNx74rkO8FP2LBtLqKKnyGvmq6aBO8VBdp3kqdLJqYMFEfLTsfF6euPQ9HzPfUbnaAd3vayMTCxrusrUrnZZKTL6mCmFLwJK/VIe8vokLBSSbKfGNjbkQGxTxrnyyOc43lvbb+Oakw7Wsja0cfValGd6WpFAwSofwGRgFCj0A5edufnjM6yjZ2V3q63XnvEtVk7Gse1XQSWlA5OQLhvcG/wA8O7tCwkaMklDis/VyMcpqoJSD3ZY56YWsQ6AFwD6r0+eGaQ75wUrgQ6wnDIhp6dVmaWSFyh1dBzAG3LFV9gap21mNLNcMUVXWQGNwsjGSNkRGsl9xZwVtfz/LFmOTLKx/rv8AbVclbniITTK3iSMyhUEMCNOI10aBoBYHSsjoDfe4CnGjiHGq79PXyB+qzIW6pRWRySUFDRK9pq6RqiZ/Pcj+X+Y4l6PwrcXiCx2wCj6Ux7sDB1rBZsAJvl1MQxdplhEPiaRV8VODtYDfXG3IqeR3wY2L/wBOHV9+x7+4nuc3vG4VfB4kdIkP2rcdx4jm076olKSlvLd3g5AH4u6eVgfiLdPw4qO6WxM0QjmNjjwvkaVtnRGGhkMsTadw5eHd90lzTKgYJoIgsUiGwjVtSwW3G/3pG5seXIY18HgBjqmOg9ye7k0bD1WRjel3dHXC0WfYDvPe47q/K5RO2T1UiA8a9FOCoIcWA3vzHiA9sY8rDG+SP/Er0ETxNEH94tdzIgSASniOPgciGR0PLYSyG3+GMfLFrrMsZd+fsPqVWbHmkDV4yqEVObT1YiZUCGNSeerbUfnb+OMUkiOuJWwRVN7kxzpQcojp4Jn4rAAxi1tUjBQeXMavPHY9/nBR/uJXJJuJWpDTsoo4THHTqBsEsUv7m5+mHdtQ+cUrBQspvXyVitS5blcukwRrNLI5tdeSpsOtt8MXtaNeKhY3MS4qyYxPWaXCiWRdTat1+oII+fLEbXm9UxZQsL55nC0+YaM3pqKd5JP1RelZXUDc2ZjuT5eQBxvdHySQkx2PNZmMjZI0HVA5j2df/qdMxo8wtwK6zrLGyshVzdVJ2YdNvM4lnxQGeMsr5uUQQEFrs1rR9pc/zPLalJcrWJ6aNTrSW5BvyJ3HlzvjCgije05lsPsJx2EetqZM3lzGRJpZhHIWiXwC4Ngo57C2xw7g2uzwUEwotQebU8nDnARVl0sAp3tJI4SMfS/tiFgG3D7BT5qFp8kM9bVvTLLGI4T4pFHwi3vc8/TEQZmdquOkDG3xS6Vop+0apGoWljpLRt5r4hq+RI28xvh5mjKG+KIi7IXFU0zS1EMsM5dWqIZIkL6wGLIbW1qmr2U4vzAAWNaru+1/VUYyMyQ11RwYsmrbEpHrp3Ft1a5O/rbTi/0ROyDFuzmgQqPTuFkxOFyxiyDaYwZilNmJadDHMh0LP8QgY/dI6sfLpiTpiZ2LaOp/SNeZ5+AVboXCDCZjP+t1Xy7h4nkmkdXTcOU8aOBKMXcBtRpQ3+oN18sefEUjqAbvtz8F6AysaT2tt/57kinqkgp6mSGExrHd3hG5QHkw81PO49cev6NxzYYWxTnwP25Ec143pboyTEzumw433HHx5ghXZTCViyGmcaZGmNW4/Ctwd/3Wx5vESdZLLINiV6zDxmKFjDwATOmmeavpiS/Ala5Y69DdRY6WQ/vj+WOTMHUFvHTu/IPsuQn+7as7OKKiKso5jw372TDL+3pBKn5g8uov5YqNa1zB84q3M5zH2FM27xHl1XBIUDUgjlZACSQrBjbz8IPTywsbRnopi4EBwV2S0pjzBVWPWIndTbcaSdSH5WNsNVn3SyHsJD2tzTNcn7RZjWUDU5jIijeKoUsH2FrWIsRvixlY/suSRjsArzHWZhmHZivizCbh1skcipIo/s9W+49A2FAYzENIGiZ4PVlLP0f9mFo6toJavizSQGTgwxtwwt1F9R2J9v8An0MWK64k5PPj/pZDsOWkW7fgjO1OVVQ/SMk/eo5KankWoSiaYq4V1IZ0FrXDliPXqMV8Y6MRlpbRcN1NC14fd7cEJ2t7S5rHNV0tPkks9NUwcCJ3UWjc7BvDe/Pe/XGZh8IxwzOcLGtK46UtIDQtx2Cy6ooMpm7yBx2kCk2tcKoH8bjFcG7IRiD2gFVNBPS1MlXXcKSGnkMzm9hJK3hRQN9kW3zJv0wOcA3QLre0ateoXhyvJZKrMrtr/WNSwIBe58II9dtth53wsbV15L3U1ZjM5MyrZxOFjEs+qSZTM0aRxKN/EASFA2uAbk8sPC1sj8x24d/opXnqosoV9LJwir04EcrKJUKxGMyBTcNYniMo/HK6p6HGg8ZhR29fLuvkASs0GnX8+eKlfHTvFK7qTlVcdTNGLmlm53HLb+K2I5DFSjoOI91da69UmqBmmWvDxonniQHg1lOS6lTsWFvvdL8xy+V3AOhdJllNN4j7eFql0kJDFngFv4cufiqO/QKqiljm4qjbTGbj2x6iebAvhyOIpeOw2G6RjmztBv5v3+aPo6R3po5sxiko8vT7rm8kp5lEHlz25Dr1x42ZxdIcpzHv4eJ5r3sIDIwAK5JvGZVjerqFMdVWrwaeEXJihO224OogWG4Y+IjfbCsaCQ0bD5z+nilkdQQVXqmBNJwzPK/DjkJdQZByQzRgMG5eCZL9L9cWyAW5XbfNaP1aVWjOVwI+fOaJyevly1OLXQNLTTHh1cY+JWU21j9pTz+o5YzGgMeWE6cPnNaUjesaHDcLQ5mFpqqHMAyVVPYxzCUeIXG1zb18vrfEbgQbpRRnM0sVuR0NXTVijiRmKGPh6r3E0XONh+0viU+eJraQonEUsz+k+lrKasTNaSDjpCkc0kQW/E0NuNvQrh4w10ga7ipI3VEa3CoyXP8AMMzpK81uTSwLLc08LEBD+FSSb2PJtuvLHZMOyN4yv008fJKJczbrVMf0NZTVZdBXJVZglWlOEgjEblkibcuu49E/4xvRvY8Z2tq/dUMrw42UZ+lXK66ppYKjLaiKn4oNPVNK4QFNyt25je4253GB3VN/uSC62XHiQ6MNXusr2G7O1VHmKd+csI7yiJJdUaqliOvU26csZuOxTJdWCq9SpsNC6PRxtfT6R2Wm4cezrcam5DzY/njLY7slWZW9u1mmnXNa9CtOktNAoLIr/G1zuWPr6YQuaCC5WAwtbQKD7Qz10qSVEwjWKKYrBTxbLy8TE9T0/wBrnDueHgNGy7EzJ4pA8lZVKcwJlglRliTS2kxk+VuVhb6nEgcG1SbKCaK9LUZg1RDCYKermqSZiWQRtI66gC5BCuVCgjUDyHPFiOQZbPD55eSrvibeiZLOaOlRpYwk0xZpQ04njkiFi7yWO5tfpe5AuAQMKGGV1g6ffhXzvSEtjFcflrqLBEWNDWz5W7Hx07pxotVwCOR5Ekbjod9sdcxx/UMw+fbVAePNWF6qxP2zliAi5eKmDOdr8tJ/hhMjf8CmzjvVMnAikMyO+YV9tKVFZtGjXsvh521aB0HiU4drHEa6DuHh/v0SF4Hz58KlQZKtYqiho+8tOpWXvVSgaQ3OqNkJ8Q9BaxXaxvjjbiJa47d31C7TZBYSla7MJaXvUMqwa1MTNCv6yRUAIDyEliPEdr4JH0QOH5U0cTVYZKnLi1LCpkSfTIN9l1C4P1uPpiu4B7bcpm76LVZYKkQCiqI0q6KWANEGbTJEOqg+QNrA8sL1oygOUT4tczSiMirHgqjl8gjWYOdDE2NrDwm3O+39DCtNbLkzbGYpxmCx1mmCRTocFGBG9m8JH54Yu7YUUYppPzRfHc47NZk+ZGogqkRYn3aqqdPBkU2up32PPG7hsZEyPq3ts8huqE2Hke7Mxy+zdi6Goo+z9P38q9bP+uqGUAAseXLbZQo9sWwxjRlYNAuszV2jqj87y6LNsrqKGYKVlXYsLhWG6m3oQD7Y6dRS6V8j7E0eY0PanPcyzkxSTrQSrIqPdl0uu1ugsu2M3HmJsQijG3zdPhhIX5nndWKzZhVyzk6utr7+xxktIatRzbT3JZ4BDJFfgzU6mTnuyDm3zHUdRbCSRknM1KXVugqmsmqaCCFYU4tVJqWZnCqL2LeHmdtvnjgZVkKW6NIDKJJmiy5HjeaWorJJ5IVsGYW8PPkPX0OJ3UCQNqACTmmVDRCPd6ihnkhnDQtbiOF6pcrtY3Nwd9/THC6xoVESbQTyyrK81RBpnss3APJbtaCHba7P+sa3kByxqxsZlDWnTXXy7TvIaBZkjn3ZHzYDzOpVdWuiCcI7OY45tL/+Zw14dz6tLLIcda0OcL0uvc37NaAgvIB8/bT6lETAQ1DPsVSZjb9lamNT/lJxCxpc0eA92n7qVzwD5/RwVIWOCA94BZIo2E227JGeBOP3BG4t+G+JgCTbdzt59pvvY81C5+lH5Wh9qKIpBUx1E6cJZw+unqS4BVZdHhlsfuyJa9uvzOK+JDCwVvuPC9W+LTfkp4M+ajtx/PmEQaALWhYnppYI4CO7U3gaRiDqbSQFvy2BvZfPFEuFVxV5jiOQSWRqqf7MeCRTK1LJDNqNgGUll1eR2/PHTlIcPAhTDQ6rQ0uYtLJl5jiNPHPeIDWG1auQB6HUAD5XxXMZFt4pXEVfch83eCpqjBTqJOCdLSKebdR8h+ZviRjMjbKUEuQ+RVZoM5SEkkSuqaQdtzb/AG+mOO7WqYgBqByfs7WVn6Rc3i1U7ZZU1cslXEGDEqHvuOhJ2+ROPQwGORjbBtqx3CQP30K+0LyxZTLuBCxnafKTSZ7Dm9KiCnrF7pmVl3CspVJL+QNgfQg9DirjIusjJ4hNGcrrWDjhq6OtalEbcUNbTbn6/L1xgOqtVrA2j6rJppE44lk7wOYjPIdfn5HzxxkwHZ4IcFfBRpRx661DUVE40xwEXZ/b/j88K5/BmwQBepT+kp48lp5K/NGR6x1tpBssa9EHl/XvwA7KF7usNN2SI5hRpWZctSKloquVUplYBmgsAqsQPusbAjre+1sWWsJYRdUh5INhX1iZ5lMWrMaVcyhp4patqhU1hpy5EaxgboADfcbAnFlrYZD2DlJIHlxJVEuc3fWtfPgAqqWDLaqeahiM9O1M1PSlTIHDMDxyq38RN/ivgdLNGGvNG7Pr2b/CYRRuJGoqvz/tRcpkqjJTzzKqSR1iO0Zuw1yhlIHoBvfkcN/WBgDmjUZN+QIKQYUk04/5e5teZ63Lo66oaGlmq5I5YqgjWCHjqFCOUC/ELDcHrjjGyuYAXAAgj/rqL7kziwE029vfRFxU2bRwvWZnaiy+hSeOaNI9poF3R40G6sALb8rfSKQQkZW7uo3xB4hPG5+bXhpy5KnJM1pY0pK5kmSnlYCKEW007AMNLftENf8AaNje2IZW60OCtUSK4pjmuXrE5zGgjWejch56cC9iOTr/AF0+lY3wTxv/AGO3SKsy1pUE+WSPwZjcNFzU/wAiPqMSMkH79wnII0XPsuehpy1MWdrXePmfb/bCmYPdqugUqciRpM079Oj8GkvNIQpN9O4UeZJ2tidjcxDQo5nZWkr6D2KyabLaB6rMUjGaVx41WUA8J6J66QbX8749Exgjblbssrc2VpMOhTAhC5jNTw00ne9JiZSrIRfWD0t1xFNMyJuZ50TMYXmgsOyJLVSSrrsx8OtrkDy/rrjyszw95LRQWqwFrQCikjZY2ZVBYC4B88Q8V1DZJPRxxSZlNIZa9vDoI8UPkAPW+3T88WywsoBQvJea4JXX1P2pNJV1TBsvpt3C7iV77Ivnv9Sfo7W5V3RooIClllpYqntFLAaqrLGHLqZVLcSYjoBvpUA7joCcSsb1hDNhxKWQ0KCY5X+k7LmcU+cU1VltSp0upQuit1G3iFjfmuHfgXjWM2FDYO60EeddmsyaNxVZTUOrcROIY9Qb8Qvvf1xAWzsFEHu8vJGVvAr33fs5EqtwMqVUDhSdFgHN3A6eLr545nmPf78NkBg71RL2n7NZTEEjrqCJUUKsdIAxAHQBAfphxFiJeBXMrAkNR+kMVk6RZNlVTWRl7SSSiwK82CgX30g2BI+WJW4Khb3UV3N3BL5Kemy2uKh+JkmYxiWJhyCNuCP+249r+WItdjuFYskWnmUV8+UVLUNY+rQbox34ifiHn5EfI+V4nt/cFxwDtVdUimps4jXLHBFUbzU67hNvi9P69o3MtmdMx5/S5EzRW5YrWpQu5Q1NSVxeqVihYGw+FWG4Nvn/AAHli/gZ2RSW8fwoZ2F7dFt0dZFDIwZSLgjkcemDg4WFmkEaFesdXFMCEqzvK/tAI6OFkTlq5EYoY3Cf1ABadQp4ZursEaJFUUFRQhTJHfUbBgbgHGLJgZYz/cGitidjh2VRDO1A9qpi8DbiQ80+fpgfC1+rN1wPI3Q1TlENVUaqaYAyghZInFwCNxgElCimOmqTZhprq6myPKRaliYrrX7zfef23A9z1GOk0LKGj9xVPaDMJ8lztFrMvqUyCKialjmhXVYsVLMbXtfTo5XAJOLUEbZI+wRmu9fp91C+71SuStyjPcuqI6OemfM62thqJ+8IYVHiF0VmsSiqNJsN73+9iXLJE4FwOUA8/p3pAQik7K0mZZ1Uh8tSjo44RFEY308ed+TgFjpAFzoG9rX3xz+pcxg1s/QfOKKQo7LZRTU2U1FStS/HKCQRgtxy0RcaQouArAA2vtfDf1Eji4Dh7aopVSUVHTQZpRHLaOGqpp6d1mkmdzwpHF9202K3APhvbnhg9zsribBv2XKTKr7YZXk+Y1xymRJ45Tc0yQkRioQjSynlpdbKWB2KXA3xG2CSRozivx84dxXbrZF5JTV+c5HXRVGWS0MaVBqMuEjAlVbcx72Nr3ttbe3TeviSxrgQ6zWv5U0djdX5I0ecUiUVQxiraTx00gNm0jmm/wCH+HyxETWqZ1tOicZfT0WWK88ronQbgsxPpzN8I65eyEbar3qqKiTjn9XGAdEXmPXHTCxrcvFczklGw5NVVaLIqiJSNi53/LEkXR07+QXXYljVo8tpFoqVIFYtbmT1P8sb2GgEEYYFQkfndaLxOkUwIUwIXmWNZUKOoZTzBwrmhwooBrZZ3tJlEVTBokEggbZzEbEC235jGLicK6C3s1arUUlmisPlNIEkroXeStgpNPhVRezXGn16b+mKjpA4DRXKrW0vg4+VOJOFFVJ4VqVK8J4xtpZbXtYje4w7GW2zp3fyuvcLoLSUed3AVaob7cGsGk/IONj74idFy8x+EmiozHJsgzEF8zyMxs25lhBsfdCL+4x1k8zP0P8AVKWNPBJ/+ieyxt3PM6mkC7qBIFKnzFwLH154sf1uJ/c0FJ1TF6PYvKjFwn7S1TQBtaxmZSEb8S+R+VsH9dL/AO37LnVN716i7Idk4yONUVNW1y1gx3J5m6Dr88cONxJ2ACYRNTuigy7KYw2VZPDTAbcechLf4jdj9cV3PkkPbffIJg0DghMyzxCjs8klZYf2cAMcXu3NsMyIjl9V0lLKOnklrVq6+BS+oPNS08VwpsbAG+1ri/nbHZGhpoajgpA7TmjFypKrP5aKsqZUSmKgRRgAkkDe9vMjHOt7IFapSKGYFfRcqy9UpI+Oh1EAlX3IPrjUw2CN55fRUHya9lNALDGmoV3AhTAhTAhTAhTAheWGOFCxDZXWtFU0GV0cVFNUEzVM1rKoLHSgPUne/l7jGH/SySyOoUrgkaKJ1Xql7I91hqpUgSWreAxgykWY2O/ucKzCYo6EUAmfPHdhZeoybNMrQJPG5QD+9XUv7wx2QFp7bSEzXB2yFjllgYmOOaEnfVBLt9L4Q07c34plcc0qB8VTMf8A3adX/ipwvVN7vddtc+1Zf/UR39KNb/6cHUju90WocznYWFTVH0ijCfyGDqm9w+qLVB4kjhuBqc/fncs39e+GsDj6LicZT2ezWpq6epeBmiSQMRIuhCOux57YlZFJIKa3zUbpGt4pzX9jXNU8+WkU08kgk16vCD15fX53wn9HinODHDQcV0TxgElMcqpZZM5SrqsvjStjVoKmXTz2BV0PUEC3mOWLGEidHOQQoHuGSgVqALY11XXcCFMCFMCFMCFMCFMCFMCFMCFMCFwgEEEXGOHZCW1mS5bOGaSih1fiVdJPuMQuw0TtS1SNkcOKyebZXRU+oww6f8bH+eKE0EbdgrTHEjVI440aUqVuL4photSLUZPkuXT6WlpgxPm7f740IcPE7UhV3yOGxWmpstoaTempIYz+IIL/AF54ushjYey1Vy9ztyjcSpVMCFMCFMCFMCFMCFMCF//Z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3284"/>
            <a:ext cx="110966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559679" y="723072"/>
            <a:ext cx="8026917" cy="41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 anchor="ctr">
            <a:spAutoFit/>
          </a:bodyPr>
          <a:lstStyle>
            <a:lvl1pPr defTabSz="8096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96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96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96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96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96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96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96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96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ҚАЗАҚСТАН РЕСПУБЛИКАСЫНЫҢ ҚАРЖЫ МИНИСТРЛІГІ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9319" y="2685535"/>
            <a:ext cx="34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2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4706" y="75893"/>
            <a:ext cx="12062587" cy="502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ҚҰҚЫҚ ҚОРҒАУ ОРГАНДАРЫНЫҢ СҰРАУ САЛУЛАРЫ МЕН ШАҒЫМДАРЫ БОЙЫНША ЖОСПАРДАН ТЫС ТЕКСЕРУЛЕРГЕ РЕСУРСТАРДЫ </a:t>
            </a:r>
            <a:r>
              <a:rPr lang="ru-RU" sz="1800" b="1" dirty="0" smtClean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ОҚШАУЛАУ</a:t>
            </a:r>
            <a:endParaRPr lang="ru-RU" sz="1800" b="1" dirty="0">
              <a:solidFill>
                <a:srgbClr val="2F559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62832"/>
            <a:ext cx="12192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10825233"/>
              </p:ext>
            </p:extLst>
          </p:nvPr>
        </p:nvGraphicFramePr>
        <p:xfrm>
          <a:off x="424630" y="2077775"/>
          <a:ext cx="4312881" cy="3044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905645" y="2041826"/>
            <a:ext cx="3418022" cy="816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Тексерулердің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үштен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бірі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органдарының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сұрау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салулары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endParaRPr lang="ru-RU" sz="18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903" y="1054661"/>
            <a:ext cx="7661021" cy="5463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ІМАК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тексерудің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89% - ы </a:t>
            </a:r>
            <a:r>
              <a:rPr lang="ru-RU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20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жоспардан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құқық</a:t>
            </a:r>
            <a:r>
              <a:rPr lang="ru-RU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органдарының</a:t>
            </a:r>
            <a:r>
              <a:rPr lang="ru-RU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сұраулары</a:t>
            </a:r>
            <a:r>
              <a:rPr lang="ru-RU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тұрған</a:t>
            </a:r>
            <a:r>
              <a:rPr lang="ru-RU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органдардың</a:t>
            </a:r>
            <a:r>
              <a:rPr lang="ru-RU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тапсырмалары</a:t>
            </a:r>
            <a:r>
              <a:rPr lang="ru-RU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азаматтардың</a:t>
            </a:r>
            <a:r>
              <a:rPr lang="ru-RU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өтініштері</a:t>
            </a:r>
            <a:r>
              <a:rPr lang="ru-RU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200" b="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135395" y="4012501"/>
            <a:ext cx="4148711" cy="8475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40-тан </a:t>
            </a:r>
            <a:r>
              <a:rPr lang="ru-RU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астам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b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err="1" smtClean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шағымдар</a:t>
            </a:r>
            <a:r>
              <a:rPr lang="ru-RU" sz="1800" dirty="0" smtClean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бойынша</a:t>
            </a:r>
            <a:r>
              <a:rPr lang="ru-RU" sz="1800" dirty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lang="ru-RU" sz="1800" dirty="0" smtClean="0">
              <a:solidFill>
                <a:srgbClr val="2F559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1800" dirty="0" err="1" smtClean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тексерулер</a:t>
            </a:r>
            <a:endParaRPr lang="ru-RU" sz="1800" dirty="0">
              <a:solidFill>
                <a:srgbClr val="2F559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3308" y="2395386"/>
            <a:ext cx="785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1 202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4698" y="4373144"/>
            <a:ext cx="785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1 775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4698" y="2155434"/>
            <a:ext cx="785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9085" y="2940054"/>
            <a:ext cx="785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895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8765" y="5417291"/>
            <a:ext cx="114899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Жоспарланған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қ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ұқық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қорғау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блогының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бастамасы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бойынша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жоспардан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тыс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аудитті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аутсорсингке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беру</a:t>
            </a:r>
            <a:r>
              <a:rPr lang="ru-RU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мұндай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тетік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құқық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қорғау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органдарының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практикасында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жұмыс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істейді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ru-RU" sz="1200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еке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және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заңды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тұлғалардың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келіп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түскен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шағымдарын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қарау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бойынша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үдерістерді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оңтайландыру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үшін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шағымдардың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ақылылығын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белгілеу</a:t>
            </a:r>
            <a:endParaRPr lang="ru-RU" sz="1100" b="1" i="1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29451" y="6488668"/>
            <a:ext cx="51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10</a:t>
            </a:r>
            <a:endParaRPr lang="ru-RU" dirty="0">
              <a:latin typeface="Arial Black" panose="020B0A04020102020204" pitchFamily="34" charset="0"/>
            </a:endParaRPr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372580877"/>
              </p:ext>
            </p:extLst>
          </p:nvPr>
        </p:nvGraphicFramePr>
        <p:xfrm>
          <a:off x="7848104" y="1717186"/>
          <a:ext cx="4013200" cy="376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061363" y="4160139"/>
            <a:ext cx="785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2 265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46976" y="3783228"/>
            <a:ext cx="785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8 081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49866" y="3683316"/>
            <a:ext cx="785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9 142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8284106" y="1883398"/>
            <a:ext cx="3181666" cy="3168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 </a:t>
            </a:r>
            <a:r>
              <a:rPr lang="kk-KZ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 келіп түскен шағымдардың өсуі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81218" y="4069186"/>
            <a:ext cx="785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36%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20595" y="4344078"/>
            <a:ext cx="785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32589" y="3975328"/>
            <a:ext cx="785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34%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69721" y="3860972"/>
            <a:ext cx="7856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7034000" y="2970568"/>
            <a:ext cx="4522999" cy="1292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034001" y="1216684"/>
            <a:ext cx="4522999" cy="1575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034001" y="4465827"/>
            <a:ext cx="4522999" cy="12924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72755" y="654243"/>
            <a:ext cx="4135395" cy="701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ІАҚ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проблемалық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7" name="Объект 5" descr="Гистограмма с группировкой, где показаны значения трех рядов для четырех категорий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5256420"/>
              </p:ext>
            </p:extLst>
          </p:nvPr>
        </p:nvGraphicFramePr>
        <p:xfrm>
          <a:off x="6516154" y="1490857"/>
          <a:ext cx="5454799" cy="1227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>
          <a:xfrm>
            <a:off x="0" y="1"/>
            <a:ext cx="12192000" cy="502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5600" algn="l"/>
            <a:r>
              <a:rPr lang="ru-RU" sz="1800" b="1" dirty="0" smtClean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ІАҚ ТИІМДІЛІГІН </a:t>
            </a:r>
            <a:r>
              <a:rPr lang="ru-RU" sz="1800" b="1" dirty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АРТТЫРУ ҚАЖЕТТІЛІГІ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502509"/>
            <a:ext cx="12192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697503" y="6488668"/>
            <a:ext cx="54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11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7607644" y="2506963"/>
            <a:ext cx="711489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8970777" y="2506963"/>
            <a:ext cx="711489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10401645" y="2504968"/>
            <a:ext cx="711489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Объект 5" descr="Гистограмма с группировкой, где показаны значения трех рядов для четырех категорий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041586"/>
              </p:ext>
            </p:extLst>
          </p:nvPr>
        </p:nvGraphicFramePr>
        <p:xfrm>
          <a:off x="6516154" y="3039537"/>
          <a:ext cx="5454799" cy="1142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7607644" y="3995142"/>
            <a:ext cx="711489" cy="32938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8970777" y="3995142"/>
            <a:ext cx="711489" cy="32938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10401645" y="3993147"/>
            <a:ext cx="711489" cy="32938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Объект 5" descr="Гистограмма с группировкой, где показаны значения трех рядов для четырех категорий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513568"/>
              </p:ext>
            </p:extLst>
          </p:nvPr>
        </p:nvGraphicFramePr>
        <p:xfrm>
          <a:off x="6507687" y="4622801"/>
          <a:ext cx="5454799" cy="104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1"/>
          <p:cNvSpPr txBox="1"/>
          <p:nvPr/>
        </p:nvSpPr>
        <p:spPr>
          <a:xfrm>
            <a:off x="7599177" y="5448703"/>
            <a:ext cx="711489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8962310" y="5448703"/>
            <a:ext cx="711489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10393178" y="5446708"/>
            <a:ext cx="711489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7772402" y="1216684"/>
            <a:ext cx="2908932" cy="3168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Сапаны бақылау нәтижелері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7872055" y="2979036"/>
            <a:ext cx="2908932" cy="3168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Бұзушылықтар үлесі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7954921" y="4465827"/>
            <a:ext cx="2908932" cy="3168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Қамту үлесі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508" y="1491049"/>
            <a:ext cx="4481384" cy="676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удит </a:t>
            </a:r>
            <a:r>
              <a:rPr lang="ru-RU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материалдары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сапасының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деңгейі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(16% </a:t>
            </a:r>
            <a:r>
              <a:rPr lang="ru-RU" sz="14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стандарттарға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келмейтін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материалдарға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дерлік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ескертулер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берілген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</a:pPr>
            <a:endParaRPr lang="ru-RU" sz="14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нықтаудың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нашарлылығы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(8,6% </a:t>
            </a:r>
            <a:r>
              <a:rPr lang="ru-RU" sz="14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қамтуға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қатысты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анықталған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бұзушылықтар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</a:pPr>
            <a:endParaRPr lang="ru-RU" sz="14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емлекеттік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бюджетінің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қамтылуын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етпейді</a:t>
            </a: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</a:pP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емлекеттік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тәуекелдер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кеңестердің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формальды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жұмысы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(2016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жылдан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 ІАҚ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бірде-бір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кеңес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отырысы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өткізілмеді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28600" indent="-228600" algn="just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endParaRPr lang="ru-RU" sz="1200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endParaRPr lang="ru-RU" sz="1400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68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537" y="2446409"/>
            <a:ext cx="3293058" cy="1623578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9588388" y="965443"/>
            <a:ext cx="763609" cy="740419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AF7114B-3B4C-4336-A538-EE59D6246B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03" y="940456"/>
            <a:ext cx="784127" cy="790393"/>
          </a:xfrm>
          <a:prstGeom prst="rect">
            <a:avLst/>
          </a:prstGeom>
          <a:ln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8036781" y="1901508"/>
            <a:ext cx="3114895" cy="2591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ЭЛЕКТРОНДЫҚ МЕМЛЕКЕТТІК САТЫП АЛУ ПОРТАЛЫ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94093" y="1730852"/>
            <a:ext cx="3114895" cy="4114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«ҚАЗЫНАШЫЛЫҚ» АЖ</a:t>
            </a:r>
            <a:endParaRPr lang="ru-RU" sz="1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462719" y="1899769"/>
            <a:ext cx="3114895" cy="263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sz="1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«МЕМТІЗІЛІМ» </a:t>
            </a: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 (ММЖК)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615570" y="2981878"/>
            <a:ext cx="3830291" cy="9780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«ТЖБ/ҚБ» КІШІ ЖҮЙЕСІ</a:t>
            </a:r>
            <a:endParaRPr lang="ru-RU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54402" y="4206447"/>
            <a:ext cx="11220121" cy="4457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just"/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Тауарларды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жеткізуді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қызметтерді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көрсетуді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жұмыстарды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орындауды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толыққанды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растау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мақсатында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органдардың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АЖ-мен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ықпалдастыру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076" y="897144"/>
            <a:ext cx="810255" cy="774426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610967" y="1846466"/>
            <a:ext cx="3114895" cy="3063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ru-RU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 КІРІСТЕР КОМИТЕТІНІҢ АЖ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9413" y="922088"/>
            <a:ext cx="808759" cy="808760"/>
          </a:xfrm>
          <a:prstGeom prst="rect">
            <a:avLst/>
          </a:prstGeom>
        </p:spPr>
      </p:pic>
      <p:cxnSp>
        <p:nvCxnSpPr>
          <p:cNvPr id="16" name="Прямая со стрелкой 15"/>
          <p:cNvCxnSpPr>
            <a:endCxn id="5" idx="1"/>
          </p:cNvCxnSpPr>
          <p:nvPr/>
        </p:nvCxnSpPr>
        <p:spPr>
          <a:xfrm>
            <a:off x="1532467" y="2360130"/>
            <a:ext cx="2216070" cy="89806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109485" y="2160687"/>
            <a:ext cx="502205" cy="43793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366349" y="2193166"/>
            <a:ext cx="446675" cy="40545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589037" y="4652213"/>
            <a:ext cx="11386605" cy="18268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«Сот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органдарының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Жоғарғы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соты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көмек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жәрдемақысы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атаулы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көмек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тұрғын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көмегі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ЕХӘҚМ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«Мемлекеттік зейнетақы төлеу орталығы» </a:t>
            </a:r>
            <a:r>
              <a:rPr lang="kk-KZ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ҚР ЕХӘҚМ 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Бірыңғай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біріздендірілген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статистикалық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00" b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b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ҚСжАЕК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Бас </a:t>
            </a:r>
            <a:r>
              <a:rPr lang="ru-RU" sz="14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прокуратурасы</a:t>
            </a:r>
            <a:endParaRPr lang="ru-RU" sz="1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kk-KZ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«Екінші </a:t>
            </a:r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деңгейдегі банктердің ақпараттық жүйелері» - Екінші деңгейдегі </a:t>
            </a:r>
            <a:r>
              <a:rPr lang="kk-KZ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банктер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ІІМ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Міндетті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байқаудың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бірыңғай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байқау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БАЖ) –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ИДМ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kk-KZ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«Ауыл шаруашылығы жануарларын бірдейлендіру» - </a:t>
            </a:r>
            <a:r>
              <a:rPr lang="kk-KZ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ҚР АШМ және тағы басқалар</a:t>
            </a:r>
            <a:endParaRPr lang="ru-RU" sz="1400" b="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7374873" y="2446408"/>
            <a:ext cx="2173825" cy="79465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8707395" y="2723655"/>
            <a:ext cx="3268247" cy="1082914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Бүгінгі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сәйкестігінің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электрондық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аудиті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іске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асырылды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13143"/>
            <a:ext cx="12192000" cy="502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5600" algn="l"/>
            <a:r>
              <a:rPr lang="ru-RU" sz="1800" b="1" dirty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МЕМЛЕКЕТТІК АУДИТТІ ОДАН ӘРІ ЦИФРЛАНДЫРУ ЖӘНЕ ДЕРЕКҚОРЛАРМЕН ИНТЕГРАЦИЯЛАУ</a:t>
            </a:r>
            <a:endParaRPr lang="ru-RU" sz="2000" b="1" dirty="0">
              <a:solidFill>
                <a:srgbClr val="2F559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515651"/>
            <a:ext cx="12192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1697503" y="6488668"/>
            <a:ext cx="54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12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3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"/>
            <a:ext cx="12192000" cy="502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5600" algn="l"/>
            <a:r>
              <a:rPr lang="ru-RU" sz="1800" b="1" dirty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ЭЛЕКТРОНДЫҚ БУХГАЛТЕРЛІК ЕСЕПТІ ЕНГІЗУ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02509"/>
            <a:ext cx="12192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589005157"/>
              </p:ext>
            </p:extLst>
          </p:nvPr>
        </p:nvGraphicFramePr>
        <p:xfrm>
          <a:off x="5168501" y="-118783"/>
          <a:ext cx="6149957" cy="434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4622800" y="4463202"/>
            <a:ext cx="7443803" cy="5764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аудитке</a:t>
            </a:r>
            <a:r>
              <a:rPr lang="ru-RU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көшу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24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бухгалтерияны</a:t>
            </a:r>
            <a:r>
              <a:rPr lang="ru-RU" sz="24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r>
              <a:rPr lang="ru-RU" sz="24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endParaRPr lang="ru-RU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20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бухгалтерия </a:t>
            </a:r>
            <a:r>
              <a:rPr lang="ru-RU" sz="24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дамуын</a:t>
            </a:r>
            <a:r>
              <a:rPr lang="ru-RU" sz="24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алуға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ұқсас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кезең-кезеңмен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ұсынылады</a:t>
            </a:r>
            <a:endParaRPr lang="ru-RU" sz="20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59269" y="1273265"/>
            <a:ext cx="3963531" cy="1697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қаржылық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есептілікке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көшіру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ҚЕА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мемаудит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объектілеріне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шықпастан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жүргізуге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endParaRPr lang="ru-RU" sz="1800" b="0" dirty="0">
              <a:solidFill>
                <a:srgbClr val="0082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7750" y="5242692"/>
            <a:ext cx="1065401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Күтілетін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нәтижелер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аудиттелген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шоғырландырылған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қаржылық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есептілікті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ҚР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Үкіметі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мен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Есеп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комитетінің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есебіне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ҚР </a:t>
            </a:r>
            <a:r>
              <a:rPr lang="ru-RU" sz="2000" b="1" dirty="0" err="1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Парламентіне</a:t>
            </a:r>
            <a:r>
              <a:rPr lang="ru-RU" sz="2000" b="1" dirty="0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ұсыну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РББӘ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шоғырландырылған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қаржылық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есептілігінің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бұрмалануына</a:t>
            </a:r>
            <a:r>
              <a:rPr lang="ru-RU" sz="2000" b="1" dirty="0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жол</a:t>
            </a:r>
            <a:r>
              <a:rPr lang="ru-RU" sz="2000" b="1" dirty="0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бермеу</a:t>
            </a:r>
            <a:r>
              <a:rPr lang="ru-RU" sz="2000" b="1" dirty="0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бойынша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алдын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алу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шараларын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қабылдау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97503" y="6488668"/>
            <a:ext cx="54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13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63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357971215"/>
              </p:ext>
            </p:extLst>
          </p:nvPr>
        </p:nvGraphicFramePr>
        <p:xfrm>
          <a:off x="3739754" y="1862667"/>
          <a:ext cx="6919779" cy="328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>
          <a:xfrm>
            <a:off x="4481385" y="1153297"/>
            <a:ext cx="4985952" cy="1132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органдарының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сұрау</a:t>
            </a:r>
            <a:r>
              <a:rPr lang="ru-RU" sz="20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салуларын</a:t>
            </a:r>
            <a:r>
              <a:rPr lang="ru-RU" sz="20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бәсекелестік</a:t>
            </a:r>
            <a:r>
              <a:rPr lang="ru-RU" sz="18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ортаға</a:t>
            </a:r>
            <a:r>
              <a:rPr lang="ru-RU" sz="18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ұсынылады</a:t>
            </a:r>
            <a:r>
              <a:rPr lang="ru-RU" sz="1800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(321 </a:t>
            </a:r>
            <a:r>
              <a:rPr lang="ru-RU" sz="12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қазақстандық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компания </a:t>
            </a:r>
            <a:r>
              <a:rPr lang="ru-RU" sz="1200" i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2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b="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50803"/>
            <a:ext cx="12192000" cy="502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5600"/>
            <a:r>
              <a:rPr lang="ru-RU" sz="1800" b="1" dirty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ҚҰҚЫҚ ҚОРҒАУ ОРГАНДАРЫНЫҢ СҰРАУЛАРЫ БОЙЫНША КВГА ТЕКСЕРУЛЕРІН АУТСОРСИНГКЕ БЕРУ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0" y="604113"/>
            <a:ext cx="12192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/>
          <p:cNvSpPr txBox="1">
            <a:spLocks/>
          </p:cNvSpPr>
          <p:nvPr/>
        </p:nvSpPr>
        <p:spPr>
          <a:xfrm>
            <a:off x="601613" y="2158457"/>
            <a:ext cx="2988254" cy="816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ІМАК </a:t>
            </a:r>
            <a:r>
              <a:rPr lang="ru-RU" sz="1800" b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сайын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аудиторлық</a:t>
            </a: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іс-шаралардың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үштен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бірі</a:t>
            </a:r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құқық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органдарының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сұрау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салулары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тексеруге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келеді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8345" y="5249867"/>
            <a:ext cx="1137531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err="1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Босаған</a:t>
            </a:r>
            <a:r>
              <a:rPr lang="ru-RU" sz="2000" b="1" dirty="0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ресурстар</a:t>
            </a:r>
            <a:r>
              <a:rPr lang="ru-RU" sz="2000" b="1" dirty="0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барлық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бюджеттік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бағдарламалар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әкімшілерінің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қаржылық</a:t>
            </a:r>
            <a:r>
              <a:rPr lang="ru-RU" sz="2000" b="1" dirty="0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есептілігін</a:t>
            </a:r>
            <a:r>
              <a:rPr lang="ru-RU" sz="2000" b="1" dirty="0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қамтуды</a:t>
            </a:r>
            <a:r>
              <a:rPr lang="ru-RU" sz="2000" b="1" dirty="0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қамтамасыз</a:t>
            </a:r>
            <a:r>
              <a:rPr lang="ru-RU" sz="2000" b="1" dirty="0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етуге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және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электрондық</a:t>
            </a:r>
            <a:r>
              <a:rPr lang="ru-RU" sz="2000" b="1" dirty="0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мемлекеттік</a:t>
            </a:r>
            <a:r>
              <a:rPr lang="ru-RU" sz="2000" b="1" dirty="0" smtClean="0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аудитті</a:t>
            </a:r>
            <a:r>
              <a:rPr lang="ru-RU" sz="2000" b="1" dirty="0" smtClean="0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дамытуға</a:t>
            </a:r>
            <a:r>
              <a:rPr lang="ru-RU" sz="2000" b="1" dirty="0">
                <a:solidFill>
                  <a:srgbClr val="00823B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мүмкіндік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береді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97503" y="6488668"/>
            <a:ext cx="54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14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9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pic>
        <p:nvPicPr>
          <p:cNvPr id="4" name="Picture 4" descr="C:\Documents and Settings\AUrustenov\Рабочий стол\АНАУ-МЫНАУ\РАЗНОЕ\ТРЕТЬЯКОВСКАЯ ГАЛЛЕРЕЯ\KOICA\Country Report\1279771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b="22561"/>
          <a:stretch>
            <a:fillRect/>
          </a:stretch>
        </p:blipFill>
        <p:spPr bwMode="auto">
          <a:xfrm>
            <a:off x="1549101" y="612552"/>
            <a:ext cx="9144000" cy="5661248"/>
          </a:xfrm>
          <a:prstGeom prst="rect">
            <a:avLst/>
          </a:prstGeom>
          <a:noFill/>
          <a:effectLst>
            <a:softEdge rad="635000"/>
          </a:effectLst>
        </p:spPr>
      </p:pic>
      <p:grpSp>
        <p:nvGrpSpPr>
          <p:cNvPr id="6" name="Группа 17"/>
          <p:cNvGrpSpPr>
            <a:grpSpLocks/>
          </p:cNvGrpSpPr>
          <p:nvPr/>
        </p:nvGrpSpPr>
        <p:grpSpPr bwMode="auto">
          <a:xfrm>
            <a:off x="5089761" y="3481439"/>
            <a:ext cx="1047751" cy="920751"/>
            <a:chOff x="8096250" y="-27384"/>
            <a:chExt cx="1047750" cy="921201"/>
          </a:xfrm>
          <a:scene3d>
            <a:camera prst="orthographicFront">
              <a:rot lat="0" lon="10799999" rev="0"/>
            </a:camera>
            <a:lightRig rig="threePt" dir="t"/>
          </a:scene3d>
        </p:grpSpPr>
        <p:pic>
          <p:nvPicPr>
            <p:cNvPr id="7" name="Picture 3" descr="C:\Documents and Settings\AUrustenov\Рабочий стол\АНАУ-МЫНАУ\РАЗНОЕ\ТРЕТЬЯКОВСКАЯ ГАЛЛЕРЕЯ\KOICA\Country Report\Kazakhstan-240-animated-flag-gifs.gif"/>
            <p:cNvPicPr>
              <a:picLocks noChangeAspect="1" noChangeArrowheads="1" noCrop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96250" y="-27384"/>
              <a:ext cx="1047750" cy="78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8274050" y="29795"/>
              <a:ext cx="0" cy="86402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/>
          <p:cNvGrpSpPr/>
          <p:nvPr/>
        </p:nvGrpSpPr>
        <p:grpSpPr>
          <a:xfrm>
            <a:off x="3132667" y="338681"/>
            <a:ext cx="5740400" cy="745038"/>
            <a:chOff x="152662" y="1853756"/>
            <a:chExt cx="2260807" cy="74503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52662" y="1853756"/>
              <a:ext cx="2260807" cy="7450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152662" y="1853756"/>
              <a:ext cx="2260807" cy="7450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НАЗАРЛАРЫНЫЗҒА РАХМЕТ!</a:t>
              </a:r>
              <a:endParaRPr lang="ru-RU" sz="24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5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5" y="795193"/>
            <a:ext cx="2471115" cy="18821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8925"/>
            <a:ext cx="9997008" cy="738554"/>
          </a:xfrm>
        </p:spPr>
        <p:txBody>
          <a:bodyPr rtlCol="0">
            <a:noAutofit/>
          </a:bodyPr>
          <a:lstStyle/>
          <a:p>
            <a:pPr indent="355600"/>
            <a:r>
              <a:rPr lang="ru-RU" sz="1800" b="1" dirty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МЕМЛЕКЕТТІК АУДИТТІ КЕЗЕҢ-КЕЗЕҢМЕН ДАМЫТУ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2651695" y="1719055"/>
            <a:ext cx="9482640" cy="7180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жоспарының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«93»  </a:t>
            </a:r>
            <a:r>
              <a:rPr lang="ru-RU" alt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қадамын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асыру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аппарат </a:t>
            </a:r>
            <a:r>
              <a:rPr lang="ru-RU" alt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жұмысын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бағалаудың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аудиттің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жүйесін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r>
              <a:rPr lang="ru-RU" alt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1695" y="1123266"/>
            <a:ext cx="948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Көшбасшысының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тапсырмасы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Бізге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озық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әлемдік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тәжірибе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негізінде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аудиттің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кешенді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21069" y="6488668"/>
            <a:ext cx="42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2</a:t>
            </a:r>
            <a:endParaRPr lang="ru-RU" dirty="0">
              <a:latin typeface="Arial Black" panose="020B0A040201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0" y="511113"/>
            <a:ext cx="12192000" cy="5766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Объект 3" descr="Схема стрелок процесса слева направо, иллюстрирующая 3 этапа с описаниями для каждой группы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076285"/>
              </p:ext>
            </p:extLst>
          </p:nvPr>
        </p:nvGraphicFramePr>
        <p:xfrm>
          <a:off x="579658" y="2369821"/>
          <a:ext cx="11431109" cy="4381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51695" y="2437095"/>
            <a:ext cx="404772" cy="390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9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91624093"/>
              </p:ext>
            </p:extLst>
          </p:nvPr>
        </p:nvGraphicFramePr>
        <p:xfrm>
          <a:off x="214751" y="93133"/>
          <a:ext cx="12104249" cy="1735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33868"/>
            <a:ext cx="12192000" cy="502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5600" algn="l"/>
            <a:r>
              <a:rPr lang="ru-RU" sz="1800" b="1" dirty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МЕМЛЕКЕТТІК АУДИТ САЛАСЫНДАҒЫ </a:t>
            </a:r>
            <a:r>
              <a:rPr lang="ru-RU" sz="1800" b="1" dirty="0" smtClean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ҚАБЫЛДАНҒАН НҚА ТҮЗЕТУЛЕР </a:t>
            </a:r>
            <a:r>
              <a:rPr lang="ru-RU" sz="1800" b="1" dirty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БОЙЫНША НЕГІЗГІ </a:t>
            </a:r>
            <a:r>
              <a:rPr lang="ru-RU" sz="1800" b="1" dirty="0" smtClean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НӘТИЖЕЛЕР </a:t>
            </a:r>
            <a:r>
              <a:rPr lang="ru-RU" sz="1400" b="1" dirty="0" smtClean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(2016-2019жж.)</a:t>
            </a:r>
            <a:endParaRPr lang="ru-RU" sz="2000" b="1" dirty="0" smtClean="0">
              <a:solidFill>
                <a:srgbClr val="2F559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570242"/>
            <a:ext cx="12192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821069" y="6488668"/>
            <a:ext cx="42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3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922" y="1479580"/>
            <a:ext cx="571282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бұзушылықтарды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сыныптау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аудиторларды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сертификаттау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ішкі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аудит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қызметтерін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(ІАҚ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аудит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кеңестер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жүйелер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ТБЖ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деректерінің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жолымен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сәйкестік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аудитін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ТБЖ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негізінде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сайынғы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қаржылық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есептілік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аудитін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қашықтықтан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тексеру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әдістері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қорытындылары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дауларды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реттеу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Апелляциялық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3734" y="1485959"/>
            <a:ext cx="602826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ұзушылықтар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қаржылық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рәсімдік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бөлінді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Қаржылық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сомалық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рәсімдік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сандық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көрсетіледі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sz="7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лттық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комиссиямен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1 533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аудитор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ішкі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- 864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аудитор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сертификатталған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ассистент </a:t>
            </a:r>
            <a:r>
              <a:rPr lang="ru-RU" sz="13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істейді</a:t>
            </a:r>
            <a:endParaRPr lang="ru-RU" sz="13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7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317 </a:t>
            </a:r>
            <a:r>
              <a:rPr lang="ru-RU" sz="13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бірлік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санымен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ІАҚ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құрылды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(ОАО-180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ЖАО-95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ОАОВ-42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Аудитпен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2,2 трлн. </a:t>
            </a:r>
            <a:r>
              <a:rPr lang="ru-RU" sz="13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теңгеге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601 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нысан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тексер</a:t>
            </a:r>
            <a:r>
              <a:rPr lang="kk-KZ" sz="1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ілді,олар бойынша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64,3 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теңгенің</a:t>
            </a:r>
            <a:r>
              <a:rPr lang="ru-RU" sz="1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көлемінде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қаржылық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бұзушылықтар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анықталған</a:t>
            </a:r>
            <a:endParaRPr lang="ru-RU" sz="13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7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емлекеттік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органдарда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аудит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жөнінде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кеңестер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құрылды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2016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отырыстар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өткізілді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7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ешенді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тексерулердің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орнына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күмәнді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төлемдер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рәсімдердің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нақты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аудитіне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көшті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kk-KZ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12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оспарлы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тексерулер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6,5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есеге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азайды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i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7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трлн.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сомасына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РББӘ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шоғырландырылған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қаржылық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есептілігін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бұрмалауға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берілген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жоқ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ru-RU" sz="12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барлығы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10,8 </a:t>
            </a:r>
            <a:r>
              <a:rPr lang="ru-RU" sz="12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трлн.тг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2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қамтылды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7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амералдық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бақылаумен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қамту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етілді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бұзушылықтардың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үлес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салмағы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19% - дан 2% -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азайды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алуға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электрондық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аудит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енгізілді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7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402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қарсылық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шағымдар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қаралды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Комиссия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мүшелері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әдіскерлер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кездесетін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коллизиялар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НҚА -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ны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дереу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өзектендіреді-10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ұсыныс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енгізді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descr="Гистограмма с группировкой, где показаны значения трех рядов для четырех категорий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76278"/>
              </p:ext>
            </p:extLst>
          </p:nvPr>
        </p:nvGraphicFramePr>
        <p:xfrm>
          <a:off x="1242768" y="98857"/>
          <a:ext cx="9242855" cy="3838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853333" y="6489467"/>
            <a:ext cx="42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4</a:t>
            </a:r>
            <a:endParaRPr lang="ru-RU" dirty="0">
              <a:latin typeface="Arial Black" panose="020B0A04020102020204" pitchFamily="34" charset="0"/>
            </a:endParaRPr>
          </a:p>
        </p:txBody>
      </p:sp>
      <p:graphicFrame>
        <p:nvGraphicFramePr>
          <p:cNvPr id="13" name="Таблица 9">
            <a:extLst>
              <a:ext uri="{FF2B5EF4-FFF2-40B4-BE49-F238E27FC236}">
                <a16:creationId xmlns:a16="http://schemas.microsoft.com/office/drawing/2014/main" xmlns="" id="{2C2B8715-EF91-4F8E-817F-29E7C3CED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524434"/>
              </p:ext>
            </p:extLst>
          </p:nvPr>
        </p:nvGraphicFramePr>
        <p:xfrm>
          <a:off x="164757" y="4406622"/>
          <a:ext cx="11603910" cy="169732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347365">
                  <a:extLst>
                    <a:ext uri="{9D8B030D-6E8A-4147-A177-3AD203B41FA5}">
                      <a16:colId xmlns:a16="http://schemas.microsoft.com/office/drawing/2014/main" xmlns="" val="2221671003"/>
                    </a:ext>
                  </a:extLst>
                </a:gridCol>
                <a:gridCol w="2122534">
                  <a:extLst>
                    <a:ext uri="{9D8B030D-6E8A-4147-A177-3AD203B41FA5}">
                      <a16:colId xmlns:a16="http://schemas.microsoft.com/office/drawing/2014/main" xmlns="" val="4263376882"/>
                    </a:ext>
                  </a:extLst>
                </a:gridCol>
                <a:gridCol w="2074513">
                  <a:extLst>
                    <a:ext uri="{9D8B030D-6E8A-4147-A177-3AD203B41FA5}">
                      <a16:colId xmlns:a16="http://schemas.microsoft.com/office/drawing/2014/main" xmlns="" val="2041460548"/>
                    </a:ext>
                  </a:extLst>
                </a:gridCol>
                <a:gridCol w="1997679">
                  <a:extLst>
                    <a:ext uri="{9D8B030D-6E8A-4147-A177-3AD203B41FA5}">
                      <a16:colId xmlns:a16="http://schemas.microsoft.com/office/drawing/2014/main" xmlns="" val="3618146036"/>
                    </a:ext>
                  </a:extLst>
                </a:gridCol>
                <a:gridCol w="2061819">
                  <a:extLst>
                    <a:ext uri="{9D8B030D-6E8A-4147-A177-3AD203B41FA5}">
                      <a16:colId xmlns:a16="http://schemas.microsoft.com/office/drawing/2014/main" xmlns="" val="2991298901"/>
                    </a:ext>
                  </a:extLst>
                </a:gridCol>
              </a:tblGrid>
              <a:tr h="311143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5824089"/>
                  </a:ext>
                </a:extLst>
              </a:tr>
              <a:tr h="311143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Есеп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комитеті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9044665"/>
                  </a:ext>
                </a:extLst>
              </a:tr>
              <a:tr h="356204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Тексеру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комиссиялары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415,3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9756082"/>
                  </a:ext>
                </a:extLst>
              </a:tr>
              <a:tr h="31114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ІМАК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8397499"/>
                  </a:ext>
                </a:extLst>
              </a:tr>
              <a:tr h="311143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ІАҚ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551" y="6194233"/>
            <a:ext cx="11284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тәртібінің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бұзылуына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бюджет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қаражатын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негізсіз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пайдалануға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әкеп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соқпайтын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рәсімдік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бұзушылықтар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жатқызылды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467" y="50842"/>
            <a:ext cx="12192000" cy="502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5600" algn="l"/>
            <a:r>
              <a:rPr lang="ru-RU" sz="2000" b="1" dirty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ҚАРЖЫЛЫҚ БҰЗУШЫЛЫҚТАРДЫҢ ЖАҢА ЖІКТЕЛУІ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584431"/>
            <a:ext cx="12192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096462">
            <a:off x="4110569" y="1648061"/>
            <a:ext cx="4580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Бұзушылықтар</a:t>
            </a:r>
            <a:r>
              <a:rPr lang="ru-RU" sz="1600" b="1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6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есеге</a:t>
            </a:r>
            <a:r>
              <a:rPr lang="ru-RU" sz="16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төмендеді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879667" y="4097868"/>
            <a:ext cx="1261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млрд.тг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2548322" y="3862443"/>
            <a:ext cx="711489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4588787" y="3870910"/>
            <a:ext cx="711489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6620785" y="3863235"/>
            <a:ext cx="711489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8628684" y="3870910"/>
            <a:ext cx="711489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75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229831537"/>
              </p:ext>
            </p:extLst>
          </p:nvPr>
        </p:nvGraphicFramePr>
        <p:xfrm>
          <a:off x="-152401" y="420590"/>
          <a:ext cx="10151533" cy="7243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Заголовок 1"/>
          <p:cNvSpPr txBox="1">
            <a:spLocks/>
          </p:cNvSpPr>
          <p:nvPr/>
        </p:nvSpPr>
        <p:spPr>
          <a:xfrm>
            <a:off x="510746" y="757881"/>
            <a:ext cx="11513522" cy="9898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634 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бұзушылықтар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анықталды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қаржылық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245 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39%</a:t>
            </a:r>
            <a:endParaRPr lang="ru-RU" sz="8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8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Анықталған</a:t>
            </a: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қаржылық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бұзушылықтардың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бухгалтерлік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есепке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ағымдағы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шығыстарға</a:t>
            </a:r>
            <a:r>
              <a:rPr lang="ru-RU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қатысты</a:t>
            </a:r>
            <a:endParaRPr lang="ru-RU" sz="1400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"/>
            <a:ext cx="12192000" cy="502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5600" algn="l"/>
            <a:r>
              <a:rPr lang="ru-RU" sz="2000" b="1" dirty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 ЖЫЛҒЫ </a:t>
            </a:r>
            <a:r>
              <a:rPr lang="ru-RU" sz="2000" b="1" dirty="0" smtClean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ІМАК АНЫҚТАЛҒАН </a:t>
            </a:r>
            <a:r>
              <a:rPr lang="ru-RU" sz="2000" b="1" dirty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БҰЗУШЫЛЫҚТАР </a:t>
            </a:r>
            <a:r>
              <a:rPr lang="ru-RU" sz="2000" b="1" dirty="0" smtClean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ҚҰРЫЛЫМЫ</a:t>
            </a:r>
            <a:endParaRPr lang="ru-RU" sz="2000" b="1" dirty="0">
              <a:solidFill>
                <a:srgbClr val="2F559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502509"/>
            <a:ext cx="12192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6798733" y="2892859"/>
            <a:ext cx="3124200" cy="30676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031067" y="4181331"/>
            <a:ext cx="1583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қаржылық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4249" y="3673499"/>
            <a:ext cx="1585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5 211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рәсімдік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бұзушылықтар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389 млрд.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21069" y="6488668"/>
            <a:ext cx="42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5</a:t>
            </a:r>
            <a:endParaRPr lang="ru-RU" dirty="0">
              <a:latin typeface="Arial Black" panose="020B0A04020102020204" pitchFamily="34" charset="0"/>
            </a:endParaRPr>
          </a:p>
        </p:txBody>
      </p:sp>
      <p:graphicFrame>
        <p:nvGraphicFramePr>
          <p:cNvPr id="1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541469"/>
              </p:ext>
            </p:extLst>
          </p:nvPr>
        </p:nvGraphicFramePr>
        <p:xfrm>
          <a:off x="6096000" y="1862469"/>
          <a:ext cx="6207400" cy="466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8153400" y="5816600"/>
            <a:ext cx="381000" cy="3370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 flipV="1">
            <a:off x="8898467" y="5384800"/>
            <a:ext cx="1024466" cy="4318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8326966" y="2538231"/>
            <a:ext cx="1773767" cy="7637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Объект 5" descr="Гистограмма с группировкой, где показаны значения трех рядов для четырех категорий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64991"/>
              </p:ext>
            </p:extLst>
          </p:nvPr>
        </p:nvGraphicFramePr>
        <p:xfrm>
          <a:off x="-394282" y="3914321"/>
          <a:ext cx="4497402" cy="187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 rot="2227408">
            <a:off x="1661519" y="4509870"/>
            <a:ext cx="2009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 </a:t>
            </a:r>
            <a:r>
              <a:rPr lang="ru-RU" sz="1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</a:t>
            </a:r>
            <a:r>
              <a:rPr lang="ru-RU" sz="1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азайды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33338" y="2862672"/>
            <a:ext cx="304920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800" b="1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НӘТИЖЕ</a:t>
            </a:r>
            <a:endParaRPr lang="ru-RU" sz="2800" b="1" dirty="0">
              <a:solidFill>
                <a:srgbClr val="00B05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58724"/>
            <a:ext cx="12192000" cy="502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5600"/>
            <a:r>
              <a:rPr lang="ru-RU" sz="2000" b="1" dirty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АҚПАРАТТЫҚ ЖҮЙЕЛЕРДІ, ОНЫҢ ІШІНДЕ ТБЖ ПАЙДАЛАНА ОТЫРЫП АУДИТТІ ТРАНСФОРМАЦИЯЛАУ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61232"/>
            <a:ext cx="1219200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23904" y="3316741"/>
            <a:ext cx="310896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Тексерулер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саны 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бірлік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4" name="Объект 5" descr="Гистограмма с группировкой, где показаны значения трех рядов для четырех категорий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831846"/>
              </p:ext>
            </p:extLst>
          </p:nvPr>
        </p:nvGraphicFramePr>
        <p:xfrm>
          <a:off x="3769696" y="4219191"/>
          <a:ext cx="4459811" cy="1516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4974955" y="3314141"/>
            <a:ext cx="145584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726522" y="3317815"/>
            <a:ext cx="31970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Өтеу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сомасы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млрд.тг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8" name="Объект 5" descr="Гистограмма с группировкой, где показаны значения трех рядов для четырех категорий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8628982"/>
              </p:ext>
            </p:extLst>
          </p:nvPr>
        </p:nvGraphicFramePr>
        <p:xfrm>
          <a:off x="7933356" y="3960574"/>
          <a:ext cx="4459811" cy="1838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3177" y="1436330"/>
            <a:ext cx="5712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езеңділігі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тексеру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жылда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</a:t>
            </a: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ексеру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ұзақтығы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ешенді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қаржылық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981662" y="1386445"/>
            <a:ext cx="6020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ТБЖ </a:t>
            </a:r>
            <a:r>
              <a:rPr lang="ru-RU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іріктеу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ексеру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ұзақтығы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1-ден 9 </a:t>
            </a:r>
            <a:r>
              <a:rPr lang="ru-RU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күнге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endParaRPr lang="ru-RU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нақтыланған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әселелерді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нақты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шарт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1762293" y="4144295"/>
            <a:ext cx="1169679" cy="852995"/>
          </a:xfrm>
          <a:prstGeom prst="straightConnector1">
            <a:avLst/>
          </a:prstGeom>
          <a:ln>
            <a:solidFill>
              <a:srgbClr val="008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5292" y="5938745"/>
            <a:ext cx="34542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Әкімшілік</a:t>
            </a:r>
            <a:r>
              <a:rPr lang="ru-RU" sz="16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жүктеме</a:t>
            </a:r>
            <a:r>
              <a:rPr lang="ru-RU" sz="16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төмендетілді</a:t>
            </a:r>
            <a:endParaRPr lang="ru-RU" sz="1600" b="1" dirty="0">
              <a:solidFill>
                <a:srgbClr val="0082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21069" y="6488668"/>
            <a:ext cx="42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6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9852551">
            <a:off x="5112490" y="4006545"/>
            <a:ext cx="2009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</a:t>
            </a:r>
            <a:r>
              <a:rPr lang="ru-RU" sz="1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өсті</a:t>
            </a:r>
            <a:endParaRPr lang="ru-RU" sz="12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21019752" flipV="1">
            <a:off x="5412458" y="4137209"/>
            <a:ext cx="1161284" cy="400932"/>
          </a:xfrm>
          <a:prstGeom prst="straightConnector1">
            <a:avLst/>
          </a:prstGeom>
          <a:ln>
            <a:solidFill>
              <a:srgbClr val="008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433615">
            <a:off x="9158467" y="4115832"/>
            <a:ext cx="2009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2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</a:t>
            </a:r>
            <a:r>
              <a:rPr lang="ru-RU" sz="12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өсті</a:t>
            </a:r>
            <a:endParaRPr lang="ru-RU" sz="12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9448267" y="4134209"/>
            <a:ext cx="1057701" cy="783899"/>
          </a:xfrm>
          <a:prstGeom prst="straightConnector1">
            <a:avLst/>
          </a:prstGeom>
          <a:ln>
            <a:solidFill>
              <a:srgbClr val="008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"/>
          <p:cNvSpPr txBox="1"/>
          <p:nvPr/>
        </p:nvSpPr>
        <p:spPr>
          <a:xfrm>
            <a:off x="5112099" y="5413449"/>
            <a:ext cx="711489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9282104" y="5439698"/>
            <a:ext cx="711489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6395943" y="5413449"/>
            <a:ext cx="711444" cy="3538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10583333" y="5438849"/>
            <a:ext cx="711444" cy="3538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65668" y="5922270"/>
            <a:ext cx="26606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Тексеру</a:t>
            </a:r>
            <a:r>
              <a:rPr lang="ru-RU" sz="16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тиімділігі</a:t>
            </a:r>
            <a:r>
              <a:rPr lang="ru-RU" sz="16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</a:t>
            </a:r>
            <a:endParaRPr lang="ru-RU" sz="1600" b="1" dirty="0">
              <a:solidFill>
                <a:srgbClr val="0082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022517" y="5938744"/>
            <a:ext cx="25543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Бюджетке</a:t>
            </a:r>
            <a:r>
              <a:rPr lang="ru-RU" sz="16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өтеу</a:t>
            </a:r>
            <a:r>
              <a:rPr lang="ru-RU" sz="1600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көбейді</a:t>
            </a:r>
            <a:endParaRPr lang="ru-RU" sz="1600" b="1" dirty="0">
              <a:solidFill>
                <a:srgbClr val="0082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3151" y="857096"/>
            <a:ext cx="5315098" cy="535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 қаржылық бақылау кезінде </a:t>
            </a:r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қалай болды</a:t>
            </a:r>
            <a:endParaRPr lang="kk-KZ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096000" y="896207"/>
            <a:ext cx="5944926" cy="3453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Қалай болды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30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378042991"/>
              </p:ext>
            </p:extLst>
          </p:nvPr>
        </p:nvGraphicFramePr>
        <p:xfrm>
          <a:off x="736599" y="1864081"/>
          <a:ext cx="5088467" cy="370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461718" y="5624007"/>
            <a:ext cx="11268565" cy="77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бірінші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жартыжылдығындағы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қаржылық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есептілік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аудитінің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қорытындысы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кемшіліктерді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бекіткенге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түзету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мүмкіндігі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пайда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болды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ІМАК </a:t>
            </a:r>
            <a:r>
              <a:rPr lang="ru-RU" sz="24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</a:t>
            </a:r>
            <a:r>
              <a:rPr lang="ru-RU" sz="20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ұсыныс</a:t>
            </a:r>
            <a:r>
              <a:rPr lang="ru-RU" sz="24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берілді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олар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0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трлн.тг</a:t>
            </a:r>
            <a:r>
              <a:rPr lang="ru-RU" sz="20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сомасында</a:t>
            </a:r>
            <a:r>
              <a:rPr lang="ru-RU" sz="18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бұрмалау</a:t>
            </a:r>
            <a:r>
              <a:rPr lang="ru-RU" sz="1800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800" dirty="0" err="1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алдын</a:t>
            </a:r>
            <a:r>
              <a:rPr lang="ru-RU" sz="1800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ала </a:t>
            </a:r>
            <a:r>
              <a:rPr lang="ru-RU" sz="1800" dirty="0" err="1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жойылды</a:t>
            </a:r>
            <a:endParaRPr lang="ru-RU" sz="2400" dirty="0">
              <a:solidFill>
                <a:srgbClr val="0082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0" y="1"/>
            <a:ext cx="12192000" cy="502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5600" algn="l"/>
            <a:r>
              <a:rPr lang="ru-RU" sz="1800" b="1" dirty="0" smtClean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 ЖЫЛДАН ҚАРЖЫЛЫҚ ЕСЕПТІЛІК АУДИТІН ЖЫЛ САЙЫН ЖҮРГІЗУ (ҚЕА)</a:t>
            </a:r>
            <a:endParaRPr lang="ru-RU" sz="1800" b="1" dirty="0">
              <a:solidFill>
                <a:srgbClr val="2F5597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0" y="502509"/>
            <a:ext cx="12192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98348" y="2970247"/>
            <a:ext cx="13958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РББӘ</a:t>
            </a:r>
          </a:p>
          <a:p>
            <a:pPr algn="ctr"/>
            <a:r>
              <a:rPr lang="kk-K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барлығы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10874278"/>
              </p:ext>
            </p:extLst>
          </p:nvPr>
        </p:nvGraphicFramePr>
        <p:xfrm>
          <a:off x="6351374" y="1825479"/>
          <a:ext cx="5008606" cy="368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2293" y="616846"/>
            <a:ext cx="59814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Нақты</a:t>
            </a:r>
            <a:r>
              <a:rPr lang="ru-RU" b="1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уақыт</a:t>
            </a:r>
            <a:r>
              <a:rPr lang="ru-RU" b="1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режимінде</a:t>
            </a:r>
            <a:r>
              <a:rPr lang="ru-RU" b="1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Республикалық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бюджеттік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бағдарламалардың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әкімшілерінің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(РББӘ)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жылды</a:t>
            </a: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қаржылдық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шоғырландырылған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есептілік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алғашқы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жүргізілді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ҚЕА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r>
              <a:rPr lang="kk-KZ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жылғы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шілде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айында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басталды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аяқталу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наурыз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238999" y="679085"/>
            <a:ext cx="46610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РББӘ-да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маңыздылық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деңгейі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ТБЖ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критерийлері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10,8 трлн.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теңгеге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РББӘ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баланс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валютасының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сомасынан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70%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қамтылған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56548" y="3105716"/>
            <a:ext cx="141295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РББӘ баланс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валютасы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15,6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трлн.тг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21069" y="6488668"/>
            <a:ext cx="42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7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3994203" y="2565399"/>
            <a:ext cx="1490134" cy="540317"/>
          </a:xfrm>
          <a:prstGeom prst="wedgeRectCallout">
            <a:avLst>
              <a:gd name="adj1" fmla="val -31970"/>
              <a:gd name="adj2" fmla="val 8092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РББӘ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қамтылды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7686363" y="2902263"/>
            <a:ext cx="663140" cy="2540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1898367" y="3781545"/>
            <a:ext cx="663140" cy="2540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61%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7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1"/>
            <a:ext cx="12192000" cy="502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5600" algn="l"/>
            <a:r>
              <a:rPr lang="ru-RU" sz="2000" b="1" dirty="0">
                <a:solidFill>
                  <a:srgbClr val="2F55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ҚАШЫҚТЫҚТАН ТЕКСЕРУ ӘДІСТЕРІ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2509"/>
            <a:ext cx="12192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Объект 5" descr="Гистограмма с группировкой, где показаны значения трех рядов для четырех категорий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840269"/>
              </p:ext>
            </p:extLst>
          </p:nvPr>
        </p:nvGraphicFramePr>
        <p:xfrm>
          <a:off x="6546124" y="2471006"/>
          <a:ext cx="4994212" cy="2480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6650215" y="5988721"/>
            <a:ext cx="4786021" cy="701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Қашықтық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әдістердің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дамуымен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тексерулер</a:t>
            </a:r>
            <a:r>
              <a:rPr lang="ru-RU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2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sz="22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22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2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бұзушылықтарды</a:t>
            </a:r>
            <a:r>
              <a:rPr lang="ru-RU" sz="2200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765 </a:t>
            </a:r>
            <a:r>
              <a:rPr lang="ru-RU" sz="22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рет</a:t>
            </a:r>
            <a:r>
              <a:rPr lang="ru-RU" sz="22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төмендеді</a:t>
            </a:r>
            <a:endParaRPr lang="ru-RU" sz="2200" dirty="0">
              <a:solidFill>
                <a:srgbClr val="0082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0" dirty="0" smtClean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"/>
          <p:cNvSpPr txBox="1">
            <a:spLocks/>
          </p:cNvSpPr>
          <p:nvPr/>
        </p:nvSpPr>
        <p:spPr>
          <a:xfrm>
            <a:off x="7670650" y="1121405"/>
            <a:ext cx="3090483" cy="346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 </a:t>
            </a:r>
            <a:r>
              <a:rPr lang="ru-RU" alt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бұзушылық</a:t>
            </a:r>
            <a:r>
              <a:rPr lang="ru-RU" alt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соммасы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Заголовок 2"/>
          <p:cNvSpPr txBox="1">
            <a:spLocks/>
          </p:cNvSpPr>
          <p:nvPr/>
        </p:nvSpPr>
        <p:spPr>
          <a:xfrm>
            <a:off x="437495" y="1121405"/>
            <a:ext cx="5084233" cy="3462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алуды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камералдық</a:t>
            </a:r>
            <a:r>
              <a:rPr lang="ru-RU" alt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endParaRPr lang="ru-RU" alt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alt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173367" y="5279857"/>
            <a:ext cx="5564202" cy="19607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1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ТБЖ арқасында </a:t>
            </a:r>
            <a:r>
              <a:rPr lang="kk-KZ" sz="15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МСА қамту соммалық мәнде </a:t>
            </a:r>
            <a:r>
              <a:rPr lang="kk-KZ" sz="1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kk-KZ" sz="15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ал сандық мәнде </a:t>
            </a:r>
            <a:r>
              <a:rPr lang="kk-KZ" sz="15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47% </a:t>
            </a:r>
            <a:r>
              <a:rPr lang="kk-KZ" sz="15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құрайды. </a:t>
            </a:r>
          </a:p>
          <a:p>
            <a:pPr algn="ctr"/>
            <a:r>
              <a:rPr lang="ru-RU" sz="1500" b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Камералдық</a:t>
            </a:r>
            <a:r>
              <a:rPr lang="ru-RU" sz="15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бақылауды</a:t>
            </a:r>
            <a:r>
              <a:rPr lang="ru-RU" sz="15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автоматтандыру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5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sz="15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алуды</a:t>
            </a:r>
            <a:r>
              <a:rPr lang="ru-RU" sz="15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5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есеге</a:t>
            </a:r>
            <a:r>
              <a:rPr lang="ru-RU" sz="15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барынша</a:t>
            </a:r>
            <a:r>
              <a:rPr lang="ru-RU" sz="15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қамтуды</a:t>
            </a:r>
            <a:r>
              <a:rPr lang="ru-RU" sz="15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қамтамасыз</a:t>
            </a:r>
            <a:r>
              <a:rPr lang="ru-RU" sz="15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етті</a:t>
            </a:r>
            <a:r>
              <a:rPr lang="ru-RU" sz="15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5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алуды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ұйымдастырушылардың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сауаттылығын</a:t>
            </a:r>
            <a:r>
              <a:rPr lang="ru-RU" sz="15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арттырды</a:t>
            </a:r>
            <a:r>
              <a:rPr lang="ru-RU" sz="15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бұзушылықтардың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үлес</a:t>
            </a:r>
            <a:r>
              <a:rPr lang="ru-RU" sz="15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салмағын</a:t>
            </a:r>
            <a:r>
              <a:rPr lang="ru-RU" sz="15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19% - дан 2%</a:t>
            </a:r>
            <a:r>
              <a:rPr lang="ru-RU" sz="15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5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5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15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қысқартты</a:t>
            </a:r>
            <a:endParaRPr lang="ru-RU" sz="1500" dirty="0">
              <a:solidFill>
                <a:srgbClr val="0082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0" dirty="0" smtClean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2389716">
            <a:off x="8612333" y="2668071"/>
            <a:ext cx="2238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765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азайды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821069" y="6488668"/>
            <a:ext cx="42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8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8115180" y="4457125"/>
            <a:ext cx="711489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9461380" y="4460915"/>
            <a:ext cx="711489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8702185" y="2168249"/>
            <a:ext cx="1440880" cy="1202266"/>
          </a:xfrm>
          <a:prstGeom prst="straightConnector1">
            <a:avLst/>
          </a:prstGeom>
          <a:ln>
            <a:solidFill>
              <a:srgbClr val="008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3921823456"/>
              </p:ext>
            </p:extLst>
          </p:nvPr>
        </p:nvGraphicFramePr>
        <p:xfrm>
          <a:off x="748784" y="1294544"/>
          <a:ext cx="4397593" cy="376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TextBox 1"/>
          <p:cNvSpPr txBox="1"/>
          <p:nvPr/>
        </p:nvSpPr>
        <p:spPr>
          <a:xfrm>
            <a:off x="1900654" y="4440189"/>
            <a:ext cx="711489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ru-RU" sz="105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1"/>
          <p:cNvSpPr txBox="1"/>
          <p:nvPr/>
        </p:nvSpPr>
        <p:spPr>
          <a:xfrm>
            <a:off x="2708026" y="4431722"/>
            <a:ext cx="711489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ru-RU" sz="105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4365102" y="4431722"/>
            <a:ext cx="711489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105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3532329" y="4431722"/>
            <a:ext cx="711489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ru-RU" sz="105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4362640" y="4209670"/>
            <a:ext cx="711489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4337241" y="3088986"/>
            <a:ext cx="564962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47%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3515394" y="3393781"/>
            <a:ext cx="557073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16%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2699556" y="3388144"/>
            <a:ext cx="560112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17%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1"/>
          <p:cNvSpPr txBox="1"/>
          <p:nvPr/>
        </p:nvSpPr>
        <p:spPr>
          <a:xfrm>
            <a:off x="1968383" y="3457197"/>
            <a:ext cx="453087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1"/>
          <p:cNvSpPr txBox="1"/>
          <p:nvPr/>
        </p:nvSpPr>
        <p:spPr>
          <a:xfrm>
            <a:off x="4310892" y="1558695"/>
            <a:ext cx="564962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86%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3498102" y="1737293"/>
            <a:ext cx="564962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1"/>
          <p:cNvSpPr txBox="1"/>
          <p:nvPr/>
        </p:nvSpPr>
        <p:spPr>
          <a:xfrm>
            <a:off x="2672987" y="1809814"/>
            <a:ext cx="564962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77%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1"/>
          <p:cNvSpPr txBox="1"/>
          <p:nvPr/>
        </p:nvSpPr>
        <p:spPr>
          <a:xfrm>
            <a:off x="1910360" y="1970797"/>
            <a:ext cx="564962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1"/>
          <p:cNvSpPr txBox="1"/>
          <p:nvPr/>
        </p:nvSpPr>
        <p:spPr>
          <a:xfrm>
            <a:off x="3548030" y="4162523"/>
            <a:ext cx="711489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1"/>
          <p:cNvSpPr txBox="1"/>
          <p:nvPr/>
        </p:nvSpPr>
        <p:spPr>
          <a:xfrm>
            <a:off x="1937109" y="3934195"/>
            <a:ext cx="711489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1"/>
          <p:cNvSpPr txBox="1"/>
          <p:nvPr/>
        </p:nvSpPr>
        <p:spPr>
          <a:xfrm>
            <a:off x="1062422" y="3557121"/>
            <a:ext cx="711489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38%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1"/>
          <p:cNvSpPr txBox="1"/>
          <p:nvPr/>
        </p:nvSpPr>
        <p:spPr>
          <a:xfrm>
            <a:off x="1124507" y="3148803"/>
            <a:ext cx="711489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1053166" y="2581152"/>
            <a:ext cx="711489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34%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1"/>
          <p:cNvSpPr txBox="1"/>
          <p:nvPr/>
        </p:nvSpPr>
        <p:spPr>
          <a:xfrm>
            <a:off x="1067881" y="4450611"/>
            <a:ext cx="711489" cy="3539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ru-RU" sz="105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2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58724"/>
            <a:ext cx="12192000" cy="502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55600" algn="l"/>
            <a:r>
              <a:rPr lang="ru-RU" sz="1800" b="1" dirty="0" smtClean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ЖОҒАРЫ СЫБАЙЛАС </a:t>
            </a:r>
            <a:r>
              <a:rPr lang="ru-RU" sz="1800" b="1" dirty="0">
                <a:solidFill>
                  <a:srgbClr val="2F559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ЖЕМҚОРЛЫҚ ТӘУЕКЕЛДЕРІ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61232"/>
            <a:ext cx="1219200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46623426"/>
              </p:ext>
            </p:extLst>
          </p:nvPr>
        </p:nvGraphicFramePr>
        <p:xfrm>
          <a:off x="2490929" y="2277533"/>
          <a:ext cx="3351077" cy="2613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219435239"/>
              </p:ext>
            </p:extLst>
          </p:nvPr>
        </p:nvGraphicFramePr>
        <p:xfrm>
          <a:off x="-289011" y="2325587"/>
          <a:ext cx="3318932" cy="2639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38068431"/>
              </p:ext>
            </p:extLst>
          </p:nvPr>
        </p:nvGraphicFramePr>
        <p:xfrm>
          <a:off x="5434423" y="2371649"/>
          <a:ext cx="3308096" cy="2428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45505" y="5799804"/>
            <a:ext cx="2506131" cy="701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ru-RU" sz="16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6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6 168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тексеру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жүргізуге</a:t>
            </a:r>
            <a:r>
              <a:rPr lang="ru-RU" sz="16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139 </a:t>
            </a:r>
            <a:r>
              <a:rPr lang="ru-RU" sz="1600" b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тексеруші-күн</a:t>
            </a:r>
            <a:r>
              <a:rPr lang="ru-RU" sz="16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6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6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қызметтен</a:t>
            </a:r>
            <a:r>
              <a:rPr lang="ru-RU" sz="16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ru-RU" sz="1600" b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жұмсалды</a:t>
            </a:r>
            <a:endParaRPr lang="ru-RU" sz="1200" b="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932670" y="6150578"/>
            <a:ext cx="2320493" cy="701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sz="14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жылы</a:t>
            </a: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92,7 </a:t>
            </a: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</a:t>
            </a:r>
            <a:r>
              <a:rPr lang="kk-KZ" sz="14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ң</a:t>
            </a: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тексеруші-күн</a:t>
            </a: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аудиторға</a:t>
            </a: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</a:t>
            </a:r>
            <a:r>
              <a:rPr lang="ru-RU" sz="1400" b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тексеруші</a:t>
            </a:r>
            <a:r>
              <a:rPr lang="ru-RU" sz="14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-күн</a:t>
            </a:r>
            <a:r>
              <a:rPr lang="ru-RU" sz="16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451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тексеру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қалған</a:t>
            </a: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ресурстар</a:t>
            </a: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 </a:t>
            </a:r>
            <a:r>
              <a:rPr lang="ru-RU" sz="14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4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қашықтықтан</a:t>
            </a:r>
            <a:r>
              <a:rPr lang="ru-RU" sz="1400" dirty="0" smtClean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тексеруге</a:t>
            </a:r>
            <a:r>
              <a:rPr lang="ru-RU" sz="14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жіберілді</a:t>
            </a:r>
            <a:endParaRPr lang="ru-RU" sz="1400" dirty="0">
              <a:solidFill>
                <a:srgbClr val="0082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884384" y="6043298"/>
            <a:ext cx="2408174" cy="701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Деректер</a:t>
            </a: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базасымен</a:t>
            </a: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ұсынылған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интеграция </a:t>
            </a:r>
            <a:r>
              <a:rPr lang="ru-RU" sz="14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сыбайлас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жемқорлықты</a:t>
            </a:r>
            <a:r>
              <a:rPr lang="ru-RU" sz="14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барынша</a:t>
            </a:r>
            <a:r>
              <a:rPr lang="ru-RU" sz="1400" dirty="0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82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азайтады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5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- </a:t>
            </a:r>
            <a:r>
              <a:rPr lang="ru-RU" sz="14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болжанатын</a:t>
            </a: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тәуекелдер-бұл</a:t>
            </a: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түгендеу</a:t>
            </a: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тексеру</a:t>
            </a: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т. б.</a:t>
            </a:r>
            <a:endParaRPr lang="ru-RU" sz="1600" b="0" dirty="0" smtClean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67051" y="900053"/>
            <a:ext cx="4625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аудиторлардың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қашықтықтан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тексерулердің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дамуына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объектімен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тікелей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қатынастары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азайды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95563" y="900053"/>
            <a:ext cx="2788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себеп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аудиторлардың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объектімен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байланысы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699397" y="900053"/>
            <a:ext cx="3492603" cy="670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Бәсекеге қабілетсіз еңбекақы </a:t>
            </a:r>
            <a:r>
              <a:rPr lang="kk-KZ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төлеу </a:t>
            </a:r>
            <a:r>
              <a:rPr lang="kk-KZ" sz="1800" b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сыбайлас </a:t>
            </a:r>
            <a:r>
              <a:rPr lang="kk-KZ" sz="18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жемқорлық тәуекелдеріне әсер етеді</a:t>
            </a:r>
            <a:endParaRPr lang="ru-RU" sz="18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23779" y="4395787"/>
            <a:ext cx="31807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Кадрлардың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кетуінің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өсуі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: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2018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жылы-айына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13,7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бірлік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;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2019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жылы-айына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</a:rPr>
              <a:t>15,6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бірлік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2018-2019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жылдары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барлығы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</a:rPr>
              <a:t>320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қызметкер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(744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жалпы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штат)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жұмыстан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шықты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оның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ішінде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220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мемлекеттік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аудиторлар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қаржы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Мемлекеттік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сатып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алу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басқармаларына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ОМО ІДА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және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ЖАО-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ға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ауыстырылды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есеп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комитеті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жеке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сектор </a:t>
            </a:r>
            <a:r>
              <a:rPr lang="ru-RU" sz="1200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және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т. б.)</a:t>
            </a:r>
          </a:p>
        </p:txBody>
      </p:sp>
      <p:graphicFrame>
        <p:nvGraphicFramePr>
          <p:cNvPr id="17" name="Объект 5" descr="Гистограмма с группировкой, где показаны значения трех рядов для четырех категорий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907773"/>
              </p:ext>
            </p:extLst>
          </p:nvPr>
        </p:nvGraphicFramePr>
        <p:xfrm>
          <a:off x="8519888" y="2025086"/>
          <a:ext cx="3799892" cy="2087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Заголовок 1"/>
          <p:cNvSpPr txBox="1">
            <a:spLocks/>
          </p:cNvSpPr>
          <p:nvPr/>
        </p:nvSpPr>
        <p:spPr>
          <a:xfrm>
            <a:off x="8468498" y="4102805"/>
            <a:ext cx="3636064" cy="3168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1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Аудиторлардың орташа еңбекақысы (мың теңге) 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21069" y="6488668"/>
            <a:ext cx="42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9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15929" y="2146487"/>
            <a:ext cx="965287" cy="3168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Өткен шақ </a:t>
            </a:r>
            <a:endParaRPr lang="ru-RU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662696" y="2121773"/>
            <a:ext cx="965287" cy="3168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Нақты шақ 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517459" y="2187676"/>
            <a:ext cx="965287" cy="3168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k-KZ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Келер шақ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1595702" y="2577360"/>
            <a:ext cx="1179396" cy="364293"/>
          </a:xfrm>
          <a:prstGeom prst="wedgeRectCallout">
            <a:avLst>
              <a:gd name="adj1" fmla="val -31970"/>
              <a:gd name="adj2" fmla="val 8092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</a:t>
            </a:r>
            <a:r>
              <a:rPr lang="kk-K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імен тексеру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4487903" y="2580853"/>
            <a:ext cx="1200516" cy="364293"/>
          </a:xfrm>
          <a:prstGeom prst="wedgeRectCallout">
            <a:avLst>
              <a:gd name="adj1" fmla="val -31970"/>
              <a:gd name="adj2" fmla="val 8092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Қашықтықты тексеру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37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4233</TotalTime>
  <Words>1541</Words>
  <Application>Microsoft Office PowerPoint</Application>
  <PresentationFormat>Широкоэкранный</PresentationFormat>
  <Paragraphs>312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Tahoma</vt:lpstr>
      <vt:lpstr>Wingdings</vt:lpstr>
      <vt:lpstr>Тема Office</vt:lpstr>
      <vt:lpstr>1_Тема Office</vt:lpstr>
      <vt:lpstr>Презентация PowerPoint</vt:lpstr>
      <vt:lpstr>МЕМЛЕКЕТТІК АУДИТТІ КЕЗЕҢ-КЕЗЕҢМЕН ДАМЫТУ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Кузембаев Хамза Алмасулы</cp:lastModifiedBy>
  <cp:revision>275</cp:revision>
  <cp:lastPrinted>2020-02-06T14:58:02Z</cp:lastPrinted>
  <dcterms:created xsi:type="dcterms:W3CDTF">2020-01-21T06:53:49Z</dcterms:created>
  <dcterms:modified xsi:type="dcterms:W3CDTF">2020-02-07T10:35:07Z</dcterms:modified>
</cp:coreProperties>
</file>