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 varScale="1">
        <p:scale>
          <a:sx n="100" d="100"/>
          <a:sy n="100" d="100"/>
        </p:scale>
        <p:origin x="96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explosion val="25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4171879556722075"/>
                  <c:y val="0.1378544236252329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Монохроматный шлам</a:t>
                    </a:r>
                    <a:r>
                      <a:rPr lang="ru-RU" dirty="0"/>
                      <a:t>, 385000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Монохроматный шлам</c:v>
                </c:pt>
                <c:pt idx="1">
                  <c:v>Шлам сульфата натрия</c:v>
                </c:pt>
                <c:pt idx="2">
                  <c:v>Шлам сернистого натрия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385000</c:v>
                </c:pt>
                <c:pt idx="1">
                  <c:v>54000</c:v>
                </c:pt>
                <c:pt idx="2">
                  <c:v>75180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образовано</c:v>
                </c:pt>
              </c:strCache>
            </c:strRef>
          </c:tx>
          <c:spPr>
            <a:solidFill>
              <a:srgbClr val="00B050">
                <a:alpha val="52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375"/>
                  <c:y val="-1.618341200269723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монохроматный шлам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повторно переработано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4259259259259262"/>
                  <c:y val="-1.3486176668914362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монохроматный шлам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50566880"/>
        <c:axId val="-750563616"/>
      </c:barChart>
      <c:catAx>
        <c:axId val="-750566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750563616"/>
        <c:crosses val="autoZero"/>
        <c:auto val="1"/>
        <c:lblAlgn val="ctr"/>
        <c:lblOffset val="100"/>
        <c:noMultiLvlLbl val="0"/>
      </c:catAx>
      <c:valAx>
        <c:axId val="-7505636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750566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25154320987654322"/>
                  <c:y val="-0.188225824435465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6394672888111209"/>
                  <c:y val="4.60171709824201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переботано</c:v>
                </c:pt>
                <c:pt idx="1">
                  <c:v>захоронено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7C4F-3BE5-47AA-ADB2-856066F2906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9872-FE6B-4DED-BE47-2AF02528F7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7C4F-3BE5-47AA-ADB2-856066F2906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9872-FE6B-4DED-BE47-2AF02528F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7C4F-3BE5-47AA-ADB2-856066F2906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9872-FE6B-4DED-BE47-2AF02528F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7C4F-3BE5-47AA-ADB2-856066F2906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9872-FE6B-4DED-BE47-2AF02528F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39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7C4F-3BE5-47AA-ADB2-856066F2906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FCD89872-FE6B-4DED-BE47-2AF02528F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7C4F-3BE5-47AA-ADB2-856066F2906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9872-FE6B-4DED-BE47-2AF02528F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7C4F-3BE5-47AA-ADB2-856066F2906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9872-FE6B-4DED-BE47-2AF02528F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7C4F-3BE5-47AA-ADB2-856066F2906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9872-FE6B-4DED-BE47-2AF02528F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7C4F-3BE5-47AA-ADB2-856066F2906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9872-FE6B-4DED-BE47-2AF02528F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7C4F-3BE5-47AA-ADB2-856066F2906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9872-FE6B-4DED-BE47-2AF02528F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7C4F-3BE5-47AA-ADB2-856066F2906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9872-FE6B-4DED-BE47-2AF02528F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C67C4F-3BE5-47AA-ADB2-856066F2906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D89872-FE6B-4DED-BE47-2AF02528F74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Председатель Правления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Химич</a:t>
            </a:r>
            <a:r>
              <a:rPr lang="ru-RU" dirty="0" smtClean="0"/>
              <a:t> Алексей Андреевич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</a:t>
            </a:r>
            <a:r>
              <a:rPr lang="ru-RU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«АКТЮБИНСКИЙ ЗАВОД ХРОМОВЫХ СОЕДИНЕНИЙ»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1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Общий объем переработки отходов производства, %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074457"/>
              </p:ext>
            </p:extLst>
          </p:nvPr>
        </p:nvGraphicFramePr>
        <p:xfrm>
          <a:off x="457200" y="1200150"/>
          <a:ext cx="8229600" cy="353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45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/>
              </a:rPr>
              <a:t>Захоронение </a:t>
            </a:r>
            <a:r>
              <a:rPr lang="ru-RU" sz="3200" dirty="0">
                <a:solidFill>
                  <a:srgbClr val="FFFF00"/>
                </a:solidFill>
                <a:effectLst/>
              </a:rPr>
              <a:t>отходов производства на собственных шламонакопителях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472"/>
            <a:ext cx="8229600" cy="3406751"/>
          </a:xfrm>
        </p:spPr>
      </p:pic>
    </p:spTree>
    <p:extLst>
      <p:ext uri="{BB962C8B-B14F-4D97-AF65-F5344CB8AC3E}">
        <p14:creationId xmlns:p14="http://schemas.microsoft.com/office/powerpoint/2010/main" val="21167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Ликвидация шламонакопителя № 7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61" y="1200150"/>
            <a:ext cx="6658678" cy="3531394"/>
          </a:xfrm>
        </p:spPr>
      </p:pic>
    </p:spTree>
    <p:extLst>
      <p:ext uri="{BB962C8B-B14F-4D97-AF65-F5344CB8AC3E}">
        <p14:creationId xmlns:p14="http://schemas.microsoft.com/office/powerpoint/2010/main" val="15750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/>
              </a:rPr>
              <a:t>Термическая </a:t>
            </a:r>
            <a:r>
              <a:rPr lang="ru-RU" sz="3600" dirty="0">
                <a:solidFill>
                  <a:srgbClr val="FFFF00"/>
                </a:solidFill>
                <a:effectLst/>
              </a:rPr>
              <a:t>утилизация отходов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005576"/>
            <a:ext cx="7930147" cy="3531394"/>
          </a:xfrm>
        </p:spPr>
      </p:pic>
    </p:spTree>
    <p:extLst>
      <p:ext uri="{BB962C8B-B14F-4D97-AF65-F5344CB8AC3E}">
        <p14:creationId xmlns:p14="http://schemas.microsoft.com/office/powerpoint/2010/main" val="24350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7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516"/>
            <a:ext cx="8229600" cy="426650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АО «Актюбинский завод хромовых соединений» </a:t>
            </a:r>
            <a:r>
              <a:rPr lang="ru-RU" dirty="0" smtClean="0"/>
              <a:t> </a:t>
            </a:r>
            <a:r>
              <a:rPr lang="ru-RU" dirty="0"/>
              <a:t>действует с 1957 г. </a:t>
            </a:r>
            <a:endParaRPr lang="ru-RU" dirty="0" smtClean="0"/>
          </a:p>
          <a:p>
            <a:endParaRPr lang="ru-RU" dirty="0"/>
          </a:p>
          <a:p>
            <a:pPr marL="137160" indent="0">
              <a:buNone/>
            </a:pPr>
            <a:r>
              <a:rPr lang="ru-RU" dirty="0" smtClean="0"/>
              <a:t>Выпускает химические соединения </a:t>
            </a:r>
            <a:r>
              <a:rPr lang="ru-RU" dirty="0"/>
              <a:t>на основе хрома. 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Потребителями </a:t>
            </a:r>
            <a:r>
              <a:rPr lang="ru-RU" dirty="0"/>
              <a:t>продукции предприятия являются различные отрасли металлургической, горнодобывающей, текстильной, кожевенной, деревообрабатывающей, химической, нефтяной </a:t>
            </a:r>
            <a:r>
              <a:rPr lang="ru-RU" dirty="0" smtClean="0"/>
              <a:t>промышленностей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18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528"/>
            <a:ext cx="8229600" cy="4158492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2400" b="1" dirty="0"/>
              <a:t>Деятельность по управлению отходами на заводе осуществляется по следующим направлениям</a:t>
            </a:r>
            <a:r>
              <a:rPr lang="ru-RU" sz="2400" b="1" dirty="0" smtClean="0"/>
              <a:t>:</a:t>
            </a:r>
          </a:p>
          <a:p>
            <a:pPr marL="137160" indent="0">
              <a:buNone/>
            </a:pPr>
            <a:endParaRPr lang="ru-RU" sz="2400" b="1" dirty="0"/>
          </a:p>
          <a:p>
            <a:r>
              <a:rPr lang="ru-RU" sz="2400" dirty="0" smtClean="0"/>
              <a:t>повторное </a:t>
            </a:r>
            <a:r>
              <a:rPr lang="ru-RU" sz="2400" dirty="0"/>
              <a:t>использование отходов производства в качестве сырья,</a:t>
            </a:r>
          </a:p>
          <a:p>
            <a:r>
              <a:rPr lang="ru-RU" sz="2400" dirty="0" smtClean="0"/>
              <a:t>захоронение </a:t>
            </a:r>
            <a:r>
              <a:rPr lang="ru-RU" sz="2400" dirty="0"/>
              <a:t>отходов производства на собственных шламонакопителях,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термическая утилизация отходов,</a:t>
            </a:r>
          </a:p>
          <a:p>
            <a:r>
              <a:rPr lang="ru-RU" sz="2400" dirty="0" smtClean="0"/>
              <a:t>передача </a:t>
            </a:r>
            <a:r>
              <a:rPr lang="ru-RU" sz="2400" dirty="0"/>
              <a:t>отходов потребления на повторное использование в качестве вторичного сырья,</a:t>
            </a:r>
          </a:p>
          <a:p>
            <a:r>
              <a:rPr lang="ru-RU" sz="2400" dirty="0" smtClean="0"/>
              <a:t>передача </a:t>
            </a:r>
            <a:r>
              <a:rPr lang="ru-RU" sz="2400" dirty="0"/>
              <a:t>отходов потребления сторонним организациям для захоронения на полигонах.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9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Объем образования 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отходов производства, тонн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год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889554"/>
              </p:ext>
            </p:extLst>
          </p:nvPr>
        </p:nvGraphicFramePr>
        <p:xfrm>
          <a:off x="395536" y="1167594"/>
          <a:ext cx="8229600" cy="353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9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00"/>
                </a:solidFill>
                <a:effectLst/>
              </a:rPr>
              <a:t>Принципиальная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схема</a:t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>
                <a:solidFill>
                  <a:srgbClr val="FFFF00"/>
                </a:solidFill>
                <a:effectLst/>
              </a:rPr>
              <a:t>производства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монохромата</a:t>
            </a:r>
            <a:r>
              <a:rPr lang="ru-RU" sz="2400" dirty="0">
                <a:solidFill>
                  <a:srgbClr val="FFFF00"/>
                </a:solidFill>
                <a:effectLst/>
              </a:rPr>
              <a:t> натрия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>до </a:t>
            </a:r>
            <a:r>
              <a:rPr lang="ru-RU" sz="2400" dirty="0">
                <a:solidFill>
                  <a:srgbClr val="FFFF00"/>
                </a:solidFill>
                <a:effectLst/>
              </a:rPr>
              <a:t>внедрения технологии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137160" indent="0">
              <a:buNone/>
            </a:pPr>
            <a:r>
              <a:rPr lang="ru-RU" dirty="0"/>
              <a:t> 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82917" y="1275606"/>
            <a:ext cx="2016224" cy="329436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Производство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монохромата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натрия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241789" y="1426031"/>
            <a:ext cx="2304256" cy="5940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Руда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хромовая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259632" y="2139702"/>
            <a:ext cx="2304256" cy="64807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Сода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259632" y="2895786"/>
            <a:ext cx="2304256" cy="64807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Доломит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259633" y="3651870"/>
            <a:ext cx="2423285" cy="75608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Пыль из электрофильтров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940152" y="1734657"/>
            <a:ext cx="2736304" cy="89109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Монохромат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натрия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940152" y="3111810"/>
            <a:ext cx="2736304" cy="1458162"/>
          </a:xfrm>
          <a:prstGeom prst="rightArrow">
            <a:avLst/>
          </a:pr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Монохроматный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шлам (385 000 тонн) на шламонакопитель</a:t>
            </a:r>
          </a:p>
        </p:txBody>
      </p:sp>
    </p:spTree>
    <p:extLst>
      <p:ext uri="{BB962C8B-B14F-4D97-AF65-F5344CB8AC3E}">
        <p14:creationId xmlns:p14="http://schemas.microsoft.com/office/powerpoint/2010/main" val="34307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00"/>
                </a:solidFill>
                <a:effectLst/>
              </a:rPr>
              <a:t>Принципиальная схема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>производства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монохромата</a:t>
            </a:r>
            <a:r>
              <a:rPr lang="ru-RU" sz="2400" dirty="0">
                <a:solidFill>
                  <a:srgbClr val="FFFF00"/>
                </a:solidFill>
                <a:effectLst/>
              </a:rPr>
              <a:t> натрия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>после </a:t>
            </a:r>
            <a:r>
              <a:rPr lang="ru-RU" sz="2400" dirty="0">
                <a:solidFill>
                  <a:srgbClr val="FFFF00"/>
                </a:solidFill>
                <a:effectLst/>
              </a:rPr>
              <a:t>внедрения технологии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08132"/>
            <a:ext cx="8229600" cy="3531870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137160" indent="0">
              <a:buNone/>
            </a:pPr>
            <a:r>
              <a:rPr lang="ru-RU" dirty="0"/>
              <a:t> 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82917" y="1275606"/>
            <a:ext cx="2016224" cy="329436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Производство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монохромата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натрия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259632" y="1437624"/>
            <a:ext cx="2304256" cy="5940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Руда хромовая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259632" y="2139702"/>
            <a:ext cx="2304256" cy="64807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Сода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259632" y="2787774"/>
            <a:ext cx="2304256" cy="86409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Монохроматный</a:t>
            </a:r>
            <a:r>
              <a:rPr lang="ru-RU" b="1" dirty="0" smtClean="0">
                <a:solidFill>
                  <a:srgbClr val="FF0000"/>
                </a:solidFill>
              </a:rPr>
              <a:t> шлам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259633" y="3651870"/>
            <a:ext cx="2423285" cy="75608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Пыль из электрофильтров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940152" y="1734657"/>
            <a:ext cx="2736304" cy="89109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Монохромат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натрия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940152" y="3111810"/>
            <a:ext cx="2736304" cy="1458162"/>
          </a:xfrm>
          <a:prstGeom prst="rightArrow">
            <a:avLst/>
          </a:prstGeom>
          <a:solidFill>
            <a:srgbClr val="FFFF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Монохроматный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шлам (385 000 тонн) на переработку</a:t>
            </a:r>
          </a:p>
        </p:txBody>
      </p:sp>
    </p:spTree>
    <p:extLst>
      <p:ext uri="{BB962C8B-B14F-4D97-AF65-F5344CB8AC3E}">
        <p14:creationId xmlns:p14="http://schemas.microsoft.com/office/powerpoint/2010/main" val="18614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Переработка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монохроматного шлама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19872" y="1491630"/>
            <a:ext cx="2232248" cy="25922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Отделение сушки шлама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869672"/>
            <a:ext cx="2458616" cy="15121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7160" indent="0" algn="ctr">
              <a:buNone/>
            </a:pP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Монохроматный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шлам (385 000 тонн) на переработку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5927022" y="1491630"/>
            <a:ext cx="2458616" cy="124213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Монохроматный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шлам</a:t>
            </a:r>
          </a:p>
          <a:p>
            <a:pPr marL="137160" indent="0" algn="ctr">
              <a:buFont typeface="Wingdings 2"/>
              <a:buNone/>
            </a:pP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(292 600 тонн - 76 %) в производство 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5868144" y="2781920"/>
            <a:ext cx="2458616" cy="1188162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Монохроматный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шлам </a:t>
            </a:r>
          </a:p>
          <a:p>
            <a:pPr marL="137160" indent="0" algn="ctr">
              <a:buFont typeface="Wingdings 2"/>
              <a:buNone/>
            </a:pP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(92 400 тонн - 24 %) на шламонакопители</a:t>
            </a:r>
          </a:p>
        </p:txBody>
      </p:sp>
    </p:spTree>
    <p:extLst>
      <p:ext uri="{BB962C8B-B14F-4D97-AF65-F5344CB8AC3E}">
        <p14:creationId xmlns:p14="http://schemas.microsoft.com/office/powerpoint/2010/main" val="21311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Объемы </a:t>
            </a:r>
            <a:r>
              <a:rPr lang="ru-RU" sz="2800" smtClean="0">
                <a:solidFill>
                  <a:srgbClr val="FFFF00"/>
                </a:solidFill>
              </a:rPr>
              <a:t>переработки </a:t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>монохроматного </a:t>
            </a:r>
            <a:r>
              <a:rPr lang="ru-RU" sz="2800" dirty="0" smtClean="0">
                <a:solidFill>
                  <a:srgbClr val="FFFF00"/>
                </a:solidFill>
              </a:rPr>
              <a:t>шлама с момента внедрения новой технологии, млн тонн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889494"/>
              </p:ext>
            </p:extLst>
          </p:nvPr>
        </p:nvGraphicFramePr>
        <p:xfrm>
          <a:off x="457200" y="1200150"/>
          <a:ext cx="8229600" cy="353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3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FF00"/>
                </a:solidFill>
                <a:effectLst/>
              </a:rPr>
              <a:t>Внедрение новой технологии производства </a:t>
            </a:r>
            <a:r>
              <a:rPr lang="ru-RU" sz="3100" dirty="0" err="1">
                <a:solidFill>
                  <a:srgbClr val="FFFF00"/>
                </a:solidFill>
                <a:effectLst/>
              </a:rPr>
              <a:t>монохромата</a:t>
            </a:r>
            <a:r>
              <a:rPr lang="ru-RU" sz="3100" dirty="0">
                <a:solidFill>
                  <a:srgbClr val="FFFF00"/>
                </a:solidFill>
                <a:effectLst/>
              </a:rPr>
              <a:t> натрия позволило: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сократить </a:t>
            </a:r>
            <a:r>
              <a:rPr lang="ru-RU" sz="2400" dirty="0"/>
              <a:t>объемы размещения на шламонакопителях монохроматного шлама в 4 раза; </a:t>
            </a:r>
            <a:endParaRPr lang="ru-RU" sz="2400" dirty="0" smtClean="0"/>
          </a:p>
          <a:p>
            <a:pPr marL="137160" indent="0">
              <a:buNone/>
            </a:pPr>
            <a:endParaRPr lang="ru-RU" sz="2400" dirty="0"/>
          </a:p>
          <a:p>
            <a:r>
              <a:rPr lang="ru-RU" sz="2400" dirty="0" smtClean="0"/>
              <a:t>снизить </a:t>
            </a:r>
            <a:r>
              <a:rPr lang="ru-RU" sz="2400" dirty="0"/>
              <a:t>содержание токсичного шестивалентного хрома в </a:t>
            </a:r>
            <a:r>
              <a:rPr lang="ru-RU" sz="2400" dirty="0" err="1"/>
              <a:t>монохроматном</a:t>
            </a:r>
            <a:r>
              <a:rPr lang="ru-RU" sz="2400" dirty="0"/>
              <a:t> шламе в 6 раз, и, тем самым, снизить класс опасности размещаемого отхода</a:t>
            </a:r>
            <a:r>
              <a:rPr lang="ru-RU" sz="2400" dirty="0" smtClean="0"/>
              <a:t>;</a:t>
            </a:r>
          </a:p>
          <a:p>
            <a:pPr marL="137160" indent="0">
              <a:buNone/>
            </a:pPr>
            <a:endParaRPr lang="ru-RU" sz="2400" dirty="0"/>
          </a:p>
          <a:p>
            <a:r>
              <a:rPr lang="ru-RU" sz="2400" dirty="0" smtClean="0"/>
              <a:t>вывести </a:t>
            </a:r>
            <a:r>
              <a:rPr lang="ru-RU" sz="2400" dirty="0"/>
              <a:t>из производства </a:t>
            </a:r>
            <a:r>
              <a:rPr lang="ru-RU" sz="2400" dirty="0" err="1"/>
              <a:t>многотоннажное</a:t>
            </a:r>
            <a:r>
              <a:rPr lang="ru-RU" sz="2400" dirty="0"/>
              <a:t>  сырьё – доломит (около 200 тыс. тонн в год), и благодаря этому снизить потребление электроэнергии, за счет исключения процессов по его переработке, </a:t>
            </a:r>
            <a:endParaRPr lang="ru-RU" sz="2400" dirty="0" smtClean="0"/>
          </a:p>
          <a:p>
            <a:pPr marL="137160" indent="0">
              <a:buNone/>
            </a:pPr>
            <a:endParaRPr lang="ru-RU" sz="2400" dirty="0"/>
          </a:p>
          <a:p>
            <a:r>
              <a:rPr lang="ru-RU" sz="2400" dirty="0" smtClean="0"/>
              <a:t>исключить </a:t>
            </a:r>
            <a:r>
              <a:rPr lang="ru-RU" sz="2400" dirty="0"/>
              <a:t>выбросы в атмосферу  канцерогенных  соединений – хроматов кальция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3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325</TotalTime>
  <Words>303</Words>
  <Application>Microsoft Office PowerPoint</Application>
  <PresentationFormat>Экран (16:9)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АО «АКТЮБИНСКИЙ ЗАВОД ХРОМОВЫХ СОЕДИНЕНИЙ»</vt:lpstr>
      <vt:lpstr>Презентация PowerPoint</vt:lpstr>
      <vt:lpstr>Презентация PowerPoint</vt:lpstr>
      <vt:lpstr>Объем образования  отходов производства, тонн в год</vt:lpstr>
      <vt:lpstr>Принципиальная схема  производства монохромата натрия  до внедрения технологии</vt:lpstr>
      <vt:lpstr>Принципиальная схема  производства монохромата натрия  после внедрения технологии</vt:lpstr>
      <vt:lpstr>Переработка  монохроматного шлама</vt:lpstr>
      <vt:lpstr>Объемы переработки  монохроматного шлама с момента внедрения новой технологии, млн тонн</vt:lpstr>
      <vt:lpstr>Внедрение новой технологии производства монохромата натрия позволило:  </vt:lpstr>
      <vt:lpstr>Общий объем переработки отходов производства, %</vt:lpstr>
      <vt:lpstr>Захоронение отходов производства на собственных шламонакопителях</vt:lpstr>
      <vt:lpstr>Ликвидация шламонакопителя № 7</vt:lpstr>
      <vt:lpstr>Термическая утилизация отходов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«АктЮБИНСКИЙ ЗАВОД ХРОМОВЫХ СОЕДИНЕНИЙ»</dc:title>
  <dc:creator>Андрей</dc:creator>
  <cp:lastModifiedBy>Айгул Жумамуратова</cp:lastModifiedBy>
  <cp:revision>20</cp:revision>
  <dcterms:created xsi:type="dcterms:W3CDTF">2020-02-19T10:18:11Z</dcterms:created>
  <dcterms:modified xsi:type="dcterms:W3CDTF">2020-03-06T04:30:45Z</dcterms:modified>
</cp:coreProperties>
</file>