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23"/>
  </p:notesMasterIdLst>
  <p:sldIdLst>
    <p:sldId id="282" r:id="rId2"/>
    <p:sldId id="257" r:id="rId3"/>
    <p:sldId id="267" r:id="rId4"/>
    <p:sldId id="258" r:id="rId5"/>
    <p:sldId id="259" r:id="rId6"/>
    <p:sldId id="271" r:id="rId7"/>
    <p:sldId id="277" r:id="rId8"/>
    <p:sldId id="260" r:id="rId9"/>
    <p:sldId id="263" r:id="rId10"/>
    <p:sldId id="276" r:id="rId11"/>
    <p:sldId id="278" r:id="rId12"/>
    <p:sldId id="261" r:id="rId13"/>
    <p:sldId id="262" r:id="rId14"/>
    <p:sldId id="274" r:id="rId15"/>
    <p:sldId id="279" r:id="rId16"/>
    <p:sldId id="280" r:id="rId17"/>
    <p:sldId id="284" r:id="rId18"/>
    <p:sldId id="285" r:id="rId19"/>
    <p:sldId id="286" r:id="rId20"/>
    <p:sldId id="287" r:id="rId21"/>
    <p:sldId id="283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4680" autoAdjust="0"/>
  </p:normalViewPr>
  <p:slideViewPr>
    <p:cSldViewPr>
      <p:cViewPr varScale="1">
        <p:scale>
          <a:sx n="87" d="100"/>
          <a:sy n="87" d="100"/>
        </p:scale>
        <p:origin x="1092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E:\ISO14001-2004\&#1040;&#1085;&#1072;&#1083;&#1080;&#1079;%20&#1089;&#1086;%20&#1089;&#1090;&#1086;&#1088;&#1086;&#1085;&#1099;%20&#1088;&#1091;&#1082;&#1086;&#1074;&#1086;&#1076;&#1089;&#1090;&#1074;&#1072;\&#1072;&#1085;&#1072;&#1083;&#1080;&#1079;&#1099;%20&#1087;&#1086;%20&#1075;&#1086;&#1076;&#1072;&#1084;\&#1072;&#1085;&#1072;&#1083;&#1080;&#1079;%202016-2018\&#1090;&#1072;&#1073;&#1083;&#1080;&#1094;&#1099;%20&#1076;&#1083;&#1103;%20&#1086;&#1090;&#1095;&#1077;&#1090;&#1072;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&#1044;&#1080;&#1072;&#1075;&#1088;&#1072;&#1084;&#1084;&#1072;%20&#1074;%20Microsoft%20Word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8.6651830741777319E-2"/>
          <c:y val="4.1676124943841479E-2"/>
          <c:w val="0.87802012311546851"/>
          <c:h val="0.8238759428720058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Лист1!$D$108:$H$108</c:f>
              <c:strCache>
                <c:ptCount val="1"/>
                <c:pt idx="0">
                  <c:v>объем сжигания газа, млн.м3</c:v>
                </c:pt>
              </c:strCache>
            </c:strRef>
          </c:tx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trendline>
            <c:spPr>
              <a:ln>
                <a:solidFill>
                  <a:srgbClr val="FF0000"/>
                </a:solidFill>
              </a:ln>
            </c:spPr>
            <c:trendlineType val="power"/>
            <c:dispRSqr val="0"/>
            <c:dispEq val="0"/>
          </c:trendline>
          <c:cat>
            <c:numRef>
              <c:f>Лист1!$I$107:$U$107</c:f>
              <c:numCache>
                <c:formatCode>General</c:formatCode>
                <c:ptCount val="13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  <c:pt idx="11">
                  <c:v>2018</c:v>
                </c:pt>
                <c:pt idx="12">
                  <c:v>2019</c:v>
                </c:pt>
              </c:numCache>
            </c:numRef>
          </c:cat>
          <c:val>
            <c:numRef>
              <c:f>Лист1!$I$108:$U$108</c:f>
              <c:numCache>
                <c:formatCode>General</c:formatCode>
                <c:ptCount val="13"/>
                <c:pt idx="0">
                  <c:v>870.8</c:v>
                </c:pt>
                <c:pt idx="1">
                  <c:v>407.5</c:v>
                </c:pt>
                <c:pt idx="2">
                  <c:v>304.08499999999998</c:v>
                </c:pt>
                <c:pt idx="3">
                  <c:v>297.19600000000003</c:v>
                </c:pt>
                <c:pt idx="4">
                  <c:v>160.89699999999999</c:v>
                </c:pt>
                <c:pt idx="5">
                  <c:v>81.827792000000002</c:v>
                </c:pt>
                <c:pt idx="6">
                  <c:v>141.143664</c:v>
                </c:pt>
                <c:pt idx="7">
                  <c:v>162.68874099999999</c:v>
                </c:pt>
                <c:pt idx="8">
                  <c:v>132.23161899999999</c:v>
                </c:pt>
                <c:pt idx="9">
                  <c:v>131.649857</c:v>
                </c:pt>
                <c:pt idx="10">
                  <c:v>122.38444920000001</c:v>
                </c:pt>
                <c:pt idx="11">
                  <c:v>122.206</c:v>
                </c:pt>
                <c:pt idx="12">
                  <c:v>116.896</c:v>
                </c:pt>
              </c:numCache>
            </c:numRef>
          </c:val>
        </c:ser>
        <c:ser>
          <c:idx val="1"/>
          <c:order val="1"/>
          <c:tx>
            <c:strRef>
              <c:f>Лист1!$D$109:$H$109</c:f>
              <c:strCache>
                <c:ptCount val="1"/>
                <c:pt idx="0">
                  <c:v>разрешенный объем сжигания газа, млн.м3/год</c:v>
                </c:pt>
              </c:strCache>
            </c:strRef>
          </c:tx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Лист1!$I$107:$U$107</c:f>
              <c:numCache>
                <c:formatCode>General</c:formatCode>
                <c:ptCount val="13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  <c:pt idx="11">
                  <c:v>2018</c:v>
                </c:pt>
                <c:pt idx="12">
                  <c:v>2019</c:v>
                </c:pt>
              </c:numCache>
            </c:numRef>
          </c:cat>
          <c:val>
            <c:numRef>
              <c:f>Лист1!$I$109:$U$109</c:f>
              <c:numCache>
                <c:formatCode>General</c:formatCode>
                <c:ptCount val="13"/>
                <c:pt idx="0">
                  <c:v>971</c:v>
                </c:pt>
                <c:pt idx="1">
                  <c:v>480</c:v>
                </c:pt>
                <c:pt idx="2">
                  <c:v>350</c:v>
                </c:pt>
                <c:pt idx="3">
                  <c:v>330</c:v>
                </c:pt>
                <c:pt idx="4">
                  <c:v>280</c:v>
                </c:pt>
                <c:pt idx="5">
                  <c:v>150</c:v>
                </c:pt>
                <c:pt idx="6">
                  <c:v>150</c:v>
                </c:pt>
                <c:pt idx="7">
                  <c:v>269.89999999999998</c:v>
                </c:pt>
                <c:pt idx="8">
                  <c:v>149.9</c:v>
                </c:pt>
                <c:pt idx="9">
                  <c:v>149.80000000000001</c:v>
                </c:pt>
                <c:pt idx="10">
                  <c:v>139.66499999999999</c:v>
                </c:pt>
                <c:pt idx="11">
                  <c:v>152.6</c:v>
                </c:pt>
                <c:pt idx="12">
                  <c:v>127.78400000000001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1707829888"/>
        <c:axId val="-1707815744"/>
      </c:barChart>
      <c:catAx>
        <c:axId val="-17078298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-1707815744"/>
        <c:crosses val="autoZero"/>
        <c:auto val="1"/>
        <c:lblAlgn val="ctr"/>
        <c:lblOffset val="100"/>
        <c:noMultiLvlLbl val="0"/>
      </c:catAx>
      <c:valAx>
        <c:axId val="-170781574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-1707829888"/>
        <c:crosses val="autoZero"/>
        <c:crossBetween val="between"/>
      </c:valAx>
    </c:plotArea>
    <c:legend>
      <c:legendPos val="b"/>
      <c:legendEntry>
        <c:idx val="2"/>
        <c:delete val="1"/>
      </c:legendEntry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Выработка,т</c:v>
                </c:pt>
              </c:strCache>
            </c:strRef>
          </c:tx>
          <c:spPr>
            <a:solidFill>
              <a:schemeClr val="accent1"/>
            </a:solidFill>
            <a:ln w="9525" cap="flat" cmpd="sng" algn="ctr">
              <a:solidFill>
                <a:schemeClr val="lt1"/>
              </a:solidFill>
              <a:prstDash val="solid"/>
              <a:round/>
            </a:ln>
            <a:effectLst>
              <a:outerShdw blurRad="38100" dist="25400" dir="5400000" rotWithShape="0">
                <a:srgbClr val="000000">
                  <a:alpha val="40000"/>
                </a:srgbClr>
              </a:outerShdw>
            </a:effectLst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100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trendline>
            <c:spPr>
              <a:ln>
                <a:solidFill>
                  <a:srgbClr val="FF0000"/>
                </a:solidFill>
              </a:ln>
            </c:spPr>
            <c:trendlineType val="power"/>
            <c:dispRSqr val="0"/>
            <c:dispEq val="0"/>
          </c:trendline>
          <c:cat>
            <c:strRef>
              <c:f>Лист1!$B$1:$K$1</c:f>
              <c:strCache>
                <c:ptCount val="10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</c:strCache>
            </c:strRef>
          </c:cat>
          <c:val>
            <c:numRef>
              <c:f>Лист1!$B$2:$K$2</c:f>
              <c:numCache>
                <c:formatCode>General</c:formatCode>
                <c:ptCount val="10"/>
                <c:pt idx="0">
                  <c:v>42960</c:v>
                </c:pt>
                <c:pt idx="1">
                  <c:v>50067</c:v>
                </c:pt>
                <c:pt idx="2">
                  <c:v>50922</c:v>
                </c:pt>
                <c:pt idx="3">
                  <c:v>43761</c:v>
                </c:pt>
                <c:pt idx="4">
                  <c:v>46589</c:v>
                </c:pt>
                <c:pt idx="5">
                  <c:v>64821</c:v>
                </c:pt>
                <c:pt idx="6">
                  <c:v>65907</c:v>
                </c:pt>
                <c:pt idx="7">
                  <c:v>69217</c:v>
                </c:pt>
                <c:pt idx="8">
                  <c:v>70298</c:v>
                </c:pt>
                <c:pt idx="9">
                  <c:v>71748</c:v>
                </c:pt>
              </c:numCache>
            </c:numRef>
          </c:val>
        </c:ser>
        <c:ser>
          <c:idx val="1"/>
          <c:order val="1"/>
          <c:tx>
            <c:strRef>
              <c:f>Лист1!$A$3</c:f>
              <c:strCache>
                <c:ptCount val="1"/>
                <c:pt idx="0">
                  <c:v>Реализация, т</c:v>
                </c:pt>
              </c:strCache>
            </c:strRef>
          </c:tx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100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Лист1!$B$1:$K$1</c:f>
              <c:strCache>
                <c:ptCount val="10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</c:strCache>
            </c:strRef>
          </c:cat>
          <c:val>
            <c:numRef>
              <c:f>Лист1!$B$3:$K$3</c:f>
              <c:numCache>
                <c:formatCode>0</c:formatCode>
                <c:ptCount val="10"/>
                <c:pt idx="0">
                  <c:v>55016.379000000001</c:v>
                </c:pt>
                <c:pt idx="1">
                  <c:v>39191.796000000002</c:v>
                </c:pt>
                <c:pt idx="2">
                  <c:v>50547.803999999996</c:v>
                </c:pt>
                <c:pt idx="3">
                  <c:v>53232.777000000002</c:v>
                </c:pt>
                <c:pt idx="4">
                  <c:v>42055.71</c:v>
                </c:pt>
                <c:pt idx="5">
                  <c:v>67087.998999999996</c:v>
                </c:pt>
                <c:pt idx="6">
                  <c:v>56032.432999999997</c:v>
                </c:pt>
                <c:pt idx="7">
                  <c:v>54040.072</c:v>
                </c:pt>
                <c:pt idx="8">
                  <c:v>96055.02</c:v>
                </c:pt>
                <c:pt idx="9">
                  <c:v>65254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1707815200"/>
        <c:axId val="-1707822816"/>
      </c:barChart>
      <c:catAx>
        <c:axId val="-17078152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-1707822816"/>
        <c:crosses val="autoZero"/>
        <c:auto val="1"/>
        <c:lblAlgn val="ctr"/>
        <c:lblOffset val="100"/>
        <c:noMultiLvlLbl val="0"/>
      </c:catAx>
      <c:valAx>
        <c:axId val="-170782281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-1707815200"/>
        <c:crosses val="autoZero"/>
        <c:crossBetween val="between"/>
      </c:valAx>
    </c:plotArea>
    <c:legend>
      <c:legendPos val="b"/>
      <c:legendEntry>
        <c:idx val="2"/>
        <c:delete val="1"/>
      </c:legendEntry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'[Диаграмма в Microsoft Word]Лист1'!$A$28</c:f>
              <c:strCache>
                <c:ptCount val="1"/>
                <c:pt idx="0">
                  <c:v>Утилизация газа, %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trendline>
            <c:spPr>
              <a:ln w="12700">
                <a:solidFill>
                  <a:srgbClr val="FF0000"/>
                </a:solidFill>
              </a:ln>
            </c:spPr>
            <c:trendlineType val="poly"/>
            <c:order val="2"/>
            <c:dispRSqr val="0"/>
            <c:dispEq val="0"/>
          </c:trendline>
          <c:cat>
            <c:numRef>
              <c:f>'[Диаграмма в Microsoft Word]Лист1'!$B$27:$W$27</c:f>
              <c:numCache>
                <c:formatCode>General</c:formatCode>
                <c:ptCount val="22"/>
                <c:pt idx="0">
                  <c:v>1997</c:v>
                </c:pt>
                <c:pt idx="1">
                  <c:v>1998</c:v>
                </c:pt>
                <c:pt idx="2">
                  <c:v>1999</c:v>
                </c:pt>
                <c:pt idx="3">
                  <c:v>2000</c:v>
                </c:pt>
                <c:pt idx="4">
                  <c:v>2001</c:v>
                </c:pt>
                <c:pt idx="5">
                  <c:v>2002</c:v>
                </c:pt>
                <c:pt idx="6">
                  <c:v>2003</c:v>
                </c:pt>
                <c:pt idx="7">
                  <c:v>2004</c:v>
                </c:pt>
                <c:pt idx="8">
                  <c:v>2005</c:v>
                </c:pt>
                <c:pt idx="9">
                  <c:v>2007</c:v>
                </c:pt>
                <c:pt idx="10">
                  <c:v>2008</c:v>
                </c:pt>
                <c:pt idx="11">
                  <c:v>2009</c:v>
                </c:pt>
                <c:pt idx="12">
                  <c:v>2010</c:v>
                </c:pt>
                <c:pt idx="13">
                  <c:v>2011</c:v>
                </c:pt>
                <c:pt idx="14">
                  <c:v>2012</c:v>
                </c:pt>
                <c:pt idx="15">
                  <c:v>2013</c:v>
                </c:pt>
                <c:pt idx="16">
                  <c:v>2014</c:v>
                </c:pt>
                <c:pt idx="17">
                  <c:v>2015</c:v>
                </c:pt>
                <c:pt idx="18">
                  <c:v>2016</c:v>
                </c:pt>
                <c:pt idx="19">
                  <c:v>2017</c:v>
                </c:pt>
                <c:pt idx="20">
                  <c:v>2018</c:v>
                </c:pt>
                <c:pt idx="21">
                  <c:v>2019</c:v>
                </c:pt>
              </c:numCache>
            </c:numRef>
          </c:cat>
          <c:val>
            <c:numRef>
              <c:f>'[Диаграмма в Microsoft Word]Лист1'!$B$28:$W$28</c:f>
              <c:numCache>
                <c:formatCode>General</c:formatCode>
                <c:ptCount val="22"/>
                <c:pt idx="0">
                  <c:v>23</c:v>
                </c:pt>
                <c:pt idx="1">
                  <c:v>27</c:v>
                </c:pt>
                <c:pt idx="2">
                  <c:v>55</c:v>
                </c:pt>
                <c:pt idx="3">
                  <c:v>53</c:v>
                </c:pt>
                <c:pt idx="4">
                  <c:v>57</c:v>
                </c:pt>
                <c:pt idx="5">
                  <c:v>51</c:v>
                </c:pt>
                <c:pt idx="6">
                  <c:v>65</c:v>
                </c:pt>
                <c:pt idx="7">
                  <c:v>68</c:v>
                </c:pt>
                <c:pt idx="8">
                  <c:v>67</c:v>
                </c:pt>
                <c:pt idx="9">
                  <c:v>70</c:v>
                </c:pt>
                <c:pt idx="10">
                  <c:v>84</c:v>
                </c:pt>
                <c:pt idx="11">
                  <c:v>90</c:v>
                </c:pt>
                <c:pt idx="12">
                  <c:v>90</c:v>
                </c:pt>
                <c:pt idx="13">
                  <c:v>95</c:v>
                </c:pt>
                <c:pt idx="14">
                  <c:v>96</c:v>
                </c:pt>
                <c:pt idx="15">
                  <c:v>96</c:v>
                </c:pt>
                <c:pt idx="16">
                  <c:v>96</c:v>
                </c:pt>
                <c:pt idx="17">
                  <c:v>97</c:v>
                </c:pt>
                <c:pt idx="18">
                  <c:v>98</c:v>
                </c:pt>
                <c:pt idx="19">
                  <c:v>98</c:v>
                </c:pt>
                <c:pt idx="20" formatCode="0">
                  <c:v>98.1</c:v>
                </c:pt>
                <c:pt idx="21">
                  <c:v>98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1707814656"/>
        <c:axId val="-1707826624"/>
      </c:barChart>
      <c:catAx>
        <c:axId val="-17078146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-1707826624"/>
        <c:crosses val="autoZero"/>
        <c:auto val="1"/>
        <c:lblAlgn val="ctr"/>
        <c:lblOffset val="100"/>
        <c:noMultiLvlLbl val="0"/>
      </c:catAx>
      <c:valAx>
        <c:axId val="-170782662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-1707814656"/>
        <c:crosses val="autoZero"/>
        <c:crossBetween val="between"/>
      </c:valAx>
    </c:plotArea>
    <c:legend>
      <c:legendPos val="b"/>
      <c:overlay val="0"/>
    </c:legend>
    <c:plotVisOnly val="1"/>
    <c:dispBlanksAs val="gap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F517CD-8DEA-49BC-B6C2-CD97EF6BBDB9}" type="datetimeFigureOut">
              <a:rPr lang="ru-RU" smtClean="0"/>
              <a:t>06.03.2020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2D7173-329B-4A87-8CB6-23E0B41CAA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39327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>
            <a:lvl1pPr>
              <a:defRPr sz="1400"/>
            </a:lvl1pPr>
          </a:lstStyle>
          <a:p>
            <a:fld id="{B4C71EC6-210F-42DE-9C53-41977AD35B3D}" type="datetimeFigureOut">
              <a:rPr lang="ru-RU" smtClean="0"/>
              <a:t>06.03.2020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1216152" y="6355080"/>
            <a:ext cx="1219200" cy="365760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904875" y="3648075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3" name="Прямоугольник 32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Прямоугольник 21"/>
          <p:cNvSpPr/>
          <p:nvPr/>
        </p:nvSpPr>
        <p:spPr>
          <a:xfrm>
            <a:off x="904875" y="3648075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Прямоугольник 31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Равнобедренный треугольник 7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06.03.2020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69848" y="6355080"/>
            <a:ext cx="1520952" cy="365760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06.03.2020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06.03.2020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6" name="Равнобедренный треугольник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06.03.2020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5" name="Прямая соединительная линия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Равнобедренный треугольник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Равнобедренный треугольник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Объект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Равнобедренный треугольник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06.03.2020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2898648" y="6356350"/>
            <a:ext cx="35052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8" name="Прямая соединительная линия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Прямая соединительная линия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Равнобедренный треугольник 9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microsoft.com/office/2007/relationships/hdphoto" Target="../media/hdphoto2.wdp"/><Relationship Id="rId10" Type="http://schemas.openxmlformats.org/officeDocument/2006/relationships/image" Target="../media/image11.png"/><Relationship Id="rId4" Type="http://schemas.openxmlformats.org/officeDocument/2006/relationships/image" Target="../media/image33.jpeg"/><Relationship Id="rId9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1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Доклад АО «СНПС-Актобемунайгаз» о природоохранной деятельности</a:t>
            </a: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г.Актобе, 2020 год</a:t>
            </a:r>
          </a:p>
          <a:p>
            <a:endParaRPr lang="ru-RU" dirty="0"/>
          </a:p>
        </p:txBody>
      </p:sp>
      <p:grpSp>
        <p:nvGrpSpPr>
          <p:cNvPr id="11" name="Группа 10"/>
          <p:cNvGrpSpPr/>
          <p:nvPr/>
        </p:nvGrpSpPr>
        <p:grpSpPr>
          <a:xfrm>
            <a:off x="0" y="1620068"/>
            <a:ext cx="9144000" cy="1142081"/>
            <a:chOff x="0" y="1620068"/>
            <a:chExt cx="9144000" cy="1142081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628800"/>
              <a:ext cx="2195736" cy="1133349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2235" y="1628800"/>
              <a:ext cx="1800200" cy="1133349"/>
            </a:xfrm>
            <a:prstGeom prst="rect">
              <a:avLst/>
            </a:prstGeom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2434" y="1628799"/>
              <a:ext cx="1701685" cy="1133349"/>
            </a:xfrm>
            <a:prstGeom prst="rect">
              <a:avLst/>
            </a:prstGeom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5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4119" y="1620068"/>
              <a:ext cx="1713539" cy="1142080"/>
            </a:xfrm>
            <a:prstGeom prst="rect">
              <a:avLst/>
            </a:prstGeom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6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17658" y="1628799"/>
              <a:ext cx="1726342" cy="1133349"/>
            </a:xfrm>
            <a:prstGeom prst="rect">
              <a:avLst/>
            </a:prstGeom>
          </p:spPr>
        </p:pic>
      </p:grpSp>
      <p:pic>
        <p:nvPicPr>
          <p:cNvPr id="3074" name="Picture 2" descr="E:\справочная\логотипы\горизонт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1950715" cy="309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Прямая соединительная линия 12"/>
          <p:cNvCxnSpPr/>
          <p:nvPr/>
        </p:nvCxnSpPr>
        <p:spPr>
          <a:xfrm>
            <a:off x="0" y="1484784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0" y="2891036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Прямая соединительная линия 2"/>
          <p:cNvCxnSpPr/>
          <p:nvPr/>
        </p:nvCxnSpPr>
        <p:spPr>
          <a:xfrm>
            <a:off x="0" y="6525344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3707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Автоматизированные станции </a:t>
            </a:r>
            <a:r>
              <a:rPr lang="ru-RU" dirty="0" smtClean="0"/>
              <a:t>мониторинга (м/р </a:t>
            </a:r>
            <a:r>
              <a:rPr lang="ru-RU" dirty="0" err="1" smtClean="0"/>
              <a:t>Жанажол</a:t>
            </a:r>
            <a:r>
              <a:rPr lang="ru-RU" dirty="0"/>
              <a:t>)</a:t>
            </a:r>
          </a:p>
        </p:txBody>
      </p:sp>
      <p:pic>
        <p:nvPicPr>
          <p:cNvPr id="4" name="Picture 2" descr="Z:\_012D~1\7D6E~1\BFB8~1\2019~1\F26A~1\Автоматизированные станции мониторинга укомплектованы газовыми анализаторами, системой отбора и пробоподготовкой воздуха, метеодатчиками, месторождение Жанажол  RHIH86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778" y="1232756"/>
            <a:ext cx="6672741" cy="5004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E:\справочная\логотипы\горизонт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0" y="6408000"/>
            <a:ext cx="1368152" cy="217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7599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Основные виды отходов</a:t>
            </a:r>
          </a:p>
        </p:txBody>
      </p:sp>
      <p:pic>
        <p:nvPicPr>
          <p:cNvPr id="4" name="Picture 2" descr="E:\справочная\логотипы\горизонт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0" y="6408000"/>
            <a:ext cx="1368152" cy="217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https://img2.freepng.ru/20180509/dyw/kisspng-augers-drill-bit-drilling-rig-clip-art-5af39aaeba0684.403674421525914286762.jpg"/>
          <p:cNvPicPr>
            <a:picLocks noChangeAspect="1" noChangeArrowheads="1"/>
          </p:cNvPicPr>
          <p:nvPr/>
        </p:nvPicPr>
        <p:blipFill>
          <a:blip r:embed="rId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63" y="1427659"/>
            <a:ext cx="1325323" cy="765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969294" y="1700808"/>
            <a:ext cx="32039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+mj-lt"/>
              </a:rPr>
              <a:t>Отходы бурения</a:t>
            </a:r>
            <a:endParaRPr lang="ru-RU" sz="2400" dirty="0">
              <a:latin typeface="+mj-lt"/>
            </a:endParaRPr>
          </a:p>
        </p:txBody>
      </p:sp>
      <p:pic>
        <p:nvPicPr>
          <p:cNvPr id="13316" name="Picture 4" descr="https://img2.freepng.ru/20180330/lxw/kisspng-manufacturing-3d-printing-machining-metal-fabricat-powder-5abdda5b348de3.6523832015223916432153.jpg"/>
          <p:cNvPicPr>
            <a:picLocks noChangeAspect="1" noChangeArrowheads="1"/>
          </p:cNvPicPr>
          <p:nvPr/>
        </p:nvPicPr>
        <p:blipFill>
          <a:blip r:embed="rId4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342" y="2479179"/>
            <a:ext cx="1512442" cy="873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940719" y="2731441"/>
            <a:ext cx="32039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+mj-lt"/>
              </a:rPr>
              <a:t>Замазученный грунт</a:t>
            </a:r>
            <a:endParaRPr lang="ru-RU" sz="2400" dirty="0">
              <a:latin typeface="+mj-lt"/>
            </a:endParaRPr>
          </a:p>
        </p:txBody>
      </p:sp>
      <p:pic>
        <p:nvPicPr>
          <p:cNvPr id="13318" name="Picture 6" descr="http://cdn.onlinewebfonts.com/svg/img_41527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097" y="3756273"/>
            <a:ext cx="780932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938784" y="3902030"/>
            <a:ext cx="45774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+mj-lt"/>
              </a:rPr>
              <a:t>Отработанные щелочные растворы</a:t>
            </a:r>
            <a:endParaRPr lang="ru-RU" sz="2400" dirty="0">
              <a:latin typeface="+mj-lt"/>
            </a:endParaRPr>
          </a:p>
        </p:txBody>
      </p:sp>
      <p:pic>
        <p:nvPicPr>
          <p:cNvPr id="13320" name="Picture 8" descr="https://www.pinclipart.com/picdir/middle/370-3707614_trash-can-comments-clipart.png"/>
          <p:cNvPicPr>
            <a:picLocks noChangeAspect="1" noChangeArrowheads="1"/>
          </p:cNvPicPr>
          <p:nvPr/>
        </p:nvPicPr>
        <p:blipFill>
          <a:blip r:embed="rId6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097" y="4927451"/>
            <a:ext cx="755656" cy="910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969294" y="5197896"/>
            <a:ext cx="12646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+mj-lt"/>
              </a:rPr>
              <a:t>ТБО</a:t>
            </a:r>
            <a:endParaRPr lang="ru-RU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85896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Установка грануляции серы на ЖНГК</a:t>
            </a:r>
            <a:endParaRPr lang="ru-RU" dirty="0"/>
          </a:p>
        </p:txBody>
      </p:sp>
      <p:pic>
        <p:nvPicPr>
          <p:cNvPr id="3074" name="Picture 2" descr="E:\Рабочая папка\Парыз-2012\фото для буклета\жнгк\ЦХЕиТП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1364" y="3805910"/>
            <a:ext cx="3274491" cy="2455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E:\Рабочая папка\Парыз-2012\фото для буклета\жнгк\ЦХЕиТП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732" y="1238501"/>
            <a:ext cx="3269130" cy="2451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E:\Рабочая папка\Парыз-2012\фото для буклета\жнгк\ЦХЕиТП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829" y="3810088"/>
            <a:ext cx="3269027" cy="2451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E:\Рабочая папка\Парыз-2012\фото для буклета\жнгк\ЦХЕиТП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1365" y="1238499"/>
            <a:ext cx="3269027" cy="2451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трелка вправо 3"/>
          <p:cNvSpPr/>
          <p:nvPr/>
        </p:nvSpPr>
        <p:spPr>
          <a:xfrm>
            <a:off x="4355976" y="2437343"/>
            <a:ext cx="418621" cy="271577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право 6"/>
          <p:cNvSpPr/>
          <p:nvPr/>
        </p:nvSpPr>
        <p:spPr>
          <a:xfrm rot="10800000">
            <a:off x="4327401" y="4801311"/>
            <a:ext cx="398147" cy="288032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Выгнутая вверх стрелка 7"/>
          <p:cNvSpPr/>
          <p:nvPr/>
        </p:nvSpPr>
        <p:spPr>
          <a:xfrm rot="5400000">
            <a:off x="8172400" y="3532392"/>
            <a:ext cx="720080" cy="513296"/>
          </a:xfrm>
          <a:prstGeom prst="curvedDown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0" name="Picture 2" descr="E:\справочная\логотипы\горизонт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0" y="6408000"/>
            <a:ext cx="1368152" cy="217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0354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Показатели выработки и реализации серы, т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85410319"/>
              </p:ext>
            </p:extLst>
          </p:nvPr>
        </p:nvGraphicFramePr>
        <p:xfrm>
          <a:off x="457200" y="1219200"/>
          <a:ext cx="8229600" cy="49371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Picture 2" descr="E:\справочная\логотипы\горизонт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0" y="6408000"/>
            <a:ext cx="1368152" cy="217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208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Установка утилизации замазученного грунта</a:t>
            </a:r>
            <a:endParaRPr lang="ru-RU" dirty="0"/>
          </a:p>
        </p:txBody>
      </p:sp>
      <p:pic>
        <p:nvPicPr>
          <p:cNvPr id="7171" name="Picture 3" descr="Z:\ДОТ,ООСиЧС\ОООС\Для Гулсамал\IMG_65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225327"/>
            <a:ext cx="6696744" cy="5022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E:\справочная\логотипы\горизонт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0" y="6408000"/>
            <a:ext cx="1368152" cy="217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6908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Установка утилизации отработанных щелочных растворов (проект)</a:t>
            </a:r>
            <a:endParaRPr lang="ru-RU" dirty="0"/>
          </a:p>
        </p:txBody>
      </p:sp>
      <p:pic>
        <p:nvPicPr>
          <p:cNvPr id="4" name="Picture 2" descr="E:\справочная\логотипы\горизонт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0" y="6408000"/>
            <a:ext cx="1368152" cy="217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Объект 4"/>
          <p:cNvPicPr>
            <a:picLocks noGrp="1"/>
          </p:cNvPicPr>
          <p:nvPr>
            <p:ph sz="quarter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8" t="15004" r="1619" b="21281"/>
          <a:stretch/>
        </p:blipFill>
        <p:spPr bwMode="auto">
          <a:xfrm>
            <a:off x="1835696" y="1196752"/>
            <a:ext cx="5328592" cy="50901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92937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Сортировка ТБО</a:t>
            </a:r>
            <a:endParaRPr lang="ru-RU" dirty="0"/>
          </a:p>
        </p:txBody>
      </p:sp>
      <p:pic>
        <p:nvPicPr>
          <p:cNvPr id="4" name="Picture 2" descr="E:\справочная\логотипы\горизонт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0" y="6408000"/>
            <a:ext cx="1368152" cy="217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3" name="Picture 1" descr="Z:\ДОТ,ООСиЧС\ОООС\двухмесячник по экологии\2019\фото отчеты\УОПиТ\IMG-20190605-WA009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69"/>
          <a:stretch/>
        </p:blipFill>
        <p:spPr bwMode="auto">
          <a:xfrm>
            <a:off x="467544" y="1183724"/>
            <a:ext cx="4934745" cy="2585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0" t="19551" r="8263" b="26900"/>
          <a:stretch/>
        </p:blipFill>
        <p:spPr>
          <a:xfrm>
            <a:off x="3726954" y="3806958"/>
            <a:ext cx="4936922" cy="2499967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74399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Магистральные </a:t>
            </a:r>
            <a:r>
              <a:rPr lang="ru-RU" dirty="0"/>
              <a:t>газопроводы «</a:t>
            </a:r>
            <a:r>
              <a:rPr lang="ru-RU" dirty="0" err="1"/>
              <a:t>Жанажол-Актобе</a:t>
            </a:r>
            <a:r>
              <a:rPr lang="ru-RU" dirty="0"/>
              <a:t>» и «</a:t>
            </a:r>
            <a:r>
              <a:rPr lang="ru-RU" dirty="0" err="1"/>
              <a:t>Жанажол</a:t>
            </a:r>
            <a:r>
              <a:rPr lang="ru-RU" dirty="0"/>
              <a:t>- Бухара» (через КС-13)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7" y="1124744"/>
            <a:ext cx="8008329" cy="5040560"/>
          </a:xfrm>
        </p:spPr>
      </p:pic>
      <p:sp>
        <p:nvSpPr>
          <p:cNvPr id="6" name="Овал 5"/>
          <p:cNvSpPr/>
          <p:nvPr/>
        </p:nvSpPr>
        <p:spPr>
          <a:xfrm>
            <a:off x="2627784" y="2996952"/>
            <a:ext cx="1008112" cy="720080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2" descr="E:\справочная\логотипы\горизонт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0" y="6408000"/>
            <a:ext cx="1368152" cy="217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2288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Программа </a:t>
            </a:r>
            <a:r>
              <a:rPr lang="ru-RU" sz="2400" dirty="0"/>
              <a:t>полной утилизации попутного нефтяного газа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0884013"/>
              </p:ext>
            </p:extLst>
          </p:nvPr>
        </p:nvGraphicFramePr>
        <p:xfrm>
          <a:off x="611560" y="1216394"/>
          <a:ext cx="8064896" cy="5031983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834828"/>
                <a:gridCol w="1620168"/>
                <a:gridCol w="1620168"/>
                <a:gridCol w="1494866"/>
                <a:gridCol w="1494866"/>
              </a:tblGrid>
              <a:tr h="299277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Примерный перечень основных мероприятий по утилизации газа</a:t>
                      </a:r>
                      <a:endParaRPr lang="ru-RU" sz="9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262" marR="57262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Строительство объектов по утилизации газа</a:t>
                      </a:r>
                      <a:endParaRPr lang="ru-RU" sz="9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262" marR="57262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Объем инвестиции и капитальных вложений</a:t>
                      </a:r>
                      <a:endParaRPr lang="ru-RU" sz="9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262" marR="57262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9783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Начало </a:t>
                      </a:r>
                      <a:r>
                        <a:rPr lang="ru-RU" sz="900" dirty="0" smtClean="0">
                          <a:effectLst/>
                        </a:rPr>
                        <a:t> строительства</a:t>
                      </a:r>
                      <a:endParaRPr lang="ru-RU" sz="9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262" marR="572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Завершение строительства</a:t>
                      </a:r>
                      <a:endParaRPr lang="ru-RU" sz="9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262" marR="572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Общий объем инвестиции с начала реализации ПУГ (млн.тенге)</a:t>
                      </a:r>
                      <a:endParaRPr lang="ru-RU" sz="9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262" marR="572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Фактическое освоение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с начала реализации и ПУГ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(млн.тенге)</a:t>
                      </a:r>
                      <a:endParaRPr lang="ru-RU" sz="9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262" marR="57262" marT="0" marB="0" anchor="ctr"/>
                </a:tc>
              </a:tr>
              <a:tr h="11971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1</a:t>
                      </a:r>
                      <a:endParaRPr lang="ru-RU" sz="9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262" marR="572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2</a:t>
                      </a:r>
                      <a:endParaRPr lang="ru-RU" sz="9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262" marR="572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3</a:t>
                      </a:r>
                      <a:endParaRPr lang="ru-RU" sz="9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262" marR="572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4</a:t>
                      </a:r>
                      <a:endParaRPr lang="ru-RU" sz="9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262" marR="572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5</a:t>
                      </a:r>
                      <a:endParaRPr lang="ru-RU" sz="9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262" marR="57262" marT="0" marB="0" anchor="ctr"/>
                </a:tc>
              </a:tr>
              <a:tr h="29927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Железная дорога </a:t>
                      </a:r>
                      <a:r>
                        <a:rPr lang="ru-RU" sz="900" dirty="0" err="1">
                          <a:effectLst/>
                        </a:rPr>
                        <a:t>Жем</a:t>
                      </a:r>
                      <a:r>
                        <a:rPr lang="ru-RU" sz="900" dirty="0">
                          <a:effectLst/>
                        </a:rPr>
                        <a:t>- </a:t>
                      </a:r>
                      <a:r>
                        <a:rPr lang="ru-RU" sz="900" dirty="0" err="1">
                          <a:effectLst/>
                        </a:rPr>
                        <a:t>Жанажол</a:t>
                      </a:r>
                      <a:endParaRPr lang="ru-RU" sz="9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262" marR="572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Июнь 2003г</a:t>
                      </a:r>
                      <a:endParaRPr lang="ru-RU" sz="9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262" marR="572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Декабрь 2006г.</a:t>
                      </a:r>
                      <a:endParaRPr lang="ru-RU" sz="9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262" marR="572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7 599</a:t>
                      </a:r>
                      <a:endParaRPr lang="ru-RU" sz="9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262" marR="572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7 599</a:t>
                      </a:r>
                      <a:endParaRPr lang="ru-RU" sz="9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262" marR="57262" marT="0" marB="0" anchor="ctr"/>
                </a:tc>
              </a:tr>
              <a:tr h="14963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ЖГТЭС</a:t>
                      </a:r>
                      <a:endParaRPr lang="ru-RU" sz="9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262" marR="572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Январь 2007г.</a:t>
                      </a:r>
                      <a:endParaRPr lang="ru-RU" sz="9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262" marR="572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Июнь 2009г.</a:t>
                      </a:r>
                      <a:endParaRPr lang="ru-RU" sz="9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262" marR="572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3 649</a:t>
                      </a:r>
                      <a:endParaRPr lang="ru-RU" sz="9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262" marR="572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3 409</a:t>
                      </a:r>
                      <a:endParaRPr lang="ru-RU" sz="9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262" marR="57262" marT="0" marB="0" anchor="ctr"/>
                </a:tc>
              </a:tr>
              <a:tr h="44891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Установка глубокой очистки газа (УГОГ)</a:t>
                      </a:r>
                      <a:endParaRPr lang="ru-RU" sz="9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262" marR="572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Июль 2004г.</a:t>
                      </a:r>
                      <a:endParaRPr lang="ru-RU" sz="9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262" marR="572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Ноябрь 2005г.</a:t>
                      </a:r>
                      <a:endParaRPr lang="ru-RU" sz="9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262" marR="572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3 039</a:t>
                      </a:r>
                      <a:endParaRPr lang="ru-RU" sz="9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262" marR="572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3 206</a:t>
                      </a:r>
                      <a:endParaRPr lang="ru-RU" sz="9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262" marR="57262" marT="0" marB="0" anchor="ctr"/>
                </a:tc>
              </a:tr>
              <a:tr h="29927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Газопровод Жанажол-КС-13</a:t>
                      </a:r>
                      <a:endParaRPr lang="ru-RU" sz="9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262" marR="572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Июнь 2004г.</a:t>
                      </a:r>
                      <a:endParaRPr lang="ru-RU" sz="9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262" marR="572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Декабрь 2005г.</a:t>
                      </a:r>
                      <a:endParaRPr lang="ru-RU" sz="9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262" marR="572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12 609</a:t>
                      </a:r>
                      <a:endParaRPr lang="ru-RU" sz="9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262" marR="572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12 609</a:t>
                      </a:r>
                      <a:endParaRPr lang="ru-RU" sz="9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262" marR="57262" marT="0" marB="0" anchor="ctr"/>
                </a:tc>
              </a:tr>
              <a:tr h="44891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Резервуарный парк хранения сжиженного газа</a:t>
                      </a:r>
                      <a:endParaRPr lang="ru-RU" sz="9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262" marR="572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Июнь 2006г.</a:t>
                      </a:r>
                      <a:endParaRPr lang="ru-RU" sz="9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262" marR="572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Ноябрь 2006г.</a:t>
                      </a:r>
                      <a:endParaRPr lang="ru-RU" sz="9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262" marR="572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252</a:t>
                      </a:r>
                      <a:endParaRPr lang="ru-RU" sz="9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262" marR="572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370</a:t>
                      </a:r>
                      <a:endParaRPr lang="ru-RU" sz="9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262" marR="57262" marT="0" marB="0" anchor="ctr"/>
                </a:tc>
              </a:tr>
              <a:tr h="59855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Строительство КС (компрессорные станции) по закачке газа</a:t>
                      </a:r>
                      <a:endParaRPr lang="ru-RU" sz="9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262" marR="572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Октябрь 2009г.</a:t>
                      </a:r>
                      <a:endParaRPr lang="ru-RU" sz="9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262" marR="572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Октябрь 2011г.</a:t>
                      </a:r>
                      <a:endParaRPr lang="ru-RU" sz="9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262" marR="572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22 500</a:t>
                      </a:r>
                      <a:endParaRPr lang="ru-RU" sz="9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262" marR="572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16 000                                                                                                                                                                                                        </a:t>
                      </a:r>
                      <a:endParaRPr lang="ru-RU" sz="9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262" marR="57262" marT="0" marB="0" anchor="ctr"/>
                </a:tc>
              </a:tr>
              <a:tr h="29927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Строительство ГПЗ-3</a:t>
                      </a:r>
                      <a:endParaRPr lang="ru-RU" sz="9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262" marR="572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9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262" marR="572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9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262" marR="572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dirty="0">
                          <a:effectLst/>
                        </a:rPr>
                        <a:t>118 000</a:t>
                      </a:r>
                      <a:endParaRPr lang="ru-RU" sz="9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262" marR="5726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</a:rPr>
                        <a:t>150 801</a:t>
                      </a:r>
                      <a:endParaRPr lang="ru-RU" sz="9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262" marR="57262" marT="0" marB="0"/>
                </a:tc>
              </a:tr>
              <a:tr h="25427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</a:rPr>
                        <a:t>а) </a:t>
                      </a:r>
                      <a:r>
                        <a:rPr lang="en-US" sz="900">
                          <a:effectLst/>
                        </a:rPr>
                        <a:t>1 очередь</a:t>
                      </a:r>
                      <a:endParaRPr lang="ru-RU" sz="9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262" marR="572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Июнь 2006г.</a:t>
                      </a:r>
                      <a:endParaRPr lang="ru-RU" sz="9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262" marR="572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Декабрь 2007г.</a:t>
                      </a:r>
                      <a:endParaRPr lang="ru-RU" sz="9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262" marR="572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dirty="0">
                          <a:effectLst/>
                        </a:rPr>
                        <a:t>53 553</a:t>
                      </a:r>
                      <a:endParaRPr lang="ru-RU" sz="9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262" marR="572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</a:rPr>
                        <a:t>52 471</a:t>
                      </a:r>
                      <a:endParaRPr lang="ru-RU" sz="9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262" marR="57262" marT="0" marB="0" anchor="ctr"/>
                </a:tc>
              </a:tr>
              <a:tr h="30415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б) 2 </a:t>
                      </a:r>
                      <a:r>
                        <a:rPr lang="en-US" sz="900">
                          <a:effectLst/>
                        </a:rPr>
                        <a:t>очередь</a:t>
                      </a:r>
                      <a:endParaRPr lang="ru-RU" sz="9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262" marR="572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2011г.</a:t>
                      </a:r>
                      <a:endParaRPr lang="ru-RU" sz="9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262" marR="572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2015г.</a:t>
                      </a:r>
                      <a:endParaRPr lang="ru-RU" sz="9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262" marR="57262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64 447</a:t>
                      </a:r>
                      <a:endParaRPr lang="ru-RU" sz="9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262" marR="572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65 784</a:t>
                      </a:r>
                      <a:endParaRPr lang="ru-RU" sz="9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262" marR="57262" marT="0" marB="0" anchor="ctr"/>
                </a:tc>
              </a:tr>
              <a:tr h="30090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в) 3 </a:t>
                      </a:r>
                      <a:r>
                        <a:rPr lang="en-US" sz="900">
                          <a:effectLst/>
                        </a:rPr>
                        <a:t>очередь</a:t>
                      </a:r>
                      <a:endParaRPr lang="ru-RU" sz="9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262" marR="572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2011г.</a:t>
                      </a:r>
                      <a:endParaRPr lang="ru-RU" sz="9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262" marR="572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2016г.</a:t>
                      </a:r>
                      <a:endParaRPr lang="ru-RU" sz="9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262" marR="57262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32 546</a:t>
                      </a:r>
                      <a:endParaRPr lang="ru-RU" sz="9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262" marR="57262" marT="0" marB="0" anchor="ctr"/>
                </a:tc>
              </a:tr>
              <a:tr h="30090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Расширение ЖГТЭС</a:t>
                      </a:r>
                      <a:endParaRPr lang="ru-RU" sz="9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262" marR="572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2011г.</a:t>
                      </a:r>
                      <a:endParaRPr lang="ru-RU" sz="9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262" marR="572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2016г.</a:t>
                      </a:r>
                      <a:endParaRPr lang="ru-RU" sz="9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262" marR="572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23 000</a:t>
                      </a:r>
                      <a:endParaRPr lang="ru-RU" sz="9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262" marR="572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33 149</a:t>
                      </a:r>
                      <a:endParaRPr lang="ru-RU" sz="9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262" marR="57262" marT="0" marB="0" anchor="ctr"/>
                </a:tc>
              </a:tr>
            </a:tbl>
          </a:graphicData>
        </a:graphic>
      </p:graphicFrame>
      <p:pic>
        <p:nvPicPr>
          <p:cNvPr id="4" name="Picture 2" descr="E:\справочная\логотипы\горизонт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0" y="6408000"/>
            <a:ext cx="1368152" cy="217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7117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Динамика утилизации газа </a:t>
            </a:r>
            <a:r>
              <a:rPr lang="ru-RU" dirty="0" smtClean="0"/>
              <a:t>за </a:t>
            </a:r>
            <a:r>
              <a:rPr lang="ru-RU" dirty="0"/>
              <a:t>период </a:t>
            </a:r>
            <a:r>
              <a:rPr lang="ru-RU" dirty="0" smtClean="0"/>
              <a:t>1997-2019 гг., %</a:t>
            </a:r>
            <a:endParaRPr lang="ru-RU" dirty="0"/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3409564453"/>
              </p:ext>
            </p:extLst>
          </p:nvPr>
        </p:nvGraphicFramePr>
        <p:xfrm>
          <a:off x="827584" y="1484784"/>
          <a:ext cx="7848872" cy="4608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" name="Picture 2" descr="E:\справочная\логотипы\горизонт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0" y="6408000"/>
            <a:ext cx="1368152" cy="217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5028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Общая информация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 noChangeAspect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1916102735"/>
              </p:ext>
            </p:extLst>
          </p:nvPr>
        </p:nvGraphicFramePr>
        <p:xfrm>
          <a:off x="3923928" y="1950325"/>
          <a:ext cx="2520280" cy="34260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6" name="Image" r:id="rId3" imgW="3048522" imgH="4143293" progId="Photoshop.Image.6">
                  <p:embed/>
                </p:oleObj>
              </mc:Choice>
              <mc:Fallback>
                <p:oleObj name="Image" r:id="rId3" imgW="3048522" imgH="4143293" progId="Photoshop.Image.6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23928" y="1950325"/>
                        <a:ext cx="2520280" cy="342600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72200" y="2778001"/>
            <a:ext cx="2449202" cy="349153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58" name="Picture 10" descr="https://i.ya-webdesign.com/images/gas-vector-fossil-fuel-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348880"/>
            <a:ext cx="432048" cy="43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9552" y="1340768"/>
            <a:ext cx="8064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+mj-lt"/>
              </a:rPr>
              <a:t>АО «СНПС-Актобемунайгаз» осуществляет добычу </a:t>
            </a:r>
            <a:r>
              <a:rPr lang="ru-RU" dirty="0">
                <a:latin typeface="+mj-lt"/>
              </a:rPr>
              <a:t>нефти, нефтяного газа и газового конденсата  на месторождениях:</a:t>
            </a:r>
          </a:p>
        </p:txBody>
      </p:sp>
      <p:pic>
        <p:nvPicPr>
          <p:cNvPr id="9" name="Picture 10" descr="https://i.ya-webdesign.com/images/gas-vector-fossil-fuel-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231281"/>
            <a:ext cx="432048" cy="43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https://i.ya-webdesign.com/images/gas-vector-fossil-fuel-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26148"/>
            <a:ext cx="432048" cy="43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164928" y="2411596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+mj-lt"/>
              </a:rPr>
              <a:t>м/р </a:t>
            </a:r>
            <a:r>
              <a:rPr lang="ru-RU" dirty="0" err="1" smtClean="0">
                <a:latin typeface="+mj-lt"/>
              </a:rPr>
              <a:t>Жанажол</a:t>
            </a:r>
            <a:endParaRPr lang="ru-RU" dirty="0"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64928" y="3078881"/>
            <a:ext cx="3119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+mj-lt"/>
              </a:rPr>
              <a:t>м/р Кенкияк </a:t>
            </a:r>
            <a:r>
              <a:rPr lang="ru-RU" dirty="0" err="1" smtClean="0">
                <a:latin typeface="+mj-lt"/>
              </a:rPr>
              <a:t>надсолевой</a:t>
            </a:r>
            <a:r>
              <a:rPr lang="ru-RU" dirty="0" smtClean="0">
                <a:latin typeface="+mj-lt"/>
              </a:rPr>
              <a:t>/подсолевой</a:t>
            </a:r>
            <a:endParaRPr lang="ru-RU" dirty="0"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64928" y="4088864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+mj-lt"/>
              </a:rPr>
              <a:t>м/р Северная </a:t>
            </a:r>
            <a:r>
              <a:rPr lang="ru-RU" dirty="0" err="1" smtClean="0">
                <a:latin typeface="+mj-lt"/>
              </a:rPr>
              <a:t>трува</a:t>
            </a:r>
            <a:endParaRPr lang="ru-RU" dirty="0">
              <a:latin typeface="+mj-lt"/>
            </a:endParaRPr>
          </a:p>
        </p:txBody>
      </p:sp>
      <p:pic>
        <p:nvPicPr>
          <p:cNvPr id="14" name="Picture 2" descr="E:\справочная\логотипы\горизонт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0" y="6408000"/>
            <a:ext cx="1368152" cy="217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7226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ДКУ-ГЗУ-25 на м/р Кенкияк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1373186"/>
            <a:ext cx="8263291" cy="4648101"/>
          </a:xfrm>
        </p:spPr>
      </p:pic>
      <p:pic>
        <p:nvPicPr>
          <p:cNvPr id="5" name="Picture 2" descr="E:\справочная\логотипы\горизонт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0" y="6408000"/>
            <a:ext cx="1368152" cy="217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8443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780928"/>
            <a:ext cx="8229600" cy="990600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Спасибо за внимание!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3" name="Picture 2" descr="E:\справочная\логотипы\горизонт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0" y="6408000"/>
            <a:ext cx="1368152" cy="217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Группа 3"/>
          <p:cNvGrpSpPr/>
          <p:nvPr/>
        </p:nvGrpSpPr>
        <p:grpSpPr>
          <a:xfrm>
            <a:off x="0" y="836712"/>
            <a:ext cx="9144000" cy="1142081"/>
            <a:chOff x="0" y="1620068"/>
            <a:chExt cx="9144000" cy="1142081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628800"/>
              <a:ext cx="2195736" cy="1133349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2235" y="1628800"/>
              <a:ext cx="1800200" cy="1133349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5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2434" y="1628799"/>
              <a:ext cx="1701685" cy="1133349"/>
            </a:xfrm>
            <a:prstGeom prst="rect">
              <a:avLst/>
            </a:prstGeom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6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4119" y="1620068"/>
              <a:ext cx="1713539" cy="1142080"/>
            </a:xfrm>
            <a:prstGeom prst="rect">
              <a:avLst/>
            </a:prstGeom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7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17658" y="1628799"/>
              <a:ext cx="1726342" cy="1133349"/>
            </a:xfrm>
            <a:prstGeom prst="rect">
              <a:avLst/>
            </a:prstGeom>
          </p:spPr>
        </p:pic>
      </p:grpSp>
      <p:grpSp>
        <p:nvGrpSpPr>
          <p:cNvPr id="10" name="Группа 9"/>
          <p:cNvGrpSpPr/>
          <p:nvPr/>
        </p:nvGrpSpPr>
        <p:grpSpPr>
          <a:xfrm>
            <a:off x="0" y="4812284"/>
            <a:ext cx="9144000" cy="1142081"/>
            <a:chOff x="0" y="1620068"/>
            <a:chExt cx="9144000" cy="1142081"/>
          </a:xfrm>
        </p:grpSpPr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628800"/>
              <a:ext cx="2195736" cy="1133349"/>
            </a:xfrm>
            <a:prstGeom prst="rect">
              <a:avLst/>
            </a:prstGeom>
          </p:spPr>
        </p:pic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2235" y="1628800"/>
              <a:ext cx="1800200" cy="1133349"/>
            </a:xfrm>
            <a:prstGeom prst="rect">
              <a:avLst/>
            </a:prstGeom>
          </p:spPr>
        </p:pic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5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2434" y="1628799"/>
              <a:ext cx="1701685" cy="1133349"/>
            </a:xfrm>
            <a:prstGeom prst="rect">
              <a:avLst/>
            </a:prstGeom>
          </p:spPr>
        </p:pic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6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4119" y="1620068"/>
              <a:ext cx="1713539" cy="1142080"/>
            </a:xfrm>
            <a:prstGeom prst="rect">
              <a:avLst/>
            </a:prstGeom>
          </p:spPr>
        </p:pic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7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17658" y="1628799"/>
              <a:ext cx="1726342" cy="11333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62868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Основные показатели ПХД</a:t>
            </a:r>
            <a:endParaRPr lang="ru-RU" dirty="0"/>
          </a:p>
        </p:txBody>
      </p:sp>
      <p:pic>
        <p:nvPicPr>
          <p:cNvPr id="3076" name="Picture 4" descr="https://pbs.twimg.com/profile_images/769252122143653888/T5ryStsw.jpg"/>
          <p:cNvPicPr>
            <a:picLocks noChangeAspect="1" noChangeArrowheads="1"/>
          </p:cNvPicPr>
          <p:nvPr/>
        </p:nvPicPr>
        <p:blipFill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21966"/>
            <a:ext cx="720080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cdn3.iconfinder.com/data/icons/oil-gas/100/03-512.png"/>
          <p:cNvPicPr>
            <a:picLocks noChangeAspect="1" noChangeArrowheads="1"/>
          </p:cNvPicPr>
          <p:nvPr/>
        </p:nvPicPr>
        <p:blipFill>
          <a:blip r:embed="rId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618" y="2284366"/>
            <a:ext cx="937964" cy="937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40582" y="1609526"/>
            <a:ext cx="3635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+mj-lt"/>
              </a:rPr>
              <a:t>Более 6000 человек персонала</a:t>
            </a:r>
            <a:endParaRPr lang="ru-RU" dirty="0"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52480" y="2566872"/>
            <a:ext cx="70255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+mj-lt"/>
              </a:rPr>
              <a:t>Налоговые отчисления в бюджет за 2019 год  - 156,6 </a:t>
            </a:r>
            <a:r>
              <a:rPr lang="ru-RU" dirty="0" err="1" smtClean="0">
                <a:latin typeface="+mj-lt"/>
              </a:rPr>
              <a:t>млрд.тенге</a:t>
            </a:r>
            <a:endParaRPr lang="ru-RU" dirty="0">
              <a:latin typeface="+mj-lt"/>
            </a:endParaRPr>
          </a:p>
        </p:txBody>
      </p:sp>
      <p:pic>
        <p:nvPicPr>
          <p:cNvPr id="3080" name="Picture 8" descr="https://i.ya-webdesign.com/images/gas-vector-fossil-fuel-1.png"/>
          <p:cNvPicPr>
            <a:picLocks noChangeAspect="1" noChangeArrowheads="1"/>
          </p:cNvPicPr>
          <p:nvPr/>
        </p:nvPicPr>
        <p:blipFill>
          <a:blip r:embed="rId4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089" y="3301322"/>
            <a:ext cx="829022" cy="829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495008" y="3563866"/>
            <a:ext cx="5931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+mj-lt"/>
              </a:rPr>
              <a:t>Добыча нефти за 2019 год – 3,7 млн. тонн</a:t>
            </a:r>
            <a:endParaRPr lang="ru-RU" dirty="0">
              <a:latin typeface="+mj-lt"/>
            </a:endParaRPr>
          </a:p>
        </p:txBody>
      </p:sp>
      <p:pic>
        <p:nvPicPr>
          <p:cNvPr id="3082" name="Picture 10" descr="https://img2.freepng.ru/20180506/olq/kisspng-oil-well-drilling-rig-petroleum-oil-platform-clip-5aeef110636b79.6004157715256087204072.jpg"/>
          <p:cNvPicPr>
            <a:picLocks noChangeAspect="1" noChangeArrowheads="1"/>
          </p:cNvPicPr>
          <p:nvPr/>
        </p:nvPicPr>
        <p:blipFill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895" y="4213681"/>
            <a:ext cx="1159271" cy="1030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514964" y="4528870"/>
            <a:ext cx="5579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+mj-lt"/>
              </a:rPr>
              <a:t>Добыча газа за 2019 год </a:t>
            </a:r>
            <a:r>
              <a:rPr lang="ru-RU" dirty="0">
                <a:latin typeface="+mj-lt"/>
              </a:rPr>
              <a:t>– 6 061, </a:t>
            </a:r>
            <a:r>
              <a:rPr lang="ru-RU" dirty="0" smtClean="0">
                <a:latin typeface="+mj-lt"/>
              </a:rPr>
              <a:t>4 </a:t>
            </a:r>
            <a:r>
              <a:rPr lang="ru-RU" dirty="0">
                <a:latin typeface="+mj-lt"/>
              </a:rPr>
              <a:t>млн. м3</a:t>
            </a:r>
          </a:p>
        </p:txBody>
      </p:sp>
      <p:pic>
        <p:nvPicPr>
          <p:cNvPr id="3084" name="Picture 12" descr="https://us.123rf.com/450wm/jovanas/jovanas1602/jovanas160201091/52031647-gas-bottle-icon-black.jpg?ver=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273" y="5271596"/>
            <a:ext cx="978735" cy="978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1541166" y="5576297"/>
            <a:ext cx="70632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+mj-lt"/>
              </a:rPr>
              <a:t>О</a:t>
            </a:r>
            <a:r>
              <a:rPr lang="ru-RU" dirty="0" smtClean="0">
                <a:latin typeface="+mj-lt"/>
              </a:rPr>
              <a:t>бъем </a:t>
            </a:r>
            <a:r>
              <a:rPr lang="ru-RU" dirty="0">
                <a:latin typeface="+mj-lt"/>
              </a:rPr>
              <a:t>подготовленного сжиженного газа - </a:t>
            </a:r>
            <a:r>
              <a:rPr lang="ru-RU" dirty="0" smtClean="0">
                <a:latin typeface="+mj-lt"/>
              </a:rPr>
              <a:t>674,3 </a:t>
            </a:r>
            <a:r>
              <a:rPr lang="ru-RU" dirty="0">
                <a:latin typeface="+mj-lt"/>
              </a:rPr>
              <a:t>тыс. тонн</a:t>
            </a:r>
          </a:p>
        </p:txBody>
      </p:sp>
      <p:pic>
        <p:nvPicPr>
          <p:cNvPr id="13" name="Picture 2" descr="E:\справочная\логотипы\горизонт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0" y="6408000"/>
            <a:ext cx="1368152" cy="217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5313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 smtClean="0"/>
              <a:t>Жанажольский</a:t>
            </a:r>
            <a:r>
              <a:rPr lang="ru-RU" dirty="0" smtClean="0"/>
              <a:t> нефтегазоперерабатывающий комплекс </a:t>
            </a:r>
            <a:r>
              <a:rPr lang="ru-RU" dirty="0"/>
              <a:t>(</a:t>
            </a:r>
            <a:r>
              <a:rPr lang="ru-RU" dirty="0" smtClean="0"/>
              <a:t>ЖНГК)</a:t>
            </a:r>
            <a:endParaRPr lang="ru-RU" dirty="0"/>
          </a:p>
        </p:txBody>
      </p:sp>
      <p:pic>
        <p:nvPicPr>
          <p:cNvPr id="4098" name="Picture 2" descr="E:\Рабочая папка\Парыз-2012\фото жнгк\фотографии\31 на террит втор ГПЗ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0938" y="1268761"/>
            <a:ext cx="3721075" cy="2448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E:\Рабочая папка\Парыз-2012\фото жнгк\фотографии\4 ЖНГК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867" y="3827861"/>
            <a:ext cx="3672408" cy="2400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E:\Рабочая папка\Парыз-2012\фото жнгк\фотографии\25 произв объекты ЖНГК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0938" y="3827862"/>
            <a:ext cx="3721075" cy="2400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E:\USERS\kalmanova.AU\Desktop\приезд примкулова 28.02.20\01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866" y="1268760"/>
            <a:ext cx="3672405" cy="2448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E:\справочная\логотипы\горизонт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0" y="6408000"/>
            <a:ext cx="1368152" cy="217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6647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Резервуарный парк ЖНГК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156" y="1266825"/>
            <a:ext cx="7405687" cy="4937125"/>
          </a:xfrm>
        </p:spPr>
      </p:pic>
      <p:pic>
        <p:nvPicPr>
          <p:cNvPr id="4" name="Picture 2" descr="E:\справочная\логотипы\горизонт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0" y="6408000"/>
            <a:ext cx="1368152" cy="217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3599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Показатели эмиссий</a:t>
            </a:r>
            <a:endParaRPr lang="ru-RU" dirty="0"/>
          </a:p>
        </p:txBody>
      </p:sp>
      <p:pic>
        <p:nvPicPr>
          <p:cNvPr id="5122" name="Picture 2" descr="https://c7.hotpng.com/preview/712/106/503/air-pollution-natural-environment-computer-icons-global-warming-chimney.jpg"/>
          <p:cNvPicPr>
            <a:picLocks noChangeAspect="1" noChangeArrowheads="1"/>
          </p:cNvPicPr>
          <p:nvPr/>
        </p:nvPicPr>
        <p:blipFill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339072"/>
            <a:ext cx="1008112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19671" y="1627104"/>
            <a:ext cx="71895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+mj-lt"/>
              </a:rPr>
              <a:t>При годовом лимите выбросов ЗВ на 2019 год - 75 139 т фактические выбросы за 2019 год составили 43 </a:t>
            </a:r>
            <a:r>
              <a:rPr lang="ru-RU" sz="2000" dirty="0" smtClean="0">
                <a:latin typeface="+mj-lt"/>
              </a:rPr>
              <a:t>387 </a:t>
            </a:r>
            <a:r>
              <a:rPr lang="ru-RU" sz="2000" dirty="0">
                <a:latin typeface="+mj-lt"/>
              </a:rPr>
              <a:t>т</a:t>
            </a:r>
          </a:p>
        </p:txBody>
      </p:sp>
      <p:pic>
        <p:nvPicPr>
          <p:cNvPr id="5124" name="Picture 4" descr="http://cdn.onlinewebfonts.com/svg/download_29892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141075"/>
            <a:ext cx="936104" cy="789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619672" y="3206391"/>
            <a:ext cx="73448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+mj-lt"/>
              </a:rPr>
              <a:t>При годовом лимите сбросов ЗВ на 2019 год - 1 </a:t>
            </a:r>
            <a:r>
              <a:rPr lang="ru-RU" sz="2000" dirty="0" smtClean="0">
                <a:latin typeface="+mj-lt"/>
              </a:rPr>
              <a:t>452  </a:t>
            </a:r>
            <a:r>
              <a:rPr lang="ru-RU" sz="2000" dirty="0">
                <a:latin typeface="+mj-lt"/>
              </a:rPr>
              <a:t>т фактические сбросы за 12 месяцев 2019 года составили </a:t>
            </a:r>
            <a:r>
              <a:rPr lang="ru-RU" sz="2000" dirty="0" smtClean="0">
                <a:latin typeface="+mj-lt"/>
              </a:rPr>
              <a:t>427 т</a:t>
            </a:r>
            <a:endParaRPr lang="ru-RU" sz="2000" b="1" dirty="0">
              <a:latin typeface="+mj-lt"/>
            </a:endParaRPr>
          </a:p>
        </p:txBody>
      </p:sp>
      <p:pic>
        <p:nvPicPr>
          <p:cNvPr id="5126" name="Picture 6" descr="http://cdn.onlinewebfonts.com/svg/img_45446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253" y="4393110"/>
            <a:ext cx="1017679" cy="93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743055" y="4754203"/>
            <a:ext cx="68149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+mj-lt"/>
              </a:rPr>
              <a:t>Затраты на природоохранные мероприятия за </a:t>
            </a:r>
            <a:r>
              <a:rPr lang="ru-RU" sz="2000" dirty="0">
                <a:latin typeface="+mj-lt"/>
              </a:rPr>
              <a:t>2019 год составили </a:t>
            </a:r>
            <a:r>
              <a:rPr lang="ru-RU" sz="2000" dirty="0" smtClean="0">
                <a:latin typeface="+mj-lt"/>
              </a:rPr>
              <a:t>– 2 853,589 </a:t>
            </a:r>
            <a:r>
              <a:rPr lang="ru-RU" sz="2000" dirty="0" err="1" smtClean="0">
                <a:latin typeface="+mj-lt"/>
              </a:rPr>
              <a:t>млн.тенге</a:t>
            </a:r>
            <a:endParaRPr lang="ru-RU" sz="2000" b="1" dirty="0">
              <a:latin typeface="+mj-lt"/>
            </a:endParaRPr>
          </a:p>
        </p:txBody>
      </p:sp>
      <p:pic>
        <p:nvPicPr>
          <p:cNvPr id="12" name="Picture 2" descr="E:\справочная\логотипы\горизонт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0" y="6408000"/>
            <a:ext cx="1368152" cy="217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4828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Полигон ТБО</a:t>
            </a:r>
            <a:endParaRPr lang="ru-RU" dirty="0"/>
          </a:p>
        </p:txBody>
      </p:sp>
      <p:pic>
        <p:nvPicPr>
          <p:cNvPr id="4" name="Picture 2" descr="E:\справочная\логотипы\горизонт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0" y="6408000"/>
            <a:ext cx="1368152" cy="217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33" r="4254" b="3646"/>
          <a:stretch/>
        </p:blipFill>
        <p:spPr bwMode="auto">
          <a:xfrm>
            <a:off x="323528" y="1412776"/>
            <a:ext cx="8511515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5047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147248" cy="990600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 smtClean="0"/>
              <a:t>Объемы сжигания газа за период  2007-2019 гг.</a:t>
            </a:r>
            <a:endParaRPr lang="ru-RU" dirty="0"/>
          </a:p>
        </p:txBody>
      </p:sp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05442007"/>
              </p:ext>
            </p:extLst>
          </p:nvPr>
        </p:nvGraphicFramePr>
        <p:xfrm>
          <a:off x="971600" y="1412776"/>
          <a:ext cx="7344816" cy="47525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Picture 2" descr="E:\справочная\логотипы\горизонт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0" y="6408000"/>
            <a:ext cx="1368152" cy="217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3179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Автоматизированные станции мониторинга (м/р </a:t>
            </a:r>
            <a:r>
              <a:rPr lang="ru-RU" dirty="0" err="1" smtClean="0"/>
              <a:t>Кенкияк</a:t>
            </a:r>
            <a:r>
              <a:rPr lang="ru-RU" dirty="0" smtClean="0"/>
              <a:t>)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75"/>
          <a:stretch/>
        </p:blipFill>
        <p:spPr>
          <a:xfrm>
            <a:off x="467544" y="1340768"/>
            <a:ext cx="8367922" cy="4392488"/>
          </a:xfrm>
        </p:spPr>
      </p:pic>
      <p:pic>
        <p:nvPicPr>
          <p:cNvPr id="5" name="Picture 2" descr="E:\справочная\логотипы\горизонт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0" y="6408000"/>
            <a:ext cx="1368152" cy="217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8359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чальная">
  <a:themeElements>
    <a:clrScheme name="Начальная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Начальная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Начальная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690</TotalTime>
  <Words>426</Words>
  <Application>Microsoft Office PowerPoint</Application>
  <PresentationFormat>Экран (4:3)</PresentationFormat>
  <Paragraphs>106</Paragraphs>
  <Slides>21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30" baseType="lpstr">
      <vt:lpstr>Bookman Old Style</vt:lpstr>
      <vt:lpstr>Calibri</vt:lpstr>
      <vt:lpstr>Cambria</vt:lpstr>
      <vt:lpstr>Gill Sans MT</vt:lpstr>
      <vt:lpstr>Times New Roman</vt:lpstr>
      <vt:lpstr>Wingdings</vt:lpstr>
      <vt:lpstr>Wingdings 3</vt:lpstr>
      <vt:lpstr>Начальная</vt:lpstr>
      <vt:lpstr>Image</vt:lpstr>
      <vt:lpstr>Доклад АО «СНПС-Актобемунайгаз» о природоохранной деятельности</vt:lpstr>
      <vt:lpstr>Общая информация</vt:lpstr>
      <vt:lpstr>Основные показатели ПХД</vt:lpstr>
      <vt:lpstr>Жанажольский нефтегазоперерабатывающий комплекс (ЖНГК)</vt:lpstr>
      <vt:lpstr>Резервуарный парк ЖНГК</vt:lpstr>
      <vt:lpstr>Показатели эмиссий</vt:lpstr>
      <vt:lpstr>Полигон ТБО</vt:lpstr>
      <vt:lpstr> Объемы сжигания газа за период  2007-2019 гг.</vt:lpstr>
      <vt:lpstr>Автоматизированные станции мониторинга (м/р Кенкияк)</vt:lpstr>
      <vt:lpstr>Автоматизированные станции мониторинга (м/р Жанажол)</vt:lpstr>
      <vt:lpstr>Основные виды отходов</vt:lpstr>
      <vt:lpstr>Установка грануляции серы на ЖНГК</vt:lpstr>
      <vt:lpstr>Показатели выработки и реализации серы, т</vt:lpstr>
      <vt:lpstr>Установка утилизации замазученного грунта</vt:lpstr>
      <vt:lpstr>Установка утилизации отработанных щелочных растворов (проект)</vt:lpstr>
      <vt:lpstr>Сортировка ТБО</vt:lpstr>
      <vt:lpstr>Магистральные газопроводы «Жанажол-Актобе» и «Жанажол- Бухара» (через КС-13)</vt:lpstr>
      <vt:lpstr>Программа полной утилизации попутного нефтяного газа</vt:lpstr>
      <vt:lpstr>Динамика утилизации газа за период 1997-2019 гг., %</vt:lpstr>
      <vt:lpstr>ДКУ-ГЗУ-25 на м/р Кенкияк</vt:lpstr>
      <vt:lpstr>Спасибо за внимание!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Природоохранная деятельность АО «СНПС-Актобемунайгаз»</dc:title>
  <dc:creator>Калманова Гулсамал</dc:creator>
  <cp:lastModifiedBy>Айгул Жумамуратова</cp:lastModifiedBy>
  <cp:revision>67</cp:revision>
  <dcterms:created xsi:type="dcterms:W3CDTF">2020-02-26T03:49:42Z</dcterms:created>
  <dcterms:modified xsi:type="dcterms:W3CDTF">2020-03-06T04:31:19Z</dcterms:modified>
</cp:coreProperties>
</file>