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590" r:id="rId3"/>
    <p:sldId id="582" r:id="rId4"/>
    <p:sldId id="287" r:id="rId5"/>
    <p:sldId id="542" r:id="rId6"/>
    <p:sldId id="576" r:id="rId7"/>
    <p:sldId id="559" r:id="rId8"/>
    <p:sldId id="595" r:id="rId9"/>
    <p:sldId id="596" r:id="rId10"/>
    <p:sldId id="589" r:id="rId11"/>
    <p:sldId id="598" r:id="rId12"/>
    <p:sldId id="597" r:id="rId13"/>
    <p:sldId id="593" r:id="rId14"/>
    <p:sldId id="566" r:id="rId15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orient="horz" pos="5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lan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555"/>
    <a:srgbClr val="E0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90"/>
      </p:cViewPr>
      <p:guideLst>
        <p:guide orient="horz" pos="1620"/>
        <p:guide pos="2880"/>
        <p:guide orient="horz" pos="1824"/>
        <p:guide orient="horz" pos="5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42" y="-7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C008C-4A77-4E76-AE05-A8354092810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F896698-D444-4925-9F1F-3A575F35466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внедряет НДТ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, направленные на снижение выбросов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FD21D-9811-45D7-98A8-6465324CBCEF}" type="parTrans" cxnId="{89B74530-B727-46BF-8D4A-F21764627B49}">
      <dgm:prSet/>
      <dgm:spPr/>
      <dgm:t>
        <a:bodyPr/>
        <a:lstStyle/>
        <a:p>
          <a:endParaRPr lang="ru-RU"/>
        </a:p>
      </dgm:t>
    </dgm:pt>
    <dgm:pt modelId="{501CFC3C-CDBC-4395-9C2C-52F3798B47E9}" type="sibTrans" cxnId="{89B74530-B727-46BF-8D4A-F21764627B4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21BBA583-B189-4F1E-989D-C80996CDDFA9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компания освобождается от платы за эмиссии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BFE32-DF7B-4D25-B5E9-06850BB63792}" type="parTrans" cxnId="{77AE8808-F11F-43E0-B8FC-1DF29122A467}">
      <dgm:prSet/>
      <dgm:spPr/>
      <dgm:t>
        <a:bodyPr/>
        <a:lstStyle/>
        <a:p>
          <a:endParaRPr lang="ru-RU"/>
        </a:p>
      </dgm:t>
    </dgm:pt>
    <dgm:pt modelId="{95B59C82-9E7E-4853-B9E0-590ADB588441}" type="sibTrans" cxnId="{77AE8808-F11F-43E0-B8FC-1DF29122A467}">
      <dgm:prSet/>
      <dgm:spPr/>
      <dgm:t>
        <a:bodyPr/>
        <a:lstStyle/>
        <a:p>
          <a:endParaRPr lang="ru-RU"/>
        </a:p>
      </dgm:t>
    </dgm:pt>
    <dgm:pt modelId="{C19A55D3-FCE9-43F9-82EC-3FE02B50B69F}" type="pres">
      <dgm:prSet presAssocID="{2B2C008C-4A77-4E76-AE05-A83540928102}" presName="Name0" presStyleCnt="0">
        <dgm:presLayoutVars>
          <dgm:dir/>
          <dgm:resizeHandles val="exact"/>
        </dgm:presLayoutVars>
      </dgm:prSet>
      <dgm:spPr/>
    </dgm:pt>
    <dgm:pt modelId="{F77686E2-58F8-4FF9-B506-E4A7FD8B1000}" type="pres">
      <dgm:prSet presAssocID="{7F896698-D444-4925-9F1F-3A575F35466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D2332-E3CA-4FB8-992B-63C7325259FA}" type="pres">
      <dgm:prSet presAssocID="{501CFC3C-CDBC-4395-9C2C-52F3798B47E9}" presName="sibTrans" presStyleLbl="sibTrans2D1" presStyleIdx="0" presStyleCnt="1" custScaleX="89750" custScaleY="60000"/>
      <dgm:spPr/>
      <dgm:t>
        <a:bodyPr/>
        <a:lstStyle/>
        <a:p>
          <a:endParaRPr lang="ru-RU"/>
        </a:p>
      </dgm:t>
    </dgm:pt>
    <dgm:pt modelId="{99A13291-D407-4179-B5C9-080D0E3E7FFE}" type="pres">
      <dgm:prSet presAssocID="{501CFC3C-CDBC-4395-9C2C-52F3798B47E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D83D40-9FB0-46CC-ADDC-FB47F6EF16F4}" type="pres">
      <dgm:prSet presAssocID="{21BBA583-B189-4F1E-989D-C80996CDDFA9}" presName="node" presStyleLbl="node1" presStyleIdx="1" presStyleCnt="2" custLinFactNeighborX="117" custLinFactNeighborY="4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138D4-03A1-4E8A-9142-43C023E6B07B}" type="presOf" srcId="{501CFC3C-CDBC-4395-9C2C-52F3798B47E9}" destId="{ABAD2332-E3CA-4FB8-992B-63C7325259FA}" srcOrd="0" destOrd="0" presId="urn:microsoft.com/office/officeart/2005/8/layout/process1"/>
    <dgm:cxn modelId="{54F78050-7477-41B8-BA05-207039438392}" type="presOf" srcId="{21BBA583-B189-4F1E-989D-C80996CDDFA9}" destId="{4FD83D40-9FB0-46CC-ADDC-FB47F6EF16F4}" srcOrd="0" destOrd="0" presId="urn:microsoft.com/office/officeart/2005/8/layout/process1"/>
    <dgm:cxn modelId="{89B74530-B727-46BF-8D4A-F21764627B49}" srcId="{2B2C008C-4A77-4E76-AE05-A83540928102}" destId="{7F896698-D444-4925-9F1F-3A575F354669}" srcOrd="0" destOrd="0" parTransId="{677FD21D-9811-45D7-98A8-6465324CBCEF}" sibTransId="{501CFC3C-CDBC-4395-9C2C-52F3798B47E9}"/>
    <dgm:cxn modelId="{EA36214C-5BF3-46CB-AA3B-DE0574B8E837}" type="presOf" srcId="{501CFC3C-CDBC-4395-9C2C-52F3798B47E9}" destId="{99A13291-D407-4179-B5C9-080D0E3E7FFE}" srcOrd="1" destOrd="0" presId="urn:microsoft.com/office/officeart/2005/8/layout/process1"/>
    <dgm:cxn modelId="{77AE8808-F11F-43E0-B8FC-1DF29122A467}" srcId="{2B2C008C-4A77-4E76-AE05-A83540928102}" destId="{21BBA583-B189-4F1E-989D-C80996CDDFA9}" srcOrd="1" destOrd="0" parTransId="{F93BFE32-DF7B-4D25-B5E9-06850BB63792}" sibTransId="{95B59C82-9E7E-4853-B9E0-590ADB588441}"/>
    <dgm:cxn modelId="{08A05462-785B-4185-842F-25C65E8C77C6}" type="presOf" srcId="{7F896698-D444-4925-9F1F-3A575F354669}" destId="{F77686E2-58F8-4FF9-B506-E4A7FD8B1000}" srcOrd="0" destOrd="0" presId="urn:microsoft.com/office/officeart/2005/8/layout/process1"/>
    <dgm:cxn modelId="{5046F34A-E26D-41A7-907A-CA777A1C7D86}" type="presOf" srcId="{2B2C008C-4A77-4E76-AE05-A83540928102}" destId="{C19A55D3-FCE9-43F9-82EC-3FE02B50B69F}" srcOrd="0" destOrd="0" presId="urn:microsoft.com/office/officeart/2005/8/layout/process1"/>
    <dgm:cxn modelId="{3F601EEB-7772-4838-8CFC-8DD7BF72F30D}" type="presParOf" srcId="{C19A55D3-FCE9-43F9-82EC-3FE02B50B69F}" destId="{F77686E2-58F8-4FF9-B506-E4A7FD8B1000}" srcOrd="0" destOrd="0" presId="urn:microsoft.com/office/officeart/2005/8/layout/process1"/>
    <dgm:cxn modelId="{4DBAD674-3CCA-435E-A88F-DAE3425BBEC9}" type="presParOf" srcId="{C19A55D3-FCE9-43F9-82EC-3FE02B50B69F}" destId="{ABAD2332-E3CA-4FB8-992B-63C7325259FA}" srcOrd="1" destOrd="0" presId="urn:microsoft.com/office/officeart/2005/8/layout/process1"/>
    <dgm:cxn modelId="{30115898-E4A3-4E8A-80B3-88C4632D20CD}" type="presParOf" srcId="{ABAD2332-E3CA-4FB8-992B-63C7325259FA}" destId="{99A13291-D407-4179-B5C9-080D0E3E7FFE}" srcOrd="0" destOrd="0" presId="urn:microsoft.com/office/officeart/2005/8/layout/process1"/>
    <dgm:cxn modelId="{490932B5-CD6F-408F-B8C1-81D87CE6EECE}" type="presParOf" srcId="{C19A55D3-FCE9-43F9-82EC-3FE02B50B69F}" destId="{4FD83D40-9FB0-46CC-ADDC-FB47F6EF16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C008C-4A77-4E76-AE05-A83540928102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F896698-D444-4925-9F1F-3A575F35466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не внедряет НДТ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FD21D-9811-45D7-98A8-6465324CBCEF}" type="parTrans" cxnId="{89B74530-B727-46BF-8D4A-F21764627B49}">
      <dgm:prSet/>
      <dgm:spPr/>
      <dgm:t>
        <a:bodyPr/>
        <a:lstStyle/>
        <a:p>
          <a:endParaRPr lang="ru-RU"/>
        </a:p>
      </dgm:t>
    </dgm:pt>
    <dgm:pt modelId="{501CFC3C-CDBC-4395-9C2C-52F3798B47E9}" type="sibTrans" cxnId="{89B74530-B727-46BF-8D4A-F21764627B4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21BBA583-B189-4F1E-989D-C80996CDDFA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ставки платы за эмиссии увеличиваются в 2,4,8 раз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BFE32-DF7B-4D25-B5E9-06850BB63792}" type="parTrans" cxnId="{77AE8808-F11F-43E0-B8FC-1DF29122A467}">
      <dgm:prSet/>
      <dgm:spPr/>
      <dgm:t>
        <a:bodyPr/>
        <a:lstStyle/>
        <a:p>
          <a:endParaRPr lang="ru-RU"/>
        </a:p>
      </dgm:t>
    </dgm:pt>
    <dgm:pt modelId="{95B59C82-9E7E-4853-B9E0-590ADB588441}" type="sibTrans" cxnId="{77AE8808-F11F-43E0-B8FC-1DF29122A467}">
      <dgm:prSet/>
      <dgm:spPr/>
      <dgm:t>
        <a:bodyPr/>
        <a:lstStyle/>
        <a:p>
          <a:endParaRPr lang="ru-RU"/>
        </a:p>
      </dgm:t>
    </dgm:pt>
    <dgm:pt modelId="{C19A55D3-FCE9-43F9-82EC-3FE02B50B69F}" type="pres">
      <dgm:prSet presAssocID="{2B2C008C-4A77-4E76-AE05-A83540928102}" presName="Name0" presStyleCnt="0">
        <dgm:presLayoutVars>
          <dgm:dir/>
          <dgm:resizeHandles val="exact"/>
        </dgm:presLayoutVars>
      </dgm:prSet>
      <dgm:spPr/>
    </dgm:pt>
    <dgm:pt modelId="{F77686E2-58F8-4FF9-B506-E4A7FD8B1000}" type="pres">
      <dgm:prSet presAssocID="{7F896698-D444-4925-9F1F-3A575F354669}" presName="node" presStyleLbl="node1" presStyleIdx="0" presStyleCnt="2" custLinFactNeighborX="698" custLinFactNeighborY="-3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D2332-E3CA-4FB8-992B-63C7325259FA}" type="pres">
      <dgm:prSet presAssocID="{501CFC3C-CDBC-4395-9C2C-52F3798B47E9}" presName="sibTrans" presStyleLbl="sibTrans2D1" presStyleIdx="0" presStyleCnt="1" custScaleX="95529" custScaleY="60000"/>
      <dgm:spPr/>
      <dgm:t>
        <a:bodyPr/>
        <a:lstStyle/>
        <a:p>
          <a:endParaRPr lang="ru-RU"/>
        </a:p>
      </dgm:t>
    </dgm:pt>
    <dgm:pt modelId="{99A13291-D407-4179-B5C9-080D0E3E7FFE}" type="pres">
      <dgm:prSet presAssocID="{501CFC3C-CDBC-4395-9C2C-52F3798B47E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D83D40-9FB0-46CC-ADDC-FB47F6EF16F4}" type="pres">
      <dgm:prSet presAssocID="{21BBA583-B189-4F1E-989D-C80996CDDFA9}" presName="node" presStyleLbl="node1" presStyleIdx="1" presStyleCnt="2" custLinFactNeighborX="117" custLinFactNeighborY="4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A6956-D7D8-48A8-94F5-FFE712FC2399}" type="presOf" srcId="{501CFC3C-CDBC-4395-9C2C-52F3798B47E9}" destId="{99A13291-D407-4179-B5C9-080D0E3E7FFE}" srcOrd="1" destOrd="0" presId="urn:microsoft.com/office/officeart/2005/8/layout/process1"/>
    <dgm:cxn modelId="{89B74530-B727-46BF-8D4A-F21764627B49}" srcId="{2B2C008C-4A77-4E76-AE05-A83540928102}" destId="{7F896698-D444-4925-9F1F-3A575F354669}" srcOrd="0" destOrd="0" parTransId="{677FD21D-9811-45D7-98A8-6465324CBCEF}" sibTransId="{501CFC3C-CDBC-4395-9C2C-52F3798B47E9}"/>
    <dgm:cxn modelId="{CD054EE6-50BE-4EEF-973D-D53CC52076BF}" type="presOf" srcId="{7F896698-D444-4925-9F1F-3A575F354669}" destId="{F77686E2-58F8-4FF9-B506-E4A7FD8B1000}" srcOrd="0" destOrd="0" presId="urn:microsoft.com/office/officeart/2005/8/layout/process1"/>
    <dgm:cxn modelId="{0690851F-CC86-4AFA-BBFE-B786152EB451}" type="presOf" srcId="{21BBA583-B189-4F1E-989D-C80996CDDFA9}" destId="{4FD83D40-9FB0-46CC-ADDC-FB47F6EF16F4}" srcOrd="0" destOrd="0" presId="urn:microsoft.com/office/officeart/2005/8/layout/process1"/>
    <dgm:cxn modelId="{FD1F0B71-96B2-405F-82A4-E1258220ED6A}" type="presOf" srcId="{2B2C008C-4A77-4E76-AE05-A83540928102}" destId="{C19A55D3-FCE9-43F9-82EC-3FE02B50B69F}" srcOrd="0" destOrd="0" presId="urn:microsoft.com/office/officeart/2005/8/layout/process1"/>
    <dgm:cxn modelId="{CDE42C31-BDB6-471C-BDC0-7967AC64BB96}" type="presOf" srcId="{501CFC3C-CDBC-4395-9C2C-52F3798B47E9}" destId="{ABAD2332-E3CA-4FB8-992B-63C7325259FA}" srcOrd="0" destOrd="0" presId="urn:microsoft.com/office/officeart/2005/8/layout/process1"/>
    <dgm:cxn modelId="{77AE8808-F11F-43E0-B8FC-1DF29122A467}" srcId="{2B2C008C-4A77-4E76-AE05-A83540928102}" destId="{21BBA583-B189-4F1E-989D-C80996CDDFA9}" srcOrd="1" destOrd="0" parTransId="{F93BFE32-DF7B-4D25-B5E9-06850BB63792}" sibTransId="{95B59C82-9E7E-4853-B9E0-590ADB588441}"/>
    <dgm:cxn modelId="{7434B247-1C1C-4CD5-93FD-70CAB957875E}" type="presParOf" srcId="{C19A55D3-FCE9-43F9-82EC-3FE02B50B69F}" destId="{F77686E2-58F8-4FF9-B506-E4A7FD8B1000}" srcOrd="0" destOrd="0" presId="urn:microsoft.com/office/officeart/2005/8/layout/process1"/>
    <dgm:cxn modelId="{6604B905-FD9B-4188-AC2C-50C72EA55E9A}" type="presParOf" srcId="{C19A55D3-FCE9-43F9-82EC-3FE02B50B69F}" destId="{ABAD2332-E3CA-4FB8-992B-63C7325259FA}" srcOrd="1" destOrd="0" presId="urn:microsoft.com/office/officeart/2005/8/layout/process1"/>
    <dgm:cxn modelId="{60003066-06AB-499A-8E5C-D36E27AC2C82}" type="presParOf" srcId="{ABAD2332-E3CA-4FB8-992B-63C7325259FA}" destId="{99A13291-D407-4179-B5C9-080D0E3E7FFE}" srcOrd="0" destOrd="0" presId="urn:microsoft.com/office/officeart/2005/8/layout/process1"/>
    <dgm:cxn modelId="{D40F7ACD-D05C-4C35-AF12-122B76A908D1}" type="presParOf" srcId="{C19A55D3-FCE9-43F9-82EC-3FE02B50B69F}" destId="{4FD83D40-9FB0-46CC-ADDC-FB47F6EF16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A9365-7EC7-40C0-98D9-5AC89C7BFA0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0661722-51A9-4402-ABD3-AD8A3914B61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Предотвращение образования</a:t>
          </a:r>
          <a:endParaRPr lang="ru-RU" sz="1600" dirty="0"/>
        </a:p>
      </dgm:t>
    </dgm:pt>
    <dgm:pt modelId="{A536FBF9-8F4E-41C6-A220-4E1A762F44AD}" type="parTrans" cxnId="{E0659733-FACC-4F16-8BC5-9567019E8B37}">
      <dgm:prSet/>
      <dgm:spPr/>
      <dgm:t>
        <a:bodyPr/>
        <a:lstStyle/>
        <a:p>
          <a:endParaRPr lang="ru-RU"/>
        </a:p>
      </dgm:t>
    </dgm:pt>
    <dgm:pt modelId="{836FE6CC-A680-4678-AA2C-D70F85E7EBFA}" type="sibTrans" cxnId="{E0659733-FACC-4F16-8BC5-9567019E8B37}">
      <dgm:prSet/>
      <dgm:spPr/>
      <dgm:t>
        <a:bodyPr/>
        <a:lstStyle/>
        <a:p>
          <a:endParaRPr lang="ru-RU"/>
        </a:p>
      </dgm:t>
    </dgm:pt>
    <dgm:pt modelId="{C48FAD2A-4F7D-48C5-8C1F-B7BB3EB5BAA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Повторное использование</a:t>
          </a:r>
          <a:endParaRPr lang="ru-RU" sz="1600" dirty="0"/>
        </a:p>
      </dgm:t>
    </dgm:pt>
    <dgm:pt modelId="{1815F329-A28D-43E7-BE42-20E66C4675B1}" type="parTrans" cxnId="{27F61F51-95A6-42AD-A98C-E55DC52DAA86}">
      <dgm:prSet/>
      <dgm:spPr/>
      <dgm:t>
        <a:bodyPr/>
        <a:lstStyle/>
        <a:p>
          <a:endParaRPr lang="ru-RU"/>
        </a:p>
      </dgm:t>
    </dgm:pt>
    <dgm:pt modelId="{AA5BF55A-2842-48CF-828D-1345BE9D250E}" type="sibTrans" cxnId="{27F61F51-95A6-42AD-A98C-E55DC52DAA86}">
      <dgm:prSet/>
      <dgm:spPr/>
      <dgm:t>
        <a:bodyPr/>
        <a:lstStyle/>
        <a:p>
          <a:endParaRPr lang="ru-RU"/>
        </a:p>
      </dgm:t>
    </dgm:pt>
    <dgm:pt modelId="{50F1ACD1-DC8F-46F6-910B-C8D1BDCB4CB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Переработка</a:t>
          </a:r>
          <a:endParaRPr lang="ru-RU" sz="1600" dirty="0"/>
        </a:p>
      </dgm:t>
    </dgm:pt>
    <dgm:pt modelId="{94D70790-0A82-41A3-A361-CD4E0902F5EC}" type="parTrans" cxnId="{9598E7DA-DDA2-4EDD-A2DD-AE66E691601C}">
      <dgm:prSet/>
      <dgm:spPr/>
      <dgm:t>
        <a:bodyPr/>
        <a:lstStyle/>
        <a:p>
          <a:endParaRPr lang="ru-RU"/>
        </a:p>
      </dgm:t>
    </dgm:pt>
    <dgm:pt modelId="{2DC35B89-2875-4B52-AF76-503FE0067681}" type="sibTrans" cxnId="{9598E7DA-DDA2-4EDD-A2DD-AE66E691601C}">
      <dgm:prSet/>
      <dgm:spPr/>
      <dgm:t>
        <a:bodyPr/>
        <a:lstStyle/>
        <a:p>
          <a:endParaRPr lang="ru-RU"/>
        </a:p>
      </dgm:t>
    </dgm:pt>
    <dgm:pt modelId="{EC79476B-6004-4FF1-B993-980B3C4320E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Утилизация</a:t>
          </a:r>
          <a:endParaRPr lang="ru-RU" sz="1600" dirty="0"/>
        </a:p>
      </dgm:t>
    </dgm:pt>
    <dgm:pt modelId="{ECBC981B-D36A-4440-8D1D-535B0F061A66}" type="parTrans" cxnId="{70F3FDBE-FBD5-4942-AE37-CBA0948DC253}">
      <dgm:prSet/>
      <dgm:spPr/>
      <dgm:t>
        <a:bodyPr/>
        <a:lstStyle/>
        <a:p>
          <a:endParaRPr lang="ru-RU"/>
        </a:p>
      </dgm:t>
    </dgm:pt>
    <dgm:pt modelId="{03474138-7E35-46F8-A17F-3951CDF2D754}" type="sibTrans" cxnId="{70F3FDBE-FBD5-4942-AE37-CBA0948DC253}">
      <dgm:prSet/>
      <dgm:spPr/>
      <dgm:t>
        <a:bodyPr/>
        <a:lstStyle/>
        <a:p>
          <a:endParaRPr lang="ru-RU"/>
        </a:p>
      </dgm:t>
    </dgm:pt>
    <dgm:pt modelId="{A8EF962C-25DC-49EC-BE0E-F3467B3D3CC5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50" dirty="0" smtClean="0"/>
            <a:t>Захоронение</a:t>
          </a:r>
          <a:endParaRPr lang="ru-RU" sz="1450" dirty="0"/>
        </a:p>
      </dgm:t>
    </dgm:pt>
    <dgm:pt modelId="{E38F382C-A2E3-40BE-A8A4-BFBB589D0520}" type="parTrans" cxnId="{717CB55D-1C7A-4FA1-A6ED-BC1758896868}">
      <dgm:prSet/>
      <dgm:spPr/>
      <dgm:t>
        <a:bodyPr/>
        <a:lstStyle/>
        <a:p>
          <a:endParaRPr lang="ru-RU"/>
        </a:p>
      </dgm:t>
    </dgm:pt>
    <dgm:pt modelId="{C2479E68-A55A-4173-8E8A-0A787A907698}" type="sibTrans" cxnId="{717CB55D-1C7A-4FA1-A6ED-BC1758896868}">
      <dgm:prSet/>
      <dgm:spPr/>
      <dgm:t>
        <a:bodyPr/>
        <a:lstStyle/>
        <a:p>
          <a:endParaRPr lang="ru-RU"/>
        </a:p>
      </dgm:t>
    </dgm:pt>
    <dgm:pt modelId="{2E00E1CB-1FBB-4FFE-AF6C-A5390E6876BD}" type="pres">
      <dgm:prSet presAssocID="{53EA9365-7EC7-40C0-98D9-5AC89C7BFA03}" presName="Name0" presStyleCnt="0">
        <dgm:presLayoutVars>
          <dgm:dir/>
          <dgm:animLvl val="lvl"/>
          <dgm:resizeHandles val="exact"/>
        </dgm:presLayoutVars>
      </dgm:prSet>
      <dgm:spPr/>
    </dgm:pt>
    <dgm:pt modelId="{C1FFF29B-338B-4CE0-AE78-D13FC0CAFAC9}" type="pres">
      <dgm:prSet presAssocID="{00661722-51A9-4402-ABD3-AD8A3914B61D}" presName="Name8" presStyleCnt="0"/>
      <dgm:spPr/>
    </dgm:pt>
    <dgm:pt modelId="{A3E09162-0411-410E-9845-CFDCE78006A7}" type="pres">
      <dgm:prSet presAssocID="{00661722-51A9-4402-ABD3-AD8A3914B61D}" presName="level" presStyleLbl="node1" presStyleIdx="0" presStyleCnt="5" custScaleY="47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AFA30-2454-4129-BDA9-C6EA47D74B1E}" type="pres">
      <dgm:prSet presAssocID="{00661722-51A9-4402-ABD3-AD8A3914B6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662F9-E7BB-406B-B5FC-22D31F19BEC2}" type="pres">
      <dgm:prSet presAssocID="{C48FAD2A-4F7D-48C5-8C1F-B7BB3EB5BAA4}" presName="Name8" presStyleCnt="0"/>
      <dgm:spPr/>
    </dgm:pt>
    <dgm:pt modelId="{8DF8DA99-DFF1-48D7-A1CE-DB88834EEA33}" type="pres">
      <dgm:prSet presAssocID="{C48FAD2A-4F7D-48C5-8C1F-B7BB3EB5BAA4}" presName="level" presStyleLbl="node1" presStyleIdx="1" presStyleCnt="5" custScaleY="6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22DF-0014-4216-9C6F-AEEDD2B4185E}" type="pres">
      <dgm:prSet presAssocID="{C48FAD2A-4F7D-48C5-8C1F-B7BB3EB5BA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65B5-9BC1-42AE-A882-8CCC85550D3A}" type="pres">
      <dgm:prSet presAssocID="{50F1ACD1-DC8F-46F6-910B-C8D1BDCB4CB4}" presName="Name8" presStyleCnt="0"/>
      <dgm:spPr/>
    </dgm:pt>
    <dgm:pt modelId="{3C1CF28E-0DA5-4083-BADF-180CF1184F88}" type="pres">
      <dgm:prSet presAssocID="{50F1ACD1-DC8F-46F6-910B-C8D1BDCB4CB4}" presName="level" presStyleLbl="node1" presStyleIdx="2" presStyleCnt="5" custScaleY="61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5240A-5446-4B33-9E2D-5B87F00A8872}" type="pres">
      <dgm:prSet presAssocID="{50F1ACD1-DC8F-46F6-910B-C8D1BDCB4C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C02E1-84B5-42F5-BA06-A080FDC6F4E4}" type="pres">
      <dgm:prSet presAssocID="{EC79476B-6004-4FF1-B993-980B3C4320EC}" presName="Name8" presStyleCnt="0"/>
      <dgm:spPr/>
    </dgm:pt>
    <dgm:pt modelId="{16F71934-23AB-43F8-997D-53E56B6090D9}" type="pres">
      <dgm:prSet presAssocID="{EC79476B-6004-4FF1-B993-980B3C4320E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E515E-1725-4E74-B18D-F8DCE4AC9C14}" type="pres">
      <dgm:prSet presAssocID="{EC79476B-6004-4FF1-B993-980B3C4320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3D33-591D-4877-B0FB-B0D8CAA3119B}" type="pres">
      <dgm:prSet presAssocID="{A8EF962C-25DC-49EC-BE0E-F3467B3D3CC5}" presName="Name8" presStyleCnt="0"/>
      <dgm:spPr/>
    </dgm:pt>
    <dgm:pt modelId="{7D1B7144-D9CF-4EC7-B710-5E4B8D445D9E}" type="pres">
      <dgm:prSet presAssocID="{A8EF962C-25DC-49EC-BE0E-F3467B3D3CC5}" presName="level" presStyleLbl="node1" presStyleIdx="4" presStyleCnt="5" custScaleX="99469" custLinFactNeighborX="-1780" custLinFactNeighborY="27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9D09-7273-4D1E-867F-480F5064439B}" type="pres">
      <dgm:prSet presAssocID="{A8EF962C-25DC-49EC-BE0E-F3467B3D3C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61F51-95A6-42AD-A98C-E55DC52DAA86}" srcId="{53EA9365-7EC7-40C0-98D9-5AC89C7BFA03}" destId="{C48FAD2A-4F7D-48C5-8C1F-B7BB3EB5BAA4}" srcOrd="1" destOrd="0" parTransId="{1815F329-A28D-43E7-BE42-20E66C4675B1}" sibTransId="{AA5BF55A-2842-48CF-828D-1345BE9D250E}"/>
    <dgm:cxn modelId="{CB40EDD4-8EDA-4570-AF39-226872994367}" type="presOf" srcId="{EC79476B-6004-4FF1-B993-980B3C4320EC}" destId="{7DBE515E-1725-4E74-B18D-F8DCE4AC9C14}" srcOrd="1" destOrd="0" presId="urn:microsoft.com/office/officeart/2005/8/layout/pyramid3"/>
    <dgm:cxn modelId="{EB24B601-55ED-4DB5-87A7-C21672258E3D}" type="presOf" srcId="{00661722-51A9-4402-ABD3-AD8A3914B61D}" destId="{A3E09162-0411-410E-9845-CFDCE78006A7}" srcOrd="0" destOrd="0" presId="urn:microsoft.com/office/officeart/2005/8/layout/pyramid3"/>
    <dgm:cxn modelId="{717CB55D-1C7A-4FA1-A6ED-BC1758896868}" srcId="{53EA9365-7EC7-40C0-98D9-5AC89C7BFA03}" destId="{A8EF962C-25DC-49EC-BE0E-F3467B3D3CC5}" srcOrd="4" destOrd="0" parTransId="{E38F382C-A2E3-40BE-A8A4-BFBB589D0520}" sibTransId="{C2479E68-A55A-4173-8E8A-0A787A907698}"/>
    <dgm:cxn modelId="{7BCCE983-B620-4B60-A025-1F7B2FA64AA4}" type="presOf" srcId="{A8EF962C-25DC-49EC-BE0E-F3467B3D3CC5}" destId="{D1DD9D09-7273-4D1E-867F-480F5064439B}" srcOrd="1" destOrd="0" presId="urn:microsoft.com/office/officeart/2005/8/layout/pyramid3"/>
    <dgm:cxn modelId="{A1EDD2B0-B0AD-4DE8-931F-C5C361237D23}" type="presOf" srcId="{C48FAD2A-4F7D-48C5-8C1F-B7BB3EB5BAA4}" destId="{09C222DF-0014-4216-9C6F-AEEDD2B4185E}" srcOrd="1" destOrd="0" presId="urn:microsoft.com/office/officeart/2005/8/layout/pyramid3"/>
    <dgm:cxn modelId="{70F3FDBE-FBD5-4942-AE37-CBA0948DC253}" srcId="{53EA9365-7EC7-40C0-98D9-5AC89C7BFA03}" destId="{EC79476B-6004-4FF1-B993-980B3C4320EC}" srcOrd="3" destOrd="0" parTransId="{ECBC981B-D36A-4440-8D1D-535B0F061A66}" sibTransId="{03474138-7E35-46F8-A17F-3951CDF2D754}"/>
    <dgm:cxn modelId="{2E6D832C-F918-4846-AFA8-D3FEA715362D}" type="presOf" srcId="{A8EF962C-25DC-49EC-BE0E-F3467B3D3CC5}" destId="{7D1B7144-D9CF-4EC7-B710-5E4B8D445D9E}" srcOrd="0" destOrd="0" presId="urn:microsoft.com/office/officeart/2005/8/layout/pyramid3"/>
    <dgm:cxn modelId="{38A93F5F-7C6F-49C7-9FE9-F4E33DE33D28}" type="presOf" srcId="{53EA9365-7EC7-40C0-98D9-5AC89C7BFA03}" destId="{2E00E1CB-1FBB-4FFE-AF6C-A5390E6876BD}" srcOrd="0" destOrd="0" presId="urn:microsoft.com/office/officeart/2005/8/layout/pyramid3"/>
    <dgm:cxn modelId="{9598E7DA-DDA2-4EDD-A2DD-AE66E691601C}" srcId="{53EA9365-7EC7-40C0-98D9-5AC89C7BFA03}" destId="{50F1ACD1-DC8F-46F6-910B-C8D1BDCB4CB4}" srcOrd="2" destOrd="0" parTransId="{94D70790-0A82-41A3-A361-CD4E0902F5EC}" sibTransId="{2DC35B89-2875-4B52-AF76-503FE0067681}"/>
    <dgm:cxn modelId="{F07B3CA1-D90C-4E09-AAA5-42795AC8BFFD}" type="presOf" srcId="{C48FAD2A-4F7D-48C5-8C1F-B7BB3EB5BAA4}" destId="{8DF8DA99-DFF1-48D7-A1CE-DB88834EEA33}" srcOrd="0" destOrd="0" presId="urn:microsoft.com/office/officeart/2005/8/layout/pyramid3"/>
    <dgm:cxn modelId="{9C11A44E-3DA1-48AE-B266-393C9542FA58}" type="presOf" srcId="{50F1ACD1-DC8F-46F6-910B-C8D1BDCB4CB4}" destId="{3C1CF28E-0DA5-4083-BADF-180CF1184F88}" srcOrd="0" destOrd="0" presId="urn:microsoft.com/office/officeart/2005/8/layout/pyramid3"/>
    <dgm:cxn modelId="{AED82C5A-0289-4ACC-8034-4986EF9AE930}" type="presOf" srcId="{50F1ACD1-DC8F-46F6-910B-C8D1BDCB4CB4}" destId="{0905240A-5446-4B33-9E2D-5B87F00A8872}" srcOrd="1" destOrd="0" presId="urn:microsoft.com/office/officeart/2005/8/layout/pyramid3"/>
    <dgm:cxn modelId="{AC3ED0CD-9E7E-4D3D-A642-B3F6671CF2BC}" type="presOf" srcId="{00661722-51A9-4402-ABD3-AD8A3914B61D}" destId="{C4DAFA30-2454-4129-BDA9-C6EA47D74B1E}" srcOrd="1" destOrd="0" presId="urn:microsoft.com/office/officeart/2005/8/layout/pyramid3"/>
    <dgm:cxn modelId="{E0659733-FACC-4F16-8BC5-9567019E8B37}" srcId="{53EA9365-7EC7-40C0-98D9-5AC89C7BFA03}" destId="{00661722-51A9-4402-ABD3-AD8A3914B61D}" srcOrd="0" destOrd="0" parTransId="{A536FBF9-8F4E-41C6-A220-4E1A762F44AD}" sibTransId="{836FE6CC-A680-4678-AA2C-D70F85E7EBFA}"/>
    <dgm:cxn modelId="{263E56B6-C6EC-4018-B552-4E4E3D146733}" type="presOf" srcId="{EC79476B-6004-4FF1-B993-980B3C4320EC}" destId="{16F71934-23AB-43F8-997D-53E56B6090D9}" srcOrd="0" destOrd="0" presId="urn:microsoft.com/office/officeart/2005/8/layout/pyramid3"/>
    <dgm:cxn modelId="{B4A8606F-213C-451E-954C-79BECF44F799}" type="presParOf" srcId="{2E00E1CB-1FBB-4FFE-AF6C-A5390E6876BD}" destId="{C1FFF29B-338B-4CE0-AE78-D13FC0CAFAC9}" srcOrd="0" destOrd="0" presId="urn:microsoft.com/office/officeart/2005/8/layout/pyramid3"/>
    <dgm:cxn modelId="{0370A9CF-73E6-4F1F-A875-815D0483A399}" type="presParOf" srcId="{C1FFF29B-338B-4CE0-AE78-D13FC0CAFAC9}" destId="{A3E09162-0411-410E-9845-CFDCE78006A7}" srcOrd="0" destOrd="0" presId="urn:microsoft.com/office/officeart/2005/8/layout/pyramid3"/>
    <dgm:cxn modelId="{3E797F28-31DB-4480-ABDC-CF3765968F64}" type="presParOf" srcId="{C1FFF29B-338B-4CE0-AE78-D13FC0CAFAC9}" destId="{C4DAFA30-2454-4129-BDA9-C6EA47D74B1E}" srcOrd="1" destOrd="0" presId="urn:microsoft.com/office/officeart/2005/8/layout/pyramid3"/>
    <dgm:cxn modelId="{7BB11C6B-368D-478E-89B6-050A3A39E149}" type="presParOf" srcId="{2E00E1CB-1FBB-4FFE-AF6C-A5390E6876BD}" destId="{28D662F9-E7BB-406B-B5FC-22D31F19BEC2}" srcOrd="1" destOrd="0" presId="urn:microsoft.com/office/officeart/2005/8/layout/pyramid3"/>
    <dgm:cxn modelId="{2CBCE1B3-2E8C-4602-9178-4E40815A8F60}" type="presParOf" srcId="{28D662F9-E7BB-406B-B5FC-22D31F19BEC2}" destId="{8DF8DA99-DFF1-48D7-A1CE-DB88834EEA33}" srcOrd="0" destOrd="0" presId="urn:microsoft.com/office/officeart/2005/8/layout/pyramid3"/>
    <dgm:cxn modelId="{A1F80022-9DE8-4F76-8820-D213B51B931C}" type="presParOf" srcId="{28D662F9-E7BB-406B-B5FC-22D31F19BEC2}" destId="{09C222DF-0014-4216-9C6F-AEEDD2B4185E}" srcOrd="1" destOrd="0" presId="urn:microsoft.com/office/officeart/2005/8/layout/pyramid3"/>
    <dgm:cxn modelId="{3D1E58B1-8241-43F9-BFA6-F8C2BD680F8C}" type="presParOf" srcId="{2E00E1CB-1FBB-4FFE-AF6C-A5390E6876BD}" destId="{DF3065B5-9BC1-42AE-A882-8CCC85550D3A}" srcOrd="2" destOrd="0" presId="urn:microsoft.com/office/officeart/2005/8/layout/pyramid3"/>
    <dgm:cxn modelId="{3F3EDCF1-B4ED-4BE2-B715-F7C2DFCD292D}" type="presParOf" srcId="{DF3065B5-9BC1-42AE-A882-8CCC85550D3A}" destId="{3C1CF28E-0DA5-4083-BADF-180CF1184F88}" srcOrd="0" destOrd="0" presId="urn:microsoft.com/office/officeart/2005/8/layout/pyramid3"/>
    <dgm:cxn modelId="{4D8D35C6-26FE-43FF-8421-69D8FCE827DA}" type="presParOf" srcId="{DF3065B5-9BC1-42AE-A882-8CCC85550D3A}" destId="{0905240A-5446-4B33-9E2D-5B87F00A8872}" srcOrd="1" destOrd="0" presId="urn:microsoft.com/office/officeart/2005/8/layout/pyramid3"/>
    <dgm:cxn modelId="{1C94A53C-E763-4D3B-A11D-D21EE74B4AB3}" type="presParOf" srcId="{2E00E1CB-1FBB-4FFE-AF6C-A5390E6876BD}" destId="{5EFC02E1-84B5-42F5-BA06-A080FDC6F4E4}" srcOrd="3" destOrd="0" presId="urn:microsoft.com/office/officeart/2005/8/layout/pyramid3"/>
    <dgm:cxn modelId="{1E594CD9-74BF-4ADA-86A9-0615742276B0}" type="presParOf" srcId="{5EFC02E1-84B5-42F5-BA06-A080FDC6F4E4}" destId="{16F71934-23AB-43F8-997D-53E56B6090D9}" srcOrd="0" destOrd="0" presId="urn:microsoft.com/office/officeart/2005/8/layout/pyramid3"/>
    <dgm:cxn modelId="{0156D973-0342-4242-8E65-8E6988172C53}" type="presParOf" srcId="{5EFC02E1-84B5-42F5-BA06-A080FDC6F4E4}" destId="{7DBE515E-1725-4E74-B18D-F8DCE4AC9C14}" srcOrd="1" destOrd="0" presId="urn:microsoft.com/office/officeart/2005/8/layout/pyramid3"/>
    <dgm:cxn modelId="{30B4020D-DAD0-4B69-A028-B37F09075AE0}" type="presParOf" srcId="{2E00E1CB-1FBB-4FFE-AF6C-A5390E6876BD}" destId="{C8493D33-591D-4877-B0FB-B0D8CAA3119B}" srcOrd="4" destOrd="0" presId="urn:microsoft.com/office/officeart/2005/8/layout/pyramid3"/>
    <dgm:cxn modelId="{4861039A-0499-471D-8478-39128E5B0062}" type="presParOf" srcId="{C8493D33-591D-4877-B0FB-B0D8CAA3119B}" destId="{7D1B7144-D9CF-4EC7-B710-5E4B8D445D9E}" srcOrd="0" destOrd="0" presId="urn:microsoft.com/office/officeart/2005/8/layout/pyramid3"/>
    <dgm:cxn modelId="{FDCC486F-DCDC-4639-B188-C36F79A01C72}" type="presParOf" srcId="{C8493D33-591D-4877-B0FB-B0D8CAA3119B}" destId="{D1DD9D09-7273-4D1E-867F-480F5064439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86E2-58F8-4FF9-B506-E4A7FD8B1000}">
      <dsp:nvSpPr>
        <dsp:cNvPr id="0" name=""/>
        <dsp:cNvSpPr/>
      </dsp:nvSpPr>
      <dsp:spPr>
        <a:xfrm>
          <a:off x="6052" y="0"/>
          <a:ext cx="3684992" cy="7751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внедряет НДТ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направленные на снижение выбросов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5" y="22703"/>
        <a:ext cx="3639586" cy="729748"/>
      </dsp:txXfrm>
    </dsp:sp>
    <dsp:sp modelId="{ABAD2332-E3CA-4FB8-992B-63C7325259FA}">
      <dsp:nvSpPr>
        <dsp:cNvPr id="0" name=""/>
        <dsp:cNvSpPr/>
      </dsp:nvSpPr>
      <dsp:spPr>
        <a:xfrm>
          <a:off x="4100113" y="155030"/>
          <a:ext cx="702057" cy="46509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00113" y="248048"/>
        <a:ext cx="562529" cy="279056"/>
      </dsp:txXfrm>
    </dsp:sp>
    <dsp:sp modelId="{4FD83D40-9FB0-46CC-ADDC-FB47F6EF16F4}">
      <dsp:nvSpPr>
        <dsp:cNvPr id="0" name=""/>
        <dsp:cNvSpPr/>
      </dsp:nvSpPr>
      <dsp:spPr>
        <a:xfrm>
          <a:off x="5166962" y="0"/>
          <a:ext cx="3684992" cy="77515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компания освобождается от платы за эмиссии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9665" y="22703"/>
        <a:ext cx="3639586" cy="729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86E2-58F8-4FF9-B506-E4A7FD8B1000}">
      <dsp:nvSpPr>
        <dsp:cNvPr id="0" name=""/>
        <dsp:cNvSpPr/>
      </dsp:nvSpPr>
      <dsp:spPr>
        <a:xfrm>
          <a:off x="16822" y="0"/>
          <a:ext cx="3684992" cy="777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внедряет НДТ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88" y="22766"/>
        <a:ext cx="3639460" cy="731740"/>
      </dsp:txXfrm>
    </dsp:sp>
    <dsp:sp modelId="{ABAD2332-E3CA-4FB8-992B-63C7325259FA}">
      <dsp:nvSpPr>
        <dsp:cNvPr id="0" name=""/>
        <dsp:cNvSpPr/>
      </dsp:nvSpPr>
      <dsp:spPr>
        <a:xfrm>
          <a:off x="4085430" y="155454"/>
          <a:ext cx="741751" cy="46636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85430" y="248727"/>
        <a:ext cx="601842" cy="279817"/>
      </dsp:txXfrm>
    </dsp:sp>
    <dsp:sp modelId="{4FD83D40-9FB0-46CC-ADDC-FB47F6EF16F4}">
      <dsp:nvSpPr>
        <dsp:cNvPr id="0" name=""/>
        <dsp:cNvSpPr/>
      </dsp:nvSpPr>
      <dsp:spPr>
        <a:xfrm>
          <a:off x="5166846" y="0"/>
          <a:ext cx="3684992" cy="77727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ставки платы за эмиссии увеличиваются в 2,4,8 раз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9612" y="22766"/>
        <a:ext cx="3639460" cy="73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1"/>
            <a:ext cx="2930574" cy="49768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41A710F-C99D-4435-BFC5-5E715419A846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2"/>
            <a:ext cx="2930574" cy="49768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242"/>
            <a:ext cx="2930574" cy="49768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260F0E4-0DA7-4087-AA85-C618CE6A8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350F215-4C7D-4AE4-A2CA-26B3E39CA4E8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1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1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01FAEFE-38E7-46F1-8539-AC64D03250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5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5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9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1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1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6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8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1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9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4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49862"/>
            <a:ext cx="9142914" cy="4388794"/>
          </a:xfrm>
          <a:custGeom>
            <a:avLst/>
            <a:gdLst/>
            <a:ahLst/>
            <a:cxnLst/>
            <a:rect l="l" t="t" r="r" b="b"/>
            <a:pathLst>
              <a:path w="10692130" h="5136515">
                <a:moveTo>
                  <a:pt x="0" y="5136090"/>
                </a:moveTo>
                <a:lnTo>
                  <a:pt x="10692000" y="5136090"/>
                </a:lnTo>
                <a:lnTo>
                  <a:pt x="10692000" y="0"/>
                </a:lnTo>
                <a:lnTo>
                  <a:pt x="0" y="0"/>
                </a:lnTo>
                <a:lnTo>
                  <a:pt x="0" y="5136090"/>
                </a:lnTo>
                <a:close/>
              </a:path>
            </a:pathLst>
          </a:custGeom>
          <a:solidFill>
            <a:srgbClr val="F2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3275" y="4467674"/>
            <a:ext cx="2687815" cy="472030"/>
          </a:xfrm>
          <a:custGeom>
            <a:avLst/>
            <a:gdLst/>
            <a:ahLst/>
            <a:cxnLst/>
            <a:rect l="l" t="t" r="r" b="b"/>
            <a:pathLst>
              <a:path w="3143250" h="552450">
                <a:moveTo>
                  <a:pt x="2867025" y="0"/>
                </a:moveTo>
                <a:lnTo>
                  <a:pt x="276225" y="0"/>
                </a:lnTo>
                <a:lnTo>
                  <a:pt x="226739" y="4471"/>
                </a:lnTo>
                <a:lnTo>
                  <a:pt x="180095" y="17354"/>
                </a:lnTo>
                <a:lnTo>
                  <a:pt x="137089" y="37853"/>
                </a:lnTo>
                <a:lnTo>
                  <a:pt x="98516" y="65172"/>
                </a:lnTo>
                <a:lnTo>
                  <a:pt x="65172" y="98516"/>
                </a:lnTo>
                <a:lnTo>
                  <a:pt x="37853" y="137089"/>
                </a:lnTo>
                <a:lnTo>
                  <a:pt x="17354" y="180095"/>
                </a:lnTo>
                <a:lnTo>
                  <a:pt x="4471" y="226739"/>
                </a:lnTo>
                <a:lnTo>
                  <a:pt x="0" y="276228"/>
                </a:lnTo>
                <a:lnTo>
                  <a:pt x="4471" y="325714"/>
                </a:lnTo>
                <a:lnTo>
                  <a:pt x="17354" y="372357"/>
                </a:lnTo>
                <a:lnTo>
                  <a:pt x="37853" y="415364"/>
                </a:lnTo>
                <a:lnTo>
                  <a:pt x="65172" y="453936"/>
                </a:lnTo>
                <a:lnTo>
                  <a:pt x="98516" y="487280"/>
                </a:lnTo>
                <a:lnTo>
                  <a:pt x="137089" y="514599"/>
                </a:lnTo>
                <a:lnTo>
                  <a:pt x="180095" y="535098"/>
                </a:lnTo>
                <a:lnTo>
                  <a:pt x="226739" y="547981"/>
                </a:lnTo>
                <a:lnTo>
                  <a:pt x="276225" y="552452"/>
                </a:lnTo>
                <a:lnTo>
                  <a:pt x="2867025" y="552452"/>
                </a:lnTo>
                <a:lnTo>
                  <a:pt x="2916510" y="547981"/>
                </a:lnTo>
                <a:lnTo>
                  <a:pt x="2963154" y="535098"/>
                </a:lnTo>
                <a:lnTo>
                  <a:pt x="3006160" y="514599"/>
                </a:lnTo>
                <a:lnTo>
                  <a:pt x="3044733" y="487280"/>
                </a:lnTo>
                <a:lnTo>
                  <a:pt x="3078077" y="453936"/>
                </a:lnTo>
                <a:lnTo>
                  <a:pt x="3105396" y="415364"/>
                </a:lnTo>
                <a:lnTo>
                  <a:pt x="3125895" y="372357"/>
                </a:lnTo>
                <a:lnTo>
                  <a:pt x="3138778" y="325714"/>
                </a:lnTo>
                <a:lnTo>
                  <a:pt x="3143250" y="276225"/>
                </a:lnTo>
                <a:lnTo>
                  <a:pt x="3138778" y="226739"/>
                </a:lnTo>
                <a:lnTo>
                  <a:pt x="3125895" y="180095"/>
                </a:lnTo>
                <a:lnTo>
                  <a:pt x="3105396" y="137089"/>
                </a:lnTo>
                <a:lnTo>
                  <a:pt x="3078077" y="98516"/>
                </a:lnTo>
                <a:lnTo>
                  <a:pt x="3044733" y="65172"/>
                </a:lnTo>
                <a:lnTo>
                  <a:pt x="3006160" y="37853"/>
                </a:lnTo>
                <a:lnTo>
                  <a:pt x="2963154" y="17354"/>
                </a:lnTo>
                <a:lnTo>
                  <a:pt x="2916510" y="4471"/>
                </a:lnTo>
                <a:lnTo>
                  <a:pt x="286702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solidFill>
            <a:srgbClr val="066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B2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2118" y="106197"/>
            <a:ext cx="521503" cy="53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0856">
              <a:spcBef>
                <a:spcPts val="150"/>
              </a:spcBef>
              <a:defRPr sz="800" b="0" i="0" spc="60" dirty="0">
                <a:solidFill>
                  <a:srgbClr val="043A10"/>
                </a:solidFill>
                <a:latin typeface="Cambria"/>
                <a:cs typeface="Cambria"/>
              </a:defRPr>
            </a:lvl1pPr>
          </a:lstStyle>
          <a:p>
            <a:r>
              <a:rPr lang="ru-RU" dirty="0" smtClean="0"/>
              <a:t>МИНИСТЕРСТВО </a:t>
            </a:r>
            <a:r>
              <a:rPr lang="ru-RU" spc="56" dirty="0" smtClean="0"/>
              <a:t>ЭКОЛОГИИ, </a:t>
            </a:r>
            <a:r>
              <a:rPr lang="ru-RU" dirty="0" smtClean="0"/>
              <a:t>ГЕОЛОГИИ </a:t>
            </a:r>
            <a:r>
              <a:rPr lang="ru-RU" spc="97" dirty="0" smtClean="0"/>
              <a:t>И </a:t>
            </a:r>
            <a:r>
              <a:rPr lang="ru-RU" dirty="0" smtClean="0"/>
              <a:t>ПРИРОДНЫХ </a:t>
            </a:r>
            <a:r>
              <a:rPr lang="ru-RU" spc="38" dirty="0" smtClean="0"/>
              <a:t>РЕСУРСОВ </a:t>
            </a:r>
            <a:r>
              <a:rPr lang="ru-RU" spc="34" dirty="0" smtClean="0"/>
              <a:t>РЕСПУБЛИКИ</a:t>
            </a:r>
            <a:r>
              <a:rPr lang="ru-RU" spc="17" dirty="0" smtClean="0"/>
              <a:t> </a:t>
            </a:r>
            <a:r>
              <a:rPr lang="ru-RU" spc="-4" dirty="0" smtClean="0"/>
              <a:t>КАЗАХСТАН</a:t>
            </a:r>
            <a:endParaRPr lang="ru-RU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6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5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6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3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FCA3-3C80-45C2-89AC-AA43C1F104BA}" type="datetimeFigureOut">
              <a:rPr lang="ru-RU" smtClean="0"/>
              <a:pPr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450" y="1722313"/>
            <a:ext cx="8591550" cy="16875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521" y="2119186"/>
            <a:ext cx="8038654" cy="9573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/>
              <a:t>О новых подходах в системе переработки и утилизации отходов в рамках проекта Экологического кодекса Республики Казахстан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1056905" y="2636322"/>
            <a:ext cx="60667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1272" y="4714504"/>
            <a:ext cx="124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АКТОБЕ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2020 </a:t>
            </a:r>
            <a:r>
              <a:rPr lang="ru-RU" sz="11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0D21F5-A265-4935-992D-23940E888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3" y="167204"/>
            <a:ext cx="499357" cy="5150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E9247E-8371-451D-B114-9C6528829E33}"/>
              </a:ext>
            </a:extLst>
          </p:cNvPr>
          <p:cNvSpPr/>
          <p:nvPr/>
        </p:nvSpPr>
        <p:spPr>
          <a:xfrm>
            <a:off x="1341913" y="194523"/>
            <a:ext cx="765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8725" y="485775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9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ru-RU" b="1" kern="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РЕГУЛЯТОРНЫХ ИНСТРУМЕНТОВ В ДЕЯТЕЛЬНОСТИ ПО ОБРАЩЕНИЮ С ОТХОДАМИ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10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3291" y="488137"/>
            <a:ext cx="3176787" cy="7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РЕГУЛИРОВАНИЕ ДЕЯТЕЛЬНОСТИ ПО             ОБРАЩЕНИЮ С ОТХОДАМИ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>
            <a:stCxn id="17" idx="2"/>
          </p:cNvCxnSpPr>
          <p:nvPr/>
        </p:nvCxnSpPr>
        <p:spPr>
          <a:xfrm rot="5400000">
            <a:off x="3362515" y="728128"/>
            <a:ext cx="729800" cy="168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2"/>
            <a:endCxn id="28" idx="1"/>
          </p:cNvCxnSpPr>
          <p:nvPr/>
        </p:nvCxnSpPr>
        <p:spPr>
          <a:xfrm rot="16200000" flipH="1">
            <a:off x="4931008" y="848175"/>
            <a:ext cx="953756" cy="167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14000" y="1790285"/>
            <a:ext cx="2169622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лицензирование </a:t>
            </a:r>
          </a:p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восстановление и удаление опасных отходов</a:t>
            </a:r>
            <a:endParaRPr lang="ru-RU" sz="135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44087" y="1811576"/>
            <a:ext cx="2081148" cy="6993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уведомление</a:t>
            </a:r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сбор и вывоз отходов</a:t>
            </a:r>
            <a:endParaRPr lang="ru-RU" sz="135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EEB0A48-4A01-4FA7-BC0D-0C45D3E859EF}"/>
              </a:ext>
            </a:extLst>
          </p:cNvPr>
          <p:cNvSpPr/>
          <p:nvPr/>
        </p:nvSpPr>
        <p:spPr>
          <a:xfrm>
            <a:off x="163726" y="4210147"/>
            <a:ext cx="8113581" cy="31598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032A718-DDB8-4B04-91AC-704876CB625E}"/>
              </a:ext>
            </a:extLst>
          </p:cNvPr>
          <p:cNvSpPr/>
          <p:nvPr/>
        </p:nvSpPr>
        <p:spPr>
          <a:xfrm>
            <a:off x="126569" y="3238312"/>
            <a:ext cx="822724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ПРИЧИНЫ НЕОБХОДИМОСТИ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ВНЕДРЕНИЯ РЕГУЛЯТОРНЫХ ИНСТРУМЕНТОВ: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наличие фактов нарушений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 обращении с отходами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(несанкционированные места размещения отходов, незаконное захоронение опасных отходов без предварительного обезвреживания);</a:t>
            </a: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отсутствие механизмов контроля и регулирования данной сферы.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914400"/>
              <a:r>
                <a:rPr lang="ru-RU" sz="1800" b="1" kern="0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ИЕРАРХИЯ ОТХОДОВ</a:t>
              </a:r>
              <a:endParaRPr lang="ru-RU" sz="1800" b="1" kern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11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Содержимое 8"/>
          <p:cNvGraphicFramePr>
            <a:graphicFrameLocks noGrp="1"/>
          </p:cNvGraphicFramePr>
          <p:nvPr>
            <p:ph idx="1"/>
          </p:nvPr>
        </p:nvGraphicFramePr>
        <p:xfrm>
          <a:off x="1223935" y="695325"/>
          <a:ext cx="7119966" cy="23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38124" y="3492609"/>
            <a:ext cx="8429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Иерархия отходов предусматривает поэтапное обращение с отходами.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Поэтапное обращение подразумевает последовательность мероприятий, направленных на предотвращение образования, повторное использование, переработку, утилизацию отходов.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Только пройдя все эти этапы отходы будут направлены на захоронение</a:t>
            </a:r>
          </a:p>
        </p:txBody>
      </p:sp>
    </p:spTree>
    <p:extLst>
      <p:ext uri="{BB962C8B-B14F-4D97-AF65-F5344CB8AC3E}">
        <p14:creationId xmlns:p14="http://schemas.microsoft.com/office/powerpoint/2010/main" val="386471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92AB43-263B-4DB8-B516-DF384CA9F7D4}"/>
              </a:ext>
            </a:extLst>
          </p:cNvPr>
          <p:cNvSpPr/>
          <p:nvPr/>
        </p:nvSpPr>
        <p:spPr>
          <a:xfrm>
            <a:off x="504000" y="4148788"/>
            <a:ext cx="7998929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4C701-7B34-4820-8E1C-48F6E5DF49DA}"/>
              </a:ext>
            </a:extLst>
          </p:cNvPr>
          <p:cNvSpPr/>
          <p:nvPr/>
        </p:nvSpPr>
        <p:spPr>
          <a:xfrm>
            <a:off x="504000" y="620472"/>
            <a:ext cx="7998929" cy="539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 7"/>
          <p:cNvSpPr/>
          <p:nvPr/>
        </p:nvSpPr>
        <p:spPr>
          <a:xfrm>
            <a:off x="572534" y="644581"/>
            <a:ext cx="7861859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Недостатком действующего классификатора отходов является возможность интерпретации в кодировке одного и того же отхода по-разному. </a:t>
            </a:r>
            <a:endParaRPr lang="ru-RU" altLang="ru-RU" sz="105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Новый </a:t>
            </a: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классификатор отходов, основанный на европейском каталоге отходов, предлагает отойти от уровней опасности отходов, а также классифицировать не только опасные, но и неопасные отходы.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7F3856-FC41-456B-863F-F4E8C1369187}"/>
              </a:ext>
            </a:extLst>
          </p:cNvPr>
          <p:cNvSpPr/>
          <p:nvPr/>
        </p:nvSpPr>
        <p:spPr>
          <a:xfrm>
            <a:off x="641071" y="4167305"/>
            <a:ext cx="3837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Простота и удобство в классификации за счет маркировки опасных отходов «звездочкой»</a:t>
            </a:r>
          </a:p>
          <a:p>
            <a:pPr marL="228600" lvl="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Принципиальное деление отходов на «опасные» и «не опасные» (без уровней опасности)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3AEA5FC-7803-400C-A9A7-FB3D659293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945321"/>
              </p:ext>
            </p:extLst>
          </p:nvPr>
        </p:nvGraphicFramePr>
        <p:xfrm>
          <a:off x="1248630" y="1332171"/>
          <a:ext cx="6548970" cy="24218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75434">
                  <a:extLst>
                    <a:ext uri="{9D8B030D-6E8A-4147-A177-3AD203B41FA5}">
                      <a16:colId xmlns:a16="http://schemas.microsoft.com/office/drawing/2014/main" xmlns="" val="3196955122"/>
                    </a:ext>
                  </a:extLst>
                </a:gridCol>
                <a:gridCol w="4673536">
                  <a:extLst>
                    <a:ext uri="{9D8B030D-6E8A-4147-A177-3AD203B41FA5}">
                      <a16:colId xmlns:a16="http://schemas.microsoft.com/office/drawing/2014/main" xmlns="" val="3557269198"/>
                    </a:ext>
                  </a:extLst>
                </a:gridCol>
              </a:tblGrid>
              <a:tr h="426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Действующий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Классификатор отходов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Европейский каталог отходов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anchor="ctr" horzOverflow="overflow"/>
                </a:tc>
                <a:extLst>
                  <a:ext uri="{0D108BD9-81ED-4DB2-BD59-A6C34878D82A}">
                    <a16:rowId xmlns:a16="http://schemas.microsoft.com/office/drawing/2014/main" xmlns="" val="3011628920"/>
                  </a:ext>
                </a:extLst>
              </a:tr>
              <a:tr h="135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Подразделение на: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Зеленый - индекс G;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Янтарный - индекс А;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Красный - индекс R.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   Подразделение на: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«абсолютно» безопасные (бумага, стекло);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«абсолютно» опасные (свинцовая аккумуляторная батарея);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«зеркальные»: </a:t>
                      </a:r>
                    </a:p>
                    <a:p>
                      <a:pPr marL="107315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безопасные отходы, не содержащие опасные вещества (19 12 06* - древесные отходы, содержащие опасные вещества);</a:t>
                      </a:r>
                    </a:p>
                    <a:p>
                      <a:pPr marL="107315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опасные отходы, содержащие опасные вещества </a:t>
                      </a:r>
                      <a:b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(19 12 07 - древесные отходы, кроме упомянутых в 19 12 06*)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453742"/>
                  </a:ext>
                </a:extLst>
              </a:tr>
              <a:tr h="39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855</a:t>
                      </a:r>
                      <a:r>
                        <a:rPr kumimoji="0" lang="en-US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опасных отходов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839 видов отходов (как опасных, так и не опасных), из них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232 «абсолютно» опасных; 261 «абсолютно» безопасных; 346 «зеркальных» отходов.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731739"/>
                  </a:ext>
                </a:extLst>
              </a:tr>
              <a:tr h="24349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12 опасных свойств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14 опасных свойств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56632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B90309-343C-4435-B0B7-40DDAEF71433}"/>
              </a:ext>
            </a:extLst>
          </p:cNvPr>
          <p:cNvSpPr/>
          <p:nvPr/>
        </p:nvSpPr>
        <p:spPr>
          <a:xfrm>
            <a:off x="4824000" y="4162874"/>
            <a:ext cx="3678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 оценки содержания опасных веществ в классифицируемых отходах</a:t>
            </a:r>
          </a:p>
          <a:p>
            <a:pPr marL="22860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Группирование отходов по признаку идентичности свойств, видов деятельности или процессов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612DDA-3F06-4309-A725-AF48E7A2D0D4}"/>
              </a:ext>
            </a:extLst>
          </p:cNvPr>
          <p:cNvSpPr/>
          <p:nvPr/>
        </p:nvSpPr>
        <p:spPr>
          <a:xfrm>
            <a:off x="2695525" y="3876697"/>
            <a:ext cx="3860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 ЕВРОПЕЙСКОГО КАТАЛОГА ОТХОДОВ </a:t>
            </a:r>
          </a:p>
        </p:txBody>
      </p:sp>
      <p:grpSp>
        <p:nvGrpSpPr>
          <p:cNvPr id="5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КЛАССИФИКАТОР ОТХОДОВ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12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615FC90-2DE6-4F0C-A448-2284772FA99D}"/>
              </a:ext>
            </a:extLst>
          </p:cNvPr>
          <p:cNvSpPr/>
          <p:nvPr/>
        </p:nvSpPr>
        <p:spPr>
          <a:xfrm>
            <a:off x="3460156" y="367582"/>
            <a:ext cx="2223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 И ПУТИ РЕШЕНИЯ </a:t>
            </a:r>
            <a:endParaRPr lang="en-US" altLang="ru-RU" sz="12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solidFill>
            <a:srgbClr val="066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B2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118" y="106197"/>
            <a:ext cx="521503" cy="53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675" y="191918"/>
            <a:ext cx="7448550" cy="382486"/>
          </a:xfrm>
          <a:prstGeom prst="rect">
            <a:avLst/>
          </a:prstGeom>
        </p:spPr>
        <p:txBody>
          <a:bodyPr vert="horz" wrap="square" lIns="0" tIns="13027" rIns="0" bIns="0" rtlCol="0">
            <a:spAutoFit/>
          </a:bodyPr>
          <a:lstStyle/>
          <a:p>
            <a:pPr marL="10856">
              <a:lnSpc>
                <a:spcPct val="100000"/>
              </a:lnSpc>
              <a:spcBef>
                <a:spcPts val="103"/>
              </a:spcBef>
            </a:pPr>
            <a:r>
              <a:rPr sz="2400" b="1" spc="9" dirty="0">
                <a:solidFill>
                  <a:srgbClr val="FEFEFE"/>
                </a:solidFill>
                <a:latin typeface="Tahoma"/>
                <a:cs typeface="Tahoma"/>
              </a:rPr>
              <a:t>ЭНЕРГЕТИЧЕСКАЯ УТИЛИЗАЦИЯ ОТХОДОВ</a:t>
            </a:r>
          </a:p>
        </p:txBody>
      </p:sp>
      <p:sp>
        <p:nvSpPr>
          <p:cNvPr id="6" name="object 6"/>
          <p:cNvSpPr/>
          <p:nvPr/>
        </p:nvSpPr>
        <p:spPr>
          <a:xfrm>
            <a:off x="6282822" y="1282437"/>
            <a:ext cx="2374681" cy="1618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2822" y="3173250"/>
            <a:ext cx="2425687" cy="161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1109540"/>
            <a:ext cx="4693087" cy="315772"/>
          </a:xfrm>
          <a:custGeom>
            <a:avLst/>
            <a:gdLst/>
            <a:ahLst/>
            <a:cxnLst/>
            <a:rect l="l" t="t" r="r" b="b"/>
            <a:pathLst>
              <a:path w="5488305" h="369569">
                <a:moveTo>
                  <a:pt x="0" y="0"/>
                </a:moveTo>
                <a:lnTo>
                  <a:pt x="5488301" y="0"/>
                </a:lnTo>
                <a:lnTo>
                  <a:pt x="5488301" y="369519"/>
                </a:lnTo>
                <a:lnTo>
                  <a:pt x="0" y="369519"/>
                </a:lnTo>
                <a:lnTo>
                  <a:pt x="0" y="0"/>
                </a:lnTo>
                <a:close/>
              </a:path>
            </a:pathLst>
          </a:custGeom>
          <a:solidFill>
            <a:srgbClr val="066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2685694"/>
            <a:ext cx="4693087" cy="315772"/>
          </a:xfrm>
          <a:custGeom>
            <a:avLst/>
            <a:gdLst/>
            <a:ahLst/>
            <a:cxnLst/>
            <a:rect l="l" t="t" r="r" b="b"/>
            <a:pathLst>
              <a:path w="5488305" h="369570">
                <a:moveTo>
                  <a:pt x="0" y="0"/>
                </a:moveTo>
                <a:lnTo>
                  <a:pt x="5488301" y="0"/>
                </a:lnTo>
                <a:lnTo>
                  <a:pt x="5488301" y="369517"/>
                </a:lnTo>
                <a:lnTo>
                  <a:pt x="0" y="369517"/>
                </a:lnTo>
                <a:lnTo>
                  <a:pt x="0" y="0"/>
                </a:lnTo>
                <a:close/>
              </a:path>
            </a:pathLst>
          </a:custGeom>
          <a:solidFill>
            <a:srgbClr val="066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83" y="2676454"/>
            <a:ext cx="4543221" cy="290153"/>
          </a:xfrm>
          <a:prstGeom prst="rect">
            <a:avLst/>
          </a:prstGeom>
        </p:spPr>
        <p:txBody>
          <a:bodyPr vert="horz" wrap="square" lIns="0" tIns="13027" rIns="0" bIns="0" rtlCol="0">
            <a:spAutoFit/>
          </a:bodyPr>
          <a:lstStyle/>
          <a:p>
            <a:pPr marL="10856">
              <a:spcBef>
                <a:spcPts val="103"/>
              </a:spcBef>
            </a:pPr>
            <a:r>
              <a:rPr sz="1800" b="1" spc="17" dirty="0">
                <a:solidFill>
                  <a:srgbClr val="FEFEFE"/>
                </a:solidFill>
                <a:latin typeface="Tahoma"/>
                <a:cs typeface="Tahoma"/>
              </a:rPr>
              <a:t>НЕОБХОДИМЫЕ ДЕЙСТВИЯ</a:t>
            </a:r>
            <a:r>
              <a:rPr sz="1800" b="1" spc="-18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800" b="1" spc="38" dirty="0">
                <a:solidFill>
                  <a:srgbClr val="FEFEFE"/>
                </a:solidFill>
                <a:latin typeface="Tahoma"/>
                <a:cs typeface="Tahoma"/>
              </a:rPr>
              <a:t>АКИМАТА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36036" y="4930221"/>
            <a:ext cx="4612181" cy="234627"/>
          </a:xfrm>
          <a:prstGeom prst="rect">
            <a:avLst/>
          </a:prstGeom>
        </p:spPr>
        <p:txBody>
          <a:bodyPr vert="horz" wrap="square" lIns="0" tIns="18998" rIns="0" bIns="0" rtlCol="0">
            <a:spAutoFit/>
          </a:bodyPr>
          <a:lstStyle/>
          <a:p>
            <a:pPr marL="10856">
              <a:spcBef>
                <a:spcPts val="150"/>
              </a:spcBef>
            </a:pPr>
            <a:endParaRPr spc="-4" dirty="0"/>
          </a:p>
        </p:txBody>
      </p:sp>
      <p:sp>
        <p:nvSpPr>
          <p:cNvPr id="11" name="object 11"/>
          <p:cNvSpPr txBox="1"/>
          <p:nvPr/>
        </p:nvSpPr>
        <p:spPr>
          <a:xfrm>
            <a:off x="78562" y="1100301"/>
            <a:ext cx="6004958" cy="1426362"/>
          </a:xfrm>
          <a:prstGeom prst="rect">
            <a:avLst/>
          </a:prstGeom>
        </p:spPr>
        <p:txBody>
          <a:bodyPr vert="horz" wrap="square" lIns="0" tIns="13027" rIns="0" bIns="0" rtlCol="0">
            <a:spAutoFit/>
          </a:bodyPr>
          <a:lstStyle/>
          <a:p>
            <a:pPr marL="10856" algn="just">
              <a:spcBef>
                <a:spcPts val="103"/>
              </a:spcBef>
            </a:pPr>
            <a:r>
              <a:rPr sz="1800" b="1" spc="34" dirty="0">
                <a:solidFill>
                  <a:srgbClr val="FEFEFE"/>
                </a:solidFill>
                <a:latin typeface="Tahoma"/>
                <a:cs typeface="Tahoma"/>
              </a:rPr>
              <a:t>«Waste </a:t>
            </a:r>
            <a:r>
              <a:rPr sz="1800" b="1" spc="64" dirty="0">
                <a:solidFill>
                  <a:srgbClr val="FEFEFE"/>
                </a:solidFill>
                <a:latin typeface="Tahoma"/>
                <a:cs typeface="Tahoma"/>
              </a:rPr>
              <a:t>to</a:t>
            </a:r>
            <a:r>
              <a:rPr sz="1800" b="1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800" b="1" spc="9" dirty="0">
                <a:solidFill>
                  <a:srgbClr val="FEFEFE"/>
                </a:solidFill>
                <a:latin typeface="Tahoma"/>
                <a:cs typeface="Tahoma"/>
              </a:rPr>
              <a:t>Energy»</a:t>
            </a:r>
            <a:endParaRPr sz="1800">
              <a:latin typeface="Tahoma"/>
              <a:cs typeface="Tahoma"/>
            </a:endParaRPr>
          </a:p>
          <a:p>
            <a:pPr marL="47223" marR="4342" algn="just">
              <a:lnSpc>
                <a:spcPct val="113500"/>
              </a:lnSpc>
              <a:spcBef>
                <a:spcPts val="1201"/>
              </a:spcBef>
            </a:pP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Сжигание </a:t>
            </a:r>
            <a:r>
              <a:rPr spc="30" dirty="0">
                <a:solidFill>
                  <a:srgbClr val="043A10"/>
                </a:solidFill>
                <a:latin typeface="Arial"/>
                <a:cs typeface="Arial"/>
              </a:rPr>
              <a:t>отходов </a:t>
            </a:r>
            <a:r>
              <a:rPr spc="-34" dirty="0">
                <a:solidFill>
                  <a:srgbClr val="043A10"/>
                </a:solidFill>
                <a:latin typeface="Arial"/>
                <a:cs typeface="Arial"/>
              </a:rPr>
              <a:t>с </a:t>
            </a:r>
            <a:r>
              <a:rPr spc="43" dirty="0">
                <a:solidFill>
                  <a:srgbClr val="043A10"/>
                </a:solidFill>
                <a:latin typeface="Arial"/>
                <a:cs typeface="Arial"/>
              </a:rPr>
              <a:t>последующим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получением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электроэнергии </a:t>
            </a:r>
            <a:r>
              <a:rPr spc="85" dirty="0">
                <a:solidFill>
                  <a:srgbClr val="043A10"/>
                </a:solidFill>
                <a:latin typeface="Arial"/>
                <a:cs typeface="Arial"/>
              </a:rPr>
              <a:t>по  </a:t>
            </a:r>
            <a:r>
              <a:rPr spc="73" dirty="0">
                <a:solidFill>
                  <a:srgbClr val="043A10"/>
                </a:solidFill>
                <a:latin typeface="Arial"/>
                <a:cs typeface="Arial"/>
              </a:rPr>
              <a:t>аналогии </a:t>
            </a:r>
            <a:r>
              <a:rPr spc="-34" dirty="0">
                <a:solidFill>
                  <a:srgbClr val="043A10"/>
                </a:solidFill>
                <a:latin typeface="Arial"/>
                <a:cs typeface="Arial"/>
              </a:rPr>
              <a:t>с </a:t>
            </a:r>
            <a:r>
              <a:rPr spc="-17" dirty="0">
                <a:solidFill>
                  <a:srgbClr val="043A10"/>
                </a:solidFill>
                <a:latin typeface="Arial"/>
                <a:cs typeface="Arial"/>
              </a:rPr>
              <a:t>ВИЭ </a:t>
            </a:r>
            <a:r>
              <a:rPr spc="68" dirty="0">
                <a:solidFill>
                  <a:srgbClr val="043A10"/>
                </a:solidFill>
                <a:latin typeface="Arial"/>
                <a:cs typeface="Arial"/>
              </a:rPr>
              <a:t>(Директивы </a:t>
            </a:r>
            <a:r>
              <a:rPr spc="60" dirty="0">
                <a:solidFill>
                  <a:srgbClr val="043A10"/>
                </a:solidFill>
                <a:latin typeface="Arial"/>
                <a:cs typeface="Arial"/>
              </a:rPr>
              <a:t>Европейского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парламента </a:t>
            </a:r>
            <a:r>
              <a:rPr spc="103" dirty="0">
                <a:solidFill>
                  <a:srgbClr val="043A10"/>
                </a:solidFill>
                <a:latin typeface="Arial"/>
                <a:cs typeface="Arial"/>
              </a:rPr>
              <a:t>и </a:t>
            </a:r>
            <a:r>
              <a:rPr spc="17" dirty="0">
                <a:solidFill>
                  <a:srgbClr val="043A10"/>
                </a:solidFill>
                <a:latin typeface="Arial"/>
                <a:cs typeface="Arial"/>
              </a:rPr>
              <a:t>Совета  </a:t>
            </a:r>
            <a:r>
              <a:rPr spc="81" dirty="0">
                <a:solidFill>
                  <a:srgbClr val="043A10"/>
                </a:solidFill>
                <a:latin typeface="Arial"/>
                <a:cs typeface="Arial"/>
              </a:rPr>
              <a:t>Европейского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Союза 2010/75/ЕС </a:t>
            </a:r>
            <a:r>
              <a:rPr spc="-21" dirty="0">
                <a:solidFill>
                  <a:srgbClr val="043A10"/>
                </a:solidFill>
                <a:latin typeface="Arial"/>
                <a:cs typeface="Arial"/>
              </a:rPr>
              <a:t>«О </a:t>
            </a:r>
            <a:r>
              <a:rPr spc="107" dirty="0">
                <a:solidFill>
                  <a:srgbClr val="043A10"/>
                </a:solidFill>
                <a:latin typeface="Arial"/>
                <a:cs typeface="Arial"/>
              </a:rPr>
              <a:t>промышленных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выбросах»,  </a:t>
            </a:r>
            <a:r>
              <a:rPr spc="4" dirty="0">
                <a:solidFill>
                  <a:srgbClr val="043A10"/>
                </a:solidFill>
                <a:latin typeface="Arial"/>
                <a:cs typeface="Arial"/>
              </a:rPr>
              <a:t>91/689/ЕС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-17" dirty="0">
                <a:solidFill>
                  <a:srgbClr val="043A10"/>
                </a:solidFill>
                <a:latin typeface="Arial"/>
                <a:cs typeface="Arial"/>
              </a:rPr>
              <a:t>«Об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опасных</a:t>
            </a:r>
            <a:r>
              <a:rPr spc="-167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43A10"/>
                </a:solidFill>
                <a:latin typeface="Arial"/>
                <a:cs typeface="Arial"/>
              </a:rPr>
              <a:t>отходах»,</a:t>
            </a:r>
            <a:r>
              <a:rPr spc="-167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9" dirty="0">
                <a:solidFill>
                  <a:srgbClr val="043A10"/>
                </a:solidFill>
                <a:latin typeface="Arial"/>
                <a:cs typeface="Arial"/>
              </a:rPr>
              <a:t>2008/98/EC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-17" dirty="0">
                <a:solidFill>
                  <a:srgbClr val="043A10"/>
                </a:solidFill>
                <a:latin typeface="Arial"/>
                <a:cs typeface="Arial"/>
              </a:rPr>
              <a:t>«Об</a:t>
            </a:r>
            <a:r>
              <a:rPr spc="-167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43A10"/>
                </a:solidFill>
                <a:latin typeface="Arial"/>
                <a:cs typeface="Arial"/>
              </a:rPr>
              <a:t>отходах»)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457" y="3031395"/>
            <a:ext cx="5968034" cy="1519580"/>
          </a:xfrm>
          <a:prstGeom prst="rect">
            <a:avLst/>
          </a:prstGeom>
        </p:spPr>
        <p:txBody>
          <a:bodyPr vert="horz" wrap="square" lIns="0" tIns="10856" rIns="0" bIns="0" rtlCol="0">
            <a:spAutoFit/>
          </a:bodyPr>
          <a:lstStyle/>
          <a:p>
            <a:pPr marL="255115" marR="4342" indent="-244259">
              <a:lnSpc>
                <a:spcPct val="11350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spc="34" dirty="0">
                <a:solidFill>
                  <a:srgbClr val="043A10"/>
                </a:solidFill>
                <a:latin typeface="Arial"/>
                <a:cs typeface="Arial"/>
              </a:rPr>
              <a:t>Предоставить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земельный </a:t>
            </a:r>
            <a:r>
              <a:rPr spc="38" dirty="0">
                <a:solidFill>
                  <a:srgbClr val="043A10"/>
                </a:solidFill>
                <a:latin typeface="Arial"/>
                <a:cs typeface="Arial"/>
              </a:rPr>
              <a:t>участок </a:t>
            </a:r>
            <a:r>
              <a:rPr spc="-4" dirty="0">
                <a:solidFill>
                  <a:srgbClr val="043A10"/>
                </a:solidFill>
                <a:latin typeface="Arial"/>
                <a:cs typeface="Arial"/>
              </a:rPr>
              <a:t>для </a:t>
            </a:r>
            <a:r>
              <a:rPr spc="30" dirty="0">
                <a:solidFill>
                  <a:srgbClr val="043A10"/>
                </a:solidFill>
                <a:latin typeface="Arial"/>
                <a:cs typeface="Arial"/>
              </a:rPr>
              <a:t>строительства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объектов </a:t>
            </a:r>
            <a:r>
              <a:rPr spc="85" dirty="0">
                <a:solidFill>
                  <a:srgbClr val="043A10"/>
                </a:solidFill>
                <a:latin typeface="Arial"/>
                <a:cs typeface="Arial"/>
              </a:rPr>
              <a:t>по 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энергетической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43" dirty="0">
                <a:solidFill>
                  <a:srgbClr val="043A10"/>
                </a:solidFill>
                <a:latin typeface="Arial"/>
                <a:cs typeface="Arial"/>
              </a:rPr>
              <a:t>утилизации;</a:t>
            </a:r>
            <a:endParaRPr dirty="0">
              <a:latin typeface="Arial"/>
              <a:cs typeface="Arial"/>
            </a:endParaRPr>
          </a:p>
          <a:p>
            <a:pPr marL="254572" marR="4342" indent="-244259">
              <a:lnSpc>
                <a:spcPct val="113500"/>
              </a:lnSpc>
              <a:buSzPct val="84375"/>
              <a:buFont typeface="Arial" panose="020B0604020202020204" pitchFamily="34" charset="0"/>
              <a:buChar char="•"/>
              <a:tabLst>
                <a:tab pos="187265" algn="l"/>
              </a:tabLst>
            </a:pPr>
            <a:r>
              <a:rPr spc="51" dirty="0">
                <a:solidFill>
                  <a:srgbClr val="043A10"/>
                </a:solidFill>
                <a:latin typeface="Arial"/>
                <a:cs typeface="Arial"/>
              </a:rPr>
              <a:t>Подвести </a:t>
            </a:r>
            <a:r>
              <a:rPr spc="97" dirty="0">
                <a:solidFill>
                  <a:srgbClr val="043A10"/>
                </a:solidFill>
                <a:latin typeface="Arial"/>
                <a:cs typeface="Arial"/>
              </a:rPr>
              <a:t>коммуникации </a:t>
            </a:r>
            <a:r>
              <a:rPr spc="68" dirty="0">
                <a:solidFill>
                  <a:srgbClr val="043A10"/>
                </a:solidFill>
                <a:latin typeface="Arial"/>
                <a:cs typeface="Arial"/>
              </a:rPr>
              <a:t>(обеспечить электроэнергией, </a:t>
            </a:r>
            <a:r>
              <a:rPr spc="-17" dirty="0">
                <a:solidFill>
                  <a:srgbClr val="043A10"/>
                </a:solidFill>
                <a:latin typeface="Arial"/>
                <a:cs typeface="Arial"/>
              </a:rPr>
              <a:t>водой,  </a:t>
            </a:r>
            <a:r>
              <a:rPr spc="38" dirty="0">
                <a:solidFill>
                  <a:srgbClr val="043A10"/>
                </a:solidFill>
                <a:latin typeface="Arial"/>
                <a:cs typeface="Arial"/>
              </a:rPr>
              <a:t>отведением</a:t>
            </a:r>
            <a:r>
              <a:rPr spc="-174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сточных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4" dirty="0" err="1">
                <a:solidFill>
                  <a:srgbClr val="043A10"/>
                </a:solidFill>
                <a:latin typeface="Arial"/>
                <a:cs typeface="Arial"/>
              </a:rPr>
              <a:t>вод</a:t>
            </a:r>
            <a:r>
              <a:rPr spc="4" dirty="0" smtClean="0">
                <a:solidFill>
                  <a:srgbClr val="043A10"/>
                </a:solidFill>
                <a:latin typeface="Arial"/>
                <a:cs typeface="Arial"/>
              </a:rPr>
              <a:t>);</a:t>
            </a:r>
            <a:endParaRPr lang="en-US" dirty="0">
              <a:latin typeface="Arial"/>
              <a:cs typeface="Arial"/>
            </a:endParaRPr>
          </a:p>
          <a:p>
            <a:pPr marL="254572" marR="4342" indent="-244259">
              <a:lnSpc>
                <a:spcPct val="113500"/>
              </a:lnSpc>
              <a:buSzPct val="84375"/>
              <a:buFont typeface="Arial" panose="020B0604020202020204" pitchFamily="34" charset="0"/>
              <a:buChar char="•"/>
              <a:tabLst>
                <a:tab pos="187265" algn="l"/>
              </a:tabLst>
            </a:pPr>
            <a:r>
              <a:rPr spc="47" dirty="0" err="1" smtClean="0">
                <a:solidFill>
                  <a:srgbClr val="043A10"/>
                </a:solidFill>
                <a:latin typeface="Arial"/>
                <a:cs typeface="Arial"/>
              </a:rPr>
              <a:t>Обеспечить</a:t>
            </a:r>
            <a:r>
              <a:rPr spc="47" dirty="0" smtClean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64" dirty="0">
                <a:solidFill>
                  <a:srgbClr val="043A10"/>
                </a:solidFill>
                <a:latin typeface="Arial"/>
                <a:cs typeface="Arial"/>
              </a:rPr>
              <a:t>гарантированную </a:t>
            </a:r>
            <a:r>
              <a:rPr spc="43" dirty="0">
                <a:solidFill>
                  <a:srgbClr val="043A10"/>
                </a:solidFill>
                <a:latin typeface="Arial"/>
                <a:cs typeface="Arial"/>
              </a:rPr>
              <a:t>загрузку </a:t>
            </a:r>
            <a:r>
              <a:rPr spc="30" dirty="0">
                <a:solidFill>
                  <a:srgbClr val="043A10"/>
                </a:solidFill>
                <a:latin typeface="Arial"/>
                <a:cs typeface="Arial"/>
              </a:rPr>
              <a:t>отходами, </a:t>
            </a:r>
            <a:r>
              <a:rPr spc="9" dirty="0">
                <a:solidFill>
                  <a:srgbClr val="043A10"/>
                </a:solidFill>
                <a:latin typeface="Arial"/>
                <a:cs typeface="Arial"/>
              </a:rPr>
              <a:t>подлежащими  </a:t>
            </a:r>
            <a:r>
              <a:rPr spc="47" dirty="0">
                <a:solidFill>
                  <a:srgbClr val="043A10"/>
                </a:solidFill>
                <a:latin typeface="Arial"/>
                <a:cs typeface="Arial"/>
              </a:rPr>
              <a:t>энергетической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51" dirty="0">
                <a:solidFill>
                  <a:srgbClr val="043A10"/>
                </a:solidFill>
                <a:latin typeface="Arial"/>
                <a:cs typeface="Arial"/>
              </a:rPr>
              <a:t>утилизации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на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51" dirty="0">
                <a:solidFill>
                  <a:srgbClr val="043A10"/>
                </a:solidFill>
                <a:latin typeface="Arial"/>
                <a:cs typeface="Arial"/>
              </a:rPr>
              <a:t>срок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56" dirty="0">
                <a:solidFill>
                  <a:srgbClr val="043A10"/>
                </a:solidFill>
                <a:latin typeface="Arial"/>
                <a:cs typeface="Arial"/>
              </a:rPr>
              <a:t>не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38" dirty="0">
                <a:solidFill>
                  <a:srgbClr val="043A10"/>
                </a:solidFill>
                <a:latin typeface="Arial"/>
                <a:cs typeface="Arial"/>
              </a:rPr>
              <a:t>менее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21" dirty="0">
                <a:solidFill>
                  <a:srgbClr val="043A10"/>
                </a:solidFill>
                <a:latin typeface="Arial"/>
                <a:cs typeface="Arial"/>
              </a:rPr>
              <a:t>15</a:t>
            </a:r>
            <a:r>
              <a:rPr spc="-171" dirty="0">
                <a:solidFill>
                  <a:srgbClr val="043A10"/>
                </a:solidFill>
                <a:latin typeface="Arial"/>
                <a:cs typeface="Arial"/>
              </a:rPr>
              <a:t> </a:t>
            </a:r>
            <a:r>
              <a:rPr spc="-26" dirty="0">
                <a:solidFill>
                  <a:srgbClr val="043A10"/>
                </a:solidFill>
                <a:latin typeface="Arial"/>
                <a:cs typeface="Arial"/>
              </a:rPr>
              <a:t>лет.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2822" y="2703012"/>
            <a:ext cx="2375051" cy="166712"/>
          </a:xfrm>
          <a:prstGeom prst="rect">
            <a:avLst/>
          </a:prstGeom>
          <a:solidFill>
            <a:srgbClr val="06631D">
              <a:alpha val="6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89979">
              <a:lnSpc>
                <a:spcPts val="1291"/>
              </a:lnSpc>
            </a:pPr>
            <a:r>
              <a:rPr sz="1200" b="1" i="1" dirty="0">
                <a:solidFill>
                  <a:srgbClr val="FEFEFE"/>
                </a:solidFill>
                <a:latin typeface="Arial"/>
                <a:cs typeface="Arial"/>
              </a:rPr>
              <a:t>Вена,</a:t>
            </a:r>
            <a:r>
              <a:rPr sz="1200" b="1" i="1" spc="-21" dirty="0">
                <a:solidFill>
                  <a:srgbClr val="FEFEFE"/>
                </a:solidFill>
                <a:latin typeface="Arial"/>
                <a:cs typeface="Arial"/>
              </a:rPr>
              <a:t> Австрия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2822" y="4592687"/>
            <a:ext cx="2426092" cy="179536"/>
          </a:xfrm>
          <a:prstGeom prst="rect">
            <a:avLst/>
          </a:prstGeom>
          <a:solidFill>
            <a:srgbClr val="06631D">
              <a:alpha val="6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03006">
              <a:lnSpc>
                <a:spcPts val="1363"/>
              </a:lnSpc>
            </a:pPr>
            <a:r>
              <a:rPr sz="1200" b="1" i="1" spc="17" dirty="0">
                <a:solidFill>
                  <a:srgbClr val="FEFEFE"/>
                </a:solidFill>
                <a:latin typeface="Arial"/>
                <a:cs typeface="Arial"/>
              </a:rPr>
              <a:t>Осака,</a:t>
            </a:r>
            <a:r>
              <a:rPr sz="1200" b="1" i="1" spc="-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200" b="1" i="1" spc="-17" dirty="0">
                <a:solidFill>
                  <a:srgbClr val="FEFEFE"/>
                </a:solidFill>
                <a:latin typeface="Arial"/>
                <a:cs typeface="Arial"/>
              </a:rPr>
              <a:t>Япония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6325" y="469582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13</a:t>
            </a:r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37CE61-B59C-4EB0-9726-265E73E6E7E6}"/>
              </a:ext>
            </a:extLst>
          </p:cNvPr>
          <p:cNvSpPr txBox="1"/>
          <p:nvPr/>
        </p:nvSpPr>
        <p:spPr>
          <a:xfrm>
            <a:off x="1747666" y="2279362"/>
            <a:ext cx="56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СПАСИБО ЗА ВНИМАНИЕ !</a:t>
            </a:r>
            <a:endParaRPr lang="x-none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118" y="106197"/>
            <a:ext cx="521503" cy="53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74" y="123825"/>
            <a:ext cx="8039101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4342" indent="1259834">
              <a:lnSpc>
                <a:spcPct val="114599"/>
              </a:lnSpc>
              <a:spcBef>
                <a:spcPts val="81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		ЭКОЛОГИЧЕСКАЯ РЕФОРМА </a:t>
            </a:r>
            <a:b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		ПРИНЯТИЕ НОВОГО ЭКОЛОГИЧЕСКОГО КОДЕКСА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513" y="847307"/>
            <a:ext cx="7506937" cy="547491"/>
          </a:xfrm>
          <a:prstGeom prst="rect">
            <a:avLst/>
          </a:prstGeom>
        </p:spPr>
        <p:txBody>
          <a:bodyPr vert="horz" wrap="square" lIns="0" tIns="34196" rIns="0" bIns="0" rtlCol="0">
            <a:spAutoFit/>
          </a:bodyPr>
          <a:lstStyle/>
          <a:p>
            <a:pPr marL="10856" marR="4342" indent="859249">
              <a:lnSpc>
                <a:spcPts val="2034"/>
              </a:lnSpc>
              <a:spcBef>
                <a:spcPts val="269"/>
              </a:spcBef>
            </a:pPr>
            <a:r>
              <a:rPr sz="1800" b="1" spc="81" dirty="0">
                <a:solidFill>
                  <a:srgbClr val="043A10"/>
                </a:solidFill>
                <a:latin typeface="Tahoma"/>
                <a:cs typeface="Tahoma"/>
              </a:rPr>
              <a:t>Экологический кодекс </a:t>
            </a:r>
            <a:r>
              <a:rPr sz="1800" b="1" spc="-239" dirty="0">
                <a:solidFill>
                  <a:srgbClr val="043A10"/>
                </a:solidFill>
                <a:latin typeface="Tahoma"/>
                <a:cs typeface="Tahoma"/>
              </a:rPr>
              <a:t>– </a:t>
            </a:r>
            <a:r>
              <a:rPr sz="1800" b="1" spc="81" dirty="0">
                <a:solidFill>
                  <a:srgbClr val="043A10"/>
                </a:solidFill>
                <a:latin typeface="Tahoma"/>
                <a:cs typeface="Tahoma"/>
              </a:rPr>
              <a:t>новый документ,  </a:t>
            </a:r>
            <a:r>
              <a:rPr sz="1800" b="1" spc="60" dirty="0">
                <a:solidFill>
                  <a:srgbClr val="043A10"/>
                </a:solidFill>
                <a:latin typeface="Tahoma"/>
                <a:cs typeface="Tahoma"/>
              </a:rPr>
              <a:t>разработанный</a:t>
            </a:r>
            <a:r>
              <a:rPr sz="1800" b="1" spc="-47" dirty="0">
                <a:solidFill>
                  <a:srgbClr val="043A10"/>
                </a:solidFill>
                <a:latin typeface="Tahoma"/>
                <a:cs typeface="Tahoma"/>
              </a:rPr>
              <a:t> </a:t>
            </a:r>
            <a:r>
              <a:rPr sz="1800" b="1" spc="43" dirty="0">
                <a:solidFill>
                  <a:srgbClr val="043A10"/>
                </a:solidFill>
                <a:latin typeface="Tahoma"/>
                <a:cs typeface="Tahoma"/>
              </a:rPr>
              <a:t>на</a:t>
            </a:r>
            <a:r>
              <a:rPr sz="1800" b="1" spc="-43" dirty="0">
                <a:solidFill>
                  <a:srgbClr val="043A10"/>
                </a:solidFill>
                <a:latin typeface="Tahoma"/>
                <a:cs typeface="Tahoma"/>
              </a:rPr>
              <a:t> </a:t>
            </a:r>
            <a:r>
              <a:rPr sz="1800" b="1" spc="56" dirty="0">
                <a:solidFill>
                  <a:srgbClr val="043A10"/>
                </a:solidFill>
                <a:latin typeface="Tahoma"/>
                <a:cs typeface="Tahoma"/>
              </a:rPr>
              <a:t>основе</a:t>
            </a:r>
            <a:r>
              <a:rPr sz="1800" b="1" spc="-43" dirty="0">
                <a:solidFill>
                  <a:srgbClr val="043A10"/>
                </a:solidFill>
                <a:latin typeface="Tahoma"/>
                <a:cs typeface="Tahoma"/>
              </a:rPr>
              <a:t> </a:t>
            </a:r>
            <a:r>
              <a:rPr sz="1800" b="1" spc="73" dirty="0">
                <a:solidFill>
                  <a:srgbClr val="043A10"/>
                </a:solidFill>
                <a:latin typeface="Tahoma"/>
                <a:cs typeface="Tahoma"/>
              </a:rPr>
              <a:t>подходов</a:t>
            </a:r>
            <a:r>
              <a:rPr sz="1800" b="1" spc="-43" dirty="0">
                <a:solidFill>
                  <a:srgbClr val="043A10"/>
                </a:solidFill>
                <a:latin typeface="Tahoma"/>
                <a:cs typeface="Tahoma"/>
              </a:rPr>
              <a:t> </a:t>
            </a:r>
            <a:r>
              <a:rPr sz="1800" b="1" spc="43" dirty="0">
                <a:solidFill>
                  <a:srgbClr val="043A10"/>
                </a:solidFill>
                <a:latin typeface="Tahoma"/>
                <a:cs typeface="Tahoma"/>
              </a:rPr>
              <a:t>стран-членов</a:t>
            </a:r>
            <a:r>
              <a:rPr sz="1800" b="1" spc="-47" dirty="0">
                <a:solidFill>
                  <a:srgbClr val="043A1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43A10"/>
                </a:solidFill>
                <a:latin typeface="Tahoma"/>
                <a:cs typeface="Tahoma"/>
              </a:rPr>
              <a:t>ОЭСР: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361" y="2485286"/>
            <a:ext cx="2769264" cy="606130"/>
          </a:xfrm>
          <a:prstGeom prst="rect">
            <a:avLst/>
          </a:prstGeom>
        </p:spPr>
        <p:txBody>
          <a:bodyPr vert="horz" wrap="square" lIns="0" tIns="28768" rIns="0" bIns="0" rtlCol="0">
            <a:spAutoFit/>
          </a:bodyPr>
          <a:lstStyle/>
          <a:p>
            <a:pPr marL="10856" marR="4342" indent="277370">
              <a:lnSpc>
                <a:spcPts val="1529"/>
              </a:lnSpc>
              <a:spcBef>
                <a:spcPts val="227"/>
              </a:spcBef>
            </a:pP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Внедрение предприятиями 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наилучших доступных</a:t>
            </a:r>
            <a:r>
              <a:rPr spc="-51" dirty="0">
                <a:solidFill>
                  <a:srgbClr val="06631D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06631D"/>
                </a:solidFill>
                <a:latin typeface="Arial"/>
                <a:cs typeface="Arial"/>
              </a:rPr>
              <a:t>технологий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3551" y="2485286"/>
            <a:ext cx="3043475" cy="798490"/>
          </a:xfrm>
          <a:prstGeom prst="rect">
            <a:avLst/>
          </a:prstGeom>
        </p:spPr>
        <p:txBody>
          <a:bodyPr vert="horz" wrap="square" lIns="0" tIns="28768" rIns="0" bIns="0" rtlCol="0">
            <a:spAutoFit/>
          </a:bodyPr>
          <a:lstStyle/>
          <a:p>
            <a:pPr marL="10856" marR="4342" algn="ctr">
              <a:lnSpc>
                <a:spcPts val="1529"/>
              </a:lnSpc>
              <a:spcBef>
                <a:spcPts val="227"/>
              </a:spcBef>
            </a:pP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Внедрение </a:t>
            </a:r>
            <a:r>
              <a:rPr spc="-9" dirty="0">
                <a:solidFill>
                  <a:srgbClr val="06631D"/>
                </a:solidFill>
                <a:latin typeface="Arial"/>
                <a:cs typeface="Arial"/>
              </a:rPr>
              <a:t>механизма энергетическо 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утилизации </a:t>
            </a:r>
            <a:r>
              <a:rPr spc="-13" dirty="0">
                <a:solidFill>
                  <a:srgbClr val="06631D"/>
                </a:solidFill>
                <a:latin typeface="Arial"/>
                <a:cs typeface="Arial"/>
              </a:rPr>
              <a:t>отходов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с </a:t>
            </a: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получением  электрической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энергии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1891" y="4324581"/>
            <a:ext cx="2539035" cy="606130"/>
          </a:xfrm>
          <a:prstGeom prst="rect">
            <a:avLst/>
          </a:prstGeom>
        </p:spPr>
        <p:txBody>
          <a:bodyPr vert="horz" wrap="square" lIns="0" tIns="28768" rIns="0" bIns="0" rtlCol="0">
            <a:spAutoFit/>
          </a:bodyPr>
          <a:lstStyle/>
          <a:p>
            <a:pPr marL="264885" marR="4342" indent="-254572">
              <a:lnSpc>
                <a:spcPts val="1529"/>
              </a:lnSpc>
              <a:spcBef>
                <a:spcPts val="227"/>
              </a:spcBef>
            </a:pPr>
            <a:r>
              <a:rPr spc="-13" dirty="0">
                <a:solidFill>
                  <a:srgbClr val="06631D"/>
                </a:solidFill>
                <a:latin typeface="Arial"/>
                <a:cs typeface="Arial"/>
              </a:rPr>
              <a:t>Ужесточение </a:t>
            </a:r>
            <a:r>
              <a:rPr spc="-9" dirty="0">
                <a:solidFill>
                  <a:srgbClr val="06631D"/>
                </a:solidFill>
                <a:latin typeface="Arial"/>
                <a:cs typeface="Arial"/>
              </a:rPr>
              <a:t>государственного  </a:t>
            </a: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экологического</a:t>
            </a:r>
            <a:r>
              <a:rPr spc="-9" dirty="0">
                <a:solidFill>
                  <a:srgbClr val="06631D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контроля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4539" y="3348850"/>
            <a:ext cx="1245083" cy="751993"/>
          </a:xfrm>
          <a:custGeom>
            <a:avLst/>
            <a:gdLst/>
            <a:ahLst/>
            <a:cxnLst/>
            <a:rect l="l" t="t" r="r" b="b"/>
            <a:pathLst>
              <a:path w="1456054" h="880110">
                <a:moveTo>
                  <a:pt x="0" y="0"/>
                </a:moveTo>
                <a:lnTo>
                  <a:pt x="0" y="39348"/>
                </a:lnTo>
                <a:lnTo>
                  <a:pt x="1456029" y="879984"/>
                </a:lnTo>
                <a:lnTo>
                  <a:pt x="1456029" y="840639"/>
                </a:lnTo>
                <a:lnTo>
                  <a:pt x="0" y="0"/>
                </a:lnTo>
                <a:close/>
              </a:path>
            </a:pathLst>
          </a:custGeom>
          <a:solidFill>
            <a:srgbClr val="F1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9599" y="3565926"/>
            <a:ext cx="863359" cy="534967"/>
          </a:xfrm>
          <a:custGeom>
            <a:avLst/>
            <a:gdLst/>
            <a:ahLst/>
            <a:cxnLst/>
            <a:rect l="l" t="t" r="r" b="b"/>
            <a:pathLst>
              <a:path w="1009650" h="626110">
                <a:moveTo>
                  <a:pt x="1009361" y="0"/>
                </a:moveTo>
                <a:lnTo>
                  <a:pt x="0" y="586579"/>
                </a:lnTo>
                <a:lnTo>
                  <a:pt x="0" y="625924"/>
                </a:lnTo>
                <a:lnTo>
                  <a:pt x="1009361" y="39344"/>
                </a:lnTo>
                <a:lnTo>
                  <a:pt x="1009361" y="0"/>
                </a:lnTo>
                <a:close/>
              </a:path>
            </a:pathLst>
          </a:custGeom>
          <a:solidFill>
            <a:srgbClr val="A67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4539" y="2847662"/>
            <a:ext cx="2108441" cy="1219682"/>
          </a:xfrm>
          <a:custGeom>
            <a:avLst/>
            <a:gdLst/>
            <a:ahLst/>
            <a:cxnLst/>
            <a:rect l="l" t="t" r="r" b="b"/>
            <a:pathLst>
              <a:path w="2465704" h="1427479">
                <a:moveTo>
                  <a:pt x="1009364" y="0"/>
                </a:moveTo>
                <a:lnTo>
                  <a:pt x="0" y="586572"/>
                </a:lnTo>
                <a:lnTo>
                  <a:pt x="1456029" y="1427215"/>
                </a:lnTo>
                <a:lnTo>
                  <a:pt x="2465391" y="840635"/>
                </a:lnTo>
                <a:lnTo>
                  <a:pt x="1009364" y="0"/>
                </a:lnTo>
                <a:close/>
              </a:path>
            </a:pathLst>
          </a:custGeom>
          <a:solidFill>
            <a:srgbClr val="CA9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5833" y="3240301"/>
            <a:ext cx="1138656" cy="774780"/>
          </a:xfrm>
          <a:custGeom>
            <a:avLst/>
            <a:gdLst/>
            <a:ahLst/>
            <a:cxnLst/>
            <a:rect l="l" t="t" r="r" b="b"/>
            <a:pathLst>
              <a:path w="1331595" h="906779">
                <a:moveTo>
                  <a:pt x="0" y="0"/>
                </a:moveTo>
                <a:lnTo>
                  <a:pt x="0" y="137929"/>
                </a:lnTo>
                <a:lnTo>
                  <a:pt x="1331264" y="906529"/>
                </a:lnTo>
                <a:lnTo>
                  <a:pt x="1331264" y="768596"/>
                </a:lnTo>
                <a:lnTo>
                  <a:pt x="0" y="0"/>
                </a:lnTo>
                <a:close/>
              </a:path>
            </a:pathLst>
          </a:custGeom>
          <a:solidFill>
            <a:srgbClr val="E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4206" y="3438772"/>
            <a:ext cx="789512" cy="576202"/>
          </a:xfrm>
          <a:custGeom>
            <a:avLst/>
            <a:gdLst/>
            <a:ahLst/>
            <a:cxnLst/>
            <a:rect l="l" t="t" r="r" b="b"/>
            <a:pathLst>
              <a:path w="923289" h="674370">
                <a:moveTo>
                  <a:pt x="922867" y="0"/>
                </a:moveTo>
                <a:lnTo>
                  <a:pt x="0" y="536310"/>
                </a:lnTo>
                <a:lnTo>
                  <a:pt x="0" y="674244"/>
                </a:lnTo>
                <a:lnTo>
                  <a:pt x="922867" y="137927"/>
                </a:lnTo>
                <a:lnTo>
                  <a:pt x="922867" y="0"/>
                </a:lnTo>
                <a:close/>
              </a:path>
            </a:pathLst>
          </a:custGeom>
          <a:solidFill>
            <a:srgbClr val="D9D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5832" y="2782049"/>
            <a:ext cx="1927625" cy="1114968"/>
          </a:xfrm>
          <a:custGeom>
            <a:avLst/>
            <a:gdLst/>
            <a:ahLst/>
            <a:cxnLst/>
            <a:rect l="l" t="t" r="r" b="b"/>
            <a:pathLst>
              <a:path w="2254250" h="1304925">
                <a:moveTo>
                  <a:pt x="922873" y="0"/>
                </a:moveTo>
                <a:lnTo>
                  <a:pt x="0" y="536324"/>
                </a:lnTo>
                <a:lnTo>
                  <a:pt x="1331257" y="1304921"/>
                </a:lnTo>
                <a:lnTo>
                  <a:pt x="2254131" y="768610"/>
                </a:lnTo>
                <a:lnTo>
                  <a:pt x="92287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8243" y="2902293"/>
            <a:ext cx="1526134" cy="761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7801" y="2819901"/>
            <a:ext cx="175524" cy="225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7801" y="2820031"/>
            <a:ext cx="175930" cy="164939"/>
          </a:xfrm>
          <a:custGeom>
            <a:avLst/>
            <a:gdLst/>
            <a:ahLst/>
            <a:cxnLst/>
            <a:rect l="l" t="t" r="r" b="b"/>
            <a:pathLst>
              <a:path w="205739" h="193039">
                <a:moveTo>
                  <a:pt x="74143" y="4151"/>
                </a:moveTo>
                <a:lnTo>
                  <a:pt x="61961" y="4151"/>
                </a:lnTo>
                <a:lnTo>
                  <a:pt x="101174" y="17018"/>
                </a:lnTo>
                <a:lnTo>
                  <a:pt x="141122" y="48505"/>
                </a:lnTo>
                <a:lnTo>
                  <a:pt x="173990" y="92001"/>
                </a:lnTo>
                <a:lnTo>
                  <a:pt x="196464" y="141890"/>
                </a:lnTo>
                <a:lnTo>
                  <a:pt x="205232" y="192557"/>
                </a:lnTo>
                <a:lnTo>
                  <a:pt x="205265" y="189074"/>
                </a:lnTo>
                <a:lnTo>
                  <a:pt x="196631" y="138272"/>
                </a:lnTo>
                <a:lnTo>
                  <a:pt x="174172" y="88200"/>
                </a:lnTo>
                <a:lnTo>
                  <a:pt x="141237" y="44525"/>
                </a:lnTo>
                <a:lnTo>
                  <a:pt x="101174" y="12915"/>
                </a:lnTo>
                <a:lnTo>
                  <a:pt x="74143" y="4151"/>
                </a:lnTo>
                <a:close/>
              </a:path>
              <a:path w="205739" h="193039">
                <a:moveTo>
                  <a:pt x="61337" y="0"/>
                </a:moveTo>
                <a:lnTo>
                  <a:pt x="29026" y="7314"/>
                </a:lnTo>
                <a:lnTo>
                  <a:pt x="7495" y="32871"/>
                </a:lnTo>
                <a:lnTo>
                  <a:pt x="0" y="74684"/>
                </a:lnTo>
                <a:lnTo>
                  <a:pt x="27" y="75512"/>
                </a:lnTo>
                <a:lnTo>
                  <a:pt x="8300" y="35291"/>
                </a:lnTo>
                <a:lnTo>
                  <a:pt x="29974" y="10873"/>
                </a:lnTo>
                <a:lnTo>
                  <a:pt x="61961" y="4151"/>
                </a:lnTo>
                <a:lnTo>
                  <a:pt x="74143" y="4151"/>
                </a:lnTo>
                <a:lnTo>
                  <a:pt x="61337" y="0"/>
                </a:lnTo>
                <a:close/>
              </a:path>
            </a:pathLst>
          </a:custGeom>
          <a:solidFill>
            <a:srgbClr val="FDE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2601" y="2930909"/>
            <a:ext cx="14502" cy="4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4034" y="2931693"/>
            <a:ext cx="108938" cy="113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2464" y="2978134"/>
            <a:ext cx="64645" cy="33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545" y="2790840"/>
            <a:ext cx="330122" cy="308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7522" y="2895101"/>
            <a:ext cx="199821" cy="82470"/>
          </a:xfrm>
          <a:custGeom>
            <a:avLst/>
            <a:gdLst/>
            <a:ahLst/>
            <a:cxnLst/>
            <a:rect l="l" t="t" r="r" b="b"/>
            <a:pathLst>
              <a:path w="233679" h="96520">
                <a:moveTo>
                  <a:pt x="173241" y="2734"/>
                </a:moveTo>
                <a:lnTo>
                  <a:pt x="158141" y="2734"/>
                </a:lnTo>
                <a:lnTo>
                  <a:pt x="165381" y="3277"/>
                </a:lnTo>
                <a:lnTo>
                  <a:pt x="173153" y="5428"/>
                </a:lnTo>
                <a:lnTo>
                  <a:pt x="217599" y="46482"/>
                </a:lnTo>
                <a:lnTo>
                  <a:pt x="233359" y="96487"/>
                </a:lnTo>
                <a:lnTo>
                  <a:pt x="233409" y="94590"/>
                </a:lnTo>
                <a:lnTo>
                  <a:pt x="229084" y="69191"/>
                </a:lnTo>
                <a:lnTo>
                  <a:pt x="217853" y="44156"/>
                </a:lnTo>
                <a:lnTo>
                  <a:pt x="201386" y="22319"/>
                </a:lnTo>
                <a:lnTo>
                  <a:pt x="181357" y="6512"/>
                </a:lnTo>
                <a:lnTo>
                  <a:pt x="173241" y="2734"/>
                </a:lnTo>
                <a:close/>
              </a:path>
              <a:path w="233679" h="96520">
                <a:moveTo>
                  <a:pt x="158141" y="0"/>
                </a:moveTo>
                <a:lnTo>
                  <a:pt x="151534" y="1004"/>
                </a:lnTo>
                <a:lnTo>
                  <a:pt x="0" y="43525"/>
                </a:lnTo>
                <a:lnTo>
                  <a:pt x="5015" y="43052"/>
                </a:lnTo>
                <a:lnTo>
                  <a:pt x="11433" y="43052"/>
                </a:lnTo>
                <a:lnTo>
                  <a:pt x="151534" y="3740"/>
                </a:lnTo>
                <a:lnTo>
                  <a:pt x="158141" y="2734"/>
                </a:lnTo>
                <a:lnTo>
                  <a:pt x="173241" y="2734"/>
                </a:lnTo>
                <a:lnTo>
                  <a:pt x="165381" y="542"/>
                </a:lnTo>
                <a:lnTo>
                  <a:pt x="158141" y="0"/>
                </a:lnTo>
                <a:close/>
              </a:path>
              <a:path w="233679" h="96520">
                <a:moveTo>
                  <a:pt x="11433" y="43052"/>
                </a:moveTo>
                <a:lnTo>
                  <a:pt x="5015" y="43052"/>
                </a:lnTo>
                <a:lnTo>
                  <a:pt x="10342" y="43358"/>
                </a:lnTo>
                <a:lnTo>
                  <a:pt x="11433" y="43052"/>
                </a:lnTo>
                <a:close/>
              </a:path>
            </a:pathLst>
          </a:custGeom>
          <a:solidFill>
            <a:srgbClr val="FDE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4362" y="2851633"/>
            <a:ext cx="336656" cy="432966"/>
          </a:xfrm>
          <a:custGeom>
            <a:avLst/>
            <a:gdLst/>
            <a:ahLst/>
            <a:cxnLst/>
            <a:rect l="l" t="t" r="r" b="b"/>
            <a:pathLst>
              <a:path w="393700" h="506729">
                <a:moveTo>
                  <a:pt x="107750" y="0"/>
                </a:moveTo>
                <a:lnTo>
                  <a:pt x="41489" y="24907"/>
                </a:lnTo>
                <a:lnTo>
                  <a:pt x="4556" y="94085"/>
                </a:lnTo>
                <a:lnTo>
                  <a:pt x="0" y="143498"/>
                </a:lnTo>
                <a:lnTo>
                  <a:pt x="4559" y="191701"/>
                </a:lnTo>
                <a:lnTo>
                  <a:pt x="16551" y="240914"/>
                </a:lnTo>
                <a:lnTo>
                  <a:pt x="35172" y="289777"/>
                </a:lnTo>
                <a:lnTo>
                  <a:pt x="59618" y="336932"/>
                </a:lnTo>
                <a:lnTo>
                  <a:pt x="89088" y="381021"/>
                </a:lnTo>
                <a:lnTo>
                  <a:pt x="122779" y="420684"/>
                </a:lnTo>
                <a:lnTo>
                  <a:pt x="159887" y="454563"/>
                </a:lnTo>
                <a:lnTo>
                  <a:pt x="199609" y="481300"/>
                </a:lnTo>
                <a:lnTo>
                  <a:pt x="244662" y="500421"/>
                </a:lnTo>
                <a:lnTo>
                  <a:pt x="285879" y="506345"/>
                </a:lnTo>
                <a:lnTo>
                  <a:pt x="322094" y="499781"/>
                </a:lnTo>
                <a:lnTo>
                  <a:pt x="352142" y="481440"/>
                </a:lnTo>
                <a:lnTo>
                  <a:pt x="374858" y="452032"/>
                </a:lnTo>
                <a:lnTo>
                  <a:pt x="389077" y="412269"/>
                </a:lnTo>
                <a:lnTo>
                  <a:pt x="393635" y="362860"/>
                </a:lnTo>
                <a:lnTo>
                  <a:pt x="389072" y="314654"/>
                </a:lnTo>
                <a:lnTo>
                  <a:pt x="377079" y="265440"/>
                </a:lnTo>
                <a:lnTo>
                  <a:pt x="358457" y="216576"/>
                </a:lnTo>
                <a:lnTo>
                  <a:pt x="334010" y="169420"/>
                </a:lnTo>
                <a:lnTo>
                  <a:pt x="304540" y="125331"/>
                </a:lnTo>
                <a:lnTo>
                  <a:pt x="270851" y="85668"/>
                </a:lnTo>
                <a:lnTo>
                  <a:pt x="233745" y="51788"/>
                </a:lnTo>
                <a:lnTo>
                  <a:pt x="194025" y="25051"/>
                </a:lnTo>
                <a:lnTo>
                  <a:pt x="148968" y="5925"/>
                </a:lnTo>
                <a:lnTo>
                  <a:pt x="107750" y="0"/>
                </a:lnTo>
                <a:close/>
              </a:path>
            </a:pathLst>
          </a:custGeom>
          <a:solidFill>
            <a:srgbClr val="C68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6558" y="2872026"/>
            <a:ext cx="295931" cy="392273"/>
          </a:xfrm>
          <a:custGeom>
            <a:avLst/>
            <a:gdLst/>
            <a:ahLst/>
            <a:cxnLst/>
            <a:rect l="l" t="t" r="r" b="b"/>
            <a:pathLst>
              <a:path w="346075" h="459104">
                <a:moveTo>
                  <a:pt x="85251" y="0"/>
                </a:moveTo>
                <a:lnTo>
                  <a:pt x="41966" y="12245"/>
                </a:lnTo>
                <a:lnTo>
                  <a:pt x="7481" y="62260"/>
                </a:lnTo>
                <a:lnTo>
                  <a:pt x="0" y="119339"/>
                </a:lnTo>
                <a:lnTo>
                  <a:pt x="4284" y="164569"/>
                </a:lnTo>
                <a:lnTo>
                  <a:pt x="15554" y="210778"/>
                </a:lnTo>
                <a:lnTo>
                  <a:pt x="33051" y="256680"/>
                </a:lnTo>
                <a:lnTo>
                  <a:pt x="56014" y="300990"/>
                </a:lnTo>
                <a:lnTo>
                  <a:pt x="83686" y="342420"/>
                </a:lnTo>
                <a:lnTo>
                  <a:pt x="115306" y="379687"/>
                </a:lnTo>
                <a:lnTo>
                  <a:pt x="150115" y="411504"/>
                </a:lnTo>
                <a:lnTo>
                  <a:pt x="187354" y="436586"/>
                </a:lnTo>
                <a:lnTo>
                  <a:pt x="225415" y="453009"/>
                </a:lnTo>
                <a:lnTo>
                  <a:pt x="260635" y="458622"/>
                </a:lnTo>
                <a:lnTo>
                  <a:pt x="276502" y="457254"/>
                </a:lnTo>
                <a:lnTo>
                  <a:pt x="315366" y="436906"/>
                </a:lnTo>
                <a:lnTo>
                  <a:pt x="338399" y="396362"/>
                </a:lnTo>
                <a:lnTo>
                  <a:pt x="345884" y="339285"/>
                </a:lnTo>
                <a:lnTo>
                  <a:pt x="341598" y="294055"/>
                </a:lnTo>
                <a:lnTo>
                  <a:pt x="330326" y="247846"/>
                </a:lnTo>
                <a:lnTo>
                  <a:pt x="312828" y="201944"/>
                </a:lnTo>
                <a:lnTo>
                  <a:pt x="289863" y="157634"/>
                </a:lnTo>
                <a:lnTo>
                  <a:pt x="262192" y="116203"/>
                </a:lnTo>
                <a:lnTo>
                  <a:pt x="230572" y="78935"/>
                </a:lnTo>
                <a:lnTo>
                  <a:pt x="195765" y="47116"/>
                </a:lnTo>
                <a:lnTo>
                  <a:pt x="158529" y="22031"/>
                </a:lnTo>
                <a:lnTo>
                  <a:pt x="120462" y="5610"/>
                </a:lnTo>
                <a:lnTo>
                  <a:pt x="85251" y="0"/>
                </a:lnTo>
                <a:close/>
              </a:path>
            </a:pathLst>
          </a:custGeom>
          <a:solidFill>
            <a:srgbClr val="B5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7831" y="2878247"/>
            <a:ext cx="295931" cy="392273"/>
          </a:xfrm>
          <a:custGeom>
            <a:avLst/>
            <a:gdLst/>
            <a:ahLst/>
            <a:cxnLst/>
            <a:rect l="l" t="t" r="r" b="b"/>
            <a:pathLst>
              <a:path w="346075" h="459104">
                <a:moveTo>
                  <a:pt x="85251" y="0"/>
                </a:moveTo>
                <a:lnTo>
                  <a:pt x="41976" y="12246"/>
                </a:lnTo>
                <a:lnTo>
                  <a:pt x="7488" y="62260"/>
                </a:lnTo>
                <a:lnTo>
                  <a:pt x="0" y="119339"/>
                </a:lnTo>
                <a:lnTo>
                  <a:pt x="4284" y="164570"/>
                </a:lnTo>
                <a:lnTo>
                  <a:pt x="15555" y="210779"/>
                </a:lnTo>
                <a:lnTo>
                  <a:pt x="33052" y="256681"/>
                </a:lnTo>
                <a:lnTo>
                  <a:pt x="56017" y="300990"/>
                </a:lnTo>
                <a:lnTo>
                  <a:pt x="83689" y="342422"/>
                </a:lnTo>
                <a:lnTo>
                  <a:pt x="115310" y="379690"/>
                </a:lnTo>
                <a:lnTo>
                  <a:pt x="150121" y="411510"/>
                </a:lnTo>
                <a:lnTo>
                  <a:pt x="187361" y="436596"/>
                </a:lnTo>
                <a:lnTo>
                  <a:pt x="225424" y="453007"/>
                </a:lnTo>
                <a:lnTo>
                  <a:pt x="260639" y="458617"/>
                </a:lnTo>
                <a:lnTo>
                  <a:pt x="276512" y="457250"/>
                </a:lnTo>
                <a:lnTo>
                  <a:pt x="315370" y="436902"/>
                </a:lnTo>
                <a:lnTo>
                  <a:pt x="338409" y="396364"/>
                </a:lnTo>
                <a:lnTo>
                  <a:pt x="345898" y="339281"/>
                </a:lnTo>
                <a:lnTo>
                  <a:pt x="341608" y="294053"/>
                </a:lnTo>
                <a:lnTo>
                  <a:pt x="330334" y="247846"/>
                </a:lnTo>
                <a:lnTo>
                  <a:pt x="312835" y="201945"/>
                </a:lnTo>
                <a:lnTo>
                  <a:pt x="289870" y="157636"/>
                </a:lnTo>
                <a:lnTo>
                  <a:pt x="262198" y="116205"/>
                </a:lnTo>
                <a:lnTo>
                  <a:pt x="230578" y="78937"/>
                </a:lnTo>
                <a:lnTo>
                  <a:pt x="195769" y="47118"/>
                </a:lnTo>
                <a:lnTo>
                  <a:pt x="158529" y="22034"/>
                </a:lnTo>
                <a:lnTo>
                  <a:pt x="120467" y="5612"/>
                </a:lnTo>
                <a:lnTo>
                  <a:pt x="85251" y="0"/>
                </a:lnTo>
                <a:close/>
              </a:path>
            </a:pathLst>
          </a:custGeom>
          <a:solidFill>
            <a:srgbClr val="DE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1000" y="2911392"/>
            <a:ext cx="229686" cy="326081"/>
          </a:xfrm>
          <a:custGeom>
            <a:avLst/>
            <a:gdLst/>
            <a:ahLst/>
            <a:cxnLst/>
            <a:rect l="l" t="t" r="r" b="b"/>
            <a:pathLst>
              <a:path w="268604" h="381635">
                <a:moveTo>
                  <a:pt x="46461" y="0"/>
                </a:moveTo>
                <a:lnTo>
                  <a:pt x="10900" y="22076"/>
                </a:lnTo>
                <a:lnTo>
                  <a:pt x="0" y="80078"/>
                </a:lnTo>
                <a:lnTo>
                  <a:pt x="4978" y="125922"/>
                </a:lnTo>
                <a:lnTo>
                  <a:pt x="18096" y="173094"/>
                </a:lnTo>
                <a:lnTo>
                  <a:pt x="38258" y="219738"/>
                </a:lnTo>
                <a:lnTo>
                  <a:pt x="64369" y="263998"/>
                </a:lnTo>
                <a:lnTo>
                  <a:pt x="95334" y="304018"/>
                </a:lnTo>
                <a:lnTo>
                  <a:pt x="130058" y="337942"/>
                </a:lnTo>
                <a:lnTo>
                  <a:pt x="167446" y="363913"/>
                </a:lnTo>
                <a:lnTo>
                  <a:pt x="209706" y="379913"/>
                </a:lnTo>
                <a:lnTo>
                  <a:pt x="221857" y="381038"/>
                </a:lnTo>
                <a:lnTo>
                  <a:pt x="231821" y="380112"/>
                </a:lnTo>
                <a:lnTo>
                  <a:pt x="239339" y="377721"/>
                </a:lnTo>
                <a:lnTo>
                  <a:pt x="244899" y="374442"/>
                </a:lnTo>
                <a:lnTo>
                  <a:pt x="248986" y="370850"/>
                </a:lnTo>
                <a:lnTo>
                  <a:pt x="254458" y="363124"/>
                </a:lnTo>
                <a:lnTo>
                  <a:pt x="221857" y="363124"/>
                </a:lnTo>
                <a:lnTo>
                  <a:pt x="211967" y="362151"/>
                </a:lnTo>
                <a:lnTo>
                  <a:pt x="176161" y="348282"/>
                </a:lnTo>
                <a:lnTo>
                  <a:pt x="140824" y="323728"/>
                </a:lnTo>
                <a:lnTo>
                  <a:pt x="108005" y="291651"/>
                </a:lnTo>
                <a:lnTo>
                  <a:pt x="78739" y="253806"/>
                </a:lnTo>
                <a:lnTo>
                  <a:pt x="54060" y="211949"/>
                </a:lnTo>
                <a:lnTo>
                  <a:pt x="35005" y="167834"/>
                </a:lnTo>
                <a:lnTo>
                  <a:pt x="22608" y="123216"/>
                </a:lnTo>
                <a:lnTo>
                  <a:pt x="17930" y="80078"/>
                </a:lnTo>
                <a:lnTo>
                  <a:pt x="18027" y="77018"/>
                </a:lnTo>
                <a:lnTo>
                  <a:pt x="25980" y="31895"/>
                </a:lnTo>
                <a:lnTo>
                  <a:pt x="36878" y="17895"/>
                </a:lnTo>
                <a:lnTo>
                  <a:pt x="101976" y="17895"/>
                </a:lnTo>
                <a:lnTo>
                  <a:pt x="100872" y="17128"/>
                </a:lnTo>
                <a:lnTo>
                  <a:pt x="86149" y="9792"/>
                </a:lnTo>
                <a:lnTo>
                  <a:pt x="71950" y="4422"/>
                </a:lnTo>
                <a:lnTo>
                  <a:pt x="58609" y="1123"/>
                </a:lnTo>
                <a:lnTo>
                  <a:pt x="46461" y="0"/>
                </a:lnTo>
                <a:close/>
              </a:path>
              <a:path w="268604" h="381635">
                <a:moveTo>
                  <a:pt x="101976" y="17895"/>
                </a:moveTo>
                <a:lnTo>
                  <a:pt x="46461" y="17895"/>
                </a:lnTo>
                <a:lnTo>
                  <a:pt x="56350" y="18870"/>
                </a:lnTo>
                <a:lnTo>
                  <a:pt x="67447" y="21735"/>
                </a:lnTo>
                <a:lnTo>
                  <a:pt x="127485" y="57310"/>
                </a:lnTo>
                <a:lnTo>
                  <a:pt x="160304" y="89385"/>
                </a:lnTo>
                <a:lnTo>
                  <a:pt x="189570" y="127229"/>
                </a:lnTo>
                <a:lnTo>
                  <a:pt x="214250" y="169086"/>
                </a:lnTo>
                <a:lnTo>
                  <a:pt x="233307" y="213201"/>
                </a:lnTo>
                <a:lnTo>
                  <a:pt x="245709" y="257820"/>
                </a:lnTo>
                <a:lnTo>
                  <a:pt x="250395" y="300959"/>
                </a:lnTo>
                <a:lnTo>
                  <a:pt x="250297" y="304018"/>
                </a:lnTo>
                <a:lnTo>
                  <a:pt x="242332" y="349147"/>
                </a:lnTo>
                <a:lnTo>
                  <a:pt x="231447" y="363124"/>
                </a:lnTo>
                <a:lnTo>
                  <a:pt x="254458" y="363124"/>
                </a:lnTo>
                <a:lnTo>
                  <a:pt x="257407" y="358961"/>
                </a:lnTo>
                <a:lnTo>
                  <a:pt x="263550" y="342940"/>
                </a:lnTo>
                <a:lnTo>
                  <a:pt x="267245" y="323402"/>
                </a:lnTo>
                <a:lnTo>
                  <a:pt x="268321" y="300959"/>
                </a:lnTo>
                <a:lnTo>
                  <a:pt x="263340" y="255113"/>
                </a:lnTo>
                <a:lnTo>
                  <a:pt x="250219" y="207940"/>
                </a:lnTo>
                <a:lnTo>
                  <a:pt x="230056" y="161295"/>
                </a:lnTo>
                <a:lnTo>
                  <a:pt x="203945" y="117036"/>
                </a:lnTo>
                <a:lnTo>
                  <a:pt x="172980" y="77018"/>
                </a:lnTo>
                <a:lnTo>
                  <a:pt x="138257" y="43096"/>
                </a:lnTo>
                <a:lnTo>
                  <a:pt x="101976" y="17895"/>
                </a:lnTo>
                <a:close/>
              </a:path>
            </a:pathLst>
          </a:custGeom>
          <a:solidFill>
            <a:srgbClr val="B13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2680" y="2986267"/>
            <a:ext cx="126087" cy="1758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3457" y="2826890"/>
            <a:ext cx="330659" cy="446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63932" y="2708417"/>
            <a:ext cx="409960" cy="237100"/>
          </a:xfrm>
          <a:custGeom>
            <a:avLst/>
            <a:gdLst/>
            <a:ahLst/>
            <a:cxnLst/>
            <a:rect l="l" t="t" r="r" b="b"/>
            <a:pathLst>
              <a:path w="479425" h="277495">
                <a:moveTo>
                  <a:pt x="238725" y="0"/>
                </a:moveTo>
                <a:lnTo>
                  <a:pt x="0" y="138743"/>
                </a:lnTo>
                <a:lnTo>
                  <a:pt x="240289" y="277467"/>
                </a:lnTo>
                <a:lnTo>
                  <a:pt x="479000" y="138743"/>
                </a:lnTo>
                <a:lnTo>
                  <a:pt x="238725" y="0"/>
                </a:lnTo>
                <a:close/>
              </a:path>
            </a:pathLst>
          </a:custGeom>
          <a:solidFill>
            <a:srgbClr val="9F7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3932" y="2826962"/>
            <a:ext cx="409596" cy="140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646" y="2714816"/>
            <a:ext cx="318194" cy="184472"/>
          </a:xfrm>
          <a:custGeom>
            <a:avLst/>
            <a:gdLst/>
            <a:ahLst/>
            <a:cxnLst/>
            <a:rect l="l" t="t" r="r" b="b"/>
            <a:pathLst>
              <a:path w="372110" h="215900">
                <a:moveTo>
                  <a:pt x="185442" y="0"/>
                </a:moveTo>
                <a:lnTo>
                  <a:pt x="0" y="107773"/>
                </a:lnTo>
                <a:lnTo>
                  <a:pt x="186653" y="215535"/>
                </a:lnTo>
                <a:lnTo>
                  <a:pt x="372084" y="107773"/>
                </a:lnTo>
                <a:lnTo>
                  <a:pt x="185442" y="0"/>
                </a:lnTo>
                <a:close/>
              </a:path>
            </a:pathLst>
          </a:custGeom>
          <a:solidFill>
            <a:srgbClr val="9F7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645" y="2806903"/>
            <a:ext cx="318172" cy="1156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32568" y="2395770"/>
            <a:ext cx="72761" cy="42320"/>
          </a:xfrm>
          <a:custGeom>
            <a:avLst/>
            <a:gdLst/>
            <a:ahLst/>
            <a:cxnLst/>
            <a:rect l="l" t="t" r="r" b="b"/>
            <a:pathLst>
              <a:path w="85089" h="49530">
                <a:moveTo>
                  <a:pt x="42152" y="0"/>
                </a:moveTo>
                <a:lnTo>
                  <a:pt x="0" y="24502"/>
                </a:lnTo>
                <a:lnTo>
                  <a:pt x="42426" y="48996"/>
                </a:lnTo>
                <a:lnTo>
                  <a:pt x="84585" y="24502"/>
                </a:lnTo>
                <a:lnTo>
                  <a:pt x="42152" y="0"/>
                </a:lnTo>
                <a:close/>
              </a:path>
            </a:pathLst>
          </a:custGeom>
          <a:solidFill>
            <a:srgbClr val="9F7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8848" y="2416706"/>
            <a:ext cx="36381" cy="413433"/>
          </a:xfrm>
          <a:custGeom>
            <a:avLst/>
            <a:gdLst/>
            <a:ahLst/>
            <a:cxnLst/>
            <a:rect l="l" t="t" r="r" b="b"/>
            <a:pathLst>
              <a:path w="42545" h="483870">
                <a:moveTo>
                  <a:pt x="0" y="483875"/>
                </a:moveTo>
                <a:lnTo>
                  <a:pt x="42158" y="483875"/>
                </a:lnTo>
                <a:lnTo>
                  <a:pt x="42158" y="0"/>
                </a:lnTo>
                <a:lnTo>
                  <a:pt x="0" y="0"/>
                </a:lnTo>
                <a:lnTo>
                  <a:pt x="0" y="483875"/>
                </a:lnTo>
                <a:close/>
              </a:path>
            </a:pathLst>
          </a:custGeom>
          <a:solidFill>
            <a:srgbClr val="6B5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2568" y="2416706"/>
            <a:ext cx="36381" cy="413433"/>
          </a:xfrm>
          <a:custGeom>
            <a:avLst/>
            <a:gdLst/>
            <a:ahLst/>
            <a:cxnLst/>
            <a:rect l="l" t="t" r="r" b="b"/>
            <a:pathLst>
              <a:path w="42545" h="483870">
                <a:moveTo>
                  <a:pt x="0" y="483875"/>
                </a:moveTo>
                <a:lnTo>
                  <a:pt x="42426" y="483875"/>
                </a:lnTo>
                <a:lnTo>
                  <a:pt x="42426" y="0"/>
                </a:lnTo>
                <a:lnTo>
                  <a:pt x="0" y="0"/>
                </a:lnTo>
                <a:lnTo>
                  <a:pt x="0" y="483875"/>
                </a:lnTo>
                <a:close/>
              </a:path>
            </a:pathLst>
          </a:custGeom>
          <a:solidFill>
            <a:srgbClr val="806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8808" y="2195428"/>
            <a:ext cx="139853" cy="2856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80623" y="2626150"/>
            <a:ext cx="185819" cy="1173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80599" y="2679659"/>
            <a:ext cx="186246" cy="75959"/>
          </a:xfrm>
          <a:custGeom>
            <a:avLst/>
            <a:gdLst/>
            <a:ahLst/>
            <a:cxnLst/>
            <a:rect l="l" t="t" r="r" b="b"/>
            <a:pathLst>
              <a:path w="217804" h="88900">
                <a:moveTo>
                  <a:pt x="0" y="629"/>
                </a:moveTo>
                <a:lnTo>
                  <a:pt x="12895" y="45629"/>
                </a:lnTo>
                <a:lnTo>
                  <a:pt x="22989" y="57593"/>
                </a:lnTo>
                <a:lnTo>
                  <a:pt x="30365" y="64825"/>
                </a:lnTo>
                <a:lnTo>
                  <a:pt x="66869" y="82721"/>
                </a:lnTo>
                <a:lnTo>
                  <a:pt x="110113" y="88723"/>
                </a:lnTo>
                <a:lnTo>
                  <a:pt x="124541" y="87850"/>
                </a:lnTo>
                <a:lnTo>
                  <a:pt x="171070" y="74281"/>
                </a:lnTo>
                <a:lnTo>
                  <a:pt x="187514" y="63254"/>
                </a:lnTo>
                <a:lnTo>
                  <a:pt x="106430" y="63254"/>
                </a:lnTo>
                <a:lnTo>
                  <a:pt x="65706" y="58232"/>
                </a:lnTo>
                <a:lnTo>
                  <a:pt x="30253" y="44042"/>
                </a:lnTo>
                <a:lnTo>
                  <a:pt x="17028" y="34335"/>
                </a:lnTo>
                <a:lnTo>
                  <a:pt x="7586" y="23647"/>
                </a:lnTo>
                <a:lnTo>
                  <a:pt x="1913" y="12303"/>
                </a:lnTo>
                <a:lnTo>
                  <a:pt x="0" y="629"/>
                </a:lnTo>
                <a:close/>
              </a:path>
              <a:path w="217804" h="88900">
                <a:moveTo>
                  <a:pt x="217356" y="0"/>
                </a:moveTo>
                <a:lnTo>
                  <a:pt x="198552" y="35555"/>
                </a:lnTo>
                <a:lnTo>
                  <a:pt x="147481" y="59057"/>
                </a:lnTo>
                <a:lnTo>
                  <a:pt x="106430" y="63254"/>
                </a:lnTo>
                <a:lnTo>
                  <a:pt x="187514" y="63254"/>
                </a:lnTo>
                <a:lnTo>
                  <a:pt x="214591" y="22716"/>
                </a:lnTo>
                <a:lnTo>
                  <a:pt x="217154" y="4997"/>
                </a:lnTo>
                <a:lnTo>
                  <a:pt x="217356" y="0"/>
                </a:lnTo>
                <a:close/>
              </a:path>
            </a:pathLst>
          </a:custGeom>
          <a:solidFill>
            <a:srgbClr val="C68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1406" y="2499375"/>
            <a:ext cx="146065" cy="212142"/>
          </a:xfrm>
          <a:custGeom>
            <a:avLst/>
            <a:gdLst/>
            <a:ahLst/>
            <a:cxnLst/>
            <a:rect l="l" t="t" r="r" b="b"/>
            <a:pathLst>
              <a:path w="170814" h="248285">
                <a:moveTo>
                  <a:pt x="95145" y="9625"/>
                </a:moveTo>
                <a:lnTo>
                  <a:pt x="89648" y="9625"/>
                </a:lnTo>
                <a:lnTo>
                  <a:pt x="165233" y="247500"/>
                </a:lnTo>
                <a:lnTo>
                  <a:pt x="166265" y="248208"/>
                </a:lnTo>
                <a:lnTo>
                  <a:pt x="167374" y="248208"/>
                </a:lnTo>
                <a:lnTo>
                  <a:pt x="168170" y="248083"/>
                </a:lnTo>
                <a:lnTo>
                  <a:pt x="169542" y="247647"/>
                </a:lnTo>
                <a:lnTo>
                  <a:pt x="170312" y="246174"/>
                </a:lnTo>
                <a:lnTo>
                  <a:pt x="95145" y="9625"/>
                </a:lnTo>
                <a:close/>
              </a:path>
              <a:path w="170814" h="248285">
                <a:moveTo>
                  <a:pt x="89341" y="0"/>
                </a:moveTo>
                <a:lnTo>
                  <a:pt x="88333" y="579"/>
                </a:lnTo>
                <a:lnTo>
                  <a:pt x="0" y="176809"/>
                </a:lnTo>
                <a:lnTo>
                  <a:pt x="521" y="178379"/>
                </a:lnTo>
                <a:lnTo>
                  <a:pt x="3074" y="179664"/>
                </a:lnTo>
                <a:lnTo>
                  <a:pt x="4669" y="179157"/>
                </a:lnTo>
                <a:lnTo>
                  <a:pt x="89648" y="9625"/>
                </a:lnTo>
                <a:lnTo>
                  <a:pt x="95145" y="9625"/>
                </a:lnTo>
                <a:lnTo>
                  <a:pt x="92369" y="889"/>
                </a:lnTo>
                <a:lnTo>
                  <a:pt x="91457" y="172"/>
                </a:lnTo>
                <a:lnTo>
                  <a:pt x="89341" y="0"/>
                </a:lnTo>
                <a:close/>
              </a:path>
            </a:pathLst>
          </a:custGeom>
          <a:solidFill>
            <a:srgbClr val="7A5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04585" y="2357637"/>
            <a:ext cx="185817" cy="1173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04557" y="2230856"/>
            <a:ext cx="185863" cy="2560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92360" y="2478347"/>
            <a:ext cx="20091" cy="42320"/>
          </a:xfrm>
          <a:custGeom>
            <a:avLst/>
            <a:gdLst/>
            <a:ahLst/>
            <a:cxnLst/>
            <a:rect l="l" t="t" r="r" b="b"/>
            <a:pathLst>
              <a:path w="23495" h="49530">
                <a:moveTo>
                  <a:pt x="23309" y="0"/>
                </a:moveTo>
                <a:lnTo>
                  <a:pt x="111" y="13486"/>
                </a:lnTo>
                <a:lnTo>
                  <a:pt x="0" y="49385"/>
                </a:lnTo>
                <a:lnTo>
                  <a:pt x="23211" y="35895"/>
                </a:lnTo>
                <a:lnTo>
                  <a:pt x="23309" y="0"/>
                </a:lnTo>
                <a:close/>
              </a:path>
            </a:pathLst>
          </a:custGeom>
          <a:solidFill>
            <a:srgbClr val="A36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85393" y="2185832"/>
            <a:ext cx="527246" cy="304378"/>
          </a:xfrm>
          <a:custGeom>
            <a:avLst/>
            <a:gdLst/>
            <a:ahLst/>
            <a:cxnLst/>
            <a:rect l="l" t="t" r="r" b="b"/>
            <a:pathLst>
              <a:path w="616585" h="356235">
                <a:moveTo>
                  <a:pt x="23205" y="0"/>
                </a:moveTo>
                <a:lnTo>
                  <a:pt x="0" y="13478"/>
                </a:lnTo>
                <a:lnTo>
                  <a:pt x="592982" y="355838"/>
                </a:lnTo>
                <a:lnTo>
                  <a:pt x="616179" y="342352"/>
                </a:lnTo>
                <a:lnTo>
                  <a:pt x="23205" y="0"/>
                </a:lnTo>
                <a:close/>
              </a:path>
            </a:pathLst>
          </a:custGeom>
          <a:solidFill>
            <a:srgbClr val="DFB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5304" y="2197347"/>
            <a:ext cx="507155" cy="323368"/>
          </a:xfrm>
          <a:custGeom>
            <a:avLst/>
            <a:gdLst/>
            <a:ahLst/>
            <a:cxnLst/>
            <a:rect l="l" t="t" r="r" b="b"/>
            <a:pathLst>
              <a:path w="593089" h="378460">
                <a:moveTo>
                  <a:pt x="104" y="0"/>
                </a:moveTo>
                <a:lnTo>
                  <a:pt x="0" y="35902"/>
                </a:lnTo>
                <a:lnTo>
                  <a:pt x="225626" y="214915"/>
                </a:lnTo>
                <a:lnTo>
                  <a:pt x="367059" y="296578"/>
                </a:lnTo>
                <a:lnTo>
                  <a:pt x="592974" y="378259"/>
                </a:lnTo>
                <a:lnTo>
                  <a:pt x="593086" y="342360"/>
                </a:lnTo>
                <a:lnTo>
                  <a:pt x="104" y="0"/>
                </a:lnTo>
                <a:close/>
              </a:path>
            </a:pathLst>
          </a:custGeom>
          <a:solidFill>
            <a:srgbClr val="C68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3262" y="2366262"/>
            <a:ext cx="17376" cy="29841"/>
          </a:xfrm>
          <a:custGeom>
            <a:avLst/>
            <a:gdLst/>
            <a:ahLst/>
            <a:cxnLst/>
            <a:rect l="l" t="t" r="r" b="b"/>
            <a:pathLst>
              <a:path w="20320" h="34925">
                <a:moveTo>
                  <a:pt x="72" y="0"/>
                </a:moveTo>
                <a:lnTo>
                  <a:pt x="0" y="22987"/>
                </a:lnTo>
                <a:lnTo>
                  <a:pt x="20008" y="34535"/>
                </a:lnTo>
                <a:lnTo>
                  <a:pt x="20073" y="11549"/>
                </a:lnTo>
                <a:lnTo>
                  <a:pt x="72" y="0"/>
                </a:lnTo>
                <a:close/>
              </a:path>
            </a:pathLst>
          </a:custGeom>
          <a:solidFill>
            <a:srgbClr val="806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20372" y="2362514"/>
            <a:ext cx="23892" cy="33639"/>
          </a:xfrm>
          <a:custGeom>
            <a:avLst/>
            <a:gdLst/>
            <a:ahLst/>
            <a:cxnLst/>
            <a:rect l="l" t="t" r="r" b="b"/>
            <a:pathLst>
              <a:path w="27939" h="39369">
                <a:moveTo>
                  <a:pt x="27583" y="0"/>
                </a:moveTo>
                <a:lnTo>
                  <a:pt x="64" y="15937"/>
                </a:lnTo>
                <a:lnTo>
                  <a:pt x="0" y="38922"/>
                </a:lnTo>
                <a:lnTo>
                  <a:pt x="27486" y="33444"/>
                </a:lnTo>
                <a:lnTo>
                  <a:pt x="27583" y="0"/>
                </a:lnTo>
                <a:close/>
              </a:path>
            </a:pathLst>
          </a:custGeom>
          <a:solidFill>
            <a:srgbClr val="6B5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3324" y="2348148"/>
            <a:ext cx="40724" cy="28213"/>
          </a:xfrm>
          <a:custGeom>
            <a:avLst/>
            <a:gdLst/>
            <a:ahLst/>
            <a:cxnLst/>
            <a:rect l="l" t="t" r="r" b="b"/>
            <a:pathLst>
              <a:path w="47625" h="33019">
                <a:moveTo>
                  <a:pt x="18413" y="0"/>
                </a:moveTo>
                <a:lnTo>
                  <a:pt x="0" y="21200"/>
                </a:lnTo>
                <a:lnTo>
                  <a:pt x="20001" y="32749"/>
                </a:lnTo>
                <a:lnTo>
                  <a:pt x="47519" y="16812"/>
                </a:lnTo>
                <a:lnTo>
                  <a:pt x="18413" y="0"/>
                </a:lnTo>
                <a:close/>
              </a:path>
            </a:pathLst>
          </a:custGeom>
          <a:solidFill>
            <a:srgbClr val="9F7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89340" y="3574096"/>
            <a:ext cx="79598" cy="654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46244" y="3596068"/>
            <a:ext cx="690687" cy="418315"/>
          </a:xfrm>
          <a:custGeom>
            <a:avLst/>
            <a:gdLst/>
            <a:ahLst/>
            <a:cxnLst/>
            <a:rect l="l" t="t" r="r" b="b"/>
            <a:pathLst>
              <a:path w="807720" h="489585">
                <a:moveTo>
                  <a:pt x="42494" y="0"/>
                </a:moveTo>
                <a:lnTo>
                  <a:pt x="8498" y="24837"/>
                </a:lnTo>
                <a:lnTo>
                  <a:pt x="0" y="61059"/>
                </a:lnTo>
                <a:lnTo>
                  <a:pt x="3098" y="67424"/>
                </a:lnTo>
                <a:lnTo>
                  <a:pt x="559234" y="390610"/>
                </a:lnTo>
                <a:lnTo>
                  <a:pt x="604333" y="414979"/>
                </a:lnTo>
                <a:lnTo>
                  <a:pt x="648663" y="436236"/>
                </a:lnTo>
                <a:lnTo>
                  <a:pt x="685280" y="452097"/>
                </a:lnTo>
                <a:lnTo>
                  <a:pt x="731434" y="469857"/>
                </a:lnTo>
                <a:lnTo>
                  <a:pt x="787499" y="486516"/>
                </a:lnTo>
                <a:lnTo>
                  <a:pt x="807105" y="489506"/>
                </a:lnTo>
                <a:lnTo>
                  <a:pt x="800794" y="480689"/>
                </a:lnTo>
                <a:lnTo>
                  <a:pt x="767045" y="446292"/>
                </a:lnTo>
                <a:lnTo>
                  <a:pt x="723833" y="409682"/>
                </a:lnTo>
                <a:lnTo>
                  <a:pt x="677173" y="374509"/>
                </a:lnTo>
                <a:lnTo>
                  <a:pt x="640258" y="349094"/>
                </a:lnTo>
                <a:lnTo>
                  <a:pt x="598463" y="323103"/>
                </a:lnTo>
                <a:lnTo>
                  <a:pt x="42494" y="0"/>
                </a:lnTo>
                <a:close/>
              </a:path>
            </a:pathLst>
          </a:custGeom>
          <a:solidFill>
            <a:srgbClr val="775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16201" y="3929567"/>
            <a:ext cx="120204" cy="847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669" y="3795445"/>
            <a:ext cx="66272" cy="770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6460" y="3606591"/>
            <a:ext cx="66264" cy="770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92462" y="3639568"/>
            <a:ext cx="13440" cy="209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73465" y="3628452"/>
            <a:ext cx="190309" cy="1171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4663" y="3612896"/>
            <a:ext cx="206794" cy="125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13362" y="3652352"/>
            <a:ext cx="79595" cy="654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70263" y="3674329"/>
            <a:ext cx="690687" cy="418315"/>
          </a:xfrm>
          <a:custGeom>
            <a:avLst/>
            <a:gdLst/>
            <a:ahLst/>
            <a:cxnLst/>
            <a:rect l="l" t="t" r="r" b="b"/>
            <a:pathLst>
              <a:path w="807720" h="489585">
                <a:moveTo>
                  <a:pt x="42505" y="0"/>
                </a:moveTo>
                <a:lnTo>
                  <a:pt x="8507" y="24828"/>
                </a:lnTo>
                <a:lnTo>
                  <a:pt x="0" y="61060"/>
                </a:lnTo>
                <a:lnTo>
                  <a:pt x="3106" y="67402"/>
                </a:lnTo>
                <a:lnTo>
                  <a:pt x="559245" y="390597"/>
                </a:lnTo>
                <a:lnTo>
                  <a:pt x="604338" y="414968"/>
                </a:lnTo>
                <a:lnTo>
                  <a:pt x="648678" y="436226"/>
                </a:lnTo>
                <a:lnTo>
                  <a:pt x="685284" y="452093"/>
                </a:lnTo>
                <a:lnTo>
                  <a:pt x="731439" y="469855"/>
                </a:lnTo>
                <a:lnTo>
                  <a:pt x="787503" y="486504"/>
                </a:lnTo>
                <a:lnTo>
                  <a:pt x="807109" y="489488"/>
                </a:lnTo>
                <a:lnTo>
                  <a:pt x="800798" y="480687"/>
                </a:lnTo>
                <a:lnTo>
                  <a:pt x="767050" y="446287"/>
                </a:lnTo>
                <a:lnTo>
                  <a:pt x="723837" y="409662"/>
                </a:lnTo>
                <a:lnTo>
                  <a:pt x="677182" y="374494"/>
                </a:lnTo>
                <a:lnTo>
                  <a:pt x="640266" y="349077"/>
                </a:lnTo>
                <a:lnTo>
                  <a:pt x="598467" y="323082"/>
                </a:lnTo>
                <a:lnTo>
                  <a:pt x="42505" y="0"/>
                </a:lnTo>
                <a:close/>
              </a:path>
            </a:pathLst>
          </a:custGeom>
          <a:solidFill>
            <a:srgbClr val="775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40224" y="4007829"/>
            <a:ext cx="120204" cy="847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15698" y="3873690"/>
            <a:ext cx="66266" cy="770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90482" y="3684845"/>
            <a:ext cx="66266" cy="770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81000" y="3698757"/>
            <a:ext cx="206800" cy="1250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78684" y="3691151"/>
            <a:ext cx="206802" cy="1253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17430" y="1840854"/>
            <a:ext cx="1166892" cy="673321"/>
          </a:xfrm>
          <a:custGeom>
            <a:avLst/>
            <a:gdLst/>
            <a:ahLst/>
            <a:cxnLst/>
            <a:rect l="l" t="t" r="r" b="b"/>
            <a:pathLst>
              <a:path w="1364614" h="788035">
                <a:moveTo>
                  <a:pt x="747033" y="0"/>
                </a:moveTo>
                <a:lnTo>
                  <a:pt x="0" y="431304"/>
                </a:lnTo>
                <a:lnTo>
                  <a:pt x="617137" y="787604"/>
                </a:lnTo>
                <a:lnTo>
                  <a:pt x="1364159" y="356309"/>
                </a:lnTo>
                <a:lnTo>
                  <a:pt x="747033" y="0"/>
                </a:lnTo>
                <a:close/>
              </a:path>
            </a:pathLst>
          </a:custGeom>
          <a:solidFill>
            <a:srgbClr val="CCC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5913" y="2266061"/>
            <a:ext cx="225885" cy="113396"/>
          </a:xfrm>
          <a:custGeom>
            <a:avLst/>
            <a:gdLst/>
            <a:ahLst/>
            <a:cxnLst/>
            <a:rect l="l" t="t" r="r" b="b"/>
            <a:pathLst>
              <a:path w="264160" h="132714">
                <a:moveTo>
                  <a:pt x="106580" y="90474"/>
                </a:moveTo>
                <a:lnTo>
                  <a:pt x="10706" y="90474"/>
                </a:lnTo>
                <a:lnTo>
                  <a:pt x="14151" y="92725"/>
                </a:lnTo>
                <a:lnTo>
                  <a:pt x="13604" y="99018"/>
                </a:lnTo>
                <a:lnTo>
                  <a:pt x="12847" y="101037"/>
                </a:lnTo>
                <a:lnTo>
                  <a:pt x="11565" y="103197"/>
                </a:lnTo>
                <a:lnTo>
                  <a:pt x="41377" y="132541"/>
                </a:lnTo>
                <a:lnTo>
                  <a:pt x="126564" y="132541"/>
                </a:lnTo>
                <a:lnTo>
                  <a:pt x="133254" y="121032"/>
                </a:lnTo>
                <a:lnTo>
                  <a:pt x="106577" y="121032"/>
                </a:lnTo>
                <a:lnTo>
                  <a:pt x="106580" y="90474"/>
                </a:lnTo>
                <a:close/>
              </a:path>
              <a:path w="264160" h="132714">
                <a:moveTo>
                  <a:pt x="169437" y="84747"/>
                </a:moveTo>
                <a:lnTo>
                  <a:pt x="106577" y="121032"/>
                </a:lnTo>
                <a:lnTo>
                  <a:pt x="133254" y="121032"/>
                </a:lnTo>
                <a:lnTo>
                  <a:pt x="142707" y="104771"/>
                </a:lnTo>
                <a:lnTo>
                  <a:pt x="174671" y="104771"/>
                </a:lnTo>
                <a:lnTo>
                  <a:pt x="169437" y="84747"/>
                </a:lnTo>
                <a:close/>
              </a:path>
              <a:path w="264160" h="132714">
                <a:moveTo>
                  <a:pt x="106588" y="0"/>
                </a:moveTo>
                <a:lnTo>
                  <a:pt x="34070" y="21355"/>
                </a:lnTo>
                <a:lnTo>
                  <a:pt x="0" y="90486"/>
                </a:lnTo>
                <a:lnTo>
                  <a:pt x="106580" y="90474"/>
                </a:lnTo>
                <a:lnTo>
                  <a:pt x="106588" y="0"/>
                </a:lnTo>
                <a:close/>
              </a:path>
              <a:path w="264160" h="132714">
                <a:moveTo>
                  <a:pt x="259868" y="32529"/>
                </a:moveTo>
                <a:lnTo>
                  <a:pt x="178159" y="79700"/>
                </a:lnTo>
                <a:lnTo>
                  <a:pt x="263810" y="79700"/>
                </a:lnTo>
                <a:lnTo>
                  <a:pt x="259868" y="32529"/>
                </a:lnTo>
                <a:close/>
              </a:path>
            </a:pathLst>
          </a:custGeom>
          <a:solidFill>
            <a:srgbClr val="A39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60114" y="2308915"/>
            <a:ext cx="245976" cy="92778"/>
          </a:xfrm>
          <a:custGeom>
            <a:avLst/>
            <a:gdLst/>
            <a:ahLst/>
            <a:cxnLst/>
            <a:rect l="l" t="t" r="r" b="b"/>
            <a:pathLst>
              <a:path w="287655" h="108585">
                <a:moveTo>
                  <a:pt x="279499" y="86008"/>
                </a:moveTo>
                <a:lnTo>
                  <a:pt x="210690" y="86008"/>
                </a:lnTo>
                <a:lnTo>
                  <a:pt x="248893" y="108079"/>
                </a:lnTo>
                <a:lnTo>
                  <a:pt x="275454" y="108079"/>
                </a:lnTo>
                <a:lnTo>
                  <a:pt x="279499" y="86008"/>
                </a:lnTo>
                <a:close/>
              </a:path>
              <a:path w="287655" h="108585">
                <a:moveTo>
                  <a:pt x="190008" y="86043"/>
                </a:moveTo>
                <a:lnTo>
                  <a:pt x="81310" y="86043"/>
                </a:lnTo>
                <a:lnTo>
                  <a:pt x="79214" y="86234"/>
                </a:lnTo>
                <a:lnTo>
                  <a:pt x="190008" y="86043"/>
                </a:lnTo>
                <a:close/>
              </a:path>
              <a:path w="287655" h="108585">
                <a:moveTo>
                  <a:pt x="279904" y="45745"/>
                </a:moveTo>
                <a:lnTo>
                  <a:pt x="108662" y="45745"/>
                </a:lnTo>
                <a:lnTo>
                  <a:pt x="107535" y="46235"/>
                </a:lnTo>
                <a:lnTo>
                  <a:pt x="106445" y="46645"/>
                </a:lnTo>
                <a:lnTo>
                  <a:pt x="73409" y="71917"/>
                </a:lnTo>
                <a:lnTo>
                  <a:pt x="69833" y="83959"/>
                </a:lnTo>
                <a:lnTo>
                  <a:pt x="73332" y="86133"/>
                </a:lnTo>
                <a:lnTo>
                  <a:pt x="79874" y="86133"/>
                </a:lnTo>
                <a:lnTo>
                  <a:pt x="81310" y="86043"/>
                </a:lnTo>
                <a:lnTo>
                  <a:pt x="190008" y="86043"/>
                </a:lnTo>
                <a:lnTo>
                  <a:pt x="279499" y="86008"/>
                </a:lnTo>
                <a:lnTo>
                  <a:pt x="283251" y="65530"/>
                </a:lnTo>
                <a:lnTo>
                  <a:pt x="279219" y="62669"/>
                </a:lnTo>
                <a:lnTo>
                  <a:pt x="282729" y="59371"/>
                </a:lnTo>
                <a:lnTo>
                  <a:pt x="285523" y="56074"/>
                </a:lnTo>
                <a:lnTo>
                  <a:pt x="287319" y="53042"/>
                </a:lnTo>
                <a:lnTo>
                  <a:pt x="279904" y="45745"/>
                </a:lnTo>
                <a:close/>
              </a:path>
              <a:path w="287655" h="108585">
                <a:moveTo>
                  <a:pt x="279882" y="45723"/>
                </a:moveTo>
                <a:lnTo>
                  <a:pt x="11498" y="45723"/>
                </a:lnTo>
                <a:lnTo>
                  <a:pt x="9371" y="45914"/>
                </a:lnTo>
                <a:lnTo>
                  <a:pt x="279904" y="45745"/>
                </a:lnTo>
                <a:close/>
              </a:path>
              <a:path w="287655" h="108585">
                <a:moveTo>
                  <a:pt x="216620" y="0"/>
                </a:moveTo>
                <a:lnTo>
                  <a:pt x="58727" y="245"/>
                </a:lnTo>
                <a:lnTo>
                  <a:pt x="52934" y="255"/>
                </a:lnTo>
                <a:lnTo>
                  <a:pt x="11228" y="22999"/>
                </a:lnTo>
                <a:lnTo>
                  <a:pt x="0" y="43628"/>
                </a:lnTo>
                <a:lnTo>
                  <a:pt x="3500" y="45813"/>
                </a:lnTo>
                <a:lnTo>
                  <a:pt x="10040" y="45813"/>
                </a:lnTo>
                <a:lnTo>
                  <a:pt x="11498" y="45723"/>
                </a:lnTo>
                <a:lnTo>
                  <a:pt x="279882" y="45723"/>
                </a:lnTo>
                <a:lnTo>
                  <a:pt x="275306" y="41220"/>
                </a:lnTo>
                <a:lnTo>
                  <a:pt x="275732" y="40374"/>
                </a:lnTo>
                <a:lnTo>
                  <a:pt x="247867" y="40374"/>
                </a:lnTo>
                <a:lnTo>
                  <a:pt x="214600" y="16711"/>
                </a:lnTo>
                <a:lnTo>
                  <a:pt x="217523" y="13068"/>
                </a:lnTo>
                <a:lnTo>
                  <a:pt x="219428" y="9616"/>
                </a:lnTo>
                <a:lnTo>
                  <a:pt x="220068" y="2250"/>
                </a:lnTo>
                <a:lnTo>
                  <a:pt x="216620" y="0"/>
                </a:lnTo>
                <a:close/>
              </a:path>
              <a:path w="287655" h="108585">
                <a:moveTo>
                  <a:pt x="275753" y="40331"/>
                </a:moveTo>
                <a:lnTo>
                  <a:pt x="247867" y="40374"/>
                </a:lnTo>
                <a:lnTo>
                  <a:pt x="275732" y="40374"/>
                </a:lnTo>
                <a:close/>
              </a:path>
            </a:pathLst>
          </a:custGeom>
          <a:solidFill>
            <a:srgbClr val="A39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95531" y="2343365"/>
            <a:ext cx="12488" cy="11394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1153" y="0"/>
                </a:moveTo>
                <a:lnTo>
                  <a:pt x="447" y="11"/>
                </a:lnTo>
                <a:lnTo>
                  <a:pt x="0" y="900"/>
                </a:lnTo>
                <a:lnTo>
                  <a:pt x="12012" y="12722"/>
                </a:lnTo>
                <a:lnTo>
                  <a:pt x="13294" y="10562"/>
                </a:lnTo>
                <a:lnTo>
                  <a:pt x="14051" y="8543"/>
                </a:lnTo>
                <a:lnTo>
                  <a:pt x="14598" y="2250"/>
                </a:lnTo>
                <a:lnTo>
                  <a:pt x="11153" y="0"/>
                </a:lnTo>
                <a:close/>
              </a:path>
            </a:pathLst>
          </a:custGeom>
          <a:solidFill>
            <a:srgbClr val="827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25690" y="2007660"/>
            <a:ext cx="604894" cy="225164"/>
          </a:xfrm>
          <a:custGeom>
            <a:avLst/>
            <a:gdLst/>
            <a:ahLst/>
            <a:cxnLst/>
            <a:rect l="l" t="t" r="r" b="b"/>
            <a:pathLst>
              <a:path w="707389" h="263525">
                <a:moveTo>
                  <a:pt x="655595" y="0"/>
                </a:moveTo>
                <a:lnTo>
                  <a:pt x="610664" y="5367"/>
                </a:lnTo>
                <a:lnTo>
                  <a:pt x="566656" y="14362"/>
                </a:lnTo>
                <a:lnTo>
                  <a:pt x="525823" y="21983"/>
                </a:lnTo>
                <a:lnTo>
                  <a:pt x="449263" y="34103"/>
                </a:lnTo>
                <a:lnTo>
                  <a:pt x="388021" y="41330"/>
                </a:lnTo>
                <a:lnTo>
                  <a:pt x="318333" y="46699"/>
                </a:lnTo>
                <a:lnTo>
                  <a:pt x="0" y="230507"/>
                </a:lnTo>
                <a:lnTo>
                  <a:pt x="63608" y="231722"/>
                </a:lnTo>
                <a:lnTo>
                  <a:pt x="115712" y="234820"/>
                </a:lnTo>
                <a:lnTo>
                  <a:pt x="163704" y="240317"/>
                </a:lnTo>
                <a:lnTo>
                  <a:pt x="208792" y="248453"/>
                </a:lnTo>
                <a:lnTo>
                  <a:pt x="247556" y="258404"/>
                </a:lnTo>
                <a:lnTo>
                  <a:pt x="261492" y="262882"/>
                </a:lnTo>
                <a:lnTo>
                  <a:pt x="261860" y="262929"/>
                </a:lnTo>
                <a:lnTo>
                  <a:pt x="262317" y="262929"/>
                </a:lnTo>
                <a:lnTo>
                  <a:pt x="281376" y="258245"/>
                </a:lnTo>
                <a:lnTo>
                  <a:pt x="318434" y="245284"/>
                </a:lnTo>
                <a:lnTo>
                  <a:pt x="368856" y="225706"/>
                </a:lnTo>
                <a:lnTo>
                  <a:pt x="428012" y="201167"/>
                </a:lnTo>
                <a:lnTo>
                  <a:pt x="491268" y="173326"/>
                </a:lnTo>
                <a:lnTo>
                  <a:pt x="553992" y="143840"/>
                </a:lnTo>
                <a:lnTo>
                  <a:pt x="611552" y="114368"/>
                </a:lnTo>
                <a:lnTo>
                  <a:pt x="659315" y="86568"/>
                </a:lnTo>
                <a:lnTo>
                  <a:pt x="692650" y="62097"/>
                </a:lnTo>
                <a:lnTo>
                  <a:pt x="706923" y="42613"/>
                </a:lnTo>
                <a:lnTo>
                  <a:pt x="706406" y="23988"/>
                </a:lnTo>
                <a:lnTo>
                  <a:pt x="697123" y="10669"/>
                </a:lnTo>
                <a:lnTo>
                  <a:pt x="679908" y="2669"/>
                </a:lnTo>
                <a:lnTo>
                  <a:pt x="655595" y="0"/>
                </a:lnTo>
                <a:close/>
              </a:path>
            </a:pathLst>
          </a:custGeom>
          <a:solidFill>
            <a:srgbClr val="A39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94961" y="1985353"/>
            <a:ext cx="314259" cy="1224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98254" y="1907745"/>
            <a:ext cx="306791" cy="176876"/>
          </a:xfrm>
          <a:custGeom>
            <a:avLst/>
            <a:gdLst/>
            <a:ahLst/>
            <a:cxnLst/>
            <a:rect l="l" t="t" r="r" b="b"/>
            <a:pathLst>
              <a:path w="358775" h="207010">
                <a:moveTo>
                  <a:pt x="155026" y="0"/>
                </a:moveTo>
                <a:lnTo>
                  <a:pt x="101759" y="9239"/>
                </a:lnTo>
                <a:lnTo>
                  <a:pt x="54547" y="28318"/>
                </a:lnTo>
                <a:lnTo>
                  <a:pt x="14148" y="62419"/>
                </a:lnTo>
                <a:lnTo>
                  <a:pt x="0" y="101530"/>
                </a:lnTo>
                <a:lnTo>
                  <a:pt x="12220" y="140907"/>
                </a:lnTo>
                <a:lnTo>
                  <a:pt x="50928" y="175803"/>
                </a:lnTo>
                <a:lnTo>
                  <a:pt x="97188" y="195828"/>
                </a:lnTo>
                <a:lnTo>
                  <a:pt x="149977" y="206140"/>
                </a:lnTo>
                <a:lnTo>
                  <a:pt x="205101" y="206698"/>
                </a:lnTo>
                <a:lnTo>
                  <a:pt x="258366" y="197461"/>
                </a:lnTo>
                <a:lnTo>
                  <a:pt x="305579" y="178388"/>
                </a:lnTo>
                <a:lnTo>
                  <a:pt x="339999" y="151657"/>
                </a:lnTo>
                <a:lnTo>
                  <a:pt x="357629" y="121113"/>
                </a:lnTo>
                <a:lnTo>
                  <a:pt x="358411" y="89183"/>
                </a:lnTo>
                <a:lnTo>
                  <a:pt x="342286" y="58300"/>
                </a:lnTo>
                <a:lnTo>
                  <a:pt x="309196" y="30892"/>
                </a:lnTo>
                <a:lnTo>
                  <a:pt x="262940" y="10869"/>
                </a:lnTo>
                <a:lnTo>
                  <a:pt x="210152" y="557"/>
                </a:lnTo>
                <a:lnTo>
                  <a:pt x="155026" y="0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7952" y="1628485"/>
            <a:ext cx="471429" cy="4464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62487" y="2119470"/>
            <a:ext cx="314253" cy="1224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6210" y="1622186"/>
            <a:ext cx="193608" cy="1120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67246" y="2041856"/>
            <a:ext cx="305162" cy="176876"/>
          </a:xfrm>
          <a:custGeom>
            <a:avLst/>
            <a:gdLst/>
            <a:ahLst/>
            <a:cxnLst/>
            <a:rect l="l" t="t" r="r" b="b"/>
            <a:pathLst>
              <a:path w="356869" h="207010">
                <a:moveTo>
                  <a:pt x="153312" y="0"/>
                </a:moveTo>
                <a:lnTo>
                  <a:pt x="100046" y="9237"/>
                </a:lnTo>
                <a:lnTo>
                  <a:pt x="52833" y="28312"/>
                </a:lnTo>
                <a:lnTo>
                  <a:pt x="18413" y="55043"/>
                </a:lnTo>
                <a:lnTo>
                  <a:pt x="0" y="117519"/>
                </a:lnTo>
                <a:lnTo>
                  <a:pt x="16124" y="148403"/>
                </a:lnTo>
                <a:lnTo>
                  <a:pt x="49215" y="175811"/>
                </a:lnTo>
                <a:lnTo>
                  <a:pt x="95471" y="195836"/>
                </a:lnTo>
                <a:lnTo>
                  <a:pt x="148259" y="206147"/>
                </a:lnTo>
                <a:lnTo>
                  <a:pt x="203385" y="206703"/>
                </a:lnTo>
                <a:lnTo>
                  <a:pt x="256652" y="197463"/>
                </a:lnTo>
                <a:lnTo>
                  <a:pt x="303865" y="178385"/>
                </a:lnTo>
                <a:lnTo>
                  <a:pt x="338286" y="151657"/>
                </a:lnTo>
                <a:lnTo>
                  <a:pt x="355917" y="121115"/>
                </a:lnTo>
                <a:lnTo>
                  <a:pt x="356700" y="89186"/>
                </a:lnTo>
                <a:lnTo>
                  <a:pt x="340575" y="58300"/>
                </a:lnTo>
                <a:lnTo>
                  <a:pt x="307486" y="30886"/>
                </a:lnTo>
                <a:lnTo>
                  <a:pt x="261225" y="10867"/>
                </a:lnTo>
                <a:lnTo>
                  <a:pt x="208436" y="557"/>
                </a:lnTo>
                <a:lnTo>
                  <a:pt x="153312" y="0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2422" y="1813420"/>
            <a:ext cx="294487" cy="3956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3733" y="1756302"/>
            <a:ext cx="193614" cy="1120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92515" y="1938340"/>
            <a:ext cx="210493" cy="22567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04500" y="1667048"/>
            <a:ext cx="39095" cy="20617"/>
          </a:xfrm>
          <a:custGeom>
            <a:avLst/>
            <a:gdLst/>
            <a:ahLst/>
            <a:cxnLst/>
            <a:rect l="l" t="t" r="r" b="b"/>
            <a:pathLst>
              <a:path w="45719" h="24130">
                <a:moveTo>
                  <a:pt x="22843" y="0"/>
                </a:moveTo>
                <a:lnTo>
                  <a:pt x="15041" y="877"/>
                </a:lnTo>
                <a:lnTo>
                  <a:pt x="8176" y="3509"/>
                </a:lnTo>
                <a:lnTo>
                  <a:pt x="33" y="8215"/>
                </a:lnTo>
                <a:lnTo>
                  <a:pt x="0" y="15821"/>
                </a:lnTo>
                <a:lnTo>
                  <a:pt x="8054" y="20501"/>
                </a:lnTo>
                <a:lnTo>
                  <a:pt x="14904" y="23144"/>
                </a:lnTo>
                <a:lnTo>
                  <a:pt x="22707" y="24025"/>
                </a:lnTo>
                <a:lnTo>
                  <a:pt x="30520" y="23144"/>
                </a:lnTo>
                <a:lnTo>
                  <a:pt x="37401" y="20501"/>
                </a:lnTo>
                <a:lnTo>
                  <a:pt x="45511" y="15821"/>
                </a:lnTo>
                <a:lnTo>
                  <a:pt x="45558" y="8215"/>
                </a:lnTo>
                <a:lnTo>
                  <a:pt x="37468" y="3509"/>
                </a:lnTo>
                <a:lnTo>
                  <a:pt x="30633" y="877"/>
                </a:lnTo>
                <a:lnTo>
                  <a:pt x="22843" y="0"/>
                </a:lnTo>
                <a:close/>
              </a:path>
            </a:pathLst>
          </a:custGeom>
          <a:solidFill>
            <a:srgbClr val="F2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08389" y="1669106"/>
            <a:ext cx="31170" cy="164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06243" y="1677272"/>
            <a:ext cx="35469" cy="3473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45033" y="1632751"/>
            <a:ext cx="38956" cy="3583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45926" y="2094777"/>
            <a:ext cx="141178" cy="275080"/>
          </a:xfrm>
          <a:custGeom>
            <a:avLst/>
            <a:gdLst/>
            <a:ahLst/>
            <a:cxnLst/>
            <a:rect l="l" t="t" r="r" b="b"/>
            <a:pathLst>
              <a:path w="165100" h="321944">
                <a:moveTo>
                  <a:pt x="13" y="0"/>
                </a:moveTo>
                <a:lnTo>
                  <a:pt x="0" y="225586"/>
                </a:lnTo>
                <a:lnTo>
                  <a:pt x="165033" y="321497"/>
                </a:lnTo>
                <a:lnTo>
                  <a:pt x="165045" y="95904"/>
                </a:lnTo>
                <a:lnTo>
                  <a:pt x="13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87048" y="1978380"/>
            <a:ext cx="344257" cy="391187"/>
          </a:xfrm>
          <a:custGeom>
            <a:avLst/>
            <a:gdLst/>
            <a:ahLst/>
            <a:cxnLst/>
            <a:rect l="l" t="t" r="r" b="b"/>
            <a:pathLst>
              <a:path w="402589" h="457835">
                <a:moveTo>
                  <a:pt x="402092" y="0"/>
                </a:moveTo>
                <a:lnTo>
                  <a:pt x="21" y="232131"/>
                </a:lnTo>
                <a:lnTo>
                  <a:pt x="0" y="457725"/>
                </a:lnTo>
                <a:lnTo>
                  <a:pt x="402084" y="225582"/>
                </a:lnTo>
                <a:lnTo>
                  <a:pt x="402092" y="0"/>
                </a:lnTo>
                <a:close/>
              </a:path>
            </a:pathLst>
          </a:custGeom>
          <a:solidFill>
            <a:srgbClr val="48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45938" y="1896427"/>
            <a:ext cx="485436" cy="280505"/>
          </a:xfrm>
          <a:custGeom>
            <a:avLst/>
            <a:gdLst/>
            <a:ahLst/>
            <a:cxnLst/>
            <a:rect l="l" t="t" r="r" b="b"/>
            <a:pathLst>
              <a:path w="567689" h="328294">
                <a:moveTo>
                  <a:pt x="402080" y="0"/>
                </a:moveTo>
                <a:lnTo>
                  <a:pt x="0" y="232143"/>
                </a:lnTo>
                <a:lnTo>
                  <a:pt x="165031" y="328047"/>
                </a:lnTo>
                <a:lnTo>
                  <a:pt x="567112" y="95915"/>
                </a:lnTo>
                <a:lnTo>
                  <a:pt x="402080" y="0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59408" y="1904221"/>
            <a:ext cx="458286" cy="264771"/>
          </a:xfrm>
          <a:custGeom>
            <a:avLst/>
            <a:gdLst/>
            <a:ahLst/>
            <a:cxnLst/>
            <a:rect l="l" t="t" r="r" b="b"/>
            <a:pathLst>
              <a:path w="535939" h="309880">
                <a:moveTo>
                  <a:pt x="386316" y="0"/>
                </a:moveTo>
                <a:lnTo>
                  <a:pt x="0" y="223046"/>
                </a:lnTo>
                <a:lnTo>
                  <a:pt x="149299" y="309802"/>
                </a:lnTo>
                <a:lnTo>
                  <a:pt x="535616" y="86763"/>
                </a:lnTo>
                <a:lnTo>
                  <a:pt x="386316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86790" y="1996817"/>
            <a:ext cx="361362" cy="38249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59408" y="1904221"/>
            <a:ext cx="458286" cy="195323"/>
          </a:xfrm>
          <a:custGeom>
            <a:avLst/>
            <a:gdLst/>
            <a:ahLst/>
            <a:cxnLst/>
            <a:rect l="l" t="t" r="r" b="b"/>
            <a:pathLst>
              <a:path w="535939" h="228600">
                <a:moveTo>
                  <a:pt x="386316" y="0"/>
                </a:moveTo>
                <a:lnTo>
                  <a:pt x="0" y="223046"/>
                </a:lnTo>
                <a:lnTo>
                  <a:pt x="9079" y="228323"/>
                </a:lnTo>
                <a:lnTo>
                  <a:pt x="386316" y="10530"/>
                </a:lnTo>
                <a:lnTo>
                  <a:pt x="404437" y="10530"/>
                </a:lnTo>
                <a:lnTo>
                  <a:pt x="386316" y="0"/>
                </a:lnTo>
                <a:close/>
              </a:path>
              <a:path w="535939" h="228600">
                <a:moveTo>
                  <a:pt x="404437" y="10530"/>
                </a:moveTo>
                <a:lnTo>
                  <a:pt x="386316" y="10530"/>
                </a:lnTo>
                <a:lnTo>
                  <a:pt x="526525" y="92005"/>
                </a:lnTo>
                <a:lnTo>
                  <a:pt x="535616" y="86763"/>
                </a:lnTo>
                <a:lnTo>
                  <a:pt x="404437" y="1053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54244" y="1937664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59" y="0"/>
                </a:moveTo>
                <a:lnTo>
                  <a:pt x="0" y="13131"/>
                </a:lnTo>
                <a:lnTo>
                  <a:pt x="16877" y="22873"/>
                </a:lnTo>
                <a:lnTo>
                  <a:pt x="30747" y="22873"/>
                </a:lnTo>
                <a:lnTo>
                  <a:pt x="22759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3169" y="1939935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5"/>
                </a:lnTo>
                <a:lnTo>
                  <a:pt x="20311" y="20214"/>
                </a:lnTo>
                <a:lnTo>
                  <a:pt x="20279" y="1179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80510" y="1939948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07" y="0"/>
                </a:moveTo>
                <a:lnTo>
                  <a:pt x="0" y="11775"/>
                </a:lnTo>
                <a:lnTo>
                  <a:pt x="31" y="20199"/>
                </a:lnTo>
                <a:lnTo>
                  <a:pt x="20433" y="8420"/>
                </a:lnTo>
                <a:lnTo>
                  <a:pt x="2040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63169" y="1929878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71"/>
                </a:lnTo>
                <a:lnTo>
                  <a:pt x="20279" y="23562"/>
                </a:lnTo>
                <a:lnTo>
                  <a:pt x="40686" y="11786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69076" y="1933047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0" y="0"/>
                </a:moveTo>
                <a:lnTo>
                  <a:pt x="9456" y="0"/>
                </a:lnTo>
                <a:lnTo>
                  <a:pt x="0" y="5457"/>
                </a:lnTo>
                <a:lnTo>
                  <a:pt x="0" y="9881"/>
                </a:lnTo>
                <a:lnTo>
                  <a:pt x="9456" y="15339"/>
                </a:lnTo>
                <a:lnTo>
                  <a:pt x="17120" y="15339"/>
                </a:lnTo>
                <a:lnTo>
                  <a:pt x="26586" y="9881"/>
                </a:lnTo>
                <a:lnTo>
                  <a:pt x="26586" y="5457"/>
                </a:lnTo>
                <a:lnTo>
                  <a:pt x="17120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75793" y="1936919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7005" y="0"/>
                </a:moveTo>
                <a:lnTo>
                  <a:pt x="3863" y="0"/>
                </a:lnTo>
                <a:lnTo>
                  <a:pt x="0" y="2231"/>
                </a:lnTo>
                <a:lnTo>
                  <a:pt x="0" y="4046"/>
                </a:lnTo>
                <a:lnTo>
                  <a:pt x="3863" y="6273"/>
                </a:lnTo>
                <a:lnTo>
                  <a:pt x="7005" y="6273"/>
                </a:lnTo>
                <a:lnTo>
                  <a:pt x="10872" y="4046"/>
                </a:lnTo>
                <a:lnTo>
                  <a:pt x="10872" y="2231"/>
                </a:lnTo>
                <a:lnTo>
                  <a:pt x="700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12382" y="1961812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63" y="0"/>
                </a:moveTo>
                <a:lnTo>
                  <a:pt x="0" y="13136"/>
                </a:lnTo>
                <a:lnTo>
                  <a:pt x="16880" y="22875"/>
                </a:lnTo>
                <a:lnTo>
                  <a:pt x="30751" y="22875"/>
                </a:lnTo>
                <a:lnTo>
                  <a:pt x="22763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1309" y="1964089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0"/>
                </a:lnTo>
                <a:lnTo>
                  <a:pt x="20311" y="20210"/>
                </a:lnTo>
                <a:lnTo>
                  <a:pt x="20278" y="11786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38650" y="1964098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08" y="0"/>
                </a:moveTo>
                <a:lnTo>
                  <a:pt x="0" y="11775"/>
                </a:lnTo>
                <a:lnTo>
                  <a:pt x="33" y="20199"/>
                </a:lnTo>
                <a:lnTo>
                  <a:pt x="20430" y="8423"/>
                </a:lnTo>
                <a:lnTo>
                  <a:pt x="20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21309" y="1954024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79"/>
                </a:lnTo>
                <a:lnTo>
                  <a:pt x="20278" y="23566"/>
                </a:lnTo>
                <a:lnTo>
                  <a:pt x="40686" y="11790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27216" y="1957196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2" y="0"/>
                </a:moveTo>
                <a:lnTo>
                  <a:pt x="9457" y="0"/>
                </a:lnTo>
                <a:lnTo>
                  <a:pt x="0" y="5461"/>
                </a:lnTo>
                <a:lnTo>
                  <a:pt x="0" y="9881"/>
                </a:lnTo>
                <a:lnTo>
                  <a:pt x="9457" y="15342"/>
                </a:lnTo>
                <a:lnTo>
                  <a:pt x="17122" y="15342"/>
                </a:lnTo>
                <a:lnTo>
                  <a:pt x="26578" y="9881"/>
                </a:lnTo>
                <a:lnTo>
                  <a:pt x="26578" y="5461"/>
                </a:lnTo>
                <a:lnTo>
                  <a:pt x="17122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33930" y="1961070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7009" y="0"/>
                </a:moveTo>
                <a:lnTo>
                  <a:pt x="3865" y="0"/>
                </a:lnTo>
                <a:lnTo>
                  <a:pt x="0" y="2228"/>
                </a:lnTo>
                <a:lnTo>
                  <a:pt x="0" y="4046"/>
                </a:lnTo>
                <a:lnTo>
                  <a:pt x="3865" y="6271"/>
                </a:lnTo>
                <a:lnTo>
                  <a:pt x="7009" y="6271"/>
                </a:lnTo>
                <a:lnTo>
                  <a:pt x="10875" y="4046"/>
                </a:lnTo>
                <a:lnTo>
                  <a:pt x="10875" y="2228"/>
                </a:lnTo>
                <a:lnTo>
                  <a:pt x="700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70523" y="1985961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62" y="0"/>
                </a:moveTo>
                <a:lnTo>
                  <a:pt x="0" y="13136"/>
                </a:lnTo>
                <a:lnTo>
                  <a:pt x="16865" y="22875"/>
                </a:lnTo>
                <a:lnTo>
                  <a:pt x="30746" y="22875"/>
                </a:lnTo>
                <a:lnTo>
                  <a:pt x="22762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79449" y="1988238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3"/>
                </a:lnTo>
                <a:lnTo>
                  <a:pt x="20300" y="20210"/>
                </a:lnTo>
                <a:lnTo>
                  <a:pt x="20275" y="11789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96787" y="1988247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07" y="0"/>
                </a:moveTo>
                <a:lnTo>
                  <a:pt x="0" y="11779"/>
                </a:lnTo>
                <a:lnTo>
                  <a:pt x="25" y="20200"/>
                </a:lnTo>
                <a:lnTo>
                  <a:pt x="20433" y="8423"/>
                </a:lnTo>
                <a:lnTo>
                  <a:pt x="2040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79449" y="1978177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75"/>
                </a:lnTo>
                <a:lnTo>
                  <a:pt x="20275" y="23564"/>
                </a:lnTo>
                <a:lnTo>
                  <a:pt x="40683" y="11785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85353" y="1981339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4" y="0"/>
                </a:moveTo>
                <a:lnTo>
                  <a:pt x="9460" y="0"/>
                </a:lnTo>
                <a:lnTo>
                  <a:pt x="0" y="5457"/>
                </a:lnTo>
                <a:lnTo>
                  <a:pt x="0" y="9889"/>
                </a:lnTo>
                <a:lnTo>
                  <a:pt x="9460" y="15350"/>
                </a:lnTo>
                <a:lnTo>
                  <a:pt x="17124" y="15350"/>
                </a:lnTo>
                <a:lnTo>
                  <a:pt x="26582" y="9889"/>
                </a:lnTo>
                <a:lnTo>
                  <a:pt x="26582" y="5457"/>
                </a:lnTo>
                <a:lnTo>
                  <a:pt x="17124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92070" y="1985220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8" y="0"/>
                </a:moveTo>
                <a:lnTo>
                  <a:pt x="3867" y="0"/>
                </a:lnTo>
                <a:lnTo>
                  <a:pt x="0" y="2232"/>
                </a:lnTo>
                <a:lnTo>
                  <a:pt x="0" y="4032"/>
                </a:lnTo>
                <a:lnTo>
                  <a:pt x="3867" y="6271"/>
                </a:lnTo>
                <a:lnTo>
                  <a:pt x="6998" y="6271"/>
                </a:lnTo>
                <a:lnTo>
                  <a:pt x="10864" y="4032"/>
                </a:lnTo>
                <a:lnTo>
                  <a:pt x="10864" y="2232"/>
                </a:lnTo>
                <a:lnTo>
                  <a:pt x="699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28658" y="2010114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67" y="0"/>
                </a:moveTo>
                <a:lnTo>
                  <a:pt x="0" y="13133"/>
                </a:lnTo>
                <a:lnTo>
                  <a:pt x="16869" y="22873"/>
                </a:lnTo>
                <a:lnTo>
                  <a:pt x="30751" y="22873"/>
                </a:lnTo>
                <a:lnTo>
                  <a:pt x="22767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37590" y="2012388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3"/>
                </a:lnTo>
                <a:lnTo>
                  <a:pt x="20307" y="20213"/>
                </a:lnTo>
                <a:lnTo>
                  <a:pt x="20270" y="11789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54923" y="2012400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12" y="0"/>
                </a:moveTo>
                <a:lnTo>
                  <a:pt x="0" y="11775"/>
                </a:lnTo>
                <a:lnTo>
                  <a:pt x="36" y="20199"/>
                </a:lnTo>
                <a:lnTo>
                  <a:pt x="20434" y="8423"/>
                </a:lnTo>
                <a:lnTo>
                  <a:pt x="2041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37590" y="2002326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75"/>
                </a:lnTo>
                <a:lnTo>
                  <a:pt x="20270" y="23564"/>
                </a:lnTo>
                <a:lnTo>
                  <a:pt x="40683" y="11789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43493" y="2005489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5" y="0"/>
                </a:moveTo>
                <a:lnTo>
                  <a:pt x="9457" y="0"/>
                </a:lnTo>
                <a:lnTo>
                  <a:pt x="0" y="5457"/>
                </a:lnTo>
                <a:lnTo>
                  <a:pt x="0" y="9892"/>
                </a:lnTo>
                <a:lnTo>
                  <a:pt x="9457" y="15353"/>
                </a:lnTo>
                <a:lnTo>
                  <a:pt x="17125" y="15353"/>
                </a:lnTo>
                <a:lnTo>
                  <a:pt x="26582" y="9892"/>
                </a:lnTo>
                <a:lnTo>
                  <a:pt x="26582" y="5457"/>
                </a:lnTo>
                <a:lnTo>
                  <a:pt x="17125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50211" y="2009373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7" y="0"/>
                </a:moveTo>
                <a:lnTo>
                  <a:pt x="3865" y="0"/>
                </a:lnTo>
                <a:lnTo>
                  <a:pt x="0" y="2227"/>
                </a:lnTo>
                <a:lnTo>
                  <a:pt x="0" y="4032"/>
                </a:lnTo>
                <a:lnTo>
                  <a:pt x="3865" y="6271"/>
                </a:lnTo>
                <a:lnTo>
                  <a:pt x="6997" y="6271"/>
                </a:lnTo>
                <a:lnTo>
                  <a:pt x="10864" y="4032"/>
                </a:lnTo>
                <a:lnTo>
                  <a:pt x="10864" y="2227"/>
                </a:lnTo>
                <a:lnTo>
                  <a:pt x="69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86799" y="2034264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62" y="0"/>
                </a:moveTo>
                <a:lnTo>
                  <a:pt x="0" y="13135"/>
                </a:lnTo>
                <a:lnTo>
                  <a:pt x="16865" y="22873"/>
                </a:lnTo>
                <a:lnTo>
                  <a:pt x="30736" y="22873"/>
                </a:lnTo>
                <a:lnTo>
                  <a:pt x="22762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95726" y="2036539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1"/>
                </a:lnTo>
                <a:lnTo>
                  <a:pt x="20297" y="20210"/>
                </a:lnTo>
                <a:lnTo>
                  <a:pt x="20275" y="1179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13064" y="2036539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11" y="0"/>
                </a:moveTo>
                <a:lnTo>
                  <a:pt x="0" y="11790"/>
                </a:lnTo>
                <a:lnTo>
                  <a:pt x="21" y="20210"/>
                </a:lnTo>
                <a:lnTo>
                  <a:pt x="20433" y="8435"/>
                </a:lnTo>
                <a:lnTo>
                  <a:pt x="20411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95726" y="2026475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79"/>
                </a:lnTo>
                <a:lnTo>
                  <a:pt x="20275" y="23569"/>
                </a:lnTo>
                <a:lnTo>
                  <a:pt x="40686" y="11779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01633" y="2029640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0" y="0"/>
                </a:moveTo>
                <a:lnTo>
                  <a:pt x="9456" y="0"/>
                </a:lnTo>
                <a:lnTo>
                  <a:pt x="0" y="5458"/>
                </a:lnTo>
                <a:lnTo>
                  <a:pt x="0" y="9889"/>
                </a:lnTo>
                <a:lnTo>
                  <a:pt x="9456" y="15350"/>
                </a:lnTo>
                <a:lnTo>
                  <a:pt x="17120" y="15350"/>
                </a:lnTo>
                <a:lnTo>
                  <a:pt x="26582" y="9889"/>
                </a:lnTo>
                <a:lnTo>
                  <a:pt x="26582" y="5458"/>
                </a:lnTo>
                <a:lnTo>
                  <a:pt x="17120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08350" y="2033509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7005" y="0"/>
                </a:moveTo>
                <a:lnTo>
                  <a:pt x="3863" y="0"/>
                </a:lnTo>
                <a:lnTo>
                  <a:pt x="0" y="2242"/>
                </a:lnTo>
                <a:lnTo>
                  <a:pt x="0" y="4046"/>
                </a:lnTo>
                <a:lnTo>
                  <a:pt x="3863" y="6278"/>
                </a:lnTo>
                <a:lnTo>
                  <a:pt x="7005" y="6278"/>
                </a:lnTo>
                <a:lnTo>
                  <a:pt x="10872" y="4046"/>
                </a:lnTo>
                <a:lnTo>
                  <a:pt x="10872" y="2242"/>
                </a:lnTo>
                <a:lnTo>
                  <a:pt x="700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44939" y="2058407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59" y="0"/>
                </a:moveTo>
                <a:lnTo>
                  <a:pt x="0" y="13143"/>
                </a:lnTo>
                <a:lnTo>
                  <a:pt x="16866" y="22885"/>
                </a:lnTo>
                <a:lnTo>
                  <a:pt x="30736" y="22885"/>
                </a:lnTo>
                <a:lnTo>
                  <a:pt x="22759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53867" y="2060689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3"/>
                </a:lnTo>
                <a:lnTo>
                  <a:pt x="20295" y="20214"/>
                </a:lnTo>
                <a:lnTo>
                  <a:pt x="20274" y="1179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71204" y="2060689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12" y="0"/>
                </a:moveTo>
                <a:lnTo>
                  <a:pt x="0" y="11790"/>
                </a:lnTo>
                <a:lnTo>
                  <a:pt x="21" y="20214"/>
                </a:lnTo>
                <a:lnTo>
                  <a:pt x="20434" y="8435"/>
                </a:lnTo>
                <a:lnTo>
                  <a:pt x="2041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53867" y="2050618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86"/>
                </a:lnTo>
                <a:lnTo>
                  <a:pt x="20274" y="23577"/>
                </a:lnTo>
                <a:lnTo>
                  <a:pt x="40686" y="11786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59773" y="2053790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2" y="0"/>
                </a:moveTo>
                <a:lnTo>
                  <a:pt x="9457" y="0"/>
                </a:lnTo>
                <a:lnTo>
                  <a:pt x="0" y="5457"/>
                </a:lnTo>
                <a:lnTo>
                  <a:pt x="0" y="9893"/>
                </a:lnTo>
                <a:lnTo>
                  <a:pt x="9457" y="15350"/>
                </a:lnTo>
                <a:lnTo>
                  <a:pt x="17122" y="15350"/>
                </a:lnTo>
                <a:lnTo>
                  <a:pt x="26579" y="9893"/>
                </a:lnTo>
                <a:lnTo>
                  <a:pt x="26579" y="5457"/>
                </a:lnTo>
                <a:lnTo>
                  <a:pt x="17122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66487" y="2057662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7009" y="0"/>
                </a:moveTo>
                <a:lnTo>
                  <a:pt x="3865" y="0"/>
                </a:lnTo>
                <a:lnTo>
                  <a:pt x="0" y="2239"/>
                </a:lnTo>
                <a:lnTo>
                  <a:pt x="0" y="4046"/>
                </a:lnTo>
                <a:lnTo>
                  <a:pt x="3865" y="6275"/>
                </a:lnTo>
                <a:lnTo>
                  <a:pt x="7009" y="6275"/>
                </a:lnTo>
                <a:lnTo>
                  <a:pt x="10864" y="4046"/>
                </a:lnTo>
                <a:lnTo>
                  <a:pt x="10864" y="2239"/>
                </a:lnTo>
                <a:lnTo>
                  <a:pt x="700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3080" y="2082556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58" y="0"/>
                </a:moveTo>
                <a:lnTo>
                  <a:pt x="0" y="13135"/>
                </a:lnTo>
                <a:lnTo>
                  <a:pt x="16865" y="22884"/>
                </a:lnTo>
                <a:lnTo>
                  <a:pt x="30736" y="22884"/>
                </a:lnTo>
                <a:lnTo>
                  <a:pt x="2275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12006" y="2084841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0"/>
                </a:lnTo>
                <a:lnTo>
                  <a:pt x="20297" y="20209"/>
                </a:lnTo>
                <a:lnTo>
                  <a:pt x="20275" y="11785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29345" y="2084841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08" y="0"/>
                </a:moveTo>
                <a:lnTo>
                  <a:pt x="0" y="11785"/>
                </a:lnTo>
                <a:lnTo>
                  <a:pt x="21" y="20209"/>
                </a:lnTo>
                <a:lnTo>
                  <a:pt x="20430" y="8434"/>
                </a:lnTo>
                <a:lnTo>
                  <a:pt x="20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12006" y="2074771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397" y="0"/>
                </a:moveTo>
                <a:lnTo>
                  <a:pt x="0" y="11786"/>
                </a:lnTo>
                <a:lnTo>
                  <a:pt x="20275" y="23572"/>
                </a:lnTo>
                <a:lnTo>
                  <a:pt x="40684" y="11786"/>
                </a:lnTo>
                <a:lnTo>
                  <a:pt x="203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17910" y="2077939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4" y="0"/>
                </a:moveTo>
                <a:lnTo>
                  <a:pt x="9460" y="0"/>
                </a:lnTo>
                <a:lnTo>
                  <a:pt x="0" y="5457"/>
                </a:lnTo>
                <a:lnTo>
                  <a:pt x="0" y="9881"/>
                </a:lnTo>
                <a:lnTo>
                  <a:pt x="9460" y="15354"/>
                </a:lnTo>
                <a:lnTo>
                  <a:pt x="17124" y="15354"/>
                </a:lnTo>
                <a:lnTo>
                  <a:pt x="26582" y="9881"/>
                </a:lnTo>
                <a:lnTo>
                  <a:pt x="26582" y="5457"/>
                </a:lnTo>
                <a:lnTo>
                  <a:pt x="17124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24627" y="2081812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5" y="0"/>
                </a:moveTo>
                <a:lnTo>
                  <a:pt x="3867" y="0"/>
                </a:lnTo>
                <a:lnTo>
                  <a:pt x="0" y="2239"/>
                </a:lnTo>
                <a:lnTo>
                  <a:pt x="0" y="4046"/>
                </a:lnTo>
                <a:lnTo>
                  <a:pt x="3867" y="6273"/>
                </a:lnTo>
                <a:lnTo>
                  <a:pt x="6995" y="6273"/>
                </a:lnTo>
                <a:lnTo>
                  <a:pt x="10864" y="4046"/>
                </a:lnTo>
                <a:lnTo>
                  <a:pt x="10864" y="2239"/>
                </a:lnTo>
                <a:lnTo>
                  <a:pt x="699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83510" y="1954541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9" y="0"/>
                </a:moveTo>
                <a:lnTo>
                  <a:pt x="0" y="13147"/>
                </a:lnTo>
                <a:lnTo>
                  <a:pt x="16866" y="22881"/>
                </a:lnTo>
                <a:lnTo>
                  <a:pt x="30737" y="22881"/>
                </a:lnTo>
                <a:lnTo>
                  <a:pt x="22749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92426" y="1956826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31" y="8425"/>
                </a:lnTo>
                <a:lnTo>
                  <a:pt x="20311" y="20206"/>
                </a:lnTo>
                <a:lnTo>
                  <a:pt x="20289" y="11786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09776" y="1956826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86"/>
                </a:lnTo>
                <a:lnTo>
                  <a:pt x="21" y="20206"/>
                </a:lnTo>
                <a:lnTo>
                  <a:pt x="20419" y="8431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92427" y="1946752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11" y="0"/>
                </a:moveTo>
                <a:lnTo>
                  <a:pt x="0" y="11789"/>
                </a:lnTo>
                <a:lnTo>
                  <a:pt x="20289" y="23576"/>
                </a:lnTo>
                <a:lnTo>
                  <a:pt x="40686" y="11789"/>
                </a:lnTo>
                <a:lnTo>
                  <a:pt x="20411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98332" y="1949925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36" y="0"/>
                </a:moveTo>
                <a:lnTo>
                  <a:pt x="9457" y="0"/>
                </a:lnTo>
                <a:lnTo>
                  <a:pt x="0" y="5461"/>
                </a:lnTo>
                <a:lnTo>
                  <a:pt x="0" y="9881"/>
                </a:lnTo>
                <a:lnTo>
                  <a:pt x="9457" y="15349"/>
                </a:lnTo>
                <a:lnTo>
                  <a:pt x="17136" y="15349"/>
                </a:lnTo>
                <a:lnTo>
                  <a:pt x="26582" y="9881"/>
                </a:lnTo>
                <a:lnTo>
                  <a:pt x="26582" y="5461"/>
                </a:lnTo>
                <a:lnTo>
                  <a:pt x="17136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05060" y="1953799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5" y="0"/>
                </a:moveTo>
                <a:lnTo>
                  <a:pt x="3865" y="0"/>
                </a:lnTo>
                <a:lnTo>
                  <a:pt x="0" y="2239"/>
                </a:lnTo>
                <a:lnTo>
                  <a:pt x="0" y="4042"/>
                </a:lnTo>
                <a:lnTo>
                  <a:pt x="3865" y="6271"/>
                </a:lnTo>
                <a:lnTo>
                  <a:pt x="6995" y="6271"/>
                </a:lnTo>
                <a:lnTo>
                  <a:pt x="10861" y="4042"/>
                </a:lnTo>
                <a:lnTo>
                  <a:pt x="10861" y="2239"/>
                </a:lnTo>
                <a:lnTo>
                  <a:pt x="699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41648" y="1978690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52" y="0"/>
                </a:moveTo>
                <a:lnTo>
                  <a:pt x="0" y="13136"/>
                </a:lnTo>
                <a:lnTo>
                  <a:pt x="16869" y="22885"/>
                </a:lnTo>
                <a:lnTo>
                  <a:pt x="30740" y="22885"/>
                </a:lnTo>
                <a:lnTo>
                  <a:pt x="22752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50565" y="1980975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33" y="8423"/>
                </a:lnTo>
                <a:lnTo>
                  <a:pt x="20311" y="20210"/>
                </a:lnTo>
                <a:lnTo>
                  <a:pt x="20289" y="11786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67916" y="1980975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86"/>
                </a:lnTo>
                <a:lnTo>
                  <a:pt x="21" y="20210"/>
                </a:lnTo>
                <a:lnTo>
                  <a:pt x="20419" y="8423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50566" y="1970905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11" y="0"/>
                </a:moveTo>
                <a:lnTo>
                  <a:pt x="0" y="11785"/>
                </a:lnTo>
                <a:lnTo>
                  <a:pt x="20289" y="23572"/>
                </a:lnTo>
                <a:lnTo>
                  <a:pt x="40686" y="11785"/>
                </a:lnTo>
                <a:lnTo>
                  <a:pt x="20411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56473" y="1974073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36" y="0"/>
                </a:moveTo>
                <a:lnTo>
                  <a:pt x="9456" y="0"/>
                </a:lnTo>
                <a:lnTo>
                  <a:pt x="0" y="5461"/>
                </a:lnTo>
                <a:lnTo>
                  <a:pt x="0" y="9881"/>
                </a:lnTo>
                <a:lnTo>
                  <a:pt x="9456" y="15354"/>
                </a:lnTo>
                <a:lnTo>
                  <a:pt x="17136" y="15354"/>
                </a:lnTo>
                <a:lnTo>
                  <a:pt x="26592" y="9881"/>
                </a:lnTo>
                <a:lnTo>
                  <a:pt x="26592" y="5461"/>
                </a:lnTo>
                <a:lnTo>
                  <a:pt x="17136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63199" y="1977949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5" y="0"/>
                </a:moveTo>
                <a:lnTo>
                  <a:pt x="3867" y="0"/>
                </a:lnTo>
                <a:lnTo>
                  <a:pt x="0" y="2225"/>
                </a:lnTo>
                <a:lnTo>
                  <a:pt x="0" y="4042"/>
                </a:lnTo>
                <a:lnTo>
                  <a:pt x="3867" y="6271"/>
                </a:lnTo>
                <a:lnTo>
                  <a:pt x="6995" y="6271"/>
                </a:lnTo>
                <a:lnTo>
                  <a:pt x="10862" y="4042"/>
                </a:lnTo>
                <a:lnTo>
                  <a:pt x="10862" y="2225"/>
                </a:lnTo>
                <a:lnTo>
                  <a:pt x="699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99789" y="2002843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8" y="0"/>
                </a:moveTo>
                <a:lnTo>
                  <a:pt x="0" y="13133"/>
                </a:lnTo>
                <a:lnTo>
                  <a:pt x="16869" y="22881"/>
                </a:lnTo>
                <a:lnTo>
                  <a:pt x="30740" y="22881"/>
                </a:lnTo>
                <a:lnTo>
                  <a:pt x="2274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08706" y="2005116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34"/>
                </a:lnTo>
                <a:lnTo>
                  <a:pt x="20311" y="20220"/>
                </a:lnTo>
                <a:lnTo>
                  <a:pt x="20285" y="11785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26053" y="2005128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401" y="0"/>
                </a:moveTo>
                <a:lnTo>
                  <a:pt x="0" y="11771"/>
                </a:lnTo>
                <a:lnTo>
                  <a:pt x="25" y="20206"/>
                </a:lnTo>
                <a:lnTo>
                  <a:pt x="20422" y="8420"/>
                </a:lnTo>
                <a:lnTo>
                  <a:pt x="20401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08707" y="1995054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11" y="0"/>
                </a:moveTo>
                <a:lnTo>
                  <a:pt x="0" y="11776"/>
                </a:lnTo>
                <a:lnTo>
                  <a:pt x="20285" y="23562"/>
                </a:lnTo>
                <a:lnTo>
                  <a:pt x="40686" y="11790"/>
                </a:lnTo>
                <a:lnTo>
                  <a:pt x="20411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14610" y="1998226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5" y="0"/>
                </a:moveTo>
                <a:lnTo>
                  <a:pt x="9461" y="0"/>
                </a:lnTo>
                <a:lnTo>
                  <a:pt x="0" y="5457"/>
                </a:lnTo>
                <a:lnTo>
                  <a:pt x="0" y="9881"/>
                </a:lnTo>
                <a:lnTo>
                  <a:pt x="9461" y="15339"/>
                </a:lnTo>
                <a:lnTo>
                  <a:pt x="17125" y="15339"/>
                </a:lnTo>
                <a:lnTo>
                  <a:pt x="26582" y="9881"/>
                </a:lnTo>
                <a:lnTo>
                  <a:pt x="26582" y="5457"/>
                </a:lnTo>
                <a:lnTo>
                  <a:pt x="17125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21340" y="2002098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5" y="0"/>
                </a:moveTo>
                <a:lnTo>
                  <a:pt x="3862" y="0"/>
                </a:lnTo>
                <a:lnTo>
                  <a:pt x="0" y="2227"/>
                </a:lnTo>
                <a:lnTo>
                  <a:pt x="0" y="4042"/>
                </a:lnTo>
                <a:lnTo>
                  <a:pt x="3862" y="6275"/>
                </a:lnTo>
                <a:lnTo>
                  <a:pt x="6995" y="6275"/>
                </a:lnTo>
                <a:lnTo>
                  <a:pt x="10861" y="4042"/>
                </a:lnTo>
                <a:lnTo>
                  <a:pt x="10861" y="2227"/>
                </a:lnTo>
                <a:lnTo>
                  <a:pt x="699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7928" y="2026992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8" y="0"/>
                </a:moveTo>
                <a:lnTo>
                  <a:pt x="0" y="13135"/>
                </a:lnTo>
                <a:lnTo>
                  <a:pt x="16865" y="22870"/>
                </a:lnTo>
                <a:lnTo>
                  <a:pt x="30736" y="22870"/>
                </a:lnTo>
                <a:lnTo>
                  <a:pt x="2274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66846" y="2029268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0"/>
                </a:lnTo>
                <a:lnTo>
                  <a:pt x="20307" y="20206"/>
                </a:lnTo>
                <a:lnTo>
                  <a:pt x="20285" y="11783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84192" y="2029277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71"/>
                </a:lnTo>
                <a:lnTo>
                  <a:pt x="21" y="20195"/>
                </a:lnTo>
                <a:lnTo>
                  <a:pt x="20419" y="8423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66846" y="2019204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08" y="0"/>
                </a:moveTo>
                <a:lnTo>
                  <a:pt x="0" y="11779"/>
                </a:lnTo>
                <a:lnTo>
                  <a:pt x="20285" y="23562"/>
                </a:lnTo>
                <a:lnTo>
                  <a:pt x="40683" y="11790"/>
                </a:lnTo>
                <a:lnTo>
                  <a:pt x="2040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72751" y="2022376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4" y="0"/>
                </a:moveTo>
                <a:lnTo>
                  <a:pt x="9460" y="0"/>
                </a:lnTo>
                <a:lnTo>
                  <a:pt x="0" y="5461"/>
                </a:lnTo>
                <a:lnTo>
                  <a:pt x="0" y="9881"/>
                </a:lnTo>
                <a:lnTo>
                  <a:pt x="9460" y="15342"/>
                </a:lnTo>
                <a:lnTo>
                  <a:pt x="17124" y="15342"/>
                </a:lnTo>
                <a:lnTo>
                  <a:pt x="26582" y="9881"/>
                </a:lnTo>
                <a:lnTo>
                  <a:pt x="26582" y="5461"/>
                </a:lnTo>
                <a:lnTo>
                  <a:pt x="17124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79477" y="2026250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7" y="0"/>
                </a:moveTo>
                <a:lnTo>
                  <a:pt x="3865" y="0"/>
                </a:lnTo>
                <a:lnTo>
                  <a:pt x="0" y="2225"/>
                </a:lnTo>
                <a:lnTo>
                  <a:pt x="0" y="4043"/>
                </a:lnTo>
                <a:lnTo>
                  <a:pt x="3865" y="6271"/>
                </a:lnTo>
                <a:lnTo>
                  <a:pt x="6997" y="6271"/>
                </a:lnTo>
                <a:lnTo>
                  <a:pt x="10861" y="4043"/>
                </a:lnTo>
                <a:lnTo>
                  <a:pt x="10861" y="2225"/>
                </a:lnTo>
                <a:lnTo>
                  <a:pt x="69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16069" y="2051141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8" y="0"/>
                </a:moveTo>
                <a:lnTo>
                  <a:pt x="0" y="13136"/>
                </a:lnTo>
                <a:lnTo>
                  <a:pt x="16865" y="22871"/>
                </a:lnTo>
                <a:lnTo>
                  <a:pt x="30736" y="22871"/>
                </a:lnTo>
                <a:lnTo>
                  <a:pt x="2274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24984" y="2053418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5" y="8423"/>
                </a:lnTo>
                <a:lnTo>
                  <a:pt x="20311" y="20206"/>
                </a:lnTo>
                <a:lnTo>
                  <a:pt x="20289" y="11786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842333" y="2053427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75"/>
                </a:lnTo>
                <a:lnTo>
                  <a:pt x="21" y="20195"/>
                </a:lnTo>
                <a:lnTo>
                  <a:pt x="20419" y="8423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24984" y="2043356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11" y="0"/>
                </a:moveTo>
                <a:lnTo>
                  <a:pt x="0" y="11775"/>
                </a:lnTo>
                <a:lnTo>
                  <a:pt x="20289" y="23562"/>
                </a:lnTo>
                <a:lnTo>
                  <a:pt x="40686" y="11786"/>
                </a:lnTo>
                <a:lnTo>
                  <a:pt x="20411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30890" y="2046524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2" y="0"/>
                </a:moveTo>
                <a:lnTo>
                  <a:pt x="9457" y="0"/>
                </a:lnTo>
                <a:lnTo>
                  <a:pt x="0" y="5461"/>
                </a:lnTo>
                <a:lnTo>
                  <a:pt x="0" y="9881"/>
                </a:lnTo>
                <a:lnTo>
                  <a:pt x="9457" y="15342"/>
                </a:lnTo>
                <a:lnTo>
                  <a:pt x="17122" y="15342"/>
                </a:lnTo>
                <a:lnTo>
                  <a:pt x="26582" y="9881"/>
                </a:lnTo>
                <a:lnTo>
                  <a:pt x="26582" y="5461"/>
                </a:lnTo>
                <a:lnTo>
                  <a:pt x="17122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37614" y="2050399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8" y="0"/>
                </a:moveTo>
                <a:lnTo>
                  <a:pt x="3869" y="0"/>
                </a:lnTo>
                <a:lnTo>
                  <a:pt x="0" y="2228"/>
                </a:lnTo>
                <a:lnTo>
                  <a:pt x="0" y="4043"/>
                </a:lnTo>
                <a:lnTo>
                  <a:pt x="3869" y="6271"/>
                </a:lnTo>
                <a:lnTo>
                  <a:pt x="6998" y="6271"/>
                </a:lnTo>
                <a:lnTo>
                  <a:pt x="10864" y="4043"/>
                </a:lnTo>
                <a:lnTo>
                  <a:pt x="10864" y="2228"/>
                </a:lnTo>
                <a:lnTo>
                  <a:pt x="699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74205" y="2075294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8" y="0"/>
                </a:moveTo>
                <a:lnTo>
                  <a:pt x="0" y="13133"/>
                </a:lnTo>
                <a:lnTo>
                  <a:pt x="16869" y="22871"/>
                </a:lnTo>
                <a:lnTo>
                  <a:pt x="30740" y="22871"/>
                </a:lnTo>
                <a:lnTo>
                  <a:pt x="2274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3123" y="2077566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3"/>
                </a:lnTo>
                <a:lnTo>
                  <a:pt x="20311" y="20210"/>
                </a:lnTo>
                <a:lnTo>
                  <a:pt x="20289" y="11785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00473" y="2077578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71"/>
                </a:lnTo>
                <a:lnTo>
                  <a:pt x="21" y="20196"/>
                </a:lnTo>
                <a:lnTo>
                  <a:pt x="20419" y="8420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83123" y="2067506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08" y="0"/>
                </a:moveTo>
                <a:lnTo>
                  <a:pt x="0" y="11775"/>
                </a:lnTo>
                <a:lnTo>
                  <a:pt x="20289" y="23561"/>
                </a:lnTo>
                <a:lnTo>
                  <a:pt x="40686" y="11789"/>
                </a:lnTo>
                <a:lnTo>
                  <a:pt x="2040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89031" y="2070665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0" y="0"/>
                </a:moveTo>
                <a:lnTo>
                  <a:pt x="9456" y="0"/>
                </a:lnTo>
                <a:lnTo>
                  <a:pt x="0" y="5472"/>
                </a:lnTo>
                <a:lnTo>
                  <a:pt x="0" y="9895"/>
                </a:lnTo>
                <a:lnTo>
                  <a:pt x="9456" y="15356"/>
                </a:lnTo>
                <a:lnTo>
                  <a:pt x="17120" y="15356"/>
                </a:lnTo>
                <a:lnTo>
                  <a:pt x="26578" y="9895"/>
                </a:lnTo>
                <a:lnTo>
                  <a:pt x="26578" y="5472"/>
                </a:lnTo>
                <a:lnTo>
                  <a:pt x="17120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95754" y="2074552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7" y="0"/>
                </a:moveTo>
                <a:lnTo>
                  <a:pt x="3869" y="0"/>
                </a:lnTo>
                <a:lnTo>
                  <a:pt x="0" y="2225"/>
                </a:lnTo>
                <a:lnTo>
                  <a:pt x="0" y="4032"/>
                </a:lnTo>
                <a:lnTo>
                  <a:pt x="3869" y="6271"/>
                </a:lnTo>
                <a:lnTo>
                  <a:pt x="6997" y="6271"/>
                </a:lnTo>
                <a:lnTo>
                  <a:pt x="10864" y="4032"/>
                </a:lnTo>
                <a:lnTo>
                  <a:pt x="10864" y="2225"/>
                </a:lnTo>
                <a:lnTo>
                  <a:pt x="699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32346" y="2099443"/>
            <a:ext cx="26607" cy="2007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2748" y="0"/>
                </a:moveTo>
                <a:lnTo>
                  <a:pt x="0" y="13135"/>
                </a:lnTo>
                <a:lnTo>
                  <a:pt x="16869" y="22870"/>
                </a:lnTo>
                <a:lnTo>
                  <a:pt x="30736" y="22870"/>
                </a:lnTo>
                <a:lnTo>
                  <a:pt x="22748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41263" y="2101718"/>
            <a:ext cx="17376" cy="17362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21" y="8421"/>
                </a:lnTo>
                <a:lnTo>
                  <a:pt x="20307" y="20206"/>
                </a:lnTo>
                <a:lnTo>
                  <a:pt x="20285" y="11786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758611" y="2101724"/>
            <a:ext cx="17919" cy="17362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20397" y="0"/>
                </a:moveTo>
                <a:lnTo>
                  <a:pt x="0" y="11779"/>
                </a:lnTo>
                <a:lnTo>
                  <a:pt x="21" y="20199"/>
                </a:lnTo>
                <a:lnTo>
                  <a:pt x="20422" y="8423"/>
                </a:lnTo>
                <a:lnTo>
                  <a:pt x="2039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41264" y="2091655"/>
            <a:ext cx="35295" cy="20617"/>
          </a:xfrm>
          <a:custGeom>
            <a:avLst/>
            <a:gdLst/>
            <a:ahLst/>
            <a:cxnLst/>
            <a:rect l="l" t="t" r="r" b="b"/>
            <a:pathLst>
              <a:path w="41275" h="24130">
                <a:moveTo>
                  <a:pt x="20407" y="0"/>
                </a:moveTo>
                <a:lnTo>
                  <a:pt x="0" y="11777"/>
                </a:lnTo>
                <a:lnTo>
                  <a:pt x="20285" y="23564"/>
                </a:lnTo>
                <a:lnTo>
                  <a:pt x="40683" y="11785"/>
                </a:lnTo>
                <a:lnTo>
                  <a:pt x="2040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47167" y="2094818"/>
            <a:ext cx="22806" cy="13564"/>
          </a:xfrm>
          <a:custGeom>
            <a:avLst/>
            <a:gdLst/>
            <a:ahLst/>
            <a:cxnLst/>
            <a:rect l="l" t="t" r="r" b="b"/>
            <a:pathLst>
              <a:path w="26669" h="15875">
                <a:moveTo>
                  <a:pt x="17125" y="0"/>
                </a:moveTo>
                <a:lnTo>
                  <a:pt x="9461" y="0"/>
                </a:lnTo>
                <a:lnTo>
                  <a:pt x="0" y="5461"/>
                </a:lnTo>
                <a:lnTo>
                  <a:pt x="0" y="9892"/>
                </a:lnTo>
                <a:lnTo>
                  <a:pt x="9461" y="15353"/>
                </a:lnTo>
                <a:lnTo>
                  <a:pt x="17125" y="15353"/>
                </a:lnTo>
                <a:lnTo>
                  <a:pt x="26583" y="9892"/>
                </a:lnTo>
                <a:lnTo>
                  <a:pt x="26583" y="5461"/>
                </a:lnTo>
                <a:lnTo>
                  <a:pt x="17125" y="0"/>
                </a:lnTo>
                <a:close/>
              </a:path>
            </a:pathLst>
          </a:custGeom>
          <a:solidFill>
            <a:srgbClr val="A0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53893" y="2098701"/>
            <a:ext cx="9774" cy="5426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6998" y="0"/>
                </a:moveTo>
                <a:lnTo>
                  <a:pt x="3867" y="0"/>
                </a:lnTo>
                <a:lnTo>
                  <a:pt x="0" y="2223"/>
                </a:lnTo>
                <a:lnTo>
                  <a:pt x="0" y="4030"/>
                </a:lnTo>
                <a:lnTo>
                  <a:pt x="3867" y="6271"/>
                </a:lnTo>
                <a:lnTo>
                  <a:pt x="6998" y="6271"/>
                </a:lnTo>
                <a:lnTo>
                  <a:pt x="10861" y="4030"/>
                </a:lnTo>
                <a:lnTo>
                  <a:pt x="10861" y="2223"/>
                </a:lnTo>
                <a:lnTo>
                  <a:pt x="699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89750" y="1904221"/>
            <a:ext cx="128146" cy="78672"/>
          </a:xfrm>
          <a:custGeom>
            <a:avLst/>
            <a:gdLst/>
            <a:ahLst/>
            <a:cxnLst/>
            <a:rect l="l" t="t" r="r" b="b"/>
            <a:pathLst>
              <a:path w="149860" h="92075">
                <a:moveTo>
                  <a:pt x="0" y="0"/>
                </a:moveTo>
                <a:lnTo>
                  <a:pt x="0" y="10530"/>
                </a:lnTo>
                <a:lnTo>
                  <a:pt x="140209" y="92005"/>
                </a:lnTo>
                <a:lnTo>
                  <a:pt x="149299" y="86763"/>
                </a:lnTo>
                <a:lnTo>
                  <a:pt x="0" y="0"/>
                </a:lnTo>
                <a:close/>
              </a:path>
            </a:pathLst>
          </a:custGeom>
          <a:solidFill>
            <a:srgbClr val="77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28472" y="2196363"/>
            <a:ext cx="110228" cy="65108"/>
          </a:xfrm>
          <a:custGeom>
            <a:avLst/>
            <a:gdLst/>
            <a:ahLst/>
            <a:cxnLst/>
            <a:rect l="l" t="t" r="r" b="b"/>
            <a:pathLst>
              <a:path w="128905" h="76200">
                <a:moveTo>
                  <a:pt x="128587" y="0"/>
                </a:moveTo>
                <a:lnTo>
                  <a:pt x="0" y="75163"/>
                </a:lnTo>
                <a:lnTo>
                  <a:pt x="10" y="75832"/>
                </a:lnTo>
                <a:lnTo>
                  <a:pt x="128587" y="1108"/>
                </a:lnTo>
                <a:lnTo>
                  <a:pt x="128587" y="0"/>
                </a:lnTo>
                <a:close/>
              </a:path>
            </a:pathLst>
          </a:custGeom>
          <a:solidFill>
            <a:srgbClr val="383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38429" y="2179138"/>
            <a:ext cx="29865" cy="18447"/>
          </a:xfrm>
          <a:custGeom>
            <a:avLst/>
            <a:gdLst/>
            <a:ahLst/>
            <a:cxnLst/>
            <a:rect l="l" t="t" r="r" b="b"/>
            <a:pathLst>
              <a:path w="34925" h="21589">
                <a:moveTo>
                  <a:pt x="34495" y="0"/>
                </a:moveTo>
                <a:lnTo>
                  <a:pt x="0" y="20159"/>
                </a:lnTo>
                <a:lnTo>
                  <a:pt x="0" y="21268"/>
                </a:lnTo>
                <a:lnTo>
                  <a:pt x="34485" y="1238"/>
                </a:lnTo>
                <a:lnTo>
                  <a:pt x="34495" y="0"/>
                </a:lnTo>
                <a:close/>
              </a:path>
            </a:pathLst>
          </a:custGeom>
          <a:solidFill>
            <a:srgbClr val="2E2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28482" y="2180195"/>
            <a:ext cx="139435" cy="14941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28482" y="2180195"/>
            <a:ext cx="139549" cy="143237"/>
          </a:xfrm>
          <a:custGeom>
            <a:avLst/>
            <a:gdLst/>
            <a:ahLst/>
            <a:cxnLst/>
            <a:rect l="l" t="t" r="r" b="b"/>
            <a:pathLst>
              <a:path w="163194" h="167639">
                <a:moveTo>
                  <a:pt x="15509" y="136055"/>
                </a:moveTo>
                <a:lnTo>
                  <a:pt x="14620" y="136055"/>
                </a:lnTo>
                <a:lnTo>
                  <a:pt x="14620" y="167046"/>
                </a:lnTo>
                <a:lnTo>
                  <a:pt x="15509" y="166532"/>
                </a:lnTo>
                <a:lnTo>
                  <a:pt x="15509" y="136055"/>
                </a:lnTo>
                <a:close/>
              </a:path>
              <a:path w="163194" h="167639">
                <a:moveTo>
                  <a:pt x="30304" y="127651"/>
                </a:moveTo>
                <a:lnTo>
                  <a:pt x="29415" y="127651"/>
                </a:lnTo>
                <a:lnTo>
                  <a:pt x="29415" y="158503"/>
                </a:lnTo>
                <a:lnTo>
                  <a:pt x="30304" y="157989"/>
                </a:lnTo>
                <a:lnTo>
                  <a:pt x="30304" y="127651"/>
                </a:lnTo>
                <a:close/>
              </a:path>
              <a:path w="163194" h="167639">
                <a:moveTo>
                  <a:pt x="45111" y="119030"/>
                </a:moveTo>
                <a:lnTo>
                  <a:pt x="44212" y="119030"/>
                </a:lnTo>
                <a:lnTo>
                  <a:pt x="44212" y="149961"/>
                </a:lnTo>
                <a:lnTo>
                  <a:pt x="45111" y="149439"/>
                </a:lnTo>
                <a:lnTo>
                  <a:pt x="45111" y="119030"/>
                </a:lnTo>
                <a:close/>
              </a:path>
              <a:path w="163194" h="167639">
                <a:moveTo>
                  <a:pt x="15509" y="102250"/>
                </a:moveTo>
                <a:lnTo>
                  <a:pt x="14620" y="102250"/>
                </a:lnTo>
                <a:lnTo>
                  <a:pt x="14620" y="135017"/>
                </a:lnTo>
                <a:lnTo>
                  <a:pt x="713" y="143107"/>
                </a:lnTo>
                <a:lnTo>
                  <a:pt x="713" y="148175"/>
                </a:lnTo>
                <a:lnTo>
                  <a:pt x="713" y="144139"/>
                </a:lnTo>
                <a:lnTo>
                  <a:pt x="14620" y="136055"/>
                </a:lnTo>
                <a:lnTo>
                  <a:pt x="15509" y="136055"/>
                </a:lnTo>
                <a:lnTo>
                  <a:pt x="15509" y="135741"/>
                </a:lnTo>
                <a:lnTo>
                  <a:pt x="17290" y="134705"/>
                </a:lnTo>
                <a:lnTo>
                  <a:pt x="15509" y="134705"/>
                </a:lnTo>
                <a:lnTo>
                  <a:pt x="15509" y="102250"/>
                </a:lnTo>
                <a:close/>
              </a:path>
              <a:path w="163194" h="167639">
                <a:moveTo>
                  <a:pt x="713" y="94341"/>
                </a:moveTo>
                <a:lnTo>
                  <a:pt x="0" y="94744"/>
                </a:lnTo>
                <a:lnTo>
                  <a:pt x="646" y="143107"/>
                </a:lnTo>
                <a:lnTo>
                  <a:pt x="713" y="110354"/>
                </a:lnTo>
                <a:lnTo>
                  <a:pt x="2492" y="109317"/>
                </a:lnTo>
                <a:lnTo>
                  <a:pt x="713" y="109317"/>
                </a:lnTo>
                <a:lnTo>
                  <a:pt x="713" y="94341"/>
                </a:lnTo>
                <a:close/>
              </a:path>
              <a:path w="163194" h="167639">
                <a:moveTo>
                  <a:pt x="59908" y="110418"/>
                </a:moveTo>
                <a:lnTo>
                  <a:pt x="59015" y="110418"/>
                </a:lnTo>
                <a:lnTo>
                  <a:pt x="59015" y="141410"/>
                </a:lnTo>
                <a:lnTo>
                  <a:pt x="59908" y="140896"/>
                </a:lnTo>
                <a:lnTo>
                  <a:pt x="59908" y="116611"/>
                </a:lnTo>
                <a:lnTo>
                  <a:pt x="61043" y="115956"/>
                </a:lnTo>
                <a:lnTo>
                  <a:pt x="59908" y="115956"/>
                </a:lnTo>
                <a:lnTo>
                  <a:pt x="59908" y="110418"/>
                </a:lnTo>
                <a:close/>
              </a:path>
              <a:path w="163194" h="167639">
                <a:moveTo>
                  <a:pt x="30304" y="93851"/>
                </a:moveTo>
                <a:lnTo>
                  <a:pt x="29415" y="93851"/>
                </a:lnTo>
                <a:lnTo>
                  <a:pt x="29415" y="126615"/>
                </a:lnTo>
                <a:lnTo>
                  <a:pt x="15509" y="134705"/>
                </a:lnTo>
                <a:lnTo>
                  <a:pt x="17290" y="134705"/>
                </a:lnTo>
                <a:lnTo>
                  <a:pt x="29415" y="127651"/>
                </a:lnTo>
                <a:lnTo>
                  <a:pt x="30304" y="127651"/>
                </a:lnTo>
                <a:lnTo>
                  <a:pt x="30304" y="127129"/>
                </a:lnTo>
                <a:lnTo>
                  <a:pt x="32084" y="126093"/>
                </a:lnTo>
                <a:lnTo>
                  <a:pt x="30304" y="126093"/>
                </a:lnTo>
                <a:lnTo>
                  <a:pt x="30304" y="93851"/>
                </a:lnTo>
                <a:close/>
              </a:path>
              <a:path w="163194" h="167639">
                <a:moveTo>
                  <a:pt x="82033" y="104212"/>
                </a:moveTo>
                <a:lnTo>
                  <a:pt x="81375" y="104212"/>
                </a:lnTo>
                <a:lnTo>
                  <a:pt x="81375" y="128501"/>
                </a:lnTo>
                <a:lnTo>
                  <a:pt x="82033" y="128123"/>
                </a:lnTo>
                <a:lnTo>
                  <a:pt x="82033" y="104212"/>
                </a:lnTo>
                <a:close/>
              </a:path>
              <a:path w="163194" h="167639">
                <a:moveTo>
                  <a:pt x="45111" y="85241"/>
                </a:moveTo>
                <a:lnTo>
                  <a:pt x="44212" y="85241"/>
                </a:lnTo>
                <a:lnTo>
                  <a:pt x="44212" y="117996"/>
                </a:lnTo>
                <a:lnTo>
                  <a:pt x="30304" y="126093"/>
                </a:lnTo>
                <a:lnTo>
                  <a:pt x="32084" y="126093"/>
                </a:lnTo>
                <a:lnTo>
                  <a:pt x="44212" y="119030"/>
                </a:lnTo>
                <a:lnTo>
                  <a:pt x="45111" y="119030"/>
                </a:lnTo>
                <a:lnTo>
                  <a:pt x="45111" y="118515"/>
                </a:lnTo>
                <a:lnTo>
                  <a:pt x="46904" y="117471"/>
                </a:lnTo>
                <a:lnTo>
                  <a:pt x="45111" y="117471"/>
                </a:lnTo>
                <a:lnTo>
                  <a:pt x="45111" y="85241"/>
                </a:lnTo>
                <a:close/>
              </a:path>
              <a:path w="163194" h="167639">
                <a:moveTo>
                  <a:pt x="59908" y="76625"/>
                </a:moveTo>
                <a:lnTo>
                  <a:pt x="59015" y="76625"/>
                </a:lnTo>
                <a:lnTo>
                  <a:pt x="59015" y="109382"/>
                </a:lnTo>
                <a:lnTo>
                  <a:pt x="45111" y="117471"/>
                </a:lnTo>
                <a:lnTo>
                  <a:pt x="46904" y="117471"/>
                </a:lnTo>
                <a:lnTo>
                  <a:pt x="59015" y="110418"/>
                </a:lnTo>
                <a:lnTo>
                  <a:pt x="59908" y="110418"/>
                </a:lnTo>
                <a:lnTo>
                  <a:pt x="59908" y="110105"/>
                </a:lnTo>
                <a:lnTo>
                  <a:pt x="61670" y="109080"/>
                </a:lnTo>
                <a:lnTo>
                  <a:pt x="59908" y="109080"/>
                </a:lnTo>
                <a:lnTo>
                  <a:pt x="59908" y="76625"/>
                </a:lnTo>
                <a:close/>
              </a:path>
              <a:path w="163194" h="167639">
                <a:moveTo>
                  <a:pt x="104302" y="84794"/>
                </a:moveTo>
                <a:lnTo>
                  <a:pt x="103413" y="84794"/>
                </a:lnTo>
                <a:lnTo>
                  <a:pt x="103413" y="90841"/>
                </a:lnTo>
                <a:lnTo>
                  <a:pt x="59908" y="115956"/>
                </a:lnTo>
                <a:lnTo>
                  <a:pt x="61043" y="115956"/>
                </a:lnTo>
                <a:lnTo>
                  <a:pt x="81375" y="104212"/>
                </a:lnTo>
                <a:lnTo>
                  <a:pt x="82033" y="104212"/>
                </a:lnTo>
                <a:lnTo>
                  <a:pt x="82033" y="103833"/>
                </a:lnTo>
                <a:lnTo>
                  <a:pt x="103413" y="91489"/>
                </a:lnTo>
                <a:lnTo>
                  <a:pt x="104302" y="91489"/>
                </a:lnTo>
                <a:lnTo>
                  <a:pt x="104302" y="84794"/>
                </a:lnTo>
                <a:close/>
              </a:path>
              <a:path w="163194" h="167639">
                <a:moveTo>
                  <a:pt x="104302" y="91489"/>
                </a:moveTo>
                <a:lnTo>
                  <a:pt x="103413" y="91489"/>
                </a:lnTo>
                <a:lnTo>
                  <a:pt x="103413" y="115779"/>
                </a:lnTo>
                <a:lnTo>
                  <a:pt x="104302" y="115263"/>
                </a:lnTo>
                <a:lnTo>
                  <a:pt x="104302" y="91489"/>
                </a:lnTo>
                <a:close/>
              </a:path>
              <a:path w="163194" h="167639">
                <a:moveTo>
                  <a:pt x="15509" y="85741"/>
                </a:moveTo>
                <a:lnTo>
                  <a:pt x="14620" y="86266"/>
                </a:lnTo>
                <a:lnTo>
                  <a:pt x="14620" y="101217"/>
                </a:lnTo>
                <a:lnTo>
                  <a:pt x="713" y="109317"/>
                </a:lnTo>
                <a:lnTo>
                  <a:pt x="2492" y="109317"/>
                </a:lnTo>
                <a:lnTo>
                  <a:pt x="14620" y="102250"/>
                </a:lnTo>
                <a:lnTo>
                  <a:pt x="15509" y="102250"/>
                </a:lnTo>
                <a:lnTo>
                  <a:pt x="15509" y="101940"/>
                </a:lnTo>
                <a:lnTo>
                  <a:pt x="17290" y="100904"/>
                </a:lnTo>
                <a:lnTo>
                  <a:pt x="15509" y="100904"/>
                </a:lnTo>
                <a:lnTo>
                  <a:pt x="15509" y="85741"/>
                </a:lnTo>
                <a:close/>
              </a:path>
              <a:path w="163194" h="167639">
                <a:moveTo>
                  <a:pt x="74703" y="68215"/>
                </a:moveTo>
                <a:lnTo>
                  <a:pt x="73811" y="68215"/>
                </a:lnTo>
                <a:lnTo>
                  <a:pt x="73811" y="100982"/>
                </a:lnTo>
                <a:lnTo>
                  <a:pt x="59908" y="109068"/>
                </a:lnTo>
                <a:lnTo>
                  <a:pt x="61689" y="109068"/>
                </a:lnTo>
                <a:lnTo>
                  <a:pt x="76489" y="100458"/>
                </a:lnTo>
                <a:lnTo>
                  <a:pt x="74703" y="100458"/>
                </a:lnTo>
                <a:lnTo>
                  <a:pt x="74703" y="68215"/>
                </a:lnTo>
                <a:close/>
              </a:path>
              <a:path w="163194" h="167639">
                <a:moveTo>
                  <a:pt x="119099" y="76380"/>
                </a:moveTo>
                <a:lnTo>
                  <a:pt x="118210" y="76380"/>
                </a:lnTo>
                <a:lnTo>
                  <a:pt x="118210" y="107236"/>
                </a:lnTo>
                <a:lnTo>
                  <a:pt x="119099" y="106721"/>
                </a:lnTo>
                <a:lnTo>
                  <a:pt x="119099" y="76380"/>
                </a:lnTo>
                <a:close/>
              </a:path>
              <a:path w="163194" h="167639">
                <a:moveTo>
                  <a:pt x="30304" y="77141"/>
                </a:moveTo>
                <a:lnTo>
                  <a:pt x="29415" y="77663"/>
                </a:lnTo>
                <a:lnTo>
                  <a:pt x="29415" y="92815"/>
                </a:lnTo>
                <a:lnTo>
                  <a:pt x="15509" y="100904"/>
                </a:lnTo>
                <a:lnTo>
                  <a:pt x="17290" y="100904"/>
                </a:lnTo>
                <a:lnTo>
                  <a:pt x="29415" y="93851"/>
                </a:lnTo>
                <a:lnTo>
                  <a:pt x="30304" y="93851"/>
                </a:lnTo>
                <a:lnTo>
                  <a:pt x="30304" y="93325"/>
                </a:lnTo>
                <a:lnTo>
                  <a:pt x="32080" y="92293"/>
                </a:lnTo>
                <a:lnTo>
                  <a:pt x="30304" y="92293"/>
                </a:lnTo>
                <a:lnTo>
                  <a:pt x="30304" y="77141"/>
                </a:lnTo>
                <a:close/>
              </a:path>
              <a:path w="163194" h="167639">
                <a:moveTo>
                  <a:pt x="89510" y="59604"/>
                </a:moveTo>
                <a:lnTo>
                  <a:pt x="88606" y="59604"/>
                </a:lnTo>
                <a:lnTo>
                  <a:pt x="88606" y="92372"/>
                </a:lnTo>
                <a:lnTo>
                  <a:pt x="74703" y="100458"/>
                </a:lnTo>
                <a:lnTo>
                  <a:pt x="76489" y="100458"/>
                </a:lnTo>
                <a:lnTo>
                  <a:pt x="91291" y="91846"/>
                </a:lnTo>
                <a:lnTo>
                  <a:pt x="89510" y="91846"/>
                </a:lnTo>
                <a:lnTo>
                  <a:pt x="89510" y="59604"/>
                </a:lnTo>
                <a:close/>
              </a:path>
              <a:path w="163194" h="167639">
                <a:moveTo>
                  <a:pt x="133906" y="67769"/>
                </a:moveTo>
                <a:lnTo>
                  <a:pt x="133002" y="67769"/>
                </a:lnTo>
                <a:lnTo>
                  <a:pt x="133002" y="98694"/>
                </a:lnTo>
                <a:lnTo>
                  <a:pt x="133906" y="98172"/>
                </a:lnTo>
                <a:lnTo>
                  <a:pt x="133906" y="67769"/>
                </a:lnTo>
                <a:close/>
              </a:path>
              <a:path w="163194" h="167639">
                <a:moveTo>
                  <a:pt x="45111" y="68540"/>
                </a:moveTo>
                <a:lnTo>
                  <a:pt x="44212" y="69062"/>
                </a:lnTo>
                <a:lnTo>
                  <a:pt x="44212" y="84203"/>
                </a:lnTo>
                <a:lnTo>
                  <a:pt x="30304" y="92293"/>
                </a:lnTo>
                <a:lnTo>
                  <a:pt x="32080" y="92293"/>
                </a:lnTo>
                <a:lnTo>
                  <a:pt x="44212" y="85241"/>
                </a:lnTo>
                <a:lnTo>
                  <a:pt x="45111" y="85241"/>
                </a:lnTo>
                <a:lnTo>
                  <a:pt x="45111" y="84715"/>
                </a:lnTo>
                <a:lnTo>
                  <a:pt x="46894" y="83677"/>
                </a:lnTo>
                <a:lnTo>
                  <a:pt x="45111" y="83677"/>
                </a:lnTo>
                <a:lnTo>
                  <a:pt x="45111" y="68540"/>
                </a:lnTo>
                <a:close/>
              </a:path>
              <a:path w="163194" h="167639">
                <a:moveTo>
                  <a:pt x="104302" y="50994"/>
                </a:moveTo>
                <a:lnTo>
                  <a:pt x="103413" y="50994"/>
                </a:lnTo>
                <a:lnTo>
                  <a:pt x="103413" y="83746"/>
                </a:lnTo>
                <a:lnTo>
                  <a:pt x="89510" y="91846"/>
                </a:lnTo>
                <a:lnTo>
                  <a:pt x="91291" y="91846"/>
                </a:lnTo>
                <a:lnTo>
                  <a:pt x="103413" y="84794"/>
                </a:lnTo>
                <a:lnTo>
                  <a:pt x="104302" y="84794"/>
                </a:lnTo>
                <a:lnTo>
                  <a:pt x="104302" y="84474"/>
                </a:lnTo>
                <a:lnTo>
                  <a:pt x="106072" y="83444"/>
                </a:lnTo>
                <a:lnTo>
                  <a:pt x="104302" y="83444"/>
                </a:lnTo>
                <a:lnTo>
                  <a:pt x="104302" y="50994"/>
                </a:lnTo>
                <a:close/>
              </a:path>
              <a:path w="163194" h="167639">
                <a:moveTo>
                  <a:pt x="148701" y="59159"/>
                </a:moveTo>
                <a:lnTo>
                  <a:pt x="147808" y="59159"/>
                </a:lnTo>
                <a:lnTo>
                  <a:pt x="147808" y="90143"/>
                </a:lnTo>
                <a:lnTo>
                  <a:pt x="148701" y="89628"/>
                </a:lnTo>
                <a:lnTo>
                  <a:pt x="148701" y="59159"/>
                </a:lnTo>
                <a:close/>
              </a:path>
              <a:path w="163194" h="167639">
                <a:moveTo>
                  <a:pt x="59908" y="59936"/>
                </a:moveTo>
                <a:lnTo>
                  <a:pt x="59015" y="60462"/>
                </a:lnTo>
                <a:lnTo>
                  <a:pt x="59015" y="75577"/>
                </a:lnTo>
                <a:lnTo>
                  <a:pt x="45111" y="83677"/>
                </a:lnTo>
                <a:lnTo>
                  <a:pt x="46894" y="83677"/>
                </a:lnTo>
                <a:lnTo>
                  <a:pt x="59015" y="76625"/>
                </a:lnTo>
                <a:lnTo>
                  <a:pt x="59908" y="76625"/>
                </a:lnTo>
                <a:lnTo>
                  <a:pt x="59908" y="76305"/>
                </a:lnTo>
                <a:lnTo>
                  <a:pt x="61671" y="75279"/>
                </a:lnTo>
                <a:lnTo>
                  <a:pt x="59908" y="75279"/>
                </a:lnTo>
                <a:lnTo>
                  <a:pt x="59908" y="59936"/>
                </a:lnTo>
                <a:close/>
              </a:path>
              <a:path w="163194" h="167639">
                <a:moveTo>
                  <a:pt x="119099" y="42580"/>
                </a:moveTo>
                <a:lnTo>
                  <a:pt x="118210" y="42580"/>
                </a:lnTo>
                <a:lnTo>
                  <a:pt x="118210" y="75344"/>
                </a:lnTo>
                <a:lnTo>
                  <a:pt x="104302" y="83433"/>
                </a:lnTo>
                <a:lnTo>
                  <a:pt x="106089" y="83433"/>
                </a:lnTo>
                <a:lnTo>
                  <a:pt x="118210" y="76380"/>
                </a:lnTo>
                <a:lnTo>
                  <a:pt x="119099" y="76380"/>
                </a:lnTo>
                <a:lnTo>
                  <a:pt x="119099" y="75858"/>
                </a:lnTo>
                <a:lnTo>
                  <a:pt x="120874" y="74825"/>
                </a:lnTo>
                <a:lnTo>
                  <a:pt x="119099" y="74825"/>
                </a:lnTo>
                <a:lnTo>
                  <a:pt x="119099" y="42580"/>
                </a:lnTo>
                <a:close/>
              </a:path>
              <a:path w="163194" h="167639">
                <a:moveTo>
                  <a:pt x="162773" y="50745"/>
                </a:moveTo>
                <a:lnTo>
                  <a:pt x="162605" y="50745"/>
                </a:lnTo>
                <a:lnTo>
                  <a:pt x="162605" y="79963"/>
                </a:lnTo>
                <a:lnTo>
                  <a:pt x="162773" y="50745"/>
                </a:lnTo>
                <a:close/>
              </a:path>
              <a:path w="163194" h="167639">
                <a:moveTo>
                  <a:pt x="74703" y="51335"/>
                </a:moveTo>
                <a:lnTo>
                  <a:pt x="73811" y="51861"/>
                </a:lnTo>
                <a:lnTo>
                  <a:pt x="73693" y="67247"/>
                </a:lnTo>
                <a:lnTo>
                  <a:pt x="59908" y="75269"/>
                </a:lnTo>
                <a:lnTo>
                  <a:pt x="61689" y="75269"/>
                </a:lnTo>
                <a:lnTo>
                  <a:pt x="73811" y="68215"/>
                </a:lnTo>
                <a:lnTo>
                  <a:pt x="74703" y="68215"/>
                </a:lnTo>
                <a:lnTo>
                  <a:pt x="74703" y="67693"/>
                </a:lnTo>
                <a:lnTo>
                  <a:pt x="76485" y="66657"/>
                </a:lnTo>
                <a:lnTo>
                  <a:pt x="74703" y="66657"/>
                </a:lnTo>
                <a:lnTo>
                  <a:pt x="74703" y="51335"/>
                </a:lnTo>
                <a:close/>
              </a:path>
              <a:path w="163194" h="167639">
                <a:moveTo>
                  <a:pt x="133906" y="33968"/>
                </a:moveTo>
                <a:lnTo>
                  <a:pt x="133002" y="33968"/>
                </a:lnTo>
                <a:lnTo>
                  <a:pt x="133002" y="66733"/>
                </a:lnTo>
                <a:lnTo>
                  <a:pt x="119099" y="74825"/>
                </a:lnTo>
                <a:lnTo>
                  <a:pt x="120874" y="74825"/>
                </a:lnTo>
                <a:lnTo>
                  <a:pt x="133002" y="67769"/>
                </a:lnTo>
                <a:lnTo>
                  <a:pt x="133906" y="67769"/>
                </a:lnTo>
                <a:lnTo>
                  <a:pt x="134024" y="67179"/>
                </a:lnTo>
                <a:lnTo>
                  <a:pt x="135687" y="66211"/>
                </a:lnTo>
                <a:lnTo>
                  <a:pt x="133906" y="66211"/>
                </a:lnTo>
                <a:lnTo>
                  <a:pt x="133906" y="33968"/>
                </a:lnTo>
                <a:close/>
              </a:path>
              <a:path w="163194" h="167639">
                <a:moveTo>
                  <a:pt x="89510" y="42739"/>
                </a:moveTo>
                <a:lnTo>
                  <a:pt x="88606" y="43257"/>
                </a:lnTo>
                <a:lnTo>
                  <a:pt x="88606" y="58564"/>
                </a:lnTo>
                <a:lnTo>
                  <a:pt x="74703" y="66657"/>
                </a:lnTo>
                <a:lnTo>
                  <a:pt x="76485" y="66657"/>
                </a:lnTo>
                <a:lnTo>
                  <a:pt x="88606" y="59604"/>
                </a:lnTo>
                <a:lnTo>
                  <a:pt x="89510" y="59604"/>
                </a:lnTo>
                <a:lnTo>
                  <a:pt x="89510" y="59079"/>
                </a:lnTo>
                <a:lnTo>
                  <a:pt x="91286" y="58046"/>
                </a:lnTo>
                <a:lnTo>
                  <a:pt x="89510" y="58046"/>
                </a:lnTo>
                <a:lnTo>
                  <a:pt x="89510" y="42739"/>
                </a:lnTo>
                <a:close/>
              </a:path>
              <a:path w="163194" h="167639">
                <a:moveTo>
                  <a:pt x="148701" y="25354"/>
                </a:moveTo>
                <a:lnTo>
                  <a:pt x="147808" y="25354"/>
                </a:lnTo>
                <a:lnTo>
                  <a:pt x="147808" y="58121"/>
                </a:lnTo>
                <a:lnTo>
                  <a:pt x="133906" y="66211"/>
                </a:lnTo>
                <a:lnTo>
                  <a:pt x="135687" y="66211"/>
                </a:lnTo>
                <a:lnTo>
                  <a:pt x="147808" y="59159"/>
                </a:lnTo>
                <a:lnTo>
                  <a:pt x="148701" y="59159"/>
                </a:lnTo>
                <a:lnTo>
                  <a:pt x="148701" y="58849"/>
                </a:lnTo>
                <a:lnTo>
                  <a:pt x="150481" y="57811"/>
                </a:lnTo>
                <a:lnTo>
                  <a:pt x="148701" y="57811"/>
                </a:lnTo>
                <a:lnTo>
                  <a:pt x="148701" y="25354"/>
                </a:lnTo>
                <a:close/>
              </a:path>
              <a:path w="163194" h="167639">
                <a:moveTo>
                  <a:pt x="104302" y="34135"/>
                </a:moveTo>
                <a:lnTo>
                  <a:pt x="103413" y="34660"/>
                </a:lnTo>
                <a:lnTo>
                  <a:pt x="103413" y="49956"/>
                </a:lnTo>
                <a:lnTo>
                  <a:pt x="89510" y="58046"/>
                </a:lnTo>
                <a:lnTo>
                  <a:pt x="91286" y="58046"/>
                </a:lnTo>
                <a:lnTo>
                  <a:pt x="103413" y="50994"/>
                </a:lnTo>
                <a:lnTo>
                  <a:pt x="104302" y="50994"/>
                </a:lnTo>
                <a:lnTo>
                  <a:pt x="104302" y="50680"/>
                </a:lnTo>
                <a:lnTo>
                  <a:pt x="106081" y="49644"/>
                </a:lnTo>
                <a:lnTo>
                  <a:pt x="104302" y="49644"/>
                </a:lnTo>
                <a:lnTo>
                  <a:pt x="104302" y="34135"/>
                </a:lnTo>
                <a:close/>
              </a:path>
              <a:path w="163194" h="167639">
                <a:moveTo>
                  <a:pt x="162967" y="16955"/>
                </a:moveTo>
                <a:lnTo>
                  <a:pt x="162605" y="16955"/>
                </a:lnTo>
                <a:lnTo>
                  <a:pt x="162605" y="49711"/>
                </a:lnTo>
                <a:lnTo>
                  <a:pt x="148701" y="57811"/>
                </a:lnTo>
                <a:lnTo>
                  <a:pt x="150481" y="57811"/>
                </a:lnTo>
                <a:lnTo>
                  <a:pt x="162605" y="50745"/>
                </a:lnTo>
                <a:lnTo>
                  <a:pt x="162773" y="50745"/>
                </a:lnTo>
                <a:lnTo>
                  <a:pt x="162967" y="16955"/>
                </a:lnTo>
                <a:close/>
              </a:path>
              <a:path w="163194" h="167639">
                <a:moveTo>
                  <a:pt x="119099" y="25544"/>
                </a:moveTo>
                <a:lnTo>
                  <a:pt x="118210" y="26056"/>
                </a:lnTo>
                <a:lnTo>
                  <a:pt x="118210" y="41544"/>
                </a:lnTo>
                <a:lnTo>
                  <a:pt x="104302" y="49644"/>
                </a:lnTo>
                <a:lnTo>
                  <a:pt x="106081" y="49644"/>
                </a:lnTo>
                <a:lnTo>
                  <a:pt x="118210" y="42580"/>
                </a:lnTo>
                <a:lnTo>
                  <a:pt x="119099" y="42580"/>
                </a:lnTo>
                <a:lnTo>
                  <a:pt x="119099" y="42068"/>
                </a:lnTo>
                <a:lnTo>
                  <a:pt x="120902" y="41018"/>
                </a:lnTo>
                <a:lnTo>
                  <a:pt x="119099" y="41018"/>
                </a:lnTo>
                <a:lnTo>
                  <a:pt x="119099" y="25544"/>
                </a:lnTo>
                <a:close/>
              </a:path>
              <a:path w="163194" h="167639">
                <a:moveTo>
                  <a:pt x="133906" y="16944"/>
                </a:moveTo>
                <a:lnTo>
                  <a:pt x="133002" y="17470"/>
                </a:lnTo>
                <a:lnTo>
                  <a:pt x="133002" y="32932"/>
                </a:lnTo>
                <a:lnTo>
                  <a:pt x="119099" y="41018"/>
                </a:lnTo>
                <a:lnTo>
                  <a:pt x="120902" y="41018"/>
                </a:lnTo>
                <a:lnTo>
                  <a:pt x="133002" y="33968"/>
                </a:lnTo>
                <a:lnTo>
                  <a:pt x="133906" y="33968"/>
                </a:lnTo>
                <a:lnTo>
                  <a:pt x="133906" y="33454"/>
                </a:lnTo>
                <a:lnTo>
                  <a:pt x="135704" y="32406"/>
                </a:lnTo>
                <a:lnTo>
                  <a:pt x="133906" y="32406"/>
                </a:lnTo>
                <a:lnTo>
                  <a:pt x="133906" y="16944"/>
                </a:lnTo>
                <a:close/>
              </a:path>
              <a:path w="163194" h="167639">
                <a:moveTo>
                  <a:pt x="148701" y="8343"/>
                </a:moveTo>
                <a:lnTo>
                  <a:pt x="147808" y="8867"/>
                </a:lnTo>
                <a:lnTo>
                  <a:pt x="147808" y="24321"/>
                </a:lnTo>
                <a:lnTo>
                  <a:pt x="133906" y="32406"/>
                </a:lnTo>
                <a:lnTo>
                  <a:pt x="135704" y="32406"/>
                </a:lnTo>
                <a:lnTo>
                  <a:pt x="147808" y="25354"/>
                </a:lnTo>
                <a:lnTo>
                  <a:pt x="148701" y="25354"/>
                </a:lnTo>
                <a:lnTo>
                  <a:pt x="148701" y="25041"/>
                </a:lnTo>
                <a:lnTo>
                  <a:pt x="150479" y="24008"/>
                </a:lnTo>
                <a:lnTo>
                  <a:pt x="148701" y="24008"/>
                </a:lnTo>
                <a:lnTo>
                  <a:pt x="148701" y="8343"/>
                </a:lnTo>
                <a:close/>
              </a:path>
              <a:path w="163194" h="167639">
                <a:moveTo>
                  <a:pt x="163065" y="0"/>
                </a:moveTo>
                <a:lnTo>
                  <a:pt x="162605" y="266"/>
                </a:lnTo>
                <a:lnTo>
                  <a:pt x="162605" y="15919"/>
                </a:lnTo>
                <a:lnTo>
                  <a:pt x="148701" y="24008"/>
                </a:lnTo>
                <a:lnTo>
                  <a:pt x="150479" y="24008"/>
                </a:lnTo>
                <a:lnTo>
                  <a:pt x="162605" y="16955"/>
                </a:lnTo>
                <a:lnTo>
                  <a:pt x="162967" y="16955"/>
                </a:lnTo>
                <a:lnTo>
                  <a:pt x="163065" y="0"/>
                </a:lnTo>
                <a:close/>
              </a:path>
            </a:pathLst>
          </a:custGeom>
          <a:solidFill>
            <a:srgbClr val="489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92471" y="2055485"/>
            <a:ext cx="135748" cy="134013"/>
          </a:xfrm>
          <a:custGeom>
            <a:avLst/>
            <a:gdLst/>
            <a:ahLst/>
            <a:cxnLst/>
            <a:rect l="l" t="t" r="r" b="b"/>
            <a:pathLst>
              <a:path w="158750" h="156844">
                <a:moveTo>
                  <a:pt x="158446" y="0"/>
                </a:moveTo>
                <a:lnTo>
                  <a:pt x="143" y="91447"/>
                </a:lnTo>
                <a:lnTo>
                  <a:pt x="0" y="156798"/>
                </a:lnTo>
                <a:lnTo>
                  <a:pt x="158305" y="65595"/>
                </a:lnTo>
                <a:lnTo>
                  <a:pt x="158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90005" y="2052817"/>
            <a:ext cx="139549" cy="131843"/>
          </a:xfrm>
          <a:custGeom>
            <a:avLst/>
            <a:gdLst/>
            <a:ahLst/>
            <a:cxnLst/>
            <a:rect l="l" t="t" r="r" b="b"/>
            <a:pathLst>
              <a:path w="163194" h="154305">
                <a:moveTo>
                  <a:pt x="13723" y="153666"/>
                </a:moveTo>
                <a:lnTo>
                  <a:pt x="13543" y="153781"/>
                </a:lnTo>
                <a:lnTo>
                  <a:pt x="13723" y="153781"/>
                </a:lnTo>
                <a:close/>
              </a:path>
              <a:path w="163194" h="154305">
                <a:moveTo>
                  <a:pt x="2905" y="152665"/>
                </a:moveTo>
                <a:lnTo>
                  <a:pt x="0" y="152665"/>
                </a:lnTo>
                <a:lnTo>
                  <a:pt x="0" y="153781"/>
                </a:lnTo>
                <a:lnTo>
                  <a:pt x="2905" y="153781"/>
                </a:lnTo>
                <a:lnTo>
                  <a:pt x="2905" y="152665"/>
                </a:lnTo>
                <a:close/>
              </a:path>
              <a:path w="163194" h="154305">
                <a:moveTo>
                  <a:pt x="162792" y="0"/>
                </a:moveTo>
                <a:lnTo>
                  <a:pt x="0" y="93096"/>
                </a:lnTo>
                <a:lnTo>
                  <a:pt x="0" y="149245"/>
                </a:lnTo>
                <a:lnTo>
                  <a:pt x="2919" y="147563"/>
                </a:lnTo>
                <a:lnTo>
                  <a:pt x="3027" y="94569"/>
                </a:lnTo>
                <a:lnTo>
                  <a:pt x="161330" y="3121"/>
                </a:lnTo>
                <a:lnTo>
                  <a:pt x="162721" y="3121"/>
                </a:lnTo>
                <a:lnTo>
                  <a:pt x="162792" y="0"/>
                </a:lnTo>
                <a:close/>
              </a:path>
              <a:path w="163194" h="154305">
                <a:moveTo>
                  <a:pt x="28573" y="145126"/>
                </a:moveTo>
                <a:lnTo>
                  <a:pt x="28375" y="145234"/>
                </a:lnTo>
                <a:lnTo>
                  <a:pt x="28530" y="145234"/>
                </a:lnTo>
                <a:close/>
              </a:path>
              <a:path w="163194" h="154305">
                <a:moveTo>
                  <a:pt x="43369" y="136588"/>
                </a:moveTo>
                <a:close/>
              </a:path>
              <a:path w="163194" h="154305">
                <a:moveTo>
                  <a:pt x="58164" y="128066"/>
                </a:moveTo>
                <a:close/>
              </a:path>
              <a:path w="163194" h="154305">
                <a:moveTo>
                  <a:pt x="72961" y="119545"/>
                </a:moveTo>
                <a:close/>
              </a:path>
              <a:path w="163194" h="154305">
                <a:moveTo>
                  <a:pt x="87756" y="111020"/>
                </a:moveTo>
                <a:close/>
              </a:path>
              <a:path w="163194" h="154305">
                <a:moveTo>
                  <a:pt x="162721" y="3121"/>
                </a:moveTo>
                <a:lnTo>
                  <a:pt x="161330" y="3121"/>
                </a:lnTo>
                <a:lnTo>
                  <a:pt x="161189" y="68717"/>
                </a:lnTo>
                <a:lnTo>
                  <a:pt x="162721" y="3121"/>
                </a:lnTo>
                <a:close/>
              </a:path>
            </a:pathLst>
          </a:custGeom>
          <a:solidFill>
            <a:srgbClr val="383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892471" y="2055484"/>
            <a:ext cx="135488" cy="13397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88232" y="2047447"/>
            <a:ext cx="144436" cy="144864"/>
          </a:xfrm>
          <a:custGeom>
            <a:avLst/>
            <a:gdLst/>
            <a:ahLst/>
            <a:cxnLst/>
            <a:rect l="l" t="t" r="r" b="b"/>
            <a:pathLst>
              <a:path w="168910" h="169544">
                <a:moveTo>
                  <a:pt x="168365" y="0"/>
                </a:moveTo>
                <a:lnTo>
                  <a:pt x="166" y="97207"/>
                </a:lnTo>
                <a:lnTo>
                  <a:pt x="0" y="169059"/>
                </a:lnTo>
                <a:lnTo>
                  <a:pt x="4968" y="166171"/>
                </a:lnTo>
                <a:lnTo>
                  <a:pt x="5101" y="101131"/>
                </a:lnTo>
                <a:lnTo>
                  <a:pt x="163404" y="9695"/>
                </a:lnTo>
                <a:lnTo>
                  <a:pt x="168342" y="9695"/>
                </a:lnTo>
                <a:lnTo>
                  <a:pt x="168365" y="0"/>
                </a:lnTo>
                <a:close/>
              </a:path>
              <a:path w="168910" h="169544">
                <a:moveTo>
                  <a:pt x="168342" y="9695"/>
                </a:moveTo>
                <a:lnTo>
                  <a:pt x="163404" y="9695"/>
                </a:lnTo>
                <a:lnTo>
                  <a:pt x="163271" y="75049"/>
                </a:lnTo>
                <a:lnTo>
                  <a:pt x="168196" y="71859"/>
                </a:lnTo>
                <a:lnTo>
                  <a:pt x="168342" y="9695"/>
                </a:lnTo>
                <a:close/>
              </a:path>
            </a:pathLst>
          </a:custGeom>
          <a:solidFill>
            <a:srgbClr val="48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92565" y="2062488"/>
            <a:ext cx="135748" cy="122077"/>
          </a:xfrm>
          <a:custGeom>
            <a:avLst/>
            <a:gdLst/>
            <a:ahLst/>
            <a:cxnLst/>
            <a:rect l="l" t="t" r="r" b="b"/>
            <a:pathLst>
              <a:path w="158750" h="142875">
                <a:moveTo>
                  <a:pt x="11510" y="110343"/>
                </a:moveTo>
                <a:lnTo>
                  <a:pt x="10621" y="110343"/>
                </a:lnTo>
                <a:lnTo>
                  <a:pt x="10621" y="142426"/>
                </a:lnTo>
                <a:lnTo>
                  <a:pt x="11510" y="141916"/>
                </a:lnTo>
                <a:lnTo>
                  <a:pt x="11510" y="110343"/>
                </a:lnTo>
                <a:close/>
              </a:path>
              <a:path w="158750" h="142875">
                <a:moveTo>
                  <a:pt x="26305" y="101729"/>
                </a:moveTo>
                <a:lnTo>
                  <a:pt x="25416" y="101729"/>
                </a:lnTo>
                <a:lnTo>
                  <a:pt x="25416" y="133884"/>
                </a:lnTo>
                <a:lnTo>
                  <a:pt x="26305" y="133370"/>
                </a:lnTo>
                <a:lnTo>
                  <a:pt x="26305" y="101729"/>
                </a:lnTo>
                <a:close/>
              </a:path>
              <a:path w="158750" h="142875">
                <a:moveTo>
                  <a:pt x="41112" y="93117"/>
                </a:moveTo>
                <a:lnTo>
                  <a:pt x="40209" y="93117"/>
                </a:lnTo>
                <a:lnTo>
                  <a:pt x="40209" y="125349"/>
                </a:lnTo>
                <a:lnTo>
                  <a:pt x="41112" y="124827"/>
                </a:lnTo>
                <a:lnTo>
                  <a:pt x="41112" y="93117"/>
                </a:lnTo>
                <a:close/>
              </a:path>
              <a:path w="158750" h="142875">
                <a:moveTo>
                  <a:pt x="55909" y="84709"/>
                </a:moveTo>
                <a:lnTo>
                  <a:pt x="55016" y="84709"/>
                </a:lnTo>
                <a:lnTo>
                  <a:pt x="55016" y="116801"/>
                </a:lnTo>
                <a:lnTo>
                  <a:pt x="55909" y="116279"/>
                </a:lnTo>
                <a:lnTo>
                  <a:pt x="55909" y="84709"/>
                </a:lnTo>
                <a:close/>
              </a:path>
              <a:path w="158750" h="142875">
                <a:moveTo>
                  <a:pt x="11510" y="77396"/>
                </a:moveTo>
                <a:lnTo>
                  <a:pt x="10621" y="77922"/>
                </a:lnTo>
                <a:lnTo>
                  <a:pt x="10621" y="109307"/>
                </a:lnTo>
                <a:lnTo>
                  <a:pt x="0" y="115477"/>
                </a:lnTo>
                <a:lnTo>
                  <a:pt x="0" y="116514"/>
                </a:lnTo>
                <a:lnTo>
                  <a:pt x="10621" y="110343"/>
                </a:lnTo>
                <a:lnTo>
                  <a:pt x="11510" y="110343"/>
                </a:lnTo>
                <a:lnTo>
                  <a:pt x="11510" y="109818"/>
                </a:lnTo>
                <a:lnTo>
                  <a:pt x="13291" y="108781"/>
                </a:lnTo>
                <a:lnTo>
                  <a:pt x="11510" y="108781"/>
                </a:lnTo>
                <a:lnTo>
                  <a:pt x="11510" y="77396"/>
                </a:lnTo>
                <a:close/>
              </a:path>
              <a:path w="158750" h="142875">
                <a:moveTo>
                  <a:pt x="26305" y="68795"/>
                </a:moveTo>
                <a:lnTo>
                  <a:pt x="25416" y="69321"/>
                </a:lnTo>
                <a:lnTo>
                  <a:pt x="25416" y="100695"/>
                </a:lnTo>
                <a:lnTo>
                  <a:pt x="11510" y="108781"/>
                </a:lnTo>
                <a:lnTo>
                  <a:pt x="13291" y="108781"/>
                </a:lnTo>
                <a:lnTo>
                  <a:pt x="25416" y="101729"/>
                </a:lnTo>
                <a:lnTo>
                  <a:pt x="26305" y="101729"/>
                </a:lnTo>
                <a:lnTo>
                  <a:pt x="26305" y="101207"/>
                </a:lnTo>
                <a:lnTo>
                  <a:pt x="28088" y="100169"/>
                </a:lnTo>
                <a:lnTo>
                  <a:pt x="26305" y="100169"/>
                </a:lnTo>
                <a:lnTo>
                  <a:pt x="26305" y="68795"/>
                </a:lnTo>
                <a:close/>
              </a:path>
              <a:path w="158750" h="142875">
                <a:moveTo>
                  <a:pt x="70700" y="76097"/>
                </a:moveTo>
                <a:lnTo>
                  <a:pt x="69811" y="76097"/>
                </a:lnTo>
                <a:lnTo>
                  <a:pt x="69811" y="108259"/>
                </a:lnTo>
                <a:lnTo>
                  <a:pt x="70700" y="107737"/>
                </a:lnTo>
                <a:lnTo>
                  <a:pt x="70700" y="76097"/>
                </a:lnTo>
                <a:close/>
              </a:path>
              <a:path w="158750" h="142875">
                <a:moveTo>
                  <a:pt x="41112" y="60199"/>
                </a:moveTo>
                <a:lnTo>
                  <a:pt x="40209" y="60718"/>
                </a:lnTo>
                <a:lnTo>
                  <a:pt x="40209" y="92073"/>
                </a:lnTo>
                <a:lnTo>
                  <a:pt x="26305" y="100169"/>
                </a:lnTo>
                <a:lnTo>
                  <a:pt x="28088" y="100169"/>
                </a:lnTo>
                <a:lnTo>
                  <a:pt x="40209" y="93117"/>
                </a:lnTo>
                <a:lnTo>
                  <a:pt x="41112" y="93117"/>
                </a:lnTo>
                <a:lnTo>
                  <a:pt x="41112" y="92797"/>
                </a:lnTo>
                <a:lnTo>
                  <a:pt x="42882" y="91767"/>
                </a:lnTo>
                <a:lnTo>
                  <a:pt x="41112" y="91767"/>
                </a:lnTo>
                <a:lnTo>
                  <a:pt x="41112" y="60199"/>
                </a:lnTo>
                <a:close/>
              </a:path>
              <a:path w="158750" h="142875">
                <a:moveTo>
                  <a:pt x="85507" y="67482"/>
                </a:moveTo>
                <a:lnTo>
                  <a:pt x="84607" y="67482"/>
                </a:lnTo>
                <a:lnTo>
                  <a:pt x="84607" y="99716"/>
                </a:lnTo>
                <a:lnTo>
                  <a:pt x="85507" y="99190"/>
                </a:lnTo>
                <a:lnTo>
                  <a:pt x="85507" y="67482"/>
                </a:lnTo>
                <a:close/>
              </a:path>
              <a:path w="158750" h="142875">
                <a:moveTo>
                  <a:pt x="55909" y="51596"/>
                </a:moveTo>
                <a:lnTo>
                  <a:pt x="55016" y="52120"/>
                </a:lnTo>
                <a:lnTo>
                  <a:pt x="55016" y="83671"/>
                </a:lnTo>
                <a:lnTo>
                  <a:pt x="41112" y="91761"/>
                </a:lnTo>
                <a:lnTo>
                  <a:pt x="42893" y="91761"/>
                </a:lnTo>
                <a:lnTo>
                  <a:pt x="55016" y="84709"/>
                </a:lnTo>
                <a:lnTo>
                  <a:pt x="55909" y="84709"/>
                </a:lnTo>
                <a:lnTo>
                  <a:pt x="55909" y="84183"/>
                </a:lnTo>
                <a:lnTo>
                  <a:pt x="57686" y="83149"/>
                </a:lnTo>
                <a:lnTo>
                  <a:pt x="55909" y="83149"/>
                </a:lnTo>
                <a:lnTo>
                  <a:pt x="55909" y="51596"/>
                </a:lnTo>
                <a:close/>
              </a:path>
              <a:path w="158750" h="142875">
                <a:moveTo>
                  <a:pt x="100303" y="59068"/>
                </a:moveTo>
                <a:lnTo>
                  <a:pt x="99414" y="59068"/>
                </a:lnTo>
                <a:lnTo>
                  <a:pt x="99414" y="91170"/>
                </a:lnTo>
                <a:lnTo>
                  <a:pt x="100303" y="90644"/>
                </a:lnTo>
                <a:lnTo>
                  <a:pt x="100303" y="59068"/>
                </a:lnTo>
                <a:close/>
              </a:path>
              <a:path w="158750" h="142875">
                <a:moveTo>
                  <a:pt x="70700" y="42995"/>
                </a:moveTo>
                <a:lnTo>
                  <a:pt x="69811" y="43517"/>
                </a:lnTo>
                <a:lnTo>
                  <a:pt x="69811" y="75060"/>
                </a:lnTo>
                <a:lnTo>
                  <a:pt x="55909" y="83149"/>
                </a:lnTo>
                <a:lnTo>
                  <a:pt x="57686" y="83149"/>
                </a:lnTo>
                <a:lnTo>
                  <a:pt x="69811" y="76097"/>
                </a:lnTo>
                <a:lnTo>
                  <a:pt x="70700" y="76097"/>
                </a:lnTo>
                <a:lnTo>
                  <a:pt x="70700" y="75571"/>
                </a:lnTo>
                <a:lnTo>
                  <a:pt x="72482" y="74535"/>
                </a:lnTo>
                <a:lnTo>
                  <a:pt x="70700" y="74535"/>
                </a:lnTo>
                <a:lnTo>
                  <a:pt x="70700" y="42995"/>
                </a:lnTo>
                <a:close/>
              </a:path>
              <a:path w="158750" h="142875">
                <a:moveTo>
                  <a:pt x="115100" y="50458"/>
                </a:moveTo>
                <a:lnTo>
                  <a:pt x="114207" y="50458"/>
                </a:lnTo>
                <a:lnTo>
                  <a:pt x="114207" y="82623"/>
                </a:lnTo>
                <a:lnTo>
                  <a:pt x="115100" y="82113"/>
                </a:lnTo>
                <a:lnTo>
                  <a:pt x="115100" y="50458"/>
                </a:lnTo>
                <a:close/>
              </a:path>
              <a:path w="158750" h="142875">
                <a:moveTo>
                  <a:pt x="85507" y="34395"/>
                </a:moveTo>
                <a:lnTo>
                  <a:pt x="84607" y="34917"/>
                </a:lnTo>
                <a:lnTo>
                  <a:pt x="84607" y="66448"/>
                </a:lnTo>
                <a:lnTo>
                  <a:pt x="70700" y="74535"/>
                </a:lnTo>
                <a:lnTo>
                  <a:pt x="72482" y="74535"/>
                </a:lnTo>
                <a:lnTo>
                  <a:pt x="84607" y="67482"/>
                </a:lnTo>
                <a:lnTo>
                  <a:pt x="85507" y="67482"/>
                </a:lnTo>
                <a:lnTo>
                  <a:pt x="85531" y="67158"/>
                </a:lnTo>
                <a:lnTo>
                  <a:pt x="87286" y="66136"/>
                </a:lnTo>
                <a:lnTo>
                  <a:pt x="85507" y="66136"/>
                </a:lnTo>
                <a:lnTo>
                  <a:pt x="85507" y="34395"/>
                </a:lnTo>
                <a:close/>
              </a:path>
              <a:path w="158750" h="142875">
                <a:moveTo>
                  <a:pt x="129907" y="41846"/>
                </a:moveTo>
                <a:lnTo>
                  <a:pt x="129002" y="41846"/>
                </a:lnTo>
                <a:lnTo>
                  <a:pt x="129002" y="74077"/>
                </a:lnTo>
                <a:lnTo>
                  <a:pt x="129907" y="73566"/>
                </a:lnTo>
                <a:lnTo>
                  <a:pt x="129907" y="41846"/>
                </a:lnTo>
                <a:close/>
              </a:path>
              <a:path w="158750" h="142875">
                <a:moveTo>
                  <a:pt x="85531" y="67158"/>
                </a:moveTo>
                <a:close/>
              </a:path>
              <a:path w="158750" h="142875">
                <a:moveTo>
                  <a:pt x="100303" y="25794"/>
                </a:moveTo>
                <a:lnTo>
                  <a:pt x="99414" y="26316"/>
                </a:lnTo>
                <a:lnTo>
                  <a:pt x="99414" y="58036"/>
                </a:lnTo>
                <a:lnTo>
                  <a:pt x="85507" y="66121"/>
                </a:lnTo>
                <a:lnTo>
                  <a:pt x="87286" y="66136"/>
                </a:lnTo>
                <a:lnTo>
                  <a:pt x="99414" y="59068"/>
                </a:lnTo>
                <a:lnTo>
                  <a:pt x="100303" y="59068"/>
                </a:lnTo>
                <a:lnTo>
                  <a:pt x="100303" y="58558"/>
                </a:lnTo>
                <a:lnTo>
                  <a:pt x="102101" y="57510"/>
                </a:lnTo>
                <a:lnTo>
                  <a:pt x="100303" y="57510"/>
                </a:lnTo>
                <a:lnTo>
                  <a:pt x="100303" y="25794"/>
                </a:lnTo>
                <a:close/>
              </a:path>
              <a:path w="158750" h="142875">
                <a:moveTo>
                  <a:pt x="144698" y="33444"/>
                </a:moveTo>
                <a:lnTo>
                  <a:pt x="143799" y="33444"/>
                </a:lnTo>
                <a:lnTo>
                  <a:pt x="143799" y="65530"/>
                </a:lnTo>
                <a:lnTo>
                  <a:pt x="144698" y="65020"/>
                </a:lnTo>
                <a:lnTo>
                  <a:pt x="144698" y="33444"/>
                </a:lnTo>
                <a:close/>
              </a:path>
              <a:path w="158750" h="142875">
                <a:moveTo>
                  <a:pt x="115100" y="17190"/>
                </a:moveTo>
                <a:lnTo>
                  <a:pt x="114207" y="17716"/>
                </a:lnTo>
                <a:lnTo>
                  <a:pt x="114207" y="49420"/>
                </a:lnTo>
                <a:lnTo>
                  <a:pt x="100303" y="57510"/>
                </a:lnTo>
                <a:lnTo>
                  <a:pt x="102101" y="57510"/>
                </a:lnTo>
                <a:lnTo>
                  <a:pt x="114207" y="50458"/>
                </a:lnTo>
                <a:lnTo>
                  <a:pt x="115100" y="50458"/>
                </a:lnTo>
                <a:lnTo>
                  <a:pt x="115100" y="49932"/>
                </a:lnTo>
                <a:lnTo>
                  <a:pt x="116877" y="48898"/>
                </a:lnTo>
                <a:lnTo>
                  <a:pt x="115100" y="48898"/>
                </a:lnTo>
                <a:lnTo>
                  <a:pt x="115100" y="17190"/>
                </a:lnTo>
                <a:close/>
              </a:path>
              <a:path w="158750" h="142875">
                <a:moveTo>
                  <a:pt x="129907" y="8600"/>
                </a:moveTo>
                <a:lnTo>
                  <a:pt x="129002" y="9116"/>
                </a:lnTo>
                <a:lnTo>
                  <a:pt x="129002" y="40810"/>
                </a:lnTo>
                <a:lnTo>
                  <a:pt x="115100" y="48898"/>
                </a:lnTo>
                <a:lnTo>
                  <a:pt x="116877" y="48898"/>
                </a:lnTo>
                <a:lnTo>
                  <a:pt x="129002" y="41846"/>
                </a:lnTo>
                <a:lnTo>
                  <a:pt x="129907" y="41846"/>
                </a:lnTo>
                <a:lnTo>
                  <a:pt x="129907" y="41537"/>
                </a:lnTo>
                <a:lnTo>
                  <a:pt x="131694" y="40496"/>
                </a:lnTo>
                <a:lnTo>
                  <a:pt x="129907" y="40496"/>
                </a:lnTo>
                <a:lnTo>
                  <a:pt x="129907" y="8600"/>
                </a:lnTo>
                <a:close/>
              </a:path>
              <a:path w="158750" h="142875">
                <a:moveTo>
                  <a:pt x="144698" y="0"/>
                </a:moveTo>
                <a:lnTo>
                  <a:pt x="143799" y="525"/>
                </a:lnTo>
                <a:lnTo>
                  <a:pt x="143799" y="32411"/>
                </a:lnTo>
                <a:lnTo>
                  <a:pt x="129907" y="40496"/>
                </a:lnTo>
                <a:lnTo>
                  <a:pt x="131694" y="40496"/>
                </a:lnTo>
                <a:lnTo>
                  <a:pt x="143799" y="33444"/>
                </a:lnTo>
                <a:lnTo>
                  <a:pt x="144698" y="33444"/>
                </a:lnTo>
                <a:lnTo>
                  <a:pt x="144698" y="32926"/>
                </a:lnTo>
                <a:lnTo>
                  <a:pt x="146485" y="31885"/>
                </a:lnTo>
                <a:lnTo>
                  <a:pt x="144698" y="31885"/>
                </a:lnTo>
                <a:lnTo>
                  <a:pt x="144698" y="0"/>
                </a:lnTo>
                <a:close/>
              </a:path>
              <a:path w="158750" h="142875">
                <a:moveTo>
                  <a:pt x="158292" y="23976"/>
                </a:moveTo>
                <a:lnTo>
                  <a:pt x="144698" y="31885"/>
                </a:lnTo>
                <a:lnTo>
                  <a:pt x="146485" y="31885"/>
                </a:lnTo>
                <a:lnTo>
                  <a:pt x="158292" y="25013"/>
                </a:lnTo>
                <a:lnTo>
                  <a:pt x="158292" y="23976"/>
                </a:lnTo>
                <a:close/>
              </a:path>
            </a:pathLst>
          </a:custGeom>
          <a:solidFill>
            <a:srgbClr val="489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21500" y="2139987"/>
            <a:ext cx="153667" cy="194237"/>
          </a:xfrm>
          <a:custGeom>
            <a:avLst/>
            <a:gdLst/>
            <a:ahLst/>
            <a:cxnLst/>
            <a:rect l="l" t="t" r="r" b="b"/>
            <a:pathLst>
              <a:path w="179705" h="227330">
                <a:moveTo>
                  <a:pt x="179327" y="0"/>
                </a:moveTo>
                <a:lnTo>
                  <a:pt x="457" y="103266"/>
                </a:lnTo>
                <a:lnTo>
                  <a:pt x="0" y="227253"/>
                </a:lnTo>
                <a:lnTo>
                  <a:pt x="9234" y="221929"/>
                </a:lnTo>
                <a:lnTo>
                  <a:pt x="9324" y="141246"/>
                </a:lnTo>
                <a:lnTo>
                  <a:pt x="170337" y="47470"/>
                </a:lnTo>
                <a:lnTo>
                  <a:pt x="179148" y="47470"/>
                </a:lnTo>
                <a:lnTo>
                  <a:pt x="179327" y="0"/>
                </a:lnTo>
                <a:close/>
              </a:path>
              <a:path w="179705" h="227330">
                <a:moveTo>
                  <a:pt x="179148" y="47470"/>
                </a:moveTo>
                <a:lnTo>
                  <a:pt x="170337" y="47470"/>
                </a:lnTo>
                <a:lnTo>
                  <a:pt x="170201" y="129002"/>
                </a:lnTo>
                <a:lnTo>
                  <a:pt x="178859" y="123998"/>
                </a:lnTo>
                <a:lnTo>
                  <a:pt x="179148" y="47470"/>
                </a:lnTo>
                <a:close/>
              </a:path>
            </a:pathLst>
          </a:custGeom>
          <a:solidFill>
            <a:srgbClr val="48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78282" y="2225249"/>
            <a:ext cx="291587" cy="86810"/>
          </a:xfrm>
          <a:custGeom>
            <a:avLst/>
            <a:gdLst/>
            <a:ahLst/>
            <a:cxnLst/>
            <a:rect l="l" t="t" r="r" b="b"/>
            <a:pathLst>
              <a:path w="340994" h="101600">
                <a:moveTo>
                  <a:pt x="4410" y="0"/>
                </a:moveTo>
                <a:lnTo>
                  <a:pt x="2091" y="612"/>
                </a:lnTo>
                <a:lnTo>
                  <a:pt x="0" y="4232"/>
                </a:lnTo>
                <a:lnTo>
                  <a:pt x="622" y="6551"/>
                </a:lnTo>
                <a:lnTo>
                  <a:pt x="160877" y="99075"/>
                </a:lnTo>
                <a:lnTo>
                  <a:pt x="168328" y="101004"/>
                </a:lnTo>
                <a:lnTo>
                  <a:pt x="183236" y="101004"/>
                </a:lnTo>
                <a:lnTo>
                  <a:pt x="190703" y="99075"/>
                </a:lnTo>
                <a:lnTo>
                  <a:pt x="200485" y="93427"/>
                </a:lnTo>
                <a:lnTo>
                  <a:pt x="175796" y="93427"/>
                </a:lnTo>
                <a:lnTo>
                  <a:pt x="166662" y="92239"/>
                </a:lnTo>
                <a:lnTo>
                  <a:pt x="158026" y="88675"/>
                </a:lnTo>
                <a:lnTo>
                  <a:pt x="4410" y="0"/>
                </a:lnTo>
                <a:close/>
              </a:path>
              <a:path w="340994" h="101600">
                <a:moveTo>
                  <a:pt x="336301" y="6263"/>
                </a:moveTo>
                <a:lnTo>
                  <a:pt x="193554" y="88675"/>
                </a:lnTo>
                <a:lnTo>
                  <a:pt x="184927" y="92239"/>
                </a:lnTo>
                <a:lnTo>
                  <a:pt x="175796" y="93427"/>
                </a:lnTo>
                <a:lnTo>
                  <a:pt x="200485" y="93427"/>
                </a:lnTo>
                <a:lnTo>
                  <a:pt x="340092" y="12823"/>
                </a:lnTo>
                <a:lnTo>
                  <a:pt x="340714" y="10507"/>
                </a:lnTo>
                <a:lnTo>
                  <a:pt x="338620" y="6875"/>
                </a:lnTo>
                <a:lnTo>
                  <a:pt x="336301" y="6263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91482" y="2327983"/>
            <a:ext cx="47783" cy="40692"/>
          </a:xfrm>
          <a:custGeom>
            <a:avLst/>
            <a:gdLst/>
            <a:ahLst/>
            <a:cxnLst/>
            <a:rect l="l" t="t" r="r" b="b"/>
            <a:pathLst>
              <a:path w="55880" h="47625">
                <a:moveTo>
                  <a:pt x="0" y="0"/>
                </a:moveTo>
                <a:lnTo>
                  <a:pt x="43" y="15242"/>
                </a:lnTo>
                <a:lnTo>
                  <a:pt x="55371" y="47393"/>
                </a:lnTo>
                <a:lnTo>
                  <a:pt x="55328" y="32162"/>
                </a:lnTo>
                <a:lnTo>
                  <a:pt x="0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38794" y="2327983"/>
            <a:ext cx="47783" cy="40692"/>
          </a:xfrm>
          <a:custGeom>
            <a:avLst/>
            <a:gdLst/>
            <a:ahLst/>
            <a:cxnLst/>
            <a:rect l="l" t="t" r="r" b="b"/>
            <a:pathLst>
              <a:path w="55880" h="47625">
                <a:moveTo>
                  <a:pt x="55692" y="0"/>
                </a:moveTo>
                <a:lnTo>
                  <a:pt x="0" y="32162"/>
                </a:lnTo>
                <a:lnTo>
                  <a:pt x="43" y="47393"/>
                </a:lnTo>
                <a:lnTo>
                  <a:pt x="55735" y="15242"/>
                </a:lnTo>
                <a:lnTo>
                  <a:pt x="55692" y="0"/>
                </a:lnTo>
                <a:close/>
              </a:path>
            </a:pathLst>
          </a:custGeom>
          <a:solidFill>
            <a:srgbClr val="48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91482" y="2300511"/>
            <a:ext cx="95024" cy="55341"/>
          </a:xfrm>
          <a:custGeom>
            <a:avLst/>
            <a:gdLst/>
            <a:ahLst/>
            <a:cxnLst/>
            <a:rect l="l" t="t" r="r" b="b"/>
            <a:pathLst>
              <a:path w="111125" h="64769">
                <a:moveTo>
                  <a:pt x="55692" y="0"/>
                </a:moveTo>
                <a:lnTo>
                  <a:pt x="0" y="32151"/>
                </a:lnTo>
                <a:lnTo>
                  <a:pt x="55328" y="64314"/>
                </a:lnTo>
                <a:lnTo>
                  <a:pt x="111020" y="32151"/>
                </a:lnTo>
                <a:lnTo>
                  <a:pt x="55692" y="0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04499" y="2198097"/>
            <a:ext cx="68834" cy="14603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04478" y="2173285"/>
            <a:ext cx="68960" cy="40150"/>
          </a:xfrm>
          <a:custGeom>
            <a:avLst/>
            <a:gdLst/>
            <a:ahLst/>
            <a:cxnLst/>
            <a:rect l="l" t="t" r="r" b="b"/>
            <a:pathLst>
              <a:path w="80644" h="46989">
                <a:moveTo>
                  <a:pt x="40169" y="0"/>
                </a:moveTo>
                <a:lnTo>
                  <a:pt x="25104" y="1699"/>
                </a:lnTo>
                <a:lnTo>
                  <a:pt x="11841" y="6785"/>
                </a:lnTo>
                <a:lnTo>
                  <a:pt x="2992" y="14461"/>
                </a:lnTo>
                <a:lnTo>
                  <a:pt x="0" y="23188"/>
                </a:lnTo>
                <a:lnTo>
                  <a:pt x="2875" y="31913"/>
                </a:lnTo>
                <a:lnTo>
                  <a:pt x="11629" y="39584"/>
                </a:lnTo>
                <a:lnTo>
                  <a:pt x="24851" y="44682"/>
                </a:lnTo>
                <a:lnTo>
                  <a:pt x="39907" y="46376"/>
                </a:lnTo>
                <a:lnTo>
                  <a:pt x="54981" y="44670"/>
                </a:lnTo>
                <a:lnTo>
                  <a:pt x="68257" y="39570"/>
                </a:lnTo>
                <a:lnTo>
                  <a:pt x="77087" y="31907"/>
                </a:lnTo>
                <a:lnTo>
                  <a:pt x="80070" y="23186"/>
                </a:lnTo>
                <a:lnTo>
                  <a:pt x="77192" y="14461"/>
                </a:lnTo>
                <a:lnTo>
                  <a:pt x="68438" y="6785"/>
                </a:lnTo>
                <a:lnTo>
                  <a:pt x="55219" y="1693"/>
                </a:lnTo>
                <a:lnTo>
                  <a:pt x="40169" y="0"/>
                </a:lnTo>
                <a:close/>
              </a:path>
            </a:pathLst>
          </a:custGeom>
          <a:solidFill>
            <a:srgbClr val="F2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22099" y="2173951"/>
            <a:ext cx="33666" cy="17905"/>
          </a:xfrm>
          <a:custGeom>
            <a:avLst/>
            <a:gdLst/>
            <a:ahLst/>
            <a:cxnLst/>
            <a:rect l="l" t="t" r="r" b="b"/>
            <a:pathLst>
              <a:path w="39369" h="20955">
                <a:moveTo>
                  <a:pt x="19488" y="0"/>
                </a:moveTo>
                <a:lnTo>
                  <a:pt x="12840" y="750"/>
                </a:lnTo>
                <a:lnTo>
                  <a:pt x="6987" y="2995"/>
                </a:lnTo>
                <a:lnTo>
                  <a:pt x="57" y="7010"/>
                </a:lnTo>
                <a:lnTo>
                  <a:pt x="0" y="13478"/>
                </a:lnTo>
                <a:lnTo>
                  <a:pt x="6885" y="17478"/>
                </a:lnTo>
                <a:lnTo>
                  <a:pt x="12721" y="19726"/>
                </a:lnTo>
                <a:lnTo>
                  <a:pt x="19368" y="20472"/>
                </a:lnTo>
                <a:lnTo>
                  <a:pt x="26024" y="19718"/>
                </a:lnTo>
                <a:lnTo>
                  <a:pt x="31888" y="17467"/>
                </a:lnTo>
                <a:lnTo>
                  <a:pt x="38803" y="13478"/>
                </a:lnTo>
                <a:lnTo>
                  <a:pt x="38846" y="7010"/>
                </a:lnTo>
                <a:lnTo>
                  <a:pt x="31963" y="2995"/>
                </a:lnTo>
                <a:lnTo>
                  <a:pt x="26129" y="747"/>
                </a:lnTo>
                <a:lnTo>
                  <a:pt x="19488" y="0"/>
                </a:lnTo>
                <a:close/>
              </a:path>
            </a:pathLst>
          </a:custGeom>
          <a:solidFill>
            <a:srgbClr val="FF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48296" y="2360767"/>
            <a:ext cx="47783" cy="40692"/>
          </a:xfrm>
          <a:custGeom>
            <a:avLst/>
            <a:gdLst/>
            <a:ahLst/>
            <a:cxnLst/>
            <a:rect l="l" t="t" r="r" b="b"/>
            <a:pathLst>
              <a:path w="55880" h="47625">
                <a:moveTo>
                  <a:pt x="0" y="0"/>
                </a:moveTo>
                <a:lnTo>
                  <a:pt x="50" y="15231"/>
                </a:lnTo>
                <a:lnTo>
                  <a:pt x="55385" y="47393"/>
                </a:lnTo>
                <a:lnTo>
                  <a:pt x="55342" y="32155"/>
                </a:lnTo>
                <a:lnTo>
                  <a:pt x="0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95620" y="2360767"/>
            <a:ext cx="47783" cy="40692"/>
          </a:xfrm>
          <a:custGeom>
            <a:avLst/>
            <a:gdLst/>
            <a:ahLst/>
            <a:cxnLst/>
            <a:rect l="l" t="t" r="r" b="b"/>
            <a:pathLst>
              <a:path w="55880" h="47625">
                <a:moveTo>
                  <a:pt x="55692" y="0"/>
                </a:moveTo>
                <a:lnTo>
                  <a:pt x="0" y="32155"/>
                </a:lnTo>
                <a:lnTo>
                  <a:pt x="43" y="47393"/>
                </a:lnTo>
                <a:lnTo>
                  <a:pt x="55735" y="15231"/>
                </a:lnTo>
                <a:lnTo>
                  <a:pt x="55692" y="0"/>
                </a:lnTo>
                <a:close/>
              </a:path>
            </a:pathLst>
          </a:custGeom>
          <a:solidFill>
            <a:srgbClr val="48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48296" y="2333292"/>
            <a:ext cx="95024" cy="55341"/>
          </a:xfrm>
          <a:custGeom>
            <a:avLst/>
            <a:gdLst/>
            <a:ahLst/>
            <a:cxnLst/>
            <a:rect l="l" t="t" r="r" b="b"/>
            <a:pathLst>
              <a:path w="111125" h="64769">
                <a:moveTo>
                  <a:pt x="55699" y="0"/>
                </a:moveTo>
                <a:lnTo>
                  <a:pt x="0" y="32155"/>
                </a:lnTo>
                <a:lnTo>
                  <a:pt x="55342" y="64310"/>
                </a:lnTo>
                <a:lnTo>
                  <a:pt x="111034" y="32155"/>
                </a:lnTo>
                <a:lnTo>
                  <a:pt x="55699" y="0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61317" y="2230886"/>
            <a:ext cx="68836" cy="14602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61304" y="2206064"/>
            <a:ext cx="68960" cy="40150"/>
          </a:xfrm>
          <a:custGeom>
            <a:avLst/>
            <a:gdLst/>
            <a:ahLst/>
            <a:cxnLst/>
            <a:rect l="l" t="t" r="r" b="b"/>
            <a:pathLst>
              <a:path w="80644" h="46989">
                <a:moveTo>
                  <a:pt x="40163" y="0"/>
                </a:moveTo>
                <a:lnTo>
                  <a:pt x="25099" y="1698"/>
                </a:lnTo>
                <a:lnTo>
                  <a:pt x="11842" y="6788"/>
                </a:lnTo>
                <a:lnTo>
                  <a:pt x="2991" y="14464"/>
                </a:lnTo>
                <a:lnTo>
                  <a:pt x="0" y="23186"/>
                </a:lnTo>
                <a:lnTo>
                  <a:pt x="2871" y="31911"/>
                </a:lnTo>
                <a:lnTo>
                  <a:pt x="11619" y="39589"/>
                </a:lnTo>
                <a:lnTo>
                  <a:pt x="24839" y="44682"/>
                </a:lnTo>
                <a:lnTo>
                  <a:pt x="39896" y="46375"/>
                </a:lnTo>
                <a:lnTo>
                  <a:pt x="54972" y="44670"/>
                </a:lnTo>
                <a:lnTo>
                  <a:pt x="68251" y="39567"/>
                </a:lnTo>
                <a:lnTo>
                  <a:pt x="77079" y="31904"/>
                </a:lnTo>
                <a:lnTo>
                  <a:pt x="80060" y="23184"/>
                </a:lnTo>
                <a:lnTo>
                  <a:pt x="77176" y="14459"/>
                </a:lnTo>
                <a:lnTo>
                  <a:pt x="68427" y="6788"/>
                </a:lnTo>
                <a:lnTo>
                  <a:pt x="55212" y="1695"/>
                </a:lnTo>
                <a:lnTo>
                  <a:pt x="40163" y="0"/>
                </a:lnTo>
                <a:close/>
              </a:path>
            </a:pathLst>
          </a:custGeom>
          <a:solidFill>
            <a:srgbClr val="F2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78926" y="2206736"/>
            <a:ext cx="33666" cy="17905"/>
          </a:xfrm>
          <a:custGeom>
            <a:avLst/>
            <a:gdLst/>
            <a:ahLst/>
            <a:cxnLst/>
            <a:rect l="l" t="t" r="r" b="b"/>
            <a:pathLst>
              <a:path w="39369" h="20955">
                <a:moveTo>
                  <a:pt x="19481" y="0"/>
                </a:moveTo>
                <a:lnTo>
                  <a:pt x="12830" y="749"/>
                </a:lnTo>
                <a:lnTo>
                  <a:pt x="6977" y="2994"/>
                </a:lnTo>
                <a:lnTo>
                  <a:pt x="46" y="6997"/>
                </a:lnTo>
                <a:lnTo>
                  <a:pt x="0" y="13467"/>
                </a:lnTo>
                <a:lnTo>
                  <a:pt x="6887" y="17470"/>
                </a:lnTo>
                <a:lnTo>
                  <a:pt x="12722" y="19717"/>
                </a:lnTo>
                <a:lnTo>
                  <a:pt x="19365" y="20466"/>
                </a:lnTo>
                <a:lnTo>
                  <a:pt x="26016" y="19717"/>
                </a:lnTo>
                <a:lnTo>
                  <a:pt x="31874" y="17470"/>
                </a:lnTo>
                <a:lnTo>
                  <a:pt x="38793" y="13467"/>
                </a:lnTo>
                <a:lnTo>
                  <a:pt x="38840" y="6997"/>
                </a:lnTo>
                <a:lnTo>
                  <a:pt x="31953" y="2994"/>
                </a:lnTo>
                <a:lnTo>
                  <a:pt x="26124" y="747"/>
                </a:lnTo>
                <a:lnTo>
                  <a:pt x="19481" y="0"/>
                </a:lnTo>
                <a:close/>
              </a:path>
            </a:pathLst>
          </a:custGeom>
          <a:solidFill>
            <a:srgbClr val="FF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49958" y="2206839"/>
            <a:ext cx="268781" cy="171993"/>
          </a:xfrm>
          <a:custGeom>
            <a:avLst/>
            <a:gdLst/>
            <a:ahLst/>
            <a:cxnLst/>
            <a:rect l="l" t="t" r="r" b="b"/>
            <a:pathLst>
              <a:path w="314325" h="201294">
                <a:moveTo>
                  <a:pt x="72194" y="0"/>
                </a:moveTo>
                <a:lnTo>
                  <a:pt x="3398" y="39719"/>
                </a:lnTo>
                <a:lnTo>
                  <a:pt x="11" y="45576"/>
                </a:lnTo>
                <a:lnTo>
                  <a:pt x="0" y="58680"/>
                </a:lnTo>
                <a:lnTo>
                  <a:pt x="3398" y="64541"/>
                </a:lnTo>
                <a:lnTo>
                  <a:pt x="237135" y="199505"/>
                </a:lnTo>
                <a:lnTo>
                  <a:pt x="243098" y="201028"/>
                </a:lnTo>
                <a:lnTo>
                  <a:pt x="255038" y="201028"/>
                </a:lnTo>
                <a:lnTo>
                  <a:pt x="261004" y="199505"/>
                </a:lnTo>
                <a:lnTo>
                  <a:pt x="271473" y="193458"/>
                </a:lnTo>
                <a:lnTo>
                  <a:pt x="249069" y="193458"/>
                </a:lnTo>
                <a:lnTo>
                  <a:pt x="242152" y="192558"/>
                </a:lnTo>
                <a:lnTo>
                  <a:pt x="235612" y="189857"/>
                </a:lnTo>
                <a:lnTo>
                  <a:pt x="9558" y="59349"/>
                </a:lnTo>
                <a:lnTo>
                  <a:pt x="7585" y="55940"/>
                </a:lnTo>
                <a:lnTo>
                  <a:pt x="7585" y="48319"/>
                </a:lnTo>
                <a:lnTo>
                  <a:pt x="9558" y="44911"/>
                </a:lnTo>
                <a:lnTo>
                  <a:pt x="75982" y="6563"/>
                </a:lnTo>
                <a:lnTo>
                  <a:pt x="76608" y="4245"/>
                </a:lnTo>
                <a:lnTo>
                  <a:pt x="74509" y="627"/>
                </a:lnTo>
                <a:lnTo>
                  <a:pt x="72194" y="0"/>
                </a:lnTo>
                <a:close/>
              </a:path>
              <a:path w="314325" h="201294">
                <a:moveTo>
                  <a:pt x="309532" y="162713"/>
                </a:moveTo>
                <a:lnTo>
                  <a:pt x="262526" y="189857"/>
                </a:lnTo>
                <a:lnTo>
                  <a:pt x="255987" y="192558"/>
                </a:lnTo>
                <a:lnTo>
                  <a:pt x="249069" y="193458"/>
                </a:lnTo>
                <a:lnTo>
                  <a:pt x="271473" y="193458"/>
                </a:lnTo>
                <a:lnTo>
                  <a:pt x="313319" y="169290"/>
                </a:lnTo>
                <a:lnTo>
                  <a:pt x="313945" y="166971"/>
                </a:lnTo>
                <a:lnTo>
                  <a:pt x="311861" y="163339"/>
                </a:lnTo>
                <a:lnTo>
                  <a:pt x="309532" y="162713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12359" y="2291018"/>
            <a:ext cx="262809" cy="120449"/>
          </a:xfrm>
          <a:custGeom>
            <a:avLst/>
            <a:gdLst/>
            <a:ahLst/>
            <a:cxnLst/>
            <a:rect l="l" t="t" r="r" b="b"/>
            <a:pathLst>
              <a:path w="307339" h="140969">
                <a:moveTo>
                  <a:pt x="4409" y="0"/>
                </a:moveTo>
                <a:lnTo>
                  <a:pt x="2101" y="612"/>
                </a:lnTo>
                <a:lnTo>
                  <a:pt x="0" y="4234"/>
                </a:lnTo>
                <a:lnTo>
                  <a:pt x="622" y="6551"/>
                </a:lnTo>
                <a:lnTo>
                  <a:pt x="2425" y="7611"/>
                </a:lnTo>
                <a:lnTo>
                  <a:pt x="230507" y="139273"/>
                </a:lnTo>
                <a:lnTo>
                  <a:pt x="236468" y="140811"/>
                </a:lnTo>
                <a:lnTo>
                  <a:pt x="248410" y="140811"/>
                </a:lnTo>
                <a:lnTo>
                  <a:pt x="254372" y="139273"/>
                </a:lnTo>
                <a:lnTo>
                  <a:pt x="264839" y="133231"/>
                </a:lnTo>
                <a:lnTo>
                  <a:pt x="242434" y="133231"/>
                </a:lnTo>
                <a:lnTo>
                  <a:pt x="235518" y="132333"/>
                </a:lnTo>
                <a:lnTo>
                  <a:pt x="228981" y="129640"/>
                </a:lnTo>
                <a:lnTo>
                  <a:pt x="4409" y="0"/>
                </a:lnTo>
                <a:close/>
              </a:path>
              <a:path w="307339" h="140969">
                <a:moveTo>
                  <a:pt x="302910" y="102506"/>
                </a:moveTo>
                <a:lnTo>
                  <a:pt x="255898" y="129640"/>
                </a:lnTo>
                <a:lnTo>
                  <a:pt x="249353" y="132333"/>
                </a:lnTo>
                <a:lnTo>
                  <a:pt x="242434" y="133231"/>
                </a:lnTo>
                <a:lnTo>
                  <a:pt x="264839" y="133231"/>
                </a:lnTo>
                <a:lnTo>
                  <a:pt x="306701" y="109068"/>
                </a:lnTo>
                <a:lnTo>
                  <a:pt x="307313" y="106754"/>
                </a:lnTo>
                <a:lnTo>
                  <a:pt x="305229" y="103132"/>
                </a:lnTo>
                <a:lnTo>
                  <a:pt x="302910" y="102506"/>
                </a:lnTo>
                <a:close/>
              </a:path>
            </a:pathLst>
          </a:custGeom>
          <a:solidFill>
            <a:srgbClr val="5F5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72435" y="1904270"/>
            <a:ext cx="40724" cy="47746"/>
          </a:xfrm>
          <a:custGeom>
            <a:avLst/>
            <a:gdLst/>
            <a:ahLst/>
            <a:cxnLst/>
            <a:rect l="l" t="t" r="r" b="b"/>
            <a:pathLst>
              <a:path w="47625" h="55880">
                <a:moveTo>
                  <a:pt x="22593" y="0"/>
                </a:moveTo>
                <a:lnTo>
                  <a:pt x="13446" y="1514"/>
                </a:lnTo>
                <a:lnTo>
                  <a:pt x="6147" y="6938"/>
                </a:lnTo>
                <a:lnTo>
                  <a:pt x="1422" y="15428"/>
                </a:lnTo>
                <a:lnTo>
                  <a:pt x="0" y="26142"/>
                </a:lnTo>
                <a:lnTo>
                  <a:pt x="2303" y="37134"/>
                </a:lnTo>
                <a:lnTo>
                  <a:pt x="7748" y="46371"/>
                </a:lnTo>
                <a:lnTo>
                  <a:pt x="15535" y="52901"/>
                </a:lnTo>
                <a:lnTo>
                  <a:pt x="24867" y="55770"/>
                </a:lnTo>
                <a:lnTo>
                  <a:pt x="34006" y="54254"/>
                </a:lnTo>
                <a:lnTo>
                  <a:pt x="41301" y="48830"/>
                </a:lnTo>
                <a:lnTo>
                  <a:pt x="46024" y="40338"/>
                </a:lnTo>
                <a:lnTo>
                  <a:pt x="47447" y="29620"/>
                </a:lnTo>
                <a:lnTo>
                  <a:pt x="45143" y="18626"/>
                </a:lnTo>
                <a:lnTo>
                  <a:pt x="39700" y="9389"/>
                </a:lnTo>
                <a:lnTo>
                  <a:pt x="31917" y="2863"/>
                </a:lnTo>
                <a:lnTo>
                  <a:pt x="22593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07393" y="1767030"/>
            <a:ext cx="40724" cy="47746"/>
          </a:xfrm>
          <a:custGeom>
            <a:avLst/>
            <a:gdLst/>
            <a:ahLst/>
            <a:cxnLst/>
            <a:rect l="l" t="t" r="r" b="b"/>
            <a:pathLst>
              <a:path w="47625" h="55880">
                <a:moveTo>
                  <a:pt x="22597" y="0"/>
                </a:moveTo>
                <a:lnTo>
                  <a:pt x="13450" y="1514"/>
                </a:lnTo>
                <a:lnTo>
                  <a:pt x="6152" y="6939"/>
                </a:lnTo>
                <a:lnTo>
                  <a:pt x="1426" y="15430"/>
                </a:lnTo>
                <a:lnTo>
                  <a:pt x="0" y="26146"/>
                </a:lnTo>
                <a:lnTo>
                  <a:pt x="2305" y="37136"/>
                </a:lnTo>
                <a:lnTo>
                  <a:pt x="7749" y="46372"/>
                </a:lnTo>
                <a:lnTo>
                  <a:pt x="15533" y="52902"/>
                </a:lnTo>
                <a:lnTo>
                  <a:pt x="24857" y="55772"/>
                </a:lnTo>
                <a:lnTo>
                  <a:pt x="34003" y="54255"/>
                </a:lnTo>
                <a:lnTo>
                  <a:pt x="41302" y="48829"/>
                </a:lnTo>
                <a:lnTo>
                  <a:pt x="46028" y="40335"/>
                </a:lnTo>
                <a:lnTo>
                  <a:pt x="47452" y="29613"/>
                </a:lnTo>
                <a:lnTo>
                  <a:pt x="45147" y="18624"/>
                </a:lnTo>
                <a:lnTo>
                  <a:pt x="39703" y="9391"/>
                </a:lnTo>
                <a:lnTo>
                  <a:pt x="31919" y="2865"/>
                </a:lnTo>
                <a:lnTo>
                  <a:pt x="22597" y="0"/>
                </a:lnTo>
                <a:close/>
              </a:path>
            </a:pathLst>
          </a:custGeom>
          <a:solidFill>
            <a:srgbClr val="8C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45828" y="2128000"/>
            <a:ext cx="186790" cy="107969"/>
          </a:xfrm>
          <a:custGeom>
            <a:avLst/>
            <a:gdLst/>
            <a:ahLst/>
            <a:cxnLst/>
            <a:rect l="l" t="t" r="r" b="b"/>
            <a:pathLst>
              <a:path w="218439" h="126364">
                <a:moveTo>
                  <a:pt x="175190" y="0"/>
                </a:moveTo>
                <a:lnTo>
                  <a:pt x="0" y="101152"/>
                </a:lnTo>
                <a:lnTo>
                  <a:pt x="43059" y="126006"/>
                </a:lnTo>
                <a:lnTo>
                  <a:pt x="218241" y="24857"/>
                </a:lnTo>
                <a:lnTo>
                  <a:pt x="175190" y="0"/>
                </a:lnTo>
                <a:close/>
              </a:path>
            </a:pathLst>
          </a:custGeom>
          <a:solidFill>
            <a:srgbClr val="79A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44729" y="2359395"/>
            <a:ext cx="186790" cy="107969"/>
          </a:xfrm>
          <a:custGeom>
            <a:avLst/>
            <a:gdLst/>
            <a:ahLst/>
            <a:cxnLst/>
            <a:rect l="l" t="t" r="r" b="b"/>
            <a:pathLst>
              <a:path w="218439" h="126364">
                <a:moveTo>
                  <a:pt x="175179" y="0"/>
                </a:moveTo>
                <a:lnTo>
                  <a:pt x="0" y="101141"/>
                </a:lnTo>
                <a:lnTo>
                  <a:pt x="43049" y="125995"/>
                </a:lnTo>
                <a:lnTo>
                  <a:pt x="218243" y="24857"/>
                </a:lnTo>
                <a:lnTo>
                  <a:pt x="175179" y="0"/>
                </a:lnTo>
                <a:close/>
              </a:path>
            </a:pathLst>
          </a:custGeom>
          <a:solidFill>
            <a:srgbClr val="79A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425554" y="1922333"/>
            <a:ext cx="66788" cy="221908"/>
          </a:xfrm>
          <a:custGeom>
            <a:avLst/>
            <a:gdLst/>
            <a:ahLst/>
            <a:cxnLst/>
            <a:rect l="l" t="t" r="r" b="b"/>
            <a:pathLst>
              <a:path w="78104" h="259714">
                <a:moveTo>
                  <a:pt x="468" y="0"/>
                </a:moveTo>
                <a:lnTo>
                  <a:pt x="0" y="214664"/>
                </a:lnTo>
                <a:lnTo>
                  <a:pt x="77025" y="259634"/>
                </a:lnTo>
                <a:lnTo>
                  <a:pt x="77496" y="44970"/>
                </a:lnTo>
                <a:lnTo>
                  <a:pt x="468" y="0"/>
                </a:lnTo>
                <a:close/>
              </a:path>
            </a:pathLst>
          </a:custGeom>
          <a:solidFill>
            <a:srgbClr val="A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25955" y="1887575"/>
            <a:ext cx="126517" cy="73246"/>
          </a:xfrm>
          <a:custGeom>
            <a:avLst/>
            <a:gdLst/>
            <a:ahLst/>
            <a:cxnLst/>
            <a:rect l="l" t="t" r="r" b="b"/>
            <a:pathLst>
              <a:path w="147954" h="85725">
                <a:moveTo>
                  <a:pt x="70458" y="0"/>
                </a:moveTo>
                <a:lnTo>
                  <a:pt x="0" y="40680"/>
                </a:lnTo>
                <a:lnTo>
                  <a:pt x="77028" y="85651"/>
                </a:lnTo>
                <a:lnTo>
                  <a:pt x="147483" y="44985"/>
                </a:lnTo>
                <a:lnTo>
                  <a:pt x="70458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91418" y="1926012"/>
            <a:ext cx="60815" cy="218652"/>
          </a:xfrm>
          <a:custGeom>
            <a:avLst/>
            <a:gdLst/>
            <a:ahLst/>
            <a:cxnLst/>
            <a:rect l="l" t="t" r="r" b="b"/>
            <a:pathLst>
              <a:path w="71120" h="255905">
                <a:moveTo>
                  <a:pt x="70926" y="0"/>
                </a:moveTo>
                <a:lnTo>
                  <a:pt x="471" y="40665"/>
                </a:lnTo>
                <a:lnTo>
                  <a:pt x="0" y="255329"/>
                </a:lnTo>
                <a:lnTo>
                  <a:pt x="70455" y="214654"/>
                </a:lnTo>
                <a:lnTo>
                  <a:pt x="70926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43499" y="1969675"/>
            <a:ext cx="66788" cy="221908"/>
          </a:xfrm>
          <a:custGeom>
            <a:avLst/>
            <a:gdLst/>
            <a:ahLst/>
            <a:cxnLst/>
            <a:rect l="l" t="t" r="r" b="b"/>
            <a:pathLst>
              <a:path w="78104" h="259714">
                <a:moveTo>
                  <a:pt x="467" y="0"/>
                </a:moveTo>
                <a:lnTo>
                  <a:pt x="0" y="214652"/>
                </a:lnTo>
                <a:lnTo>
                  <a:pt x="77025" y="259628"/>
                </a:lnTo>
                <a:lnTo>
                  <a:pt x="77492" y="44970"/>
                </a:lnTo>
                <a:lnTo>
                  <a:pt x="467" y="0"/>
                </a:lnTo>
                <a:close/>
              </a:path>
            </a:pathLst>
          </a:custGeom>
          <a:solidFill>
            <a:srgbClr val="A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343899" y="1934916"/>
            <a:ext cx="126517" cy="73246"/>
          </a:xfrm>
          <a:custGeom>
            <a:avLst/>
            <a:gdLst/>
            <a:ahLst/>
            <a:cxnLst/>
            <a:rect l="l" t="t" r="r" b="b"/>
            <a:pathLst>
              <a:path w="147954" h="85725">
                <a:moveTo>
                  <a:pt x="70459" y="0"/>
                </a:moveTo>
                <a:lnTo>
                  <a:pt x="0" y="40680"/>
                </a:lnTo>
                <a:lnTo>
                  <a:pt x="77025" y="85651"/>
                </a:lnTo>
                <a:lnTo>
                  <a:pt x="147481" y="44971"/>
                </a:lnTo>
                <a:lnTo>
                  <a:pt x="70459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409364" y="1973341"/>
            <a:ext cx="60815" cy="218652"/>
          </a:xfrm>
          <a:custGeom>
            <a:avLst/>
            <a:gdLst/>
            <a:ahLst/>
            <a:cxnLst/>
            <a:rect l="l" t="t" r="r" b="b"/>
            <a:pathLst>
              <a:path w="71120" h="255905">
                <a:moveTo>
                  <a:pt x="70923" y="0"/>
                </a:moveTo>
                <a:lnTo>
                  <a:pt x="467" y="40679"/>
                </a:lnTo>
                <a:lnTo>
                  <a:pt x="0" y="255337"/>
                </a:lnTo>
                <a:lnTo>
                  <a:pt x="70451" y="214652"/>
                </a:lnTo>
                <a:lnTo>
                  <a:pt x="70923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61445" y="2017011"/>
            <a:ext cx="66788" cy="221908"/>
          </a:xfrm>
          <a:custGeom>
            <a:avLst/>
            <a:gdLst/>
            <a:ahLst/>
            <a:cxnLst/>
            <a:rect l="l" t="t" r="r" b="b"/>
            <a:pathLst>
              <a:path w="78104" h="259714">
                <a:moveTo>
                  <a:pt x="464" y="0"/>
                </a:moveTo>
                <a:lnTo>
                  <a:pt x="0" y="214664"/>
                </a:lnTo>
                <a:lnTo>
                  <a:pt x="77021" y="259636"/>
                </a:lnTo>
                <a:lnTo>
                  <a:pt x="77490" y="44971"/>
                </a:lnTo>
                <a:lnTo>
                  <a:pt x="464" y="0"/>
                </a:lnTo>
                <a:close/>
              </a:path>
            </a:pathLst>
          </a:custGeom>
          <a:solidFill>
            <a:srgbClr val="A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61843" y="1982253"/>
            <a:ext cx="126517" cy="73246"/>
          </a:xfrm>
          <a:custGeom>
            <a:avLst/>
            <a:gdLst/>
            <a:ahLst/>
            <a:cxnLst/>
            <a:rect l="l" t="t" r="r" b="b"/>
            <a:pathLst>
              <a:path w="147954" h="85725">
                <a:moveTo>
                  <a:pt x="70455" y="0"/>
                </a:moveTo>
                <a:lnTo>
                  <a:pt x="0" y="40679"/>
                </a:lnTo>
                <a:lnTo>
                  <a:pt x="77025" y="85651"/>
                </a:lnTo>
                <a:lnTo>
                  <a:pt x="147485" y="44970"/>
                </a:lnTo>
                <a:lnTo>
                  <a:pt x="70455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327306" y="2020677"/>
            <a:ext cx="60815" cy="218652"/>
          </a:xfrm>
          <a:custGeom>
            <a:avLst/>
            <a:gdLst/>
            <a:ahLst/>
            <a:cxnLst/>
            <a:rect l="l" t="t" r="r" b="b"/>
            <a:pathLst>
              <a:path w="71120" h="255905">
                <a:moveTo>
                  <a:pt x="70924" y="0"/>
                </a:moveTo>
                <a:lnTo>
                  <a:pt x="468" y="40680"/>
                </a:lnTo>
                <a:lnTo>
                  <a:pt x="0" y="255344"/>
                </a:lnTo>
                <a:lnTo>
                  <a:pt x="70455" y="214668"/>
                </a:lnTo>
                <a:lnTo>
                  <a:pt x="70924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56734" y="2067336"/>
            <a:ext cx="251406" cy="391187"/>
          </a:xfrm>
          <a:custGeom>
            <a:avLst/>
            <a:gdLst/>
            <a:ahLst/>
            <a:cxnLst/>
            <a:rect l="l" t="t" r="r" b="b"/>
            <a:pathLst>
              <a:path w="294004" h="457835">
                <a:moveTo>
                  <a:pt x="0" y="0"/>
                </a:moveTo>
                <a:lnTo>
                  <a:pt x="0" y="287718"/>
                </a:lnTo>
                <a:lnTo>
                  <a:pt x="293975" y="457445"/>
                </a:lnTo>
                <a:lnTo>
                  <a:pt x="293975" y="169721"/>
                </a:lnTo>
                <a:lnTo>
                  <a:pt x="0" y="0"/>
                </a:lnTo>
                <a:close/>
              </a:path>
            </a:pathLst>
          </a:custGeom>
          <a:solidFill>
            <a:srgbClr val="A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08115" y="2004074"/>
            <a:ext cx="361090" cy="454125"/>
          </a:xfrm>
          <a:custGeom>
            <a:avLst/>
            <a:gdLst/>
            <a:ahLst/>
            <a:cxnLst/>
            <a:rect l="l" t="t" r="r" b="b"/>
            <a:pathLst>
              <a:path w="422275" h="531494">
                <a:moveTo>
                  <a:pt x="422219" y="0"/>
                </a:moveTo>
                <a:lnTo>
                  <a:pt x="0" y="243762"/>
                </a:lnTo>
                <a:lnTo>
                  <a:pt x="0" y="531486"/>
                </a:lnTo>
                <a:lnTo>
                  <a:pt x="422219" y="287704"/>
                </a:lnTo>
                <a:lnTo>
                  <a:pt x="422219" y="0"/>
                </a:lnTo>
                <a:close/>
              </a:path>
            </a:pathLst>
          </a:custGeom>
          <a:solidFill>
            <a:srgbClr val="C0C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56734" y="1859048"/>
            <a:ext cx="612496" cy="353751"/>
          </a:xfrm>
          <a:custGeom>
            <a:avLst/>
            <a:gdLst/>
            <a:ahLst/>
            <a:cxnLst/>
            <a:rect l="l" t="t" r="r" b="b"/>
            <a:pathLst>
              <a:path w="716279" h="414019">
                <a:moveTo>
                  <a:pt x="422226" y="0"/>
                </a:moveTo>
                <a:lnTo>
                  <a:pt x="0" y="243773"/>
                </a:lnTo>
                <a:lnTo>
                  <a:pt x="293975" y="413495"/>
                </a:lnTo>
                <a:lnTo>
                  <a:pt x="716194" y="169732"/>
                </a:lnTo>
                <a:lnTo>
                  <a:pt x="422226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91702" y="1862087"/>
            <a:ext cx="430050" cy="213770"/>
          </a:xfrm>
          <a:custGeom>
            <a:avLst/>
            <a:gdLst/>
            <a:ahLst/>
            <a:cxnLst/>
            <a:rect l="l" t="t" r="r" b="b"/>
            <a:pathLst>
              <a:path w="502920" h="250189">
                <a:moveTo>
                  <a:pt x="422268" y="0"/>
                </a:moveTo>
                <a:lnTo>
                  <a:pt x="0" y="244295"/>
                </a:lnTo>
                <a:lnTo>
                  <a:pt x="80168" y="249742"/>
                </a:lnTo>
                <a:lnTo>
                  <a:pt x="502433" y="5458"/>
                </a:lnTo>
                <a:lnTo>
                  <a:pt x="422268" y="0"/>
                </a:lnTo>
                <a:close/>
              </a:path>
            </a:pathLst>
          </a:custGeom>
          <a:solidFill>
            <a:srgbClr val="DB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360255" y="1866750"/>
            <a:ext cx="408874" cy="236558"/>
          </a:xfrm>
          <a:custGeom>
            <a:avLst/>
            <a:gdLst/>
            <a:ahLst/>
            <a:cxnLst/>
            <a:rect l="l" t="t" r="r" b="b"/>
            <a:pathLst>
              <a:path w="478154" h="276860">
                <a:moveTo>
                  <a:pt x="422264" y="0"/>
                </a:moveTo>
                <a:lnTo>
                  <a:pt x="0" y="244284"/>
                </a:lnTo>
                <a:lnTo>
                  <a:pt x="55806" y="276504"/>
                </a:lnTo>
                <a:lnTo>
                  <a:pt x="478076" y="32208"/>
                </a:lnTo>
                <a:lnTo>
                  <a:pt x="422264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76308" y="1968611"/>
            <a:ext cx="361632" cy="226249"/>
          </a:xfrm>
          <a:custGeom>
            <a:avLst/>
            <a:gdLst/>
            <a:ahLst/>
            <a:cxnLst/>
            <a:rect l="l" t="t" r="r" b="b"/>
            <a:pathLst>
              <a:path w="422909" h="264794">
                <a:moveTo>
                  <a:pt x="422333" y="0"/>
                </a:moveTo>
                <a:lnTo>
                  <a:pt x="60" y="244288"/>
                </a:lnTo>
                <a:lnTo>
                  <a:pt x="0" y="264200"/>
                </a:lnTo>
                <a:lnTo>
                  <a:pt x="422268" y="19904"/>
                </a:lnTo>
                <a:lnTo>
                  <a:pt x="422333" y="0"/>
                </a:lnTo>
                <a:close/>
              </a:path>
            </a:pathLst>
          </a:custGeom>
          <a:solidFill>
            <a:srgbClr val="C0C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07975" y="1894270"/>
            <a:ext cx="429507" cy="283218"/>
          </a:xfrm>
          <a:custGeom>
            <a:avLst/>
            <a:gdLst/>
            <a:ahLst/>
            <a:cxnLst/>
            <a:rect l="l" t="t" r="r" b="b"/>
            <a:pathLst>
              <a:path w="502284" h="331469">
                <a:moveTo>
                  <a:pt x="422269" y="0"/>
                </a:moveTo>
                <a:lnTo>
                  <a:pt x="0" y="244295"/>
                </a:lnTo>
                <a:lnTo>
                  <a:pt x="79970" y="331293"/>
                </a:lnTo>
                <a:lnTo>
                  <a:pt x="502243" y="87005"/>
                </a:lnTo>
                <a:lnTo>
                  <a:pt x="422269" y="0"/>
                </a:lnTo>
                <a:close/>
              </a:path>
            </a:pathLst>
          </a:custGeom>
          <a:solidFill>
            <a:srgbClr val="F5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291652" y="2070821"/>
            <a:ext cx="184707" cy="1235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278248" y="2125779"/>
            <a:ext cx="89242" cy="1377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396485" y="2193991"/>
            <a:ext cx="89238" cy="1377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45268" y="2106770"/>
            <a:ext cx="66264" cy="2218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237870" y="1620351"/>
            <a:ext cx="663346" cy="82139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24869" y="2363541"/>
            <a:ext cx="244347" cy="156801"/>
          </a:xfrm>
          <a:custGeom>
            <a:avLst/>
            <a:gdLst/>
            <a:ahLst/>
            <a:cxnLst/>
            <a:rect l="l" t="t" r="r" b="b"/>
            <a:pathLst>
              <a:path w="285750" h="183514">
                <a:moveTo>
                  <a:pt x="285292" y="0"/>
                </a:moveTo>
                <a:lnTo>
                  <a:pt x="35" y="165329"/>
                </a:lnTo>
                <a:lnTo>
                  <a:pt x="0" y="183109"/>
                </a:lnTo>
                <a:lnTo>
                  <a:pt x="285228" y="17790"/>
                </a:lnTo>
                <a:lnTo>
                  <a:pt x="285292" y="0"/>
                </a:lnTo>
                <a:close/>
              </a:path>
            </a:pathLst>
          </a:custGeom>
          <a:solidFill>
            <a:srgbClr val="A8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01007" y="2349760"/>
            <a:ext cx="268238" cy="155173"/>
          </a:xfrm>
          <a:custGeom>
            <a:avLst/>
            <a:gdLst/>
            <a:ahLst/>
            <a:cxnLst/>
            <a:rect l="l" t="t" r="r" b="b"/>
            <a:pathLst>
              <a:path w="313690" h="181610">
                <a:moveTo>
                  <a:pt x="285243" y="0"/>
                </a:moveTo>
                <a:lnTo>
                  <a:pt x="0" y="165331"/>
                </a:lnTo>
                <a:lnTo>
                  <a:pt x="27940" y="181458"/>
                </a:lnTo>
                <a:lnTo>
                  <a:pt x="313197" y="16128"/>
                </a:lnTo>
                <a:lnTo>
                  <a:pt x="285243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01008" y="2469621"/>
            <a:ext cx="61358" cy="35267"/>
          </a:xfrm>
          <a:custGeom>
            <a:avLst/>
            <a:gdLst/>
            <a:ahLst/>
            <a:cxnLst/>
            <a:rect l="l" t="t" r="r" b="b"/>
            <a:pathLst>
              <a:path w="71754" h="41275">
                <a:moveTo>
                  <a:pt x="43207" y="0"/>
                </a:moveTo>
                <a:lnTo>
                  <a:pt x="0" y="25049"/>
                </a:lnTo>
                <a:lnTo>
                  <a:pt x="27940" y="41177"/>
                </a:lnTo>
                <a:lnTo>
                  <a:pt x="71146" y="16131"/>
                </a:lnTo>
                <a:lnTo>
                  <a:pt x="43207" y="0"/>
                </a:lnTo>
                <a:close/>
              </a:path>
            </a:pathLst>
          </a:custGeom>
          <a:solidFill>
            <a:srgbClr val="C8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00977" y="2491024"/>
            <a:ext cx="24435" cy="29298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35" y="0"/>
                </a:moveTo>
                <a:lnTo>
                  <a:pt x="0" y="17780"/>
                </a:lnTo>
                <a:lnTo>
                  <a:pt x="27924" y="33907"/>
                </a:lnTo>
                <a:lnTo>
                  <a:pt x="27975" y="16127"/>
                </a:lnTo>
                <a:lnTo>
                  <a:pt x="35" y="0"/>
                </a:lnTo>
                <a:close/>
              </a:path>
            </a:pathLst>
          </a:custGeom>
          <a:solidFill>
            <a:srgbClr val="9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34376" y="2195966"/>
            <a:ext cx="244347" cy="156801"/>
          </a:xfrm>
          <a:custGeom>
            <a:avLst/>
            <a:gdLst/>
            <a:ahLst/>
            <a:cxnLst/>
            <a:rect l="l" t="t" r="r" b="b"/>
            <a:pathLst>
              <a:path w="285750" h="183514">
                <a:moveTo>
                  <a:pt x="285292" y="0"/>
                </a:moveTo>
                <a:lnTo>
                  <a:pt x="50" y="165326"/>
                </a:lnTo>
                <a:lnTo>
                  <a:pt x="0" y="183107"/>
                </a:lnTo>
                <a:lnTo>
                  <a:pt x="285243" y="17787"/>
                </a:lnTo>
                <a:lnTo>
                  <a:pt x="285292" y="0"/>
                </a:lnTo>
                <a:close/>
              </a:path>
            </a:pathLst>
          </a:custGeom>
          <a:solidFill>
            <a:srgbClr val="A8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10528" y="2182186"/>
            <a:ext cx="268238" cy="155173"/>
          </a:xfrm>
          <a:custGeom>
            <a:avLst/>
            <a:gdLst/>
            <a:ahLst/>
            <a:cxnLst/>
            <a:rect l="l" t="t" r="r" b="b"/>
            <a:pathLst>
              <a:path w="313690" h="181610">
                <a:moveTo>
                  <a:pt x="285243" y="0"/>
                </a:moveTo>
                <a:lnTo>
                  <a:pt x="0" y="165312"/>
                </a:lnTo>
                <a:lnTo>
                  <a:pt x="27939" y="181453"/>
                </a:lnTo>
                <a:lnTo>
                  <a:pt x="313181" y="16127"/>
                </a:lnTo>
                <a:lnTo>
                  <a:pt x="285243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10529" y="2302025"/>
            <a:ext cx="61358" cy="35267"/>
          </a:xfrm>
          <a:custGeom>
            <a:avLst/>
            <a:gdLst/>
            <a:ahLst/>
            <a:cxnLst/>
            <a:rect l="l" t="t" r="r" b="b"/>
            <a:pathLst>
              <a:path w="71754" h="41275">
                <a:moveTo>
                  <a:pt x="43233" y="0"/>
                </a:moveTo>
                <a:lnTo>
                  <a:pt x="0" y="25055"/>
                </a:lnTo>
                <a:lnTo>
                  <a:pt x="27939" y="41197"/>
                </a:lnTo>
                <a:lnTo>
                  <a:pt x="71172" y="16141"/>
                </a:lnTo>
                <a:lnTo>
                  <a:pt x="43233" y="0"/>
                </a:lnTo>
                <a:close/>
              </a:path>
            </a:pathLst>
          </a:custGeom>
          <a:solidFill>
            <a:srgbClr val="C8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10486" y="2323434"/>
            <a:ext cx="24435" cy="29298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49" y="0"/>
                </a:moveTo>
                <a:lnTo>
                  <a:pt x="0" y="17793"/>
                </a:lnTo>
                <a:lnTo>
                  <a:pt x="27938" y="33922"/>
                </a:lnTo>
                <a:lnTo>
                  <a:pt x="27989" y="16141"/>
                </a:lnTo>
                <a:lnTo>
                  <a:pt x="49" y="0"/>
                </a:lnTo>
                <a:close/>
              </a:path>
            </a:pathLst>
          </a:custGeom>
          <a:solidFill>
            <a:srgbClr val="9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85340" y="1763974"/>
            <a:ext cx="55983" cy="47520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49718" y="1786588"/>
            <a:ext cx="0" cy="453040"/>
          </a:xfrm>
          <a:custGeom>
            <a:avLst/>
            <a:gdLst/>
            <a:ahLst/>
            <a:cxnLst/>
            <a:rect l="l" t="t" r="r" b="b"/>
            <a:pathLst>
              <a:path h="530225">
                <a:moveTo>
                  <a:pt x="0" y="0"/>
                </a:moveTo>
                <a:lnTo>
                  <a:pt x="0" y="529696"/>
                </a:lnTo>
              </a:path>
            </a:pathLst>
          </a:custGeom>
          <a:ln w="19634">
            <a:solidFill>
              <a:srgbClr val="C0C6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85340" y="1754285"/>
            <a:ext cx="73304" cy="42320"/>
          </a:xfrm>
          <a:custGeom>
            <a:avLst/>
            <a:gdLst/>
            <a:ahLst/>
            <a:cxnLst/>
            <a:rect l="l" t="t" r="r" b="b"/>
            <a:pathLst>
              <a:path w="85725" h="49530">
                <a:moveTo>
                  <a:pt x="19634" y="0"/>
                </a:moveTo>
                <a:lnTo>
                  <a:pt x="0" y="11339"/>
                </a:lnTo>
                <a:lnTo>
                  <a:pt x="65469" y="49138"/>
                </a:lnTo>
                <a:lnTo>
                  <a:pt x="85103" y="37806"/>
                </a:lnTo>
                <a:lnTo>
                  <a:pt x="19634" y="0"/>
                </a:lnTo>
                <a:close/>
              </a:path>
            </a:pathLst>
          </a:custGeom>
          <a:solidFill>
            <a:srgbClr val="E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33943" y="1851317"/>
            <a:ext cx="55982" cy="4751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66272" y="1661309"/>
            <a:ext cx="506320" cy="8269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75929" y="1657796"/>
            <a:ext cx="335688" cy="26756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20507" y="1823798"/>
            <a:ext cx="14118" cy="69448"/>
          </a:xfrm>
          <a:custGeom>
            <a:avLst/>
            <a:gdLst/>
            <a:ahLst/>
            <a:cxnLst/>
            <a:rect l="l" t="t" r="r" b="b"/>
            <a:pathLst>
              <a:path w="16509" h="81280">
                <a:moveTo>
                  <a:pt x="0" y="0"/>
                </a:moveTo>
                <a:lnTo>
                  <a:pt x="0" y="71639"/>
                </a:lnTo>
                <a:lnTo>
                  <a:pt x="15976" y="80877"/>
                </a:lnTo>
                <a:lnTo>
                  <a:pt x="15976" y="9222"/>
                </a:lnTo>
                <a:lnTo>
                  <a:pt x="0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25062" y="1805668"/>
            <a:ext cx="4344" cy="5426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699" y="0"/>
                </a:moveTo>
                <a:lnTo>
                  <a:pt x="557" y="0"/>
                </a:lnTo>
                <a:lnTo>
                  <a:pt x="10" y="633"/>
                </a:lnTo>
                <a:lnTo>
                  <a:pt x="0" y="3298"/>
                </a:lnTo>
                <a:lnTo>
                  <a:pt x="1090" y="5205"/>
                </a:lnTo>
                <a:lnTo>
                  <a:pt x="2854" y="6221"/>
                </a:lnTo>
                <a:lnTo>
                  <a:pt x="3235" y="6336"/>
                </a:lnTo>
                <a:lnTo>
                  <a:pt x="4380" y="6336"/>
                </a:lnTo>
                <a:lnTo>
                  <a:pt x="4923" y="5688"/>
                </a:lnTo>
                <a:lnTo>
                  <a:pt x="4939" y="3006"/>
                </a:lnTo>
                <a:lnTo>
                  <a:pt x="3844" y="1116"/>
                </a:lnTo>
                <a:lnTo>
                  <a:pt x="2080" y="97"/>
                </a:lnTo>
                <a:lnTo>
                  <a:pt x="1699" y="0"/>
                </a:lnTo>
                <a:close/>
              </a:path>
            </a:pathLst>
          </a:custGeom>
          <a:solidFill>
            <a:srgbClr val="82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23214" y="1905790"/>
            <a:ext cx="4344" cy="5426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703" y="0"/>
                </a:moveTo>
                <a:lnTo>
                  <a:pt x="557" y="0"/>
                </a:lnTo>
                <a:lnTo>
                  <a:pt x="0" y="637"/>
                </a:lnTo>
                <a:lnTo>
                  <a:pt x="0" y="3315"/>
                </a:lnTo>
                <a:lnTo>
                  <a:pt x="1090" y="5205"/>
                </a:lnTo>
                <a:lnTo>
                  <a:pt x="2858" y="6224"/>
                </a:lnTo>
                <a:lnTo>
                  <a:pt x="3235" y="6336"/>
                </a:lnTo>
                <a:lnTo>
                  <a:pt x="4366" y="6336"/>
                </a:lnTo>
                <a:lnTo>
                  <a:pt x="4928" y="5692"/>
                </a:lnTo>
                <a:lnTo>
                  <a:pt x="4928" y="3023"/>
                </a:lnTo>
                <a:lnTo>
                  <a:pt x="3834" y="1116"/>
                </a:lnTo>
                <a:lnTo>
                  <a:pt x="2070" y="100"/>
                </a:lnTo>
                <a:lnTo>
                  <a:pt x="1703" y="0"/>
                </a:lnTo>
                <a:close/>
              </a:path>
            </a:pathLst>
          </a:custGeom>
          <a:solidFill>
            <a:srgbClr val="82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493480" y="1801870"/>
            <a:ext cx="4887" cy="5426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965" y="0"/>
                </a:moveTo>
                <a:lnTo>
                  <a:pt x="0" y="553"/>
                </a:lnTo>
                <a:lnTo>
                  <a:pt x="0" y="2346"/>
                </a:lnTo>
                <a:lnTo>
                  <a:pt x="949" y="4024"/>
                </a:lnTo>
                <a:lnTo>
                  <a:pt x="2703" y="5863"/>
                </a:lnTo>
                <a:lnTo>
                  <a:pt x="4442" y="6032"/>
                </a:lnTo>
                <a:lnTo>
                  <a:pt x="5421" y="5486"/>
                </a:lnTo>
                <a:lnTo>
                  <a:pt x="5421" y="3681"/>
                </a:lnTo>
                <a:lnTo>
                  <a:pt x="4456" y="2019"/>
                </a:lnTo>
                <a:lnTo>
                  <a:pt x="2717" y="179"/>
                </a:lnTo>
                <a:lnTo>
                  <a:pt x="965" y="0"/>
                </a:lnTo>
                <a:close/>
              </a:path>
            </a:pathLst>
          </a:custGeom>
          <a:solidFill>
            <a:srgbClr val="82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92166" y="1872674"/>
            <a:ext cx="4887" cy="5426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979" y="0"/>
                </a:moveTo>
                <a:lnTo>
                  <a:pt x="0" y="547"/>
                </a:lnTo>
                <a:lnTo>
                  <a:pt x="0" y="2346"/>
                </a:lnTo>
                <a:lnTo>
                  <a:pt x="963" y="3975"/>
                </a:lnTo>
                <a:lnTo>
                  <a:pt x="2702" y="5814"/>
                </a:lnTo>
                <a:lnTo>
                  <a:pt x="4456" y="5994"/>
                </a:lnTo>
                <a:lnTo>
                  <a:pt x="5421" y="5472"/>
                </a:lnTo>
                <a:lnTo>
                  <a:pt x="5421" y="3679"/>
                </a:lnTo>
                <a:lnTo>
                  <a:pt x="4470" y="2005"/>
                </a:lnTo>
                <a:lnTo>
                  <a:pt x="2717" y="180"/>
                </a:lnTo>
                <a:lnTo>
                  <a:pt x="979" y="0"/>
                </a:lnTo>
                <a:close/>
              </a:path>
            </a:pathLst>
          </a:custGeom>
          <a:solidFill>
            <a:srgbClr val="82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80144" y="1829441"/>
            <a:ext cx="4344" cy="5426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699" y="0"/>
                </a:moveTo>
                <a:lnTo>
                  <a:pt x="558" y="0"/>
                </a:lnTo>
                <a:lnTo>
                  <a:pt x="11" y="645"/>
                </a:lnTo>
                <a:lnTo>
                  <a:pt x="0" y="3315"/>
                </a:lnTo>
                <a:lnTo>
                  <a:pt x="1090" y="5220"/>
                </a:lnTo>
                <a:lnTo>
                  <a:pt x="2854" y="6235"/>
                </a:lnTo>
                <a:lnTo>
                  <a:pt x="3237" y="6336"/>
                </a:lnTo>
                <a:lnTo>
                  <a:pt x="4367" y="6336"/>
                </a:lnTo>
                <a:lnTo>
                  <a:pt x="4925" y="5702"/>
                </a:lnTo>
                <a:lnTo>
                  <a:pt x="4939" y="3023"/>
                </a:lnTo>
                <a:lnTo>
                  <a:pt x="3834" y="1134"/>
                </a:lnTo>
                <a:lnTo>
                  <a:pt x="2081" y="115"/>
                </a:lnTo>
                <a:lnTo>
                  <a:pt x="1699" y="0"/>
                </a:lnTo>
                <a:close/>
              </a:path>
            </a:pathLst>
          </a:custGeom>
          <a:solidFill>
            <a:srgbClr val="82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50569" y="1999210"/>
            <a:ext cx="29865" cy="39065"/>
          </a:xfrm>
          <a:custGeom>
            <a:avLst/>
            <a:gdLst/>
            <a:ahLst/>
            <a:cxnLst/>
            <a:rect l="l" t="t" r="r" b="b"/>
            <a:pathLst>
              <a:path w="34925" h="45719">
                <a:moveTo>
                  <a:pt x="7747" y="0"/>
                </a:moveTo>
                <a:lnTo>
                  <a:pt x="0" y="3272"/>
                </a:lnTo>
                <a:lnTo>
                  <a:pt x="0" y="12791"/>
                </a:lnTo>
                <a:lnTo>
                  <a:pt x="26783" y="45492"/>
                </a:lnTo>
                <a:lnTo>
                  <a:pt x="34530" y="42238"/>
                </a:lnTo>
                <a:lnTo>
                  <a:pt x="34530" y="32727"/>
                </a:lnTo>
                <a:lnTo>
                  <a:pt x="33170" y="25225"/>
                </a:lnTo>
                <a:lnTo>
                  <a:pt x="29467" y="17596"/>
                </a:lnTo>
                <a:lnTo>
                  <a:pt x="23981" y="10722"/>
                </a:lnTo>
                <a:lnTo>
                  <a:pt x="17272" y="5486"/>
                </a:lnTo>
                <a:lnTo>
                  <a:pt x="7747" y="0"/>
                </a:lnTo>
                <a:close/>
              </a:path>
            </a:pathLst>
          </a:custGeom>
          <a:solidFill>
            <a:srgbClr val="363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551806" y="2000824"/>
            <a:ext cx="27150" cy="35809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7087" y="0"/>
                </a:moveTo>
                <a:lnTo>
                  <a:pt x="0" y="2988"/>
                </a:lnTo>
                <a:lnTo>
                  <a:pt x="0" y="11722"/>
                </a:lnTo>
                <a:lnTo>
                  <a:pt x="24551" y="41720"/>
                </a:lnTo>
                <a:lnTo>
                  <a:pt x="31636" y="38726"/>
                </a:lnTo>
                <a:lnTo>
                  <a:pt x="31636" y="29984"/>
                </a:lnTo>
                <a:lnTo>
                  <a:pt x="30393" y="23110"/>
                </a:lnTo>
                <a:lnTo>
                  <a:pt x="27003" y="16129"/>
                </a:lnTo>
                <a:lnTo>
                  <a:pt x="21977" y="9841"/>
                </a:lnTo>
                <a:lnTo>
                  <a:pt x="15825" y="5046"/>
                </a:lnTo>
                <a:lnTo>
                  <a:pt x="7087" y="0"/>
                </a:lnTo>
                <a:close/>
              </a:path>
            </a:pathLst>
          </a:custGeom>
          <a:solidFill>
            <a:srgbClr val="DBA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561137" y="2006147"/>
            <a:ext cx="8688" cy="24415"/>
          </a:xfrm>
          <a:custGeom>
            <a:avLst/>
            <a:gdLst/>
            <a:ahLst/>
            <a:cxnLst/>
            <a:rect l="l" t="t" r="r" b="b"/>
            <a:pathLst>
              <a:path w="10159" h="28575">
                <a:moveTo>
                  <a:pt x="9050" y="14857"/>
                </a:moveTo>
                <a:lnTo>
                  <a:pt x="7099" y="14857"/>
                </a:lnTo>
                <a:lnTo>
                  <a:pt x="4215" y="28548"/>
                </a:lnTo>
                <a:lnTo>
                  <a:pt x="9050" y="14857"/>
                </a:lnTo>
                <a:close/>
              </a:path>
              <a:path w="10159" h="28575">
                <a:moveTo>
                  <a:pt x="2678" y="0"/>
                </a:moveTo>
                <a:lnTo>
                  <a:pt x="0" y="15109"/>
                </a:lnTo>
                <a:lnTo>
                  <a:pt x="7099" y="14857"/>
                </a:lnTo>
                <a:lnTo>
                  <a:pt x="9050" y="14857"/>
                </a:lnTo>
                <a:lnTo>
                  <a:pt x="9726" y="12952"/>
                </a:lnTo>
                <a:lnTo>
                  <a:pt x="2743" y="12952"/>
                </a:lnTo>
                <a:lnTo>
                  <a:pt x="6932" y="2346"/>
                </a:lnTo>
                <a:lnTo>
                  <a:pt x="2678" y="0"/>
                </a:lnTo>
                <a:close/>
              </a:path>
              <a:path w="10159" h="28575">
                <a:moveTo>
                  <a:pt x="9817" y="12697"/>
                </a:moveTo>
                <a:lnTo>
                  <a:pt x="2743" y="12952"/>
                </a:lnTo>
                <a:lnTo>
                  <a:pt x="9726" y="12952"/>
                </a:lnTo>
                <a:lnTo>
                  <a:pt x="9817" y="12697"/>
                </a:lnTo>
                <a:close/>
              </a:path>
            </a:pathLst>
          </a:custGeom>
          <a:solidFill>
            <a:srgbClr val="363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796750" y="1753158"/>
            <a:ext cx="128146" cy="80299"/>
          </a:xfrm>
          <a:custGeom>
            <a:avLst/>
            <a:gdLst/>
            <a:ahLst/>
            <a:cxnLst/>
            <a:rect l="l" t="t" r="r" b="b"/>
            <a:pathLst>
              <a:path w="149859" h="93980">
                <a:moveTo>
                  <a:pt x="148056" y="0"/>
                </a:moveTo>
                <a:lnTo>
                  <a:pt x="486" y="85186"/>
                </a:lnTo>
                <a:lnTo>
                  <a:pt x="0" y="86018"/>
                </a:lnTo>
                <a:lnTo>
                  <a:pt x="0" y="92847"/>
                </a:lnTo>
                <a:lnTo>
                  <a:pt x="953" y="93802"/>
                </a:lnTo>
                <a:lnTo>
                  <a:pt x="1907" y="92847"/>
                </a:lnTo>
                <a:lnTo>
                  <a:pt x="1907" y="86561"/>
                </a:lnTo>
                <a:lnTo>
                  <a:pt x="148996" y="1659"/>
                </a:lnTo>
                <a:lnTo>
                  <a:pt x="149367" y="356"/>
                </a:lnTo>
                <a:lnTo>
                  <a:pt x="148056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69545" y="1795142"/>
            <a:ext cx="128146" cy="80299"/>
          </a:xfrm>
          <a:custGeom>
            <a:avLst/>
            <a:gdLst/>
            <a:ahLst/>
            <a:cxnLst/>
            <a:rect l="l" t="t" r="r" b="b"/>
            <a:pathLst>
              <a:path w="149859" h="93980">
                <a:moveTo>
                  <a:pt x="148056" y="0"/>
                </a:moveTo>
                <a:lnTo>
                  <a:pt x="482" y="85205"/>
                </a:lnTo>
                <a:lnTo>
                  <a:pt x="0" y="86029"/>
                </a:lnTo>
                <a:lnTo>
                  <a:pt x="0" y="92858"/>
                </a:lnTo>
                <a:lnTo>
                  <a:pt x="953" y="93827"/>
                </a:lnTo>
                <a:lnTo>
                  <a:pt x="1903" y="92858"/>
                </a:lnTo>
                <a:lnTo>
                  <a:pt x="1903" y="86573"/>
                </a:lnTo>
                <a:lnTo>
                  <a:pt x="148996" y="1663"/>
                </a:lnTo>
                <a:lnTo>
                  <a:pt x="149363" y="353"/>
                </a:lnTo>
                <a:lnTo>
                  <a:pt x="148056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942339" y="1837136"/>
            <a:ext cx="128146" cy="80299"/>
          </a:xfrm>
          <a:custGeom>
            <a:avLst/>
            <a:gdLst/>
            <a:ahLst/>
            <a:cxnLst/>
            <a:rect l="l" t="t" r="r" b="b"/>
            <a:pathLst>
              <a:path w="149859" h="93980">
                <a:moveTo>
                  <a:pt x="148056" y="0"/>
                </a:moveTo>
                <a:lnTo>
                  <a:pt x="482" y="85204"/>
                </a:lnTo>
                <a:lnTo>
                  <a:pt x="0" y="86028"/>
                </a:lnTo>
                <a:lnTo>
                  <a:pt x="0" y="92861"/>
                </a:lnTo>
                <a:lnTo>
                  <a:pt x="949" y="93826"/>
                </a:lnTo>
                <a:lnTo>
                  <a:pt x="1918" y="92861"/>
                </a:lnTo>
                <a:lnTo>
                  <a:pt x="1918" y="86575"/>
                </a:lnTo>
                <a:lnTo>
                  <a:pt x="149007" y="1662"/>
                </a:lnTo>
                <a:lnTo>
                  <a:pt x="149363" y="353"/>
                </a:lnTo>
                <a:lnTo>
                  <a:pt x="148056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74459" y="1974632"/>
            <a:ext cx="137920" cy="80299"/>
          </a:xfrm>
          <a:custGeom>
            <a:avLst/>
            <a:gdLst/>
            <a:ahLst/>
            <a:cxnLst/>
            <a:rect l="l" t="t" r="r" b="b"/>
            <a:pathLst>
              <a:path w="161290" h="93980">
                <a:moveTo>
                  <a:pt x="160718" y="0"/>
                </a:moveTo>
                <a:lnTo>
                  <a:pt x="159778" y="0"/>
                </a:lnTo>
                <a:lnTo>
                  <a:pt x="356" y="92038"/>
                </a:lnTo>
                <a:lnTo>
                  <a:pt x="0" y="93329"/>
                </a:lnTo>
                <a:lnTo>
                  <a:pt x="839" y="93812"/>
                </a:lnTo>
                <a:lnTo>
                  <a:pt x="1310" y="93698"/>
                </a:lnTo>
                <a:lnTo>
                  <a:pt x="159296" y="2476"/>
                </a:lnTo>
                <a:lnTo>
                  <a:pt x="161215" y="2476"/>
                </a:lnTo>
                <a:lnTo>
                  <a:pt x="161215" y="824"/>
                </a:lnTo>
                <a:lnTo>
                  <a:pt x="160718" y="0"/>
                </a:lnTo>
                <a:close/>
              </a:path>
              <a:path w="161290" h="93980">
                <a:moveTo>
                  <a:pt x="161215" y="2476"/>
                </a:moveTo>
                <a:lnTo>
                  <a:pt x="159296" y="2476"/>
                </a:lnTo>
                <a:lnTo>
                  <a:pt x="159296" y="7646"/>
                </a:lnTo>
                <a:lnTo>
                  <a:pt x="160251" y="8608"/>
                </a:lnTo>
                <a:lnTo>
                  <a:pt x="161215" y="7646"/>
                </a:lnTo>
                <a:lnTo>
                  <a:pt x="161215" y="2476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647246" y="2016613"/>
            <a:ext cx="137920" cy="80299"/>
          </a:xfrm>
          <a:custGeom>
            <a:avLst/>
            <a:gdLst/>
            <a:ahLst/>
            <a:cxnLst/>
            <a:rect l="l" t="t" r="r" b="b"/>
            <a:pathLst>
              <a:path w="161290" h="93980">
                <a:moveTo>
                  <a:pt x="160728" y="0"/>
                </a:moveTo>
                <a:lnTo>
                  <a:pt x="159788" y="0"/>
                </a:lnTo>
                <a:lnTo>
                  <a:pt x="367" y="92052"/>
                </a:lnTo>
                <a:lnTo>
                  <a:pt x="0" y="93345"/>
                </a:lnTo>
                <a:lnTo>
                  <a:pt x="834" y="93841"/>
                </a:lnTo>
                <a:lnTo>
                  <a:pt x="1306" y="93712"/>
                </a:lnTo>
                <a:lnTo>
                  <a:pt x="159306" y="2477"/>
                </a:lnTo>
                <a:lnTo>
                  <a:pt x="161225" y="2477"/>
                </a:lnTo>
                <a:lnTo>
                  <a:pt x="161225" y="831"/>
                </a:lnTo>
                <a:lnTo>
                  <a:pt x="160728" y="0"/>
                </a:lnTo>
                <a:close/>
              </a:path>
              <a:path w="161290" h="93980">
                <a:moveTo>
                  <a:pt x="161225" y="2477"/>
                </a:moveTo>
                <a:lnTo>
                  <a:pt x="159306" y="2477"/>
                </a:lnTo>
                <a:lnTo>
                  <a:pt x="159306" y="7672"/>
                </a:lnTo>
                <a:lnTo>
                  <a:pt x="160261" y="8622"/>
                </a:lnTo>
                <a:lnTo>
                  <a:pt x="161225" y="7672"/>
                </a:lnTo>
                <a:lnTo>
                  <a:pt x="161225" y="2477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20037" y="2058610"/>
            <a:ext cx="137920" cy="80299"/>
          </a:xfrm>
          <a:custGeom>
            <a:avLst/>
            <a:gdLst/>
            <a:ahLst/>
            <a:cxnLst/>
            <a:rect l="l" t="t" r="r" b="b"/>
            <a:pathLst>
              <a:path w="161290" h="93980">
                <a:moveTo>
                  <a:pt x="160742" y="0"/>
                </a:moveTo>
                <a:lnTo>
                  <a:pt x="159792" y="0"/>
                </a:lnTo>
                <a:lnTo>
                  <a:pt x="370" y="92048"/>
                </a:lnTo>
                <a:lnTo>
                  <a:pt x="0" y="93358"/>
                </a:lnTo>
                <a:lnTo>
                  <a:pt x="838" y="93837"/>
                </a:lnTo>
                <a:lnTo>
                  <a:pt x="1309" y="93714"/>
                </a:lnTo>
                <a:lnTo>
                  <a:pt x="159310" y="2480"/>
                </a:lnTo>
                <a:lnTo>
                  <a:pt x="161225" y="2480"/>
                </a:lnTo>
                <a:lnTo>
                  <a:pt x="161225" y="838"/>
                </a:lnTo>
                <a:lnTo>
                  <a:pt x="160742" y="0"/>
                </a:lnTo>
                <a:close/>
              </a:path>
              <a:path w="161290" h="93980">
                <a:moveTo>
                  <a:pt x="161225" y="2480"/>
                </a:moveTo>
                <a:lnTo>
                  <a:pt x="159310" y="2480"/>
                </a:lnTo>
                <a:lnTo>
                  <a:pt x="159310" y="7674"/>
                </a:lnTo>
                <a:lnTo>
                  <a:pt x="160275" y="8625"/>
                </a:lnTo>
                <a:lnTo>
                  <a:pt x="161225" y="7674"/>
                </a:lnTo>
                <a:lnTo>
                  <a:pt x="161225" y="248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71316" y="2033086"/>
            <a:ext cx="24494" cy="207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98242" y="1991090"/>
            <a:ext cx="24809" cy="2649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533932" y="1812758"/>
            <a:ext cx="167526" cy="15833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76919" y="1849039"/>
            <a:ext cx="113241" cy="8734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51007" y="3062438"/>
            <a:ext cx="1334723" cy="133773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00720" y="4142759"/>
            <a:ext cx="64988" cy="873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896177" y="3940725"/>
            <a:ext cx="47783" cy="65108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55309" y="54082"/>
                </a:moveTo>
                <a:lnTo>
                  <a:pt x="34193" y="54082"/>
                </a:lnTo>
                <a:lnTo>
                  <a:pt x="34750" y="75589"/>
                </a:lnTo>
                <a:lnTo>
                  <a:pt x="55505" y="61339"/>
                </a:lnTo>
                <a:lnTo>
                  <a:pt x="55309" y="54082"/>
                </a:lnTo>
                <a:close/>
              </a:path>
              <a:path w="55880" h="76200">
                <a:moveTo>
                  <a:pt x="35651" y="0"/>
                </a:moveTo>
                <a:lnTo>
                  <a:pt x="33244" y="945"/>
                </a:lnTo>
                <a:lnTo>
                  <a:pt x="26256" y="3203"/>
                </a:lnTo>
                <a:lnTo>
                  <a:pt x="15035" y="5903"/>
                </a:lnTo>
                <a:lnTo>
                  <a:pt x="0" y="8164"/>
                </a:lnTo>
                <a:lnTo>
                  <a:pt x="38" y="13888"/>
                </a:lnTo>
                <a:lnTo>
                  <a:pt x="9266" y="59514"/>
                </a:lnTo>
                <a:lnTo>
                  <a:pt x="16813" y="60155"/>
                </a:lnTo>
                <a:lnTo>
                  <a:pt x="24767" y="58708"/>
                </a:lnTo>
                <a:lnTo>
                  <a:pt x="34193" y="54082"/>
                </a:lnTo>
                <a:lnTo>
                  <a:pt x="55309" y="54082"/>
                </a:lnTo>
                <a:lnTo>
                  <a:pt x="54876" y="38030"/>
                </a:lnTo>
                <a:lnTo>
                  <a:pt x="49669" y="38030"/>
                </a:lnTo>
                <a:lnTo>
                  <a:pt x="49186" y="30153"/>
                </a:lnTo>
                <a:lnTo>
                  <a:pt x="55591" y="25966"/>
                </a:lnTo>
                <a:lnTo>
                  <a:pt x="55132" y="23762"/>
                </a:lnTo>
                <a:lnTo>
                  <a:pt x="43700" y="23762"/>
                </a:lnTo>
                <a:lnTo>
                  <a:pt x="38800" y="13888"/>
                </a:lnTo>
                <a:lnTo>
                  <a:pt x="43254" y="8164"/>
                </a:lnTo>
                <a:lnTo>
                  <a:pt x="35651" y="0"/>
                </a:lnTo>
                <a:close/>
              </a:path>
              <a:path w="55880" h="76200">
                <a:moveTo>
                  <a:pt x="54828" y="36230"/>
                </a:moveTo>
                <a:lnTo>
                  <a:pt x="49669" y="38030"/>
                </a:lnTo>
                <a:lnTo>
                  <a:pt x="54876" y="38030"/>
                </a:lnTo>
                <a:lnTo>
                  <a:pt x="54828" y="36230"/>
                </a:lnTo>
                <a:close/>
              </a:path>
              <a:path w="55880" h="76200">
                <a:moveTo>
                  <a:pt x="52290" y="10129"/>
                </a:moveTo>
                <a:lnTo>
                  <a:pt x="45399" y="16135"/>
                </a:lnTo>
                <a:lnTo>
                  <a:pt x="43953" y="18021"/>
                </a:lnTo>
                <a:lnTo>
                  <a:pt x="43700" y="23762"/>
                </a:lnTo>
                <a:lnTo>
                  <a:pt x="55132" y="23762"/>
                </a:lnTo>
                <a:lnTo>
                  <a:pt x="52290" y="10129"/>
                </a:lnTo>
                <a:close/>
              </a:path>
            </a:pathLst>
          </a:custGeom>
          <a:solidFill>
            <a:srgbClr val="FAD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25892" y="3921138"/>
            <a:ext cx="27692" cy="56969"/>
          </a:xfrm>
          <a:custGeom>
            <a:avLst/>
            <a:gdLst/>
            <a:ahLst/>
            <a:cxnLst/>
            <a:rect l="l" t="t" r="r" b="b"/>
            <a:pathLst>
              <a:path w="32385" h="66675">
                <a:moveTo>
                  <a:pt x="24597" y="61800"/>
                </a:moveTo>
                <a:lnTo>
                  <a:pt x="20077" y="61800"/>
                </a:lnTo>
                <a:lnTo>
                  <a:pt x="20265" y="66239"/>
                </a:lnTo>
                <a:lnTo>
                  <a:pt x="24597" y="61800"/>
                </a:lnTo>
                <a:close/>
              </a:path>
              <a:path w="32385" h="66675">
                <a:moveTo>
                  <a:pt x="32098" y="36201"/>
                </a:moveTo>
                <a:lnTo>
                  <a:pt x="12298" y="36201"/>
                </a:lnTo>
                <a:lnTo>
                  <a:pt x="20746" y="39804"/>
                </a:lnTo>
                <a:lnTo>
                  <a:pt x="19635" y="48420"/>
                </a:lnTo>
                <a:lnTo>
                  <a:pt x="14436" y="53078"/>
                </a:lnTo>
                <a:lnTo>
                  <a:pt x="14918" y="63600"/>
                </a:lnTo>
                <a:lnTo>
                  <a:pt x="20077" y="61800"/>
                </a:lnTo>
                <a:lnTo>
                  <a:pt x="24597" y="61800"/>
                </a:lnTo>
                <a:lnTo>
                  <a:pt x="25253" y="61127"/>
                </a:lnTo>
                <a:lnTo>
                  <a:pt x="24469" y="55619"/>
                </a:lnTo>
                <a:lnTo>
                  <a:pt x="27273" y="52415"/>
                </a:lnTo>
                <a:lnTo>
                  <a:pt x="31821" y="43591"/>
                </a:lnTo>
                <a:lnTo>
                  <a:pt x="32098" y="36201"/>
                </a:lnTo>
                <a:close/>
              </a:path>
              <a:path w="32385" h="66675">
                <a:moveTo>
                  <a:pt x="30591" y="27283"/>
                </a:moveTo>
                <a:lnTo>
                  <a:pt x="5454" y="27283"/>
                </a:lnTo>
                <a:lnTo>
                  <a:pt x="3215" y="36201"/>
                </a:lnTo>
                <a:lnTo>
                  <a:pt x="8949" y="46687"/>
                </a:lnTo>
                <a:lnTo>
                  <a:pt x="9208" y="40946"/>
                </a:lnTo>
                <a:lnTo>
                  <a:pt x="12298" y="36201"/>
                </a:lnTo>
                <a:lnTo>
                  <a:pt x="32098" y="36193"/>
                </a:lnTo>
                <a:lnTo>
                  <a:pt x="32318" y="30332"/>
                </a:lnTo>
                <a:lnTo>
                  <a:pt x="30591" y="27283"/>
                </a:lnTo>
                <a:close/>
              </a:path>
              <a:path w="32385" h="66675">
                <a:moveTo>
                  <a:pt x="5342" y="0"/>
                </a:moveTo>
                <a:lnTo>
                  <a:pt x="6354" y="7237"/>
                </a:lnTo>
                <a:lnTo>
                  <a:pt x="5050" y="14409"/>
                </a:lnTo>
                <a:lnTo>
                  <a:pt x="0" y="28911"/>
                </a:lnTo>
                <a:lnTo>
                  <a:pt x="5454" y="27283"/>
                </a:lnTo>
                <a:lnTo>
                  <a:pt x="30591" y="27283"/>
                </a:lnTo>
                <a:lnTo>
                  <a:pt x="22967" y="13823"/>
                </a:lnTo>
                <a:lnTo>
                  <a:pt x="20297" y="704"/>
                </a:lnTo>
                <a:lnTo>
                  <a:pt x="5342" y="0"/>
                </a:lnTo>
                <a:close/>
              </a:path>
            </a:pathLst>
          </a:custGeom>
          <a:solidFill>
            <a:srgbClr val="3D3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874471" y="3918452"/>
            <a:ext cx="60815" cy="32554"/>
          </a:xfrm>
          <a:custGeom>
            <a:avLst/>
            <a:gdLst/>
            <a:ahLst/>
            <a:cxnLst/>
            <a:rect l="l" t="t" r="r" b="b"/>
            <a:pathLst>
              <a:path w="71119" h="38100">
                <a:moveTo>
                  <a:pt x="0" y="16631"/>
                </a:moveTo>
                <a:lnTo>
                  <a:pt x="20380" y="36367"/>
                </a:lnTo>
                <a:lnTo>
                  <a:pt x="43385" y="37994"/>
                </a:lnTo>
                <a:lnTo>
                  <a:pt x="62192" y="31583"/>
                </a:lnTo>
                <a:lnTo>
                  <a:pt x="69976" y="27208"/>
                </a:lnTo>
                <a:lnTo>
                  <a:pt x="70428" y="17855"/>
                </a:lnTo>
                <a:lnTo>
                  <a:pt x="13237" y="17855"/>
                </a:lnTo>
                <a:lnTo>
                  <a:pt x="0" y="16631"/>
                </a:lnTo>
                <a:close/>
              </a:path>
              <a:path w="71119" h="38100">
                <a:moveTo>
                  <a:pt x="41366" y="0"/>
                </a:moveTo>
                <a:lnTo>
                  <a:pt x="25180" y="5662"/>
                </a:lnTo>
                <a:lnTo>
                  <a:pt x="16083" y="13743"/>
                </a:lnTo>
                <a:lnTo>
                  <a:pt x="13237" y="17855"/>
                </a:lnTo>
                <a:lnTo>
                  <a:pt x="70428" y="17855"/>
                </a:lnTo>
                <a:lnTo>
                  <a:pt x="70909" y="7919"/>
                </a:lnTo>
                <a:lnTo>
                  <a:pt x="65477" y="3143"/>
                </a:lnTo>
                <a:lnTo>
                  <a:pt x="41366" y="0"/>
                </a:lnTo>
                <a:close/>
              </a:path>
            </a:pathLst>
          </a:custGeom>
          <a:solidFill>
            <a:srgbClr val="3D3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878917" y="3919470"/>
            <a:ext cx="18462" cy="14649"/>
          </a:xfrm>
          <a:custGeom>
            <a:avLst/>
            <a:gdLst/>
            <a:ahLst/>
            <a:cxnLst/>
            <a:rect l="l" t="t" r="r" b="b"/>
            <a:pathLst>
              <a:path w="21589" h="17145">
                <a:moveTo>
                  <a:pt x="4417" y="0"/>
                </a:moveTo>
                <a:lnTo>
                  <a:pt x="0" y="11304"/>
                </a:lnTo>
                <a:lnTo>
                  <a:pt x="8037" y="16664"/>
                </a:lnTo>
                <a:lnTo>
                  <a:pt x="21080" y="11290"/>
                </a:lnTo>
                <a:lnTo>
                  <a:pt x="4417" y="0"/>
                </a:lnTo>
                <a:close/>
              </a:path>
            </a:pathLst>
          </a:custGeom>
          <a:solidFill>
            <a:srgbClr val="3D3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845335" y="4357663"/>
            <a:ext cx="61901" cy="14649"/>
          </a:xfrm>
          <a:custGeom>
            <a:avLst/>
            <a:gdLst/>
            <a:ahLst/>
            <a:cxnLst/>
            <a:rect l="l" t="t" r="r" b="b"/>
            <a:pathLst>
              <a:path w="72389" h="17145">
                <a:moveTo>
                  <a:pt x="72247" y="0"/>
                </a:moveTo>
                <a:lnTo>
                  <a:pt x="55741" y="0"/>
                </a:lnTo>
                <a:lnTo>
                  <a:pt x="0" y="17136"/>
                </a:lnTo>
                <a:lnTo>
                  <a:pt x="72247" y="17136"/>
                </a:lnTo>
                <a:lnTo>
                  <a:pt x="72247" y="0"/>
                </a:lnTo>
                <a:close/>
              </a:path>
            </a:pathLst>
          </a:custGeom>
          <a:solidFill>
            <a:srgbClr val="37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37778" y="4340069"/>
            <a:ext cx="60815" cy="32554"/>
          </a:xfrm>
          <a:custGeom>
            <a:avLst/>
            <a:gdLst/>
            <a:ahLst/>
            <a:cxnLst/>
            <a:rect l="l" t="t" r="r" b="b"/>
            <a:pathLst>
              <a:path w="71119" h="38100">
                <a:moveTo>
                  <a:pt x="58715" y="0"/>
                </a:moveTo>
                <a:lnTo>
                  <a:pt x="45029" y="8920"/>
                </a:lnTo>
                <a:lnTo>
                  <a:pt x="27518" y="26668"/>
                </a:lnTo>
                <a:lnTo>
                  <a:pt x="0" y="37727"/>
                </a:lnTo>
                <a:lnTo>
                  <a:pt x="35416" y="37727"/>
                </a:lnTo>
                <a:lnTo>
                  <a:pt x="71107" y="12546"/>
                </a:lnTo>
                <a:lnTo>
                  <a:pt x="58715" y="0"/>
                </a:lnTo>
                <a:close/>
              </a:path>
            </a:pathLst>
          </a:custGeom>
          <a:solidFill>
            <a:srgbClr val="37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809862" y="4037307"/>
            <a:ext cx="51041" cy="36894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19389" y="0"/>
                </a:moveTo>
                <a:lnTo>
                  <a:pt x="0" y="14940"/>
                </a:lnTo>
                <a:lnTo>
                  <a:pt x="7" y="17611"/>
                </a:lnTo>
                <a:lnTo>
                  <a:pt x="13863" y="28252"/>
                </a:lnTo>
                <a:lnTo>
                  <a:pt x="44607" y="42745"/>
                </a:lnTo>
                <a:lnTo>
                  <a:pt x="59345" y="33073"/>
                </a:lnTo>
                <a:lnTo>
                  <a:pt x="59471" y="30271"/>
                </a:lnTo>
                <a:lnTo>
                  <a:pt x="21282" y="10"/>
                </a:lnTo>
                <a:lnTo>
                  <a:pt x="19389" y="0"/>
                </a:lnTo>
                <a:close/>
              </a:path>
            </a:pathLst>
          </a:custGeom>
          <a:solidFill>
            <a:srgbClr val="BFD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811097" y="4038715"/>
            <a:ext cx="46697" cy="37979"/>
          </a:xfrm>
          <a:custGeom>
            <a:avLst/>
            <a:gdLst/>
            <a:ahLst/>
            <a:cxnLst/>
            <a:rect l="l" t="t" r="r" b="b"/>
            <a:pathLst>
              <a:path w="54610" h="44450">
                <a:moveTo>
                  <a:pt x="21908" y="0"/>
                </a:moveTo>
                <a:lnTo>
                  <a:pt x="0" y="16894"/>
                </a:lnTo>
                <a:lnTo>
                  <a:pt x="381" y="17365"/>
                </a:lnTo>
                <a:lnTo>
                  <a:pt x="7519" y="22846"/>
                </a:lnTo>
                <a:lnTo>
                  <a:pt x="32266" y="44053"/>
                </a:lnTo>
                <a:lnTo>
                  <a:pt x="54528" y="25854"/>
                </a:lnTo>
                <a:lnTo>
                  <a:pt x="21908" y="0"/>
                </a:lnTo>
                <a:close/>
              </a:path>
            </a:pathLst>
          </a:custGeom>
          <a:solidFill>
            <a:srgbClr val="3B39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817977" y="4028583"/>
            <a:ext cx="135748" cy="60225"/>
          </a:xfrm>
          <a:custGeom>
            <a:avLst/>
            <a:gdLst/>
            <a:ahLst/>
            <a:cxnLst/>
            <a:rect l="l" t="t" r="r" b="b"/>
            <a:pathLst>
              <a:path w="158750" h="70485">
                <a:moveTo>
                  <a:pt x="129330" y="58881"/>
                </a:moveTo>
                <a:lnTo>
                  <a:pt x="31057" y="58881"/>
                </a:lnTo>
                <a:lnTo>
                  <a:pt x="32335" y="59173"/>
                </a:lnTo>
                <a:lnTo>
                  <a:pt x="64907" y="65170"/>
                </a:lnTo>
                <a:lnTo>
                  <a:pt x="92687" y="68472"/>
                </a:lnTo>
                <a:lnTo>
                  <a:pt x="112028" y="69873"/>
                </a:lnTo>
                <a:lnTo>
                  <a:pt x="119286" y="70163"/>
                </a:lnTo>
                <a:lnTo>
                  <a:pt x="129330" y="58881"/>
                </a:lnTo>
                <a:close/>
              </a:path>
              <a:path w="158750" h="70485">
                <a:moveTo>
                  <a:pt x="0" y="35085"/>
                </a:moveTo>
                <a:lnTo>
                  <a:pt x="0" y="43534"/>
                </a:lnTo>
                <a:lnTo>
                  <a:pt x="6991" y="46918"/>
                </a:lnTo>
                <a:lnTo>
                  <a:pt x="18792" y="61710"/>
                </a:lnTo>
                <a:lnTo>
                  <a:pt x="31057" y="58881"/>
                </a:lnTo>
                <a:lnTo>
                  <a:pt x="129330" y="58881"/>
                </a:lnTo>
                <a:lnTo>
                  <a:pt x="136305" y="51045"/>
                </a:lnTo>
                <a:lnTo>
                  <a:pt x="141875" y="42266"/>
                </a:lnTo>
                <a:lnTo>
                  <a:pt x="34084" y="42266"/>
                </a:lnTo>
                <a:lnTo>
                  <a:pt x="28663" y="38461"/>
                </a:lnTo>
                <a:lnTo>
                  <a:pt x="4373" y="38461"/>
                </a:lnTo>
                <a:lnTo>
                  <a:pt x="0" y="35085"/>
                </a:lnTo>
                <a:close/>
              </a:path>
              <a:path w="158750" h="70485">
                <a:moveTo>
                  <a:pt x="128898" y="0"/>
                </a:moveTo>
                <a:lnTo>
                  <a:pt x="109720" y="40996"/>
                </a:lnTo>
                <a:lnTo>
                  <a:pt x="34084" y="42266"/>
                </a:lnTo>
                <a:lnTo>
                  <a:pt x="141875" y="42266"/>
                </a:lnTo>
                <a:lnTo>
                  <a:pt x="148613" y="31649"/>
                </a:lnTo>
                <a:lnTo>
                  <a:pt x="156086" y="16611"/>
                </a:lnTo>
                <a:lnTo>
                  <a:pt x="158605" y="10568"/>
                </a:lnTo>
                <a:lnTo>
                  <a:pt x="128898" y="0"/>
                </a:lnTo>
                <a:close/>
              </a:path>
              <a:path w="158750" h="70485">
                <a:moveTo>
                  <a:pt x="11357" y="29243"/>
                </a:moveTo>
                <a:lnTo>
                  <a:pt x="6257" y="32489"/>
                </a:lnTo>
                <a:lnTo>
                  <a:pt x="16167" y="38040"/>
                </a:lnTo>
                <a:lnTo>
                  <a:pt x="4373" y="38461"/>
                </a:lnTo>
                <a:lnTo>
                  <a:pt x="28663" y="38461"/>
                </a:lnTo>
                <a:lnTo>
                  <a:pt x="21441" y="33393"/>
                </a:lnTo>
                <a:lnTo>
                  <a:pt x="11357" y="29243"/>
                </a:lnTo>
                <a:close/>
              </a:path>
            </a:pathLst>
          </a:custGeom>
          <a:solidFill>
            <a:srgbClr val="FAD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16711" y="4002970"/>
            <a:ext cx="43982" cy="52086"/>
          </a:xfrm>
          <a:custGeom>
            <a:avLst/>
            <a:gdLst/>
            <a:ahLst/>
            <a:cxnLst/>
            <a:rect l="l" t="t" r="r" b="b"/>
            <a:pathLst>
              <a:path w="51435" h="60960">
                <a:moveTo>
                  <a:pt x="43141" y="0"/>
                </a:moveTo>
                <a:lnTo>
                  <a:pt x="27987" y="2607"/>
                </a:lnTo>
                <a:lnTo>
                  <a:pt x="14091" y="18511"/>
                </a:lnTo>
                <a:lnTo>
                  <a:pt x="3936" y="36371"/>
                </a:lnTo>
                <a:lnTo>
                  <a:pt x="0" y="44844"/>
                </a:lnTo>
                <a:lnTo>
                  <a:pt x="39682" y="60493"/>
                </a:lnTo>
                <a:lnTo>
                  <a:pt x="43028" y="52508"/>
                </a:lnTo>
                <a:lnTo>
                  <a:pt x="48894" y="34157"/>
                </a:lnTo>
                <a:lnTo>
                  <a:pt x="51018" y="13852"/>
                </a:lnTo>
                <a:lnTo>
                  <a:pt x="43141" y="0"/>
                </a:lnTo>
                <a:close/>
              </a:path>
            </a:pathLst>
          </a:custGeom>
          <a:solidFill>
            <a:srgbClr val="3F59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00437" y="3584409"/>
            <a:ext cx="82535" cy="132928"/>
          </a:xfrm>
          <a:custGeom>
            <a:avLst/>
            <a:gdLst/>
            <a:ahLst/>
            <a:cxnLst/>
            <a:rect l="l" t="t" r="r" b="b"/>
            <a:pathLst>
              <a:path w="96519" h="155575">
                <a:moveTo>
                  <a:pt x="62290" y="17873"/>
                </a:moveTo>
                <a:lnTo>
                  <a:pt x="59724" y="20499"/>
                </a:lnTo>
                <a:lnTo>
                  <a:pt x="60493" y="22741"/>
                </a:lnTo>
                <a:lnTo>
                  <a:pt x="66478" y="36846"/>
                </a:lnTo>
                <a:lnTo>
                  <a:pt x="66848" y="38322"/>
                </a:lnTo>
                <a:lnTo>
                  <a:pt x="68320" y="40853"/>
                </a:lnTo>
                <a:lnTo>
                  <a:pt x="69681" y="42976"/>
                </a:lnTo>
                <a:lnTo>
                  <a:pt x="57984" y="81080"/>
                </a:lnTo>
                <a:lnTo>
                  <a:pt x="31319" y="117723"/>
                </a:lnTo>
                <a:lnTo>
                  <a:pt x="0" y="124830"/>
                </a:lnTo>
                <a:lnTo>
                  <a:pt x="1778" y="138301"/>
                </a:lnTo>
                <a:lnTo>
                  <a:pt x="1316" y="155394"/>
                </a:lnTo>
                <a:lnTo>
                  <a:pt x="7192" y="155244"/>
                </a:lnTo>
                <a:lnTo>
                  <a:pt x="21299" y="153644"/>
                </a:lnTo>
                <a:lnTo>
                  <a:pt x="72622" y="109763"/>
                </a:lnTo>
                <a:lnTo>
                  <a:pt x="86038" y="56733"/>
                </a:lnTo>
                <a:lnTo>
                  <a:pt x="86487" y="47426"/>
                </a:lnTo>
                <a:lnTo>
                  <a:pt x="86316" y="47383"/>
                </a:lnTo>
                <a:lnTo>
                  <a:pt x="87152" y="46249"/>
                </a:lnTo>
                <a:lnTo>
                  <a:pt x="92703" y="37570"/>
                </a:lnTo>
                <a:lnTo>
                  <a:pt x="93160" y="29884"/>
                </a:lnTo>
                <a:lnTo>
                  <a:pt x="70308" y="29884"/>
                </a:lnTo>
                <a:lnTo>
                  <a:pt x="67971" y="24790"/>
                </a:lnTo>
                <a:lnTo>
                  <a:pt x="62290" y="17873"/>
                </a:lnTo>
                <a:close/>
              </a:path>
              <a:path w="96519" h="155575">
                <a:moveTo>
                  <a:pt x="69620" y="42966"/>
                </a:moveTo>
                <a:close/>
              </a:path>
              <a:path w="96519" h="155575">
                <a:moveTo>
                  <a:pt x="70516" y="2340"/>
                </a:moveTo>
                <a:lnTo>
                  <a:pt x="67640" y="6847"/>
                </a:lnTo>
                <a:lnTo>
                  <a:pt x="69347" y="15066"/>
                </a:lnTo>
                <a:lnTo>
                  <a:pt x="71327" y="23342"/>
                </a:lnTo>
                <a:lnTo>
                  <a:pt x="70308" y="29884"/>
                </a:lnTo>
                <a:lnTo>
                  <a:pt x="93160" y="29884"/>
                </a:lnTo>
                <a:lnTo>
                  <a:pt x="93200" y="29211"/>
                </a:lnTo>
                <a:lnTo>
                  <a:pt x="94198" y="23238"/>
                </a:lnTo>
                <a:lnTo>
                  <a:pt x="87847" y="23238"/>
                </a:lnTo>
                <a:lnTo>
                  <a:pt x="87700" y="22161"/>
                </a:lnTo>
                <a:lnTo>
                  <a:pt x="76046" y="22161"/>
                </a:lnTo>
                <a:lnTo>
                  <a:pt x="74492" y="14879"/>
                </a:lnTo>
                <a:lnTo>
                  <a:pt x="72341" y="4464"/>
                </a:lnTo>
                <a:lnTo>
                  <a:pt x="70516" y="2340"/>
                </a:lnTo>
                <a:close/>
              </a:path>
              <a:path w="96519" h="155575">
                <a:moveTo>
                  <a:pt x="93351" y="10299"/>
                </a:moveTo>
                <a:lnTo>
                  <a:pt x="92743" y="13078"/>
                </a:lnTo>
                <a:lnTo>
                  <a:pt x="92513" y="14879"/>
                </a:lnTo>
                <a:lnTo>
                  <a:pt x="89362" y="22514"/>
                </a:lnTo>
                <a:lnTo>
                  <a:pt x="87847" y="23238"/>
                </a:lnTo>
                <a:lnTo>
                  <a:pt x="94198" y="23238"/>
                </a:lnTo>
                <a:lnTo>
                  <a:pt x="95288" y="16718"/>
                </a:lnTo>
                <a:lnTo>
                  <a:pt x="96347" y="11469"/>
                </a:lnTo>
                <a:lnTo>
                  <a:pt x="95609" y="11095"/>
                </a:lnTo>
                <a:lnTo>
                  <a:pt x="93351" y="10299"/>
                </a:lnTo>
                <a:close/>
              </a:path>
              <a:path w="96519" h="155575">
                <a:moveTo>
                  <a:pt x="79124" y="0"/>
                </a:moveTo>
                <a:lnTo>
                  <a:pt x="77555" y="972"/>
                </a:lnTo>
                <a:lnTo>
                  <a:pt x="76977" y="20499"/>
                </a:lnTo>
                <a:lnTo>
                  <a:pt x="76873" y="21405"/>
                </a:lnTo>
                <a:lnTo>
                  <a:pt x="76046" y="22161"/>
                </a:lnTo>
                <a:lnTo>
                  <a:pt x="87700" y="22161"/>
                </a:lnTo>
                <a:lnTo>
                  <a:pt x="87712" y="21405"/>
                </a:lnTo>
                <a:lnTo>
                  <a:pt x="81065" y="21405"/>
                </a:lnTo>
                <a:lnTo>
                  <a:pt x="81618" y="16718"/>
                </a:lnTo>
                <a:lnTo>
                  <a:pt x="81592" y="13078"/>
                </a:lnTo>
                <a:lnTo>
                  <a:pt x="81402" y="10299"/>
                </a:lnTo>
                <a:lnTo>
                  <a:pt x="81481" y="875"/>
                </a:lnTo>
                <a:lnTo>
                  <a:pt x="79124" y="0"/>
                </a:lnTo>
                <a:close/>
              </a:path>
              <a:path w="96519" h="155575">
                <a:moveTo>
                  <a:pt x="86810" y="2974"/>
                </a:moveTo>
                <a:lnTo>
                  <a:pt x="84862" y="3967"/>
                </a:lnTo>
                <a:lnTo>
                  <a:pt x="84736" y="8884"/>
                </a:lnTo>
                <a:lnTo>
                  <a:pt x="83055" y="21172"/>
                </a:lnTo>
                <a:lnTo>
                  <a:pt x="81065" y="21405"/>
                </a:lnTo>
                <a:lnTo>
                  <a:pt x="87712" y="21405"/>
                </a:lnTo>
                <a:lnTo>
                  <a:pt x="88679" y="4442"/>
                </a:lnTo>
                <a:lnTo>
                  <a:pt x="86810" y="2974"/>
                </a:lnTo>
                <a:close/>
              </a:path>
            </a:pathLst>
          </a:custGeom>
          <a:solidFill>
            <a:srgbClr val="FAD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60456" y="3685636"/>
            <a:ext cx="53756" cy="40150"/>
          </a:xfrm>
          <a:custGeom>
            <a:avLst/>
            <a:gdLst/>
            <a:ahLst/>
            <a:cxnLst/>
            <a:rect l="l" t="t" r="r" b="b"/>
            <a:pathLst>
              <a:path w="62864" h="46989">
                <a:moveTo>
                  <a:pt x="50007" y="0"/>
                </a:moveTo>
                <a:lnTo>
                  <a:pt x="40931" y="3041"/>
                </a:lnTo>
                <a:lnTo>
                  <a:pt x="21638" y="11242"/>
                </a:lnTo>
                <a:lnTo>
                  <a:pt x="4027" y="23222"/>
                </a:lnTo>
                <a:lnTo>
                  <a:pt x="0" y="37598"/>
                </a:lnTo>
                <a:lnTo>
                  <a:pt x="13565" y="46412"/>
                </a:lnTo>
                <a:lnTo>
                  <a:pt x="34662" y="46164"/>
                </a:lnTo>
                <a:lnTo>
                  <a:pt x="54076" y="42140"/>
                </a:lnTo>
                <a:lnTo>
                  <a:pt x="62595" y="39625"/>
                </a:lnTo>
                <a:lnTo>
                  <a:pt x="50007" y="0"/>
                </a:lnTo>
                <a:close/>
              </a:path>
            </a:pathLst>
          </a:custGeom>
          <a:solidFill>
            <a:srgbClr val="3F59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30970" y="3697688"/>
            <a:ext cx="65702" cy="150290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30363" y="0"/>
                </a:moveTo>
                <a:lnTo>
                  <a:pt x="17552" y="3995"/>
                </a:lnTo>
                <a:lnTo>
                  <a:pt x="8011" y="13605"/>
                </a:lnTo>
                <a:lnTo>
                  <a:pt x="2055" y="29541"/>
                </a:lnTo>
                <a:lnTo>
                  <a:pt x="0" y="52513"/>
                </a:lnTo>
                <a:lnTo>
                  <a:pt x="117" y="95666"/>
                </a:lnTo>
                <a:lnTo>
                  <a:pt x="374" y="135262"/>
                </a:lnTo>
                <a:lnTo>
                  <a:pt x="749" y="175441"/>
                </a:lnTo>
                <a:lnTo>
                  <a:pt x="76748" y="175441"/>
                </a:lnTo>
                <a:lnTo>
                  <a:pt x="73198" y="131192"/>
                </a:lnTo>
                <a:lnTo>
                  <a:pt x="67803" y="82951"/>
                </a:lnTo>
                <a:lnTo>
                  <a:pt x="59145" y="23582"/>
                </a:lnTo>
                <a:lnTo>
                  <a:pt x="30363" y="0"/>
                </a:lnTo>
                <a:close/>
              </a:path>
            </a:pathLst>
          </a:custGeom>
          <a:solidFill>
            <a:srgbClr val="2E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09333" y="3878203"/>
            <a:ext cx="72761" cy="174705"/>
          </a:xfrm>
          <a:custGeom>
            <a:avLst/>
            <a:gdLst/>
            <a:ahLst/>
            <a:cxnLst/>
            <a:rect l="l" t="t" r="r" b="b"/>
            <a:pathLst>
              <a:path w="85090" h="204470">
                <a:moveTo>
                  <a:pt x="38112" y="0"/>
                </a:moveTo>
                <a:lnTo>
                  <a:pt x="38112" y="74749"/>
                </a:lnTo>
                <a:lnTo>
                  <a:pt x="15984" y="116679"/>
                </a:lnTo>
                <a:lnTo>
                  <a:pt x="4680" y="155478"/>
                </a:lnTo>
                <a:lnTo>
                  <a:pt x="564" y="183999"/>
                </a:lnTo>
                <a:lnTo>
                  <a:pt x="0" y="195094"/>
                </a:lnTo>
                <a:lnTo>
                  <a:pt x="13686" y="204003"/>
                </a:lnTo>
                <a:lnTo>
                  <a:pt x="76791" y="81360"/>
                </a:lnTo>
                <a:lnTo>
                  <a:pt x="84495" y="38414"/>
                </a:lnTo>
                <a:lnTo>
                  <a:pt x="38112" y="0"/>
                </a:lnTo>
                <a:close/>
              </a:path>
            </a:pathLst>
          </a:custGeom>
          <a:solidFill>
            <a:srgbClr val="372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31610" y="3847591"/>
            <a:ext cx="72761" cy="215398"/>
          </a:xfrm>
          <a:custGeom>
            <a:avLst/>
            <a:gdLst/>
            <a:ahLst/>
            <a:cxnLst/>
            <a:rect l="l" t="t" r="r" b="b"/>
            <a:pathLst>
              <a:path w="85089" h="252095">
                <a:moveTo>
                  <a:pt x="75999" y="0"/>
                </a:moveTo>
                <a:lnTo>
                  <a:pt x="0" y="0"/>
                </a:lnTo>
                <a:lnTo>
                  <a:pt x="9328" y="42700"/>
                </a:lnTo>
                <a:lnTo>
                  <a:pt x="23985" y="81289"/>
                </a:lnTo>
                <a:lnTo>
                  <a:pt x="37514" y="109233"/>
                </a:lnTo>
                <a:lnTo>
                  <a:pt x="43459" y="119999"/>
                </a:lnTo>
                <a:lnTo>
                  <a:pt x="42114" y="160509"/>
                </a:lnTo>
                <a:lnTo>
                  <a:pt x="51314" y="203499"/>
                </a:lnTo>
                <a:lnTo>
                  <a:pt x="62853" y="237618"/>
                </a:lnTo>
                <a:lnTo>
                  <a:pt x="68522" y="251514"/>
                </a:lnTo>
                <a:lnTo>
                  <a:pt x="85025" y="251514"/>
                </a:lnTo>
                <a:lnTo>
                  <a:pt x="75999" y="0"/>
                </a:lnTo>
                <a:close/>
              </a:path>
            </a:pathLst>
          </a:custGeom>
          <a:solidFill>
            <a:srgbClr val="3E3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31611" y="3847590"/>
            <a:ext cx="64987" cy="873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90205" y="4062493"/>
            <a:ext cx="61901" cy="14649"/>
          </a:xfrm>
          <a:custGeom>
            <a:avLst/>
            <a:gdLst/>
            <a:ahLst/>
            <a:cxnLst/>
            <a:rect l="l" t="t" r="r" b="b"/>
            <a:pathLst>
              <a:path w="72389" h="17145">
                <a:moveTo>
                  <a:pt x="16502" y="0"/>
                </a:moveTo>
                <a:lnTo>
                  <a:pt x="0" y="0"/>
                </a:lnTo>
                <a:lnTo>
                  <a:pt x="0" y="17136"/>
                </a:lnTo>
                <a:lnTo>
                  <a:pt x="72251" y="17136"/>
                </a:lnTo>
                <a:lnTo>
                  <a:pt x="16502" y="0"/>
                </a:lnTo>
                <a:close/>
              </a:path>
            </a:pathLst>
          </a:custGeom>
          <a:solidFill>
            <a:srgbClr val="37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98740" y="4044898"/>
            <a:ext cx="60815" cy="32554"/>
          </a:xfrm>
          <a:custGeom>
            <a:avLst/>
            <a:gdLst/>
            <a:ahLst/>
            <a:cxnLst/>
            <a:rect l="l" t="t" r="r" b="b"/>
            <a:pathLst>
              <a:path w="71119" h="38100">
                <a:moveTo>
                  <a:pt x="12387" y="0"/>
                </a:moveTo>
                <a:lnTo>
                  <a:pt x="0" y="12542"/>
                </a:lnTo>
                <a:lnTo>
                  <a:pt x="35686" y="37727"/>
                </a:lnTo>
                <a:lnTo>
                  <a:pt x="71107" y="37727"/>
                </a:lnTo>
                <a:lnTo>
                  <a:pt x="43585" y="26664"/>
                </a:lnTo>
                <a:lnTo>
                  <a:pt x="26074" y="8909"/>
                </a:lnTo>
                <a:lnTo>
                  <a:pt x="12387" y="0"/>
                </a:lnTo>
                <a:close/>
              </a:path>
            </a:pathLst>
          </a:custGeom>
          <a:solidFill>
            <a:srgbClr val="37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63733" y="3890347"/>
            <a:ext cx="93938" cy="89523"/>
          </a:xfrm>
          <a:custGeom>
            <a:avLst/>
            <a:gdLst/>
            <a:ahLst/>
            <a:cxnLst/>
            <a:rect l="l" t="t" r="r" b="b"/>
            <a:pathLst>
              <a:path w="109855" h="104775">
                <a:moveTo>
                  <a:pt x="66984" y="92678"/>
                </a:moveTo>
                <a:lnTo>
                  <a:pt x="42810" y="92678"/>
                </a:lnTo>
                <a:lnTo>
                  <a:pt x="54899" y="104371"/>
                </a:lnTo>
                <a:lnTo>
                  <a:pt x="66984" y="92678"/>
                </a:lnTo>
                <a:close/>
              </a:path>
              <a:path w="109855" h="104775">
                <a:moveTo>
                  <a:pt x="86457" y="0"/>
                </a:moveTo>
                <a:lnTo>
                  <a:pt x="23334" y="0"/>
                </a:lnTo>
                <a:lnTo>
                  <a:pt x="14250" y="1773"/>
                </a:lnTo>
                <a:lnTo>
                  <a:pt x="6833" y="6611"/>
                </a:lnTo>
                <a:lnTo>
                  <a:pt x="1833" y="13787"/>
                </a:lnTo>
                <a:lnTo>
                  <a:pt x="0" y="22575"/>
                </a:lnTo>
                <a:lnTo>
                  <a:pt x="0" y="70102"/>
                </a:lnTo>
                <a:lnTo>
                  <a:pt x="1833" y="78890"/>
                </a:lnTo>
                <a:lnTo>
                  <a:pt x="6833" y="86066"/>
                </a:lnTo>
                <a:lnTo>
                  <a:pt x="14250" y="90904"/>
                </a:lnTo>
                <a:lnTo>
                  <a:pt x="23334" y="92678"/>
                </a:lnTo>
                <a:lnTo>
                  <a:pt x="86457" y="92678"/>
                </a:lnTo>
                <a:lnTo>
                  <a:pt x="95541" y="90904"/>
                </a:lnTo>
                <a:lnTo>
                  <a:pt x="102960" y="86066"/>
                </a:lnTo>
                <a:lnTo>
                  <a:pt x="107962" y="78890"/>
                </a:lnTo>
                <a:lnTo>
                  <a:pt x="109796" y="70102"/>
                </a:lnTo>
                <a:lnTo>
                  <a:pt x="109796" y="22575"/>
                </a:lnTo>
                <a:lnTo>
                  <a:pt x="107962" y="13787"/>
                </a:lnTo>
                <a:lnTo>
                  <a:pt x="102960" y="6611"/>
                </a:lnTo>
                <a:lnTo>
                  <a:pt x="95541" y="1773"/>
                </a:lnTo>
                <a:lnTo>
                  <a:pt x="86457" y="0"/>
                </a:lnTo>
                <a:close/>
              </a:path>
            </a:pathLst>
          </a:custGeom>
          <a:solidFill>
            <a:srgbClr val="F6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77250" y="3921137"/>
            <a:ext cx="16833" cy="16277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4903" y="0"/>
                </a:moveTo>
                <a:lnTo>
                  <a:pt x="4297" y="0"/>
                </a:lnTo>
                <a:lnTo>
                  <a:pt x="0" y="4161"/>
                </a:lnTo>
                <a:lnTo>
                  <a:pt x="0" y="14417"/>
                </a:lnTo>
                <a:lnTo>
                  <a:pt x="4297" y="18582"/>
                </a:lnTo>
                <a:lnTo>
                  <a:pt x="14903" y="18582"/>
                </a:lnTo>
                <a:lnTo>
                  <a:pt x="19202" y="14417"/>
                </a:lnTo>
                <a:lnTo>
                  <a:pt x="19202" y="4161"/>
                </a:lnTo>
                <a:lnTo>
                  <a:pt x="1490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802465" y="3921137"/>
            <a:ext cx="16833" cy="16277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4908" y="0"/>
                </a:moveTo>
                <a:lnTo>
                  <a:pt x="4298" y="0"/>
                </a:lnTo>
                <a:lnTo>
                  <a:pt x="0" y="4161"/>
                </a:lnTo>
                <a:lnTo>
                  <a:pt x="0" y="14417"/>
                </a:lnTo>
                <a:lnTo>
                  <a:pt x="4298" y="18582"/>
                </a:lnTo>
                <a:lnTo>
                  <a:pt x="14908" y="18582"/>
                </a:lnTo>
                <a:lnTo>
                  <a:pt x="19206" y="14417"/>
                </a:lnTo>
                <a:lnTo>
                  <a:pt x="19206" y="4161"/>
                </a:lnTo>
                <a:lnTo>
                  <a:pt x="1490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27680" y="3921137"/>
            <a:ext cx="16833" cy="16277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4903" y="0"/>
                </a:moveTo>
                <a:lnTo>
                  <a:pt x="4295" y="0"/>
                </a:lnTo>
                <a:lnTo>
                  <a:pt x="0" y="4161"/>
                </a:lnTo>
                <a:lnTo>
                  <a:pt x="0" y="14417"/>
                </a:lnTo>
                <a:lnTo>
                  <a:pt x="4295" y="18582"/>
                </a:lnTo>
                <a:lnTo>
                  <a:pt x="14903" y="18582"/>
                </a:lnTo>
                <a:lnTo>
                  <a:pt x="19202" y="14417"/>
                </a:lnTo>
                <a:lnTo>
                  <a:pt x="19202" y="4161"/>
                </a:lnTo>
                <a:lnTo>
                  <a:pt x="1490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87764" y="3791910"/>
            <a:ext cx="126431" cy="12009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71459" y="3089871"/>
            <a:ext cx="263352" cy="118279"/>
          </a:xfrm>
          <a:custGeom>
            <a:avLst/>
            <a:gdLst/>
            <a:ahLst/>
            <a:cxnLst/>
            <a:rect l="l" t="t" r="r" b="b"/>
            <a:pathLst>
              <a:path w="307975" h="138429">
                <a:moveTo>
                  <a:pt x="66851" y="0"/>
                </a:moveTo>
                <a:lnTo>
                  <a:pt x="40895" y="5102"/>
                </a:lnTo>
                <a:lnTo>
                  <a:pt x="19638" y="18996"/>
                </a:lnTo>
                <a:lnTo>
                  <a:pt x="5275" y="39558"/>
                </a:lnTo>
                <a:lnTo>
                  <a:pt x="0" y="64667"/>
                </a:lnTo>
                <a:lnTo>
                  <a:pt x="0" y="138435"/>
                </a:lnTo>
                <a:lnTo>
                  <a:pt x="307350" y="138435"/>
                </a:lnTo>
                <a:lnTo>
                  <a:pt x="307350" y="93629"/>
                </a:lnTo>
                <a:lnTo>
                  <a:pt x="304421" y="79689"/>
                </a:lnTo>
                <a:lnTo>
                  <a:pt x="228851" y="79689"/>
                </a:lnTo>
                <a:lnTo>
                  <a:pt x="228851" y="53025"/>
                </a:lnTo>
                <a:lnTo>
                  <a:pt x="228024" y="49089"/>
                </a:lnTo>
                <a:lnTo>
                  <a:pt x="131648" y="49089"/>
                </a:lnTo>
                <a:lnTo>
                  <a:pt x="122847" y="29567"/>
                </a:lnTo>
                <a:lnTo>
                  <a:pt x="108229" y="14009"/>
                </a:lnTo>
                <a:lnTo>
                  <a:pt x="89120" y="3719"/>
                </a:lnTo>
                <a:lnTo>
                  <a:pt x="66851" y="0"/>
                </a:lnTo>
                <a:close/>
              </a:path>
              <a:path w="307975" h="138429">
                <a:moveTo>
                  <a:pt x="266749" y="54357"/>
                </a:moveTo>
                <a:lnTo>
                  <a:pt x="254370" y="56239"/>
                </a:lnTo>
                <a:lnTo>
                  <a:pt x="243523" y="61488"/>
                </a:lnTo>
                <a:lnTo>
                  <a:pt x="234815" y="69504"/>
                </a:lnTo>
                <a:lnTo>
                  <a:pt x="228851" y="79689"/>
                </a:lnTo>
                <a:lnTo>
                  <a:pt x="304421" y="79689"/>
                </a:lnTo>
                <a:lnTo>
                  <a:pt x="304145" y="78380"/>
                </a:lnTo>
                <a:lnTo>
                  <a:pt x="295422" y="65893"/>
                </a:lnTo>
                <a:lnTo>
                  <a:pt x="282512" y="57456"/>
                </a:lnTo>
                <a:lnTo>
                  <a:pt x="266749" y="54357"/>
                </a:lnTo>
                <a:close/>
              </a:path>
              <a:path w="307975" h="138429">
                <a:moveTo>
                  <a:pt x="180144" y="5911"/>
                </a:moveTo>
                <a:lnTo>
                  <a:pt x="162139" y="9271"/>
                </a:lnTo>
                <a:lnTo>
                  <a:pt x="147149" y="18468"/>
                </a:lnTo>
                <a:lnTo>
                  <a:pt x="136532" y="32181"/>
                </a:lnTo>
                <a:lnTo>
                  <a:pt x="131648" y="49089"/>
                </a:lnTo>
                <a:lnTo>
                  <a:pt x="228024" y="49089"/>
                </a:lnTo>
                <a:lnTo>
                  <a:pt x="225007" y="34731"/>
                </a:lnTo>
                <a:lnTo>
                  <a:pt x="214543" y="19751"/>
                </a:lnTo>
                <a:lnTo>
                  <a:pt x="199055" y="9629"/>
                </a:lnTo>
                <a:lnTo>
                  <a:pt x="180144" y="5911"/>
                </a:lnTo>
                <a:close/>
              </a:path>
            </a:pathLst>
          </a:custGeom>
          <a:solidFill>
            <a:srgbClr val="D4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05040" y="3286987"/>
            <a:ext cx="342629" cy="123162"/>
          </a:xfrm>
          <a:custGeom>
            <a:avLst/>
            <a:gdLst/>
            <a:ahLst/>
            <a:cxnLst/>
            <a:rect l="l" t="t" r="r" b="b"/>
            <a:pathLst>
              <a:path w="400685" h="144145">
                <a:moveTo>
                  <a:pt x="42127" y="56404"/>
                </a:moveTo>
                <a:lnTo>
                  <a:pt x="25771" y="59620"/>
                </a:lnTo>
                <a:lnTo>
                  <a:pt x="12376" y="68375"/>
                </a:lnTo>
                <a:lnTo>
                  <a:pt x="3324" y="81331"/>
                </a:lnTo>
                <a:lnTo>
                  <a:pt x="0" y="97152"/>
                </a:lnTo>
                <a:lnTo>
                  <a:pt x="0" y="143643"/>
                </a:lnTo>
                <a:lnTo>
                  <a:pt x="400373" y="143643"/>
                </a:lnTo>
                <a:lnTo>
                  <a:pt x="400373" y="97152"/>
                </a:lnTo>
                <a:lnTo>
                  <a:pt x="397345" y="82737"/>
                </a:lnTo>
                <a:lnTo>
                  <a:pt x="81467" y="82737"/>
                </a:lnTo>
                <a:lnTo>
                  <a:pt x="75254" y="72121"/>
                </a:lnTo>
                <a:lnTo>
                  <a:pt x="66216" y="63802"/>
                </a:lnTo>
                <a:lnTo>
                  <a:pt x="54956" y="58357"/>
                </a:lnTo>
                <a:lnTo>
                  <a:pt x="42127" y="56404"/>
                </a:lnTo>
                <a:close/>
              </a:path>
              <a:path w="400685" h="144145">
                <a:moveTo>
                  <a:pt x="150832" y="0"/>
                </a:moveTo>
                <a:lnTo>
                  <a:pt x="123900" y="5294"/>
                </a:lnTo>
                <a:lnTo>
                  <a:pt x="101844" y="19711"/>
                </a:lnTo>
                <a:lnTo>
                  <a:pt x="86941" y="41048"/>
                </a:lnTo>
                <a:lnTo>
                  <a:pt x="81467" y="67104"/>
                </a:lnTo>
                <a:lnTo>
                  <a:pt x="81467" y="82737"/>
                </a:lnTo>
                <a:lnTo>
                  <a:pt x="397345" y="82737"/>
                </a:lnTo>
                <a:lnTo>
                  <a:pt x="318924" y="82694"/>
                </a:lnTo>
                <a:lnTo>
                  <a:pt x="318924" y="55022"/>
                </a:lnTo>
                <a:lnTo>
                  <a:pt x="318068" y="50943"/>
                </a:lnTo>
                <a:lnTo>
                  <a:pt x="218062" y="50943"/>
                </a:lnTo>
                <a:lnTo>
                  <a:pt x="208933" y="30684"/>
                </a:lnTo>
                <a:lnTo>
                  <a:pt x="193767" y="14539"/>
                </a:lnTo>
                <a:lnTo>
                  <a:pt x="173940" y="3860"/>
                </a:lnTo>
                <a:lnTo>
                  <a:pt x="150832" y="0"/>
                </a:lnTo>
                <a:close/>
              </a:path>
              <a:path w="400685" h="144145">
                <a:moveTo>
                  <a:pt x="358246" y="56404"/>
                </a:moveTo>
                <a:lnTo>
                  <a:pt x="345395" y="58361"/>
                </a:lnTo>
                <a:lnTo>
                  <a:pt x="334132" y="63817"/>
                </a:lnTo>
                <a:lnTo>
                  <a:pt x="325095" y="72150"/>
                </a:lnTo>
                <a:lnTo>
                  <a:pt x="318924" y="82694"/>
                </a:lnTo>
                <a:lnTo>
                  <a:pt x="397336" y="82694"/>
                </a:lnTo>
                <a:lnTo>
                  <a:pt x="397050" y="81331"/>
                </a:lnTo>
                <a:lnTo>
                  <a:pt x="388000" y="68375"/>
                </a:lnTo>
                <a:lnTo>
                  <a:pt x="374605" y="59620"/>
                </a:lnTo>
                <a:lnTo>
                  <a:pt x="358246" y="56404"/>
                </a:lnTo>
                <a:close/>
              </a:path>
              <a:path w="400685" h="144145">
                <a:moveTo>
                  <a:pt x="268391" y="6134"/>
                </a:moveTo>
                <a:lnTo>
                  <a:pt x="249702" y="9620"/>
                </a:lnTo>
                <a:lnTo>
                  <a:pt x="234145" y="19164"/>
                </a:lnTo>
                <a:lnTo>
                  <a:pt x="223129" y="33395"/>
                </a:lnTo>
                <a:lnTo>
                  <a:pt x="218062" y="50943"/>
                </a:lnTo>
                <a:lnTo>
                  <a:pt x="318068" y="50943"/>
                </a:lnTo>
                <a:lnTo>
                  <a:pt x="314937" y="36040"/>
                </a:lnTo>
                <a:lnTo>
                  <a:pt x="304080" y="20495"/>
                </a:lnTo>
                <a:lnTo>
                  <a:pt x="288011" y="9991"/>
                </a:lnTo>
                <a:lnTo>
                  <a:pt x="268391" y="6134"/>
                </a:lnTo>
                <a:close/>
              </a:path>
            </a:pathLst>
          </a:custGeom>
          <a:solidFill>
            <a:srgbClr val="D4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220353" y="3215167"/>
            <a:ext cx="124775" cy="16133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53601" y="3138818"/>
            <a:ext cx="40181" cy="219196"/>
          </a:xfrm>
          <a:custGeom>
            <a:avLst/>
            <a:gdLst/>
            <a:ahLst/>
            <a:cxnLst/>
            <a:rect l="l" t="t" r="r" b="b"/>
            <a:pathLst>
              <a:path w="46989" h="256539">
                <a:moveTo>
                  <a:pt x="16520" y="0"/>
                </a:moveTo>
                <a:lnTo>
                  <a:pt x="14263" y="1946"/>
                </a:lnTo>
                <a:lnTo>
                  <a:pt x="14122" y="4495"/>
                </a:lnTo>
                <a:lnTo>
                  <a:pt x="14959" y="12813"/>
                </a:lnTo>
                <a:lnTo>
                  <a:pt x="17966" y="19416"/>
                </a:lnTo>
                <a:lnTo>
                  <a:pt x="22313" y="24778"/>
                </a:lnTo>
                <a:lnTo>
                  <a:pt x="27169" y="29376"/>
                </a:lnTo>
                <a:lnTo>
                  <a:pt x="37666" y="38865"/>
                </a:lnTo>
                <a:lnTo>
                  <a:pt x="36741" y="55144"/>
                </a:lnTo>
                <a:lnTo>
                  <a:pt x="9464" y="86817"/>
                </a:lnTo>
                <a:lnTo>
                  <a:pt x="10296" y="95128"/>
                </a:lnTo>
                <a:lnTo>
                  <a:pt x="13303" y="101726"/>
                </a:lnTo>
                <a:lnTo>
                  <a:pt x="17650" y="107085"/>
                </a:lnTo>
                <a:lnTo>
                  <a:pt x="22506" y="111678"/>
                </a:lnTo>
                <a:lnTo>
                  <a:pt x="33000" y="121165"/>
                </a:lnTo>
                <a:lnTo>
                  <a:pt x="32080" y="137426"/>
                </a:lnTo>
                <a:lnTo>
                  <a:pt x="4803" y="169091"/>
                </a:lnTo>
                <a:lnTo>
                  <a:pt x="5638" y="177405"/>
                </a:lnTo>
                <a:lnTo>
                  <a:pt x="8646" y="184006"/>
                </a:lnTo>
                <a:lnTo>
                  <a:pt x="12995" y="189367"/>
                </a:lnTo>
                <a:lnTo>
                  <a:pt x="17852" y="193960"/>
                </a:lnTo>
                <a:lnTo>
                  <a:pt x="28342" y="203442"/>
                </a:lnTo>
                <a:lnTo>
                  <a:pt x="27424" y="219701"/>
                </a:lnTo>
                <a:lnTo>
                  <a:pt x="140" y="251348"/>
                </a:lnTo>
                <a:lnTo>
                  <a:pt x="0" y="253885"/>
                </a:lnTo>
                <a:lnTo>
                  <a:pt x="2019" y="256067"/>
                </a:lnTo>
                <a:lnTo>
                  <a:pt x="7275" y="256345"/>
                </a:lnTo>
                <a:lnTo>
                  <a:pt x="9528" y="254393"/>
                </a:lnTo>
                <a:lnTo>
                  <a:pt x="10134" y="243723"/>
                </a:lnTo>
                <a:lnTo>
                  <a:pt x="21631" y="235403"/>
                </a:lnTo>
                <a:lnTo>
                  <a:pt x="26981" y="231353"/>
                </a:lnTo>
                <a:lnTo>
                  <a:pt x="31908" y="226489"/>
                </a:lnTo>
                <a:lnTo>
                  <a:pt x="35642" y="220250"/>
                </a:lnTo>
                <a:lnTo>
                  <a:pt x="37411" y="212079"/>
                </a:lnTo>
                <a:lnTo>
                  <a:pt x="36577" y="203767"/>
                </a:lnTo>
                <a:lnTo>
                  <a:pt x="33570" y="197168"/>
                </a:lnTo>
                <a:lnTo>
                  <a:pt x="29221" y="191808"/>
                </a:lnTo>
                <a:lnTo>
                  <a:pt x="24361" y="187214"/>
                </a:lnTo>
                <a:lnTo>
                  <a:pt x="13874" y="177731"/>
                </a:lnTo>
                <a:lnTo>
                  <a:pt x="14795" y="161470"/>
                </a:lnTo>
                <a:lnTo>
                  <a:pt x="42073" y="129797"/>
                </a:lnTo>
                <a:lnTo>
                  <a:pt x="41236" y="121486"/>
                </a:lnTo>
                <a:lnTo>
                  <a:pt x="38227" y="114887"/>
                </a:lnTo>
                <a:lnTo>
                  <a:pt x="33879" y="109528"/>
                </a:lnTo>
                <a:lnTo>
                  <a:pt x="29023" y="104936"/>
                </a:lnTo>
                <a:lnTo>
                  <a:pt x="18529" y="95454"/>
                </a:lnTo>
                <a:lnTo>
                  <a:pt x="19451" y="79185"/>
                </a:lnTo>
                <a:lnTo>
                  <a:pt x="46732" y="47505"/>
                </a:lnTo>
                <a:lnTo>
                  <a:pt x="45897" y="39189"/>
                </a:lnTo>
                <a:lnTo>
                  <a:pt x="42890" y="32587"/>
                </a:lnTo>
                <a:lnTo>
                  <a:pt x="38543" y="27225"/>
                </a:lnTo>
                <a:lnTo>
                  <a:pt x="33689" y="22630"/>
                </a:lnTo>
                <a:lnTo>
                  <a:pt x="23195" y="13136"/>
                </a:lnTo>
                <a:lnTo>
                  <a:pt x="23792" y="2454"/>
                </a:lnTo>
                <a:lnTo>
                  <a:pt x="21776" y="276"/>
                </a:lnTo>
                <a:lnTo>
                  <a:pt x="1652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289871" y="3543291"/>
            <a:ext cx="175386" cy="41777"/>
          </a:xfrm>
          <a:custGeom>
            <a:avLst/>
            <a:gdLst/>
            <a:ahLst/>
            <a:cxnLst/>
            <a:rect l="l" t="t" r="r" b="b"/>
            <a:pathLst>
              <a:path w="205105" h="48895">
                <a:moveTo>
                  <a:pt x="149022" y="23456"/>
                </a:moveTo>
                <a:lnTo>
                  <a:pt x="128343" y="23456"/>
                </a:lnTo>
                <a:lnTo>
                  <a:pt x="141329" y="25126"/>
                </a:lnTo>
                <a:lnTo>
                  <a:pt x="155153" y="46234"/>
                </a:lnTo>
                <a:lnTo>
                  <a:pt x="175021" y="48787"/>
                </a:lnTo>
                <a:lnTo>
                  <a:pt x="183557" y="41226"/>
                </a:lnTo>
                <a:lnTo>
                  <a:pt x="172562" y="41226"/>
                </a:lnTo>
                <a:lnTo>
                  <a:pt x="159566" y="39552"/>
                </a:lnTo>
                <a:lnTo>
                  <a:pt x="149022" y="23456"/>
                </a:lnTo>
                <a:close/>
              </a:path>
              <a:path w="205105" h="48895">
                <a:moveTo>
                  <a:pt x="191607" y="24361"/>
                </a:moveTo>
                <a:lnTo>
                  <a:pt x="172562" y="41226"/>
                </a:lnTo>
                <a:lnTo>
                  <a:pt x="183557" y="41226"/>
                </a:lnTo>
                <a:lnTo>
                  <a:pt x="194066" y="31920"/>
                </a:lnTo>
                <a:lnTo>
                  <a:pt x="204080" y="31920"/>
                </a:lnTo>
                <a:lnTo>
                  <a:pt x="204458" y="31639"/>
                </a:lnTo>
                <a:lnTo>
                  <a:pt x="205002" y="27708"/>
                </a:lnTo>
                <a:lnTo>
                  <a:pt x="203573" y="25901"/>
                </a:lnTo>
                <a:lnTo>
                  <a:pt x="191607" y="24361"/>
                </a:lnTo>
                <a:close/>
              </a:path>
              <a:path w="205105" h="48895">
                <a:moveTo>
                  <a:pt x="83325" y="15003"/>
                </a:moveTo>
                <a:lnTo>
                  <a:pt x="62647" y="15003"/>
                </a:lnTo>
                <a:lnTo>
                  <a:pt x="75629" y="16671"/>
                </a:lnTo>
                <a:lnTo>
                  <a:pt x="89446" y="37771"/>
                </a:lnTo>
                <a:lnTo>
                  <a:pt x="109307" y="40330"/>
                </a:lnTo>
                <a:lnTo>
                  <a:pt x="117839" y="32767"/>
                </a:lnTo>
                <a:lnTo>
                  <a:pt x="106848" y="32767"/>
                </a:lnTo>
                <a:lnTo>
                  <a:pt x="93863" y="31095"/>
                </a:lnTo>
                <a:lnTo>
                  <a:pt x="83325" y="15003"/>
                </a:lnTo>
                <a:close/>
              </a:path>
              <a:path w="205105" h="48895">
                <a:moveTo>
                  <a:pt x="204080" y="31920"/>
                </a:moveTo>
                <a:lnTo>
                  <a:pt x="194066" y="31920"/>
                </a:lnTo>
                <a:lnTo>
                  <a:pt x="202594" y="33022"/>
                </a:lnTo>
                <a:lnTo>
                  <a:pt x="204080" y="31920"/>
                </a:lnTo>
                <a:close/>
              </a:path>
              <a:path w="205105" h="48895">
                <a:moveTo>
                  <a:pt x="125884" y="15896"/>
                </a:moveTo>
                <a:lnTo>
                  <a:pt x="106848" y="32767"/>
                </a:lnTo>
                <a:lnTo>
                  <a:pt x="117839" y="32767"/>
                </a:lnTo>
                <a:lnTo>
                  <a:pt x="128343" y="23456"/>
                </a:lnTo>
                <a:lnTo>
                  <a:pt x="149022" y="23456"/>
                </a:lnTo>
                <a:lnTo>
                  <a:pt x="145746" y="18456"/>
                </a:lnTo>
                <a:lnTo>
                  <a:pt x="125884" y="15896"/>
                </a:lnTo>
                <a:close/>
              </a:path>
              <a:path w="205105" h="48895">
                <a:moveTo>
                  <a:pt x="2409" y="0"/>
                </a:moveTo>
                <a:lnTo>
                  <a:pt x="543" y="1381"/>
                </a:lnTo>
                <a:lnTo>
                  <a:pt x="0" y="5313"/>
                </a:lnTo>
                <a:lnTo>
                  <a:pt x="1430" y="7120"/>
                </a:lnTo>
                <a:lnTo>
                  <a:pt x="9950" y="8218"/>
                </a:lnTo>
                <a:lnTo>
                  <a:pt x="23752" y="29314"/>
                </a:lnTo>
                <a:lnTo>
                  <a:pt x="43606" y="31870"/>
                </a:lnTo>
                <a:lnTo>
                  <a:pt x="52145" y="24306"/>
                </a:lnTo>
                <a:lnTo>
                  <a:pt x="41151" y="24306"/>
                </a:lnTo>
                <a:lnTo>
                  <a:pt x="28169" y="22636"/>
                </a:lnTo>
                <a:lnTo>
                  <a:pt x="14367" y="1540"/>
                </a:lnTo>
                <a:lnTo>
                  <a:pt x="2409" y="0"/>
                </a:lnTo>
                <a:close/>
              </a:path>
              <a:path w="205105" h="48895">
                <a:moveTo>
                  <a:pt x="60185" y="7440"/>
                </a:moveTo>
                <a:lnTo>
                  <a:pt x="41151" y="24306"/>
                </a:lnTo>
                <a:lnTo>
                  <a:pt x="52145" y="24306"/>
                </a:lnTo>
                <a:lnTo>
                  <a:pt x="62647" y="15003"/>
                </a:lnTo>
                <a:lnTo>
                  <a:pt x="83325" y="15003"/>
                </a:lnTo>
                <a:lnTo>
                  <a:pt x="80046" y="9996"/>
                </a:lnTo>
                <a:lnTo>
                  <a:pt x="60185" y="744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289106" y="3464131"/>
            <a:ext cx="130861" cy="40692"/>
          </a:xfrm>
          <a:custGeom>
            <a:avLst/>
            <a:gdLst/>
            <a:ahLst/>
            <a:cxnLst/>
            <a:rect l="l" t="t" r="r" b="b"/>
            <a:pathLst>
              <a:path w="153035" h="47625">
                <a:moveTo>
                  <a:pt x="17693" y="36003"/>
                </a:moveTo>
                <a:lnTo>
                  <a:pt x="8502" y="36003"/>
                </a:lnTo>
                <a:lnTo>
                  <a:pt x="23947" y="47509"/>
                </a:lnTo>
                <a:lnTo>
                  <a:pt x="38724" y="44340"/>
                </a:lnTo>
                <a:lnTo>
                  <a:pt x="40161" y="41662"/>
                </a:lnTo>
                <a:lnTo>
                  <a:pt x="25297" y="41662"/>
                </a:lnTo>
                <a:lnTo>
                  <a:pt x="17693" y="36003"/>
                </a:lnTo>
                <a:close/>
              </a:path>
              <a:path w="153035" h="47625">
                <a:moveTo>
                  <a:pt x="58708" y="19692"/>
                </a:moveTo>
                <a:lnTo>
                  <a:pt x="43930" y="22856"/>
                </a:lnTo>
                <a:lnTo>
                  <a:pt x="34947" y="39596"/>
                </a:lnTo>
                <a:lnTo>
                  <a:pt x="25297" y="41662"/>
                </a:lnTo>
                <a:lnTo>
                  <a:pt x="40161" y="41662"/>
                </a:lnTo>
                <a:lnTo>
                  <a:pt x="47706" y="27597"/>
                </a:lnTo>
                <a:lnTo>
                  <a:pt x="57362" y="25534"/>
                </a:lnTo>
                <a:lnTo>
                  <a:pt x="66561" y="25534"/>
                </a:lnTo>
                <a:lnTo>
                  <a:pt x="58708" y="19692"/>
                </a:lnTo>
                <a:close/>
              </a:path>
              <a:path w="153035" h="47625">
                <a:moveTo>
                  <a:pt x="9845" y="30161"/>
                </a:moveTo>
                <a:lnTo>
                  <a:pt x="953" y="32064"/>
                </a:lnTo>
                <a:lnTo>
                  <a:pt x="0" y="33512"/>
                </a:lnTo>
                <a:lnTo>
                  <a:pt x="665" y="36436"/>
                </a:lnTo>
                <a:lnTo>
                  <a:pt x="2162" y="37357"/>
                </a:lnTo>
                <a:lnTo>
                  <a:pt x="8502" y="36003"/>
                </a:lnTo>
                <a:lnTo>
                  <a:pt x="17693" y="36003"/>
                </a:lnTo>
                <a:lnTo>
                  <a:pt x="9845" y="30161"/>
                </a:lnTo>
                <a:close/>
              </a:path>
              <a:path w="153035" h="47625">
                <a:moveTo>
                  <a:pt x="66561" y="25534"/>
                </a:moveTo>
                <a:lnTo>
                  <a:pt x="57362" y="25534"/>
                </a:lnTo>
                <a:lnTo>
                  <a:pt x="72820" y="37040"/>
                </a:lnTo>
                <a:lnTo>
                  <a:pt x="87594" y="33872"/>
                </a:lnTo>
                <a:lnTo>
                  <a:pt x="89033" y="31189"/>
                </a:lnTo>
                <a:lnTo>
                  <a:pt x="74162" y="31189"/>
                </a:lnTo>
                <a:lnTo>
                  <a:pt x="66561" y="25534"/>
                </a:lnTo>
                <a:close/>
              </a:path>
              <a:path w="153035" h="47625">
                <a:moveTo>
                  <a:pt x="107585" y="9216"/>
                </a:moveTo>
                <a:lnTo>
                  <a:pt x="92807" y="12383"/>
                </a:lnTo>
                <a:lnTo>
                  <a:pt x="83825" y="29123"/>
                </a:lnTo>
                <a:lnTo>
                  <a:pt x="74162" y="31189"/>
                </a:lnTo>
                <a:lnTo>
                  <a:pt x="89033" y="31189"/>
                </a:lnTo>
                <a:lnTo>
                  <a:pt x="96577" y="17128"/>
                </a:lnTo>
                <a:lnTo>
                  <a:pt x="106239" y="15058"/>
                </a:lnTo>
                <a:lnTo>
                  <a:pt x="115435" y="15058"/>
                </a:lnTo>
                <a:lnTo>
                  <a:pt x="107585" y="9216"/>
                </a:lnTo>
                <a:close/>
              </a:path>
              <a:path w="153035" h="47625">
                <a:moveTo>
                  <a:pt x="115435" y="15058"/>
                </a:moveTo>
                <a:lnTo>
                  <a:pt x="106239" y="15058"/>
                </a:lnTo>
                <a:lnTo>
                  <a:pt x="121701" y="26564"/>
                </a:lnTo>
                <a:lnTo>
                  <a:pt x="136479" y="23393"/>
                </a:lnTo>
                <a:lnTo>
                  <a:pt x="137916" y="20717"/>
                </a:lnTo>
                <a:lnTo>
                  <a:pt x="123040" y="20717"/>
                </a:lnTo>
                <a:lnTo>
                  <a:pt x="115435" y="15058"/>
                </a:lnTo>
                <a:close/>
              </a:path>
              <a:path w="153035" h="47625">
                <a:moveTo>
                  <a:pt x="150597" y="0"/>
                </a:moveTo>
                <a:lnTo>
                  <a:pt x="141698" y="1905"/>
                </a:lnTo>
                <a:lnTo>
                  <a:pt x="132709" y="18651"/>
                </a:lnTo>
                <a:lnTo>
                  <a:pt x="123040" y="20717"/>
                </a:lnTo>
                <a:lnTo>
                  <a:pt x="137916" y="20717"/>
                </a:lnTo>
                <a:lnTo>
                  <a:pt x="145468" y="6652"/>
                </a:lnTo>
                <a:lnTo>
                  <a:pt x="151814" y="5295"/>
                </a:lnTo>
                <a:lnTo>
                  <a:pt x="152765" y="3841"/>
                </a:lnTo>
                <a:lnTo>
                  <a:pt x="152095" y="925"/>
                </a:lnTo>
                <a:lnTo>
                  <a:pt x="15059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261860" y="3367538"/>
            <a:ext cx="115998" cy="710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91389" y="3296983"/>
            <a:ext cx="479069" cy="68070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77821" y="3984572"/>
            <a:ext cx="4887" cy="8681"/>
          </a:xfrm>
          <a:custGeom>
            <a:avLst/>
            <a:gdLst/>
            <a:ahLst/>
            <a:cxnLst/>
            <a:rect l="l" t="t" r="r" b="b"/>
            <a:pathLst>
              <a:path w="5714" h="10160">
                <a:moveTo>
                  <a:pt x="3459" y="0"/>
                </a:moveTo>
                <a:lnTo>
                  <a:pt x="2484" y="373"/>
                </a:lnTo>
                <a:lnTo>
                  <a:pt x="1195" y="3279"/>
                </a:lnTo>
                <a:lnTo>
                  <a:pt x="511" y="5445"/>
                </a:lnTo>
                <a:lnTo>
                  <a:pt x="0" y="8545"/>
                </a:lnTo>
                <a:lnTo>
                  <a:pt x="612" y="9366"/>
                </a:lnTo>
                <a:lnTo>
                  <a:pt x="2415" y="9644"/>
                </a:lnTo>
                <a:lnTo>
                  <a:pt x="3265" y="9050"/>
                </a:lnTo>
                <a:lnTo>
                  <a:pt x="3726" y="6242"/>
                </a:lnTo>
                <a:lnTo>
                  <a:pt x="4328" y="4334"/>
                </a:lnTo>
                <a:lnTo>
                  <a:pt x="5523" y="1630"/>
                </a:lnTo>
                <a:lnTo>
                  <a:pt x="5130" y="694"/>
                </a:lnTo>
                <a:lnTo>
                  <a:pt x="345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601013" y="4133037"/>
            <a:ext cx="586129" cy="2523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856771" y="3529962"/>
            <a:ext cx="39095" cy="38522"/>
          </a:xfrm>
          <a:custGeom>
            <a:avLst/>
            <a:gdLst/>
            <a:ahLst/>
            <a:cxnLst/>
            <a:rect l="l" t="t" r="r" b="b"/>
            <a:pathLst>
              <a:path w="45719" h="45085">
                <a:moveTo>
                  <a:pt x="16711" y="0"/>
                </a:moveTo>
                <a:lnTo>
                  <a:pt x="5490" y="0"/>
                </a:lnTo>
                <a:lnTo>
                  <a:pt x="0" y="5313"/>
                </a:lnTo>
                <a:lnTo>
                  <a:pt x="0" y="14620"/>
                </a:lnTo>
                <a:lnTo>
                  <a:pt x="972" y="17139"/>
                </a:lnTo>
                <a:lnTo>
                  <a:pt x="2581" y="19159"/>
                </a:lnTo>
                <a:lnTo>
                  <a:pt x="22748" y="45060"/>
                </a:lnTo>
                <a:lnTo>
                  <a:pt x="42908" y="19149"/>
                </a:lnTo>
                <a:lnTo>
                  <a:pt x="44528" y="17139"/>
                </a:lnTo>
                <a:lnTo>
                  <a:pt x="45496" y="14620"/>
                </a:lnTo>
                <a:lnTo>
                  <a:pt x="45496" y="5702"/>
                </a:lnTo>
                <a:lnTo>
                  <a:pt x="22748" y="5702"/>
                </a:lnTo>
                <a:lnTo>
                  <a:pt x="20591" y="2282"/>
                </a:lnTo>
                <a:lnTo>
                  <a:pt x="16711" y="0"/>
                </a:lnTo>
                <a:close/>
              </a:path>
              <a:path w="45719" h="45085">
                <a:moveTo>
                  <a:pt x="39999" y="0"/>
                </a:moveTo>
                <a:lnTo>
                  <a:pt x="28778" y="0"/>
                </a:lnTo>
                <a:lnTo>
                  <a:pt x="24904" y="2282"/>
                </a:lnTo>
                <a:lnTo>
                  <a:pt x="22748" y="5702"/>
                </a:lnTo>
                <a:lnTo>
                  <a:pt x="45496" y="5702"/>
                </a:lnTo>
                <a:lnTo>
                  <a:pt x="45496" y="5313"/>
                </a:lnTo>
                <a:lnTo>
                  <a:pt x="39999" y="0"/>
                </a:lnTo>
                <a:close/>
              </a:path>
            </a:pathLst>
          </a:custGeom>
          <a:solidFill>
            <a:srgbClr val="E7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8484" y="3909824"/>
            <a:ext cx="39095" cy="38522"/>
          </a:xfrm>
          <a:custGeom>
            <a:avLst/>
            <a:gdLst/>
            <a:ahLst/>
            <a:cxnLst/>
            <a:rect l="l" t="t" r="r" b="b"/>
            <a:pathLst>
              <a:path w="45719" h="45085">
                <a:moveTo>
                  <a:pt x="16718" y="0"/>
                </a:moveTo>
                <a:lnTo>
                  <a:pt x="5497" y="0"/>
                </a:lnTo>
                <a:lnTo>
                  <a:pt x="0" y="5317"/>
                </a:lnTo>
                <a:lnTo>
                  <a:pt x="0" y="14626"/>
                </a:lnTo>
                <a:lnTo>
                  <a:pt x="975" y="17139"/>
                </a:lnTo>
                <a:lnTo>
                  <a:pt x="2584" y="19163"/>
                </a:lnTo>
                <a:lnTo>
                  <a:pt x="22752" y="45064"/>
                </a:lnTo>
                <a:lnTo>
                  <a:pt x="42923" y="19163"/>
                </a:lnTo>
                <a:lnTo>
                  <a:pt x="44532" y="17139"/>
                </a:lnTo>
                <a:lnTo>
                  <a:pt x="45500" y="14626"/>
                </a:lnTo>
                <a:lnTo>
                  <a:pt x="45500" y="5702"/>
                </a:lnTo>
                <a:lnTo>
                  <a:pt x="22752" y="5702"/>
                </a:lnTo>
                <a:lnTo>
                  <a:pt x="20595" y="2289"/>
                </a:lnTo>
                <a:lnTo>
                  <a:pt x="16718" y="0"/>
                </a:lnTo>
                <a:close/>
              </a:path>
              <a:path w="45719" h="45085">
                <a:moveTo>
                  <a:pt x="40007" y="0"/>
                </a:moveTo>
                <a:lnTo>
                  <a:pt x="28789" y="0"/>
                </a:lnTo>
                <a:lnTo>
                  <a:pt x="24908" y="2289"/>
                </a:lnTo>
                <a:lnTo>
                  <a:pt x="22752" y="5702"/>
                </a:lnTo>
                <a:lnTo>
                  <a:pt x="45500" y="5702"/>
                </a:lnTo>
                <a:lnTo>
                  <a:pt x="45500" y="5317"/>
                </a:lnTo>
                <a:lnTo>
                  <a:pt x="40007" y="0"/>
                </a:lnTo>
                <a:close/>
              </a:path>
            </a:pathLst>
          </a:custGeom>
          <a:solidFill>
            <a:srgbClr val="E7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73236" y="3931103"/>
            <a:ext cx="19548" cy="19532"/>
          </a:xfrm>
          <a:custGeom>
            <a:avLst/>
            <a:gdLst/>
            <a:ahLst/>
            <a:cxnLst/>
            <a:rect l="l" t="t" r="r" b="b"/>
            <a:pathLst>
              <a:path w="22860" h="22860">
                <a:moveTo>
                  <a:pt x="8362" y="0"/>
                </a:moveTo>
                <a:lnTo>
                  <a:pt x="2747" y="0"/>
                </a:lnTo>
                <a:lnTo>
                  <a:pt x="0" y="2656"/>
                </a:lnTo>
                <a:lnTo>
                  <a:pt x="0" y="7307"/>
                </a:lnTo>
                <a:lnTo>
                  <a:pt x="486" y="8567"/>
                </a:lnTo>
                <a:lnTo>
                  <a:pt x="1291" y="9575"/>
                </a:lnTo>
                <a:lnTo>
                  <a:pt x="11375" y="22528"/>
                </a:lnTo>
                <a:lnTo>
                  <a:pt x="21455" y="9571"/>
                </a:lnTo>
                <a:lnTo>
                  <a:pt x="22265" y="8567"/>
                </a:lnTo>
                <a:lnTo>
                  <a:pt x="22748" y="7307"/>
                </a:lnTo>
                <a:lnTo>
                  <a:pt x="22748" y="2851"/>
                </a:lnTo>
                <a:lnTo>
                  <a:pt x="11375" y="2851"/>
                </a:lnTo>
                <a:lnTo>
                  <a:pt x="10295" y="1141"/>
                </a:lnTo>
                <a:lnTo>
                  <a:pt x="8362" y="0"/>
                </a:lnTo>
                <a:close/>
              </a:path>
              <a:path w="22860" h="22860">
                <a:moveTo>
                  <a:pt x="20001" y="0"/>
                </a:moveTo>
                <a:lnTo>
                  <a:pt x="14392" y="0"/>
                </a:lnTo>
                <a:lnTo>
                  <a:pt x="12448" y="1141"/>
                </a:lnTo>
                <a:lnTo>
                  <a:pt x="11375" y="2851"/>
                </a:lnTo>
                <a:lnTo>
                  <a:pt x="22748" y="2851"/>
                </a:lnTo>
                <a:lnTo>
                  <a:pt x="22748" y="2656"/>
                </a:lnTo>
                <a:lnTo>
                  <a:pt x="20001" y="0"/>
                </a:lnTo>
                <a:close/>
              </a:path>
            </a:pathLst>
          </a:custGeom>
          <a:solidFill>
            <a:srgbClr val="E7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244165" y="4324581"/>
            <a:ext cx="3017411" cy="606130"/>
          </a:xfrm>
          <a:prstGeom prst="rect">
            <a:avLst/>
          </a:prstGeom>
        </p:spPr>
        <p:txBody>
          <a:bodyPr vert="horz" wrap="square" lIns="0" tIns="28768" rIns="0" bIns="0" rtlCol="0">
            <a:spAutoFit/>
          </a:bodyPr>
          <a:lstStyle/>
          <a:p>
            <a:pPr marL="580794" marR="4342" indent="-570481">
              <a:lnSpc>
                <a:spcPts val="1529"/>
              </a:lnSpc>
              <a:spcBef>
                <a:spcPts val="227"/>
              </a:spcBef>
            </a:pP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Взаимодействие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с</a:t>
            </a:r>
            <a:r>
              <a:rPr spc="-26" dirty="0">
                <a:solidFill>
                  <a:srgbClr val="06631D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6631D"/>
                </a:solidFill>
                <a:latin typeface="Arial"/>
                <a:cs typeface="Arial"/>
              </a:rPr>
              <a:t>общественностью 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при принятии</a:t>
            </a:r>
            <a:r>
              <a:rPr spc="-13" dirty="0">
                <a:solidFill>
                  <a:srgbClr val="06631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6631D"/>
                </a:solidFill>
                <a:latin typeface="Arial"/>
                <a:cs typeface="Arial"/>
              </a:rPr>
              <a:t>решений</a:t>
            </a:r>
            <a:endParaRPr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6560231" y="3240611"/>
            <a:ext cx="1402689" cy="105426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>
            <a:spLocks noGrp="1"/>
          </p:cNvSpPr>
          <p:nvPr>
            <p:ph type="ftr" sz="quarter" idx="4294967295"/>
          </p:nvPr>
        </p:nvSpPr>
        <p:spPr>
          <a:xfrm>
            <a:off x="36036" y="4930221"/>
            <a:ext cx="4612181" cy="234627"/>
          </a:xfrm>
          <a:prstGeom prst="rect">
            <a:avLst/>
          </a:prstGeom>
        </p:spPr>
        <p:txBody>
          <a:bodyPr vert="horz" wrap="square" lIns="0" tIns="18998" rIns="0" bIns="0" rtlCol="0">
            <a:spAutoFit/>
          </a:bodyPr>
          <a:lstStyle/>
          <a:p>
            <a:pPr marL="10856">
              <a:spcBef>
                <a:spcPts val="150"/>
              </a:spcBef>
            </a:pPr>
            <a:endParaRPr spc="-4" dirty="0"/>
          </a:p>
        </p:txBody>
      </p:sp>
      <p:sp>
        <p:nvSpPr>
          <p:cNvPr id="296" name="TextBox 295"/>
          <p:cNvSpPr txBox="1"/>
          <p:nvPr/>
        </p:nvSpPr>
        <p:spPr>
          <a:xfrm>
            <a:off x="8696325" y="46958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6ABC3D1-E42F-4972-B7A4-5153519150B5}"/>
              </a:ext>
            </a:extLst>
          </p:cNvPr>
          <p:cNvSpPr/>
          <p:nvPr/>
        </p:nvSpPr>
        <p:spPr>
          <a:xfrm>
            <a:off x="8604804" y="4845546"/>
            <a:ext cx="530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56EE53C-863F-4EA1-854F-EA0C9B8DA537}" type="slidenum">
              <a:rPr lang="ru-RU" sz="1200" smtClean="0"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0" y="0"/>
            <a:ext cx="9144000" cy="5153323"/>
            <a:chOff x="0" y="0"/>
            <a:chExt cx="9144000" cy="515332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НАИЛУЧШИХ ДОСТУПНЫХ ТЕХНОЛОГИЙ (НДТ)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184273" y="693248"/>
            <a:ext cx="8784976" cy="37125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2025 года вводится механизм наилучших доступных технологий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162651"/>
            <a:ext cx="2448272" cy="30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1460209"/>
            <a:ext cx="878407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31042100"/>
              </p:ext>
            </p:extLst>
          </p:nvPr>
        </p:nvGraphicFramePr>
        <p:xfrm>
          <a:off x="160324" y="1531146"/>
          <a:ext cx="8856086" cy="77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0324" y="2457968"/>
            <a:ext cx="2448272" cy="307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3" y="2763502"/>
            <a:ext cx="877819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4286640834"/>
              </p:ext>
            </p:extLst>
          </p:nvPr>
        </p:nvGraphicFramePr>
        <p:xfrm>
          <a:off x="130969" y="2843476"/>
          <a:ext cx="8856086" cy="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0323" y="4048258"/>
            <a:ext cx="879737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 algn="just">
              <a:buFont typeface="Wingdings" panose="05000000000000000000" pitchFamily="2" charset="2"/>
              <a:buChar char="v"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 ЕС в результате внедрения НДТ в части технологий очистки выбросов в атмосферу было сокращено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69%,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94%, а также пыль/твердые частицы на 94%. </a:t>
            </a:r>
          </a:p>
          <a:p>
            <a:pPr marL="285743" indent="-285743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загрязнения воздуха является долгосрочной системной мерой (опыт ЕС – 15 лет)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6649" y="2239625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течении 10 лет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8424" y="3622237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2025 года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977314" y="1016072"/>
            <a:ext cx="3463645" cy="1365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2375" y="1016072"/>
            <a:ext cx="3463645" cy="1365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A9814E9-C61C-4F73-8300-33E482021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87219"/>
              </p:ext>
            </p:extLst>
          </p:nvPr>
        </p:nvGraphicFramePr>
        <p:xfrm>
          <a:off x="336815" y="3073885"/>
          <a:ext cx="4128856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914">
                  <a:extLst>
                    <a:ext uri="{9D8B030D-6E8A-4147-A177-3AD203B41FA5}">
                      <a16:colId xmlns="" xmlns:a16="http://schemas.microsoft.com/office/drawing/2014/main" val="3411651175"/>
                    </a:ext>
                  </a:extLst>
                </a:gridCol>
                <a:gridCol w="3753942">
                  <a:extLst>
                    <a:ext uri="{9D8B030D-6E8A-4147-A177-3AD203B41FA5}">
                      <a16:colId xmlns="" xmlns:a16="http://schemas.microsoft.com/office/drawing/2014/main" val="18712113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Превентивная функция </a:t>
                      </a:r>
                      <a:endParaRPr lang="ru-RU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52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Внедрение наилучших доступных технологий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929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Получение комплексного экологического разрешения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833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Экономическое стимулирование </a:t>
                      </a:r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предприятий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216406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6694" y="1500956"/>
            <a:ext cx="30851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загрязнитель должен быть заинтересован в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снижении загрязнения, поскольку экологические штрафы очень высоки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РЕАЛИЗАЦИЯ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ЭКОЛОГИЧЕСКОГО ПРИНЦИПА «ЗАГРЯЗНИТЕЛЬ ПЛАТИТ И ИСПРАВЛЯЕТ»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4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68564" y="57589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«Загрязнитель платит»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89711" y="1154113"/>
            <a:ext cx="283885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ВОССТАНОВИТЕЛЬНАЯ ФУНКЦИЯ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05940" y="2617916"/>
            <a:ext cx="553212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Механизмы реализации принципа «загрязнитель платит»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6288" y="116996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ПРЕВЕНТИВНАЯ ФУНКЦИЯ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8584" y="1523486"/>
            <a:ext cx="310164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загрязнитель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должен нести затраты на очистку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от уже нанесенного ущерба.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123879" y="-369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8A9814E9-C61C-4F73-8300-33E482021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29170"/>
              </p:ext>
            </p:extLst>
          </p:nvPr>
        </p:nvGraphicFramePr>
        <p:xfrm>
          <a:off x="4648534" y="3075017"/>
          <a:ext cx="4310657" cy="1629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423">
                  <a:extLst>
                    <a:ext uri="{9D8B030D-6E8A-4147-A177-3AD203B41FA5}">
                      <a16:colId xmlns="" xmlns:a16="http://schemas.microsoft.com/office/drawing/2014/main" val="3411651175"/>
                    </a:ext>
                  </a:extLst>
                </a:gridCol>
                <a:gridCol w="3919234">
                  <a:extLst>
                    <a:ext uri="{9D8B030D-6E8A-4147-A177-3AD203B41FA5}">
                      <a16:colId xmlns="" xmlns:a16="http://schemas.microsoft.com/office/drawing/2014/main" val="1871211345"/>
                    </a:ext>
                  </a:extLst>
                </a:gridCol>
              </a:tblGrid>
              <a:tr h="40738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Восстановительная функция </a:t>
                      </a:r>
                      <a:endParaRPr lang="ru-RU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526418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Arial Narrow" panose="020B0606020202030204" pitchFamily="34" charset="0"/>
                        </a:rPr>
                        <a:t>Ремедиация</a:t>
                      </a:r>
                      <a:r>
                        <a:rPr lang="ru-RU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(восстановление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до первичного состояния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9291575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Увеличение размера административного штрафа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8331766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Создание ликвидационных фондов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216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>
            <a:off x="486998" y="1186604"/>
            <a:ext cx="1071634" cy="10716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827938" y="1213191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27938" y="750692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8632" y="1593143"/>
            <a:ext cx="2464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ОВОС охвачены объекты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IV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категории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~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предприятий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7718" y="2228793"/>
            <a:ext cx="3771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общественного питания и т.д.)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освобождается  от ОВОС</a:t>
            </a:r>
            <a:endParaRPr lang="kk-KZ" sz="11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530425" y="3514555"/>
            <a:ext cx="431448" cy="24566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5382024" y="3432367"/>
            <a:ext cx="1604262" cy="292813"/>
            <a:chOff x="6656989" y="3847111"/>
            <a:chExt cx="2852021" cy="39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Пятиугольник 25"/>
            <p:cNvSpPr/>
            <p:nvPr/>
          </p:nvSpPr>
          <p:spPr>
            <a:xfrm>
              <a:off x="8668050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4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8000950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7337293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2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6656989" y="3909980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6656989" y="3847111"/>
              <a:ext cx="2852021" cy="0"/>
            </a:xfrm>
            <a:prstGeom prst="straightConnector1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87719" y="3110165"/>
            <a:ext cx="3209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Участие общественности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каждой из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стадий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1356" y="3083668"/>
            <a:ext cx="3025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Участиях общественности осуществляется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единожды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51356" y="4275744"/>
            <a:ext cx="302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выдается уполномоченным органом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87719" y="3870909"/>
            <a:ext cx="3000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 коллегиального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рассмотрения ОВОС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87719" y="4530161"/>
            <a:ext cx="213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Стадия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послепроектного анализа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563338" y="535768"/>
            <a:ext cx="1" cy="42215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324" y="642924"/>
            <a:ext cx="90622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3324" y="2922041"/>
            <a:ext cx="9062250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НОВЫЕ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ПОДХОДЫ ОЦЕНКИ ВОЗДЕЙСТВИЯ НА ОКРУЖАЮЩУЮ СРЕДУ (ОВОС)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5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42370" y="733632"/>
            <a:ext cx="14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827938" y="1733721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827642" y="2241362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87718" y="802882"/>
            <a:ext cx="448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ОВОС охвачены объекты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категории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~ </a:t>
            </a:r>
            <a:r>
              <a:rPr lang="en-US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2,6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 предприятий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7718" y="1195939"/>
            <a:ext cx="3948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2,2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производства металлургии, строит. мат. и др. малой мощности)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СКРИНИНГ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7718" y="1701272"/>
            <a:ext cx="3771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3,5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производства бытовой химии, полиуретана и т.д.)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 Уведомительный порядок</a:t>
            </a:r>
          </a:p>
        </p:txBody>
      </p:sp>
      <p:pic>
        <p:nvPicPr>
          <p:cNvPr id="19" name="Picture 2" descr="C:\Users\shadiev_na\Desktop\199533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99" y="3009030"/>
            <a:ext cx="477476" cy="4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4731659" y="2978240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731659" y="3742856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31659" y="4402108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hadiev_na\Desktop\5422873-arrow-increase-profit-chart-graph-analytics-svg-png-icon-free-graph-png-980_722_preview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67" y="4538113"/>
            <a:ext cx="344300" cy="2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shadiev_na\Desktop\icon-manufacturing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0" y="1286318"/>
            <a:ext cx="786494" cy="7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adiev_na\Desktop\public-match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8" y="3186739"/>
            <a:ext cx="350305" cy="3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803704" y="3119669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23204" y="4109318"/>
            <a:ext cx="517716" cy="517716"/>
            <a:chOff x="544294" y="3894927"/>
            <a:chExt cx="517716" cy="51771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6" y="3972731"/>
              <a:ext cx="404286" cy="423359"/>
            </a:xfrm>
            <a:prstGeom prst="rect">
              <a:avLst/>
            </a:prstGeom>
            <a:ln>
              <a:noFill/>
            </a:ln>
          </p:spPr>
        </p:pic>
        <p:sp>
          <p:nvSpPr>
            <p:cNvPr id="69" name="Овал 68"/>
            <p:cNvSpPr/>
            <p:nvPr/>
          </p:nvSpPr>
          <p:spPr>
            <a:xfrm>
              <a:off x="544294" y="3894927"/>
              <a:ext cx="517716" cy="51771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 descr="C:\Users\shadiev_na\Desktop\university-clipart-black-and-white-5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66" y="3818642"/>
            <a:ext cx="343703" cy="34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-121067" y="-527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349" y="389008"/>
            <a:ext cx="3269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ДЕЙСТВУЮЩАЯ РЕДАКЦИЯ ЭК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9091" y="375032"/>
            <a:ext cx="32754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НОВАЯ РЕДАКЦИЯ ЭК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5562" y="1199543"/>
            <a:ext cx="3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7112" y="1719883"/>
            <a:ext cx="382179" cy="446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III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37096" y="2227714"/>
            <a:ext cx="38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IV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ПЛАТА ЗА ЭМИССИИ И ЦЕЛЕВОЕ РАСХОДОВАНИЕ СРЕДСТВ НА ПРИРОДООХРАННЫЕ МЕРОПРИЯТИЯ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6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-122543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A641FD-7CD5-4BC8-A100-2F3FA6E5F167}"/>
              </a:ext>
            </a:extLst>
          </p:cNvPr>
          <p:cNvSpPr txBox="1"/>
          <p:nvPr/>
        </p:nvSpPr>
        <p:spPr>
          <a:xfrm>
            <a:off x="155273" y="487830"/>
            <a:ext cx="5822832" cy="284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ДЕЙСТВУЮЩАЯ ПРАКТИКА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4A641FD-7CD5-4BC8-A100-2F3FA6E5F167}"/>
              </a:ext>
            </a:extLst>
          </p:cNvPr>
          <p:cNvSpPr txBox="1"/>
          <p:nvPr/>
        </p:nvSpPr>
        <p:spPr>
          <a:xfrm>
            <a:off x="6349041" y="487830"/>
            <a:ext cx="2453896" cy="284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РЕФОРМА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9041" y="1018218"/>
            <a:ext cx="2453896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dirty="0">
                <a:solidFill>
                  <a:srgbClr val="002060"/>
                </a:solidFill>
              </a:rPr>
              <a:t>Законопроектом предусмотрено </a:t>
            </a:r>
            <a:r>
              <a:rPr lang="ru-RU" b="1" dirty="0">
                <a:solidFill>
                  <a:srgbClr val="002060"/>
                </a:solidFill>
              </a:rPr>
              <a:t>расходование</a:t>
            </a:r>
            <a:r>
              <a:rPr lang="ru-RU" dirty="0">
                <a:solidFill>
                  <a:srgbClr val="002060"/>
                </a:solidFill>
              </a:rPr>
              <a:t> поступающей платы за эмиссии в окружающую среду на </a:t>
            </a:r>
            <a:r>
              <a:rPr lang="ru-RU" b="1" dirty="0">
                <a:solidFill>
                  <a:srgbClr val="002060"/>
                </a:solidFill>
              </a:rPr>
              <a:t>природоохранные мероприятия </a:t>
            </a:r>
            <a:r>
              <a:rPr lang="ru-RU" dirty="0">
                <a:solidFill>
                  <a:srgbClr val="002060"/>
                </a:solidFill>
              </a:rPr>
              <a:t>в размере </a:t>
            </a:r>
            <a:r>
              <a:rPr lang="ru-RU" b="1" dirty="0">
                <a:solidFill>
                  <a:srgbClr val="002060"/>
                </a:solidFill>
              </a:rPr>
              <a:t>100% от поступлений платы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30599"/>
              </p:ext>
            </p:extLst>
          </p:nvPr>
        </p:nvGraphicFramePr>
        <p:xfrm>
          <a:off x="155273" y="851006"/>
          <a:ext cx="5828306" cy="40757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6004"/>
                <a:gridCol w="1912066"/>
                <a:gridCol w="1359673"/>
                <a:gridCol w="1598212"/>
                <a:gridCol w="632351"/>
              </a:tblGrid>
              <a:tr h="8088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Наименование региона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Объем фактических поступлений платежей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за 2018 г. (млн. тенге)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Объем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средств, направленных на мероприятия по охране окружающей среды за 2018 г.  (млн. тенге)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Доля %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</a:t>
                      </a:r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Нур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-Султан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321%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Алматы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417%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Шымкент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Туркестанская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СКО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Павлодарская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Мангистауская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Костанайская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Кызылординская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Карагандинская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ЗКО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Жамбылская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ВКО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Атырауская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Алматинская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Актюбинская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Акмолинская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l" fontAlgn="ctr"/>
                      <a:r>
                        <a:rPr lang="x-none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effectLst/>
                          <a:latin typeface="+mn-lt"/>
                        </a:rPr>
                        <a:t>87 </a:t>
                      </a:r>
                      <a:r>
                        <a:rPr lang="x-none" sz="1100" u="none" strike="noStrike" smtClean="0">
                          <a:effectLst/>
                          <a:latin typeface="+mn-lt"/>
                        </a:rPr>
                        <a:t>12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effectLst/>
                          <a:latin typeface="+mn-lt"/>
                        </a:rPr>
                        <a:t>39 </a:t>
                      </a:r>
                      <a:r>
                        <a:rPr lang="x-none" sz="1100" u="none" strike="noStrike" smtClean="0">
                          <a:effectLst/>
                          <a:latin typeface="+mn-lt"/>
                        </a:rPr>
                        <a:t>08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dirty="0">
                          <a:effectLst/>
                          <a:latin typeface="+mn-lt"/>
                        </a:rPr>
                        <a:t>45%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D72EE06-30AC-43CA-94DF-2288B4A34813}"/>
              </a:ext>
            </a:extLst>
          </p:cNvPr>
          <p:cNvSpPr/>
          <p:nvPr/>
        </p:nvSpPr>
        <p:spPr>
          <a:xfrm>
            <a:off x="4824841" y="926445"/>
            <a:ext cx="4018947" cy="2165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9EEDDB5-3306-48E3-8D7D-7498E9405826}"/>
              </a:ext>
            </a:extLst>
          </p:cNvPr>
          <p:cNvSpPr/>
          <p:nvPr/>
        </p:nvSpPr>
        <p:spPr>
          <a:xfrm>
            <a:off x="300212" y="931958"/>
            <a:ext cx="4031104" cy="21600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C21A4D4-E4E0-4621-8357-79AC74810F50}"/>
              </a:ext>
            </a:extLst>
          </p:cNvPr>
          <p:cNvSpPr/>
          <p:nvPr/>
        </p:nvSpPr>
        <p:spPr>
          <a:xfrm>
            <a:off x="0" y="3924483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04C2CC0F-0527-400C-8DC9-D7B0A0938EDD}"/>
              </a:ext>
            </a:extLst>
          </p:cNvPr>
          <p:cNvSpPr/>
          <p:nvPr/>
        </p:nvSpPr>
        <p:spPr>
          <a:xfrm>
            <a:off x="0" y="6327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42A5033F-2759-48AB-8F9B-25B2F1E6423D}"/>
              </a:ext>
            </a:extLst>
          </p:cNvPr>
          <p:cNvGrpSpPr/>
          <p:nvPr/>
        </p:nvGrpSpPr>
        <p:grpSpPr>
          <a:xfrm>
            <a:off x="453600" y="994350"/>
            <a:ext cx="3744000" cy="374564"/>
            <a:chOff x="648000" y="1036800"/>
            <a:chExt cx="3744000" cy="37456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0840B0B8-6B11-4D8E-8AC0-22BC550D1E47}"/>
                </a:ext>
              </a:extLst>
            </p:cNvPr>
            <p:cNvSpPr/>
            <p:nvPr/>
          </p:nvSpPr>
          <p:spPr>
            <a:xfrm>
              <a:off x="648000" y="1036800"/>
              <a:ext cx="712800" cy="374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1B71E80A-7DCB-4387-941A-975B5F42939A}"/>
                </a:ext>
              </a:extLst>
            </p:cNvPr>
            <p:cNvSpPr/>
            <p:nvPr/>
          </p:nvSpPr>
          <p:spPr>
            <a:xfrm>
              <a:off x="1360800" y="1036800"/>
              <a:ext cx="3031200" cy="374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8FD0F962-1050-4FA3-A67C-EE2A4F8EB66D}"/>
                </a:ext>
              </a:extLst>
            </p:cNvPr>
            <p:cNvSpPr/>
            <p:nvPr/>
          </p:nvSpPr>
          <p:spPr>
            <a:xfrm>
              <a:off x="1445549" y="1068550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Жалоба</a:t>
              </a:r>
              <a:endParaRPr lang="x-none" sz="12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B1ACC078-BD07-43A3-A58A-DDD37F9F5F72}"/>
              </a:ext>
            </a:extLst>
          </p:cNvPr>
          <p:cNvGrpSpPr/>
          <p:nvPr/>
        </p:nvGrpSpPr>
        <p:grpSpPr>
          <a:xfrm>
            <a:off x="453600" y="1389397"/>
            <a:ext cx="3744000" cy="461665"/>
            <a:chOff x="648000" y="1487047"/>
            <a:chExt cx="3744000" cy="46166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9275E2B3-E434-41BC-8F6B-4FFE362D8185}"/>
                </a:ext>
              </a:extLst>
            </p:cNvPr>
            <p:cNvSpPr/>
            <p:nvPr/>
          </p:nvSpPr>
          <p:spPr>
            <a:xfrm>
              <a:off x="648000" y="1540115"/>
              <a:ext cx="712800" cy="374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1-2 дня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78A5324-B248-44F3-B732-4C05A946C080}"/>
                </a:ext>
              </a:extLst>
            </p:cNvPr>
            <p:cNvSpPr/>
            <p:nvPr/>
          </p:nvSpPr>
          <p:spPr>
            <a:xfrm>
              <a:off x="1360800" y="1540115"/>
              <a:ext cx="3031200" cy="374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E42C9AC6-2F6B-42BE-99FD-D4BE0FA88990}"/>
                </a:ext>
              </a:extLst>
            </p:cNvPr>
            <p:cNvSpPr/>
            <p:nvPr/>
          </p:nvSpPr>
          <p:spPr>
            <a:xfrm>
              <a:off x="1445548" y="1487047"/>
              <a:ext cx="2946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Уведомление субъекта контроля за сутки до проверки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32877744-9E01-48CD-88CC-AF7A03FAE400}"/>
              </a:ext>
            </a:extLst>
          </p:cNvPr>
          <p:cNvGrpSpPr/>
          <p:nvPr/>
        </p:nvGrpSpPr>
        <p:grpSpPr>
          <a:xfrm>
            <a:off x="453600" y="1876402"/>
            <a:ext cx="3743999" cy="355967"/>
            <a:chOff x="648000" y="2029252"/>
            <a:chExt cx="3844782" cy="35596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9990CF6-33CE-4C77-88C1-9C6510CEF60B}"/>
                </a:ext>
              </a:extLst>
            </p:cNvPr>
            <p:cNvSpPr/>
            <p:nvPr/>
          </p:nvSpPr>
          <p:spPr>
            <a:xfrm>
              <a:off x="648000" y="2029252"/>
              <a:ext cx="731988" cy="3559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D62DF033-46BE-445D-88FB-5C2BC0C81E98}"/>
                </a:ext>
              </a:extLst>
            </p:cNvPr>
            <p:cNvSpPr/>
            <p:nvPr/>
          </p:nvSpPr>
          <p:spPr>
            <a:xfrm>
              <a:off x="1360799" y="2029252"/>
              <a:ext cx="3131983" cy="3559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50AF3832-95D7-4EBD-9E32-8172516F8640}"/>
                </a:ext>
              </a:extLst>
            </p:cNvPr>
            <p:cNvSpPr/>
            <p:nvPr/>
          </p:nvSpPr>
          <p:spPr>
            <a:xfrm>
              <a:off x="1445547" y="2060208"/>
              <a:ext cx="30472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Регистрация акта о назначении в прокуратуре</a:t>
              </a:r>
              <a:endParaRPr lang="x-none" sz="1200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D43FB19-14A5-4612-88E2-2572C0184357}"/>
              </a:ext>
            </a:extLst>
          </p:cNvPr>
          <p:cNvGrpSpPr/>
          <p:nvPr/>
        </p:nvGrpSpPr>
        <p:grpSpPr>
          <a:xfrm>
            <a:off x="453600" y="2235083"/>
            <a:ext cx="3744000" cy="461665"/>
            <a:chOff x="648000" y="2443133"/>
            <a:chExt cx="3744000" cy="46166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E56E6C8C-6902-4356-B2EA-15A17668C9C7}"/>
                </a:ext>
              </a:extLst>
            </p:cNvPr>
            <p:cNvSpPr/>
            <p:nvPr/>
          </p:nvSpPr>
          <p:spPr>
            <a:xfrm>
              <a:off x="648000" y="2511300"/>
              <a:ext cx="712800" cy="348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1-3 дня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9F6545AB-86F1-4FD7-9AD7-4F45CED27577}"/>
                </a:ext>
              </a:extLst>
            </p:cNvPr>
            <p:cNvSpPr/>
            <p:nvPr/>
          </p:nvSpPr>
          <p:spPr>
            <a:xfrm>
              <a:off x="1360800" y="2511300"/>
              <a:ext cx="3031200" cy="348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A8FEE1E6-AD3B-4BA8-9193-E553FEA6459A}"/>
                </a:ext>
              </a:extLst>
            </p:cNvPr>
            <p:cNvSpPr/>
            <p:nvPr/>
          </p:nvSpPr>
          <p:spPr>
            <a:xfrm>
              <a:off x="1445548" y="2443133"/>
              <a:ext cx="2821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Вручение акта о назначении </a:t>
              </a:r>
              <a:r>
                <a:rPr lang="ru-RU" sz="1200" i="1" dirty="0">
                  <a:latin typeface="Arial Narrow" panose="020B0606020202030204" pitchFamily="34" charset="0"/>
                </a:rPr>
                <a:t>(руководителю или представителю)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664DF498-8363-42BC-A0A6-BFF0F73369E5}"/>
              </a:ext>
            </a:extLst>
          </p:cNvPr>
          <p:cNvGrpSpPr/>
          <p:nvPr/>
        </p:nvGrpSpPr>
        <p:grpSpPr>
          <a:xfrm>
            <a:off x="4946402" y="994350"/>
            <a:ext cx="3744000" cy="554400"/>
            <a:chOff x="4752002" y="1036800"/>
            <a:chExt cx="3744000" cy="5544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2611F9B-F35B-4E21-BA49-2F66AB069755}"/>
                </a:ext>
              </a:extLst>
            </p:cNvPr>
            <p:cNvSpPr/>
            <p:nvPr/>
          </p:nvSpPr>
          <p:spPr>
            <a:xfrm>
              <a:off x="4752002" y="1036800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418D842-4D2E-4332-9719-2EB30C94D1A8}"/>
                </a:ext>
              </a:extLst>
            </p:cNvPr>
            <p:cNvSpPr/>
            <p:nvPr/>
          </p:nvSpPr>
          <p:spPr>
            <a:xfrm>
              <a:off x="5464802" y="1036800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5AE535D1-394C-49FF-9D10-09E3D8C5AE28}"/>
                </a:ext>
              </a:extLst>
            </p:cNvPr>
            <p:cNvSpPr/>
            <p:nvPr/>
          </p:nvSpPr>
          <p:spPr>
            <a:xfrm>
              <a:off x="5659200" y="1181963"/>
              <a:ext cx="159556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Жалоба через СМИ</a:t>
              </a:r>
              <a:endParaRPr lang="x-none" sz="1200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BB1FC94D-3224-440B-B16C-2C7835B90759}"/>
              </a:ext>
            </a:extLst>
          </p:cNvPr>
          <p:cNvGrpSpPr/>
          <p:nvPr/>
        </p:nvGrpSpPr>
        <p:grpSpPr>
          <a:xfrm>
            <a:off x="4946400" y="1609815"/>
            <a:ext cx="3744000" cy="554400"/>
            <a:chOff x="4752000" y="1726730"/>
            <a:chExt cx="3744000" cy="5544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263C4A47-B351-4793-9626-A7C26190C2D2}"/>
                </a:ext>
              </a:extLst>
            </p:cNvPr>
            <p:cNvSpPr/>
            <p:nvPr/>
          </p:nvSpPr>
          <p:spPr>
            <a:xfrm>
              <a:off x="4752000" y="1726730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8418104-4E7E-481F-A265-C0D9EA63E7CA}"/>
                </a:ext>
              </a:extLst>
            </p:cNvPr>
            <p:cNvSpPr/>
            <p:nvPr/>
          </p:nvSpPr>
          <p:spPr>
            <a:xfrm>
              <a:off x="5464800" y="1726730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30F64351-AB02-479D-9E34-6EEAF7A37ED7}"/>
                </a:ext>
              </a:extLst>
            </p:cNvPr>
            <p:cNvSpPr/>
            <p:nvPr/>
          </p:nvSpPr>
          <p:spPr>
            <a:xfrm>
              <a:off x="5659200" y="1743401"/>
              <a:ext cx="2282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Проверка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(отбор проб выброса, сброса)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F09E2097-BC4F-4152-8B88-4676277C4EB5}"/>
              </a:ext>
            </a:extLst>
          </p:cNvPr>
          <p:cNvGrpSpPr/>
          <p:nvPr/>
        </p:nvGrpSpPr>
        <p:grpSpPr>
          <a:xfrm>
            <a:off x="4946400" y="2232369"/>
            <a:ext cx="3744000" cy="554400"/>
            <a:chOff x="4752000" y="2440419"/>
            <a:chExt cx="3744000" cy="5544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C0B13930-E2E5-4E11-92F6-B2974B1E947A}"/>
                </a:ext>
              </a:extLst>
            </p:cNvPr>
            <p:cNvSpPr/>
            <p:nvPr/>
          </p:nvSpPr>
          <p:spPr>
            <a:xfrm>
              <a:off x="4752000" y="2440419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На следующий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7C3623B4-1502-4658-BAF8-2EC1DFD58B71}"/>
                </a:ext>
              </a:extLst>
            </p:cNvPr>
            <p:cNvSpPr/>
            <p:nvPr/>
          </p:nvSpPr>
          <p:spPr>
            <a:xfrm>
              <a:off x="5464800" y="2440419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7B2ACA1E-5A19-46B9-9982-D98268AA4D52}"/>
                </a:ext>
              </a:extLst>
            </p:cNvPr>
            <p:cNvSpPr/>
            <p:nvPr/>
          </p:nvSpPr>
          <p:spPr>
            <a:xfrm>
              <a:off x="5659200" y="2563730"/>
              <a:ext cx="20425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Регистрация акта о назначении</a:t>
              </a: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C83ABE4-9914-41E4-85BB-C21E57400CE9}"/>
              </a:ext>
            </a:extLst>
          </p:cNvPr>
          <p:cNvSpPr/>
          <p:nvPr/>
        </p:nvSpPr>
        <p:spPr>
          <a:xfrm>
            <a:off x="752270" y="2814748"/>
            <a:ext cx="3126987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начинается </a:t>
            </a:r>
            <a:r>
              <a:rPr lang="ru-RU" sz="13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 истечении 3-6 дней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F371F69-6853-4E2A-8176-BF08D91612FB}"/>
              </a:ext>
            </a:extLst>
          </p:cNvPr>
          <p:cNvSpPr/>
          <p:nvPr/>
        </p:nvSpPr>
        <p:spPr>
          <a:xfrm>
            <a:off x="5412831" y="2814749"/>
            <a:ext cx="2970516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начинается </a:t>
            </a:r>
            <a:r>
              <a:rPr lang="ru-RU" sz="1300" b="1" dirty="0">
                <a:solidFill>
                  <a:srgbClr val="00B050"/>
                </a:solidFill>
                <a:latin typeface="Arial Narrow" panose="020B0606020202030204" pitchFamily="34" charset="0"/>
              </a:rPr>
              <a:t>в тот же день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8E9B2E8-829C-4E4B-9CDC-B1751E48CC53}"/>
              </a:ext>
            </a:extLst>
          </p:cNvPr>
          <p:cNvSpPr/>
          <p:nvPr/>
        </p:nvSpPr>
        <p:spPr>
          <a:xfrm>
            <a:off x="265647" y="3353174"/>
            <a:ext cx="761415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Потеря времени и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неактуальность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проведения лабораторных исследований (3-5 дней);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Несвоевременное реагирование и пресечение экологических нарушений.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B027CD2-BC39-4200-AA42-C6A4DE310CE9}"/>
              </a:ext>
            </a:extLst>
          </p:cNvPr>
          <p:cNvSpPr txBox="1"/>
          <p:nvPr/>
        </p:nvSpPr>
        <p:spPr>
          <a:xfrm>
            <a:off x="2225841" y="381822"/>
            <a:ext cx="469231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НЕЗАМЕДЛИТЕЛЬНОЕ РЕАГИРОВАНИЕ НА НАРУШЕНИЯ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41BB38A-0533-4139-9225-DE5B8C96449F}"/>
              </a:ext>
            </a:extLst>
          </p:cNvPr>
          <p:cNvSpPr/>
          <p:nvPr/>
        </p:nvSpPr>
        <p:spPr>
          <a:xfrm>
            <a:off x="276937" y="4276571"/>
            <a:ext cx="8243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факту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загрязнения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оз. </a:t>
            </a:r>
            <a:r>
              <a:rPr lang="ru-RU" sz="1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Алаколь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проверка назначена по истечении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дней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факту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гибели рыб в р. </a:t>
            </a:r>
            <a:r>
              <a:rPr lang="ru-RU" sz="1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Жайык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отношении «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АтырауСуАрнасы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проверка назначена по истечении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 дней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5E47E4C-29E0-44C6-8501-3585954EF6FA}"/>
              </a:ext>
            </a:extLst>
          </p:cNvPr>
          <p:cNvSpPr/>
          <p:nvPr/>
        </p:nvSpPr>
        <p:spPr>
          <a:xfrm>
            <a:off x="146649" y="3113503"/>
            <a:ext cx="2683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Причина внедрения механизма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382549C-B543-4BC4-85A0-D2597E2F3AF8}"/>
              </a:ext>
            </a:extLst>
          </p:cNvPr>
          <p:cNvSpPr/>
          <p:nvPr/>
        </p:nvSpPr>
        <p:spPr>
          <a:xfrm>
            <a:off x="177702" y="3993504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Примеры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TextBox 13">
            <a:extLst>
              <a:ext uri="{FF2B5EF4-FFF2-40B4-BE49-F238E27FC236}">
                <a16:creationId xmlns="" xmlns:a16="http://schemas.microsoft.com/office/drawing/2014/main" id="{23F60F17-7A84-4610-B6E6-43AB4F45106F}"/>
              </a:ext>
            </a:extLst>
          </p:cNvPr>
          <p:cNvSpPr txBox="1"/>
          <p:nvPr/>
        </p:nvSpPr>
        <p:spPr>
          <a:xfrm>
            <a:off x="411386" y="664263"/>
            <a:ext cx="378621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ТЕКУЩИЙ МЕХАНИЗМ </a:t>
            </a:r>
          </a:p>
        </p:txBody>
      </p:sp>
      <p:sp>
        <p:nvSpPr>
          <p:cNvPr id="51" name="TextBox 14">
            <a:extLst>
              <a:ext uri="{FF2B5EF4-FFF2-40B4-BE49-F238E27FC236}">
                <a16:creationId xmlns="" xmlns:a16="http://schemas.microsoft.com/office/drawing/2014/main" id="{49CF71C5-28A9-4B49-A500-A79A05F887FF}"/>
              </a:ext>
            </a:extLst>
          </p:cNvPr>
          <p:cNvSpPr txBox="1"/>
          <p:nvPr/>
        </p:nvSpPr>
        <p:spPr>
          <a:xfrm>
            <a:off x="4946400" y="660869"/>
            <a:ext cx="37440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ПРЕДЛАГАЕМЫЙ МЕХАНИЗМ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СОВЕРШЕНСТВОВАНИЕ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МЕХАНИЗМОВ ГОСУДАРСТВЕННОГО КОНТРОЛЯ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7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445" y="340935"/>
            <a:ext cx="7999530" cy="290153"/>
          </a:xfrm>
          <a:prstGeom prst="rect">
            <a:avLst/>
          </a:prstGeom>
        </p:spPr>
        <p:txBody>
          <a:bodyPr vert="horz" wrap="square" lIns="0" tIns="13027" rIns="0" bIns="0" rtlCol="0">
            <a:spAutoFit/>
          </a:bodyPr>
          <a:lstStyle/>
          <a:p>
            <a:pPr marL="10856">
              <a:lnSpc>
                <a:spcPct val="100000"/>
              </a:lnSpc>
              <a:spcBef>
                <a:spcPts val="103"/>
              </a:spcBef>
            </a:pPr>
            <a:r>
              <a:rPr spc="9" dirty="0"/>
              <a:t>ТЕКУЩАЯ </a:t>
            </a:r>
            <a:r>
              <a:rPr spc="34"/>
              <a:t>СИТУАЦИЯ </a:t>
            </a:r>
            <a:r>
              <a:rPr lang="ru-RU" spc="34" dirty="0" smtClean="0"/>
              <a:t>СФЕРЕ </a:t>
            </a:r>
            <a:r>
              <a:rPr spc="17" smtClean="0"/>
              <a:t>ОБРАЩЕНИ</a:t>
            </a:r>
            <a:r>
              <a:rPr lang="ru-RU" spc="17" dirty="0" smtClean="0"/>
              <a:t>Я С ОТХОДАМИ</a:t>
            </a:r>
            <a:endParaRPr spc="64" dirty="0"/>
          </a:p>
        </p:txBody>
      </p:sp>
      <p:sp>
        <p:nvSpPr>
          <p:cNvPr id="7" name="object 7"/>
          <p:cNvSpPr/>
          <p:nvPr/>
        </p:nvSpPr>
        <p:spPr>
          <a:xfrm>
            <a:off x="192406" y="803758"/>
            <a:ext cx="453689" cy="634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81" y="4115871"/>
            <a:ext cx="641275" cy="287559"/>
          </a:xfrm>
          <a:custGeom>
            <a:avLst/>
            <a:gdLst/>
            <a:ahLst/>
            <a:cxnLst/>
            <a:rect l="l" t="t" r="r" b="b"/>
            <a:pathLst>
              <a:path w="749935" h="336550">
                <a:moveTo>
                  <a:pt x="650707" y="0"/>
                </a:moveTo>
                <a:lnTo>
                  <a:pt x="98816" y="0"/>
                </a:lnTo>
                <a:lnTo>
                  <a:pt x="60447" y="7797"/>
                </a:lnTo>
                <a:lnTo>
                  <a:pt x="29026" y="29027"/>
                </a:lnTo>
                <a:lnTo>
                  <a:pt x="7797" y="60447"/>
                </a:lnTo>
                <a:lnTo>
                  <a:pt x="0" y="98816"/>
                </a:lnTo>
                <a:lnTo>
                  <a:pt x="0" y="237437"/>
                </a:lnTo>
                <a:lnTo>
                  <a:pt x="7797" y="275806"/>
                </a:lnTo>
                <a:lnTo>
                  <a:pt x="29026" y="307227"/>
                </a:lnTo>
                <a:lnTo>
                  <a:pt x="60447" y="328458"/>
                </a:lnTo>
                <a:lnTo>
                  <a:pt x="98816" y="336255"/>
                </a:lnTo>
                <a:lnTo>
                  <a:pt x="650707" y="336255"/>
                </a:lnTo>
                <a:lnTo>
                  <a:pt x="689075" y="328458"/>
                </a:lnTo>
                <a:lnTo>
                  <a:pt x="720496" y="307227"/>
                </a:lnTo>
                <a:lnTo>
                  <a:pt x="741726" y="275806"/>
                </a:lnTo>
                <a:lnTo>
                  <a:pt x="749523" y="237437"/>
                </a:lnTo>
                <a:lnTo>
                  <a:pt x="749523" y="98816"/>
                </a:lnTo>
                <a:lnTo>
                  <a:pt x="741726" y="60447"/>
                </a:lnTo>
                <a:lnTo>
                  <a:pt x="720496" y="29027"/>
                </a:lnTo>
                <a:lnTo>
                  <a:pt x="689075" y="7797"/>
                </a:lnTo>
                <a:lnTo>
                  <a:pt x="65070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595" y="4160980"/>
            <a:ext cx="174844" cy="218110"/>
          </a:xfrm>
          <a:custGeom>
            <a:avLst/>
            <a:gdLst/>
            <a:ahLst/>
            <a:cxnLst/>
            <a:rect l="l" t="t" r="r" b="b"/>
            <a:pathLst>
              <a:path w="204470" h="255270">
                <a:moveTo>
                  <a:pt x="191894" y="26935"/>
                </a:moveTo>
                <a:lnTo>
                  <a:pt x="12550" y="26935"/>
                </a:lnTo>
                <a:lnTo>
                  <a:pt x="34326" y="252594"/>
                </a:lnTo>
                <a:lnTo>
                  <a:pt x="37594" y="255005"/>
                </a:lnTo>
                <a:lnTo>
                  <a:pt x="166842" y="255005"/>
                </a:lnTo>
                <a:lnTo>
                  <a:pt x="170111" y="252594"/>
                </a:lnTo>
                <a:lnTo>
                  <a:pt x="191894" y="26935"/>
                </a:lnTo>
                <a:close/>
              </a:path>
              <a:path w="204470" h="255270">
                <a:moveTo>
                  <a:pt x="201293" y="0"/>
                </a:moveTo>
                <a:lnTo>
                  <a:pt x="3147" y="0"/>
                </a:lnTo>
                <a:lnTo>
                  <a:pt x="0" y="3147"/>
                </a:lnTo>
                <a:lnTo>
                  <a:pt x="0" y="23785"/>
                </a:lnTo>
                <a:lnTo>
                  <a:pt x="3147" y="26935"/>
                </a:lnTo>
                <a:lnTo>
                  <a:pt x="201293" y="26935"/>
                </a:lnTo>
                <a:lnTo>
                  <a:pt x="204444" y="23785"/>
                </a:lnTo>
                <a:lnTo>
                  <a:pt x="204444" y="3147"/>
                </a:lnTo>
                <a:lnTo>
                  <a:pt x="201293" y="0"/>
                </a:lnTo>
                <a:close/>
              </a:path>
            </a:pathLst>
          </a:custGeom>
          <a:solidFill>
            <a:srgbClr val="3F3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991" y="4162377"/>
            <a:ext cx="172030" cy="215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332" y="4160980"/>
            <a:ext cx="174844" cy="218110"/>
          </a:xfrm>
          <a:custGeom>
            <a:avLst/>
            <a:gdLst/>
            <a:ahLst/>
            <a:cxnLst/>
            <a:rect l="l" t="t" r="r" b="b"/>
            <a:pathLst>
              <a:path w="204470" h="255270">
                <a:moveTo>
                  <a:pt x="191898" y="26935"/>
                </a:moveTo>
                <a:lnTo>
                  <a:pt x="12550" y="26935"/>
                </a:lnTo>
                <a:lnTo>
                  <a:pt x="34330" y="252594"/>
                </a:lnTo>
                <a:lnTo>
                  <a:pt x="37598" y="255005"/>
                </a:lnTo>
                <a:lnTo>
                  <a:pt x="166853" y="255005"/>
                </a:lnTo>
                <a:lnTo>
                  <a:pt x="170119" y="252594"/>
                </a:lnTo>
                <a:lnTo>
                  <a:pt x="191898" y="26935"/>
                </a:lnTo>
                <a:close/>
              </a:path>
              <a:path w="204470" h="255270">
                <a:moveTo>
                  <a:pt x="201297" y="0"/>
                </a:moveTo>
                <a:lnTo>
                  <a:pt x="3147" y="0"/>
                </a:lnTo>
                <a:lnTo>
                  <a:pt x="0" y="3147"/>
                </a:lnTo>
                <a:lnTo>
                  <a:pt x="0" y="23785"/>
                </a:lnTo>
                <a:lnTo>
                  <a:pt x="3147" y="26935"/>
                </a:lnTo>
                <a:lnTo>
                  <a:pt x="201297" y="26935"/>
                </a:lnTo>
                <a:lnTo>
                  <a:pt x="204444" y="23785"/>
                </a:lnTo>
                <a:lnTo>
                  <a:pt x="204444" y="3147"/>
                </a:lnTo>
                <a:lnTo>
                  <a:pt x="201297" y="0"/>
                </a:lnTo>
                <a:close/>
              </a:path>
            </a:pathLst>
          </a:custGeom>
          <a:solidFill>
            <a:srgbClr val="3F3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733" y="4162377"/>
            <a:ext cx="172023" cy="215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207" y="4160980"/>
            <a:ext cx="174844" cy="218110"/>
          </a:xfrm>
          <a:custGeom>
            <a:avLst/>
            <a:gdLst/>
            <a:ahLst/>
            <a:cxnLst/>
            <a:rect l="l" t="t" r="r" b="b"/>
            <a:pathLst>
              <a:path w="204469" h="255270">
                <a:moveTo>
                  <a:pt x="191894" y="26935"/>
                </a:moveTo>
                <a:lnTo>
                  <a:pt x="12542" y="26935"/>
                </a:lnTo>
                <a:lnTo>
                  <a:pt x="34326" y="252594"/>
                </a:lnTo>
                <a:lnTo>
                  <a:pt x="37592" y="255005"/>
                </a:lnTo>
                <a:lnTo>
                  <a:pt x="166846" y="255005"/>
                </a:lnTo>
                <a:lnTo>
                  <a:pt x="170115" y="252594"/>
                </a:lnTo>
                <a:lnTo>
                  <a:pt x="191894" y="26935"/>
                </a:lnTo>
                <a:close/>
              </a:path>
              <a:path w="204469" h="255270">
                <a:moveTo>
                  <a:pt x="201295" y="0"/>
                </a:moveTo>
                <a:lnTo>
                  <a:pt x="3147" y="0"/>
                </a:lnTo>
                <a:lnTo>
                  <a:pt x="0" y="3147"/>
                </a:lnTo>
                <a:lnTo>
                  <a:pt x="0" y="23785"/>
                </a:lnTo>
                <a:lnTo>
                  <a:pt x="3147" y="26935"/>
                </a:lnTo>
                <a:lnTo>
                  <a:pt x="201295" y="26935"/>
                </a:lnTo>
                <a:lnTo>
                  <a:pt x="204440" y="23785"/>
                </a:lnTo>
                <a:lnTo>
                  <a:pt x="204440" y="3147"/>
                </a:lnTo>
                <a:lnTo>
                  <a:pt x="201295" y="0"/>
                </a:lnTo>
                <a:close/>
              </a:path>
            </a:pathLst>
          </a:custGeom>
          <a:solidFill>
            <a:srgbClr val="3F3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02" y="4162377"/>
            <a:ext cx="172030" cy="215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821" y="4430806"/>
            <a:ext cx="352402" cy="352124"/>
          </a:xfrm>
          <a:custGeom>
            <a:avLst/>
            <a:gdLst/>
            <a:ahLst/>
            <a:cxnLst/>
            <a:rect l="l" t="t" r="r" b="b"/>
            <a:pathLst>
              <a:path w="412115" h="412114">
                <a:moveTo>
                  <a:pt x="206027" y="0"/>
                </a:moveTo>
                <a:lnTo>
                  <a:pt x="158787" y="5441"/>
                </a:lnTo>
                <a:lnTo>
                  <a:pt x="115422" y="20941"/>
                </a:lnTo>
                <a:lnTo>
                  <a:pt x="77168" y="45262"/>
                </a:lnTo>
                <a:lnTo>
                  <a:pt x="45262" y="77168"/>
                </a:lnTo>
                <a:lnTo>
                  <a:pt x="20941" y="115422"/>
                </a:lnTo>
                <a:lnTo>
                  <a:pt x="5441" y="158788"/>
                </a:lnTo>
                <a:lnTo>
                  <a:pt x="0" y="206028"/>
                </a:lnTo>
                <a:lnTo>
                  <a:pt x="5441" y="253268"/>
                </a:lnTo>
                <a:lnTo>
                  <a:pt x="20941" y="296634"/>
                </a:lnTo>
                <a:lnTo>
                  <a:pt x="45262" y="334888"/>
                </a:lnTo>
                <a:lnTo>
                  <a:pt x="77168" y="366794"/>
                </a:lnTo>
                <a:lnTo>
                  <a:pt x="115422" y="391115"/>
                </a:lnTo>
                <a:lnTo>
                  <a:pt x="158787" y="406615"/>
                </a:lnTo>
                <a:lnTo>
                  <a:pt x="206027" y="412056"/>
                </a:lnTo>
                <a:lnTo>
                  <a:pt x="253267" y="406615"/>
                </a:lnTo>
                <a:lnTo>
                  <a:pt x="296632" y="391115"/>
                </a:lnTo>
                <a:lnTo>
                  <a:pt x="334886" y="366794"/>
                </a:lnTo>
                <a:lnTo>
                  <a:pt x="366793" y="334888"/>
                </a:lnTo>
                <a:lnTo>
                  <a:pt x="391114" y="296634"/>
                </a:lnTo>
                <a:lnTo>
                  <a:pt x="406613" y="253268"/>
                </a:lnTo>
                <a:lnTo>
                  <a:pt x="412055" y="206028"/>
                </a:lnTo>
                <a:lnTo>
                  <a:pt x="406613" y="158788"/>
                </a:lnTo>
                <a:lnTo>
                  <a:pt x="391114" y="115422"/>
                </a:lnTo>
                <a:lnTo>
                  <a:pt x="366793" y="77168"/>
                </a:lnTo>
                <a:lnTo>
                  <a:pt x="334886" y="45262"/>
                </a:lnTo>
                <a:lnTo>
                  <a:pt x="296632" y="20941"/>
                </a:lnTo>
                <a:lnTo>
                  <a:pt x="253267" y="5441"/>
                </a:lnTo>
                <a:lnTo>
                  <a:pt x="20602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426" y="4479212"/>
            <a:ext cx="261136" cy="255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563" y="4291606"/>
            <a:ext cx="35295" cy="14107"/>
          </a:xfrm>
          <a:custGeom>
            <a:avLst/>
            <a:gdLst/>
            <a:ahLst/>
            <a:cxnLst/>
            <a:rect l="l" t="t" r="r" b="b"/>
            <a:pathLst>
              <a:path w="41275" h="16510">
                <a:moveTo>
                  <a:pt x="0" y="16261"/>
                </a:moveTo>
                <a:lnTo>
                  <a:pt x="0" y="0"/>
                </a:lnTo>
                <a:lnTo>
                  <a:pt x="40704" y="0"/>
                </a:lnTo>
                <a:lnTo>
                  <a:pt x="40704" y="16261"/>
                </a:lnTo>
                <a:lnTo>
                  <a:pt x="0" y="1626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01" y="4224122"/>
            <a:ext cx="1032167" cy="146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1845" y="4522622"/>
            <a:ext cx="34752" cy="14107"/>
          </a:xfrm>
          <a:custGeom>
            <a:avLst/>
            <a:gdLst/>
            <a:ahLst/>
            <a:cxnLst/>
            <a:rect l="l" t="t" r="r" b="b"/>
            <a:pathLst>
              <a:path w="40640" h="16510">
                <a:moveTo>
                  <a:pt x="0" y="16236"/>
                </a:moveTo>
                <a:lnTo>
                  <a:pt x="0" y="0"/>
                </a:lnTo>
                <a:lnTo>
                  <a:pt x="40618" y="0"/>
                </a:lnTo>
                <a:lnTo>
                  <a:pt x="40618" y="16236"/>
                </a:lnTo>
                <a:lnTo>
                  <a:pt x="0" y="16236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0805" y="4582254"/>
            <a:ext cx="668222" cy="114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0210" y="1787522"/>
            <a:ext cx="1729332" cy="14728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xmlns="" id="{965B8F52-804C-4624-A8BE-3847965E456B}"/>
              </a:ext>
            </a:extLst>
          </p:cNvPr>
          <p:cNvGrpSpPr/>
          <p:nvPr/>
        </p:nvGrpSpPr>
        <p:grpSpPr>
          <a:xfrm>
            <a:off x="1155323" y="1006107"/>
            <a:ext cx="6865868" cy="3751138"/>
            <a:chOff x="768977" y="699542"/>
            <a:chExt cx="6673841" cy="280552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xmlns="" id="{A2BF55DD-B63D-4D0D-B08B-971B06EA8EE9}"/>
                </a:ext>
              </a:extLst>
            </p:cNvPr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899593" y="699543"/>
              <a:ext cx="6543225" cy="2805519"/>
              <a:chOff x="57279" y="1780710"/>
              <a:chExt cx="6072801" cy="3665845"/>
            </a:xfrm>
            <a:grpFill/>
            <a:effectLst/>
          </p:grpSpPr>
          <p:sp>
            <p:nvSpPr>
              <p:cNvPr id="45" name="Freeform 3">
                <a:extLst>
                  <a:ext uri="{FF2B5EF4-FFF2-40B4-BE49-F238E27FC236}">
                    <a16:creationId xmlns:a16="http://schemas.microsoft.com/office/drawing/2014/main" xmlns="" id="{4E82A909-525A-4BBE-8406-3BEA45595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0930" y="1963992"/>
                <a:ext cx="1129218" cy="160229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C0504D">
                      <a:lumMod val="20000"/>
                      <a:lumOff val="8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xmlns="" id="{A818CFEA-BD14-45E7-BC67-8701A055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476" y="2173725"/>
                <a:ext cx="1241967" cy="90507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C0504D">
                      <a:lumMod val="20000"/>
                      <a:lumOff val="8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xmlns="" id="{130DBFA2-B8DE-4AE0-B3F9-01DB8385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128" y="2534620"/>
                <a:ext cx="1496952" cy="1381222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xmlns="" id="{43052A8C-6AD6-4B6F-8090-F704C043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669" y="2725961"/>
                <a:ext cx="1616638" cy="1470029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xmlns="" id="{E69004FF-79BC-4142-8EE2-FE66DB02D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851" y="2776475"/>
                <a:ext cx="2272313" cy="1379333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xmlns="" id="{C24CC787-856B-4313-AF4E-6A2DF863F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9" y="3112806"/>
                <a:ext cx="1366857" cy="884285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xmlns="" id="{75C737D3-AB6A-4F5E-9A3A-C33E2668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092" y="3641866"/>
                <a:ext cx="1436241" cy="1165819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xmlns="" id="{2B9F6E68-F577-4460-83C7-DF179A239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29" y="3876163"/>
                <a:ext cx="1068508" cy="1252736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xmlns="" id="{F4FF06CF-100D-438C-A242-7B127FA8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650" y="1921293"/>
                <a:ext cx="867295" cy="1084572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xmlns="" id="{38559E34-115D-4C47-9CAE-4E5CDF5A1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011" y="1780710"/>
                <a:ext cx="1040754" cy="723678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2CC0E0CB-9C70-43C9-993A-645F3B33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69" y="4102903"/>
                <a:ext cx="1044223" cy="922075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22" y="84"/>
                  </a:cxn>
                  <a:cxn ang="0">
                    <a:pos x="34" y="123"/>
                  </a:cxn>
                  <a:cxn ang="0">
                    <a:pos x="56" y="162"/>
                  </a:cxn>
                  <a:cxn ang="0">
                    <a:pos x="73" y="224"/>
                  </a:cxn>
                  <a:cxn ang="0">
                    <a:pos x="84" y="269"/>
                  </a:cxn>
                  <a:cxn ang="0">
                    <a:pos x="95" y="314"/>
                  </a:cxn>
                  <a:cxn ang="0">
                    <a:pos x="95" y="359"/>
                  </a:cxn>
                  <a:cxn ang="0">
                    <a:pos x="95" y="409"/>
                  </a:cxn>
                  <a:cxn ang="0">
                    <a:pos x="78" y="454"/>
                  </a:cxn>
                  <a:cxn ang="0">
                    <a:pos x="62" y="493"/>
                  </a:cxn>
                  <a:cxn ang="0">
                    <a:pos x="78" y="515"/>
                  </a:cxn>
                  <a:cxn ang="0">
                    <a:pos x="106" y="538"/>
                  </a:cxn>
                  <a:cxn ang="0">
                    <a:pos x="129" y="555"/>
                  </a:cxn>
                  <a:cxn ang="0">
                    <a:pos x="145" y="577"/>
                  </a:cxn>
                  <a:cxn ang="0">
                    <a:pos x="157" y="600"/>
                  </a:cxn>
                  <a:cxn ang="0">
                    <a:pos x="168" y="633"/>
                  </a:cxn>
                  <a:cxn ang="0">
                    <a:pos x="179" y="667"/>
                  </a:cxn>
                  <a:cxn ang="0">
                    <a:pos x="196" y="678"/>
                  </a:cxn>
                  <a:cxn ang="0">
                    <a:pos x="218" y="689"/>
                  </a:cxn>
                  <a:cxn ang="0">
                    <a:pos x="229" y="695"/>
                  </a:cxn>
                  <a:cxn ang="0">
                    <a:pos x="241" y="717"/>
                  </a:cxn>
                  <a:cxn ang="0">
                    <a:pos x="246" y="734"/>
                  </a:cxn>
                  <a:cxn ang="0">
                    <a:pos x="325" y="555"/>
                  </a:cxn>
                  <a:cxn ang="0">
                    <a:pos x="631" y="510"/>
                  </a:cxn>
                  <a:cxn ang="0">
                    <a:pos x="804" y="470"/>
                  </a:cxn>
                  <a:cxn ang="0">
                    <a:pos x="884" y="521"/>
                  </a:cxn>
                  <a:cxn ang="0">
                    <a:pos x="884" y="487"/>
                  </a:cxn>
                  <a:cxn ang="0">
                    <a:pos x="867" y="459"/>
                  </a:cxn>
                  <a:cxn ang="0">
                    <a:pos x="856" y="437"/>
                  </a:cxn>
                  <a:cxn ang="0">
                    <a:pos x="845" y="398"/>
                  </a:cxn>
                  <a:cxn ang="0">
                    <a:pos x="822" y="342"/>
                  </a:cxn>
                  <a:cxn ang="0">
                    <a:pos x="817" y="319"/>
                  </a:cxn>
                  <a:cxn ang="0">
                    <a:pos x="794" y="303"/>
                  </a:cxn>
                  <a:cxn ang="0">
                    <a:pos x="778" y="297"/>
                  </a:cxn>
                  <a:cxn ang="0">
                    <a:pos x="739" y="286"/>
                  </a:cxn>
                  <a:cxn ang="0">
                    <a:pos x="694" y="224"/>
                  </a:cxn>
                  <a:cxn ang="0">
                    <a:pos x="660" y="179"/>
                  </a:cxn>
                  <a:cxn ang="0">
                    <a:pos x="638" y="146"/>
                  </a:cxn>
                  <a:cxn ang="0">
                    <a:pos x="627" y="118"/>
                  </a:cxn>
                  <a:cxn ang="0">
                    <a:pos x="621" y="84"/>
                  </a:cxn>
                  <a:cxn ang="0">
                    <a:pos x="615" y="50"/>
                  </a:cxn>
                  <a:cxn ang="0">
                    <a:pos x="615" y="11"/>
                  </a:cxn>
                  <a:cxn ang="0">
                    <a:pos x="537" y="11"/>
                  </a:cxn>
                  <a:cxn ang="0">
                    <a:pos x="431" y="22"/>
                  </a:cxn>
                  <a:cxn ang="0">
                    <a:pos x="313" y="34"/>
                  </a:cxn>
                  <a:cxn ang="0">
                    <a:pos x="201" y="39"/>
                  </a:cxn>
                  <a:cxn ang="0">
                    <a:pos x="78" y="39"/>
                  </a:cxn>
                </a:cxnLst>
                <a:rect l="0" t="0" r="r" b="b"/>
                <a:pathLst>
                  <a:path w="884" h="734">
                    <a:moveTo>
                      <a:pt x="0" y="39"/>
                    </a:moveTo>
                    <a:lnTo>
                      <a:pt x="0" y="45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7" y="73"/>
                    </a:lnTo>
                    <a:lnTo>
                      <a:pt x="22" y="84"/>
                    </a:lnTo>
                    <a:lnTo>
                      <a:pt x="28" y="101"/>
                    </a:lnTo>
                    <a:lnTo>
                      <a:pt x="34" y="112"/>
                    </a:lnTo>
                    <a:lnTo>
                      <a:pt x="34" y="123"/>
                    </a:lnTo>
                    <a:lnTo>
                      <a:pt x="39" y="140"/>
                    </a:lnTo>
                    <a:lnTo>
                      <a:pt x="50" y="151"/>
                    </a:lnTo>
                    <a:lnTo>
                      <a:pt x="56" y="162"/>
                    </a:lnTo>
                    <a:lnTo>
                      <a:pt x="67" y="196"/>
                    </a:lnTo>
                    <a:lnTo>
                      <a:pt x="67" y="207"/>
                    </a:lnTo>
                    <a:lnTo>
                      <a:pt x="73" y="224"/>
                    </a:lnTo>
                    <a:lnTo>
                      <a:pt x="78" y="241"/>
                    </a:lnTo>
                    <a:lnTo>
                      <a:pt x="78" y="252"/>
                    </a:lnTo>
                    <a:lnTo>
                      <a:pt x="84" y="269"/>
                    </a:lnTo>
                    <a:lnTo>
                      <a:pt x="84" y="286"/>
                    </a:lnTo>
                    <a:lnTo>
                      <a:pt x="95" y="303"/>
                    </a:lnTo>
                    <a:lnTo>
                      <a:pt x="95" y="314"/>
                    </a:lnTo>
                    <a:lnTo>
                      <a:pt x="95" y="331"/>
                    </a:lnTo>
                    <a:lnTo>
                      <a:pt x="95" y="347"/>
                    </a:lnTo>
                    <a:lnTo>
                      <a:pt x="95" y="359"/>
                    </a:lnTo>
                    <a:lnTo>
                      <a:pt x="95" y="381"/>
                    </a:lnTo>
                    <a:lnTo>
                      <a:pt x="95" y="392"/>
                    </a:lnTo>
                    <a:lnTo>
                      <a:pt x="95" y="409"/>
                    </a:lnTo>
                    <a:lnTo>
                      <a:pt x="84" y="426"/>
                    </a:lnTo>
                    <a:lnTo>
                      <a:pt x="84" y="437"/>
                    </a:lnTo>
                    <a:lnTo>
                      <a:pt x="78" y="454"/>
                    </a:lnTo>
                    <a:lnTo>
                      <a:pt x="73" y="465"/>
                    </a:lnTo>
                    <a:lnTo>
                      <a:pt x="73" y="482"/>
                    </a:lnTo>
                    <a:lnTo>
                      <a:pt x="62" y="493"/>
                    </a:lnTo>
                    <a:lnTo>
                      <a:pt x="67" y="499"/>
                    </a:lnTo>
                    <a:lnTo>
                      <a:pt x="73" y="504"/>
                    </a:lnTo>
                    <a:lnTo>
                      <a:pt x="78" y="515"/>
                    </a:lnTo>
                    <a:lnTo>
                      <a:pt x="84" y="521"/>
                    </a:lnTo>
                    <a:lnTo>
                      <a:pt x="95" y="527"/>
                    </a:lnTo>
                    <a:lnTo>
                      <a:pt x="106" y="538"/>
                    </a:lnTo>
                    <a:lnTo>
                      <a:pt x="117" y="543"/>
                    </a:lnTo>
                    <a:lnTo>
                      <a:pt x="123" y="549"/>
                    </a:lnTo>
                    <a:lnTo>
                      <a:pt x="129" y="555"/>
                    </a:lnTo>
                    <a:lnTo>
                      <a:pt x="134" y="566"/>
                    </a:lnTo>
                    <a:lnTo>
                      <a:pt x="145" y="572"/>
                    </a:lnTo>
                    <a:lnTo>
                      <a:pt x="145" y="577"/>
                    </a:lnTo>
                    <a:lnTo>
                      <a:pt x="151" y="583"/>
                    </a:lnTo>
                    <a:lnTo>
                      <a:pt x="151" y="588"/>
                    </a:lnTo>
                    <a:lnTo>
                      <a:pt x="157" y="600"/>
                    </a:lnTo>
                    <a:lnTo>
                      <a:pt x="162" y="616"/>
                    </a:lnTo>
                    <a:lnTo>
                      <a:pt x="162" y="622"/>
                    </a:lnTo>
                    <a:lnTo>
                      <a:pt x="168" y="633"/>
                    </a:lnTo>
                    <a:lnTo>
                      <a:pt x="173" y="644"/>
                    </a:lnTo>
                    <a:lnTo>
                      <a:pt x="173" y="650"/>
                    </a:lnTo>
                    <a:lnTo>
                      <a:pt x="179" y="667"/>
                    </a:lnTo>
                    <a:lnTo>
                      <a:pt x="179" y="672"/>
                    </a:lnTo>
                    <a:lnTo>
                      <a:pt x="190" y="672"/>
                    </a:lnTo>
                    <a:lnTo>
                      <a:pt x="196" y="678"/>
                    </a:lnTo>
                    <a:lnTo>
                      <a:pt x="201" y="678"/>
                    </a:lnTo>
                    <a:lnTo>
                      <a:pt x="207" y="684"/>
                    </a:lnTo>
                    <a:lnTo>
                      <a:pt x="218" y="689"/>
                    </a:lnTo>
                    <a:lnTo>
                      <a:pt x="224" y="689"/>
                    </a:lnTo>
                    <a:lnTo>
                      <a:pt x="224" y="695"/>
                    </a:lnTo>
                    <a:lnTo>
                      <a:pt x="229" y="695"/>
                    </a:lnTo>
                    <a:lnTo>
                      <a:pt x="229" y="706"/>
                    </a:lnTo>
                    <a:lnTo>
                      <a:pt x="241" y="712"/>
                    </a:lnTo>
                    <a:lnTo>
                      <a:pt x="241" y="717"/>
                    </a:lnTo>
                    <a:lnTo>
                      <a:pt x="246" y="723"/>
                    </a:lnTo>
                    <a:lnTo>
                      <a:pt x="246" y="728"/>
                    </a:lnTo>
                    <a:lnTo>
                      <a:pt x="246" y="734"/>
                    </a:lnTo>
                    <a:lnTo>
                      <a:pt x="246" y="734"/>
                    </a:lnTo>
                    <a:lnTo>
                      <a:pt x="252" y="734"/>
                    </a:lnTo>
                    <a:cubicBezTo>
                      <a:pt x="265" y="704"/>
                      <a:pt x="206" y="594"/>
                      <a:pt x="325" y="555"/>
                    </a:cubicBezTo>
                    <a:cubicBezTo>
                      <a:pt x="444" y="516"/>
                      <a:pt x="541" y="650"/>
                      <a:pt x="593" y="628"/>
                    </a:cubicBezTo>
                    <a:cubicBezTo>
                      <a:pt x="643" y="630"/>
                      <a:pt x="619" y="588"/>
                      <a:pt x="625" y="568"/>
                    </a:cubicBezTo>
                    <a:cubicBezTo>
                      <a:pt x="631" y="548"/>
                      <a:pt x="620" y="531"/>
                      <a:pt x="631" y="510"/>
                    </a:cubicBezTo>
                    <a:cubicBezTo>
                      <a:pt x="642" y="489"/>
                      <a:pt x="672" y="457"/>
                      <a:pt x="692" y="445"/>
                    </a:cubicBezTo>
                    <a:cubicBezTo>
                      <a:pt x="712" y="433"/>
                      <a:pt x="722" y="426"/>
                      <a:pt x="754" y="440"/>
                    </a:cubicBezTo>
                    <a:cubicBezTo>
                      <a:pt x="773" y="444"/>
                      <a:pt x="782" y="455"/>
                      <a:pt x="804" y="470"/>
                    </a:cubicBezTo>
                    <a:cubicBezTo>
                      <a:pt x="826" y="485"/>
                      <a:pt x="871" y="517"/>
                      <a:pt x="884" y="527"/>
                    </a:cubicBezTo>
                    <a:lnTo>
                      <a:pt x="884" y="527"/>
                    </a:lnTo>
                    <a:lnTo>
                      <a:pt x="884" y="521"/>
                    </a:lnTo>
                    <a:lnTo>
                      <a:pt x="884" y="504"/>
                    </a:lnTo>
                    <a:lnTo>
                      <a:pt x="884" y="493"/>
                    </a:lnTo>
                    <a:lnTo>
                      <a:pt x="884" y="487"/>
                    </a:lnTo>
                    <a:lnTo>
                      <a:pt x="878" y="482"/>
                    </a:lnTo>
                    <a:lnTo>
                      <a:pt x="873" y="465"/>
                    </a:lnTo>
                    <a:lnTo>
                      <a:pt x="867" y="459"/>
                    </a:lnTo>
                    <a:lnTo>
                      <a:pt x="867" y="454"/>
                    </a:lnTo>
                    <a:lnTo>
                      <a:pt x="862" y="448"/>
                    </a:lnTo>
                    <a:lnTo>
                      <a:pt x="856" y="437"/>
                    </a:lnTo>
                    <a:lnTo>
                      <a:pt x="856" y="431"/>
                    </a:lnTo>
                    <a:lnTo>
                      <a:pt x="850" y="415"/>
                    </a:lnTo>
                    <a:lnTo>
                      <a:pt x="845" y="398"/>
                    </a:lnTo>
                    <a:lnTo>
                      <a:pt x="834" y="381"/>
                    </a:lnTo>
                    <a:lnTo>
                      <a:pt x="828" y="359"/>
                    </a:lnTo>
                    <a:lnTo>
                      <a:pt x="822" y="342"/>
                    </a:lnTo>
                    <a:lnTo>
                      <a:pt x="822" y="336"/>
                    </a:lnTo>
                    <a:lnTo>
                      <a:pt x="817" y="331"/>
                    </a:lnTo>
                    <a:lnTo>
                      <a:pt x="817" y="319"/>
                    </a:lnTo>
                    <a:lnTo>
                      <a:pt x="811" y="314"/>
                    </a:lnTo>
                    <a:lnTo>
                      <a:pt x="806" y="308"/>
                    </a:lnTo>
                    <a:lnTo>
                      <a:pt x="794" y="303"/>
                    </a:lnTo>
                    <a:lnTo>
                      <a:pt x="789" y="303"/>
                    </a:lnTo>
                    <a:lnTo>
                      <a:pt x="783" y="297"/>
                    </a:lnTo>
                    <a:lnTo>
                      <a:pt x="778" y="297"/>
                    </a:lnTo>
                    <a:lnTo>
                      <a:pt x="767" y="291"/>
                    </a:lnTo>
                    <a:lnTo>
                      <a:pt x="755" y="291"/>
                    </a:lnTo>
                    <a:lnTo>
                      <a:pt x="739" y="286"/>
                    </a:lnTo>
                    <a:lnTo>
                      <a:pt x="727" y="269"/>
                    </a:lnTo>
                    <a:lnTo>
                      <a:pt x="716" y="258"/>
                    </a:lnTo>
                    <a:lnTo>
                      <a:pt x="694" y="224"/>
                    </a:lnTo>
                    <a:lnTo>
                      <a:pt x="683" y="213"/>
                    </a:lnTo>
                    <a:lnTo>
                      <a:pt x="671" y="202"/>
                    </a:lnTo>
                    <a:lnTo>
                      <a:pt x="660" y="179"/>
                    </a:lnTo>
                    <a:lnTo>
                      <a:pt x="649" y="168"/>
                    </a:lnTo>
                    <a:lnTo>
                      <a:pt x="638" y="151"/>
                    </a:lnTo>
                    <a:lnTo>
                      <a:pt x="638" y="146"/>
                    </a:lnTo>
                    <a:lnTo>
                      <a:pt x="632" y="129"/>
                    </a:lnTo>
                    <a:lnTo>
                      <a:pt x="632" y="123"/>
                    </a:lnTo>
                    <a:lnTo>
                      <a:pt x="627" y="118"/>
                    </a:lnTo>
                    <a:lnTo>
                      <a:pt x="621" y="106"/>
                    </a:lnTo>
                    <a:lnTo>
                      <a:pt x="621" y="95"/>
                    </a:lnTo>
                    <a:lnTo>
                      <a:pt x="621" y="84"/>
                    </a:lnTo>
                    <a:lnTo>
                      <a:pt x="615" y="73"/>
                    </a:lnTo>
                    <a:lnTo>
                      <a:pt x="615" y="62"/>
                    </a:lnTo>
                    <a:lnTo>
                      <a:pt x="615" y="50"/>
                    </a:lnTo>
                    <a:lnTo>
                      <a:pt x="615" y="34"/>
                    </a:lnTo>
                    <a:lnTo>
                      <a:pt x="615" y="22"/>
                    </a:lnTo>
                    <a:lnTo>
                      <a:pt x="615" y="11"/>
                    </a:lnTo>
                    <a:lnTo>
                      <a:pt x="615" y="0"/>
                    </a:lnTo>
                    <a:lnTo>
                      <a:pt x="576" y="6"/>
                    </a:lnTo>
                    <a:lnTo>
                      <a:pt x="537" y="11"/>
                    </a:lnTo>
                    <a:lnTo>
                      <a:pt x="504" y="17"/>
                    </a:lnTo>
                    <a:lnTo>
                      <a:pt x="470" y="17"/>
                    </a:lnTo>
                    <a:lnTo>
                      <a:pt x="431" y="22"/>
                    </a:lnTo>
                    <a:lnTo>
                      <a:pt x="392" y="22"/>
                    </a:lnTo>
                    <a:lnTo>
                      <a:pt x="352" y="28"/>
                    </a:lnTo>
                    <a:lnTo>
                      <a:pt x="313" y="34"/>
                    </a:lnTo>
                    <a:lnTo>
                      <a:pt x="280" y="34"/>
                    </a:lnTo>
                    <a:lnTo>
                      <a:pt x="241" y="34"/>
                    </a:lnTo>
                    <a:lnTo>
                      <a:pt x="201" y="39"/>
                    </a:lnTo>
                    <a:lnTo>
                      <a:pt x="162" y="39"/>
                    </a:lnTo>
                    <a:lnTo>
                      <a:pt x="117" y="39"/>
                    </a:lnTo>
                    <a:lnTo>
                      <a:pt x="78" y="39"/>
                    </a:lnTo>
                    <a:lnTo>
                      <a:pt x="39" y="39"/>
                    </a:lnTo>
                    <a:lnTo>
                      <a:pt x="0" y="39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xmlns="" id="{A702BA09-1FF1-41EF-AD34-7CE5B28D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851" y="4122018"/>
                <a:ext cx="822196" cy="1324537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xmlns="" id="{28CAEE44-D416-42C3-BEC4-237415CCA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860" y="3653644"/>
                <a:ext cx="1483074" cy="1339653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ABFA0FA3-90AA-4974-86FB-42746AAA3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77" y="1137332"/>
              <a:ext cx="1483602" cy="719279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5"/>
                </a:cxn>
                <a:cxn ang="0">
                  <a:pos x="113" y="8"/>
                </a:cxn>
                <a:cxn ang="0">
                  <a:pos x="122" y="9"/>
                </a:cxn>
                <a:cxn ang="0">
                  <a:pos x="126" y="5"/>
                </a:cxn>
                <a:cxn ang="0">
                  <a:pos x="131" y="4"/>
                </a:cxn>
                <a:cxn ang="0">
                  <a:pos x="133" y="9"/>
                </a:cxn>
                <a:cxn ang="0">
                  <a:pos x="135" y="12"/>
                </a:cxn>
                <a:cxn ang="0">
                  <a:pos x="139" y="13"/>
                </a:cxn>
                <a:cxn ang="0">
                  <a:pos x="148" y="15"/>
                </a:cxn>
                <a:cxn ang="0">
                  <a:pos x="153" y="19"/>
                </a:cxn>
                <a:cxn ang="0">
                  <a:pos x="157" y="25"/>
                </a:cxn>
                <a:cxn ang="0">
                  <a:pos x="162" y="31"/>
                </a:cxn>
                <a:cxn ang="0">
                  <a:pos x="166" y="38"/>
                </a:cxn>
                <a:cxn ang="0">
                  <a:pos x="164" y="43"/>
                </a:cxn>
                <a:cxn ang="0">
                  <a:pos x="166" y="46"/>
                </a:cxn>
                <a:cxn ang="0">
                  <a:pos x="168" y="49"/>
                </a:cxn>
                <a:cxn ang="0">
                  <a:pos x="168" y="55"/>
                </a:cxn>
                <a:cxn ang="0">
                  <a:pos x="162" y="71"/>
                </a:cxn>
                <a:cxn ang="0">
                  <a:pos x="145" y="79"/>
                </a:cxn>
                <a:cxn ang="0">
                  <a:pos x="138" y="83"/>
                </a:cxn>
                <a:cxn ang="0">
                  <a:pos x="128" y="86"/>
                </a:cxn>
                <a:cxn ang="0">
                  <a:pos x="121" y="95"/>
                </a:cxn>
                <a:cxn ang="0">
                  <a:pos x="111" y="90"/>
                </a:cxn>
                <a:cxn ang="0">
                  <a:pos x="105" y="85"/>
                </a:cxn>
                <a:cxn ang="0">
                  <a:pos x="90" y="87"/>
                </a:cxn>
                <a:cxn ang="0">
                  <a:pos x="72" y="91"/>
                </a:cxn>
                <a:cxn ang="0">
                  <a:pos x="61" y="97"/>
                </a:cxn>
                <a:cxn ang="0">
                  <a:pos x="43" y="91"/>
                </a:cxn>
                <a:cxn ang="0">
                  <a:pos x="26" y="88"/>
                </a:cxn>
                <a:cxn ang="0">
                  <a:pos x="18" y="87"/>
                </a:cxn>
                <a:cxn ang="0">
                  <a:pos x="5" y="79"/>
                </a:cxn>
                <a:cxn ang="0">
                  <a:pos x="0" y="74"/>
                </a:cxn>
                <a:cxn ang="0">
                  <a:pos x="3" y="69"/>
                </a:cxn>
                <a:cxn ang="0">
                  <a:pos x="6" y="65"/>
                </a:cxn>
                <a:cxn ang="0">
                  <a:pos x="11" y="62"/>
                </a:cxn>
                <a:cxn ang="0">
                  <a:pos x="16" y="57"/>
                </a:cxn>
                <a:cxn ang="0">
                  <a:pos x="14" y="50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7" y="37"/>
                </a:cxn>
                <a:cxn ang="0">
                  <a:pos x="23" y="35"/>
                </a:cxn>
                <a:cxn ang="0">
                  <a:pos x="28" y="32"/>
                </a:cxn>
                <a:cxn ang="0">
                  <a:pos x="30" y="24"/>
                </a:cxn>
                <a:cxn ang="0">
                  <a:pos x="36" y="27"/>
                </a:cxn>
                <a:cxn ang="0">
                  <a:pos x="38" y="31"/>
                </a:cxn>
                <a:cxn ang="0">
                  <a:pos x="39" y="39"/>
                </a:cxn>
                <a:cxn ang="0">
                  <a:pos x="41" y="43"/>
                </a:cxn>
                <a:cxn ang="0">
                  <a:pos x="50" y="45"/>
                </a:cxn>
                <a:cxn ang="0">
                  <a:pos x="57" y="44"/>
                </a:cxn>
                <a:cxn ang="0">
                  <a:pos x="59" y="44"/>
                </a:cxn>
                <a:cxn ang="0">
                  <a:pos x="58" y="40"/>
                </a:cxn>
                <a:cxn ang="0">
                  <a:pos x="59" y="37"/>
                </a:cxn>
                <a:cxn ang="0">
                  <a:pos x="57" y="34"/>
                </a:cxn>
                <a:cxn ang="0">
                  <a:pos x="61" y="23"/>
                </a:cxn>
                <a:cxn ang="0">
                  <a:pos x="69" y="20"/>
                </a:cxn>
                <a:cxn ang="0">
                  <a:pos x="74" y="19"/>
                </a:cxn>
                <a:cxn ang="0">
                  <a:pos x="77" y="12"/>
                </a:cxn>
                <a:cxn ang="0">
                  <a:pos x="82" y="13"/>
                </a:cxn>
                <a:cxn ang="0">
                  <a:pos x="86" y="10"/>
                </a:cxn>
                <a:cxn ang="0">
                  <a:pos x="94" y="8"/>
                </a:cxn>
                <a:cxn ang="0">
                  <a:pos x="101" y="2"/>
                </a:cxn>
              </a:cxnLst>
              <a:rect l="0" t="0" r="r" b="b"/>
              <a:pathLst>
                <a:path w="168" h="97">
                  <a:moveTo>
                    <a:pt x="101" y="2"/>
                  </a:moveTo>
                  <a:lnTo>
                    <a:pt x="102" y="2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6" y="6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7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1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9" y="13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5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4"/>
                  </a:lnTo>
                  <a:lnTo>
                    <a:pt x="154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6"/>
                  </a:lnTo>
                  <a:lnTo>
                    <a:pt x="159" y="27"/>
                  </a:lnTo>
                  <a:lnTo>
                    <a:pt x="159" y="28"/>
                  </a:lnTo>
                  <a:lnTo>
                    <a:pt x="160" y="28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2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2"/>
                  </a:lnTo>
                  <a:lnTo>
                    <a:pt x="162" y="33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5"/>
                  </a:lnTo>
                  <a:lnTo>
                    <a:pt x="164" y="35"/>
                  </a:lnTo>
                  <a:lnTo>
                    <a:pt x="164" y="36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9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1"/>
                  </a:lnTo>
                  <a:lnTo>
                    <a:pt x="165" y="41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67" y="53"/>
                  </a:lnTo>
                  <a:lnTo>
                    <a:pt x="167" y="54"/>
                  </a:lnTo>
                  <a:lnTo>
                    <a:pt x="167" y="55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8" y="57"/>
                  </a:lnTo>
                  <a:lnTo>
                    <a:pt x="168" y="58"/>
                  </a:lnTo>
                  <a:lnTo>
                    <a:pt x="168" y="59"/>
                  </a:lnTo>
                  <a:lnTo>
                    <a:pt x="168" y="60"/>
                  </a:lnTo>
                  <a:lnTo>
                    <a:pt x="168" y="61"/>
                  </a:lnTo>
                  <a:lnTo>
                    <a:pt x="168" y="62"/>
                  </a:lnTo>
                  <a:lnTo>
                    <a:pt x="166" y="65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3" y="70"/>
                  </a:lnTo>
                  <a:lnTo>
                    <a:pt x="162" y="71"/>
                  </a:lnTo>
                  <a:lnTo>
                    <a:pt x="161" y="72"/>
                  </a:lnTo>
                  <a:lnTo>
                    <a:pt x="158" y="72"/>
                  </a:lnTo>
                  <a:lnTo>
                    <a:pt x="155" y="72"/>
                  </a:lnTo>
                  <a:lnTo>
                    <a:pt x="152" y="72"/>
                  </a:lnTo>
                  <a:lnTo>
                    <a:pt x="149" y="72"/>
                  </a:lnTo>
                  <a:lnTo>
                    <a:pt x="149" y="73"/>
                  </a:lnTo>
                  <a:lnTo>
                    <a:pt x="149" y="73"/>
                  </a:lnTo>
                  <a:lnTo>
                    <a:pt x="148" y="74"/>
                  </a:lnTo>
                  <a:lnTo>
                    <a:pt x="148" y="75"/>
                  </a:lnTo>
                  <a:lnTo>
                    <a:pt x="147" y="76"/>
                  </a:lnTo>
                  <a:lnTo>
                    <a:pt x="146" y="77"/>
                  </a:lnTo>
                  <a:lnTo>
                    <a:pt x="145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4" y="81"/>
                  </a:lnTo>
                  <a:lnTo>
                    <a:pt x="143" y="82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2" y="84"/>
                  </a:lnTo>
                  <a:lnTo>
                    <a:pt x="141" y="84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8" y="84"/>
                  </a:lnTo>
                  <a:lnTo>
                    <a:pt x="138" y="83"/>
                  </a:lnTo>
                  <a:lnTo>
                    <a:pt x="136" y="83"/>
                  </a:lnTo>
                  <a:lnTo>
                    <a:pt x="135" y="83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31" y="82"/>
                  </a:lnTo>
                  <a:lnTo>
                    <a:pt x="130" y="82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4"/>
                  </a:lnTo>
                  <a:lnTo>
                    <a:pt x="128" y="84"/>
                  </a:lnTo>
                  <a:lnTo>
                    <a:pt x="128" y="85"/>
                  </a:lnTo>
                  <a:lnTo>
                    <a:pt x="128" y="86"/>
                  </a:lnTo>
                  <a:lnTo>
                    <a:pt x="128" y="87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6" y="89"/>
                  </a:lnTo>
                  <a:lnTo>
                    <a:pt x="125" y="91"/>
                  </a:lnTo>
                  <a:lnTo>
                    <a:pt x="123" y="93"/>
                  </a:lnTo>
                  <a:lnTo>
                    <a:pt x="121" y="95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7" y="96"/>
                  </a:lnTo>
                  <a:lnTo>
                    <a:pt x="116" y="96"/>
                  </a:lnTo>
                  <a:lnTo>
                    <a:pt x="115" y="95"/>
                  </a:lnTo>
                  <a:lnTo>
                    <a:pt x="115" y="94"/>
                  </a:lnTo>
                  <a:lnTo>
                    <a:pt x="113" y="93"/>
                  </a:lnTo>
                  <a:lnTo>
                    <a:pt x="112" y="92"/>
                  </a:lnTo>
                  <a:lnTo>
                    <a:pt x="111" y="90"/>
                  </a:lnTo>
                  <a:lnTo>
                    <a:pt x="109" y="89"/>
                  </a:lnTo>
                  <a:lnTo>
                    <a:pt x="109" y="88"/>
                  </a:lnTo>
                  <a:lnTo>
                    <a:pt x="108" y="88"/>
                  </a:lnTo>
                  <a:lnTo>
                    <a:pt x="107" y="87"/>
                  </a:lnTo>
                  <a:lnTo>
                    <a:pt x="106" y="87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7" y="85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0" y="87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9"/>
                  </a:lnTo>
                  <a:lnTo>
                    <a:pt x="87" y="89"/>
                  </a:lnTo>
                  <a:lnTo>
                    <a:pt x="86" y="90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77" y="90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68" y="93"/>
                  </a:lnTo>
                  <a:lnTo>
                    <a:pt x="67" y="94"/>
                  </a:lnTo>
                  <a:lnTo>
                    <a:pt x="67" y="95"/>
                  </a:lnTo>
                  <a:lnTo>
                    <a:pt x="66" y="95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7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59" y="97"/>
                  </a:lnTo>
                  <a:lnTo>
                    <a:pt x="57" y="97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3" y="96"/>
                  </a:lnTo>
                  <a:lnTo>
                    <a:pt x="50" y="95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39" y="90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2" y="87"/>
                  </a:lnTo>
                  <a:lnTo>
                    <a:pt x="20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7" y="82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2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9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2"/>
                  </a:lnTo>
                </a:path>
              </a:pathLst>
            </a:custGeom>
            <a:grpFill/>
            <a:ln w="3175" cap="flat" cmpd="sng">
              <a:solidFill>
                <a:srgbClr val="00B0F0"/>
              </a:solidFill>
              <a:prstDash val="dash"/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00" b="1" dirty="0">
                <a:ln w="3175">
                  <a:solidFill>
                    <a:srgbClr val="4F81BD"/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9">
            <a:extLst>
              <a:ext uri="{FF2B5EF4-FFF2-40B4-BE49-F238E27FC236}">
                <a16:creationId xmlns:a16="http://schemas.microsoft.com/office/drawing/2014/main" xmlns="" id="{3C38D38F-72E2-46F2-B696-F3025FBA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973" y="2892485"/>
            <a:ext cx="133229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Алматинская </a:t>
            </a:r>
          </a:p>
        </p:txBody>
      </p:sp>
      <p:sp>
        <p:nvSpPr>
          <p:cNvPr id="59" name="TextBox 68">
            <a:extLst>
              <a:ext uri="{FF2B5EF4-FFF2-40B4-BE49-F238E27FC236}">
                <a16:creationId xmlns:a16="http://schemas.microsoft.com/office/drawing/2014/main" xmlns="" id="{DF292F59-8FD6-4500-B9A1-C0A8D55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556" y="3179314"/>
            <a:ext cx="133145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Кызылординская </a:t>
            </a:r>
          </a:p>
        </p:txBody>
      </p:sp>
      <p:sp>
        <p:nvSpPr>
          <p:cNvPr id="60" name="TextBox 69">
            <a:extLst>
              <a:ext uri="{FF2B5EF4-FFF2-40B4-BE49-F238E27FC236}">
                <a16:creationId xmlns:a16="http://schemas.microsoft.com/office/drawing/2014/main" xmlns="" id="{19B1AD50-BF62-4594-BF96-19832206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00" y="2348467"/>
            <a:ext cx="1055475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Актюбинская </a:t>
            </a:r>
          </a:p>
        </p:txBody>
      </p:sp>
      <p:sp>
        <p:nvSpPr>
          <p:cNvPr id="61" name="TextBox 69">
            <a:extLst>
              <a:ext uri="{FF2B5EF4-FFF2-40B4-BE49-F238E27FC236}">
                <a16:creationId xmlns:a16="http://schemas.microsoft.com/office/drawing/2014/main" xmlns="" id="{B01BDE76-7C18-4278-AE73-9EEA7C61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634" y="2109265"/>
            <a:ext cx="606867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ВКО</a:t>
            </a:r>
          </a:p>
        </p:txBody>
      </p:sp>
      <p:sp>
        <p:nvSpPr>
          <p:cNvPr id="62" name="TextBox 69">
            <a:extLst>
              <a:ext uri="{FF2B5EF4-FFF2-40B4-BE49-F238E27FC236}">
                <a16:creationId xmlns:a16="http://schemas.microsoft.com/office/drawing/2014/main" xmlns="" id="{AA1A1789-68A3-4D7D-BA8F-88199D79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4" y="2479036"/>
            <a:ext cx="882431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Атырауская </a:t>
            </a:r>
          </a:p>
        </p:txBody>
      </p:sp>
      <p:sp>
        <p:nvSpPr>
          <p:cNvPr id="63" name="TextBox 59">
            <a:extLst>
              <a:ext uri="{FF2B5EF4-FFF2-40B4-BE49-F238E27FC236}">
                <a16:creationId xmlns:a16="http://schemas.microsoft.com/office/drawing/2014/main" xmlns="" id="{A4DB5508-CC6C-45A0-82EF-B9B1CC05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551" y="3352298"/>
            <a:ext cx="1014689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Жамбылская  </a:t>
            </a:r>
          </a:p>
        </p:txBody>
      </p:sp>
      <p:sp>
        <p:nvSpPr>
          <p:cNvPr id="64" name="TextBox 69">
            <a:extLst>
              <a:ext uri="{FF2B5EF4-FFF2-40B4-BE49-F238E27FC236}">
                <a16:creationId xmlns:a16="http://schemas.microsoft.com/office/drawing/2014/main" xmlns="" id="{C364DB9C-6EB4-48A5-9D7D-ECFDEFDF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022" y="3450580"/>
            <a:ext cx="985433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Мангистауская  </a:t>
            </a:r>
          </a:p>
        </p:txBody>
      </p:sp>
      <p:sp>
        <p:nvSpPr>
          <p:cNvPr id="65" name="TextBox 59">
            <a:extLst>
              <a:ext uri="{FF2B5EF4-FFF2-40B4-BE49-F238E27FC236}">
                <a16:creationId xmlns:a16="http://schemas.microsoft.com/office/drawing/2014/main" xmlns="" id="{00D336BE-8DCF-4D82-B6FA-F983F8BE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948" y="3499423"/>
            <a:ext cx="956471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Туркестанская </a:t>
            </a:r>
          </a:p>
        </p:txBody>
      </p:sp>
      <p:sp>
        <p:nvSpPr>
          <p:cNvPr id="66" name="Скругленный прямоугольник 150">
            <a:extLst>
              <a:ext uri="{FF2B5EF4-FFF2-40B4-BE49-F238E27FC236}">
                <a16:creationId xmlns:a16="http://schemas.microsoft.com/office/drawing/2014/main" xmlns="" id="{671D35D6-0CF2-48DE-B0FF-5FAE04DB8FC5}"/>
              </a:ext>
            </a:extLst>
          </p:cNvPr>
          <p:cNvSpPr/>
          <p:nvPr/>
        </p:nvSpPr>
        <p:spPr>
          <a:xfrm>
            <a:off x="4632174" y="2641216"/>
            <a:ext cx="1242961" cy="165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49846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 eaLnBrk="0" hangingPunct="0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Карагандинская </a:t>
            </a:r>
          </a:p>
        </p:txBody>
      </p:sp>
      <p:sp>
        <p:nvSpPr>
          <p:cNvPr id="67" name="TextBox 69">
            <a:extLst>
              <a:ext uri="{FF2B5EF4-FFF2-40B4-BE49-F238E27FC236}">
                <a16:creationId xmlns:a16="http://schemas.microsoft.com/office/drawing/2014/main" xmlns="" id="{5C9054A7-EC3A-4CAA-8CE4-0EF33F14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831" y="1616965"/>
            <a:ext cx="553982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ЗКО</a:t>
            </a:r>
          </a:p>
        </p:txBody>
      </p:sp>
      <p:sp>
        <p:nvSpPr>
          <p:cNvPr id="68" name="TextBox 69">
            <a:extLst>
              <a:ext uri="{FF2B5EF4-FFF2-40B4-BE49-F238E27FC236}">
                <a16:creationId xmlns:a16="http://schemas.microsoft.com/office/drawing/2014/main" xmlns="" id="{13DC62C2-5084-49D9-B42D-F5D66C95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01" y="1540280"/>
            <a:ext cx="1040415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Акмолинская </a:t>
            </a: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xmlns="" id="{8C5DE815-08D2-4776-ACC5-FD8C8FE6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434" y="1011947"/>
            <a:ext cx="553982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СКО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A16CEB2-CB72-4B0E-B21F-AE3C71EB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73" y="1558898"/>
            <a:ext cx="102710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Костанайская </a:t>
            </a:r>
          </a:p>
        </p:txBody>
      </p:sp>
      <p:sp>
        <p:nvSpPr>
          <p:cNvPr id="71" name="TextBox 69">
            <a:extLst>
              <a:ext uri="{FF2B5EF4-FFF2-40B4-BE49-F238E27FC236}">
                <a16:creationId xmlns:a16="http://schemas.microsoft.com/office/drawing/2014/main" xmlns="" id="{45957C44-AECB-417A-97B6-9FF0A36A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65" y="1373746"/>
            <a:ext cx="969946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Павлодарская </a:t>
            </a:r>
          </a:p>
        </p:txBody>
      </p:sp>
      <p:sp>
        <p:nvSpPr>
          <p:cNvPr id="72" name="TextBox 69">
            <a:extLst>
              <a:ext uri="{FF2B5EF4-FFF2-40B4-BE49-F238E27FC236}">
                <a16:creationId xmlns:a16="http://schemas.microsoft.com/office/drawing/2014/main" xmlns="" id="{B01BDE76-7C18-4278-AE73-9EEA7C61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116" y="3652130"/>
            <a:ext cx="103717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г. Алматы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520066" y="1865775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3,02%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3621151" y="1809286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10,30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2939047" y="2667027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10,00%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850833" y="1954236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8,60%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791012" y="2726785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10,44%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2"/>
          <p:cNvSpPr/>
          <p:nvPr/>
        </p:nvSpPr>
        <p:spPr>
          <a:xfrm>
            <a:off x="5198199" y="1881950"/>
            <a:ext cx="930200" cy="2192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Нур-Султан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581703" y="4098833"/>
            <a:ext cx="814640" cy="2192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Шымкент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08" y="2094402"/>
            <a:ext cx="217914" cy="13074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1" y="2744008"/>
            <a:ext cx="217914" cy="13074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75" y="3662671"/>
            <a:ext cx="217914" cy="130748"/>
          </a:xfrm>
          <a:prstGeom prst="rect">
            <a:avLst/>
          </a:prstGeom>
        </p:spPr>
      </p:pic>
      <p:grpSp>
        <p:nvGrpSpPr>
          <p:cNvPr id="5" name="Группа 130"/>
          <p:cNvGrpSpPr/>
          <p:nvPr/>
        </p:nvGrpSpPr>
        <p:grpSpPr>
          <a:xfrm>
            <a:off x="3459709" y="2690027"/>
            <a:ext cx="217914" cy="273518"/>
            <a:chOff x="3090314" y="2584759"/>
            <a:chExt cx="290552" cy="364691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6" name="Группа 133"/>
          <p:cNvGrpSpPr/>
          <p:nvPr/>
        </p:nvGrpSpPr>
        <p:grpSpPr>
          <a:xfrm>
            <a:off x="3949705" y="3495909"/>
            <a:ext cx="217914" cy="273518"/>
            <a:chOff x="3090314" y="2584759"/>
            <a:chExt cx="290552" cy="364691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22" name="Группа 136"/>
          <p:cNvGrpSpPr/>
          <p:nvPr/>
        </p:nvGrpSpPr>
        <p:grpSpPr>
          <a:xfrm>
            <a:off x="5208409" y="4494593"/>
            <a:ext cx="217914" cy="273518"/>
            <a:chOff x="3090314" y="2584759"/>
            <a:chExt cx="290552" cy="364691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59" y="3830239"/>
            <a:ext cx="217914" cy="139242"/>
          </a:xfrm>
          <a:prstGeom prst="rect">
            <a:avLst/>
          </a:prstGeom>
        </p:spPr>
      </p:pic>
      <p:grpSp>
        <p:nvGrpSpPr>
          <p:cNvPr id="23" name="Группа 176"/>
          <p:cNvGrpSpPr/>
          <p:nvPr/>
        </p:nvGrpSpPr>
        <p:grpSpPr>
          <a:xfrm>
            <a:off x="7025120" y="3926440"/>
            <a:ext cx="217914" cy="319890"/>
            <a:chOff x="3090314" y="2584759"/>
            <a:chExt cx="290552" cy="426521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8"/>
              <a:ext cx="290552" cy="236162"/>
            </a:xfrm>
            <a:prstGeom prst="rect">
              <a:avLst/>
            </a:prstGeom>
          </p:spPr>
        </p:pic>
      </p:grpSp>
      <p:grpSp>
        <p:nvGrpSpPr>
          <p:cNvPr id="24" name="Группа 179"/>
          <p:cNvGrpSpPr/>
          <p:nvPr/>
        </p:nvGrpSpPr>
        <p:grpSpPr>
          <a:xfrm>
            <a:off x="6948441" y="3167914"/>
            <a:ext cx="217914" cy="273518"/>
            <a:chOff x="3090314" y="2584759"/>
            <a:chExt cx="290552" cy="364691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25" name="Группа 182"/>
          <p:cNvGrpSpPr/>
          <p:nvPr/>
        </p:nvGrpSpPr>
        <p:grpSpPr>
          <a:xfrm>
            <a:off x="5484211" y="2873868"/>
            <a:ext cx="217914" cy="273518"/>
            <a:chOff x="3090314" y="2584759"/>
            <a:chExt cx="290552" cy="364691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26" name="Группа 188"/>
          <p:cNvGrpSpPr/>
          <p:nvPr/>
        </p:nvGrpSpPr>
        <p:grpSpPr>
          <a:xfrm>
            <a:off x="4139302" y="1820719"/>
            <a:ext cx="217914" cy="273518"/>
            <a:chOff x="3090314" y="2584759"/>
            <a:chExt cx="290552" cy="364691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27" name="Группа 194"/>
          <p:cNvGrpSpPr/>
          <p:nvPr/>
        </p:nvGrpSpPr>
        <p:grpSpPr>
          <a:xfrm>
            <a:off x="5889983" y="2246399"/>
            <a:ext cx="217914" cy="244943"/>
            <a:chOff x="3090314" y="2711759"/>
            <a:chExt cx="290552" cy="326591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11759"/>
              <a:ext cx="290552" cy="185656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864019"/>
              <a:ext cx="290552" cy="174331"/>
            </a:xfrm>
            <a:prstGeom prst="rect">
              <a:avLst/>
            </a:prstGeom>
          </p:spPr>
        </p:pic>
      </p:grpSp>
      <p:grpSp>
        <p:nvGrpSpPr>
          <p:cNvPr id="28" name="Группа 150"/>
          <p:cNvGrpSpPr/>
          <p:nvPr/>
        </p:nvGrpSpPr>
        <p:grpSpPr>
          <a:xfrm>
            <a:off x="73324" y="4845546"/>
            <a:ext cx="9062250" cy="276999"/>
            <a:chOff x="73324" y="4845546"/>
            <a:chExt cx="9062250" cy="276999"/>
          </a:xfrm>
        </p:grpSpPr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8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916205" y="3684729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33,80%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3427360" y="3510880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10,78%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630660" y="3776880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10,05%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692585" y="4426986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18.3</a:t>
            </a:r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5493126" y="3649502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8,53%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512790" y="3872852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10,95%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432559" y="3111330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23,28%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893460" y="2408850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3,28%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018965" y="1674382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15,00%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5377534" y="2194955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15,92%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962580" y="2900464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17,42%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983276" y="1269163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10,78%</a:t>
            </a:r>
            <a:endParaRPr lang="ru-RU" sz="1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Равнобедренный треугольник 132"/>
          <p:cNvSpPr>
            <a:spLocks noChangeAspect="1"/>
          </p:cNvSpPr>
          <p:nvPr/>
        </p:nvSpPr>
        <p:spPr>
          <a:xfrm rot="10800000">
            <a:off x="1890686" y="204938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6768135" y="456498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>
            <a:spLocks noChangeAspect="1"/>
          </p:cNvSpPr>
          <p:nvPr/>
        </p:nvSpPr>
        <p:spPr>
          <a:xfrm rot="10800000">
            <a:off x="6771679" y="468903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6793972" y="4462623"/>
            <a:ext cx="2622462" cy="2308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среднего значения в РК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793972" y="4586515"/>
            <a:ext cx="2628631" cy="2308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среднего значения в РК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Равнобедренный треугольник 137"/>
          <p:cNvSpPr>
            <a:spLocks noChangeAspect="1"/>
          </p:cNvSpPr>
          <p:nvPr/>
        </p:nvSpPr>
        <p:spPr>
          <a:xfrm rot="10800000">
            <a:off x="2950854" y="2773942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>
            <a:spLocks noChangeAspect="1"/>
          </p:cNvSpPr>
          <p:nvPr/>
        </p:nvSpPr>
        <p:spPr>
          <a:xfrm rot="10800000">
            <a:off x="1813401" y="2855958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авнобедренный треугольник 139"/>
          <p:cNvSpPr>
            <a:spLocks noChangeAspect="1"/>
          </p:cNvSpPr>
          <p:nvPr/>
        </p:nvSpPr>
        <p:spPr>
          <a:xfrm rot="10800000">
            <a:off x="1903924" y="3797785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>
            <a:spLocks noChangeAspect="1"/>
          </p:cNvSpPr>
          <p:nvPr/>
        </p:nvSpPr>
        <p:spPr>
          <a:xfrm rot="10800000">
            <a:off x="3439660" y="363672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/>
          <p:cNvSpPr>
            <a:spLocks noChangeAspect="1"/>
          </p:cNvSpPr>
          <p:nvPr/>
        </p:nvSpPr>
        <p:spPr>
          <a:xfrm rot="10800000">
            <a:off x="4665133" y="3887698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>
            <a:spLocks noChangeAspect="1"/>
          </p:cNvSpPr>
          <p:nvPr/>
        </p:nvSpPr>
        <p:spPr>
          <a:xfrm rot="10800000">
            <a:off x="5512190" y="3757449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авнобедренный треугольник 143"/>
          <p:cNvSpPr>
            <a:spLocks noChangeAspect="1"/>
          </p:cNvSpPr>
          <p:nvPr/>
        </p:nvSpPr>
        <p:spPr>
          <a:xfrm rot="10800000">
            <a:off x="3640861" y="190207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Равнобедренный треугольник 144"/>
          <p:cNvSpPr>
            <a:spLocks noChangeAspect="1"/>
          </p:cNvSpPr>
          <p:nvPr/>
        </p:nvSpPr>
        <p:spPr>
          <a:xfrm rot="10800000">
            <a:off x="4551712" y="1972292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Равнобедренный треугольник 145"/>
          <p:cNvSpPr>
            <a:spLocks noChangeAspect="1"/>
          </p:cNvSpPr>
          <p:nvPr/>
        </p:nvSpPr>
        <p:spPr>
          <a:xfrm rot="10800000">
            <a:off x="5008908" y="137089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/>
          <p:cNvSpPr>
            <a:spLocks noChangeAspect="1"/>
          </p:cNvSpPr>
          <p:nvPr/>
        </p:nvSpPr>
        <p:spPr>
          <a:xfrm rot="10800000">
            <a:off x="6043809" y="178445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4692585" y="4532788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/>
          <p:cNvSpPr/>
          <p:nvPr/>
        </p:nvSpPr>
        <p:spPr>
          <a:xfrm>
            <a:off x="4980566" y="300585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/>
          <p:cNvSpPr>
            <a:spLocks noChangeAspect="1"/>
          </p:cNvSpPr>
          <p:nvPr/>
        </p:nvSpPr>
        <p:spPr>
          <a:xfrm rot="10800000">
            <a:off x="6441671" y="322945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>
            <a:spLocks noChangeAspect="1"/>
          </p:cNvSpPr>
          <p:nvPr/>
        </p:nvSpPr>
        <p:spPr>
          <a:xfrm rot="10800000">
            <a:off x="6532353" y="397892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/>
          <p:cNvSpPr>
            <a:spLocks noChangeAspect="1"/>
          </p:cNvSpPr>
          <p:nvPr/>
        </p:nvSpPr>
        <p:spPr>
          <a:xfrm rot="10800000">
            <a:off x="6929724" y="251298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/>
          <p:cNvSpPr/>
          <p:nvPr/>
        </p:nvSpPr>
        <p:spPr>
          <a:xfrm>
            <a:off x="5377863" y="2314811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>
            <a:off x="1884941" y="192000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850833" y="1792311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33,1%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Равнобедренный треугольник 154"/>
          <p:cNvSpPr>
            <a:spLocks noChangeAspect="1"/>
          </p:cNvSpPr>
          <p:nvPr/>
        </p:nvSpPr>
        <p:spPr>
          <a:xfrm rot="10800000">
            <a:off x="2950854" y="261201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2948572" y="2486052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Равнобедренный треугольник 156"/>
          <p:cNvSpPr/>
          <p:nvPr/>
        </p:nvSpPr>
        <p:spPr>
          <a:xfrm>
            <a:off x="1827791" y="268200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793683" y="2554311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75,3%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Равнобедренный треугольник 158"/>
          <p:cNvSpPr/>
          <p:nvPr/>
        </p:nvSpPr>
        <p:spPr>
          <a:xfrm>
            <a:off x="1903991" y="3644034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1869883" y="3516336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69,8%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Равнобедренный треугольник 160"/>
          <p:cNvSpPr/>
          <p:nvPr/>
        </p:nvSpPr>
        <p:spPr>
          <a:xfrm>
            <a:off x="3427991" y="344400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3393883" y="3316311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41,6%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630660" y="3614955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0,37%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Равнобедренный треугольник 163"/>
          <p:cNvSpPr>
            <a:spLocks noChangeAspect="1"/>
          </p:cNvSpPr>
          <p:nvPr/>
        </p:nvSpPr>
        <p:spPr>
          <a:xfrm rot="10800000">
            <a:off x="4665133" y="372577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659235" y="4262655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4,1%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Равнобедренный треугольник 165"/>
          <p:cNvSpPr>
            <a:spLocks noChangeAspect="1"/>
          </p:cNvSpPr>
          <p:nvPr/>
        </p:nvSpPr>
        <p:spPr>
          <a:xfrm rot="10800000">
            <a:off x="4693708" y="437347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5483601" y="3497102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19,9%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Равнобедренный треугольник 167"/>
          <p:cNvSpPr>
            <a:spLocks noChangeAspect="1"/>
          </p:cNvSpPr>
          <p:nvPr/>
        </p:nvSpPr>
        <p:spPr>
          <a:xfrm rot="10800000">
            <a:off x="5502665" y="3605049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Равнобедренный треугольник 170"/>
          <p:cNvSpPr/>
          <p:nvPr/>
        </p:nvSpPr>
        <p:spPr>
          <a:xfrm>
            <a:off x="6437891" y="3091584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403783" y="2963886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39,2%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Равнобедренный треугольник 172"/>
          <p:cNvSpPr/>
          <p:nvPr/>
        </p:nvSpPr>
        <p:spPr>
          <a:xfrm>
            <a:off x="6904616" y="235815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870508" y="2230461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72,9%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Равнобедренный треугольник 174"/>
          <p:cNvSpPr/>
          <p:nvPr/>
        </p:nvSpPr>
        <p:spPr>
          <a:xfrm>
            <a:off x="6533141" y="386310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499033" y="3735411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39,2%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943530" y="2729014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41,6%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Равнобедренный треугольник 195"/>
          <p:cNvSpPr/>
          <p:nvPr/>
        </p:nvSpPr>
        <p:spPr>
          <a:xfrm>
            <a:off x="4961516" y="283440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5361740" y="2045857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3,44%</a:t>
            </a:r>
            <a:endParaRPr lang="ru-RU" sz="11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Равнобедренный треугольник 197"/>
          <p:cNvSpPr>
            <a:spLocks noChangeAspect="1"/>
          </p:cNvSpPr>
          <p:nvPr/>
        </p:nvSpPr>
        <p:spPr>
          <a:xfrm rot="10800000">
            <a:off x="5386584" y="214640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529591" y="1703850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19,5%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Равнобедренный треугольник 217"/>
          <p:cNvSpPr>
            <a:spLocks noChangeAspect="1"/>
          </p:cNvSpPr>
          <p:nvPr/>
        </p:nvSpPr>
        <p:spPr>
          <a:xfrm rot="10800000">
            <a:off x="4561237" y="181036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3630676" y="1666411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24,2</a:t>
            </a:r>
            <a:r>
              <a:rPr lang="ru-RU" sz="11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Равнобедренный треугольник 219"/>
          <p:cNvSpPr>
            <a:spLocks noChangeAspect="1"/>
          </p:cNvSpPr>
          <p:nvPr/>
        </p:nvSpPr>
        <p:spPr>
          <a:xfrm rot="10800000">
            <a:off x="3650386" y="1759196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4992801" y="1107238"/>
            <a:ext cx="58683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18,5%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Равнобедренный треугольник 221"/>
          <p:cNvSpPr>
            <a:spLocks noChangeAspect="1"/>
          </p:cNvSpPr>
          <p:nvPr/>
        </p:nvSpPr>
        <p:spPr>
          <a:xfrm rot="10800000">
            <a:off x="5018433" y="1208965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69F88A72-F730-4CF7-9D9F-E81DB83C9DCE}"/>
              </a:ext>
            </a:extLst>
          </p:cNvPr>
          <p:cNvSpPr txBox="1"/>
          <p:nvPr/>
        </p:nvSpPr>
        <p:spPr>
          <a:xfrm>
            <a:off x="6009440" y="1521982"/>
            <a:ext cx="586835" cy="2539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26,8%</a:t>
            </a:r>
            <a:endParaRPr lang="ru-RU" sz="105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Равнобедренный треугольник 223"/>
          <p:cNvSpPr>
            <a:spLocks noChangeAspect="1"/>
          </p:cNvSpPr>
          <p:nvPr/>
        </p:nvSpPr>
        <p:spPr>
          <a:xfrm rot="10800000">
            <a:off x="6034284" y="163205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TextBox 227"/>
          <p:cNvSpPr txBox="1"/>
          <p:nvPr/>
        </p:nvSpPr>
        <p:spPr>
          <a:xfrm>
            <a:off x="723900" y="1152525"/>
            <a:ext cx="258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14,9% - доля переработки ТБО</a:t>
            </a:r>
            <a:endParaRPr lang="ru-RU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714375" y="914400"/>
            <a:ext cx="4114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34% - доля переработки промышленных отходов 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solidFill>
            <a:srgbClr val="066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9142914" cy="75036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10692000" y="0"/>
                </a:lnTo>
                <a:lnTo>
                  <a:pt x="10692000" y="877611"/>
                </a:lnTo>
                <a:lnTo>
                  <a:pt x="0" y="87761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B2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118" y="106197"/>
            <a:ext cx="521503" cy="53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2951" y="49125"/>
            <a:ext cx="7972424" cy="647511"/>
          </a:xfrm>
          <a:prstGeom prst="rect">
            <a:avLst/>
          </a:prstGeom>
        </p:spPr>
        <p:txBody>
          <a:bodyPr vert="horz" wrap="square" lIns="0" tIns="10313" rIns="0" bIns="0" rtlCol="0">
            <a:spAutoFit/>
          </a:bodyPr>
          <a:lstStyle/>
          <a:p>
            <a:pPr marL="162839" marR="4342" indent="-152526">
              <a:lnSpc>
                <a:spcPct val="114599"/>
              </a:lnSpc>
              <a:spcBef>
                <a:spcPts val="81"/>
              </a:spcBef>
            </a:pPr>
            <a:r>
              <a:rPr lang="ru-RU" sz="1800" b="1" spc="9" dirty="0" smtClean="0">
                <a:solidFill>
                  <a:srgbClr val="FEFEFE"/>
                </a:solidFill>
                <a:latin typeface="Tahoma"/>
                <a:cs typeface="Tahoma"/>
              </a:rPr>
              <a:t>	</a:t>
            </a:r>
            <a:r>
              <a:rPr sz="1800" b="1" spc="9" smtClean="0">
                <a:solidFill>
                  <a:srgbClr val="FEFEFE"/>
                </a:solidFill>
                <a:latin typeface="Tahoma"/>
                <a:cs typeface="Tahoma"/>
              </a:rPr>
              <a:t>ДЕЙСТВУЮЩАЯ </a:t>
            </a:r>
            <a:r>
              <a:rPr sz="1800" b="1" spc="9" dirty="0">
                <a:solidFill>
                  <a:srgbClr val="FEFEFE"/>
                </a:solidFill>
                <a:latin typeface="Tahoma"/>
                <a:cs typeface="Tahoma"/>
              </a:rPr>
              <a:t>КАРТА СТИХИЙНЫХ СВАЛОК  НА ТЕРРИТОРИИ РЕСПУБЛИКИ КАЗАХСТАН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8751" y="1728580"/>
            <a:ext cx="1118565" cy="229146"/>
          </a:xfrm>
          <a:prstGeom prst="rect">
            <a:avLst/>
          </a:prstGeom>
        </p:spPr>
        <p:txBody>
          <a:bodyPr vert="horz" wrap="square" lIns="0" tIns="13570" rIns="0" bIns="0" rtlCol="0">
            <a:spAutoFit/>
          </a:bodyPr>
          <a:lstStyle/>
          <a:p>
            <a:pPr marL="10856">
              <a:spcBef>
                <a:spcPts val="107"/>
              </a:spcBef>
            </a:pPr>
            <a:r>
              <a:rPr sz="700" spc="30" dirty="0">
                <a:solidFill>
                  <a:srgbClr val="E31E24"/>
                </a:solidFill>
                <a:latin typeface="Arial"/>
                <a:cs typeface="Arial"/>
              </a:rPr>
              <a:t>(по</a:t>
            </a:r>
            <a:r>
              <a:rPr sz="700" spc="-26" dirty="0">
                <a:solidFill>
                  <a:srgbClr val="E31E24"/>
                </a:solidFill>
                <a:latin typeface="Arial"/>
                <a:cs typeface="Arial"/>
              </a:rPr>
              <a:t> </a:t>
            </a:r>
            <a:r>
              <a:rPr sz="700" spc="34" dirty="0">
                <a:solidFill>
                  <a:srgbClr val="E31E24"/>
                </a:solidFill>
                <a:latin typeface="Arial"/>
                <a:cs typeface="Arial"/>
              </a:rPr>
              <a:t>состоянию</a:t>
            </a:r>
            <a:r>
              <a:rPr sz="700" spc="-21" dirty="0">
                <a:solidFill>
                  <a:srgbClr val="E31E24"/>
                </a:solidFill>
                <a:latin typeface="Arial"/>
                <a:cs typeface="Arial"/>
              </a:rPr>
              <a:t> </a:t>
            </a:r>
            <a:r>
              <a:rPr sz="700" spc="38" dirty="0">
                <a:solidFill>
                  <a:srgbClr val="E31E24"/>
                </a:solidFill>
                <a:latin typeface="Arial"/>
                <a:cs typeface="Arial"/>
              </a:rPr>
              <a:t>на</a:t>
            </a:r>
            <a:r>
              <a:rPr sz="700" spc="-21" dirty="0">
                <a:solidFill>
                  <a:srgbClr val="E31E24"/>
                </a:solidFill>
                <a:latin typeface="Arial"/>
                <a:cs typeface="Arial"/>
              </a:rPr>
              <a:t> </a:t>
            </a:r>
            <a:r>
              <a:rPr sz="700" spc="21" dirty="0">
                <a:solidFill>
                  <a:srgbClr val="E31E24"/>
                </a:solidFill>
                <a:latin typeface="Arial"/>
                <a:cs typeface="Arial"/>
              </a:rPr>
              <a:t>2019</a:t>
            </a:r>
            <a:r>
              <a:rPr sz="700" spc="-21" dirty="0">
                <a:solidFill>
                  <a:srgbClr val="E31E24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E31E24"/>
                </a:solidFill>
                <a:latin typeface="Arial"/>
                <a:cs typeface="Arial"/>
              </a:rPr>
              <a:t>г.)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0884" y="1110072"/>
            <a:ext cx="1208702" cy="702363"/>
          </a:xfrm>
          <a:prstGeom prst="rect">
            <a:avLst/>
          </a:prstGeom>
        </p:spPr>
        <p:txBody>
          <a:bodyPr vert="horz" wrap="square" lIns="0" tIns="9770" rIns="0" bIns="0" rtlCol="0">
            <a:spAutoFit/>
          </a:bodyPr>
          <a:lstStyle/>
          <a:p>
            <a:pPr marL="10856">
              <a:spcBef>
                <a:spcPts val="77"/>
              </a:spcBef>
            </a:pPr>
            <a:r>
              <a:rPr sz="4500" spc="-4" dirty="0">
                <a:solidFill>
                  <a:srgbClr val="E31E24"/>
                </a:solidFill>
                <a:latin typeface="Impact"/>
                <a:cs typeface="Impact"/>
              </a:rPr>
              <a:t>9</a:t>
            </a:r>
            <a:r>
              <a:rPr sz="4500" spc="-97" dirty="0">
                <a:solidFill>
                  <a:srgbClr val="E31E24"/>
                </a:solidFill>
                <a:latin typeface="Impact"/>
                <a:cs typeface="Impact"/>
              </a:rPr>
              <a:t>2</a:t>
            </a:r>
            <a:r>
              <a:rPr sz="4500" spc="-4" dirty="0">
                <a:solidFill>
                  <a:srgbClr val="E31E24"/>
                </a:solidFill>
                <a:latin typeface="Impact"/>
                <a:cs typeface="Impact"/>
              </a:rPr>
              <a:t>46</a:t>
            </a:r>
            <a:endParaRPr sz="45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652" y="967993"/>
            <a:ext cx="1268431" cy="120327"/>
          </a:xfrm>
          <a:prstGeom prst="rect">
            <a:avLst/>
          </a:prstGeom>
        </p:spPr>
        <p:txBody>
          <a:bodyPr vert="horz" wrap="square" lIns="0" tIns="12483" rIns="0" bIns="0" rtlCol="0">
            <a:spAutoFit/>
          </a:bodyPr>
          <a:lstStyle/>
          <a:p>
            <a:pPr marL="10856">
              <a:spcBef>
                <a:spcPts val="97"/>
              </a:spcBef>
            </a:pPr>
            <a:r>
              <a:rPr sz="700" spc="-4" dirty="0">
                <a:solidFill>
                  <a:srgbClr val="E31E24"/>
                </a:solidFill>
                <a:latin typeface="Arial"/>
                <a:cs typeface="Arial"/>
              </a:rPr>
              <a:t>НЕСАНКЦИОНИРОВАННЫХ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3328" y="1095934"/>
            <a:ext cx="398557" cy="120327"/>
          </a:xfrm>
          <a:prstGeom prst="rect">
            <a:avLst/>
          </a:prstGeom>
        </p:spPr>
        <p:txBody>
          <a:bodyPr vert="horz" wrap="square" lIns="0" tIns="12483" rIns="0" bIns="0" rtlCol="0">
            <a:spAutoFit/>
          </a:bodyPr>
          <a:lstStyle/>
          <a:p>
            <a:pPr marL="10856">
              <a:spcBef>
                <a:spcPts val="97"/>
              </a:spcBef>
            </a:pPr>
            <a:r>
              <a:rPr sz="700" dirty="0">
                <a:solidFill>
                  <a:srgbClr val="E31E24"/>
                </a:solidFill>
                <a:latin typeface="Arial"/>
                <a:cs typeface="Arial"/>
              </a:rPr>
              <a:t>СВАЛОК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6922" y="2659282"/>
            <a:ext cx="2535459" cy="155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8590" y="2854690"/>
            <a:ext cx="1445142" cy="160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451" y="1242275"/>
            <a:ext cx="6132158" cy="3551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60433" y="3615111"/>
            <a:ext cx="83865" cy="732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5020" y="3281703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42685" y="0"/>
                </a:moveTo>
                <a:lnTo>
                  <a:pt x="0" y="72853"/>
                </a:lnTo>
                <a:lnTo>
                  <a:pt x="85374" y="72853"/>
                </a:lnTo>
                <a:lnTo>
                  <a:pt x="42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5020" y="3281703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0" y="72853"/>
                </a:moveTo>
                <a:lnTo>
                  <a:pt x="42685" y="0"/>
                </a:lnTo>
                <a:lnTo>
                  <a:pt x="85374" y="72853"/>
                </a:lnTo>
                <a:lnTo>
                  <a:pt x="0" y="72853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1589" y="3150083"/>
            <a:ext cx="83865" cy="74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3557" y="3106068"/>
            <a:ext cx="83864" cy="7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5619" y="3736681"/>
            <a:ext cx="83860" cy="73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5779" y="2826449"/>
            <a:ext cx="83864" cy="74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3770" y="2955562"/>
            <a:ext cx="83861" cy="73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4456" y="2872041"/>
            <a:ext cx="83864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0155" y="2814291"/>
            <a:ext cx="83865" cy="74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1977" y="2794474"/>
            <a:ext cx="83867" cy="73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8884" y="3064980"/>
            <a:ext cx="83860" cy="73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3999" y="3546662"/>
            <a:ext cx="83865" cy="74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3982" y="3343144"/>
            <a:ext cx="83865" cy="74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6982" y="2504272"/>
            <a:ext cx="83860" cy="7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62434" y="3333372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42684" y="0"/>
                </a:moveTo>
                <a:lnTo>
                  <a:pt x="0" y="72853"/>
                </a:lnTo>
                <a:lnTo>
                  <a:pt x="85370" y="72853"/>
                </a:lnTo>
                <a:lnTo>
                  <a:pt x="42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62434" y="3333372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0" y="72853"/>
                </a:moveTo>
                <a:lnTo>
                  <a:pt x="42684" y="0"/>
                </a:lnTo>
                <a:lnTo>
                  <a:pt x="85370" y="72853"/>
                </a:lnTo>
                <a:lnTo>
                  <a:pt x="0" y="72853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93434" y="3394815"/>
            <a:ext cx="83860" cy="73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0812" y="2996652"/>
            <a:ext cx="83861" cy="74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0777" y="3309712"/>
            <a:ext cx="83864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6938" y="4069496"/>
            <a:ext cx="83860" cy="731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0454" y="3663738"/>
            <a:ext cx="83861" cy="74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0803" y="3376580"/>
            <a:ext cx="83865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36811" y="3522469"/>
            <a:ext cx="83860" cy="73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274" y="3356758"/>
            <a:ext cx="83865" cy="73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278" y="3502651"/>
            <a:ext cx="83865" cy="73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9287" y="3648543"/>
            <a:ext cx="83860" cy="73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5773" y="3093916"/>
            <a:ext cx="83861" cy="74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8973" y="3279316"/>
            <a:ext cx="82402" cy="731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0931" y="3429705"/>
            <a:ext cx="83865" cy="74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0707" y="2781664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29">
                <a:moveTo>
                  <a:pt x="42684" y="0"/>
                </a:moveTo>
                <a:lnTo>
                  <a:pt x="0" y="74702"/>
                </a:lnTo>
                <a:lnTo>
                  <a:pt x="85370" y="74702"/>
                </a:lnTo>
                <a:lnTo>
                  <a:pt x="42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10707" y="2781664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29">
                <a:moveTo>
                  <a:pt x="0" y="74702"/>
                </a:moveTo>
                <a:lnTo>
                  <a:pt x="42684" y="0"/>
                </a:lnTo>
                <a:lnTo>
                  <a:pt x="85370" y="74702"/>
                </a:lnTo>
                <a:lnTo>
                  <a:pt x="0" y="74702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20796" y="3075678"/>
            <a:ext cx="83868" cy="730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9525" y="3188135"/>
            <a:ext cx="83864" cy="74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2038" y="2960178"/>
            <a:ext cx="83864" cy="73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6667" y="2584754"/>
            <a:ext cx="83861" cy="73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7483" y="3792975"/>
            <a:ext cx="83861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93488" y="3938864"/>
            <a:ext cx="83864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39493" y="4084694"/>
            <a:ext cx="83865" cy="731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58816" y="2318872"/>
            <a:ext cx="83865" cy="74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04824" y="2464761"/>
            <a:ext cx="83861" cy="74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0828" y="2577217"/>
            <a:ext cx="83864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51650" y="2764078"/>
            <a:ext cx="83865" cy="73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23832" y="2799092"/>
            <a:ext cx="83861" cy="73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9124" y="2054444"/>
            <a:ext cx="83861" cy="73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65725" y="2242886"/>
            <a:ext cx="83861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29989" y="1943446"/>
            <a:ext cx="83865" cy="74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79794" y="2121310"/>
            <a:ext cx="83865" cy="74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21178" y="2375039"/>
            <a:ext cx="83861" cy="73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54649" y="2859882"/>
            <a:ext cx="83861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3526" y="2504272"/>
            <a:ext cx="83864" cy="7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11313" y="2242886"/>
            <a:ext cx="83861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33797" y="2090917"/>
            <a:ext cx="82283" cy="730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64157" y="1875119"/>
            <a:ext cx="83865" cy="73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2202" y="2434368"/>
            <a:ext cx="83867" cy="730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03322" y="2534668"/>
            <a:ext cx="83865" cy="73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69918" y="2441906"/>
            <a:ext cx="83864" cy="732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89791" y="2799901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42684" y="0"/>
                </a:moveTo>
                <a:lnTo>
                  <a:pt x="0" y="72993"/>
                </a:lnTo>
                <a:lnTo>
                  <a:pt x="85378" y="72993"/>
                </a:lnTo>
                <a:lnTo>
                  <a:pt x="42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89791" y="2799901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0" y="72993"/>
                </a:moveTo>
                <a:lnTo>
                  <a:pt x="42684" y="0"/>
                </a:lnTo>
                <a:lnTo>
                  <a:pt x="85378" y="72993"/>
                </a:lnTo>
                <a:lnTo>
                  <a:pt x="0" y="72993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90769" y="3134885"/>
            <a:ext cx="83861" cy="732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29735" y="1663169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42685" y="0"/>
                </a:moveTo>
                <a:lnTo>
                  <a:pt x="0" y="72997"/>
                </a:lnTo>
                <a:lnTo>
                  <a:pt x="85366" y="72997"/>
                </a:lnTo>
                <a:lnTo>
                  <a:pt x="42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29735" y="1663169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0" y="72997"/>
                </a:moveTo>
                <a:lnTo>
                  <a:pt x="42685" y="0"/>
                </a:lnTo>
                <a:lnTo>
                  <a:pt x="85366" y="72997"/>
                </a:lnTo>
                <a:lnTo>
                  <a:pt x="0" y="72997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7868" y="1597884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30">
                <a:moveTo>
                  <a:pt x="42685" y="0"/>
                </a:moveTo>
                <a:lnTo>
                  <a:pt x="0" y="74700"/>
                </a:lnTo>
                <a:lnTo>
                  <a:pt x="85370" y="74700"/>
                </a:lnTo>
                <a:lnTo>
                  <a:pt x="42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57868" y="1597884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30">
                <a:moveTo>
                  <a:pt x="0" y="74700"/>
                </a:moveTo>
                <a:lnTo>
                  <a:pt x="42685" y="0"/>
                </a:lnTo>
                <a:lnTo>
                  <a:pt x="85370" y="74700"/>
                </a:lnTo>
                <a:lnTo>
                  <a:pt x="0" y="74700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68789" y="1856881"/>
            <a:ext cx="83865" cy="73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96925" y="1791479"/>
            <a:ext cx="83865" cy="732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25488" y="1614538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30">
                <a:moveTo>
                  <a:pt x="42688" y="0"/>
                </a:moveTo>
                <a:lnTo>
                  <a:pt x="0" y="74703"/>
                </a:lnTo>
                <a:lnTo>
                  <a:pt x="85374" y="74703"/>
                </a:lnTo>
                <a:lnTo>
                  <a:pt x="426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25488" y="1614538"/>
            <a:ext cx="73304" cy="64022"/>
          </a:xfrm>
          <a:custGeom>
            <a:avLst/>
            <a:gdLst/>
            <a:ahLst/>
            <a:cxnLst/>
            <a:rect l="l" t="t" r="r" b="b"/>
            <a:pathLst>
              <a:path w="85725" h="74930">
                <a:moveTo>
                  <a:pt x="0" y="74703"/>
                </a:moveTo>
                <a:lnTo>
                  <a:pt x="42688" y="0"/>
                </a:lnTo>
                <a:lnTo>
                  <a:pt x="85374" y="74703"/>
                </a:lnTo>
                <a:lnTo>
                  <a:pt x="0" y="74703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53621" y="1550712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42684" y="0"/>
                </a:moveTo>
                <a:lnTo>
                  <a:pt x="0" y="72993"/>
                </a:lnTo>
                <a:lnTo>
                  <a:pt x="85374" y="72993"/>
                </a:lnTo>
                <a:lnTo>
                  <a:pt x="42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53621" y="1550712"/>
            <a:ext cx="73304" cy="62395"/>
          </a:xfrm>
          <a:custGeom>
            <a:avLst/>
            <a:gdLst/>
            <a:ahLst/>
            <a:cxnLst/>
            <a:rect l="l" t="t" r="r" b="b"/>
            <a:pathLst>
              <a:path w="85725" h="73025">
                <a:moveTo>
                  <a:pt x="0" y="72993"/>
                </a:moveTo>
                <a:lnTo>
                  <a:pt x="42684" y="0"/>
                </a:lnTo>
                <a:lnTo>
                  <a:pt x="85374" y="72993"/>
                </a:lnTo>
                <a:lnTo>
                  <a:pt x="0" y="72993"/>
                </a:lnTo>
                <a:close/>
              </a:path>
            </a:pathLst>
          </a:custGeom>
          <a:ln w="1270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8996" y="2641047"/>
            <a:ext cx="82405" cy="730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07132" y="2575636"/>
            <a:ext cx="83865" cy="74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6245273" y="1410616"/>
          <a:ext cx="2506455" cy="3469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220"/>
                <a:gridCol w="369235"/>
              </a:tblGrid>
              <a:tr h="175143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город</a:t>
                      </a:r>
                      <a:r>
                        <a:rPr sz="1000" spc="-7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Алматы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86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город</a:t>
                      </a:r>
                      <a:r>
                        <a:rPr sz="1000" spc="-7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Нур-Султан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431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город</a:t>
                      </a:r>
                      <a:r>
                        <a:rPr sz="1000" spc="-7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8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Шымкент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122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5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Акмолинская</a:t>
                      </a:r>
                      <a:r>
                        <a:rPr sz="1000" spc="-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1576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Актюбинская</a:t>
                      </a:r>
                      <a:r>
                        <a:rPr sz="1000" spc="-8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747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4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Алматинская</a:t>
                      </a:r>
                      <a:r>
                        <a:rPr sz="1000" spc="-9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867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Атырауская</a:t>
                      </a:r>
                      <a:r>
                        <a:rPr sz="1000" spc="-10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546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4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Восточно-Казахстанская</a:t>
                      </a:r>
                      <a:r>
                        <a:rPr sz="1000" spc="-5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525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Жамбылская</a:t>
                      </a:r>
                      <a:r>
                        <a:rPr sz="1000" spc="-6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346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Западно-Казахстанская</a:t>
                      </a:r>
                      <a:r>
                        <a:rPr sz="1000" spc="-2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400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5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Карагандинская</a:t>
                      </a:r>
                      <a:r>
                        <a:rPr sz="1000" spc="-7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1081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4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Костанайская</a:t>
                      </a:r>
                      <a:r>
                        <a:rPr sz="1000" spc="-7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313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5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Кызылординская</a:t>
                      </a:r>
                      <a:r>
                        <a:rPr sz="1000" spc="-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228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5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Мангистауская</a:t>
                      </a:r>
                      <a:r>
                        <a:rPr sz="1000" spc="-9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194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Павлодарская</a:t>
                      </a:r>
                      <a:r>
                        <a:rPr sz="1000" spc="-4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618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175134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Северо-Казахстанская</a:t>
                      </a:r>
                      <a:r>
                        <a:rPr sz="1000" spc="-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863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262701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Теркестанская</a:t>
                      </a:r>
                      <a:r>
                        <a:rPr sz="1000" spc="-8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78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303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478" marB="0">
                    <a:solidFill>
                      <a:srgbClr val="F2FFED"/>
                    </a:solidFill>
                  </a:tcPr>
                </a:tc>
              </a:tr>
              <a:tr h="262709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0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ВСЕ</a:t>
                      </a:r>
                      <a:r>
                        <a:rPr sz="1000" spc="-25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dirty="0">
                          <a:solidFill>
                            <a:srgbClr val="E31E24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9831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00" b="1" spc="30" dirty="0">
                          <a:solidFill>
                            <a:srgbClr val="E31E24"/>
                          </a:solidFill>
                          <a:latin typeface="Century Gothic"/>
                          <a:cs typeface="Century Gothic"/>
                        </a:rPr>
                        <a:t>9246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99831" marB="0">
                    <a:solidFill>
                      <a:srgbClr val="F2FFED"/>
                    </a:solidFill>
                  </a:tcPr>
                </a:tc>
              </a:tr>
            </a:tbl>
          </a:graphicData>
        </a:graphic>
      </p:graphicFrame>
      <p:sp>
        <p:nvSpPr>
          <p:cNvPr id="86" name="object 86"/>
          <p:cNvSpPr txBox="1">
            <a:spLocks noGrp="1"/>
          </p:cNvSpPr>
          <p:nvPr>
            <p:ph type="ftr" sz="quarter" idx="4294967295"/>
          </p:nvPr>
        </p:nvSpPr>
        <p:spPr>
          <a:xfrm>
            <a:off x="36036" y="4930221"/>
            <a:ext cx="4612181" cy="234627"/>
          </a:xfrm>
          <a:prstGeom prst="rect">
            <a:avLst/>
          </a:prstGeom>
        </p:spPr>
        <p:txBody>
          <a:bodyPr vert="horz" wrap="square" lIns="0" tIns="18998" rIns="0" bIns="0" rtlCol="0">
            <a:spAutoFit/>
          </a:bodyPr>
          <a:lstStyle/>
          <a:p>
            <a:pPr marL="10856">
              <a:spcBef>
                <a:spcPts val="150"/>
              </a:spcBef>
            </a:pPr>
            <a:endParaRPr spc="-4" dirty="0"/>
          </a:p>
        </p:txBody>
      </p:sp>
      <p:sp>
        <p:nvSpPr>
          <p:cNvPr id="87" name="TextBox 86"/>
          <p:cNvSpPr txBox="1"/>
          <p:nvPr/>
        </p:nvSpPr>
        <p:spPr>
          <a:xfrm>
            <a:off x="8696325" y="469582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</a:t>
            </a:r>
            <a:endParaRPr lang="ru-RU" sz="11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jrtZCBNEy4QbBHQlj2o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1441</Words>
  <Application>Microsoft Office PowerPoint</Application>
  <PresentationFormat>Экран (16:9)</PresentationFormat>
  <Paragraphs>375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</vt:lpstr>
      <vt:lpstr>Century Gothic</vt:lpstr>
      <vt:lpstr>Impact</vt:lpstr>
      <vt:lpstr>Tahoma</vt:lpstr>
      <vt:lpstr>Times New Roman</vt:lpstr>
      <vt:lpstr>Wingdings</vt:lpstr>
      <vt:lpstr>Тема Office</vt:lpstr>
      <vt:lpstr>О новых подходах в системе переработки и утилизации отходов в рамках проекта Экологического кодекса Республики Казахстан</vt:lpstr>
      <vt:lpstr>  ЭКОЛОГИЧЕСКАЯ РЕФОРМА     ПРИНЯТИЕ НОВОГО ЭКОЛОГИЧЕСКОГО КОДЕКСА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ТЕКУЩАЯ СИТУАЦИЯ СФЕРЕ ОБРАЩЕНИЯ С ОТХОДАМИ</vt:lpstr>
      <vt:lpstr> ДЕЙСТВУЮЩАЯ КАРТА СТИХИЙНЫХ СВАЛОК  НА ТЕРРИТОРИИ РЕСПУБЛИКИ КАЗАХСТАН</vt:lpstr>
      <vt:lpstr>Презентация PowerPoint</vt:lpstr>
      <vt:lpstr>Презентация PowerPoint</vt:lpstr>
      <vt:lpstr>Презентация PowerPoint</vt:lpstr>
      <vt:lpstr>ЭНЕРГЕТИЧЕСКАЯ УТИЛИЗАЦИЯ ОТХОДОВ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Жандос Каменов</dc:creator>
  <cp:lastModifiedBy>Айгул Жумамуратова</cp:lastModifiedBy>
  <cp:revision>418</cp:revision>
  <cp:lastPrinted>2020-02-01T07:19:16Z</cp:lastPrinted>
  <dcterms:created xsi:type="dcterms:W3CDTF">2019-12-19T07:34:00Z</dcterms:created>
  <dcterms:modified xsi:type="dcterms:W3CDTF">2020-03-06T04:27:37Z</dcterms:modified>
</cp:coreProperties>
</file>