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72" r:id="rId1"/>
  </p:sldMasterIdLst>
  <p:notesMasterIdLst>
    <p:notesMasterId r:id="rId11"/>
  </p:notesMasterIdLst>
  <p:sldIdLst>
    <p:sldId id="299" r:id="rId2"/>
    <p:sldId id="392" r:id="rId3"/>
    <p:sldId id="380" r:id="rId4"/>
    <p:sldId id="398" r:id="rId5"/>
    <p:sldId id="394" r:id="rId6"/>
    <p:sldId id="395" r:id="rId7"/>
    <p:sldId id="396" r:id="rId8"/>
    <p:sldId id="400" r:id="rId9"/>
    <p:sldId id="399" r:id="rId10"/>
  </p:sldIdLst>
  <p:sldSz cx="12192000" cy="6858000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20" autoAdjust="0"/>
    <p:restoredTop sz="96433" autoAdjust="0"/>
  </p:normalViewPr>
  <p:slideViewPr>
    <p:cSldViewPr snapToGrid="0">
      <p:cViewPr varScale="1">
        <p:scale>
          <a:sx n="109" d="100"/>
          <a:sy n="109" d="100"/>
        </p:scale>
        <p:origin x="62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9651047-9703-4243-8292-494C6CCE9452}" type="datetimeFigureOut">
              <a:rPr lang="ru-RU"/>
              <a:pPr>
                <a:defRPr/>
              </a:pPr>
              <a:t>09.03.2020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2BF500F-B183-4BA8-AD98-220B8529DA6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271963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9C116-8E3C-42C9-96E0-AA2A1D3269F0}" type="datetime1">
              <a:rPr lang="ru-RU"/>
              <a:pPr>
                <a:defRPr/>
              </a:pPr>
              <a:t>09.03.2020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82969C-17F6-4FD0-9278-FF15878117B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8283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D1CD5-31B7-4111-AE76-4EC84FEADF52}" type="datetime1">
              <a:rPr lang="ru-RU"/>
              <a:pPr>
                <a:defRPr/>
              </a:pPr>
              <a:t>09.03.2020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9D36B7-0038-461F-89AD-E0753769B0B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21726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B152F-A69B-4FF3-A7EA-DCC1894C9AA5}" type="datetime1">
              <a:rPr lang="ru-RU"/>
              <a:pPr>
                <a:defRPr/>
              </a:pPr>
              <a:t>09.03.2020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EE6273-B8F5-4E13-85A0-F39652FCE5E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60724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8AA9C-E23D-42C8-B51E-5561D1526952}" type="datetime1">
              <a:rPr lang="ru-RU"/>
              <a:pPr>
                <a:defRPr/>
              </a:pPr>
              <a:t>09.03.2020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BAE1EB-2A78-41CA-B190-1BD32349946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27654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7C325-8BF5-45FC-BD18-FD5ACA4B3C5D}" type="datetime1">
              <a:rPr lang="ru-RU"/>
              <a:pPr>
                <a:defRPr/>
              </a:pPr>
              <a:t>09.03.2020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4B3E93-E4D4-4850-B5FB-1E86C68F8F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98861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518FF-16E7-4C91-A596-322E5F6B79C5}" type="datetime1">
              <a:rPr lang="ru-RU"/>
              <a:pPr>
                <a:defRPr/>
              </a:pPr>
              <a:t>09.03.2020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4757FF-DDA5-4FF7-8BFB-6F46C8DAE5D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89284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49DB1-CC00-4829-93FE-1C7E7A3039FC}" type="datetime1">
              <a:rPr lang="ru-RU"/>
              <a:pPr>
                <a:defRPr/>
              </a:pPr>
              <a:t>09.03.2020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4ABD4-915D-4DC7-A069-C3B8C71C7EE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66725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20A61-3AE5-4A23-820F-201FC63852B1}" type="datetime1">
              <a:rPr lang="ru-RU"/>
              <a:pPr>
                <a:defRPr/>
              </a:pPr>
              <a:t>09.03.2020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DF46B5-9030-4594-81C7-4677BEA3773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99111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3E36F-8FFD-4EDA-BC38-0CC1B7855957}" type="datetime1">
              <a:rPr lang="ru-RU"/>
              <a:pPr>
                <a:defRPr/>
              </a:pPr>
              <a:t>09.03.2020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8FC6B1-5330-44F9-9797-BE4B94EB06D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50908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C3BAD-6246-4117-ACBE-FA74E8AB1C33}" type="datetime1">
              <a:rPr lang="ru-RU"/>
              <a:pPr>
                <a:defRPr/>
              </a:pPr>
              <a:t>09.03.2020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48E0B-3DB2-4605-A534-97EBE1F0B2B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59379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5A97E-F36C-42E4-B120-0A9625DCCBDF}" type="datetime1">
              <a:rPr lang="ru-RU"/>
              <a:pPr>
                <a:defRPr/>
              </a:pPr>
              <a:t>09.03.2020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244BC8-C3CD-415B-96F7-FE346157FF6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9558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E5BD6D0-B88F-4ACB-BD32-13A0CF41AAE4}" type="datetime1">
              <a:rPr lang="ru-RU"/>
              <a:pPr>
                <a:defRPr/>
              </a:pPr>
              <a:t>09.03.2020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89A32F3-01C1-48A7-B1E1-D5751669692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143000" y="6142038"/>
            <a:ext cx="9906000" cy="46037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 algn="ctr" defTabSz="684935" fontAlgn="auto">
              <a:spcBef>
                <a:spcPts val="0"/>
              </a:spcBef>
              <a:spcAft>
                <a:spcPts val="0"/>
              </a:spcAft>
              <a:buClr>
                <a:srgbClr val="0070CE"/>
              </a:buClr>
              <a:buSzPct val="100000"/>
              <a:defRPr/>
            </a:pPr>
            <a:r>
              <a:rPr lang="ru-RU" sz="2400" b="1" cap="small" dirty="0" smtClean="0">
                <a:solidFill>
                  <a:srgbClr val="002060"/>
                </a:solidFill>
                <a:ea typeface="Tahoma" panose="020B0604030504040204" pitchFamily="34" charset="0"/>
              </a:rPr>
              <a:t>2020 ЖЫЛ</a:t>
            </a:r>
            <a:endParaRPr lang="ru-RU" sz="2400" b="1" cap="small" dirty="0">
              <a:solidFill>
                <a:srgbClr val="002060"/>
              </a:solidFill>
              <a:ea typeface="Tahoma" panose="020B0604030504040204" pitchFamily="34" charset="0"/>
            </a:endParaRPr>
          </a:p>
        </p:txBody>
      </p:sp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6263" y="174625"/>
            <a:ext cx="879475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0" y="1268413"/>
            <a:ext cx="12192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684935" fontAlgn="auto">
              <a:spcBef>
                <a:spcPts val="0"/>
              </a:spcBef>
              <a:spcAft>
                <a:spcPts val="0"/>
              </a:spcAft>
              <a:buClr>
                <a:srgbClr val="0070CE"/>
              </a:buClr>
              <a:buSzPct val="100000"/>
              <a:defRPr/>
            </a:pPr>
            <a:r>
              <a:rPr lang="ru-RU" sz="2400" b="1" cap="small" dirty="0">
                <a:solidFill>
                  <a:srgbClr val="002060"/>
                </a:solidFill>
                <a:ea typeface="Tahoma" panose="020B0604030504040204" pitchFamily="34" charset="0"/>
              </a:rPr>
              <a:t>ҚАЗАҚСТАН </a:t>
            </a:r>
            <a:r>
              <a:rPr lang="ru-RU" sz="2400" b="1" cap="small" dirty="0" smtClean="0">
                <a:solidFill>
                  <a:srgbClr val="002060"/>
                </a:solidFill>
                <a:ea typeface="Tahoma" panose="020B0604030504040204" pitchFamily="34" charset="0"/>
              </a:rPr>
              <a:t>РЕСПУБЛИКАСЫ</a:t>
            </a:r>
            <a:endParaRPr lang="ru-RU" sz="2400" b="1" cap="small" dirty="0" smtClean="0">
              <a:solidFill>
                <a:srgbClr val="002060"/>
              </a:solidFill>
              <a:ea typeface="Tahoma" panose="020B0604030504040204" pitchFamily="34" charset="0"/>
            </a:endParaRPr>
          </a:p>
          <a:p>
            <a:pPr algn="ctr" defTabSz="684935" fontAlgn="auto">
              <a:spcBef>
                <a:spcPts val="0"/>
              </a:spcBef>
              <a:spcAft>
                <a:spcPts val="0"/>
              </a:spcAft>
              <a:buClr>
                <a:srgbClr val="0070CE"/>
              </a:buClr>
              <a:buSzPct val="100000"/>
              <a:defRPr/>
            </a:pPr>
            <a:r>
              <a:rPr lang="ru-RU" sz="2400" b="1" cap="small" dirty="0" smtClean="0">
                <a:solidFill>
                  <a:srgbClr val="002060"/>
                </a:solidFill>
                <a:ea typeface="Tahoma" panose="020B0604030504040204" pitchFamily="34" charset="0"/>
              </a:rPr>
              <a:t>ҰЛТТЫҚ </a:t>
            </a:r>
            <a:r>
              <a:rPr lang="ru-RU" sz="2400" b="1" cap="small" dirty="0">
                <a:solidFill>
                  <a:srgbClr val="002060"/>
                </a:solidFill>
                <a:ea typeface="Tahoma" panose="020B0604030504040204" pitchFamily="34" charset="0"/>
              </a:rPr>
              <a:t>ЭКОНОМИКА </a:t>
            </a:r>
            <a:r>
              <a:rPr lang="ru-RU" sz="2400" b="1" cap="small" dirty="0" smtClean="0">
                <a:solidFill>
                  <a:srgbClr val="002060"/>
                </a:solidFill>
                <a:ea typeface="Tahoma" panose="020B0604030504040204" pitchFamily="34" charset="0"/>
              </a:rPr>
              <a:t>МИНИСТРЛІГІ</a:t>
            </a:r>
            <a:endParaRPr lang="ru-RU" sz="2400" b="1" cap="small" dirty="0">
              <a:solidFill>
                <a:srgbClr val="002060"/>
              </a:solidFill>
              <a:ea typeface="Tahoma" panose="020B060403050404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2268673"/>
              </p:ext>
            </p:extLst>
          </p:nvPr>
        </p:nvGraphicFramePr>
        <p:xfrm>
          <a:off x="263525" y="2224088"/>
          <a:ext cx="11623675" cy="261143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1623675"/>
              </a:tblGrid>
              <a:tr h="2611437">
                <a:tc>
                  <a:txBody>
                    <a:bodyPr/>
                    <a:lstStyle/>
                    <a:p>
                      <a:pPr marL="0" marR="0" indent="0" algn="ctr" defTabSz="6849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E"/>
                        </a:buClr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lang="ru-RU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«</a:t>
                      </a:r>
                      <a:r>
                        <a:rPr lang="ru-RU" sz="2800" b="1" kern="1200" cap="small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Қазақстан</a:t>
                      </a:r>
                      <a:r>
                        <a:rPr lang="ru-RU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kern="1200" cap="small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Республикасының</a:t>
                      </a:r>
                      <a:r>
                        <a:rPr lang="ru-RU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kern="1200" cap="small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кейбір</a:t>
                      </a:r>
                      <a:r>
                        <a:rPr lang="ru-RU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kern="1200" cap="small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заңнамалық</a:t>
                      </a:r>
                      <a:r>
                        <a:rPr lang="ru-RU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kern="1200" cap="small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актілеріне</a:t>
                      </a:r>
                      <a:r>
                        <a:rPr lang="ru-RU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indent="0" algn="ctr" defTabSz="6849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E"/>
                        </a:buClr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lang="ru-RU" sz="2800" b="1" kern="1200" cap="small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салық</a:t>
                      </a:r>
                      <a:r>
                        <a:rPr lang="ru-RU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салу </a:t>
                      </a:r>
                      <a:r>
                        <a:rPr lang="ru-RU" sz="2800" b="1" kern="1200" cap="small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және</a:t>
                      </a:r>
                      <a:r>
                        <a:rPr lang="ru-RU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kern="1200" cap="small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инвестициялық</a:t>
                      </a:r>
                      <a:r>
                        <a:rPr lang="ru-RU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kern="1200" cap="small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ахуалды</a:t>
                      </a:r>
                      <a:r>
                        <a:rPr lang="ru-RU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kern="1200" cap="small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жетілдіру</a:t>
                      </a:r>
                      <a:r>
                        <a:rPr lang="ru-RU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kern="1200" cap="small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мәселелері</a:t>
                      </a:r>
                      <a:r>
                        <a:rPr lang="ru-RU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kern="1200" cap="small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бойынша</a:t>
                      </a:r>
                      <a:r>
                        <a:rPr lang="ru-RU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kern="1200" cap="small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өзгерістер</a:t>
                      </a:r>
                      <a:r>
                        <a:rPr lang="ru-RU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мен </a:t>
                      </a:r>
                      <a:r>
                        <a:rPr lang="ru-RU" sz="2800" b="1" kern="1200" cap="small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толықтырулар</a:t>
                      </a:r>
                      <a:r>
                        <a:rPr lang="ru-RU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kern="1200" cap="small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енгізу</a:t>
                      </a:r>
                      <a:r>
                        <a:rPr lang="ru-RU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kern="1200" cap="small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туралы</a:t>
                      </a:r>
                      <a:r>
                        <a:rPr lang="ru-RU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» </a:t>
                      </a:r>
                      <a:r>
                        <a:rPr lang="ru-RU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</a:br>
                      <a:r>
                        <a:rPr lang="ru-RU" sz="2800" b="1" kern="1200" cap="small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Қазақстан</a:t>
                      </a:r>
                      <a:r>
                        <a:rPr lang="ru-RU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kern="1200" cap="small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Республикасы</a:t>
                      </a:r>
                      <a:r>
                        <a:rPr lang="ru-RU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kern="1200" cap="small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Заңыны</a:t>
                      </a:r>
                      <a:r>
                        <a:rPr lang="kk-KZ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ң</a:t>
                      </a:r>
                      <a:r>
                        <a:rPr lang="ru-RU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kern="1200" cap="small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жобасы</a:t>
                      </a:r>
                      <a:endParaRPr lang="ru-RU" sz="2800" b="1" kern="1200" cap="small" baseline="0" dirty="0" smtClean="0">
                        <a:solidFill>
                          <a:srgbClr val="002060"/>
                        </a:solidFill>
                        <a:latin typeface="Arial" pitchFamily="34" charset="0"/>
                        <a:ea typeface="Tahoma" panose="020B0604030504040204" pitchFamily="34" charset="0"/>
                        <a:cs typeface="Arial" pitchFamily="34" charset="0"/>
                      </a:endParaRPr>
                    </a:p>
                  </a:txBody>
                  <a:tcPr marL="91442" marR="91442" marT="45722" marB="45722" anchor="ctr">
                    <a:lnL w="38100" cap="flat" cmpd="sng" algn="ctr">
                      <a:noFill/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A0B6E134-8C16-4483-8934-5FB5783E6D33}" type="slidenum">
              <a:rPr lang="ru-RU" altLang="ru-RU">
                <a:solidFill>
                  <a:srgbClr val="898989"/>
                </a:solidFill>
              </a:rPr>
              <a:pPr/>
              <a:t>1</a:t>
            </a:fld>
            <a:endParaRPr lang="ru-RU" altLang="ru-RU">
              <a:solidFill>
                <a:srgbClr val="898989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0"/>
            <a:ext cx="12245975" cy="739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95350" fontAlgn="auto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defRPr/>
            </a:pPr>
            <a:r>
              <a:rPr lang="ru-RU" sz="2800" b="1" cap="small" dirty="0" err="1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Негізгі</a:t>
            </a:r>
            <a:r>
              <a:rPr lang="ru-RU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ru-RU" sz="2800" b="1" cap="small" dirty="0" err="1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бағыттары</a:t>
            </a:r>
            <a:endParaRPr lang="ru-RU" sz="2800" b="1" cap="small" dirty="0">
              <a:solidFill>
                <a:srgbClr val="002060"/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943057"/>
              </p:ext>
            </p:extLst>
          </p:nvPr>
        </p:nvGraphicFramePr>
        <p:xfrm>
          <a:off x="114300" y="895350"/>
          <a:ext cx="11561885" cy="534719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19270">
                  <a:extLst>
                    <a:ext uri="{9D8B030D-6E8A-4147-A177-3AD203B41FA5}"/>
                  </a:extLst>
                </a:gridCol>
                <a:gridCol w="10342615">
                  <a:extLst>
                    <a:ext uri="{9D8B030D-6E8A-4147-A177-3AD203B41FA5}"/>
                  </a:extLst>
                </a:gridCol>
              </a:tblGrid>
              <a:tr h="1069438">
                <a:tc>
                  <a:txBody>
                    <a:bodyPr/>
                    <a:lstStyle/>
                    <a:p>
                      <a:pPr algn="ctr"/>
                      <a:r>
                        <a:rPr lang="en-US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I</a:t>
                      </a:r>
                      <a:endParaRPr lang="ru-RU" sz="2800" b="1" kern="1200" cap="small" baseline="0" dirty="0">
                        <a:solidFill>
                          <a:srgbClr val="002060"/>
                        </a:solidFill>
                        <a:latin typeface="Arial" pitchFamily="34" charset="0"/>
                        <a:ea typeface="Tahoma" panose="020B0604030504040204" pitchFamily="34" charset="0"/>
                        <a:cs typeface="Arial" pitchFamily="34" charset="0"/>
                      </a:endParaRPr>
                    </a:p>
                  </a:txBody>
                  <a:tcPr marL="91454" marR="91454" marT="45701" marB="4570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49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E"/>
                        </a:buClr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lang="ru-RU" sz="2800" b="1" cap="small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Жеке </a:t>
                      </a:r>
                      <a:r>
                        <a:rPr lang="ru-RU" sz="2800" b="1" cap="small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тұлғаларға</a:t>
                      </a:r>
                      <a:r>
                        <a:rPr lang="ru-RU" sz="2800" b="1" cap="small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cap="small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салық</a:t>
                      </a:r>
                      <a:r>
                        <a:rPr lang="ru-RU" sz="2800" b="1" cap="small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cap="small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салуды</a:t>
                      </a:r>
                      <a:r>
                        <a:rPr lang="ru-RU" sz="2800" b="1" cap="small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cap="small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жақсарту</a:t>
                      </a:r>
                      <a:endParaRPr lang="ru-RU" sz="2800" b="1" cap="small" baseline="0" dirty="0" smtClean="0">
                        <a:solidFill>
                          <a:srgbClr val="002060"/>
                        </a:solidFill>
                        <a:latin typeface="Arial" pitchFamily="34" charset="0"/>
                        <a:ea typeface="Tahoma" panose="020B0604030504040204" pitchFamily="34" charset="0"/>
                        <a:cs typeface="Arial" pitchFamily="34" charset="0"/>
                      </a:endParaRPr>
                    </a:p>
                  </a:txBody>
                  <a:tcPr marL="91454" marR="91454" marT="45701" marB="4570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69438">
                <a:tc>
                  <a:txBody>
                    <a:bodyPr/>
                    <a:lstStyle/>
                    <a:p>
                      <a:pPr algn="ctr"/>
                      <a:r>
                        <a:rPr lang="en-US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II</a:t>
                      </a:r>
                      <a:endParaRPr lang="ru-RU" sz="2800" b="1" kern="1200" cap="small" baseline="0" dirty="0">
                        <a:solidFill>
                          <a:srgbClr val="002060"/>
                        </a:solidFill>
                        <a:latin typeface="Arial" pitchFamily="34" charset="0"/>
                        <a:ea typeface="Tahoma" panose="020B0604030504040204" pitchFamily="34" charset="0"/>
                        <a:cs typeface="Arial" pitchFamily="34" charset="0"/>
                      </a:endParaRPr>
                    </a:p>
                  </a:txBody>
                  <a:tcPr marL="91454" marR="91454" marT="45701" marB="45701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4935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E"/>
                        </a:buClr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lang="ru-RU" sz="2800" b="1" i="0" kern="1200" cap="small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Инвестицияларды</a:t>
                      </a:r>
                      <a:r>
                        <a:rPr lang="ru-RU" sz="2800" b="1" i="0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i="0" kern="1200" cap="small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ынталандыру</a:t>
                      </a:r>
                      <a:endParaRPr lang="ru-RU" sz="2800" b="1" i="0" kern="1200" cap="small" baseline="0" dirty="0" smtClean="0">
                        <a:solidFill>
                          <a:srgbClr val="002060"/>
                        </a:solidFill>
                        <a:latin typeface="Arial" pitchFamily="34" charset="0"/>
                        <a:ea typeface="Tahoma" panose="020B0604030504040204" pitchFamily="34" charset="0"/>
                        <a:cs typeface="Arial" pitchFamily="34" charset="0"/>
                      </a:endParaRPr>
                    </a:p>
                  </a:txBody>
                  <a:tcPr marL="91454" marR="91454" marT="45701" marB="45701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106943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III</a:t>
                      </a:r>
                      <a:endParaRPr lang="ru-RU" sz="2800" b="1" kern="1200" cap="small" baseline="0" dirty="0" smtClean="0">
                        <a:solidFill>
                          <a:srgbClr val="002060"/>
                        </a:solidFill>
                        <a:latin typeface="Arial" pitchFamily="34" charset="0"/>
                        <a:ea typeface="Tahoma" panose="020B0604030504040204" pitchFamily="34" charset="0"/>
                        <a:cs typeface="Arial" pitchFamily="34" charset="0"/>
                      </a:endParaRPr>
                    </a:p>
                  </a:txBody>
                  <a:tcPr marL="91454" marR="91454" marT="45701" marB="45701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4935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E"/>
                        </a:buClr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lang="ru-RU" sz="2800" b="1" cap="small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Транзиттік</a:t>
                      </a:r>
                      <a:r>
                        <a:rPr lang="ru-RU" sz="2800" b="1" cap="small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cap="small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әлеует</a:t>
                      </a:r>
                      <a:r>
                        <a:rPr lang="ru-RU" sz="2800" b="1" cap="small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cap="small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және</a:t>
                      </a:r>
                      <a:r>
                        <a:rPr lang="ru-RU" sz="2800" b="1" cap="small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cap="small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телекоммуникациялар</a:t>
                      </a:r>
                      <a:endParaRPr lang="ru-RU" sz="2800" b="1" i="0" kern="1200" cap="small" baseline="0" dirty="0" smtClean="0">
                        <a:solidFill>
                          <a:srgbClr val="002060"/>
                        </a:solidFill>
                        <a:latin typeface="Arial" pitchFamily="34" charset="0"/>
                        <a:ea typeface="Tahoma" panose="020B0604030504040204" pitchFamily="34" charset="0"/>
                        <a:cs typeface="Arial" pitchFamily="34" charset="0"/>
                      </a:endParaRPr>
                    </a:p>
                  </a:txBody>
                  <a:tcPr marL="91454" marR="91454" marT="45701" marB="45701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69438">
                <a:tc>
                  <a:txBody>
                    <a:bodyPr/>
                    <a:lstStyle/>
                    <a:p>
                      <a:pPr marL="0" marR="0" indent="0" algn="ctr" defTabSz="687537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IV</a:t>
                      </a:r>
                      <a:endParaRPr lang="ru-RU" sz="2800" b="1" kern="1200" cap="small" baseline="0" dirty="0" smtClean="0">
                        <a:solidFill>
                          <a:srgbClr val="002060"/>
                        </a:solidFill>
                        <a:latin typeface="Arial" pitchFamily="34" charset="0"/>
                        <a:ea typeface="Tahoma" panose="020B0604030504040204" pitchFamily="34" charset="0"/>
                        <a:cs typeface="Arial" pitchFamily="34" charset="0"/>
                      </a:endParaRPr>
                    </a:p>
                  </a:txBody>
                  <a:tcPr marL="91454" marR="91454" marT="45701" marB="45701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7537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kern="1200" cap="small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Акциздердің</a:t>
                      </a:r>
                      <a:r>
                        <a:rPr lang="ru-RU" sz="2800" b="1" i="0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i="0" kern="1200" cap="small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фискалдық</a:t>
                      </a:r>
                      <a:r>
                        <a:rPr lang="ru-RU" sz="2800" b="1" i="0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i="0" kern="1200" cap="small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функциясын</a:t>
                      </a:r>
                      <a:r>
                        <a:rPr lang="ru-RU" sz="2800" b="1" i="0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i="0" kern="1200" cap="small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күшейту</a:t>
                      </a:r>
                      <a:endParaRPr lang="ru-RU" sz="2800" b="1" i="1" kern="1200" cap="small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Tahoma" panose="020B0604030504040204" pitchFamily="34" charset="0"/>
                        <a:cs typeface="Arial" pitchFamily="34" charset="0"/>
                      </a:endParaRPr>
                    </a:p>
                  </a:txBody>
                  <a:tcPr marL="91454" marR="91454" marT="45701" marB="45701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1069438">
                <a:tc>
                  <a:txBody>
                    <a:bodyPr/>
                    <a:lstStyle/>
                    <a:p>
                      <a:pPr marL="0" marR="0" indent="0" algn="ctr" defTabSz="687537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cap="small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V</a:t>
                      </a:r>
                      <a:endParaRPr lang="ru-RU" sz="2800" b="1" kern="1200" cap="small" baseline="0" dirty="0" smtClean="0">
                        <a:solidFill>
                          <a:srgbClr val="002060"/>
                        </a:solidFill>
                        <a:latin typeface="Arial" pitchFamily="34" charset="0"/>
                        <a:ea typeface="Tahoma" panose="020B0604030504040204" pitchFamily="34" charset="0"/>
                        <a:cs typeface="Arial" pitchFamily="34" charset="0"/>
                      </a:endParaRPr>
                    </a:p>
                  </a:txBody>
                  <a:tcPr marL="91454" marR="91454" marT="45701" marB="45701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7537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cap="small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Салықтық</a:t>
                      </a:r>
                      <a:r>
                        <a:rPr lang="ru-RU" sz="2800" b="1" cap="small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cap="small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anose="020B0604030504040204" pitchFamily="34" charset="0"/>
                          <a:cs typeface="Arial" pitchFamily="34" charset="0"/>
                        </a:rPr>
                        <a:t>әкімшілендіру</a:t>
                      </a:r>
                      <a:endParaRPr lang="ru-RU" sz="2800" b="1" i="1" cap="small" dirty="0" smtClean="0">
                        <a:solidFill>
                          <a:schemeClr val="tx1"/>
                        </a:solidFill>
                        <a:latin typeface="Arial" pitchFamily="34" charset="0"/>
                        <a:ea typeface="Tahoma" panose="020B0604030504040204" pitchFamily="34" charset="0"/>
                        <a:cs typeface="Arial" pitchFamily="34" charset="0"/>
                      </a:endParaRPr>
                    </a:p>
                  </a:txBody>
                  <a:tcPr marL="91454" marR="91454" marT="45701" marB="45701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15" name="Прямая соединительная линия 14"/>
          <p:cNvCxnSpPr/>
          <p:nvPr/>
        </p:nvCxnSpPr>
        <p:spPr>
          <a:xfrm>
            <a:off x="0" y="739775"/>
            <a:ext cx="12192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683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73215" y="6492875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3E3255C2-E407-44A9-9269-50B2E17E266F}" type="slidenum">
              <a:rPr lang="ru-RU" altLang="ru-RU">
                <a:solidFill>
                  <a:srgbClr val="898989"/>
                </a:solidFill>
              </a:rPr>
              <a:pPr/>
              <a:t>2</a:t>
            </a:fld>
            <a:endParaRPr lang="ru-RU" altLang="ru-RU" dirty="0">
              <a:solidFill>
                <a:srgbClr val="898989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0"/>
            <a:ext cx="12245975" cy="739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684935" fontAlgn="auto">
              <a:spcBef>
                <a:spcPts val="0"/>
              </a:spcBef>
              <a:spcAft>
                <a:spcPts val="0"/>
              </a:spcAft>
              <a:buClr>
                <a:srgbClr val="0070CE"/>
              </a:buClr>
              <a:buSzPct val="100000"/>
              <a:defRPr/>
            </a:pPr>
            <a:r>
              <a:rPr lang="en-US" altLang="ru-RU" sz="2800" b="1" dirty="0">
                <a:solidFill>
                  <a:schemeClr val="tx2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I</a:t>
            </a:r>
            <a:r>
              <a:rPr lang="ru-RU" altLang="ru-RU" sz="2800" dirty="0">
                <a:solidFill>
                  <a:schemeClr val="tx2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.</a:t>
            </a:r>
            <a:r>
              <a:rPr lang="ru-RU" sz="2800" b="1" cap="small" dirty="0">
                <a:solidFill>
                  <a:schemeClr val="tx2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ru-RU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Жеке </a:t>
            </a:r>
            <a:r>
              <a:rPr lang="ru-RU" sz="2800" b="1" cap="small" dirty="0" err="1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тұлғаларға</a:t>
            </a:r>
            <a:r>
              <a:rPr lang="ru-RU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ru-RU" sz="2800" b="1" cap="small" dirty="0" err="1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салық</a:t>
            </a:r>
            <a:r>
              <a:rPr lang="ru-RU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ru-RU" sz="2800" b="1" cap="small" dirty="0" err="1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салуды</a:t>
            </a:r>
            <a:r>
              <a:rPr lang="ru-RU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ru-RU" sz="2800" b="1" cap="small" dirty="0" err="1" smtClean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жақсарту</a:t>
            </a:r>
            <a:r>
              <a:rPr lang="ru-RU" sz="2800" b="1" cap="small" dirty="0" smtClean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(1/2)</a:t>
            </a:r>
            <a:endParaRPr lang="ru-RU" sz="2800" b="1" cap="small" dirty="0">
              <a:solidFill>
                <a:srgbClr val="002060"/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0" y="739775"/>
            <a:ext cx="12192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966" y="1282937"/>
            <a:ext cx="682418" cy="706847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321942" y="1174696"/>
            <a:ext cx="397952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Мүлік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пен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жер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салығын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бірыңғай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төлемге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біріктіру</a:t>
            </a:r>
            <a:endParaRPr lang="ru-RU" altLang="ru-RU" b="1" dirty="0" smtClean="0">
              <a:solidFill>
                <a:srgbClr val="4472C4"/>
              </a:solidFill>
              <a:ea typeface="Tahoma" panose="020B0604030504040204" pitchFamily="34" charset="0"/>
            </a:endParaRPr>
          </a:p>
          <a:p>
            <a:pPr algn="just" defTabSz="6858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altLang="ru-RU" b="1" dirty="0" smtClean="0">
              <a:solidFill>
                <a:srgbClr val="4472C4"/>
              </a:solidFill>
              <a:ea typeface="Tahoma" panose="020B0604030504040204" pitchFamily="34" charset="0"/>
            </a:endParaRPr>
          </a:p>
          <a:p>
            <a:pPr marL="285750" indent="-285750" algn="just" defTabSz="6858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i="1" dirty="0"/>
              <a:t>банк </a:t>
            </a:r>
            <a:r>
              <a:rPr lang="ru-RU" i="1" dirty="0" err="1"/>
              <a:t>комиссияларына</a:t>
            </a:r>
            <a:r>
              <a:rPr lang="ru-RU" i="1" dirty="0"/>
              <a:t> </a:t>
            </a:r>
            <a:r>
              <a:rPr lang="ru-RU" i="1" dirty="0" err="1"/>
              <a:t>шығындарды</a:t>
            </a:r>
            <a:r>
              <a:rPr lang="ru-RU" i="1" dirty="0"/>
              <a:t> </a:t>
            </a:r>
            <a:r>
              <a:rPr lang="ru-RU" i="1" dirty="0" err="1"/>
              <a:t>қысқарту</a:t>
            </a:r>
            <a:endParaRPr lang="ru-RU" altLang="ru-RU" b="1" dirty="0">
              <a:solidFill>
                <a:srgbClr val="4472C4"/>
              </a:solidFill>
              <a:ea typeface="Tahoma" panose="020B0604030504040204" pitchFamily="34" charset="0"/>
            </a:endParaRPr>
          </a:p>
        </p:txBody>
      </p:sp>
      <p:cxnSp>
        <p:nvCxnSpPr>
          <p:cNvPr id="16" name="Прямая соединительная линия 19">
            <a:extLst>
              <a:ext uri="{FF2B5EF4-FFF2-40B4-BE49-F238E27FC236}">
                <a16:creationId xmlns:a16="http://schemas.microsoft.com/office/drawing/2014/main" xmlns="" id="{5A0C8F71-144A-494D-A6E4-868073C4E399}"/>
              </a:ext>
            </a:extLst>
          </p:cNvPr>
          <p:cNvCxnSpPr/>
          <p:nvPr/>
        </p:nvCxnSpPr>
        <p:spPr>
          <a:xfrm flipV="1">
            <a:off x="16216" y="3603570"/>
            <a:ext cx="11999441" cy="3913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9">
            <a:extLst>
              <a:ext uri="{FF2B5EF4-FFF2-40B4-BE49-F238E27FC236}">
                <a16:creationId xmlns:a16="http://schemas.microsoft.com/office/drawing/2014/main" xmlns="" id="{5A0C8F71-144A-494D-A6E4-868073C4E399}"/>
              </a:ext>
            </a:extLst>
          </p:cNvPr>
          <p:cNvCxnSpPr/>
          <p:nvPr/>
        </p:nvCxnSpPr>
        <p:spPr>
          <a:xfrm flipV="1">
            <a:off x="5846385" y="841533"/>
            <a:ext cx="16109" cy="533577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7102114" y="1137325"/>
            <a:ext cx="481829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Көп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пәтерлі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тұрғын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үйлердің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меншік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иелері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үшін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жер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салығын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алып</a:t>
            </a:r>
            <a:r>
              <a:rPr lang="ru-RU" altLang="ru-RU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тастау</a:t>
            </a:r>
            <a:endParaRPr lang="ru-RU" altLang="ru-RU" b="1" dirty="0" smtClean="0">
              <a:solidFill>
                <a:srgbClr val="4472C4"/>
              </a:solidFill>
              <a:ea typeface="Tahoma" panose="020B0604030504040204" pitchFamily="34" charset="0"/>
            </a:endParaRPr>
          </a:p>
          <a:p>
            <a:pPr algn="just" defTabSz="6858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altLang="ru-RU" b="1" dirty="0" smtClean="0">
              <a:solidFill>
                <a:srgbClr val="4472C4"/>
              </a:solidFill>
              <a:ea typeface="Tahoma" panose="020B0604030504040204" pitchFamily="34" charset="0"/>
            </a:endParaRPr>
          </a:p>
          <a:p>
            <a:pPr marL="285750" indent="-285750" algn="just" defTabSz="6858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i="1" dirty="0" err="1"/>
              <a:t>салық</a:t>
            </a:r>
            <a:r>
              <a:rPr lang="ru-RU" i="1" dirty="0"/>
              <a:t> </a:t>
            </a:r>
            <a:r>
              <a:rPr lang="ru-RU" i="1" dirty="0" err="1"/>
              <a:t>органдарының</a:t>
            </a:r>
            <a:r>
              <a:rPr lang="ru-RU" i="1" dirty="0"/>
              <a:t> </a:t>
            </a:r>
            <a:r>
              <a:rPr lang="ru-RU" i="1" dirty="0" err="1"/>
              <a:t>тиімсіз</a:t>
            </a:r>
            <a:r>
              <a:rPr lang="ru-RU" i="1" dirty="0"/>
              <a:t> </a:t>
            </a:r>
            <a:r>
              <a:rPr lang="ru-RU" i="1" dirty="0" err="1"/>
              <a:t>еңбек</a:t>
            </a:r>
            <a:r>
              <a:rPr lang="ru-RU" i="1" dirty="0"/>
              <a:t> </a:t>
            </a:r>
            <a:r>
              <a:rPr lang="ru-RU" i="1" dirty="0" err="1"/>
              <a:t>шығындарын</a:t>
            </a:r>
            <a:r>
              <a:rPr lang="ru-RU" i="1" dirty="0"/>
              <a:t> </a:t>
            </a:r>
            <a:r>
              <a:rPr lang="ru-RU" i="1" dirty="0" err="1"/>
              <a:t>және</a:t>
            </a:r>
            <a:r>
              <a:rPr lang="ru-RU" i="1" dirty="0"/>
              <a:t> </a:t>
            </a:r>
            <a:r>
              <a:rPr lang="ru-RU" i="1" dirty="0" err="1"/>
              <a:t>салық</a:t>
            </a:r>
            <a:r>
              <a:rPr lang="ru-RU" i="1" dirty="0"/>
              <a:t> </a:t>
            </a:r>
            <a:r>
              <a:rPr lang="ru-RU" i="1" dirty="0" err="1"/>
              <a:t>төлеушілердің</a:t>
            </a:r>
            <a:r>
              <a:rPr lang="ru-RU" i="1" dirty="0"/>
              <a:t> </a:t>
            </a:r>
            <a:r>
              <a:rPr lang="ru-RU" i="1" dirty="0" err="1"/>
              <a:t>шығындарын</a:t>
            </a:r>
            <a:r>
              <a:rPr lang="ru-RU" i="1" dirty="0"/>
              <a:t> </a:t>
            </a:r>
            <a:r>
              <a:rPr lang="ru-RU" i="1" dirty="0" err="1"/>
              <a:t>болдырмау</a:t>
            </a:r>
            <a:endParaRPr lang="ru-RU" b="1" dirty="0">
              <a:solidFill>
                <a:srgbClr val="4472C4"/>
              </a:solidFill>
              <a:ea typeface="Tahoma" panose="020B0604030504040204" pitchFamily="34" charset="0"/>
            </a:endParaRPr>
          </a:p>
        </p:txBody>
      </p:sp>
      <p:grpSp>
        <p:nvGrpSpPr>
          <p:cNvPr id="23" name="Группа 22"/>
          <p:cNvGrpSpPr/>
          <p:nvPr/>
        </p:nvGrpSpPr>
        <p:grpSpPr>
          <a:xfrm>
            <a:off x="6031118" y="1098496"/>
            <a:ext cx="929640" cy="1310805"/>
            <a:chOff x="6031118" y="1098496"/>
            <a:chExt cx="929640" cy="1310805"/>
          </a:xfrm>
        </p:grpSpPr>
        <p:pic>
          <p:nvPicPr>
            <p:cNvPr id="20" name="Рисунок 19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31960" y="1847646"/>
              <a:ext cx="527956" cy="561655"/>
            </a:xfrm>
            <a:prstGeom prst="rect">
              <a:avLst/>
            </a:prstGeom>
          </p:spPr>
        </p:pic>
        <p:pic>
          <p:nvPicPr>
            <p:cNvPr id="22" name="Рисунок 21"/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106" t="9199" r="22980" b="15043"/>
            <a:stretch/>
          </p:blipFill>
          <p:spPr>
            <a:xfrm>
              <a:off x="6031118" y="1098496"/>
              <a:ext cx="929640" cy="685800"/>
            </a:xfrm>
            <a:prstGeom prst="rect">
              <a:avLst/>
            </a:prstGeom>
          </p:spPr>
        </p:pic>
      </p:grpSp>
      <p:pic>
        <p:nvPicPr>
          <p:cNvPr id="28" name="Рисунок 27"/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94" y="3893989"/>
            <a:ext cx="1117600" cy="972107"/>
          </a:xfrm>
          <a:prstGeom prst="rect">
            <a:avLst/>
          </a:prstGeom>
        </p:spPr>
      </p:pic>
      <p:sp>
        <p:nvSpPr>
          <p:cNvPr id="24" name="Прямоугольник 23"/>
          <p:cNvSpPr/>
          <p:nvPr/>
        </p:nvSpPr>
        <p:spPr>
          <a:xfrm>
            <a:off x="1321941" y="3965298"/>
            <a:ext cx="397952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Көлікке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салық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төлеу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мерзімін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өзгерту</a:t>
            </a:r>
            <a:endParaRPr lang="ru-RU" altLang="ru-RU" b="1" dirty="0" smtClean="0">
              <a:solidFill>
                <a:srgbClr val="4472C4"/>
              </a:solidFill>
              <a:ea typeface="Tahoma" panose="020B0604030504040204" pitchFamily="34" charset="0"/>
            </a:endParaRPr>
          </a:p>
          <a:p>
            <a:pPr algn="just" defTabSz="6858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altLang="ru-RU" b="1" dirty="0" smtClean="0">
              <a:solidFill>
                <a:srgbClr val="4472C4"/>
              </a:solidFill>
              <a:ea typeface="Tahoma" panose="020B0604030504040204" pitchFamily="34" charset="0"/>
            </a:endParaRPr>
          </a:p>
          <a:p>
            <a:pPr marL="285750" indent="-285750" algn="just" defTabSz="6858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i="1" dirty="0" err="1" smtClean="0"/>
              <a:t>есепті</a:t>
            </a:r>
            <a:r>
              <a:rPr lang="ru-RU" i="1" dirty="0" smtClean="0"/>
              <a:t> </a:t>
            </a:r>
            <a:r>
              <a:rPr lang="ru-RU" i="1" dirty="0" err="1"/>
              <a:t>жылдан</a:t>
            </a:r>
            <a:r>
              <a:rPr lang="ru-RU" i="1" dirty="0"/>
              <a:t> </a:t>
            </a:r>
            <a:r>
              <a:rPr lang="ru-RU" i="1" dirty="0" err="1"/>
              <a:t>кейінгі</a:t>
            </a:r>
            <a:r>
              <a:rPr lang="ru-RU" i="1" dirty="0"/>
              <a:t> </a:t>
            </a:r>
            <a:r>
              <a:rPr lang="ru-RU" i="1" dirty="0" err="1"/>
              <a:t>жылдың</a:t>
            </a:r>
            <a:r>
              <a:rPr lang="ru-RU" i="1" dirty="0"/>
              <a:t> 1 </a:t>
            </a:r>
            <a:r>
              <a:rPr lang="ru-RU" i="1" dirty="0" err="1"/>
              <a:t>сәуірі</a:t>
            </a:r>
            <a:endParaRPr lang="ru-RU" b="1" dirty="0">
              <a:solidFill>
                <a:srgbClr val="4472C4"/>
              </a:solidFill>
              <a:ea typeface="Tahoma" panose="020B060403050404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179770" y="3965298"/>
            <a:ext cx="46101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Жеңілдіктерден</a:t>
            </a:r>
            <a:r>
              <a:rPr lang="ru-RU" altLang="ru-RU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материалдық</a:t>
            </a:r>
            <a:r>
              <a:rPr lang="ru-RU" altLang="ru-RU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пайданы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кірістерден</a:t>
            </a:r>
            <a:r>
              <a:rPr lang="ru-RU" altLang="ru-RU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алып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тастау</a:t>
            </a:r>
            <a:endParaRPr lang="ru-RU" altLang="ru-RU" b="1" dirty="0" smtClean="0">
              <a:solidFill>
                <a:srgbClr val="4472C4"/>
              </a:solidFill>
              <a:ea typeface="Tahoma" panose="020B0604030504040204" pitchFamily="34" charset="0"/>
            </a:endParaRPr>
          </a:p>
          <a:p>
            <a:pPr algn="just" defTabSz="6858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altLang="ru-RU" b="1" dirty="0">
              <a:solidFill>
                <a:srgbClr val="4472C4"/>
              </a:solidFill>
              <a:ea typeface="Tahoma" panose="020B0604030504040204" pitchFamily="34" charset="0"/>
            </a:endParaRPr>
          </a:p>
          <a:p>
            <a:pPr marL="285750" indent="-285750" algn="just" defTabSz="6858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altLang="ru-RU" i="1" dirty="0" err="1"/>
              <a:t>сатып</a:t>
            </a:r>
            <a:r>
              <a:rPr lang="ru-RU" altLang="ru-RU" i="1" dirty="0"/>
              <a:t> </a:t>
            </a:r>
            <a:r>
              <a:rPr lang="ru-RU" altLang="ru-RU" i="1" dirty="0" err="1"/>
              <a:t>алу</a:t>
            </a:r>
            <a:r>
              <a:rPr lang="ru-RU" altLang="ru-RU" i="1" dirty="0"/>
              <a:t> </a:t>
            </a:r>
            <a:r>
              <a:rPr lang="ru-RU" altLang="ru-RU" i="1" dirty="0" err="1"/>
              <a:t>кезінде</a:t>
            </a:r>
            <a:r>
              <a:rPr lang="ru-RU" altLang="ru-RU" i="1" dirty="0"/>
              <a:t> </a:t>
            </a:r>
            <a:r>
              <a:rPr lang="ru-RU" altLang="ru-RU" i="1" dirty="0" err="1"/>
              <a:t>алынған</a:t>
            </a:r>
            <a:r>
              <a:rPr lang="ru-RU" altLang="ru-RU" i="1" dirty="0"/>
              <a:t> </a:t>
            </a:r>
            <a:r>
              <a:rPr lang="ru-RU" altLang="ru-RU" i="1" dirty="0" err="1"/>
              <a:t>бонустар</a:t>
            </a:r>
            <a:r>
              <a:rPr lang="ru-RU" altLang="ru-RU" i="1" dirty="0"/>
              <a:t> </a:t>
            </a:r>
            <a:r>
              <a:rPr lang="ru-RU" altLang="ru-RU" i="1" dirty="0" err="1"/>
              <a:t>жеке</a:t>
            </a:r>
            <a:r>
              <a:rPr lang="ru-RU" altLang="ru-RU" i="1" dirty="0"/>
              <a:t> </a:t>
            </a:r>
            <a:r>
              <a:rPr lang="ru-RU" altLang="ru-RU" i="1" dirty="0" err="1"/>
              <a:t>тұлғаның</a:t>
            </a:r>
            <a:r>
              <a:rPr lang="ru-RU" altLang="ru-RU" i="1" dirty="0"/>
              <a:t> </a:t>
            </a:r>
            <a:r>
              <a:rPr lang="ru-RU" altLang="ru-RU" i="1" dirty="0" err="1"/>
              <a:t>табысы</a:t>
            </a:r>
            <a:r>
              <a:rPr lang="ru-RU" altLang="ru-RU" i="1" dirty="0"/>
              <a:t> </a:t>
            </a:r>
            <a:r>
              <a:rPr lang="ru-RU" altLang="ru-RU" i="1" dirty="0" err="1"/>
              <a:t>ретінде</a:t>
            </a:r>
            <a:r>
              <a:rPr lang="ru-RU" altLang="ru-RU" i="1" dirty="0"/>
              <a:t> </a:t>
            </a:r>
            <a:r>
              <a:rPr lang="ru-RU" altLang="ru-RU" i="1" dirty="0" err="1"/>
              <a:t>қарастырылмайды</a:t>
            </a:r>
            <a:endParaRPr lang="ru-RU" b="1" dirty="0">
              <a:solidFill>
                <a:srgbClr val="4472C4"/>
              </a:solidFill>
              <a:ea typeface="Tahoma" panose="020B0604030504040204" pitchFamily="3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 rotWithShape="1">
          <a:blip r:embed="rId6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2559" b="25337"/>
          <a:stretch/>
        </p:blipFill>
        <p:spPr>
          <a:xfrm>
            <a:off x="6019482" y="3965298"/>
            <a:ext cx="1003300" cy="123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04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5623" y="6492875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kk-KZ" altLang="ru-RU" dirty="0" smtClean="0">
                <a:solidFill>
                  <a:srgbClr val="898989"/>
                </a:solidFill>
              </a:rPr>
              <a:t>3  </a:t>
            </a:r>
            <a:endParaRPr lang="ru-RU" altLang="ru-RU" dirty="0">
              <a:solidFill>
                <a:srgbClr val="898989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0"/>
            <a:ext cx="12245975" cy="739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684935" fontAlgn="auto">
              <a:spcBef>
                <a:spcPts val="0"/>
              </a:spcBef>
              <a:spcAft>
                <a:spcPts val="0"/>
              </a:spcAft>
              <a:buClr>
                <a:srgbClr val="0070CE"/>
              </a:buClr>
              <a:buSzPct val="100000"/>
              <a:defRPr/>
            </a:pPr>
            <a:r>
              <a:rPr lang="en-US" altLang="ru-RU" sz="2800" b="1" dirty="0">
                <a:solidFill>
                  <a:schemeClr val="tx2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I</a:t>
            </a:r>
            <a:r>
              <a:rPr lang="ru-RU" altLang="ru-RU" sz="2800" dirty="0">
                <a:solidFill>
                  <a:schemeClr val="tx2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.</a:t>
            </a:r>
            <a:r>
              <a:rPr lang="ru-RU" sz="2800" b="1" cap="small" dirty="0">
                <a:solidFill>
                  <a:schemeClr val="tx2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ru-RU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Жеке </a:t>
            </a:r>
            <a:r>
              <a:rPr lang="ru-RU" sz="2800" b="1" cap="small" dirty="0" err="1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тұлғаларға</a:t>
            </a:r>
            <a:r>
              <a:rPr lang="ru-RU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ru-RU" sz="2800" b="1" cap="small" dirty="0" err="1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салық</a:t>
            </a:r>
            <a:r>
              <a:rPr lang="ru-RU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ru-RU" sz="2800" b="1" cap="small" dirty="0" err="1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салуды</a:t>
            </a:r>
            <a:r>
              <a:rPr lang="ru-RU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ru-RU" sz="2800" b="1" cap="small" dirty="0" err="1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жақсарту</a:t>
            </a:r>
            <a:r>
              <a:rPr lang="ru-RU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(</a:t>
            </a:r>
            <a:r>
              <a:rPr lang="ru-RU" sz="2800" b="1" cap="small" dirty="0" smtClean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2/2)</a:t>
            </a:r>
            <a:endParaRPr lang="ru-RU" sz="2800" b="1" cap="small" dirty="0">
              <a:solidFill>
                <a:srgbClr val="002060"/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0" y="739775"/>
            <a:ext cx="12192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Рисунок 20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1024236"/>
            <a:ext cx="838199" cy="813400"/>
          </a:xfrm>
          <a:prstGeom prst="rect">
            <a:avLst/>
          </a:prstGeom>
        </p:spPr>
      </p:pic>
      <p:sp>
        <p:nvSpPr>
          <p:cNvPr id="25" name="Прямоугольник 24"/>
          <p:cNvSpPr/>
          <p:nvPr/>
        </p:nvSpPr>
        <p:spPr>
          <a:xfrm>
            <a:off x="1461642" y="1024236"/>
            <a:ext cx="10146158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Кірістерге</a:t>
            </a:r>
            <a:r>
              <a:rPr lang="ru-RU" altLang="ru-RU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салық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салуды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нақтылау</a:t>
            </a:r>
            <a:endParaRPr lang="ru-RU" altLang="ru-RU" b="1" dirty="0" smtClean="0">
              <a:solidFill>
                <a:srgbClr val="4472C4"/>
              </a:solidFill>
              <a:ea typeface="Tahoma" panose="020B0604030504040204" pitchFamily="34" charset="0"/>
            </a:endParaRPr>
          </a:p>
          <a:p>
            <a:pPr marL="285750" indent="-285750" algn="just" defTabSz="6858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i="1" dirty="0" err="1"/>
              <a:t>азаматтық-құқықтық</a:t>
            </a:r>
            <a:r>
              <a:rPr lang="ru-RU" i="1" dirty="0"/>
              <a:t> </a:t>
            </a:r>
            <a:r>
              <a:rPr lang="ru-RU" i="1" dirty="0" err="1"/>
              <a:t>сипаттағы</a:t>
            </a:r>
            <a:r>
              <a:rPr lang="ru-RU" i="1" dirty="0"/>
              <a:t> </a:t>
            </a:r>
            <a:r>
              <a:rPr lang="ru-RU" i="1" dirty="0" err="1"/>
              <a:t>шарттар</a:t>
            </a:r>
            <a:r>
              <a:rPr lang="ru-RU" i="1" dirty="0"/>
              <a:t> </a:t>
            </a:r>
            <a:r>
              <a:rPr lang="ru-RU" i="1" dirty="0" err="1"/>
              <a:t>бойынша</a:t>
            </a:r>
            <a:r>
              <a:rPr lang="ru-RU" i="1" dirty="0"/>
              <a:t> </a:t>
            </a:r>
            <a:r>
              <a:rPr lang="ru-RU" i="1" dirty="0" err="1"/>
              <a:t>міндетті</a:t>
            </a:r>
            <a:r>
              <a:rPr lang="ru-RU" i="1" dirty="0"/>
              <a:t> </a:t>
            </a:r>
            <a:r>
              <a:rPr lang="ru-RU" i="1" dirty="0" err="1"/>
              <a:t>зейнетақы</a:t>
            </a:r>
            <a:r>
              <a:rPr lang="ru-RU" i="1" dirty="0"/>
              <a:t> </a:t>
            </a:r>
            <a:r>
              <a:rPr lang="ru-RU" i="1" dirty="0" err="1"/>
              <a:t>жарналарының</a:t>
            </a:r>
            <a:r>
              <a:rPr lang="ru-RU" i="1" dirty="0"/>
              <a:t> </a:t>
            </a:r>
            <a:r>
              <a:rPr lang="ru-RU" i="1" dirty="0" err="1"/>
              <a:t>сомаларын</a:t>
            </a:r>
            <a:r>
              <a:rPr lang="ru-RU" i="1" dirty="0"/>
              <a:t> </a:t>
            </a:r>
            <a:r>
              <a:rPr lang="ru-RU" i="1" dirty="0" err="1" smtClean="0"/>
              <a:t>шегеру</a:t>
            </a:r>
            <a:endParaRPr lang="ru-RU" i="1" dirty="0" smtClean="0"/>
          </a:p>
          <a:p>
            <a:pPr marL="285750" indent="-285750" algn="just" defTabSz="6858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altLang="ru-RU" i="1" dirty="0" err="1" smtClean="0">
                <a:ea typeface="Verdana" panose="020B0604030504040204" pitchFamily="34" charset="0"/>
              </a:rPr>
              <a:t>нысанды</a:t>
            </a:r>
            <a:r>
              <a:rPr lang="ru-RU" altLang="ru-RU" i="1" dirty="0" smtClean="0">
                <a:ea typeface="Verdana" panose="020B0604030504040204" pitchFamily="34" charset="0"/>
              </a:rPr>
              <a:t> </a:t>
            </a:r>
            <a:r>
              <a:rPr lang="ru-RU" altLang="ru-RU" i="1" dirty="0" err="1">
                <a:ea typeface="Verdana" panose="020B0604030504040204" pitchFamily="34" charset="0"/>
              </a:rPr>
              <a:t>киімнің</a:t>
            </a:r>
            <a:r>
              <a:rPr lang="ru-RU" altLang="ru-RU" i="1" dirty="0">
                <a:ea typeface="Verdana" panose="020B0604030504040204" pitchFamily="34" charset="0"/>
              </a:rPr>
              <a:t> </a:t>
            </a:r>
            <a:r>
              <a:rPr lang="ru-RU" altLang="ru-RU" i="1" dirty="0" err="1">
                <a:ea typeface="Verdana" panose="020B0604030504040204" pitchFamily="34" charset="0"/>
              </a:rPr>
              <a:t>құнын</a:t>
            </a:r>
            <a:r>
              <a:rPr lang="ru-RU" altLang="ru-RU" i="1" dirty="0">
                <a:ea typeface="Verdana" panose="020B0604030504040204" pitchFamily="34" charset="0"/>
              </a:rPr>
              <a:t> </a:t>
            </a:r>
            <a:r>
              <a:rPr lang="ru-RU" altLang="ru-RU" i="1" dirty="0" err="1">
                <a:ea typeface="Verdana" panose="020B0604030504040204" pitchFamily="34" charset="0"/>
              </a:rPr>
              <a:t>жеке</a:t>
            </a:r>
            <a:r>
              <a:rPr lang="ru-RU" altLang="ru-RU" i="1" dirty="0">
                <a:ea typeface="Verdana" panose="020B0604030504040204" pitchFamily="34" charset="0"/>
              </a:rPr>
              <a:t> </a:t>
            </a:r>
            <a:r>
              <a:rPr lang="ru-RU" altLang="ru-RU" i="1" dirty="0" err="1">
                <a:ea typeface="Verdana" panose="020B0604030504040204" pitchFamily="34" charset="0"/>
              </a:rPr>
              <a:t>тұлғаның</a:t>
            </a:r>
            <a:r>
              <a:rPr lang="ru-RU" altLang="ru-RU" i="1" dirty="0">
                <a:ea typeface="Verdana" panose="020B0604030504040204" pitchFamily="34" charset="0"/>
              </a:rPr>
              <a:t> </a:t>
            </a:r>
            <a:r>
              <a:rPr lang="ru-RU" altLang="ru-RU" i="1" dirty="0" err="1" smtClean="0">
                <a:ea typeface="Verdana" panose="020B0604030504040204" pitchFamily="34" charset="0"/>
              </a:rPr>
              <a:t>табысы</a:t>
            </a:r>
            <a:r>
              <a:rPr lang="ru-RU" altLang="ru-RU" i="1" dirty="0" smtClean="0">
                <a:ea typeface="Verdana" panose="020B0604030504040204" pitchFamily="34" charset="0"/>
              </a:rPr>
              <a:t> </a:t>
            </a:r>
            <a:r>
              <a:rPr lang="ru-RU" altLang="ru-RU" i="1" dirty="0" err="1" smtClean="0">
                <a:ea typeface="Verdana" panose="020B0604030504040204" pitchFamily="34" charset="0"/>
              </a:rPr>
              <a:t>рет</a:t>
            </a:r>
            <a:r>
              <a:rPr lang="kk-KZ" altLang="ru-RU" i="1" dirty="0" smtClean="0">
                <a:ea typeface="Verdana" panose="020B0604030504040204" pitchFamily="34" charset="0"/>
              </a:rPr>
              <a:t>інде </a:t>
            </a:r>
            <a:r>
              <a:rPr lang="ru-RU" altLang="ru-RU" i="1" dirty="0" err="1" smtClean="0">
                <a:ea typeface="Verdana" panose="020B0604030504040204" pitchFamily="34" charset="0"/>
              </a:rPr>
              <a:t>танымау</a:t>
            </a:r>
            <a:endParaRPr lang="ru-RU" altLang="ru-RU" i="1" dirty="0" smtClean="0">
              <a:ea typeface="Verdana" panose="020B0604030504040204" pitchFamily="34" charset="0"/>
            </a:endParaRPr>
          </a:p>
          <a:p>
            <a:pPr marL="285750" indent="-285750" algn="just" defTabSz="6858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altLang="ru-RU" i="1" dirty="0" err="1"/>
              <a:t>демеушілік</a:t>
            </a:r>
            <a:r>
              <a:rPr lang="ru-RU" altLang="ru-RU" i="1" dirty="0"/>
              <a:t> </a:t>
            </a:r>
            <a:r>
              <a:rPr lang="ru-RU" altLang="ru-RU" i="1" dirty="0" err="1"/>
              <a:t>және</a:t>
            </a:r>
            <a:r>
              <a:rPr lang="ru-RU" altLang="ru-RU" i="1" dirty="0"/>
              <a:t> </a:t>
            </a:r>
            <a:r>
              <a:rPr lang="ru-RU" altLang="ru-RU" i="1" dirty="0" err="1"/>
              <a:t>қайырымдылық</a:t>
            </a:r>
            <a:r>
              <a:rPr lang="ru-RU" altLang="ru-RU" i="1" dirty="0"/>
              <a:t> </a:t>
            </a:r>
            <a:r>
              <a:rPr lang="ru-RU" altLang="ru-RU" i="1" dirty="0" err="1"/>
              <a:t>көмек</a:t>
            </a:r>
            <a:r>
              <a:rPr lang="ru-RU" altLang="ru-RU" i="1" dirty="0"/>
              <a:t> </a:t>
            </a:r>
            <a:r>
              <a:rPr lang="ru-RU" altLang="ru-RU" i="1" dirty="0" err="1"/>
              <a:t>қаражаты</a:t>
            </a:r>
            <a:r>
              <a:rPr lang="ru-RU" altLang="ru-RU" i="1" dirty="0"/>
              <a:t> </a:t>
            </a:r>
            <a:r>
              <a:rPr lang="ru-RU" altLang="ru-RU" i="1" dirty="0" err="1"/>
              <a:t>есебінен</a:t>
            </a:r>
            <a:r>
              <a:rPr lang="ru-RU" altLang="ru-RU" i="1" dirty="0"/>
              <a:t> </a:t>
            </a:r>
            <a:r>
              <a:rPr lang="ru-RU" altLang="ru-RU" i="1" dirty="0" err="1"/>
              <a:t>науқасты</a:t>
            </a:r>
            <a:r>
              <a:rPr lang="ru-RU" altLang="ru-RU" i="1" dirty="0"/>
              <a:t> </a:t>
            </a:r>
            <a:r>
              <a:rPr lang="ru-RU" altLang="ru-RU" i="1" dirty="0" err="1"/>
              <a:t>алып</a:t>
            </a:r>
            <a:r>
              <a:rPr lang="ru-RU" altLang="ru-RU" i="1" dirty="0"/>
              <a:t> </a:t>
            </a:r>
            <a:r>
              <a:rPr lang="ru-RU" altLang="ru-RU" i="1" dirty="0" err="1"/>
              <a:t>жүретін</a:t>
            </a:r>
            <a:r>
              <a:rPr lang="ru-RU" altLang="ru-RU" i="1" dirty="0"/>
              <a:t> </a:t>
            </a:r>
            <a:r>
              <a:rPr lang="ru-RU" altLang="ru-RU" i="1" dirty="0" err="1"/>
              <a:t>адамның</a:t>
            </a:r>
            <a:r>
              <a:rPr lang="ru-RU" altLang="ru-RU" i="1" dirty="0"/>
              <a:t> </a:t>
            </a:r>
            <a:r>
              <a:rPr lang="ru-RU" altLang="ru-RU" i="1" dirty="0" err="1"/>
              <a:t>шығындарын</a:t>
            </a:r>
            <a:r>
              <a:rPr lang="ru-RU" altLang="ru-RU" i="1" dirty="0"/>
              <a:t> </a:t>
            </a:r>
            <a:r>
              <a:rPr lang="ru-RU" altLang="ru-RU" i="1" dirty="0" err="1"/>
              <a:t>төлеуге</a:t>
            </a:r>
            <a:r>
              <a:rPr lang="ru-RU" altLang="ru-RU" i="1" dirty="0"/>
              <a:t> </a:t>
            </a:r>
            <a:r>
              <a:rPr lang="ru-RU" altLang="ru-RU" i="1" dirty="0" err="1"/>
              <a:t>салық</a:t>
            </a:r>
            <a:r>
              <a:rPr lang="ru-RU" altLang="ru-RU" i="1" dirty="0"/>
              <a:t> </a:t>
            </a:r>
            <a:r>
              <a:rPr lang="ru-RU" altLang="ru-RU" i="1" dirty="0" err="1"/>
              <a:t>салынбайды</a:t>
            </a:r>
            <a:r>
              <a:rPr lang="ru-RU" altLang="ru-RU" i="1" dirty="0"/>
              <a:t> (</a:t>
            </a:r>
            <a:r>
              <a:rPr lang="ru-RU" altLang="ru-RU" i="1" dirty="0" err="1"/>
              <a:t>гранттарға</a:t>
            </a:r>
            <a:r>
              <a:rPr lang="ru-RU" altLang="ru-RU" i="1" dirty="0"/>
              <a:t> </a:t>
            </a:r>
            <a:r>
              <a:rPr lang="ru-RU" altLang="ru-RU" i="1" dirty="0" err="1"/>
              <a:t>ұқсас</a:t>
            </a:r>
            <a:r>
              <a:rPr lang="ru-RU" altLang="ru-RU" i="1" dirty="0" smtClean="0"/>
              <a:t>)</a:t>
            </a:r>
          </a:p>
          <a:p>
            <a:pPr marL="285750" indent="-285750" algn="just" defTabSz="6858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altLang="ru-RU" i="1" dirty="0" err="1"/>
              <a:t>ипотекалық</a:t>
            </a:r>
            <a:r>
              <a:rPr lang="ru-RU" altLang="ru-RU" i="1" dirty="0"/>
              <a:t> </a:t>
            </a:r>
            <a:r>
              <a:rPr lang="ru-RU" altLang="ru-RU" i="1" dirty="0" err="1"/>
              <a:t>компаниялардың</a:t>
            </a:r>
            <a:r>
              <a:rPr lang="ru-RU" altLang="ru-RU" i="1" dirty="0"/>
              <a:t> </a:t>
            </a:r>
            <a:r>
              <a:rPr lang="ru-RU" altLang="ru-RU" i="1" dirty="0" err="1"/>
              <a:t>борыштарды</a:t>
            </a:r>
            <a:r>
              <a:rPr lang="ru-RU" altLang="ru-RU" i="1" dirty="0"/>
              <a:t> </a:t>
            </a:r>
            <a:r>
              <a:rPr lang="ru-RU" altLang="ru-RU" i="1" dirty="0" err="1"/>
              <a:t>есептен</a:t>
            </a:r>
            <a:r>
              <a:rPr lang="ru-RU" altLang="ru-RU" i="1" dirty="0"/>
              <a:t> </a:t>
            </a:r>
            <a:r>
              <a:rPr lang="ru-RU" altLang="ru-RU" i="1" dirty="0" err="1"/>
              <a:t>шығаруы</a:t>
            </a:r>
            <a:r>
              <a:rPr lang="ru-RU" altLang="ru-RU" i="1" dirty="0"/>
              <a:t> </a:t>
            </a:r>
            <a:r>
              <a:rPr lang="ru-RU" altLang="ru-RU" i="1" dirty="0" err="1"/>
              <a:t>жеке</a:t>
            </a:r>
            <a:r>
              <a:rPr lang="ru-RU" altLang="ru-RU" i="1" dirty="0"/>
              <a:t> </a:t>
            </a:r>
            <a:r>
              <a:rPr lang="ru-RU" altLang="ru-RU" i="1" dirty="0" err="1"/>
              <a:t>тұлғалардың</a:t>
            </a:r>
            <a:r>
              <a:rPr lang="ru-RU" altLang="ru-RU" i="1" dirty="0"/>
              <a:t> </a:t>
            </a:r>
            <a:r>
              <a:rPr lang="ru-RU" altLang="ru-RU" i="1" dirty="0" err="1"/>
              <a:t>табысы</a:t>
            </a:r>
            <a:r>
              <a:rPr lang="ru-RU" altLang="ru-RU" i="1" dirty="0"/>
              <a:t> </a:t>
            </a:r>
            <a:r>
              <a:rPr lang="ru-RU" altLang="ru-RU" i="1" dirty="0" err="1"/>
              <a:t>болып</a:t>
            </a:r>
            <a:r>
              <a:rPr lang="ru-RU" altLang="ru-RU" i="1" dirty="0"/>
              <a:t> </a:t>
            </a:r>
            <a:r>
              <a:rPr lang="ru-RU" altLang="ru-RU" i="1" dirty="0" err="1"/>
              <a:t>саналмайды</a:t>
            </a:r>
            <a:endParaRPr lang="ru-RU" i="1" dirty="0" smtClean="0"/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4280024"/>
            <a:ext cx="820300" cy="820300"/>
          </a:xfrm>
          <a:prstGeom prst="rect">
            <a:avLst/>
          </a:prstGeom>
        </p:spPr>
      </p:pic>
      <p:sp>
        <p:nvSpPr>
          <p:cNvPr id="30" name="Прямоугольник 29"/>
          <p:cNvSpPr/>
          <p:nvPr/>
        </p:nvSpPr>
        <p:spPr>
          <a:xfrm>
            <a:off x="1461642" y="4280024"/>
            <a:ext cx="10146158" cy="1000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Азаматтарды</a:t>
            </a:r>
            <a:r>
              <a:rPr lang="ru-RU" altLang="ru-RU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инвестициялық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табыс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алуға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ынталандыру</a:t>
            </a:r>
            <a:endParaRPr lang="ru-RU" altLang="ru-RU" b="1" dirty="0" smtClean="0">
              <a:solidFill>
                <a:srgbClr val="4472C4"/>
              </a:solidFill>
              <a:ea typeface="Tahoma" panose="020B0604030504040204" pitchFamily="34" charset="0"/>
            </a:endParaRPr>
          </a:p>
          <a:p>
            <a:pPr marL="285750" indent="-285750" algn="just" defTabSz="6858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i="1" dirty="0" err="1"/>
              <a:t>инвестициялық</a:t>
            </a:r>
            <a:r>
              <a:rPr lang="ru-RU" i="1" dirty="0"/>
              <a:t> пай </a:t>
            </a:r>
            <a:r>
              <a:rPr lang="ru-RU" i="1" dirty="0" err="1"/>
              <a:t>қорларының</a:t>
            </a:r>
            <a:r>
              <a:rPr lang="ru-RU" i="1" dirty="0"/>
              <a:t> </a:t>
            </a:r>
            <a:r>
              <a:rPr lang="ru-RU" i="1" dirty="0" err="1"/>
              <a:t>пайларын</a:t>
            </a:r>
            <a:r>
              <a:rPr lang="ru-RU" i="1" dirty="0"/>
              <a:t> </a:t>
            </a:r>
            <a:r>
              <a:rPr lang="ru-RU" i="1" dirty="0" err="1"/>
              <a:t>сату</a:t>
            </a:r>
            <a:r>
              <a:rPr lang="ru-RU" i="1" dirty="0"/>
              <a:t> </a:t>
            </a:r>
            <a:r>
              <a:rPr lang="ru-RU" i="1" dirty="0" err="1"/>
              <a:t>кезінде</a:t>
            </a:r>
            <a:r>
              <a:rPr lang="ru-RU" i="1" dirty="0"/>
              <a:t> </a:t>
            </a:r>
            <a:r>
              <a:rPr lang="ru-RU" i="1" dirty="0" err="1"/>
              <a:t>құн</a:t>
            </a:r>
            <a:r>
              <a:rPr lang="ru-RU" i="1" dirty="0"/>
              <a:t> </a:t>
            </a:r>
            <a:r>
              <a:rPr lang="ru-RU" i="1" dirty="0" err="1"/>
              <a:t>өсімінен</a:t>
            </a:r>
            <a:r>
              <a:rPr lang="ru-RU" i="1" dirty="0"/>
              <a:t> </a:t>
            </a:r>
            <a:r>
              <a:rPr lang="ru-RU" i="1" dirty="0" err="1"/>
              <a:t>түсетін</a:t>
            </a:r>
            <a:r>
              <a:rPr lang="ru-RU" i="1" dirty="0"/>
              <a:t> </a:t>
            </a:r>
            <a:r>
              <a:rPr lang="ru-RU" i="1" dirty="0" err="1"/>
              <a:t>табыстарға</a:t>
            </a:r>
            <a:r>
              <a:rPr lang="ru-RU" i="1" dirty="0"/>
              <a:t> </a:t>
            </a:r>
            <a:r>
              <a:rPr lang="ru-RU" i="1" dirty="0" err="1"/>
              <a:t>салықтар</a:t>
            </a:r>
            <a:r>
              <a:rPr lang="ru-RU" i="1" dirty="0"/>
              <a:t> </a:t>
            </a:r>
            <a:r>
              <a:rPr lang="ru-RU" i="1" dirty="0" err="1"/>
              <a:t>салынбайды</a:t>
            </a:r>
            <a:endParaRPr lang="ru-RU" i="1" dirty="0" smtClean="0"/>
          </a:p>
        </p:txBody>
      </p:sp>
    </p:spTree>
    <p:extLst>
      <p:ext uri="{BB962C8B-B14F-4D97-AF65-F5344CB8AC3E}">
        <p14:creationId xmlns:p14="http://schemas.microsoft.com/office/powerpoint/2010/main" val="268386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496062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E4723A1-D4CD-4EA7-AA44-FDCBF64B576F}" type="slidenum">
              <a:rPr lang="ru-RU" altLang="ru-RU">
                <a:solidFill>
                  <a:srgbClr val="898989"/>
                </a:solidFill>
              </a:rPr>
              <a:pPr/>
              <a:t>4</a:t>
            </a:fld>
            <a:endParaRPr lang="ru-RU" altLang="ru-RU" dirty="0">
              <a:solidFill>
                <a:srgbClr val="898989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0"/>
            <a:ext cx="12245975" cy="739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684935" fontAlgn="auto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>
                <a:srgbClr val="0070CE"/>
              </a:buClr>
              <a:buSzPct val="100000"/>
              <a:defRPr/>
            </a:pPr>
            <a:r>
              <a:rPr lang="en-US" altLang="ru-RU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II</a:t>
            </a:r>
            <a:r>
              <a:rPr lang="ru-RU" altLang="ru-RU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.</a:t>
            </a:r>
            <a:r>
              <a:rPr lang="ru-RU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ru-RU" sz="2800" b="1" cap="small" dirty="0" err="1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Инвестицияларды</a:t>
            </a:r>
            <a:r>
              <a:rPr lang="ru-RU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ru-RU" sz="2800" b="1" cap="small" dirty="0" err="1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ынталандыру</a:t>
            </a:r>
            <a:endParaRPr lang="ru-RU" sz="2800" b="1" cap="small" dirty="0">
              <a:solidFill>
                <a:srgbClr val="002060"/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0" y="739775"/>
            <a:ext cx="12192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1194943" y="739775"/>
            <a:ext cx="109113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Инвестициялық</a:t>
            </a:r>
            <a:r>
              <a:rPr lang="ru-RU" altLang="ru-RU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салық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несиесі</a:t>
            </a:r>
            <a:endParaRPr lang="ru-RU" altLang="ru-RU" b="1" dirty="0" smtClean="0">
              <a:solidFill>
                <a:srgbClr val="4472C4"/>
              </a:solidFill>
              <a:ea typeface="Tahoma" panose="020B0604030504040204" pitchFamily="34" charset="0"/>
            </a:endParaRPr>
          </a:p>
          <a:p>
            <a:pPr marL="285750" indent="-285750" algn="just" defTabSz="6858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i="1" dirty="0" err="1" smtClean="0"/>
              <a:t>корпоративтік</a:t>
            </a:r>
            <a:r>
              <a:rPr lang="ru-RU" i="1" dirty="0" smtClean="0"/>
              <a:t> </a:t>
            </a:r>
            <a:r>
              <a:rPr lang="ru-RU" i="1" dirty="0" err="1" smtClean="0"/>
              <a:t>табыс</a:t>
            </a:r>
            <a:r>
              <a:rPr lang="ru-RU" i="1" dirty="0" smtClean="0"/>
              <a:t> </a:t>
            </a:r>
            <a:r>
              <a:rPr lang="ru-RU" i="1" dirty="0" err="1" smtClean="0"/>
              <a:t>және</a:t>
            </a:r>
            <a:r>
              <a:rPr lang="ru-RU" i="1" dirty="0" smtClean="0"/>
              <a:t> </a:t>
            </a:r>
            <a:r>
              <a:rPr lang="ru-RU" i="1" dirty="0" err="1"/>
              <a:t>мүлік</a:t>
            </a:r>
            <a:r>
              <a:rPr lang="ru-RU" i="1" dirty="0"/>
              <a:t> </a:t>
            </a:r>
            <a:r>
              <a:rPr lang="ru-RU" i="1" dirty="0" err="1"/>
              <a:t>салығы</a:t>
            </a:r>
            <a:r>
              <a:rPr lang="ru-RU" i="1" dirty="0"/>
              <a:t> </a:t>
            </a:r>
            <a:r>
              <a:rPr lang="ru-RU" i="1" dirty="0" err="1" smtClean="0"/>
              <a:t>сомасын</a:t>
            </a:r>
            <a:r>
              <a:rPr lang="ru-RU" i="1" dirty="0" smtClean="0"/>
              <a:t> </a:t>
            </a:r>
            <a:r>
              <a:rPr lang="ru-RU" i="1" dirty="0" err="1" smtClean="0"/>
              <a:t>төлеу</a:t>
            </a:r>
            <a:r>
              <a:rPr lang="ru-RU" i="1" dirty="0" smtClean="0"/>
              <a:t> </a:t>
            </a:r>
            <a:r>
              <a:rPr lang="ru-RU" i="1" dirty="0" err="1"/>
              <a:t>мерзімін</a:t>
            </a:r>
            <a:r>
              <a:rPr lang="ru-RU" i="1" dirty="0"/>
              <a:t> 3 </a:t>
            </a:r>
            <a:r>
              <a:rPr lang="ru-RU" i="1" dirty="0" err="1"/>
              <a:t>жылға</a:t>
            </a:r>
            <a:r>
              <a:rPr lang="ru-RU" i="1" dirty="0"/>
              <a:t> </a:t>
            </a:r>
            <a:r>
              <a:rPr lang="ru-RU" i="1" dirty="0" err="1" smtClean="0"/>
              <a:t>кейінге</a:t>
            </a:r>
            <a:r>
              <a:rPr lang="ru-RU" i="1" dirty="0" smtClean="0"/>
              <a:t> </a:t>
            </a:r>
            <a:r>
              <a:rPr lang="ru-RU" i="1" dirty="0" err="1" smtClean="0"/>
              <a:t>шегеру</a:t>
            </a:r>
            <a:endParaRPr lang="ru-RU" i="1" dirty="0" smtClean="0"/>
          </a:p>
          <a:p>
            <a:pPr marL="285750" indent="-285750" algn="just" defTabSz="6858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i="1" dirty="0" err="1"/>
              <a:t>салық</a:t>
            </a:r>
            <a:r>
              <a:rPr lang="ru-RU" i="1" dirty="0"/>
              <a:t> </a:t>
            </a:r>
            <a:r>
              <a:rPr lang="ru-RU" i="1" dirty="0" err="1"/>
              <a:t>келесі</a:t>
            </a:r>
            <a:r>
              <a:rPr lang="ru-RU" i="1" dirty="0"/>
              <a:t> 3 </a:t>
            </a:r>
            <a:r>
              <a:rPr lang="ru-RU" i="1" dirty="0" err="1"/>
              <a:t>жыл</a:t>
            </a:r>
            <a:r>
              <a:rPr lang="ru-RU" i="1" dirty="0"/>
              <a:t> </a:t>
            </a:r>
            <a:r>
              <a:rPr lang="ru-RU" i="1" dirty="0" err="1"/>
              <a:t>ішінде</a:t>
            </a:r>
            <a:r>
              <a:rPr lang="ru-RU" i="1" dirty="0"/>
              <a:t> </a:t>
            </a:r>
            <a:r>
              <a:rPr lang="ru-RU" i="1" dirty="0" err="1"/>
              <a:t>төленеді</a:t>
            </a:r>
            <a:endParaRPr lang="ru-RU" i="1" dirty="0" smtClean="0"/>
          </a:p>
        </p:txBody>
      </p:sp>
      <p:sp>
        <p:nvSpPr>
          <p:cNvPr id="28" name="Прямоугольник 27"/>
          <p:cNvSpPr/>
          <p:nvPr/>
        </p:nvSpPr>
        <p:spPr>
          <a:xfrm>
            <a:off x="1194943" y="1889820"/>
            <a:ext cx="1066685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АӨК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үшін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ынталандыру</a:t>
            </a:r>
            <a:endParaRPr lang="ru-RU" altLang="ru-RU" b="1" dirty="0" smtClean="0">
              <a:solidFill>
                <a:srgbClr val="4472C4"/>
              </a:solidFill>
              <a:ea typeface="Tahoma" panose="020B0604030504040204" pitchFamily="34" charset="0"/>
            </a:endParaRPr>
          </a:p>
          <a:p>
            <a:pPr marL="285750" indent="-285750" algn="just" defTabSz="6858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i="1" dirty="0" err="1" smtClean="0"/>
              <a:t>жеңіл</a:t>
            </a:r>
            <a:r>
              <a:rPr lang="ru-RU" i="1" dirty="0" smtClean="0"/>
              <a:t> </a:t>
            </a:r>
            <a:r>
              <a:rPr lang="ru-RU" i="1" dirty="0" err="1"/>
              <a:t>және</a:t>
            </a:r>
            <a:r>
              <a:rPr lang="ru-RU" i="1" dirty="0"/>
              <a:t> </a:t>
            </a:r>
            <a:r>
              <a:rPr lang="ru-RU" i="1" dirty="0" err="1"/>
              <a:t>тамақ</a:t>
            </a:r>
            <a:r>
              <a:rPr lang="ru-RU" i="1" dirty="0"/>
              <a:t> </a:t>
            </a:r>
            <a:r>
              <a:rPr lang="ru-RU" i="1" dirty="0" err="1"/>
              <a:t>өнеркәсібінде</a:t>
            </a:r>
            <a:r>
              <a:rPr lang="ru-RU" i="1" dirty="0"/>
              <a:t> </a:t>
            </a:r>
            <a:r>
              <a:rPr lang="ru-RU" i="1" dirty="0" err="1"/>
              <a:t>инвестициялық</a:t>
            </a:r>
            <a:r>
              <a:rPr lang="ru-RU" i="1" dirty="0"/>
              <a:t> </a:t>
            </a:r>
            <a:r>
              <a:rPr lang="ru-RU" i="1" dirty="0" err="1"/>
              <a:t>келісімшарттар</a:t>
            </a:r>
            <a:r>
              <a:rPr lang="ru-RU" i="1" dirty="0"/>
              <a:t> </a:t>
            </a:r>
            <a:r>
              <a:rPr lang="ru-RU" i="1" dirty="0" err="1"/>
              <a:t>жасасу</a:t>
            </a:r>
            <a:r>
              <a:rPr lang="ru-RU" i="1" dirty="0"/>
              <a:t> </a:t>
            </a:r>
            <a:r>
              <a:rPr lang="ru-RU" i="1" dirty="0" err="1"/>
              <a:t>үшін</a:t>
            </a:r>
            <a:r>
              <a:rPr lang="ru-RU" i="1" dirty="0"/>
              <a:t> </a:t>
            </a:r>
            <a:r>
              <a:rPr lang="ru-RU" i="1" dirty="0" err="1"/>
              <a:t>шегін</a:t>
            </a:r>
            <a:r>
              <a:rPr lang="ru-RU" i="1" dirty="0"/>
              <a:t> </a:t>
            </a: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b="1" i="1" dirty="0" smtClean="0"/>
              <a:t>2 </a:t>
            </a:r>
            <a:r>
              <a:rPr lang="ru-RU" b="1" i="1" dirty="0"/>
              <a:t>млн. АЕК-</a:t>
            </a:r>
            <a:r>
              <a:rPr lang="ru-RU" b="1" i="1" dirty="0" err="1"/>
              <a:t>тен</a:t>
            </a:r>
            <a:r>
              <a:rPr lang="ru-RU" b="1" i="1" dirty="0"/>
              <a:t> 1 млн. АЕК-</a:t>
            </a:r>
            <a:r>
              <a:rPr lang="ru-RU" b="1" i="1" dirty="0" err="1"/>
              <a:t>ке</a:t>
            </a:r>
            <a:r>
              <a:rPr lang="ru-RU" b="1" i="1" dirty="0"/>
              <a:t> </a:t>
            </a:r>
            <a:r>
              <a:rPr lang="ru-RU" b="1" i="1" dirty="0" err="1"/>
              <a:t>дейін</a:t>
            </a:r>
            <a:r>
              <a:rPr lang="ru-RU" b="1" i="1" dirty="0"/>
              <a:t> </a:t>
            </a:r>
            <a:r>
              <a:rPr lang="ru-RU" i="1" dirty="0"/>
              <a:t>(5,3 млрд. </a:t>
            </a:r>
            <a:r>
              <a:rPr lang="ru-RU" i="1" dirty="0" err="1"/>
              <a:t>теңгеден</a:t>
            </a:r>
            <a:r>
              <a:rPr lang="ru-RU" i="1" dirty="0"/>
              <a:t> 2,65 млрд. </a:t>
            </a:r>
            <a:r>
              <a:rPr lang="ru-RU" i="1" dirty="0" err="1"/>
              <a:t>теңгеге</a:t>
            </a:r>
            <a:r>
              <a:rPr lang="ru-RU" i="1" dirty="0"/>
              <a:t> </a:t>
            </a:r>
            <a:r>
              <a:rPr lang="ru-RU" i="1" dirty="0" err="1" smtClean="0"/>
              <a:t>дейін</a:t>
            </a:r>
            <a:r>
              <a:rPr lang="ru-RU" i="1" dirty="0" smtClean="0"/>
              <a:t>) </a:t>
            </a:r>
            <a:r>
              <a:rPr lang="ru-RU" i="1" dirty="0" err="1" smtClean="0"/>
              <a:t>төмендету</a:t>
            </a:r>
            <a:endParaRPr lang="ru-RU" i="1" dirty="0" smtClean="0"/>
          </a:p>
          <a:p>
            <a:pPr marL="285750" indent="-285750" algn="just" defTabSz="6858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i="1" dirty="0" err="1" smtClean="0"/>
              <a:t>мақтаны</a:t>
            </a:r>
            <a:r>
              <a:rPr lang="ru-RU" i="1" dirty="0" smtClean="0"/>
              <a:t> </a:t>
            </a:r>
            <a:r>
              <a:rPr lang="ru-RU" i="1" dirty="0" err="1"/>
              <a:t>қайта</a:t>
            </a:r>
            <a:r>
              <a:rPr lang="ru-RU" i="1" dirty="0"/>
              <a:t> </a:t>
            </a:r>
            <a:r>
              <a:rPr lang="ru-RU" i="1" dirty="0" err="1"/>
              <a:t>өңдеу</a:t>
            </a:r>
            <a:r>
              <a:rPr lang="ru-RU" i="1" dirty="0"/>
              <a:t>, </a:t>
            </a:r>
            <a:r>
              <a:rPr lang="ru-RU" i="1" dirty="0" err="1"/>
              <a:t>ашытқы</a:t>
            </a:r>
            <a:r>
              <a:rPr lang="ru-RU" i="1" dirty="0"/>
              <a:t> </a:t>
            </a:r>
            <a:r>
              <a:rPr lang="ru-RU" i="1" dirty="0" err="1"/>
              <a:t>өндіру</a:t>
            </a:r>
            <a:r>
              <a:rPr lang="ru-RU" i="1" dirty="0"/>
              <a:t> </a:t>
            </a:r>
            <a:r>
              <a:rPr lang="ru-RU" i="1" dirty="0" err="1"/>
              <a:t>үшін</a:t>
            </a:r>
            <a:r>
              <a:rPr lang="ru-RU" i="1" dirty="0"/>
              <a:t> ҚҚС (70%) </a:t>
            </a:r>
            <a:r>
              <a:rPr lang="ru-RU" i="1" dirty="0" err="1"/>
              <a:t>сомасын</a:t>
            </a:r>
            <a:r>
              <a:rPr lang="ru-RU" i="1" dirty="0"/>
              <a:t> </a:t>
            </a:r>
            <a:r>
              <a:rPr lang="ru-RU" i="1" dirty="0" err="1"/>
              <a:t>қосымша</a:t>
            </a:r>
            <a:r>
              <a:rPr lang="ru-RU" i="1" dirty="0"/>
              <a:t> </a:t>
            </a:r>
            <a:r>
              <a:rPr lang="ru-RU" i="1" dirty="0" err="1"/>
              <a:t>есепке</a:t>
            </a:r>
            <a:r>
              <a:rPr lang="ru-RU" i="1" dirty="0"/>
              <a:t> </a:t>
            </a:r>
            <a:r>
              <a:rPr lang="ru-RU" i="1" dirty="0" err="1"/>
              <a:t>алу</a:t>
            </a:r>
            <a:endParaRPr lang="ru-RU" i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2" t="30621" r="73083" b="49074"/>
          <a:stretch/>
        </p:blipFill>
        <p:spPr>
          <a:xfrm>
            <a:off x="76372" y="2205874"/>
            <a:ext cx="1003300" cy="855559"/>
          </a:xfrm>
          <a:prstGeom prst="rect">
            <a:avLst/>
          </a:prstGeom>
        </p:spPr>
      </p:pic>
      <p:sp>
        <p:nvSpPr>
          <p:cNvPr id="29" name="Прямоугольник 28"/>
          <p:cNvSpPr/>
          <p:nvPr/>
        </p:nvSpPr>
        <p:spPr>
          <a:xfrm>
            <a:off x="1211375" y="3710852"/>
            <a:ext cx="1091133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Отандық</a:t>
            </a:r>
            <a:r>
              <a:rPr lang="ru-RU" altLang="ru-RU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өндірушілердің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бәсекеге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қабілеттілігін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күшейту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endParaRPr lang="ru-RU" altLang="ru-RU" b="1" dirty="0" smtClean="0">
              <a:solidFill>
                <a:srgbClr val="4472C4"/>
              </a:solidFill>
              <a:ea typeface="Tahoma" panose="020B0604030504040204" pitchFamily="34" charset="0"/>
            </a:endParaRPr>
          </a:p>
          <a:p>
            <a:pPr marL="285750" indent="-285750" algn="just" defTabSz="6858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i="1" dirty="0" err="1" smtClean="0"/>
              <a:t>отандық</a:t>
            </a:r>
            <a:r>
              <a:rPr lang="ru-RU" i="1" dirty="0" smtClean="0"/>
              <a:t> </a:t>
            </a:r>
            <a:r>
              <a:rPr lang="ru-RU" i="1" dirty="0" err="1"/>
              <a:t>өндірушілер</a:t>
            </a:r>
            <a:r>
              <a:rPr lang="ru-RU" i="1" dirty="0"/>
              <a:t> </a:t>
            </a:r>
            <a:r>
              <a:rPr lang="ru-RU" i="1" dirty="0" err="1"/>
              <a:t>үшін</a:t>
            </a:r>
            <a:r>
              <a:rPr lang="ru-RU" i="1" dirty="0"/>
              <a:t> ҚҚС </a:t>
            </a:r>
            <a:r>
              <a:rPr lang="ru-RU" i="1" dirty="0" err="1"/>
              <a:t>қайтаруды</a:t>
            </a:r>
            <a:r>
              <a:rPr lang="ru-RU" i="1" dirty="0"/>
              <a:t> </a:t>
            </a:r>
            <a:r>
              <a:rPr lang="ru-RU" i="1" dirty="0" err="1"/>
              <a:t>оңайлату</a:t>
            </a:r>
            <a:r>
              <a:rPr lang="ru-RU" i="1" dirty="0"/>
              <a:t> (50% </a:t>
            </a:r>
            <a:r>
              <a:rPr lang="ru-RU" i="1" dirty="0" err="1" smtClean="0"/>
              <a:t>тексерусіз</a:t>
            </a:r>
            <a:r>
              <a:rPr lang="ru-RU" i="1" dirty="0" smtClean="0"/>
              <a:t>, </a:t>
            </a:r>
            <a:r>
              <a:rPr lang="ru-RU" i="1" dirty="0"/>
              <a:t>50% </a:t>
            </a:r>
            <a:r>
              <a:rPr lang="ru-RU" i="1" dirty="0" err="1"/>
              <a:t>тексеруден</a:t>
            </a:r>
            <a:r>
              <a:rPr lang="ru-RU" i="1" dirty="0"/>
              <a:t> </a:t>
            </a:r>
            <a:r>
              <a:rPr lang="ru-RU" i="1" dirty="0" err="1"/>
              <a:t>кейін</a:t>
            </a:r>
            <a:r>
              <a:rPr lang="ru-RU" i="1" dirty="0"/>
              <a:t>)</a:t>
            </a:r>
            <a:endParaRPr lang="ru-RU" i="1" dirty="0" smtClean="0"/>
          </a:p>
          <a:p>
            <a:pPr marL="285750" indent="-285750" algn="just" defTabSz="6858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i="1" dirty="0" err="1" smtClean="0"/>
              <a:t>көлік</a:t>
            </a:r>
            <a:r>
              <a:rPr lang="ru-RU" i="1" dirty="0" smtClean="0"/>
              <a:t> </a:t>
            </a:r>
            <a:r>
              <a:rPr lang="ru-RU" i="1" dirty="0" err="1"/>
              <a:t>құралдары</a:t>
            </a:r>
            <a:r>
              <a:rPr lang="ru-RU" i="1" dirty="0"/>
              <a:t> мен </a:t>
            </a:r>
            <a:r>
              <a:rPr lang="ru-RU" i="1" dirty="0" err="1"/>
              <a:t>ауыл</a:t>
            </a:r>
            <a:r>
              <a:rPr lang="ru-RU" i="1" dirty="0"/>
              <a:t> </a:t>
            </a:r>
            <a:r>
              <a:rPr lang="ru-RU" i="1" dirty="0" err="1"/>
              <a:t>шаруашылығы</a:t>
            </a:r>
            <a:r>
              <a:rPr lang="ru-RU" i="1" dirty="0"/>
              <a:t> </a:t>
            </a:r>
            <a:r>
              <a:rPr lang="ru-RU" i="1" dirty="0" err="1"/>
              <a:t>техникасының</a:t>
            </a:r>
            <a:r>
              <a:rPr lang="ru-RU" i="1" dirty="0"/>
              <a:t> </a:t>
            </a:r>
            <a:r>
              <a:rPr lang="ru-RU" i="1" dirty="0" err="1" smtClean="0"/>
              <a:t>құрамдастарын</a:t>
            </a:r>
            <a:r>
              <a:rPr lang="ru-RU" i="1" dirty="0" smtClean="0"/>
              <a:t> </a:t>
            </a:r>
            <a:r>
              <a:rPr lang="ru-RU" i="1" dirty="0" err="1"/>
              <a:t>өндіру</a:t>
            </a:r>
            <a:r>
              <a:rPr lang="ru-RU" i="1" dirty="0"/>
              <a:t> </a:t>
            </a:r>
            <a:r>
              <a:rPr lang="ru-RU" i="1" dirty="0" err="1"/>
              <a:t>үшін</a:t>
            </a:r>
            <a:r>
              <a:rPr lang="ru-RU" i="1" dirty="0"/>
              <a:t> </a:t>
            </a:r>
            <a:r>
              <a:rPr lang="ru-RU" i="1" dirty="0" err="1"/>
              <a:t>ынталандырулар</a:t>
            </a:r>
            <a:endParaRPr lang="ru-RU" i="1" dirty="0" smtClean="0"/>
          </a:p>
          <a:p>
            <a:pPr marL="285750" indent="-285750" algn="just" defTabSz="6858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i="1" dirty="0" err="1" smtClean="0"/>
              <a:t>дилерлермен</a:t>
            </a:r>
            <a:r>
              <a:rPr lang="ru-RU" i="1" dirty="0" smtClean="0"/>
              <a:t> </a:t>
            </a:r>
            <a:r>
              <a:rPr lang="ru-RU" i="1" dirty="0" err="1"/>
              <a:t>отандық</a:t>
            </a:r>
            <a:r>
              <a:rPr lang="ru-RU" i="1" dirty="0"/>
              <a:t> </a:t>
            </a:r>
            <a:r>
              <a:rPr lang="ru-RU" i="1" dirty="0" err="1" smtClean="0"/>
              <a:t>автомобильдердің</a:t>
            </a:r>
            <a:r>
              <a:rPr lang="ru-RU" i="1" dirty="0" smtClean="0"/>
              <a:t> </a:t>
            </a:r>
            <a:r>
              <a:rPr lang="ru-RU" i="1" dirty="0" err="1" smtClean="0"/>
              <a:t>сатылу</a:t>
            </a:r>
            <a:r>
              <a:rPr lang="ru-RU" i="1" dirty="0" smtClean="0"/>
              <a:t> </a:t>
            </a:r>
            <a:r>
              <a:rPr lang="ru-RU" i="1" dirty="0" err="1"/>
              <a:t>кезінде</a:t>
            </a:r>
            <a:r>
              <a:rPr lang="ru-RU" i="1" dirty="0"/>
              <a:t> </a:t>
            </a:r>
            <a:r>
              <a:rPr lang="ru-RU" i="1" dirty="0" err="1"/>
              <a:t>шарттарды</a:t>
            </a:r>
            <a:r>
              <a:rPr lang="ru-RU" i="1" dirty="0"/>
              <a:t> </a:t>
            </a:r>
            <a:r>
              <a:rPr lang="ru-RU" i="1" dirty="0" err="1"/>
              <a:t>теңестіру</a:t>
            </a:r>
            <a:endParaRPr lang="ru-RU" i="1" dirty="0" smtClean="0"/>
          </a:p>
          <a:p>
            <a:pPr marL="285750" indent="-285750" algn="just" defTabSz="6858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i="1" dirty="0"/>
              <a:t>АЭА </a:t>
            </a:r>
            <a:r>
              <a:rPr lang="ru-RU" i="1" dirty="0" err="1"/>
              <a:t>аумағында</a:t>
            </a:r>
            <a:r>
              <a:rPr lang="ru-RU" i="1" dirty="0"/>
              <a:t> </a:t>
            </a:r>
            <a:r>
              <a:rPr lang="ru-RU" i="1" dirty="0" err="1"/>
              <a:t>тауарларды</a:t>
            </a:r>
            <a:r>
              <a:rPr lang="ru-RU" i="1" dirty="0"/>
              <a:t> </a:t>
            </a:r>
            <a:r>
              <a:rPr lang="ru-RU" i="1" dirty="0" err="1"/>
              <a:t>өткізу</a:t>
            </a:r>
            <a:r>
              <a:rPr lang="ru-RU" i="1" dirty="0"/>
              <a:t> </a:t>
            </a:r>
            <a:r>
              <a:rPr lang="ru-RU" i="1" dirty="0" err="1"/>
              <a:t>кезінде</a:t>
            </a:r>
            <a:r>
              <a:rPr lang="ru-RU" i="1" dirty="0"/>
              <a:t> ҚҚС </a:t>
            </a:r>
            <a:r>
              <a:rPr lang="ru-RU" i="1" dirty="0" err="1"/>
              <a:t>салудың</a:t>
            </a:r>
            <a:r>
              <a:rPr lang="ru-RU" i="1" dirty="0"/>
              <a:t> </a:t>
            </a:r>
            <a:r>
              <a:rPr lang="ru-RU" i="1" dirty="0" err="1"/>
              <a:t>бірыңғай</a:t>
            </a:r>
            <a:r>
              <a:rPr lang="ru-RU" i="1" dirty="0"/>
              <a:t> </a:t>
            </a:r>
            <a:r>
              <a:rPr lang="ru-RU" i="1" dirty="0" err="1"/>
              <a:t>тәртібі</a:t>
            </a:r>
            <a:endParaRPr lang="ru-RU" i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139" y="3962021"/>
            <a:ext cx="867766" cy="92412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85799" y="5797244"/>
            <a:ext cx="6400799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ru-RU" sz="4000" b="1" dirty="0" smtClean="0">
                <a:solidFill>
                  <a:srgbClr val="00B050"/>
                </a:solidFill>
              </a:rPr>
              <a:t>+95 </a:t>
            </a:r>
            <a:r>
              <a:rPr lang="ru-RU" altLang="ru-RU" dirty="0" err="1"/>
              <a:t>мың</a:t>
            </a:r>
            <a:r>
              <a:rPr lang="ru-RU" altLang="ru-RU" dirty="0"/>
              <a:t> </a:t>
            </a:r>
            <a:r>
              <a:rPr lang="ru-RU" altLang="ru-RU" dirty="0" err="1"/>
              <a:t>көлік</a:t>
            </a:r>
            <a:r>
              <a:rPr lang="ru-RU" altLang="ru-RU" dirty="0"/>
              <a:t> </a:t>
            </a:r>
            <a:r>
              <a:rPr lang="ru-RU" altLang="ru-RU" dirty="0" err="1"/>
              <a:t>құралдары</a:t>
            </a:r>
            <a:r>
              <a:rPr lang="ru-RU" altLang="ru-RU" dirty="0"/>
              <a:t> мен </a:t>
            </a:r>
            <a:r>
              <a:rPr lang="ru-RU" altLang="ru-RU" dirty="0" err="1"/>
              <a:t>ауыл</a:t>
            </a:r>
            <a:r>
              <a:rPr lang="ru-RU" altLang="ru-RU" dirty="0"/>
              <a:t> </a:t>
            </a:r>
            <a:r>
              <a:rPr lang="ru-RU" altLang="ru-RU" dirty="0" err="1"/>
              <a:t>шаруашылығы</a:t>
            </a:r>
            <a:r>
              <a:rPr lang="ru-RU" altLang="ru-RU" dirty="0"/>
              <a:t> </a:t>
            </a:r>
            <a:r>
              <a:rPr lang="ru-RU" altLang="ru-RU" dirty="0" err="1"/>
              <a:t>техникасы</a:t>
            </a:r>
            <a:endParaRPr lang="ru-RU" alt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476536" y="5791161"/>
            <a:ext cx="33038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4000" b="1" dirty="0">
                <a:solidFill>
                  <a:srgbClr val="00B050"/>
                </a:solidFill>
              </a:rPr>
              <a:t>+2,6 </a:t>
            </a:r>
            <a:r>
              <a:rPr lang="ru-RU" altLang="ru-RU" dirty="0" err="1"/>
              <a:t>мың</a:t>
            </a:r>
            <a:r>
              <a:rPr lang="ru-RU" altLang="ru-RU" dirty="0"/>
              <a:t> </a:t>
            </a:r>
            <a:r>
              <a:rPr lang="ru-RU" altLang="ru-RU" dirty="0" err="1"/>
              <a:t>жұмыс</a:t>
            </a:r>
            <a:r>
              <a:rPr lang="ru-RU" altLang="ru-RU" dirty="0"/>
              <a:t> </a:t>
            </a:r>
            <a:r>
              <a:rPr lang="ru-RU" altLang="ru-RU" dirty="0" err="1"/>
              <a:t>орны</a:t>
            </a:r>
            <a:endParaRPr lang="ru-RU" dirty="0"/>
          </a:p>
        </p:txBody>
      </p:sp>
      <p:cxnSp>
        <p:nvCxnSpPr>
          <p:cNvPr id="16" name="Прямая соединительная линия 19">
            <a:extLst>
              <a:ext uri="{FF2B5EF4-FFF2-40B4-BE49-F238E27FC236}">
                <a16:creationId xmlns:a16="http://schemas.microsoft.com/office/drawing/2014/main" xmlns="" id="{5A0C8F71-144A-494D-A6E4-868073C4E399}"/>
              </a:ext>
            </a:extLst>
          </p:cNvPr>
          <p:cNvCxnSpPr/>
          <p:nvPr/>
        </p:nvCxnSpPr>
        <p:spPr>
          <a:xfrm flipV="1">
            <a:off x="123266" y="5721701"/>
            <a:ext cx="11999441" cy="3913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471" y="922535"/>
            <a:ext cx="818341" cy="81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37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E4723A1-D4CD-4EA7-AA44-FDCBF64B576F}" type="slidenum">
              <a:rPr lang="ru-RU" altLang="ru-RU">
                <a:solidFill>
                  <a:srgbClr val="898989"/>
                </a:solidFill>
              </a:rPr>
              <a:pPr/>
              <a:t>5</a:t>
            </a:fld>
            <a:endParaRPr lang="ru-RU" altLang="ru-RU" dirty="0">
              <a:solidFill>
                <a:srgbClr val="898989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0"/>
            <a:ext cx="12245975" cy="739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684935" fontAlgn="auto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>
                <a:srgbClr val="0070CE"/>
              </a:buClr>
              <a:buSzPct val="100000"/>
              <a:defRPr/>
            </a:pPr>
            <a:r>
              <a:rPr lang="en-US" altLang="ru-RU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III</a:t>
            </a:r>
            <a:r>
              <a:rPr lang="ru-RU" altLang="ru-RU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.</a:t>
            </a:r>
            <a:r>
              <a:rPr lang="ru-RU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ru-RU" sz="2800" b="1" cap="small" dirty="0" err="1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Транзиттік</a:t>
            </a:r>
            <a:r>
              <a:rPr lang="ru-RU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ru-RU" sz="2800" b="1" cap="small" dirty="0" err="1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әлеует</a:t>
            </a:r>
            <a:r>
              <a:rPr lang="ru-RU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ru-RU" sz="2800" b="1" cap="small" dirty="0" err="1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және</a:t>
            </a:r>
            <a:r>
              <a:rPr lang="ru-RU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ru-RU" sz="2800" b="1" cap="small" dirty="0" err="1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телекоммуникациялар</a:t>
            </a:r>
            <a:endParaRPr lang="ru-RU" sz="2800" b="1" cap="small" dirty="0">
              <a:solidFill>
                <a:srgbClr val="002060"/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0" y="739775"/>
            <a:ext cx="12192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1333500" y="827477"/>
            <a:ext cx="10642599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Транзиттік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әлеуетті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дамыту</a:t>
            </a:r>
            <a:endParaRPr lang="ru-RU" altLang="ru-RU" b="1" dirty="0" smtClean="0">
              <a:solidFill>
                <a:srgbClr val="4472C4"/>
              </a:solidFill>
              <a:ea typeface="Tahoma" panose="020B0604030504040204" pitchFamily="34" charset="0"/>
            </a:endParaRPr>
          </a:p>
          <a:p>
            <a:pPr algn="just" defTabSz="6858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altLang="ru-RU" b="1" dirty="0">
              <a:solidFill>
                <a:srgbClr val="4472C4"/>
              </a:solidFill>
              <a:ea typeface="Tahoma" panose="020B0604030504040204" pitchFamily="34" charset="0"/>
            </a:endParaRPr>
          </a:p>
          <a:p>
            <a:pPr marL="285750" indent="-285750" algn="just" defTabSz="6858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i="1" dirty="0" err="1" smtClean="0"/>
              <a:t>әлеуметтік</a:t>
            </a:r>
            <a:r>
              <a:rPr lang="ru-RU" i="1" dirty="0" smtClean="0"/>
              <a:t> </a:t>
            </a:r>
            <a:r>
              <a:rPr lang="ru-RU" i="1" dirty="0" err="1"/>
              <a:t>маңызы</a:t>
            </a:r>
            <a:r>
              <a:rPr lang="ru-RU" i="1" dirty="0"/>
              <a:t> бар </a:t>
            </a:r>
            <a:r>
              <a:rPr lang="ru-RU" i="1" dirty="0" err="1"/>
              <a:t>тасымалдарды</a:t>
            </a:r>
            <a:r>
              <a:rPr lang="ru-RU" i="1" dirty="0"/>
              <a:t> ҚҚС </a:t>
            </a:r>
            <a:r>
              <a:rPr lang="ru-RU" i="1" dirty="0" err="1"/>
              <a:t>төлемей</a:t>
            </a:r>
            <a:r>
              <a:rPr lang="ru-RU" i="1" dirty="0"/>
              <a:t> </a:t>
            </a:r>
            <a:r>
              <a:rPr lang="ru-RU" i="1" dirty="0" err="1"/>
              <a:t>жүзеге</a:t>
            </a:r>
            <a:r>
              <a:rPr lang="ru-RU" i="1" dirty="0"/>
              <a:t> </a:t>
            </a:r>
            <a:r>
              <a:rPr lang="ru-RU" i="1" dirty="0" err="1"/>
              <a:t>асыру</a:t>
            </a:r>
            <a:r>
              <a:rPr lang="ru-RU" i="1" dirty="0"/>
              <a:t> (</a:t>
            </a:r>
            <a:r>
              <a:rPr lang="ru-RU" i="1" dirty="0" err="1"/>
              <a:t>қоғамдық</a:t>
            </a:r>
            <a:r>
              <a:rPr lang="ru-RU" i="1" dirty="0"/>
              <a:t> </a:t>
            </a:r>
            <a:r>
              <a:rPr lang="ru-RU" i="1" dirty="0" err="1"/>
              <a:t>көлік</a:t>
            </a:r>
            <a:r>
              <a:rPr lang="ru-RU" i="1" dirty="0" smtClean="0"/>
              <a:t>)</a:t>
            </a:r>
          </a:p>
          <a:p>
            <a:pPr marL="285750" indent="-285750" algn="just" defTabSz="6858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i="1" dirty="0" err="1" smtClean="0"/>
              <a:t>жүкті</a:t>
            </a:r>
            <a:r>
              <a:rPr lang="ru-RU" i="1" dirty="0" smtClean="0"/>
              <a:t> </a:t>
            </a:r>
            <a:r>
              <a:rPr lang="ru-RU" i="1" dirty="0" err="1"/>
              <a:t>темір</a:t>
            </a:r>
            <a:r>
              <a:rPr lang="ru-RU" i="1" dirty="0"/>
              <a:t> </a:t>
            </a:r>
            <a:r>
              <a:rPr lang="ru-RU" i="1" dirty="0" err="1"/>
              <a:t>жол</a:t>
            </a:r>
            <a:r>
              <a:rPr lang="ru-RU" i="1" dirty="0"/>
              <a:t> </a:t>
            </a:r>
            <a:r>
              <a:rPr lang="ru-RU" i="1" dirty="0" err="1"/>
              <a:t>көлігінен</a:t>
            </a:r>
            <a:r>
              <a:rPr lang="ru-RU" i="1" dirty="0"/>
              <a:t> </a:t>
            </a:r>
            <a:r>
              <a:rPr lang="ru-RU" i="1" dirty="0" err="1"/>
              <a:t>теңіз</a:t>
            </a:r>
            <a:r>
              <a:rPr lang="ru-RU" i="1" dirty="0"/>
              <a:t> </a:t>
            </a:r>
            <a:r>
              <a:rPr lang="ru-RU" i="1" dirty="0" err="1"/>
              <a:t>көлігіне</a:t>
            </a:r>
            <a:r>
              <a:rPr lang="ru-RU" i="1" dirty="0"/>
              <a:t> </a:t>
            </a:r>
            <a:r>
              <a:rPr lang="ru-RU" i="1" dirty="0" err="1"/>
              <a:t>ауыстырып</a:t>
            </a:r>
            <a:r>
              <a:rPr lang="ru-RU" i="1" dirty="0"/>
              <a:t> </a:t>
            </a:r>
            <a:r>
              <a:rPr lang="ru-RU" i="1" dirty="0" err="1" smtClean="0"/>
              <a:t>тиеуді</a:t>
            </a:r>
            <a:r>
              <a:rPr lang="ru-RU" i="1" dirty="0" smtClean="0"/>
              <a:t> </a:t>
            </a:r>
            <a:r>
              <a:rPr lang="ru-RU" i="1" dirty="0" err="1"/>
              <a:t>халықаралық</a:t>
            </a:r>
            <a:r>
              <a:rPr lang="ru-RU" i="1" dirty="0"/>
              <a:t> </a:t>
            </a:r>
            <a:r>
              <a:rPr lang="ru-RU" i="1" dirty="0" err="1"/>
              <a:t>тасымалдау</a:t>
            </a:r>
            <a:r>
              <a:rPr lang="ru-RU" i="1" dirty="0"/>
              <a:t> </a:t>
            </a:r>
            <a:r>
              <a:rPr lang="ru-RU" i="1" dirty="0" err="1"/>
              <a:t>деп</a:t>
            </a:r>
            <a:r>
              <a:rPr lang="ru-RU" i="1" dirty="0"/>
              <a:t> </a:t>
            </a:r>
            <a:r>
              <a:rPr lang="ru-RU" i="1" dirty="0" err="1"/>
              <a:t>тану</a:t>
            </a:r>
            <a:endParaRPr lang="ru-RU" i="1" dirty="0" smtClean="0"/>
          </a:p>
          <a:p>
            <a:pPr marL="285750" indent="-285750" algn="just" defTabSz="6858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i="1" dirty="0" err="1" smtClean="0"/>
              <a:t>халықаралық</a:t>
            </a:r>
            <a:r>
              <a:rPr lang="ru-RU" i="1" dirty="0" smtClean="0"/>
              <a:t> </a:t>
            </a:r>
            <a:r>
              <a:rPr lang="ru-RU" i="1" dirty="0"/>
              <a:t>почта </a:t>
            </a:r>
            <a:r>
              <a:rPr lang="ru-RU" i="1" dirty="0" err="1"/>
              <a:t>жөнелтімдерінің</a:t>
            </a:r>
            <a:r>
              <a:rPr lang="ru-RU" i="1" dirty="0"/>
              <a:t> </a:t>
            </a:r>
            <a:r>
              <a:rPr lang="ru-RU" i="1" dirty="0" err="1" smtClean="0"/>
              <a:t>транзитіне</a:t>
            </a:r>
            <a:r>
              <a:rPr lang="ru-RU" i="1" dirty="0" smtClean="0"/>
              <a:t> </a:t>
            </a:r>
            <a:r>
              <a:rPr lang="ru-RU" i="1" dirty="0"/>
              <a:t>ҚҚС </a:t>
            </a:r>
            <a:r>
              <a:rPr lang="ru-RU" i="1" dirty="0" err="1"/>
              <a:t>салынбайды</a:t>
            </a:r>
            <a:endParaRPr lang="ru-RU" i="1" dirty="0" smtClean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45" r="32845"/>
          <a:stretch/>
        </p:blipFill>
        <p:spPr>
          <a:xfrm>
            <a:off x="114300" y="976051"/>
            <a:ext cx="1104900" cy="100699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333499" y="3588421"/>
            <a:ext cx="10642599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Телекоммуникацияны</a:t>
            </a:r>
            <a:r>
              <a:rPr lang="ru-RU" b="1" dirty="0">
                <a:solidFill>
                  <a:srgbClr val="4472C4"/>
                </a:solidFill>
                <a:ea typeface="Tahoma" panose="020B0604030504040204" pitchFamily="34" charset="0"/>
              </a:rPr>
              <a:t>, </a:t>
            </a:r>
            <a:r>
              <a:rPr 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жасанды</a:t>
            </a:r>
            <a:r>
              <a:rPr 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интеллектті</a:t>
            </a:r>
            <a:r>
              <a:rPr lang="ru-RU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, </a:t>
            </a:r>
            <a:r>
              <a:rPr 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жаңа</a:t>
            </a:r>
            <a:r>
              <a:rPr lang="ru-RU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байланыс</a:t>
            </a:r>
            <a:r>
              <a:rPr 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түрі</a:t>
            </a:r>
            <a:r>
              <a:rPr lang="ru-RU" b="1" dirty="0">
                <a:solidFill>
                  <a:srgbClr val="4472C4"/>
                </a:solidFill>
                <a:ea typeface="Tahoma" panose="020B0604030504040204" pitchFamily="34" charset="0"/>
              </a:rPr>
              <a:t> 5</a:t>
            </a:r>
            <a:r>
              <a:rPr lang="en-US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G</a:t>
            </a:r>
            <a:r>
              <a:rPr lang="kk-KZ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,</a:t>
            </a:r>
            <a:r>
              <a:rPr 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дамыту</a:t>
            </a:r>
            <a:r>
              <a:rPr lang="kk-KZ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endParaRPr lang="ru-RU" b="1" dirty="0">
              <a:solidFill>
                <a:srgbClr val="4472C4"/>
              </a:solidFill>
              <a:ea typeface="Tahoma" panose="020B0604030504040204" pitchFamily="34" charset="0"/>
            </a:endParaRPr>
          </a:p>
          <a:p>
            <a:pPr marL="285750" indent="-285750" algn="just" defTabSz="6858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endParaRPr lang="ru-RU" i="1" dirty="0" smtClean="0"/>
          </a:p>
          <a:p>
            <a:pPr marL="285750" indent="-285750" algn="just" defTabSz="6858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i="1" dirty="0" smtClean="0"/>
              <a:t>бес </a:t>
            </a:r>
            <a:r>
              <a:rPr lang="ru-RU" i="1" dirty="0" err="1"/>
              <a:t>жылдық</a:t>
            </a:r>
            <a:r>
              <a:rPr lang="ru-RU" i="1" dirty="0"/>
              <a:t> </a:t>
            </a:r>
            <a:r>
              <a:rPr lang="ru-RU" i="1" dirty="0" err="1"/>
              <a:t>кезеңге</a:t>
            </a:r>
            <a:r>
              <a:rPr lang="ru-RU" i="1" dirty="0"/>
              <a:t> РЖС </a:t>
            </a:r>
            <a:r>
              <a:rPr lang="ru-RU" i="1" dirty="0" err="1"/>
              <a:t>үшін</a:t>
            </a:r>
            <a:r>
              <a:rPr lang="ru-RU" i="1" dirty="0"/>
              <a:t> </a:t>
            </a:r>
            <a:r>
              <a:rPr lang="ru-RU" i="1" dirty="0" err="1"/>
              <a:t>төлем</a:t>
            </a:r>
            <a:r>
              <a:rPr lang="ru-RU" i="1" dirty="0"/>
              <a:t> </a:t>
            </a:r>
            <a:r>
              <a:rPr lang="ru-RU" i="1" dirty="0" smtClean="0"/>
              <a:t>0,1 коэффициент</a:t>
            </a:r>
          </a:p>
          <a:p>
            <a:pPr marL="285750" indent="-285750" algn="just" defTabSz="6858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i="1" dirty="0" err="1"/>
              <a:t>шетелдік</a:t>
            </a:r>
            <a:r>
              <a:rPr lang="ru-RU" i="1" dirty="0"/>
              <a:t> интернет-</a:t>
            </a:r>
            <a:r>
              <a:rPr lang="ru-RU" i="1" dirty="0" err="1"/>
              <a:t>компаниялар</a:t>
            </a:r>
            <a:r>
              <a:rPr lang="ru-RU" i="1" dirty="0"/>
              <a:t> </a:t>
            </a:r>
            <a:r>
              <a:rPr lang="ru-RU" i="1" dirty="0" err="1"/>
              <a:t>көрсететін</a:t>
            </a:r>
            <a:r>
              <a:rPr lang="ru-RU" i="1" dirty="0"/>
              <a:t> </a:t>
            </a:r>
            <a:r>
              <a:rPr lang="ru-RU" i="1" dirty="0" err="1"/>
              <a:t>электрондық</a:t>
            </a:r>
            <a:r>
              <a:rPr lang="ru-RU" i="1" dirty="0"/>
              <a:t> </a:t>
            </a:r>
            <a:r>
              <a:rPr lang="ru-RU" i="1" dirty="0" err="1"/>
              <a:t>қызметтерге</a:t>
            </a:r>
            <a:r>
              <a:rPr lang="ru-RU" i="1" dirty="0"/>
              <a:t> ҚҚС </a:t>
            </a:r>
            <a:r>
              <a:rPr lang="ru-RU" i="1" dirty="0" smtClean="0"/>
              <a:t>салу</a:t>
            </a:r>
            <a:endParaRPr lang="ru-RU" i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92527" y="5424092"/>
            <a:ext cx="46081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00B050"/>
                </a:solidFill>
                <a:ea typeface="Tahoma" panose="020B0604030504040204" pitchFamily="34" charset="0"/>
              </a:rPr>
              <a:t>+5</a:t>
            </a:r>
            <a:r>
              <a:rPr lang="ru-RU" sz="3200" b="1" dirty="0" smtClean="0">
                <a:solidFill>
                  <a:srgbClr val="00B050"/>
                </a:solidFill>
                <a:ea typeface="Tahoma" panose="020B0604030504040204" pitchFamily="34" charset="0"/>
              </a:rPr>
              <a:t> </a:t>
            </a:r>
            <a:r>
              <a:rPr lang="ru-RU" dirty="0">
                <a:ea typeface="Tahoma" panose="020B0604030504040204" pitchFamily="34" charset="0"/>
              </a:rPr>
              <a:t>млн. </a:t>
            </a:r>
            <a:r>
              <a:rPr lang="ru-RU" dirty="0" err="1">
                <a:ea typeface="Tahoma" panose="020B0604030504040204" pitchFamily="34" charset="0"/>
              </a:rPr>
              <a:t>адам</a:t>
            </a:r>
            <a:r>
              <a:rPr lang="ru-RU" dirty="0">
                <a:ea typeface="Tahoma" panose="020B0604030504040204" pitchFamily="34" charset="0"/>
              </a:rPr>
              <a:t> </a:t>
            </a:r>
            <a:r>
              <a:rPr lang="ru-RU" dirty="0" err="1" smtClean="0">
                <a:ea typeface="Tahoma" panose="020B0604030504040204" pitchFamily="34" charset="0"/>
              </a:rPr>
              <a:t>ауылдарда</a:t>
            </a:r>
            <a:r>
              <a:rPr lang="ru-RU" dirty="0" smtClean="0">
                <a:ea typeface="Tahoma" panose="020B0604030504040204" pitchFamily="34" charset="0"/>
              </a:rPr>
              <a:t> </a:t>
            </a:r>
            <a:r>
              <a:rPr lang="ru-RU" dirty="0" err="1" smtClean="0">
                <a:ea typeface="Tahoma" panose="020B0604030504040204" pitchFamily="34" charset="0"/>
              </a:rPr>
              <a:t>кең</a:t>
            </a:r>
            <a:r>
              <a:rPr lang="ru-RU" dirty="0" smtClean="0">
                <a:ea typeface="Tahoma" panose="020B0604030504040204" pitchFamily="34" charset="0"/>
              </a:rPr>
              <a:t> </a:t>
            </a:r>
            <a:r>
              <a:rPr lang="ru-RU" dirty="0" err="1">
                <a:ea typeface="Tahoma" panose="020B0604030504040204" pitchFamily="34" charset="0"/>
              </a:rPr>
              <a:t>жолақты</a:t>
            </a:r>
            <a:r>
              <a:rPr lang="ru-RU" dirty="0">
                <a:ea typeface="Tahoma" panose="020B0604030504040204" pitchFamily="34" charset="0"/>
              </a:rPr>
              <a:t> </a:t>
            </a:r>
            <a:r>
              <a:rPr lang="ru-RU" dirty="0" err="1" smtClean="0">
                <a:ea typeface="Tahoma" panose="020B0604030504040204" pitchFamily="34" charset="0"/>
              </a:rPr>
              <a:t>интернетке</a:t>
            </a:r>
            <a:r>
              <a:rPr lang="ru-RU" dirty="0" smtClean="0">
                <a:ea typeface="Tahoma" panose="020B0604030504040204" pitchFamily="34" charset="0"/>
              </a:rPr>
              <a:t> </a:t>
            </a:r>
            <a:r>
              <a:rPr lang="ru-RU" dirty="0" err="1">
                <a:ea typeface="Tahoma" panose="020B0604030504040204" pitchFamily="34" charset="0"/>
              </a:rPr>
              <a:t>қол</a:t>
            </a:r>
            <a:r>
              <a:rPr lang="ru-RU" dirty="0">
                <a:ea typeface="Tahoma" panose="020B0604030504040204" pitchFamily="34" charset="0"/>
              </a:rPr>
              <a:t> </a:t>
            </a:r>
            <a:r>
              <a:rPr lang="ru-RU" dirty="0" err="1">
                <a:ea typeface="Tahoma" panose="020B0604030504040204" pitchFamily="34" charset="0"/>
              </a:rPr>
              <a:t>жеткізеді</a:t>
            </a:r>
            <a:endParaRPr lang="ru-RU" dirty="0" smtClean="0">
              <a:ea typeface="Tahoma" panose="020B0604030504040204" pitchFamily="34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" y="3758445"/>
            <a:ext cx="1156455" cy="1156455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6818568" y="5599551"/>
            <a:ext cx="38470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rgbClr val="00B050"/>
                </a:solidFill>
                <a:ea typeface="Tahoma" panose="020B0604030504040204" pitchFamily="34" charset="0"/>
              </a:rPr>
              <a:t>+</a:t>
            </a:r>
            <a:r>
              <a:rPr lang="ru-RU" sz="3600" b="1" dirty="0" smtClean="0">
                <a:solidFill>
                  <a:srgbClr val="00B050"/>
                </a:solidFill>
                <a:ea typeface="Tahoma" panose="020B0604030504040204" pitchFamily="34" charset="0"/>
              </a:rPr>
              <a:t>500 </a:t>
            </a:r>
            <a:r>
              <a:rPr lang="ru-RU" dirty="0" smtClean="0">
                <a:ea typeface="Tahoma" panose="020B0604030504040204" pitchFamily="34" charset="0"/>
              </a:rPr>
              <a:t>млрд </a:t>
            </a:r>
            <a:r>
              <a:rPr lang="ru-RU" dirty="0">
                <a:ea typeface="Tahoma" panose="020B0604030504040204" pitchFamily="34" charset="0"/>
              </a:rPr>
              <a:t>2030 </a:t>
            </a:r>
            <a:r>
              <a:rPr lang="ru-RU" dirty="0" err="1">
                <a:ea typeface="Tahoma" panose="020B0604030504040204" pitchFamily="34" charset="0"/>
              </a:rPr>
              <a:t>жылға</a:t>
            </a:r>
            <a:r>
              <a:rPr lang="ru-RU" dirty="0">
                <a:ea typeface="Tahoma" panose="020B0604030504040204" pitchFamily="34" charset="0"/>
              </a:rPr>
              <a:t> </a:t>
            </a:r>
            <a:r>
              <a:rPr lang="ru-RU" dirty="0" err="1" smtClean="0">
                <a:ea typeface="Tahoma" panose="020B0604030504040204" pitchFamily="34" charset="0"/>
              </a:rPr>
              <a:t>дейін</a:t>
            </a:r>
            <a:endParaRPr lang="ru-RU" dirty="0">
              <a:ea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78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3" y="6492875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715F2C2-5556-4D27-96DA-8D5B82AB355E}" type="slidenum">
              <a:rPr lang="ru-RU" altLang="ru-RU">
                <a:solidFill>
                  <a:srgbClr val="898989"/>
                </a:solidFill>
              </a:rPr>
              <a:pPr/>
              <a:t>6</a:t>
            </a:fld>
            <a:endParaRPr lang="ru-RU" altLang="ru-RU">
              <a:solidFill>
                <a:srgbClr val="898989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0"/>
            <a:ext cx="12245975" cy="739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687537" fontAlgn="auto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IV</a:t>
            </a:r>
            <a:r>
              <a:rPr lang="ru-RU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. </a:t>
            </a:r>
            <a:r>
              <a:rPr lang="ru-RU" sz="2800" b="1" cap="small" dirty="0" err="1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Акциздердің</a:t>
            </a:r>
            <a:r>
              <a:rPr lang="ru-RU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ru-RU" sz="2800" b="1" cap="small" dirty="0" err="1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фискалдық</a:t>
            </a:r>
            <a:r>
              <a:rPr lang="ru-RU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ru-RU" sz="2800" b="1" cap="small" dirty="0" err="1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функциясын</a:t>
            </a:r>
            <a:r>
              <a:rPr lang="ru-RU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ru-RU" sz="2800" b="1" cap="small" dirty="0" err="1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күшейту</a:t>
            </a:r>
            <a:endParaRPr lang="ru-RU" sz="2800" b="1" i="1" cap="small" dirty="0">
              <a:solidFill>
                <a:schemeClr val="tx1"/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0" y="739775"/>
            <a:ext cx="12192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12750" y="842509"/>
            <a:ext cx="510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4472C4"/>
                </a:solidFill>
                <a:ea typeface="Tahoma" panose="020B0604030504040204" pitchFamily="34" charset="0"/>
              </a:rPr>
              <a:t>Алкоголь </a:t>
            </a:r>
            <a:r>
              <a:rPr 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өніміне</a:t>
            </a:r>
            <a:r>
              <a:rPr lang="ru-RU" b="1" dirty="0">
                <a:solidFill>
                  <a:srgbClr val="4472C4"/>
                </a:solidFill>
                <a:ea typeface="Tahoma" panose="020B0604030504040204" pitchFamily="34" charset="0"/>
              </a:rPr>
              <a:t> акциз </a:t>
            </a:r>
            <a:r>
              <a:rPr 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мөлшерлемелерін</a:t>
            </a:r>
            <a:r>
              <a:rPr lang="ru-RU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кезең-кезеңмен</a:t>
            </a:r>
            <a:r>
              <a:rPr lang="ru-RU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ұлғайту</a:t>
            </a:r>
            <a:r>
              <a:rPr lang="ru-RU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i="1" dirty="0">
                <a:ea typeface="Tahoma" panose="020B0604030504040204" pitchFamily="34" charset="0"/>
              </a:rPr>
              <a:t>(сыра </a:t>
            </a:r>
            <a:r>
              <a:rPr lang="ru-RU" i="1" dirty="0" err="1">
                <a:ea typeface="Tahoma" panose="020B0604030504040204" pitchFamily="34" charset="0"/>
              </a:rPr>
              <a:t>және</a:t>
            </a:r>
            <a:r>
              <a:rPr lang="ru-RU" i="1" dirty="0">
                <a:ea typeface="Tahoma" panose="020B0604030504040204" pitchFamily="34" charset="0"/>
              </a:rPr>
              <a:t> сыра </a:t>
            </a:r>
            <a:r>
              <a:rPr lang="ru-RU" i="1" dirty="0" err="1">
                <a:ea typeface="Tahoma" panose="020B0604030504040204" pitchFamily="34" charset="0"/>
              </a:rPr>
              <a:t>сусыны</a:t>
            </a:r>
            <a:r>
              <a:rPr lang="ru-RU" i="1" dirty="0">
                <a:ea typeface="Tahoma" panose="020B0604030504040204" pitchFamily="34" charset="0"/>
              </a:rPr>
              <a:t>, </a:t>
            </a:r>
            <a:r>
              <a:rPr lang="ru-RU" i="1" dirty="0" err="1">
                <a:ea typeface="Tahoma" panose="020B0604030504040204" pitchFamily="34" charset="0"/>
              </a:rPr>
              <a:t>қымбат</a:t>
            </a:r>
            <a:r>
              <a:rPr lang="ru-RU" i="1" dirty="0">
                <a:ea typeface="Tahoma" panose="020B0604030504040204" pitchFamily="34" charset="0"/>
              </a:rPr>
              <a:t> алкоголь </a:t>
            </a:r>
            <a:r>
              <a:rPr lang="ru-RU" i="1" dirty="0" err="1">
                <a:ea typeface="Tahoma" panose="020B0604030504040204" pitchFamily="34" charset="0"/>
              </a:rPr>
              <a:t>өнімі</a:t>
            </a:r>
            <a:r>
              <a:rPr lang="ru-RU" i="1" dirty="0">
                <a:ea typeface="Tahoma" panose="020B0604030504040204" pitchFamily="34" charset="0"/>
              </a:rPr>
              <a:t>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56362" y="842510"/>
            <a:ext cx="55340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Темекі</a:t>
            </a:r>
            <a:r>
              <a:rPr 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өнімдеріне</a:t>
            </a:r>
            <a:r>
              <a:rPr lang="ru-RU" b="1" dirty="0">
                <a:solidFill>
                  <a:srgbClr val="4472C4"/>
                </a:solidFill>
                <a:ea typeface="Tahoma" panose="020B0604030504040204" pitchFamily="34" charset="0"/>
              </a:rPr>
              <a:t> акциз </a:t>
            </a:r>
            <a:r>
              <a:rPr 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мөлшерлемелерін</a:t>
            </a:r>
            <a:r>
              <a:rPr 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кезең-кезеңмен</a:t>
            </a:r>
            <a:r>
              <a:rPr lang="ru-RU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ұлғайту</a:t>
            </a:r>
            <a:r>
              <a:rPr lang="ru-RU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i="1" dirty="0" smtClean="0">
                <a:ea typeface="Tahoma" panose="020B0604030504040204" pitchFamily="34" charset="0"/>
              </a:rPr>
              <a:t>(</a:t>
            </a:r>
            <a:r>
              <a:rPr lang="ru-RU" i="1" dirty="0" err="1" smtClean="0">
                <a:ea typeface="Tahoma" panose="020B0604030504040204" pitchFamily="34" charset="0"/>
              </a:rPr>
              <a:t>электрондық</a:t>
            </a:r>
            <a:r>
              <a:rPr lang="ru-RU" i="1" dirty="0" smtClean="0">
                <a:ea typeface="Tahoma" panose="020B0604030504040204" pitchFamily="34" charset="0"/>
              </a:rPr>
              <a:t> </a:t>
            </a:r>
            <a:r>
              <a:rPr lang="ru-RU" i="1" dirty="0" err="1">
                <a:ea typeface="Tahoma" panose="020B0604030504040204" pitchFamily="34" charset="0"/>
              </a:rPr>
              <a:t>сигареттерге</a:t>
            </a:r>
            <a:r>
              <a:rPr lang="ru-RU" i="1" dirty="0">
                <a:ea typeface="Tahoma" panose="020B0604030504040204" pitchFamily="34" charset="0"/>
              </a:rPr>
              <a:t> </a:t>
            </a:r>
            <a:r>
              <a:rPr lang="ru-RU" i="1" dirty="0" err="1">
                <a:ea typeface="Tahoma" panose="020B0604030504040204" pitchFamily="34" charset="0"/>
              </a:rPr>
              <a:t>арналған</a:t>
            </a:r>
            <a:r>
              <a:rPr lang="ru-RU" i="1" dirty="0">
                <a:ea typeface="Tahoma" panose="020B0604030504040204" pitchFamily="34" charset="0"/>
              </a:rPr>
              <a:t> </a:t>
            </a:r>
            <a:r>
              <a:rPr lang="ru-RU" i="1" dirty="0" err="1">
                <a:ea typeface="Tahoma" panose="020B0604030504040204" pitchFamily="34" charset="0"/>
              </a:rPr>
              <a:t>қыздырылатын</a:t>
            </a:r>
            <a:r>
              <a:rPr lang="ru-RU" i="1" dirty="0">
                <a:ea typeface="Tahoma" panose="020B0604030504040204" pitchFamily="34" charset="0"/>
              </a:rPr>
              <a:t> </a:t>
            </a:r>
            <a:r>
              <a:rPr lang="ru-RU" i="1" dirty="0" err="1">
                <a:ea typeface="Tahoma" panose="020B0604030504040204" pitchFamily="34" charset="0"/>
              </a:rPr>
              <a:t>темекі</a:t>
            </a:r>
            <a:r>
              <a:rPr lang="ru-RU" i="1" dirty="0">
                <a:ea typeface="Tahoma" panose="020B0604030504040204" pitchFamily="34" charset="0"/>
              </a:rPr>
              <a:t>, </a:t>
            </a:r>
            <a:r>
              <a:rPr lang="ru-RU" i="1" dirty="0" err="1">
                <a:ea typeface="Tahoma" panose="020B0604030504040204" pitchFamily="34" charset="0"/>
              </a:rPr>
              <a:t>никотині</a:t>
            </a:r>
            <a:r>
              <a:rPr lang="ru-RU" i="1" dirty="0">
                <a:ea typeface="Tahoma" panose="020B0604030504040204" pitchFamily="34" charset="0"/>
              </a:rPr>
              <a:t> бар </a:t>
            </a:r>
            <a:r>
              <a:rPr lang="ru-RU" i="1" dirty="0" err="1">
                <a:ea typeface="Tahoma" panose="020B0604030504040204" pitchFamily="34" charset="0"/>
              </a:rPr>
              <a:t>сұйықтық</a:t>
            </a:r>
            <a:r>
              <a:rPr lang="ru-RU" i="1" dirty="0">
                <a:ea typeface="Tahoma" panose="020B0604030504040204" pitchFamily="34" charset="0"/>
              </a:rPr>
              <a:t>, </a:t>
            </a:r>
            <a:r>
              <a:rPr lang="ru-RU" i="1" dirty="0" err="1">
                <a:ea typeface="Tahoma" panose="020B0604030504040204" pitchFamily="34" charset="0"/>
              </a:rPr>
              <a:t>қымбат</a:t>
            </a:r>
            <a:r>
              <a:rPr lang="ru-RU" i="1" dirty="0">
                <a:ea typeface="Tahoma" panose="020B0604030504040204" pitchFamily="34" charset="0"/>
              </a:rPr>
              <a:t> </a:t>
            </a:r>
            <a:r>
              <a:rPr lang="ru-RU" i="1" dirty="0" err="1">
                <a:ea typeface="Tahoma" panose="020B0604030504040204" pitchFamily="34" charset="0"/>
              </a:rPr>
              <a:t>тұратын</a:t>
            </a:r>
            <a:r>
              <a:rPr lang="ru-RU" i="1" dirty="0">
                <a:ea typeface="Tahoma" panose="020B0604030504040204" pitchFamily="34" charset="0"/>
              </a:rPr>
              <a:t> </a:t>
            </a:r>
            <a:r>
              <a:rPr lang="ru-RU" i="1" dirty="0" err="1">
                <a:ea typeface="Tahoma" panose="020B0604030504040204" pitchFamily="34" charset="0"/>
              </a:rPr>
              <a:t>темекі</a:t>
            </a:r>
            <a:r>
              <a:rPr lang="ru-RU" i="1" dirty="0">
                <a:ea typeface="Tahoma" panose="020B0604030504040204" pitchFamily="34" charset="0"/>
              </a:rPr>
              <a:t> </a:t>
            </a:r>
            <a:r>
              <a:rPr lang="ru-RU" i="1" dirty="0" err="1">
                <a:ea typeface="Tahoma" panose="020B0604030504040204" pitchFamily="34" charset="0"/>
              </a:rPr>
              <a:t>өнімдері</a:t>
            </a:r>
            <a:r>
              <a:rPr lang="ru-RU" i="1" dirty="0" smtClean="0">
                <a:solidFill>
                  <a:srgbClr val="4472C4"/>
                </a:solidFill>
                <a:ea typeface="Tahoma" panose="020B0604030504040204" pitchFamily="34" charset="0"/>
              </a:rPr>
              <a:t>)</a:t>
            </a:r>
            <a:endParaRPr lang="ru-RU" i="1" dirty="0">
              <a:solidFill>
                <a:srgbClr val="4472C4"/>
              </a:solidFill>
              <a:ea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87808" y="4921111"/>
            <a:ext cx="38735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2021 ж. – </a:t>
            </a:r>
            <a:r>
              <a:rPr lang="ru-RU" sz="3600" b="1" dirty="0" smtClean="0">
                <a:solidFill>
                  <a:srgbClr val="00B050"/>
                </a:solidFill>
                <a:ea typeface="Tahoma" panose="020B0604030504040204" pitchFamily="34" charset="0"/>
              </a:rPr>
              <a:t>11,3</a:t>
            </a:r>
            <a:r>
              <a:rPr lang="ru-RU" dirty="0" smtClean="0"/>
              <a:t> млрд. </a:t>
            </a:r>
            <a:r>
              <a:rPr lang="ru-RU" dirty="0" err="1" smtClean="0"/>
              <a:t>теңге</a:t>
            </a:r>
            <a:endParaRPr lang="ru-RU" dirty="0" smtClean="0"/>
          </a:p>
          <a:p>
            <a:r>
              <a:rPr lang="ru-RU" dirty="0" smtClean="0"/>
              <a:t>2022 ж. – </a:t>
            </a:r>
            <a:r>
              <a:rPr lang="ru-RU" sz="3600" b="1" dirty="0" smtClean="0">
                <a:solidFill>
                  <a:srgbClr val="00B050"/>
                </a:solidFill>
                <a:ea typeface="Tahoma" panose="020B0604030504040204" pitchFamily="34" charset="0"/>
              </a:rPr>
              <a:t>20,7 </a:t>
            </a:r>
            <a:r>
              <a:rPr lang="ru-RU" dirty="0" smtClean="0"/>
              <a:t>млрд. </a:t>
            </a:r>
            <a:r>
              <a:rPr lang="ru-RU" dirty="0" err="1" smtClean="0"/>
              <a:t>теңге</a:t>
            </a:r>
            <a:endParaRPr lang="ru-RU" dirty="0" smtClean="0"/>
          </a:p>
          <a:p>
            <a:r>
              <a:rPr lang="ru-RU" dirty="0" smtClean="0"/>
              <a:t>2023 ж. – </a:t>
            </a:r>
            <a:r>
              <a:rPr lang="ru-RU" sz="3600" b="1" dirty="0" smtClean="0">
                <a:solidFill>
                  <a:srgbClr val="00B050"/>
                </a:solidFill>
                <a:ea typeface="Tahoma" panose="020B0604030504040204" pitchFamily="34" charset="0"/>
              </a:rPr>
              <a:t>26,7</a:t>
            </a:r>
            <a:r>
              <a:rPr lang="ru-RU" dirty="0" smtClean="0"/>
              <a:t> млрд. </a:t>
            </a:r>
            <a:r>
              <a:rPr lang="ru-RU" dirty="0" err="1" smtClean="0"/>
              <a:t>теңге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7243760" y="2207466"/>
            <a:ext cx="38735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2021 ж. – </a:t>
            </a:r>
            <a:r>
              <a:rPr lang="ru-RU" sz="3600" b="1" dirty="0">
                <a:solidFill>
                  <a:srgbClr val="00B050"/>
                </a:solidFill>
                <a:ea typeface="Tahoma" panose="020B0604030504040204" pitchFamily="34" charset="0"/>
              </a:rPr>
              <a:t>0,6</a:t>
            </a:r>
            <a:r>
              <a:rPr lang="ru-RU" dirty="0" smtClean="0"/>
              <a:t> млрд. </a:t>
            </a:r>
            <a:r>
              <a:rPr lang="ru-RU" dirty="0" err="1" smtClean="0"/>
              <a:t>теңге</a:t>
            </a:r>
            <a:endParaRPr lang="ru-RU" dirty="0" smtClean="0"/>
          </a:p>
          <a:p>
            <a:r>
              <a:rPr lang="ru-RU" dirty="0" smtClean="0"/>
              <a:t>2022 ж. – </a:t>
            </a:r>
            <a:r>
              <a:rPr lang="ru-RU" sz="3600" b="1" dirty="0">
                <a:solidFill>
                  <a:srgbClr val="00B050"/>
                </a:solidFill>
                <a:ea typeface="Tahoma" panose="020B0604030504040204" pitchFamily="34" charset="0"/>
              </a:rPr>
              <a:t>1,0</a:t>
            </a:r>
            <a:r>
              <a:rPr lang="ru-RU" dirty="0" smtClean="0"/>
              <a:t> млрд. </a:t>
            </a:r>
            <a:r>
              <a:rPr lang="ru-RU" dirty="0" err="1" smtClean="0"/>
              <a:t>теңге</a:t>
            </a:r>
            <a:endParaRPr lang="ru-RU" dirty="0" smtClean="0"/>
          </a:p>
          <a:p>
            <a:r>
              <a:rPr lang="ru-RU" dirty="0" smtClean="0"/>
              <a:t>2023 ж. – </a:t>
            </a:r>
            <a:r>
              <a:rPr lang="ru-RU" sz="3600" b="1" dirty="0">
                <a:solidFill>
                  <a:srgbClr val="00B050"/>
                </a:solidFill>
                <a:ea typeface="Tahoma" panose="020B0604030504040204" pitchFamily="34" charset="0"/>
              </a:rPr>
              <a:t>1,0</a:t>
            </a:r>
            <a:r>
              <a:rPr lang="ru-RU" dirty="0" smtClean="0"/>
              <a:t> млрд. </a:t>
            </a:r>
            <a:r>
              <a:rPr lang="ru-RU" dirty="0" err="1" smtClean="0"/>
              <a:t>теңге</a:t>
            </a:r>
            <a:endParaRPr lang="ru-RU" dirty="0"/>
          </a:p>
        </p:txBody>
      </p:sp>
      <p:sp>
        <p:nvSpPr>
          <p:cNvPr id="17" name="Стрелка углом 16"/>
          <p:cNvSpPr/>
          <p:nvPr/>
        </p:nvSpPr>
        <p:spPr>
          <a:xfrm flipH="1" flipV="1">
            <a:off x="7632700" y="4075068"/>
            <a:ext cx="1384300" cy="826882"/>
          </a:xfrm>
          <a:prstGeom prst="bentArrow">
            <a:avLst/>
          </a:prstGeom>
          <a:solidFill>
            <a:srgbClr val="B7B7B7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05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Стрелка углом 17"/>
          <p:cNvSpPr/>
          <p:nvPr/>
        </p:nvSpPr>
        <p:spPr>
          <a:xfrm rot="10800000" flipH="1">
            <a:off x="2540000" y="4091848"/>
            <a:ext cx="1473200" cy="810102"/>
          </a:xfrm>
          <a:prstGeom prst="bentArrow">
            <a:avLst/>
          </a:prstGeom>
          <a:solidFill>
            <a:srgbClr val="B7B7B7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05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85836" y="2233044"/>
            <a:ext cx="38735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2021 ж. – </a:t>
            </a:r>
            <a:r>
              <a:rPr lang="ru-RU" sz="3600" b="1" dirty="0">
                <a:solidFill>
                  <a:srgbClr val="00B050"/>
                </a:solidFill>
                <a:ea typeface="Tahoma" panose="020B0604030504040204" pitchFamily="34" charset="0"/>
              </a:rPr>
              <a:t>10,7</a:t>
            </a:r>
            <a:r>
              <a:rPr lang="ru-RU" dirty="0" smtClean="0"/>
              <a:t> млрд. </a:t>
            </a:r>
            <a:r>
              <a:rPr lang="ru-RU" dirty="0" err="1" smtClean="0"/>
              <a:t>теңге</a:t>
            </a:r>
            <a:endParaRPr lang="ru-RU" dirty="0" smtClean="0"/>
          </a:p>
          <a:p>
            <a:r>
              <a:rPr lang="ru-RU" dirty="0" smtClean="0"/>
              <a:t>2022 ж. – </a:t>
            </a:r>
            <a:r>
              <a:rPr lang="ru-RU" sz="3600" b="1" dirty="0" smtClean="0">
                <a:solidFill>
                  <a:srgbClr val="00B050"/>
                </a:solidFill>
                <a:ea typeface="Tahoma" panose="020B0604030504040204" pitchFamily="34" charset="0"/>
              </a:rPr>
              <a:t>19,7 </a:t>
            </a:r>
            <a:r>
              <a:rPr lang="ru-RU" dirty="0" smtClean="0"/>
              <a:t>млрд. </a:t>
            </a:r>
            <a:r>
              <a:rPr lang="ru-RU" dirty="0" err="1" smtClean="0"/>
              <a:t>теңге</a:t>
            </a:r>
            <a:endParaRPr lang="ru-RU" dirty="0" smtClean="0"/>
          </a:p>
          <a:p>
            <a:r>
              <a:rPr lang="ru-RU" dirty="0" smtClean="0"/>
              <a:t>2023 ж. – </a:t>
            </a:r>
            <a:r>
              <a:rPr lang="ru-RU" sz="3600" b="1" dirty="0" smtClean="0">
                <a:solidFill>
                  <a:srgbClr val="00B050"/>
                </a:solidFill>
                <a:ea typeface="Tahoma" panose="020B0604030504040204" pitchFamily="34" charset="0"/>
              </a:rPr>
              <a:t>25,7</a:t>
            </a:r>
            <a:r>
              <a:rPr lang="ru-RU" dirty="0"/>
              <a:t> </a:t>
            </a:r>
            <a:r>
              <a:rPr lang="ru-RU" dirty="0" smtClean="0"/>
              <a:t>млрд. </a:t>
            </a:r>
            <a:r>
              <a:rPr lang="ru-RU" dirty="0" err="1" smtClean="0"/>
              <a:t>теңге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463180" y="4145258"/>
            <a:ext cx="30555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rgbClr val="00B050"/>
                </a:solidFill>
                <a:ea typeface="Tahoma" panose="020B0604030504040204" pitchFamily="34" charset="0"/>
              </a:rPr>
              <a:t>+58,7</a:t>
            </a:r>
            <a:r>
              <a:rPr lang="ru-RU" dirty="0" smtClean="0"/>
              <a:t> </a:t>
            </a:r>
            <a:r>
              <a:rPr lang="ru-RU" dirty="0"/>
              <a:t>млрд. </a:t>
            </a:r>
            <a:r>
              <a:rPr lang="ru-RU" dirty="0" err="1" smtClean="0"/>
              <a:t>теңге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654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363075" y="6492875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715F2C2-5556-4D27-96DA-8D5B82AB355E}" type="slidenum">
              <a:rPr lang="ru-RU" altLang="ru-RU">
                <a:solidFill>
                  <a:srgbClr val="898989"/>
                </a:solidFill>
              </a:rPr>
              <a:pPr/>
              <a:t>7</a:t>
            </a:fld>
            <a:endParaRPr lang="ru-RU" altLang="ru-RU">
              <a:solidFill>
                <a:srgbClr val="898989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0"/>
            <a:ext cx="12245975" cy="739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687537" fontAlgn="auto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cap="small" dirty="0" smtClean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V</a:t>
            </a:r>
            <a:r>
              <a:rPr lang="ru-RU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. </a:t>
            </a:r>
            <a:r>
              <a:rPr lang="ru-RU" sz="2800" b="1" cap="small" dirty="0" err="1" smtClean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Салықтық</a:t>
            </a:r>
            <a:r>
              <a:rPr lang="ru-RU" sz="2800" b="1" cap="small" dirty="0" smtClean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ru-RU" sz="2800" b="1" cap="small" dirty="0" err="1" smtClean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әкімшілендіру</a:t>
            </a:r>
            <a:endParaRPr lang="ru-RU" sz="2800" b="1" i="1" cap="small" dirty="0">
              <a:solidFill>
                <a:schemeClr val="tx1"/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0" y="739775"/>
            <a:ext cx="12192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1443326" y="869670"/>
            <a:ext cx="10548649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Мемелкеттік</a:t>
            </a:r>
            <a:r>
              <a:rPr lang="ru-RU" altLang="ru-RU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қызметтерді</a:t>
            </a:r>
            <a:r>
              <a:rPr lang="ru-RU" altLang="ru-RU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оңтайландыру</a:t>
            </a:r>
            <a:endParaRPr lang="ru-RU" altLang="ru-RU" b="1" dirty="0" smtClean="0">
              <a:solidFill>
                <a:srgbClr val="4472C4"/>
              </a:solidFill>
              <a:ea typeface="Tahoma" panose="020B0604030504040204" pitchFamily="34" charset="0"/>
            </a:endParaRPr>
          </a:p>
          <a:p>
            <a:pPr marL="285750" indent="-285750" algn="just" defTabSz="6858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i="1" dirty="0" err="1" smtClean="0"/>
              <a:t>электрондық</a:t>
            </a:r>
            <a:r>
              <a:rPr lang="ru-RU" i="1" dirty="0" smtClean="0"/>
              <a:t> </a:t>
            </a:r>
            <a:r>
              <a:rPr lang="ru-RU" i="1" dirty="0" err="1" smtClean="0"/>
              <a:t>нысанға</a:t>
            </a:r>
            <a:r>
              <a:rPr lang="ru-RU" i="1" dirty="0" smtClean="0"/>
              <a:t> </a:t>
            </a:r>
            <a:r>
              <a:rPr lang="ru-RU" i="1" dirty="0" err="1" smtClean="0"/>
              <a:t>ауыстыру</a:t>
            </a:r>
            <a:endParaRPr lang="ru-RU" i="1" dirty="0" smtClean="0"/>
          </a:p>
          <a:p>
            <a:pPr marL="285750" indent="-285750" algn="just" defTabSz="6858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i="1" dirty="0" err="1" smtClean="0"/>
              <a:t>қызметтер</a:t>
            </a:r>
            <a:r>
              <a:rPr lang="ru-RU" i="1" dirty="0" smtClean="0"/>
              <a:t> </a:t>
            </a:r>
            <a:r>
              <a:rPr lang="ru-RU" i="1" dirty="0" err="1" smtClean="0"/>
              <a:t>көрсету</a:t>
            </a:r>
            <a:r>
              <a:rPr lang="ru-RU" i="1" dirty="0" smtClean="0"/>
              <a:t> </a:t>
            </a:r>
            <a:r>
              <a:rPr lang="ru-RU" i="1" dirty="0" err="1" smtClean="0"/>
              <a:t>мерзісдерін</a:t>
            </a:r>
            <a:r>
              <a:rPr lang="ru-RU" i="1" dirty="0" smtClean="0"/>
              <a:t> </a:t>
            </a:r>
            <a:r>
              <a:rPr lang="ru-RU" i="1" dirty="0" err="1" smtClean="0"/>
              <a:t>қысқарту</a:t>
            </a:r>
            <a:endParaRPr lang="ru-RU" i="1" dirty="0" smtClean="0"/>
          </a:p>
          <a:p>
            <a:pPr marL="285750" indent="-285750" algn="just" defTabSz="6858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i="1" dirty="0" err="1" smtClean="0"/>
              <a:t>жеке</a:t>
            </a:r>
            <a:r>
              <a:rPr lang="ru-RU" i="1" dirty="0" smtClean="0"/>
              <a:t> </a:t>
            </a:r>
            <a:r>
              <a:rPr lang="ru-RU" i="1" dirty="0" err="1" smtClean="0"/>
              <a:t>практикамен</a:t>
            </a:r>
            <a:r>
              <a:rPr lang="ru-RU" i="1" dirty="0" smtClean="0"/>
              <a:t> </a:t>
            </a:r>
            <a:r>
              <a:rPr lang="ru-RU" i="1" dirty="0" err="1" smtClean="0"/>
              <a:t>айналысатын</a:t>
            </a:r>
            <a:r>
              <a:rPr lang="ru-RU" i="1" dirty="0" smtClean="0"/>
              <a:t> </a:t>
            </a:r>
            <a:r>
              <a:rPr lang="ru-RU" i="1" dirty="0" err="1" smtClean="0"/>
              <a:t>тұлғалардың</a:t>
            </a:r>
            <a:r>
              <a:rPr lang="ru-RU" i="1" dirty="0" smtClean="0"/>
              <a:t> </a:t>
            </a:r>
            <a:r>
              <a:rPr lang="ru-RU" i="1" dirty="0" err="1" smtClean="0"/>
              <a:t>қызметін</a:t>
            </a:r>
            <a:r>
              <a:rPr lang="ru-RU" i="1" dirty="0" smtClean="0"/>
              <a:t> </a:t>
            </a:r>
            <a:r>
              <a:rPr lang="ru-RU" i="1" dirty="0" err="1" smtClean="0"/>
              <a:t>тоқтату</a:t>
            </a:r>
            <a:r>
              <a:rPr lang="ru-RU" i="1" dirty="0" smtClean="0"/>
              <a:t> </a:t>
            </a:r>
            <a:r>
              <a:rPr lang="ru-RU" i="1" dirty="0" err="1" smtClean="0"/>
              <a:t>рәсімін</a:t>
            </a:r>
            <a:r>
              <a:rPr lang="ru-RU" i="1" dirty="0" smtClean="0"/>
              <a:t> </a:t>
            </a:r>
            <a:r>
              <a:rPr lang="ru-RU" i="1" dirty="0" err="1" smtClean="0"/>
              <a:t>жеңілдету</a:t>
            </a:r>
            <a:endParaRPr lang="ru-RU" i="1" dirty="0" smtClean="0"/>
          </a:p>
        </p:txBody>
      </p:sp>
      <p:sp>
        <p:nvSpPr>
          <p:cNvPr id="20" name="Прямоугольник 19"/>
          <p:cNvSpPr/>
          <p:nvPr/>
        </p:nvSpPr>
        <p:spPr>
          <a:xfrm>
            <a:off x="1439418" y="2893160"/>
            <a:ext cx="10666857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Салық</a:t>
            </a:r>
            <a:r>
              <a:rPr lang="ru-RU" altLang="ru-RU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есептілігін</a:t>
            </a:r>
            <a:r>
              <a:rPr lang="ru-RU" altLang="ru-RU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тапсыру</a:t>
            </a:r>
            <a:r>
              <a:rPr lang="ru-RU" altLang="ru-RU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мүмкіндігін</a:t>
            </a:r>
            <a:r>
              <a:rPr lang="ru-RU" altLang="ru-RU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кеңейту</a:t>
            </a:r>
            <a:endParaRPr lang="ru-RU" altLang="ru-RU" b="1" dirty="0" smtClean="0">
              <a:solidFill>
                <a:srgbClr val="4472C4"/>
              </a:solidFill>
              <a:ea typeface="Tahoma" panose="020B0604030504040204" pitchFamily="34" charset="0"/>
            </a:endParaRPr>
          </a:p>
          <a:p>
            <a:pPr marL="285750" indent="-285750" algn="just" defTabSz="6858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altLang="ru-RU" i="1" dirty="0" err="1" smtClean="0"/>
              <a:t>бір</a:t>
            </a:r>
            <a:r>
              <a:rPr lang="ru-RU" altLang="ru-RU" i="1" dirty="0" smtClean="0"/>
              <a:t> </a:t>
            </a:r>
            <a:r>
              <a:rPr lang="ru-RU" altLang="ru-RU" i="1" dirty="0" err="1" smtClean="0"/>
              <a:t>реттік</a:t>
            </a:r>
            <a:r>
              <a:rPr lang="ru-RU" altLang="ru-RU" i="1" dirty="0" smtClean="0"/>
              <a:t> пароль </a:t>
            </a:r>
            <a:r>
              <a:rPr lang="ru-RU" altLang="ru-RU" i="1" dirty="0" err="1" smtClean="0"/>
              <a:t>арқылы</a:t>
            </a:r>
            <a:r>
              <a:rPr lang="ru-RU" altLang="ru-RU" i="1" dirty="0" smtClean="0"/>
              <a:t> </a:t>
            </a:r>
            <a:r>
              <a:rPr lang="ru-RU" altLang="ru-RU" i="1" dirty="0" err="1" smtClean="0"/>
              <a:t>тапсыру</a:t>
            </a:r>
            <a:endParaRPr lang="ru-RU" i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439417" y="4488852"/>
            <a:ext cx="10666857" cy="1000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Қосылған</a:t>
            </a:r>
            <a:r>
              <a:rPr lang="ru-RU" altLang="ru-RU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құн</a:t>
            </a:r>
            <a:r>
              <a:rPr lang="ru-RU" altLang="ru-RU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салығын</a:t>
            </a:r>
            <a:r>
              <a:rPr lang="ru-RU" altLang="ru-RU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қайтарудың</a:t>
            </a:r>
            <a:r>
              <a:rPr lang="ru-RU" altLang="ru-RU" b="1" dirty="0" smtClean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оңайлатылған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тәртібін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қолдану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кезінде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салықтық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дауларды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>
                <a:solidFill>
                  <a:srgbClr val="4472C4"/>
                </a:solidFill>
                <a:ea typeface="Tahoma" panose="020B0604030504040204" pitchFamily="34" charset="0"/>
              </a:rPr>
              <a:t>алып</a:t>
            </a:r>
            <a:r>
              <a:rPr lang="ru-RU" altLang="ru-RU" b="1" dirty="0">
                <a:solidFill>
                  <a:srgbClr val="4472C4"/>
                </a:solidFill>
                <a:ea typeface="Tahoma" panose="020B0604030504040204" pitchFamily="34" charset="0"/>
              </a:rPr>
              <a:t> </a:t>
            </a:r>
            <a:r>
              <a:rPr lang="ru-RU" altLang="ru-RU" b="1" dirty="0" err="1" smtClean="0">
                <a:solidFill>
                  <a:srgbClr val="4472C4"/>
                </a:solidFill>
                <a:ea typeface="Tahoma" panose="020B0604030504040204" pitchFamily="34" charset="0"/>
              </a:rPr>
              <a:t>тастау</a:t>
            </a:r>
            <a:endParaRPr lang="ru-RU" altLang="ru-RU" b="1" dirty="0" smtClean="0">
              <a:solidFill>
                <a:srgbClr val="4472C4"/>
              </a:solidFill>
              <a:ea typeface="Tahoma" panose="020B0604030504040204" pitchFamily="34" charset="0"/>
            </a:endParaRPr>
          </a:p>
          <a:p>
            <a:pPr marL="285750" indent="-285750" algn="just" defTabSz="6858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i="1" dirty="0" err="1"/>
              <a:t>тексеру</a:t>
            </a:r>
            <a:r>
              <a:rPr lang="ru-RU" i="1" dirty="0"/>
              <a:t> </a:t>
            </a:r>
            <a:r>
              <a:rPr lang="ru-RU" i="1" dirty="0" err="1"/>
              <a:t>кезеңінде</a:t>
            </a:r>
            <a:r>
              <a:rPr lang="ru-RU" i="1" dirty="0"/>
              <a:t> </a:t>
            </a:r>
            <a:r>
              <a:rPr lang="ru-RU" i="1" dirty="0" err="1"/>
              <a:t>қайтару</a:t>
            </a:r>
            <a:r>
              <a:rPr lang="ru-RU" i="1" dirty="0"/>
              <a:t> </a:t>
            </a:r>
            <a:r>
              <a:rPr lang="ru-RU" i="1" dirty="0" err="1"/>
              <a:t>туралы</a:t>
            </a:r>
            <a:r>
              <a:rPr lang="ru-RU" i="1" dirty="0"/>
              <a:t> </a:t>
            </a:r>
            <a:r>
              <a:rPr lang="ru-RU" i="1" dirty="0" err="1"/>
              <a:t>талап</a:t>
            </a:r>
            <a:r>
              <a:rPr lang="ru-RU" i="1" dirty="0"/>
              <a:t> </a:t>
            </a:r>
            <a:r>
              <a:rPr lang="ru-RU" i="1" dirty="0" err="1"/>
              <a:t>қойылған</a:t>
            </a:r>
            <a:r>
              <a:rPr lang="ru-RU" i="1" dirty="0"/>
              <a:t> </a:t>
            </a:r>
            <a:r>
              <a:rPr lang="ru-RU" i="1" dirty="0" err="1"/>
              <a:t>кезеңді</a:t>
            </a:r>
            <a:r>
              <a:rPr lang="ru-RU" i="1" dirty="0"/>
              <a:t> </a:t>
            </a:r>
            <a:r>
              <a:rPr lang="ru-RU" i="1" dirty="0" err="1"/>
              <a:t>ғана</a:t>
            </a:r>
            <a:r>
              <a:rPr lang="ru-RU" i="1" dirty="0"/>
              <a:t> </a:t>
            </a:r>
            <a:r>
              <a:rPr lang="ru-RU" i="1" dirty="0" err="1"/>
              <a:t>қосу</a:t>
            </a:r>
            <a:r>
              <a:rPr lang="ru-RU" i="1" dirty="0"/>
              <a:t> </a:t>
            </a:r>
            <a:r>
              <a:rPr lang="ru-RU" i="1" dirty="0" err="1"/>
              <a:t>ұсынылады</a:t>
            </a:r>
            <a:endParaRPr lang="ru-RU" i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76" r="20801"/>
          <a:stretch/>
        </p:blipFill>
        <p:spPr>
          <a:xfrm>
            <a:off x="144140" y="1062841"/>
            <a:ext cx="1184206" cy="90663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314" y="2835683"/>
            <a:ext cx="1005858" cy="90663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58" r="22332" b="2051"/>
          <a:stretch/>
        </p:blipFill>
        <p:spPr>
          <a:xfrm>
            <a:off x="292399" y="4461611"/>
            <a:ext cx="887688" cy="1161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34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3" y="6492875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715F2C2-5556-4D27-96DA-8D5B82AB355E}" type="slidenum">
              <a:rPr lang="ru-RU" altLang="ru-RU">
                <a:solidFill>
                  <a:srgbClr val="898989"/>
                </a:solidFill>
              </a:rPr>
              <a:pPr/>
              <a:t>8</a:t>
            </a:fld>
            <a:endParaRPr lang="ru-RU" altLang="ru-RU" dirty="0">
              <a:solidFill>
                <a:srgbClr val="898989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0"/>
            <a:ext cx="12245975" cy="739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687537" fontAlgn="auto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cap="small" dirty="0" err="1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Салық</a:t>
            </a:r>
            <a:r>
              <a:rPr lang="ru-RU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ru-RU" sz="2800" b="1" cap="small" dirty="0" err="1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кодексінің</a:t>
            </a:r>
            <a:r>
              <a:rPr lang="ru-RU" sz="2800" b="1" cap="small" dirty="0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3-бабының </a:t>
            </a:r>
            <a:r>
              <a:rPr lang="ru-RU" sz="2800" b="1" cap="small" dirty="0" err="1">
                <a:solidFill>
                  <a:srgbClr val="00206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қолданылуы</a:t>
            </a:r>
            <a:endParaRPr lang="ru-RU" sz="2800" b="1" i="1" cap="small" dirty="0">
              <a:solidFill>
                <a:schemeClr val="tx1"/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0" y="739775"/>
            <a:ext cx="12192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Скругленный прямоугольник 4"/>
          <p:cNvSpPr/>
          <p:nvPr/>
        </p:nvSpPr>
        <p:spPr>
          <a:xfrm>
            <a:off x="641837" y="1013803"/>
            <a:ext cx="11016763" cy="1087559"/>
          </a:xfrm>
          <a:prstGeom prst="round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«</a:t>
            </a:r>
            <a:r>
              <a:rPr lang="ru-RU" b="1" dirty="0" err="1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Қазақстан</a:t>
            </a:r>
            <a:r>
              <a:rPr lang="ru-RU" b="1" dirty="0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Республикасының</a:t>
            </a:r>
            <a:r>
              <a:rPr lang="ru-RU" b="1" dirty="0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кейбір</a:t>
            </a:r>
            <a:r>
              <a:rPr lang="ru-RU" b="1" dirty="0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заңнамалық</a:t>
            </a:r>
            <a:r>
              <a:rPr lang="ru-RU" b="1" dirty="0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актілеріне</a:t>
            </a:r>
            <a:r>
              <a:rPr lang="ru-RU" b="1" dirty="0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b="1" dirty="0" err="1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салық</a:t>
            </a:r>
            <a:r>
              <a:rPr lang="ru-RU" b="1" dirty="0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салу </a:t>
            </a:r>
            <a:r>
              <a:rPr lang="ru-RU" b="1" dirty="0" err="1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және</a:t>
            </a:r>
            <a:r>
              <a:rPr lang="ru-RU" b="1" dirty="0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инвестициялық</a:t>
            </a:r>
            <a:r>
              <a:rPr lang="ru-RU" b="1" dirty="0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ахуалды</a:t>
            </a:r>
            <a:r>
              <a:rPr lang="ru-RU" b="1" dirty="0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жетілдіру</a:t>
            </a:r>
            <a:r>
              <a:rPr lang="ru-RU" b="1" dirty="0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мәселелері</a:t>
            </a:r>
            <a:r>
              <a:rPr lang="ru-RU" b="1" dirty="0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бойынша</a:t>
            </a:r>
            <a:r>
              <a:rPr lang="ru-RU" b="1" dirty="0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өзгерістер</a:t>
            </a:r>
            <a:r>
              <a:rPr lang="ru-RU" b="1" dirty="0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мен </a:t>
            </a:r>
            <a:r>
              <a:rPr lang="ru-RU" b="1" dirty="0" err="1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толықтырулар</a:t>
            </a:r>
            <a:r>
              <a:rPr lang="ru-RU" b="1" dirty="0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енгізу</a:t>
            </a:r>
            <a:r>
              <a:rPr lang="ru-RU" b="1" dirty="0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туралы</a:t>
            </a:r>
            <a:r>
              <a:rPr lang="ru-RU" b="1" dirty="0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» </a:t>
            </a:r>
            <a:r>
              <a:rPr lang="ru-RU" b="1" dirty="0" err="1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Қазақстан</a:t>
            </a:r>
            <a:r>
              <a:rPr lang="ru-RU" b="1" dirty="0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Республикасының</a:t>
            </a:r>
            <a:r>
              <a:rPr lang="ru-RU" b="1" dirty="0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Заңы</a:t>
            </a:r>
            <a:r>
              <a:rPr lang="ru-RU" b="1" dirty="0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жобасы</a:t>
            </a:r>
            <a:endParaRPr lang="ru-RU" b="1" dirty="0">
              <a:solidFill>
                <a:srgbClr val="4472C4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41837" y="2685255"/>
            <a:ext cx="4967655" cy="208060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салуға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түзетулер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 algn="ctr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кедендік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реттеу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МЖӘ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дамыту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тарифтік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саясатты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жетілдіру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бәсекелестікті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қорғау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жөніндегі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функцияларды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күшейту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Проблемалық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кредиттер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қорының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мәселелері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41837" y="5328138"/>
            <a:ext cx="4967655" cy="11647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Парламент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Мәжілісінің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қарауындағы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заңдардың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жобалары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673364" y="5328137"/>
            <a:ext cx="4865076" cy="11647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Парламент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Мәжілісінің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қарауындағы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заңдардың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жобалары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673363" y="2685255"/>
            <a:ext cx="4865076" cy="208060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кодексіне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түзетулер</a:t>
            </a:r>
            <a:endParaRPr lang="ru-R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2646485" y="4842974"/>
            <a:ext cx="756138" cy="3796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 flipV="1">
            <a:off x="8705851" y="2195390"/>
            <a:ext cx="800100" cy="35999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35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10300</TotalTime>
  <Words>627</Words>
  <Application>Microsoft Office PowerPoint</Application>
  <PresentationFormat>Широкоэкранный</PresentationFormat>
  <Paragraphs>105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Tahoma</vt:lpstr>
      <vt:lpstr>Verdana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Нурлыбек Шаймаханов</dc:creator>
  <cp:lastModifiedBy>Нурлыбек Шаймаханов</cp:lastModifiedBy>
  <cp:revision>520</cp:revision>
  <cp:lastPrinted>2020-03-04T13:54:25Z</cp:lastPrinted>
  <dcterms:created xsi:type="dcterms:W3CDTF">2019-04-05T03:48:22Z</dcterms:created>
  <dcterms:modified xsi:type="dcterms:W3CDTF">2020-03-09T08:07:04Z</dcterms:modified>
</cp:coreProperties>
</file>