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8" r:id="rId2"/>
    <p:sldId id="257" r:id="rId3"/>
    <p:sldId id="277" r:id="rId4"/>
    <p:sldId id="258" r:id="rId5"/>
    <p:sldId id="279" r:id="rId6"/>
    <p:sldId id="283" r:id="rId7"/>
    <p:sldId id="289" r:id="rId8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37" userDrawn="1">
          <p15:clr>
            <a:srgbClr val="A4A3A4"/>
          </p15:clr>
        </p15:guide>
        <p15:guide id="10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 7551" initials="U7" lastIdx="1" clrIdx="0">
    <p:extLst>
      <p:ext uri="{19B8F6BF-5375-455C-9EA6-DF929625EA0E}">
        <p15:presenceInfo xmlns:p15="http://schemas.microsoft.com/office/powerpoint/2012/main" xmlns="" userId="User 755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18" autoAdjust="0"/>
    <p:restoredTop sz="96229" autoAdjust="0"/>
  </p:normalViewPr>
  <p:slideViewPr>
    <p:cSldViewPr snapToGrid="0">
      <p:cViewPr>
        <p:scale>
          <a:sx n="80" d="100"/>
          <a:sy n="80" d="100"/>
        </p:scale>
        <p:origin x="-1854" y="-786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9487B5-D3E3-4B12-99CA-312C5238B64C}" type="doc">
      <dgm:prSet loTypeId="urn:microsoft.com/office/officeart/2008/layout/VerticalCurvedList" loCatId="list" qsTypeId="urn:microsoft.com/office/officeart/2005/8/quickstyle/simple5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4F70A625-38EE-4F89-A4FD-E05760120FEB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kk-KZ" sz="2400" kern="1200" dirty="0">
              <a:solidFill>
                <a:schemeClr val="tx1"/>
              </a:solidFill>
              <a:latin typeface="+mn-lt"/>
              <a:ea typeface="Microsoft JhengHei" panose="020B0604030504040204" pitchFamily="34" charset="-120"/>
              <a:cs typeface="Browallia New" panose="020B0604020202020204" pitchFamily="34" charset="-34"/>
            </a:rPr>
            <a:t>Мемлекеттік энергетикалық тізілім</a:t>
          </a:r>
          <a:endParaRPr lang="ru-RU" sz="2400" kern="1200" dirty="0">
            <a:solidFill>
              <a:schemeClr val="tx1"/>
            </a:solidFill>
            <a:latin typeface="+mn-lt"/>
            <a:ea typeface="Microsoft JhengHei" panose="020B0604030504040204" pitchFamily="34" charset="-120"/>
            <a:cs typeface="Browallia New" panose="020B0604020202020204" pitchFamily="34" charset="-34"/>
          </a:endParaRPr>
        </a:p>
      </dgm:t>
    </dgm:pt>
    <dgm:pt modelId="{64ECD2BD-E274-4614-A5BD-C8FF1DF4B6BE}" type="parTrans" cxnId="{983ABAB8-78BD-4350-8EF4-6196F506D8D7}">
      <dgm:prSet/>
      <dgm:spPr/>
      <dgm:t>
        <a:bodyPr/>
        <a:lstStyle/>
        <a:p>
          <a:endParaRPr lang="ru-RU" sz="2400" b="0">
            <a:solidFill>
              <a:schemeClr val="tx1"/>
            </a:solidFill>
            <a:effectLst/>
            <a:latin typeface="+mn-lt"/>
          </a:endParaRPr>
        </a:p>
      </dgm:t>
    </dgm:pt>
    <dgm:pt modelId="{1D6CCE41-A627-4661-85C4-011DEDC32C83}" type="sibTrans" cxnId="{983ABAB8-78BD-4350-8EF4-6196F506D8D7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ru-RU" sz="2400" b="0">
            <a:solidFill>
              <a:schemeClr val="tx1"/>
            </a:solidFill>
            <a:effectLst/>
            <a:latin typeface="+mn-lt"/>
          </a:endParaRPr>
        </a:p>
      </dgm:t>
    </dgm:pt>
    <dgm:pt modelId="{1D443E37-CA1B-47F6-BD2B-50C218DB1C44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kern="1200" dirty="0">
              <a:solidFill>
                <a:prstClr val="black"/>
              </a:solidFill>
              <a:latin typeface="+mn-lt"/>
              <a:ea typeface="Microsoft JhengHei" panose="020B0604030504040204" pitchFamily="34" charset="-120"/>
              <a:cs typeface="Browallia New" panose="020B0604020202020204" pitchFamily="34" charset="-34"/>
            </a:rPr>
            <a:t>Энергия аудиті</a:t>
          </a:r>
          <a:endParaRPr lang="ru-RU" sz="2400" kern="1200" dirty="0">
            <a:solidFill>
              <a:prstClr val="black"/>
            </a:solidFill>
            <a:latin typeface="+mn-lt"/>
            <a:ea typeface="Microsoft JhengHei" panose="020B0604030504040204" pitchFamily="34" charset="-120"/>
            <a:cs typeface="Browallia New" panose="020B0604020202020204" pitchFamily="34" charset="-34"/>
          </a:endParaRPr>
        </a:p>
      </dgm:t>
    </dgm:pt>
    <dgm:pt modelId="{E289F61C-0AC9-4A2E-8C9C-FF93486C70C2}" type="parTrans" cxnId="{EE254AB3-6FC3-4DC4-A518-CEF5273E1CC0}">
      <dgm:prSet/>
      <dgm:spPr/>
      <dgm:t>
        <a:bodyPr/>
        <a:lstStyle/>
        <a:p>
          <a:endParaRPr lang="ru-RU" sz="2400" b="0">
            <a:solidFill>
              <a:schemeClr val="tx1"/>
            </a:solidFill>
            <a:effectLst/>
            <a:latin typeface="+mn-lt"/>
          </a:endParaRPr>
        </a:p>
      </dgm:t>
    </dgm:pt>
    <dgm:pt modelId="{6DAFB693-32C8-4741-8C66-6EC33F22D912}" type="sibTrans" cxnId="{EE254AB3-6FC3-4DC4-A518-CEF5273E1CC0}">
      <dgm:prSet/>
      <dgm:spPr/>
      <dgm:t>
        <a:bodyPr/>
        <a:lstStyle/>
        <a:p>
          <a:endParaRPr lang="ru-RU" sz="2400" b="0">
            <a:solidFill>
              <a:schemeClr val="tx1"/>
            </a:solidFill>
            <a:effectLst/>
            <a:latin typeface="+mn-lt"/>
          </a:endParaRPr>
        </a:p>
      </dgm:t>
    </dgm:pt>
    <dgm:pt modelId="{0CA988FC-5564-4C2E-8E58-8EA209AE1EC0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kern="1200" dirty="0">
              <a:solidFill>
                <a:prstClr val="black"/>
              </a:solidFill>
              <a:latin typeface="+mn-lt"/>
              <a:ea typeface="Microsoft JhengHei" panose="020B0604030504040204" pitchFamily="34" charset="-120"/>
              <a:cs typeface="Browallia New" panose="020B0604020202020204" pitchFamily="34" charset="-34"/>
            </a:rPr>
            <a:t>Бюджет секторы және өңірлік саясат</a:t>
          </a:r>
          <a:endParaRPr lang="ru-RU" sz="2400" kern="1200" dirty="0">
            <a:solidFill>
              <a:prstClr val="black"/>
            </a:solidFill>
            <a:latin typeface="+mn-lt"/>
            <a:ea typeface="Microsoft JhengHei" panose="020B0604030504040204" pitchFamily="34" charset="-120"/>
            <a:cs typeface="Browallia New" panose="020B0604020202020204" pitchFamily="34" charset="-34"/>
          </a:endParaRPr>
        </a:p>
      </dgm:t>
    </dgm:pt>
    <dgm:pt modelId="{B41FCBD7-2BF7-4501-B869-E54C7AC02A7F}" type="parTrans" cxnId="{D06F5FEC-ABF1-448E-A847-5D176AEB4DE4}">
      <dgm:prSet/>
      <dgm:spPr/>
      <dgm:t>
        <a:bodyPr/>
        <a:lstStyle/>
        <a:p>
          <a:endParaRPr lang="ru-RU" sz="2400" b="0">
            <a:solidFill>
              <a:schemeClr val="tx1"/>
            </a:solidFill>
            <a:effectLst/>
            <a:latin typeface="+mn-lt"/>
          </a:endParaRPr>
        </a:p>
      </dgm:t>
    </dgm:pt>
    <dgm:pt modelId="{9936223A-DBBF-4F39-9384-EE875CEA12F6}" type="sibTrans" cxnId="{D06F5FEC-ABF1-448E-A847-5D176AEB4DE4}">
      <dgm:prSet/>
      <dgm:spPr/>
      <dgm:t>
        <a:bodyPr/>
        <a:lstStyle/>
        <a:p>
          <a:endParaRPr lang="ru-RU" sz="2400" b="0">
            <a:solidFill>
              <a:schemeClr val="tx1"/>
            </a:solidFill>
            <a:effectLst/>
            <a:latin typeface="+mn-lt"/>
          </a:endParaRPr>
        </a:p>
      </dgm:t>
    </dgm:pt>
    <dgm:pt modelId="{E13A9E10-D4A6-4E57-A5EF-9FCC9A6C5361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kern="1200" dirty="0">
              <a:solidFill>
                <a:prstClr val="black"/>
              </a:solidFill>
              <a:latin typeface="+mn-lt"/>
              <a:ea typeface="Microsoft JhengHei" panose="020B0604030504040204" pitchFamily="34" charset="-120"/>
              <a:cs typeface="Browallia New" panose="020B0604020202020204" pitchFamily="34" charset="-34"/>
            </a:rPr>
            <a:t>Мемлекеттік бақылау</a:t>
          </a:r>
          <a:endParaRPr lang="ru-RU" sz="2400" kern="1200" dirty="0">
            <a:solidFill>
              <a:prstClr val="black"/>
            </a:solidFill>
            <a:latin typeface="+mn-lt"/>
            <a:ea typeface="Microsoft JhengHei" panose="020B0604030504040204" pitchFamily="34" charset="-120"/>
            <a:cs typeface="Browallia New" panose="020B0604020202020204" pitchFamily="34" charset="-34"/>
          </a:endParaRPr>
        </a:p>
      </dgm:t>
    </dgm:pt>
    <dgm:pt modelId="{DF0D3F11-0FDC-4A50-9F92-3B54CF03F78C}" type="parTrans" cxnId="{CDDDAA4C-19D9-4A5B-8EDD-F82A9358F0F3}">
      <dgm:prSet/>
      <dgm:spPr/>
      <dgm:t>
        <a:bodyPr/>
        <a:lstStyle/>
        <a:p>
          <a:endParaRPr lang="ru-RU" sz="2400" b="0">
            <a:solidFill>
              <a:schemeClr val="tx1"/>
            </a:solidFill>
            <a:effectLst/>
            <a:latin typeface="+mn-lt"/>
          </a:endParaRPr>
        </a:p>
      </dgm:t>
    </dgm:pt>
    <dgm:pt modelId="{831AB247-6450-4EED-8417-6FCDCDD648AC}" type="sibTrans" cxnId="{CDDDAA4C-19D9-4A5B-8EDD-F82A9358F0F3}">
      <dgm:prSet/>
      <dgm:spPr/>
      <dgm:t>
        <a:bodyPr/>
        <a:lstStyle/>
        <a:p>
          <a:endParaRPr lang="ru-RU" sz="2400" b="0">
            <a:solidFill>
              <a:schemeClr val="tx1"/>
            </a:solidFill>
            <a:effectLst/>
            <a:latin typeface="+mn-lt"/>
          </a:endParaRPr>
        </a:p>
      </dgm:t>
    </dgm:pt>
    <dgm:pt modelId="{8318B46E-241B-424B-B282-453E23D3A25F}" type="pres">
      <dgm:prSet presAssocID="{A79487B5-D3E3-4B12-99CA-312C5238B64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495DA098-DD93-40EB-8026-FA7C54DF960F}" type="pres">
      <dgm:prSet presAssocID="{A79487B5-D3E3-4B12-99CA-312C5238B64C}" presName="Name1" presStyleCnt="0"/>
      <dgm:spPr/>
    </dgm:pt>
    <dgm:pt modelId="{CC93CD03-7379-4251-91FB-3A454AA32809}" type="pres">
      <dgm:prSet presAssocID="{A79487B5-D3E3-4B12-99CA-312C5238B64C}" presName="cycle" presStyleCnt="0"/>
      <dgm:spPr/>
    </dgm:pt>
    <dgm:pt modelId="{DA9E780C-DCDD-45AF-A114-41FCCA532502}" type="pres">
      <dgm:prSet presAssocID="{A79487B5-D3E3-4B12-99CA-312C5238B64C}" presName="srcNode" presStyleLbl="node1" presStyleIdx="0" presStyleCnt="4"/>
      <dgm:spPr/>
    </dgm:pt>
    <dgm:pt modelId="{5FB0989F-39E5-4A9C-BFF6-B959557CCEC0}" type="pres">
      <dgm:prSet presAssocID="{A79487B5-D3E3-4B12-99CA-312C5238B64C}" presName="conn" presStyleLbl="parChTrans1D2" presStyleIdx="0" presStyleCnt="1"/>
      <dgm:spPr/>
      <dgm:t>
        <a:bodyPr/>
        <a:lstStyle/>
        <a:p>
          <a:endParaRPr lang="ru-RU"/>
        </a:p>
      </dgm:t>
    </dgm:pt>
    <dgm:pt modelId="{B6667223-8845-48C0-9AC2-A9415C56356D}" type="pres">
      <dgm:prSet presAssocID="{A79487B5-D3E3-4B12-99CA-312C5238B64C}" presName="extraNode" presStyleLbl="node1" presStyleIdx="0" presStyleCnt="4"/>
      <dgm:spPr/>
    </dgm:pt>
    <dgm:pt modelId="{97A58FB4-202E-450A-AE16-494BAC73DCC0}" type="pres">
      <dgm:prSet presAssocID="{A79487B5-D3E3-4B12-99CA-312C5238B64C}" presName="dstNode" presStyleLbl="node1" presStyleIdx="0" presStyleCnt="4"/>
      <dgm:spPr/>
    </dgm:pt>
    <dgm:pt modelId="{89A7B5CE-1171-4E32-8EB3-7512EF763258}" type="pres">
      <dgm:prSet presAssocID="{4F70A625-38EE-4F89-A4FD-E05760120FEB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BCAF78-AA6E-40B5-A050-29498BE756E7}" type="pres">
      <dgm:prSet presAssocID="{4F70A625-38EE-4F89-A4FD-E05760120FEB}" presName="accent_1" presStyleCnt="0"/>
      <dgm:spPr/>
    </dgm:pt>
    <dgm:pt modelId="{A0FC17AD-0D7F-4118-A0D6-62EDDF2D98C5}" type="pres">
      <dgm:prSet presAssocID="{4F70A625-38EE-4F89-A4FD-E05760120FEB}" presName="accentRepeatNode" presStyleLbl="solidFgAcc1" presStyleIdx="0" presStyleCnt="4"/>
      <dgm:spPr/>
    </dgm:pt>
    <dgm:pt modelId="{DDDEC5BF-CFD3-4D9F-B1C7-784CED5AB965}" type="pres">
      <dgm:prSet presAssocID="{1D443E37-CA1B-47F6-BD2B-50C218DB1C44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E58BDA-8900-4D92-9244-7E9ABF16A403}" type="pres">
      <dgm:prSet presAssocID="{1D443E37-CA1B-47F6-BD2B-50C218DB1C44}" presName="accent_2" presStyleCnt="0"/>
      <dgm:spPr/>
    </dgm:pt>
    <dgm:pt modelId="{AE23B9F3-D50A-4376-A2A9-ADEEAAE6F1F0}" type="pres">
      <dgm:prSet presAssocID="{1D443E37-CA1B-47F6-BD2B-50C218DB1C44}" presName="accentRepeatNode" presStyleLbl="solidFgAcc1" presStyleIdx="1" presStyleCnt="4"/>
      <dgm:spPr/>
    </dgm:pt>
    <dgm:pt modelId="{CFCCD1D0-9F79-4D40-B67F-EE6B91585CB4}" type="pres">
      <dgm:prSet presAssocID="{0CA988FC-5564-4C2E-8E58-8EA209AE1EC0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841D20-2C04-4F90-BBB0-AA13C862A984}" type="pres">
      <dgm:prSet presAssocID="{0CA988FC-5564-4C2E-8E58-8EA209AE1EC0}" presName="accent_3" presStyleCnt="0"/>
      <dgm:spPr/>
    </dgm:pt>
    <dgm:pt modelId="{3A7D8816-8287-4087-AE2A-FEBB284B2417}" type="pres">
      <dgm:prSet presAssocID="{0CA988FC-5564-4C2E-8E58-8EA209AE1EC0}" presName="accentRepeatNode" presStyleLbl="solidFgAcc1" presStyleIdx="2" presStyleCnt="4"/>
      <dgm:spPr/>
    </dgm:pt>
    <dgm:pt modelId="{187B84FA-3902-4699-B16F-95DBA3C7DE45}" type="pres">
      <dgm:prSet presAssocID="{E13A9E10-D4A6-4E57-A5EF-9FCC9A6C5361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F7CADD-821C-4811-8187-AD802FF994A6}" type="pres">
      <dgm:prSet presAssocID="{E13A9E10-D4A6-4E57-A5EF-9FCC9A6C5361}" presName="accent_4" presStyleCnt="0"/>
      <dgm:spPr/>
    </dgm:pt>
    <dgm:pt modelId="{8FC66A17-2F40-466B-85A1-B2E9DF0C1497}" type="pres">
      <dgm:prSet presAssocID="{E13A9E10-D4A6-4E57-A5EF-9FCC9A6C5361}" presName="accentRepeatNode" presStyleLbl="solidFgAcc1" presStyleIdx="3" presStyleCnt="4"/>
      <dgm:spPr/>
    </dgm:pt>
  </dgm:ptLst>
  <dgm:cxnLst>
    <dgm:cxn modelId="{893E93F3-08D2-47D4-B2D1-8F97F7D74DE1}" type="presOf" srcId="{A79487B5-D3E3-4B12-99CA-312C5238B64C}" destId="{8318B46E-241B-424B-B282-453E23D3A25F}" srcOrd="0" destOrd="0" presId="urn:microsoft.com/office/officeart/2008/layout/VerticalCurvedList"/>
    <dgm:cxn modelId="{53FA3C06-4FDA-4B3C-A72A-B0E9296BED22}" type="presOf" srcId="{4F70A625-38EE-4F89-A4FD-E05760120FEB}" destId="{89A7B5CE-1171-4E32-8EB3-7512EF763258}" srcOrd="0" destOrd="0" presId="urn:microsoft.com/office/officeart/2008/layout/VerticalCurvedList"/>
    <dgm:cxn modelId="{0AC5DCAA-30FA-4A75-8CFC-EA09E944229A}" type="presOf" srcId="{1D443E37-CA1B-47F6-BD2B-50C218DB1C44}" destId="{DDDEC5BF-CFD3-4D9F-B1C7-784CED5AB965}" srcOrd="0" destOrd="0" presId="urn:microsoft.com/office/officeart/2008/layout/VerticalCurvedList"/>
    <dgm:cxn modelId="{CDDDAA4C-19D9-4A5B-8EDD-F82A9358F0F3}" srcId="{A79487B5-D3E3-4B12-99CA-312C5238B64C}" destId="{E13A9E10-D4A6-4E57-A5EF-9FCC9A6C5361}" srcOrd="3" destOrd="0" parTransId="{DF0D3F11-0FDC-4A50-9F92-3B54CF03F78C}" sibTransId="{831AB247-6450-4EED-8417-6FCDCDD648AC}"/>
    <dgm:cxn modelId="{E459EE1D-0626-4655-9416-A1FD85B97A6E}" type="presOf" srcId="{0CA988FC-5564-4C2E-8E58-8EA209AE1EC0}" destId="{CFCCD1D0-9F79-4D40-B67F-EE6B91585CB4}" srcOrd="0" destOrd="0" presId="urn:microsoft.com/office/officeart/2008/layout/VerticalCurvedList"/>
    <dgm:cxn modelId="{BD075B35-B2A6-4360-A3FC-538FFEBD1ABD}" type="presOf" srcId="{1D6CCE41-A627-4661-85C4-011DEDC32C83}" destId="{5FB0989F-39E5-4A9C-BFF6-B959557CCEC0}" srcOrd="0" destOrd="0" presId="urn:microsoft.com/office/officeart/2008/layout/VerticalCurvedList"/>
    <dgm:cxn modelId="{D06F5FEC-ABF1-448E-A847-5D176AEB4DE4}" srcId="{A79487B5-D3E3-4B12-99CA-312C5238B64C}" destId="{0CA988FC-5564-4C2E-8E58-8EA209AE1EC0}" srcOrd="2" destOrd="0" parTransId="{B41FCBD7-2BF7-4501-B869-E54C7AC02A7F}" sibTransId="{9936223A-DBBF-4F39-9384-EE875CEA12F6}"/>
    <dgm:cxn modelId="{983ABAB8-78BD-4350-8EF4-6196F506D8D7}" srcId="{A79487B5-D3E3-4B12-99CA-312C5238B64C}" destId="{4F70A625-38EE-4F89-A4FD-E05760120FEB}" srcOrd="0" destOrd="0" parTransId="{64ECD2BD-E274-4614-A5BD-C8FF1DF4B6BE}" sibTransId="{1D6CCE41-A627-4661-85C4-011DEDC32C83}"/>
    <dgm:cxn modelId="{D5DB52D2-B190-461E-AF35-077EF57F25CD}" type="presOf" srcId="{E13A9E10-D4A6-4E57-A5EF-9FCC9A6C5361}" destId="{187B84FA-3902-4699-B16F-95DBA3C7DE45}" srcOrd="0" destOrd="0" presId="urn:microsoft.com/office/officeart/2008/layout/VerticalCurvedList"/>
    <dgm:cxn modelId="{EE254AB3-6FC3-4DC4-A518-CEF5273E1CC0}" srcId="{A79487B5-D3E3-4B12-99CA-312C5238B64C}" destId="{1D443E37-CA1B-47F6-BD2B-50C218DB1C44}" srcOrd="1" destOrd="0" parTransId="{E289F61C-0AC9-4A2E-8C9C-FF93486C70C2}" sibTransId="{6DAFB693-32C8-4741-8C66-6EC33F22D912}"/>
    <dgm:cxn modelId="{161B2BCA-E039-4AC5-B2A4-2A84DAF3BB02}" type="presParOf" srcId="{8318B46E-241B-424B-B282-453E23D3A25F}" destId="{495DA098-DD93-40EB-8026-FA7C54DF960F}" srcOrd="0" destOrd="0" presId="urn:microsoft.com/office/officeart/2008/layout/VerticalCurvedList"/>
    <dgm:cxn modelId="{E1F50C2E-9B05-4E35-802E-F73657ECFA81}" type="presParOf" srcId="{495DA098-DD93-40EB-8026-FA7C54DF960F}" destId="{CC93CD03-7379-4251-91FB-3A454AA32809}" srcOrd="0" destOrd="0" presId="urn:microsoft.com/office/officeart/2008/layout/VerticalCurvedList"/>
    <dgm:cxn modelId="{F70168B9-65D8-437F-8632-7ED8A84BCC75}" type="presParOf" srcId="{CC93CD03-7379-4251-91FB-3A454AA32809}" destId="{DA9E780C-DCDD-45AF-A114-41FCCA532502}" srcOrd="0" destOrd="0" presId="urn:microsoft.com/office/officeart/2008/layout/VerticalCurvedList"/>
    <dgm:cxn modelId="{8897ACCB-240E-4C1C-920E-3F65A531D93E}" type="presParOf" srcId="{CC93CD03-7379-4251-91FB-3A454AA32809}" destId="{5FB0989F-39E5-4A9C-BFF6-B959557CCEC0}" srcOrd="1" destOrd="0" presId="urn:microsoft.com/office/officeart/2008/layout/VerticalCurvedList"/>
    <dgm:cxn modelId="{4DCD2DDE-5309-4AD2-B4AA-BC7C4AC5B058}" type="presParOf" srcId="{CC93CD03-7379-4251-91FB-3A454AA32809}" destId="{B6667223-8845-48C0-9AC2-A9415C56356D}" srcOrd="2" destOrd="0" presId="urn:microsoft.com/office/officeart/2008/layout/VerticalCurvedList"/>
    <dgm:cxn modelId="{ACF1A97E-3C10-47CE-A5CC-5BAFA891402D}" type="presParOf" srcId="{CC93CD03-7379-4251-91FB-3A454AA32809}" destId="{97A58FB4-202E-450A-AE16-494BAC73DCC0}" srcOrd="3" destOrd="0" presId="urn:microsoft.com/office/officeart/2008/layout/VerticalCurvedList"/>
    <dgm:cxn modelId="{501E1419-6374-4CE0-99FF-229A40EC77FF}" type="presParOf" srcId="{495DA098-DD93-40EB-8026-FA7C54DF960F}" destId="{89A7B5CE-1171-4E32-8EB3-7512EF763258}" srcOrd="1" destOrd="0" presId="urn:microsoft.com/office/officeart/2008/layout/VerticalCurvedList"/>
    <dgm:cxn modelId="{3DB2B1E4-C634-412A-BBC7-B3CC789F83F6}" type="presParOf" srcId="{495DA098-DD93-40EB-8026-FA7C54DF960F}" destId="{A4BCAF78-AA6E-40B5-A050-29498BE756E7}" srcOrd="2" destOrd="0" presId="urn:microsoft.com/office/officeart/2008/layout/VerticalCurvedList"/>
    <dgm:cxn modelId="{F7078420-F835-4EE4-B5F9-A8FDD139B654}" type="presParOf" srcId="{A4BCAF78-AA6E-40B5-A050-29498BE756E7}" destId="{A0FC17AD-0D7F-4118-A0D6-62EDDF2D98C5}" srcOrd="0" destOrd="0" presId="urn:microsoft.com/office/officeart/2008/layout/VerticalCurvedList"/>
    <dgm:cxn modelId="{D85174C8-EC0A-473E-9E2E-29B9CFAAD374}" type="presParOf" srcId="{495DA098-DD93-40EB-8026-FA7C54DF960F}" destId="{DDDEC5BF-CFD3-4D9F-B1C7-784CED5AB965}" srcOrd="3" destOrd="0" presId="urn:microsoft.com/office/officeart/2008/layout/VerticalCurvedList"/>
    <dgm:cxn modelId="{75470783-546A-491E-A3C4-56FE4A1AE8C0}" type="presParOf" srcId="{495DA098-DD93-40EB-8026-FA7C54DF960F}" destId="{18E58BDA-8900-4D92-9244-7E9ABF16A403}" srcOrd="4" destOrd="0" presId="urn:microsoft.com/office/officeart/2008/layout/VerticalCurvedList"/>
    <dgm:cxn modelId="{1941573E-ABE8-4C2B-A8E7-A4A3566001EE}" type="presParOf" srcId="{18E58BDA-8900-4D92-9244-7E9ABF16A403}" destId="{AE23B9F3-D50A-4376-A2A9-ADEEAAE6F1F0}" srcOrd="0" destOrd="0" presId="urn:microsoft.com/office/officeart/2008/layout/VerticalCurvedList"/>
    <dgm:cxn modelId="{3D67DC1D-4234-413A-8DAE-4C979F2466CC}" type="presParOf" srcId="{495DA098-DD93-40EB-8026-FA7C54DF960F}" destId="{CFCCD1D0-9F79-4D40-B67F-EE6B91585CB4}" srcOrd="5" destOrd="0" presId="urn:microsoft.com/office/officeart/2008/layout/VerticalCurvedList"/>
    <dgm:cxn modelId="{FAE7B90A-FCC3-45F8-B66D-7527BEE30A7C}" type="presParOf" srcId="{495DA098-DD93-40EB-8026-FA7C54DF960F}" destId="{6D841D20-2C04-4F90-BBB0-AA13C862A984}" srcOrd="6" destOrd="0" presId="urn:microsoft.com/office/officeart/2008/layout/VerticalCurvedList"/>
    <dgm:cxn modelId="{8D838068-20F3-40E7-824F-CE0A8274CFE2}" type="presParOf" srcId="{6D841D20-2C04-4F90-BBB0-AA13C862A984}" destId="{3A7D8816-8287-4087-AE2A-FEBB284B2417}" srcOrd="0" destOrd="0" presId="urn:microsoft.com/office/officeart/2008/layout/VerticalCurvedList"/>
    <dgm:cxn modelId="{E0F1F73B-2232-4D7A-9F60-26EBE9685938}" type="presParOf" srcId="{495DA098-DD93-40EB-8026-FA7C54DF960F}" destId="{187B84FA-3902-4699-B16F-95DBA3C7DE45}" srcOrd="7" destOrd="0" presId="urn:microsoft.com/office/officeart/2008/layout/VerticalCurvedList"/>
    <dgm:cxn modelId="{E75A15BD-C217-4C10-9084-01096ECA838C}" type="presParOf" srcId="{495DA098-DD93-40EB-8026-FA7C54DF960F}" destId="{BCF7CADD-821C-4811-8187-AD802FF994A6}" srcOrd="8" destOrd="0" presId="urn:microsoft.com/office/officeart/2008/layout/VerticalCurvedList"/>
    <dgm:cxn modelId="{3482A9F0-C405-4C4C-9982-1EEEC33F888D}" type="presParOf" srcId="{BCF7CADD-821C-4811-8187-AD802FF994A6}" destId="{8FC66A17-2F40-466B-85A1-B2E9DF0C1497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B0989F-39E5-4A9C-BFF6-B959557CCEC0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7B5CE-1171-4E32-8EB3-7512EF763258}">
      <dsp:nvSpPr>
        <dsp:cNvPr id="0" name=""/>
        <dsp:cNvSpPr/>
      </dsp:nvSpPr>
      <dsp:spPr>
        <a:xfrm>
          <a:off x="610504" y="416587"/>
          <a:ext cx="10204753" cy="833607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6167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>
              <a:solidFill>
                <a:schemeClr val="tx1"/>
              </a:solidFill>
              <a:latin typeface="+mn-lt"/>
              <a:ea typeface="Microsoft JhengHei" panose="020B0604030504040204" pitchFamily="34" charset="-120"/>
              <a:cs typeface="Browallia New" panose="020B0604020202020204" pitchFamily="34" charset="-34"/>
            </a:rPr>
            <a:t>Мемлекеттік энергетикалық тізілім</a:t>
          </a:r>
          <a:endParaRPr lang="ru-RU" sz="2400" kern="1200" dirty="0">
            <a:solidFill>
              <a:schemeClr val="tx1"/>
            </a:solidFill>
            <a:latin typeface="+mn-lt"/>
            <a:ea typeface="Microsoft JhengHei" panose="020B0604030504040204" pitchFamily="34" charset="-120"/>
            <a:cs typeface="Browallia New" panose="020B0604020202020204" pitchFamily="34" charset="-34"/>
          </a:endParaRPr>
        </a:p>
      </dsp:txBody>
      <dsp:txXfrm>
        <a:off x="610504" y="416587"/>
        <a:ext cx="10204753" cy="833607"/>
      </dsp:txXfrm>
    </dsp:sp>
    <dsp:sp modelId="{A0FC17AD-0D7F-4118-A0D6-62EDDF2D98C5}">
      <dsp:nvSpPr>
        <dsp:cNvPr id="0" name=""/>
        <dsp:cNvSpPr/>
      </dsp:nvSpPr>
      <dsp:spPr>
        <a:xfrm>
          <a:off x="89500" y="312386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DDEC5BF-CFD3-4D9F-B1C7-784CED5AB965}">
      <dsp:nvSpPr>
        <dsp:cNvPr id="0" name=""/>
        <dsp:cNvSpPr/>
      </dsp:nvSpPr>
      <dsp:spPr>
        <a:xfrm>
          <a:off x="1088431" y="1667215"/>
          <a:ext cx="9726826" cy="833607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61676" tIns="60960" rIns="60960" bIns="6096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kern="1200" dirty="0">
              <a:solidFill>
                <a:prstClr val="black"/>
              </a:solidFill>
              <a:latin typeface="+mn-lt"/>
              <a:ea typeface="Microsoft JhengHei" panose="020B0604030504040204" pitchFamily="34" charset="-120"/>
              <a:cs typeface="Browallia New" panose="020B0604020202020204" pitchFamily="34" charset="-34"/>
            </a:rPr>
            <a:t>Энергия аудиті</a:t>
          </a:r>
          <a:endParaRPr lang="ru-RU" sz="2400" kern="1200" dirty="0">
            <a:solidFill>
              <a:prstClr val="black"/>
            </a:solidFill>
            <a:latin typeface="+mn-lt"/>
            <a:ea typeface="Microsoft JhengHei" panose="020B0604030504040204" pitchFamily="34" charset="-120"/>
            <a:cs typeface="Browallia New" panose="020B0604020202020204" pitchFamily="34" charset="-34"/>
          </a:endParaRPr>
        </a:p>
      </dsp:txBody>
      <dsp:txXfrm>
        <a:off x="1088431" y="1667215"/>
        <a:ext cx="9726826" cy="833607"/>
      </dsp:txXfrm>
    </dsp:sp>
    <dsp:sp modelId="{AE23B9F3-D50A-4376-A2A9-ADEEAAE6F1F0}">
      <dsp:nvSpPr>
        <dsp:cNvPr id="0" name=""/>
        <dsp:cNvSpPr/>
      </dsp:nvSpPr>
      <dsp:spPr>
        <a:xfrm>
          <a:off x="567426" y="1563014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13333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FCCD1D0-9F79-4D40-B67F-EE6B91585CB4}">
      <dsp:nvSpPr>
        <dsp:cNvPr id="0" name=""/>
        <dsp:cNvSpPr/>
      </dsp:nvSpPr>
      <dsp:spPr>
        <a:xfrm>
          <a:off x="1088431" y="2917843"/>
          <a:ext cx="9726826" cy="833607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61676" tIns="60960" rIns="60960" bIns="6096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kern="1200" dirty="0">
              <a:solidFill>
                <a:prstClr val="black"/>
              </a:solidFill>
              <a:latin typeface="+mn-lt"/>
              <a:ea typeface="Microsoft JhengHei" panose="020B0604030504040204" pitchFamily="34" charset="-120"/>
              <a:cs typeface="Browallia New" panose="020B0604020202020204" pitchFamily="34" charset="-34"/>
            </a:rPr>
            <a:t>Бюджет секторы және өңірлік саясат</a:t>
          </a:r>
          <a:endParaRPr lang="ru-RU" sz="2400" kern="1200" dirty="0">
            <a:solidFill>
              <a:prstClr val="black"/>
            </a:solidFill>
            <a:latin typeface="+mn-lt"/>
            <a:ea typeface="Microsoft JhengHei" panose="020B0604030504040204" pitchFamily="34" charset="-120"/>
            <a:cs typeface="Browallia New" panose="020B0604020202020204" pitchFamily="34" charset="-34"/>
          </a:endParaRPr>
        </a:p>
      </dsp:txBody>
      <dsp:txXfrm>
        <a:off x="1088431" y="2917843"/>
        <a:ext cx="9726826" cy="833607"/>
      </dsp:txXfrm>
    </dsp:sp>
    <dsp:sp modelId="{3A7D8816-8287-4087-AE2A-FEBB284B2417}">
      <dsp:nvSpPr>
        <dsp:cNvPr id="0" name=""/>
        <dsp:cNvSpPr/>
      </dsp:nvSpPr>
      <dsp:spPr>
        <a:xfrm>
          <a:off x="567426" y="2813642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26667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87B84FA-3902-4699-B16F-95DBA3C7DE45}">
      <dsp:nvSpPr>
        <dsp:cNvPr id="0" name=""/>
        <dsp:cNvSpPr/>
      </dsp:nvSpPr>
      <dsp:spPr>
        <a:xfrm>
          <a:off x="610504" y="4168472"/>
          <a:ext cx="10204753" cy="833607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61676" tIns="60960" rIns="60960" bIns="6096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kern="1200" dirty="0">
              <a:solidFill>
                <a:prstClr val="black"/>
              </a:solidFill>
              <a:latin typeface="+mn-lt"/>
              <a:ea typeface="Microsoft JhengHei" panose="020B0604030504040204" pitchFamily="34" charset="-120"/>
              <a:cs typeface="Browallia New" panose="020B0604020202020204" pitchFamily="34" charset="-34"/>
            </a:rPr>
            <a:t>Мемлекеттік бақылау</a:t>
          </a:r>
          <a:endParaRPr lang="ru-RU" sz="2400" kern="1200" dirty="0">
            <a:solidFill>
              <a:prstClr val="black"/>
            </a:solidFill>
            <a:latin typeface="+mn-lt"/>
            <a:ea typeface="Microsoft JhengHei" panose="020B0604030504040204" pitchFamily="34" charset="-120"/>
            <a:cs typeface="Browallia New" panose="020B0604020202020204" pitchFamily="34" charset="-34"/>
          </a:endParaRPr>
        </a:p>
      </dsp:txBody>
      <dsp:txXfrm>
        <a:off x="610504" y="4168472"/>
        <a:ext cx="10204753" cy="833607"/>
      </dsp:txXfrm>
    </dsp:sp>
    <dsp:sp modelId="{8FC66A17-2F40-466B-85A1-B2E9DF0C1497}">
      <dsp:nvSpPr>
        <dsp:cNvPr id="0" name=""/>
        <dsp:cNvSpPr/>
      </dsp:nvSpPr>
      <dsp:spPr>
        <a:xfrm>
          <a:off x="89500" y="4064271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9E9627-E256-4689-A217-63310AFCFCC7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87FC96-BCC5-41E2-B796-010F2716E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532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87FC96-BCC5-41E2-B796-010F2716EB6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698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6B8035E-69EA-4AD5-B206-C05D57FA37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54B4DDB-B025-4F60-9F90-1E2040F0E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2D7274F-4806-4609-A852-3694D141C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D4FB-255D-41CA-8296-B1F557BA9797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2E53D63-D433-49E8-828B-705CD775A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E90F52F-B6A3-454C-8188-D6D4FF71B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CB4FC-7E1D-421B-AD44-EE8CB5F8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404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73FC66F-C942-45CD-969D-2D5FCC9A8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B54C184-84A1-461D-9FB4-0775CCAD77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63E82D4-4B06-4C9F-A2E9-EB171BAC4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D4FB-255D-41CA-8296-B1F557BA9797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BC9BF73-3913-42A2-927A-FBC62CA07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AC1E1D5-4B10-4389-8A49-52781DA50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CB4FC-7E1D-421B-AD44-EE8CB5F8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843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648835FC-5FAC-4DB4-AC58-8CF5B183D5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2CE6E8F1-6F5D-4717-8FEE-DD1F1F8C98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91F7D36-C177-4360-BC31-116C37E37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D4FB-255D-41CA-8296-B1F557BA9797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7F28DA6-2D15-46D0-BB7C-95651B546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B7B2FB8-7BEC-4127-AB20-E613623ED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CB4FC-7E1D-421B-AD44-EE8CB5F8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833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40170E3-D6C2-4280-9FBF-1B653E3D0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A8195F1-8932-47F1-A5A3-00764D402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BB467BD-D4DD-4D2C-934D-42E2C24DC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D4FB-255D-41CA-8296-B1F557BA9797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42CEDED-26A1-443D-8ADE-F88D328A7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F8D913D-62E7-498B-9820-D7B46F5D4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CB4FC-7E1D-421B-AD44-EE8CB5F8239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90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732EAEB-5ABA-411C-9D00-D12688FB1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EDE8BD8-781A-42F5-BD55-A9B35F060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BEDB2DF-D6FE-44F0-BCF5-5C78796EF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D4FB-255D-41CA-8296-B1F557BA9797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36A1E04-38FD-41A1-AF94-F6D34243A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CFF3536-03F6-4003-9E8E-8660CAC35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CB4FC-7E1D-421B-AD44-EE8CB5F8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416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9C94EFA-A24B-4B1F-A4A3-8FA1F9AD7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77CA71F-AF33-4F0E-8388-10F174F608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574D6D4-9B9A-4244-95FA-3F3D47EAB6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A3BDE47-798D-4C73-8937-288EF3EA0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D4FB-255D-41CA-8296-B1F557BA9797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41F0869-CF83-479D-A0A0-6F238281B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9FB9519-FA0D-4B70-8529-26F56E0AD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CB4FC-7E1D-421B-AD44-EE8CB5F8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311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A2FC7C3-F6D0-442D-AC09-B0F084E15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DC973CB-01DE-417E-B378-701ACDAA2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971BFA0-8D82-45A8-9E2B-2CC12BBDD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31116BC9-AE38-43F9-9AD9-BFA55AF90F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419EE74-C99C-44F0-9C02-347A598856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316D30AB-B4A5-4718-82A2-8B7C0C234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D4FB-255D-41CA-8296-B1F557BA9797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75CA6363-B307-4941-8946-93E6276E7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3FF61678-AFAA-4DDD-B999-918EFEE0E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CB4FC-7E1D-421B-AD44-EE8CB5F8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060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5F2DB6-1693-47CB-8515-4CD32BAC3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6EC83B05-0FD0-4AF3-9660-08B828966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D4FB-255D-41CA-8296-B1F557BA9797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9292E37-5C40-450C-B792-2FC896DA1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236F60C-F800-44C6-AED1-9E1BCAF4D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CB4FC-7E1D-421B-AD44-EE8CB5F8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118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FCA82338-9769-4EDE-AF99-F6E90D5FC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D4FB-255D-41CA-8296-B1F557BA9797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EF35AD48-DDDB-4661-B974-4B30130B2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F9B73D9B-D9CE-4D26-A979-57DCD61E1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CB4FC-7E1D-421B-AD44-EE8CB5F8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309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04302C-CAED-4D63-9BBE-732AF2A4E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6761E5F-5AFA-43E5-B14A-14D92F265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E131407-AB23-417D-9433-8FC346B931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9B68959-EEB0-48D4-B202-2F99C484E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D4FB-255D-41CA-8296-B1F557BA9797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93ABF51-BF01-4C20-A959-C14DD7F0B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168FC6D-F018-447C-90CC-74BA1388D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CB4FC-7E1D-421B-AD44-EE8CB5F8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642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D194AEF-7EE0-478F-AE56-919999305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2F24EF1B-C1C3-4523-9CBC-34E38BB441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4A7DDA1-0FB2-4C4D-B551-8DBA529ECE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52CADBB-6A5C-4C5F-B061-5967971BA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D4FB-255D-41CA-8296-B1F557BA9797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AECCCED-CAF3-45B0-B3C2-6DFFBA666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4CB194D-F5DF-4D82-9CD3-2F1A2F11E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CB4FC-7E1D-421B-AD44-EE8CB5F8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781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91C3A39-268B-481D-BF40-BF188EDF9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DCEC777-C7DD-42B7-837C-EC660BDEC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101E84E-4CA4-4AAD-907E-AB5A2AC1BA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1D4FB-255D-41CA-8296-B1F557BA9797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158A0ED-BED3-4FA6-8147-C6382EB732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603E8BC-2C82-499D-B241-492C623184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CB4FC-7E1D-421B-AD44-EE8CB5F8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104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5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microsoft.com/office/2007/relationships/hdphoto" Target="../media/hdphoto2.wdp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9.png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shadiev_na\Desktop\15-Presentation-Background-Examples3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16928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6131" y="-116928"/>
            <a:ext cx="4540194" cy="69749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E68E409-4484-42C1-92E2-BE51452FA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512" y="2756125"/>
            <a:ext cx="4218365" cy="1082061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Заң Жобасы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45257" y="1690678"/>
            <a:ext cx="707817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>
                <a:ea typeface="Microsoft JhengHei" panose="020B0604030504040204" pitchFamily="34" charset="-120"/>
                <a:cs typeface="Browallia New" panose="020B0604020202020204" pitchFamily="34" charset="-34"/>
              </a:rPr>
              <a:t>«Қазақстан Республикасының </a:t>
            </a:r>
          </a:p>
          <a:p>
            <a:r>
              <a:rPr lang="kk-KZ" sz="2800" b="1" dirty="0" smtClean="0">
                <a:ea typeface="Microsoft JhengHei" panose="020B0604030504040204" pitchFamily="34" charset="-120"/>
                <a:cs typeface="Browallia New" panose="020B0604020202020204" pitchFamily="34" charset="-34"/>
              </a:rPr>
              <a:t>кейбір заңнамалық актілеріне энергия үнемдеу және энергия тиімділігін арттыру мәселелері бойынша өзгерістер мен толықтырулар енгізу туралы</a:t>
            </a:r>
            <a:r>
              <a:rPr lang="kk-KZ" sz="2800" b="1" dirty="0" smtClean="0">
                <a:ea typeface="Microsoft JhengHei" panose="020B0604030504040204" pitchFamily="34" charset="-120"/>
                <a:cs typeface="Browallia New" panose="020B0604020202020204" pitchFamily="34" charset="-34"/>
              </a:rPr>
              <a:t>»</a:t>
            </a:r>
            <a:endParaRPr lang="kk-KZ" sz="2800" b="1" dirty="0">
              <a:ea typeface="Microsoft JhengHei" panose="020B0604030504040204" pitchFamily="34" charset="-120"/>
              <a:cs typeface="Browallia New" panose="020B0604020202020204" pitchFamily="34" charset="-34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14897" y="6371741"/>
            <a:ext cx="23474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Нұр-</a:t>
            </a:r>
            <a:r>
              <a:rPr lang="ru-RU" dirty="0" err="1"/>
              <a:t>Сұлтан</a:t>
            </a:r>
            <a:r>
              <a:rPr lang="ru-RU" dirty="0"/>
              <a:t>, 2021 жылы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H="1">
            <a:off x="4073236" y="4101875"/>
            <a:ext cx="7650191" cy="0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1607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Users\shadiev_na\Desktop\15-Presentation-Background-Examples3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0" y="756745"/>
            <a:ext cx="12192000" cy="5833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E65BEEF-DE6F-474D-A401-8D964A3F6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804048"/>
            <a:ext cx="8068295" cy="465083"/>
          </a:xfrm>
        </p:spPr>
        <p:txBody>
          <a:bodyPr>
            <a:noAutofit/>
          </a:bodyPr>
          <a:lstStyle/>
          <a:p>
            <a:r>
              <a:rPr lang="ru-RU" sz="2800" dirty="0">
                <a:ea typeface="Microsoft JhengHei" panose="020B0604030504040204" pitchFamily="34" charset="-120"/>
                <a:cs typeface="Browallia New" panose="020B0604020202020204" pitchFamily="34" charset="-34"/>
              </a:rPr>
              <a:t>Заң жобасын әзірлеу үшін алғышарттар: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748607"/>
            <a:ext cx="520262" cy="58332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51887" y="1784291"/>
            <a:ext cx="10746152" cy="175455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kk-KZ" sz="2800" dirty="0">
                <a:ea typeface="Microsoft JhengHei" panose="020B0604030504040204" pitchFamily="34" charset="-120"/>
                <a:cs typeface="Browallia New" panose="020B0604020202020204" pitchFamily="34" charset="-34"/>
              </a:rPr>
              <a:t>«</a:t>
            </a:r>
            <a:r>
              <a:rPr lang="kk-KZ" sz="2800" dirty="0">
                <a:latin typeface="+mj-lt"/>
                <a:ea typeface="Microsoft JhengHei" panose="020B0604030504040204" pitchFamily="34" charset="-120"/>
                <a:cs typeface="Browallia New" panose="020B0604020202020204" pitchFamily="34" charset="-34"/>
              </a:rPr>
              <a:t>Төртінші өнеркәсіптік </a:t>
            </a:r>
            <a:r>
              <a:rPr lang="kk-KZ" sz="2800" dirty="0">
                <a:latin typeface="+mj-lt"/>
                <a:ea typeface="Microsoft JhengHei" panose="020B0604030504040204" pitchFamily="34" charset="-120"/>
              </a:rPr>
              <a:t>революция жағдайындағы дамудың жаңа мүмкіндіктері</a:t>
            </a:r>
            <a:r>
              <a:rPr lang="kk-KZ" sz="2800" dirty="0" smtClean="0">
                <a:latin typeface="+mj-lt"/>
                <a:ea typeface="Microsoft JhengHei" panose="020B0604030504040204" pitchFamily="34" charset="-120"/>
              </a:rPr>
              <a:t>» атты</a:t>
            </a:r>
            <a:r>
              <a:rPr lang="kk-KZ" sz="2800" dirty="0">
                <a:latin typeface="+mj-lt"/>
                <a:ea typeface="Microsoft JhengHei" panose="020B0604030504040204" pitchFamily="34" charset="-120"/>
              </a:rPr>
              <a:t> </a:t>
            </a:r>
            <a:r>
              <a:rPr lang="ru-RU" sz="2800" b="1" dirty="0" smtClean="0">
                <a:latin typeface="+mj-lt"/>
                <a:ea typeface="Microsoft JhengHei" panose="020B0604030504040204" pitchFamily="34" charset="-120"/>
              </a:rPr>
              <a:t>Е</a:t>
            </a:r>
            <a:r>
              <a:rPr lang="kk-KZ" sz="2800" b="1" dirty="0">
                <a:latin typeface="+mj-lt"/>
                <a:ea typeface="Microsoft JhengHei" panose="020B0604030504040204" pitchFamily="34" charset="-120"/>
              </a:rPr>
              <a:t>ліміздің Тұңғыш Президентінің Қазақстан халқына Жолдауы </a:t>
            </a:r>
            <a:r>
              <a:rPr lang="kk-KZ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Microsoft JhengHei" panose="020B0604030504040204" pitchFamily="34" charset="-120"/>
              </a:rPr>
              <a:t>(</a:t>
            </a:r>
            <a:r>
              <a:rPr lang="kk-KZ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Microsoft JhengHei" panose="020B0604030504040204" pitchFamily="34" charset="-120"/>
              </a:rPr>
              <a:t>2018 </a:t>
            </a:r>
            <a:r>
              <a:rPr lang="kk-KZ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Microsoft JhengHei" panose="020B0604030504040204" pitchFamily="34" charset="-120"/>
              </a:rPr>
              <a:t>жылғы </a:t>
            </a:r>
            <a:r>
              <a:rPr lang="kk-KZ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Microsoft JhengHei" panose="020B0604030504040204" pitchFamily="34" charset="-120"/>
              </a:rPr>
              <a:t>10 қаңтар)</a:t>
            </a:r>
            <a:endParaRPr lang="ru-RU" sz="2400" i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Microsoft JhengHei" panose="020B0604030504040204" pitchFamily="34" charset="-120"/>
            </a:endParaRPr>
          </a:p>
          <a:p>
            <a:endParaRPr lang="en-US" sz="32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800" b="1" dirty="0">
                <a:ea typeface="Microsoft JhengHei" panose="020B0604030504040204" pitchFamily="34" charset="-120"/>
              </a:rPr>
              <a:t>Қазақстан Республикасының «</a:t>
            </a:r>
            <a:r>
              <a:rPr lang="ru-RU" sz="2800" dirty="0">
                <a:ea typeface="Microsoft JhengHei" panose="020B0604030504040204" pitchFamily="34" charset="-120"/>
              </a:rPr>
              <a:t>Жасыл экономикаға» көшуі жөніндегі тұжырымдама</a:t>
            </a:r>
            <a:r>
              <a:rPr lang="ru-RU" sz="2800" dirty="0">
                <a:solidFill>
                  <a:schemeClr val="tx1">
                    <a:lumMod val="50000"/>
                    <a:lumOff val="50000"/>
                  </a:schemeClr>
                </a:solidFill>
                <a:ea typeface="Microsoft JhengHei" panose="020B0604030504040204" pitchFamily="34" charset="-120"/>
              </a:rPr>
              <a:t> </a:t>
            </a:r>
            <a:r>
              <a:rPr lang="ru-RU" sz="2400" i="1" dirty="0">
                <a:solidFill>
                  <a:schemeClr val="tx1">
                    <a:lumMod val="50000"/>
                    <a:lumOff val="50000"/>
                  </a:schemeClr>
                </a:solidFill>
                <a:ea typeface="Microsoft JhengHei" panose="020B0604030504040204" pitchFamily="34" charset="-120"/>
              </a:rPr>
              <a:t>(2013 </a:t>
            </a:r>
            <a:r>
              <a:rPr lang="ru-RU" sz="24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ea typeface="Microsoft JhengHei" panose="020B0604030504040204" pitchFamily="34" charset="-120"/>
              </a:rPr>
              <a:t>жылғы</a:t>
            </a:r>
            <a:r>
              <a:rPr lang="ru-RU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Microsoft JhengHei" panose="020B0604030504040204" pitchFamily="34" charset="-120"/>
              </a:rPr>
              <a:t> </a:t>
            </a:r>
            <a:r>
              <a:rPr lang="ru-RU" sz="2400" i="1" dirty="0">
                <a:solidFill>
                  <a:schemeClr val="tx1">
                    <a:lumMod val="50000"/>
                    <a:lumOff val="50000"/>
                  </a:schemeClr>
                </a:solidFill>
                <a:ea typeface="Microsoft JhengHei" panose="020B0604030504040204" pitchFamily="34" charset="-120"/>
              </a:rPr>
              <a:t>30 мамыр)</a:t>
            </a:r>
          </a:p>
          <a:p>
            <a:endParaRPr lang="ru-RU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800" b="1" dirty="0">
                <a:ea typeface="Microsoft JhengHei" panose="020B0604030504040204" pitchFamily="34" charset="-120"/>
              </a:rPr>
              <a:t>ҚР Үкіметінің </a:t>
            </a:r>
            <a:r>
              <a:rPr lang="ru-RU" sz="2800" dirty="0">
                <a:ea typeface="Microsoft JhengHei" panose="020B0604030504040204" pitchFamily="34" charset="-120"/>
              </a:rPr>
              <a:t>заң жобалау жұмыстарының 2020 жылға арналған жоспары </a:t>
            </a:r>
            <a:r>
              <a:rPr lang="kk-KZ" sz="2400" i="1" dirty="0">
                <a:solidFill>
                  <a:schemeClr val="tx1">
                    <a:lumMod val="50000"/>
                    <a:lumOff val="50000"/>
                  </a:schemeClr>
                </a:solidFill>
                <a:ea typeface="Microsoft JhengHei" panose="020B0604030504040204" pitchFamily="34" charset="-120"/>
              </a:rPr>
              <a:t>(2018 </a:t>
            </a:r>
            <a:r>
              <a:rPr lang="kk-KZ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Microsoft JhengHei" panose="020B0604030504040204" pitchFamily="34" charset="-120"/>
              </a:rPr>
              <a:t>жылғы </a:t>
            </a:r>
            <a:r>
              <a:rPr lang="kk-KZ" sz="2400" i="1" dirty="0">
                <a:solidFill>
                  <a:schemeClr val="tx1">
                    <a:lumMod val="50000"/>
                    <a:lumOff val="50000"/>
                  </a:schemeClr>
                </a:solidFill>
                <a:ea typeface="Microsoft JhengHei" panose="020B0604030504040204" pitchFamily="34" charset="-120"/>
              </a:rPr>
              <a:t>30 желтоқсан)</a:t>
            </a:r>
            <a:endParaRPr lang="ru-RU" sz="3200" i="1" dirty="0">
              <a:solidFill>
                <a:schemeClr val="tx1">
                  <a:lumMod val="50000"/>
                  <a:lumOff val="50000"/>
                </a:schemeClr>
              </a:solidFill>
              <a:ea typeface="Microsoft JhengHei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800" dirty="0">
              <a:ea typeface="Microsoft JhengHei" panose="020B0604030504040204" pitchFamily="34" charset="-12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537731" y="6488668"/>
            <a:ext cx="654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CD2CB4FC-7E1D-421B-AD44-EE8CB5F82395}" type="slidenum">
              <a:rPr lang="ru-RU"/>
              <a:pPr algn="ctr"/>
              <a:t>2</a:t>
            </a:fld>
            <a:endParaRPr lang="ru-RU" dirty="0"/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2A6E19EC-82FB-4B52-86A9-7C548BADB9EC}"/>
              </a:ext>
            </a:extLst>
          </p:cNvPr>
          <p:cNvCxnSpPr/>
          <p:nvPr/>
        </p:nvCxnSpPr>
        <p:spPr>
          <a:xfrm>
            <a:off x="28963" y="6395520"/>
            <a:ext cx="12192000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0728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shadiev_na\Desktop\15-Presentation-Background-Examples3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673320372"/>
              </p:ext>
            </p:extLst>
          </p:nvPr>
        </p:nvGraphicFramePr>
        <p:xfrm>
          <a:off x="723405" y="1350963"/>
          <a:ext cx="1089184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756745"/>
            <a:ext cx="12192000" cy="5833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0E65BEEF-DE6F-474D-A401-8D964A3F6A9F}"/>
              </a:ext>
            </a:extLst>
          </p:cNvPr>
          <p:cNvSpPr txBox="1">
            <a:spLocks/>
          </p:cNvSpPr>
          <p:nvPr/>
        </p:nvSpPr>
        <p:spPr>
          <a:xfrm>
            <a:off x="838200" y="804048"/>
            <a:ext cx="10515600" cy="4650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ea typeface="Microsoft JhengHei" panose="020B0604030504040204" pitchFamily="34" charset="-120"/>
                <a:cs typeface="Browallia New" panose="020B0604020202020204" pitchFamily="34" charset="-34"/>
              </a:rPr>
              <a:t>Энергия үнемдеу жүйесін жетілдіру бағыттары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756745"/>
            <a:ext cx="520262" cy="58332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13" descr="C:\Users\bokenbaev_zhk\Desktop\Дархан\Картинки\imgonline-com-ua-Transparent-backgr-k1ISmJGQqQe7.png"/>
          <p:cNvPicPr>
            <a:picLocks noChangeAspect="1" noChangeArrowheads="1"/>
          </p:cNvPicPr>
          <p:nvPr/>
        </p:nvPicPr>
        <p:blipFill rotWithShape="1">
          <a:blip r:embed="rId8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51" t="67042" r="38164" b="10511"/>
          <a:stretch/>
        </p:blipFill>
        <p:spPr bwMode="auto">
          <a:xfrm>
            <a:off x="1521356" y="3052380"/>
            <a:ext cx="747800" cy="753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1356" y="4433148"/>
            <a:ext cx="581771" cy="593429"/>
          </a:xfrm>
          <a:prstGeom prst="rect">
            <a:avLst/>
          </a:prstGeom>
        </p:spPr>
      </p:pic>
      <p:sp>
        <p:nvSpPr>
          <p:cNvPr id="14" name="Прямоугольник 13">
            <a:hlinkClick r:id="" action="ppaction://noaction"/>
          </p:cNvPr>
          <p:cNvSpPr/>
          <p:nvPr/>
        </p:nvSpPr>
        <p:spPr>
          <a:xfrm>
            <a:off x="395264" y="881563"/>
            <a:ext cx="476193" cy="4445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>
            <a:hlinkClick r:id="" action="ppaction://noaction"/>
          </p:cNvPr>
          <p:cNvPicPr>
            <a:picLocks noChangeAspect="1"/>
          </p:cNvPicPr>
          <p:nvPr/>
        </p:nvPicPr>
        <p:blipFill>
          <a:blip r:embed="rId10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42" y="1839832"/>
            <a:ext cx="658315" cy="658315"/>
          </a:xfrm>
          <a:prstGeom prst="rect">
            <a:avLst/>
          </a:prstGeom>
        </p:spPr>
      </p:pic>
      <p:pic>
        <p:nvPicPr>
          <p:cNvPr id="17" name="Picture 2" descr="C:\Users\shadiev_na\Desktop\Tick_Mark_icon-icons.com_69146.png"/>
          <p:cNvPicPr>
            <a:picLocks noChangeAspect="1" noChangeArrowheads="1"/>
          </p:cNvPicPr>
          <p:nvPr/>
        </p:nvPicPr>
        <p:blipFill>
          <a:blip r:embed="rId11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40" y="5662164"/>
            <a:ext cx="593433" cy="593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A1FF50E2-4414-4FC7-AD38-6C8225DDB18E}"/>
              </a:ext>
            </a:extLst>
          </p:cNvPr>
          <p:cNvSpPr txBox="1"/>
          <p:nvPr/>
        </p:nvSpPr>
        <p:spPr>
          <a:xfrm>
            <a:off x="11537731" y="6488668"/>
            <a:ext cx="654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CD2CB4FC-7E1D-421B-AD44-EE8CB5F82395}" type="slidenum">
              <a:rPr lang="ru-RU"/>
              <a:pPr algn="ctr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0264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2" descr="C:\Users\shadiev_na\Desktop\15-Presentation-Background-Examples3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C1BE68C-D56C-4AFF-A54D-EB603F244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Государственный энергетический реестр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xmlns="" id="{F36EBB3E-FFA5-4883-9C33-B234C5D3E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" y="1389853"/>
            <a:ext cx="6096000" cy="438582"/>
          </a:xfrm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ru-RU" sz="2500" dirty="0">
                <a:ea typeface="Microsoft JhengHei" panose="020B0604030504040204" pitchFamily="34" charset="-120"/>
                <a:cs typeface="Browallia New" panose="020B0604020202020204" pitchFamily="34" charset="-34"/>
              </a:rPr>
              <a:t>Ағымдағы жағдай</a:t>
            </a:r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xmlns="" id="{8B3A54F0-B04D-4255-B063-A56280D14A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1406441"/>
            <a:ext cx="6019800" cy="438582"/>
          </a:xfrm>
        </p:spPr>
        <p:txBody>
          <a:bodyPr anchor="ctr">
            <a:spAutoFit/>
          </a:bodyPr>
          <a:lstStyle/>
          <a:p>
            <a:pPr algn="ctr"/>
            <a:r>
              <a:rPr lang="ru-RU" sz="2500" dirty="0">
                <a:ea typeface="Microsoft JhengHei" panose="020B0604030504040204" pitchFamily="34" charset="-120"/>
                <a:cs typeface="Browallia New" panose="020B0604020202020204" pitchFamily="34" charset="-34"/>
              </a:rPr>
              <a:t>Ұсынылады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61048"/>
            <a:ext cx="12192000" cy="5833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kk-KZ" sz="2800" dirty="0">
                <a:solidFill>
                  <a:schemeClr val="tx1"/>
                </a:solidFill>
                <a:latin typeface="+mj-lt"/>
                <a:ea typeface="Microsoft JhengHei" panose="020B0604030504040204" pitchFamily="34" charset="-120"/>
                <a:cs typeface="Browallia New" panose="020B0604020202020204" pitchFamily="34" charset="-34"/>
              </a:rPr>
              <a:t>       Мемлекеттік энергетикалық тізілім</a:t>
            </a:r>
            <a:endParaRPr lang="ru-RU" sz="2800" dirty="0">
              <a:solidFill>
                <a:schemeClr val="tx1"/>
              </a:solidFill>
              <a:latin typeface="+mj-lt"/>
              <a:ea typeface="Microsoft JhengHei" panose="020B0604030504040204" pitchFamily="34" charset="-120"/>
              <a:cs typeface="Browallia New" panose="020B0604020202020204" pitchFamily="34" charset="-34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71681"/>
            <a:ext cx="520262" cy="58332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ятиугольник 27"/>
          <p:cNvSpPr/>
          <p:nvPr/>
        </p:nvSpPr>
        <p:spPr>
          <a:xfrm>
            <a:off x="6092042" y="1934304"/>
            <a:ext cx="5961413" cy="4554364"/>
          </a:xfrm>
          <a:prstGeom prst="homePlate">
            <a:avLst>
              <a:gd name="adj" fmla="val 0"/>
            </a:avLst>
          </a:prstGeom>
          <a:solidFill>
            <a:schemeClr val="bg1"/>
          </a:solidFill>
          <a:ln w="28575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b="1" dirty="0"/>
          </a:p>
          <a:p>
            <a:pPr marL="285750" indent="-285750" algn="just">
              <a:buFontTx/>
              <a:buChar char="-"/>
            </a:pPr>
            <a:r>
              <a:rPr lang="ru-RU" dirty="0"/>
              <a:t>установление срока разработки и утверждения плана мероприятий.</a:t>
            </a:r>
          </a:p>
        </p:txBody>
      </p:sp>
      <p:sp>
        <p:nvSpPr>
          <p:cNvPr id="27" name="Пятиугольник 26"/>
          <p:cNvSpPr/>
          <p:nvPr/>
        </p:nvSpPr>
        <p:spPr>
          <a:xfrm>
            <a:off x="139936" y="1908330"/>
            <a:ext cx="6714014" cy="4580338"/>
          </a:xfrm>
          <a:prstGeom prst="homePlate">
            <a:avLst>
              <a:gd name="adj" fmla="val 27498"/>
            </a:avLst>
          </a:prstGeom>
          <a:solidFill>
            <a:schemeClr val="bg1"/>
          </a:solidFill>
          <a:ln w="28575">
            <a:solidFill>
              <a:schemeClr val="tx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226823" y="3803322"/>
            <a:ext cx="40759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ea typeface="Microsoft JhengHei" panose="020B0604030504040204" pitchFamily="34" charset="-120"/>
                <a:cs typeface="Browallia New" panose="020B0604020202020204" pitchFamily="34" charset="-34"/>
              </a:rPr>
              <a:t>Жеке секторға арналған 6 нысан</a:t>
            </a:r>
          </a:p>
          <a:p>
            <a:r>
              <a:rPr lang="ru-RU" b="1" dirty="0">
                <a:ea typeface="Microsoft JhengHei" panose="020B0604030504040204" pitchFamily="34" charset="-120"/>
                <a:cs typeface="Browallia New" panose="020B0604020202020204" pitchFamily="34" charset="-34"/>
              </a:rPr>
              <a:t>(деректердің үлкен саны)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204206" y="4656892"/>
            <a:ext cx="45847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ea typeface="Microsoft JhengHei" panose="020B0604030504040204" pitchFamily="34" charset="-120"/>
                <a:cs typeface="Browallia New" panose="020B0604020202020204" pitchFamily="34" charset="-34"/>
              </a:rPr>
              <a:t>Бюджет секторына арналған 6 нысан</a:t>
            </a:r>
          </a:p>
          <a:p>
            <a:r>
              <a:rPr lang="ru-RU" b="1" dirty="0">
                <a:ea typeface="Microsoft JhengHei" panose="020B0604030504040204" pitchFamily="34" charset="-120"/>
                <a:cs typeface="Browallia New" panose="020B0604020202020204" pitchFamily="34" charset="-34"/>
              </a:rPr>
              <a:t>(талдау жасауға мүмкіндік бермейді)</a:t>
            </a:r>
          </a:p>
        </p:txBody>
      </p:sp>
      <p:pic>
        <p:nvPicPr>
          <p:cNvPr id="1026" name="Picture 2" descr="C:\Users\shadiev_na\Desktop\Павлодар\10. Другие файлы для работы\Презентации 2016\Наборы иконок\business1\persona.png"/>
          <p:cNvPicPr>
            <a:picLocks noChangeAspect="1" noChangeArrowheads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695" y="3144225"/>
            <a:ext cx="646331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Прямоугольник 24"/>
          <p:cNvSpPr/>
          <p:nvPr/>
        </p:nvSpPr>
        <p:spPr>
          <a:xfrm>
            <a:off x="7827489" y="3803322"/>
            <a:ext cx="35969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ea typeface="Microsoft JhengHei" panose="020B0604030504040204" pitchFamily="34" charset="-120"/>
                <a:cs typeface="Browallia New" panose="020B0604020202020204" pitchFamily="34" charset="-34"/>
              </a:rPr>
              <a:t>Жеке сектор үшін ақпарат тізбесін оңтайландыру</a:t>
            </a:r>
            <a:endParaRPr lang="ru-RU" b="1" dirty="0">
              <a:ea typeface="Microsoft JhengHei" panose="020B0604030504040204" pitchFamily="34" charset="-120"/>
              <a:cs typeface="Browallia New" panose="020B0604020202020204" pitchFamily="34" charset="-34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809740" y="4664978"/>
            <a:ext cx="40475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ea typeface="Microsoft JhengHei" panose="020B0604030504040204" pitchFamily="34" charset="-120"/>
                <a:cs typeface="Browallia New" panose="020B0604020202020204" pitchFamily="34" charset="-34"/>
              </a:rPr>
              <a:t>Бюджет секторы үшін ақпарат </a:t>
            </a:r>
            <a:r>
              <a:rPr lang="ru-RU" b="1" dirty="0" err="1">
                <a:ea typeface="Microsoft JhengHei" panose="020B0604030504040204" pitchFamily="34" charset="-120"/>
                <a:cs typeface="Browallia New" panose="020B0604020202020204" pitchFamily="34" charset="-34"/>
              </a:rPr>
              <a:t>тізбесін</a:t>
            </a:r>
            <a:r>
              <a:rPr lang="ru-RU" b="1" dirty="0">
                <a:ea typeface="Microsoft JhengHei" panose="020B0604030504040204" pitchFamily="34" charset="-120"/>
                <a:cs typeface="Browallia New" panose="020B0604020202020204" pitchFamily="34" charset="-34"/>
              </a:rPr>
              <a:t> </a:t>
            </a:r>
            <a:r>
              <a:rPr lang="ru-RU" b="1" dirty="0" err="1" smtClean="0">
                <a:ea typeface="Microsoft JhengHei" panose="020B0604030504040204" pitchFamily="34" charset="-120"/>
                <a:cs typeface="Browallia New" panose="020B0604020202020204" pitchFamily="34" charset="-34"/>
              </a:rPr>
              <a:t>кеңейту</a:t>
            </a:r>
            <a:endParaRPr lang="ru-RU" b="1" dirty="0">
              <a:ea typeface="Microsoft JhengHei" panose="020B0604030504040204" pitchFamily="34" charset="-120"/>
              <a:cs typeface="Browallia New" panose="020B0604020202020204" pitchFamily="34" charset="-34"/>
            </a:endParaRPr>
          </a:p>
        </p:txBody>
      </p:sp>
      <p:pic>
        <p:nvPicPr>
          <p:cNvPr id="20" name="Picture 2" descr="C:\Users\shadiev_na\Desktop\Павлодар\10. Другие файлы для работы\Презентации 2016\Наборы иконок\business1\persona.pn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385" y="3081021"/>
            <a:ext cx="647505" cy="647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Прямоугольник 32"/>
          <p:cNvSpPr/>
          <p:nvPr/>
        </p:nvSpPr>
        <p:spPr>
          <a:xfrm>
            <a:off x="7827488" y="2881235"/>
            <a:ext cx="39954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ea typeface="Microsoft JhengHei" panose="020B0604030504040204" pitchFamily="34" charset="-120"/>
                <a:cs typeface="Browallia New" panose="020B0604020202020204" pitchFamily="34" charset="-34"/>
              </a:rPr>
              <a:t>Энергия унемдеу мәселелері бойынша жауапты тұлғаларды енгізу </a:t>
            </a:r>
            <a:endParaRPr lang="ru-RU" b="1" dirty="0">
              <a:ea typeface="Microsoft JhengHei" panose="020B0604030504040204" pitchFamily="34" charset="-120"/>
              <a:cs typeface="Browallia New" panose="020B0604020202020204" pitchFamily="34" charset="-34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188554" y="2596049"/>
            <a:ext cx="49034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/>
          </a:p>
          <a:p>
            <a:r>
              <a:rPr lang="ru-RU" b="1" dirty="0">
                <a:ea typeface="Microsoft JhengHei" panose="020B0604030504040204" pitchFamily="34" charset="-120"/>
                <a:cs typeface="Browallia New" panose="020B0604020202020204" pitchFamily="34" charset="-34"/>
              </a:rPr>
              <a:t>Елдің ірі кәсіпорындарында энергия үнемдеу жөніндегі жүйелі жұмыстың болмауы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73EE9D04-711F-4779-A9CC-CB3515C26300}"/>
              </a:ext>
            </a:extLst>
          </p:cNvPr>
          <p:cNvSpPr txBox="1"/>
          <p:nvPr/>
        </p:nvSpPr>
        <p:spPr>
          <a:xfrm>
            <a:off x="11537731" y="6488668"/>
            <a:ext cx="654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CD2CB4FC-7E1D-421B-AD44-EE8CB5F82395}" type="slidenum">
              <a:rPr lang="ru-RU"/>
              <a:pPr algn="ctr"/>
              <a:t>4</a:t>
            </a:fld>
            <a:endParaRPr lang="ru-RU" dirty="0"/>
          </a:p>
        </p:txBody>
      </p:sp>
      <p:pic>
        <p:nvPicPr>
          <p:cNvPr id="10" name="Picture 2" descr="Элемент Действие «Значки компьютера» или, Разное, Поисковая оптимизация png  | PNGEgg">
            <a:extLst>
              <a:ext uri="{FF2B5EF4-FFF2-40B4-BE49-F238E27FC236}">
                <a16:creationId xmlns:a16="http://schemas.microsoft.com/office/drawing/2014/main" xmlns="" id="{4DFA62D7-7973-495C-8074-3B374B9C89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889" y="4418457"/>
            <a:ext cx="828191" cy="982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Элемент Действие «Значки компьютера» или, Разное, Поисковая оптимизация png  | PNGEgg">
            <a:extLst>
              <a:ext uri="{FF2B5EF4-FFF2-40B4-BE49-F238E27FC236}">
                <a16:creationId xmlns:a16="http://schemas.microsoft.com/office/drawing/2014/main" xmlns="" id="{2558EE65-0641-4436-BCA7-726F3A0975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043" y="4418458"/>
            <a:ext cx="828191" cy="983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7983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2" descr="C:\Users\shadiev_na\Desktop\15-Presentation-Background-Examples37.png">
            <a:extLst>
              <a:ext uri="{FF2B5EF4-FFF2-40B4-BE49-F238E27FC236}">
                <a16:creationId xmlns:a16="http://schemas.microsoft.com/office/drawing/2014/main" xmlns="" id="{5046D858-80A2-4A7E-A416-00EAD704E1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Скругленный прямоугольник 25"/>
          <p:cNvSpPr/>
          <p:nvPr/>
        </p:nvSpPr>
        <p:spPr>
          <a:xfrm>
            <a:off x="194871" y="1441812"/>
            <a:ext cx="7248150" cy="1285660"/>
          </a:xfrm>
          <a:prstGeom prst="roundRect">
            <a:avLst/>
          </a:prstGeom>
          <a:noFill/>
          <a:ln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>
              <a:solidFill>
                <a:srgbClr val="00B05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3444" y="1694396"/>
            <a:ext cx="6989577" cy="10330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5" name="Прямоугольник 4"/>
          <p:cNvSpPr/>
          <p:nvPr/>
        </p:nvSpPr>
        <p:spPr>
          <a:xfrm>
            <a:off x="0" y="756745"/>
            <a:ext cx="12192000" cy="5833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756745"/>
            <a:ext cx="520262" cy="58332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3EB567F-4DEE-4B04-9ED5-2AE030368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262" y="365125"/>
            <a:ext cx="10833538" cy="1325563"/>
          </a:xfrm>
        </p:spPr>
        <p:txBody>
          <a:bodyPr>
            <a:normAutofit/>
          </a:bodyPr>
          <a:lstStyle/>
          <a:p>
            <a:pPr lvl="0" defTabSz="1244600">
              <a:spcAft>
                <a:spcPct val="35000"/>
              </a:spcAft>
            </a:pPr>
            <a:r>
              <a:rPr lang="kk-KZ" sz="2800" dirty="0">
                <a:solidFill>
                  <a:prstClr val="black"/>
                </a:solidFill>
                <a:ea typeface="Microsoft JhengHei" panose="020B0604030504040204" pitchFamily="34" charset="-120"/>
                <a:cs typeface="Browallia New" panose="020B0604020202020204" pitchFamily="34" charset="-34"/>
              </a:rPr>
              <a:t>Энергия аудиті</a:t>
            </a:r>
            <a:endParaRPr lang="ru-RU" sz="2800" dirty="0">
              <a:solidFill>
                <a:prstClr val="black"/>
              </a:solidFill>
              <a:ea typeface="Microsoft JhengHei" panose="020B0604030504040204" pitchFamily="34" charset="-120"/>
              <a:cs typeface="Browallia New" panose="020B0604020202020204" pitchFamily="34" charset="-34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42D281B-9BFE-4522-8829-0F9D32C50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841" y="1752079"/>
            <a:ext cx="6085983" cy="865705"/>
          </a:xfrm>
        </p:spPr>
        <p:txBody>
          <a:bodyPr anchor="ctr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prstClr val="black"/>
                </a:solidFill>
                <a:ea typeface="Microsoft JhengHei" panose="020B0604030504040204" pitchFamily="34" charset="-120"/>
                <a:cs typeface="Browallia New" panose="020B0604020202020204" pitchFamily="34" charset="-34"/>
              </a:rPr>
              <a:t>Энергия үнемдеу саласындағы персоналдың сәйкестігін растау </a:t>
            </a:r>
            <a:r>
              <a:rPr lang="ru-RU" sz="2000" b="1" dirty="0" err="1">
                <a:solidFill>
                  <a:prstClr val="black"/>
                </a:solidFill>
                <a:ea typeface="Microsoft JhengHei" panose="020B0604030504040204" pitchFamily="34" charset="-120"/>
                <a:cs typeface="Browallia New" panose="020B0604020202020204" pitchFamily="34" charset="-34"/>
              </a:rPr>
              <a:t>жөніңдегі</a:t>
            </a:r>
            <a:r>
              <a:rPr lang="ru-RU" sz="2000" b="1" dirty="0">
                <a:solidFill>
                  <a:prstClr val="black"/>
                </a:solidFill>
                <a:ea typeface="Microsoft JhengHei" panose="020B0604030504040204" pitchFamily="34" charset="-120"/>
                <a:cs typeface="Browallia New" panose="020B0604020202020204" pitchFamily="34" charset="-34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ea typeface="Microsoft JhengHei" panose="020B0604030504040204" pitchFamily="34" charset="-120"/>
                <a:cs typeface="Browallia New" panose="020B0604020202020204" pitchFamily="34" charset="-34"/>
              </a:rPr>
              <a:t>органдарды</a:t>
            </a:r>
            <a:r>
              <a:rPr lang="ru-RU" sz="2000" b="1" dirty="0" smtClean="0">
                <a:solidFill>
                  <a:prstClr val="black"/>
                </a:solidFill>
                <a:ea typeface="Microsoft JhengHei" panose="020B0604030504040204" pitchFamily="34" charset="-120"/>
                <a:cs typeface="Browallia New" panose="020B0604020202020204" pitchFamily="34" charset="-34"/>
              </a:rPr>
              <a:t> </a:t>
            </a:r>
            <a:r>
              <a:rPr lang="ru-RU" sz="2000" b="1" dirty="0">
                <a:solidFill>
                  <a:prstClr val="black"/>
                </a:solidFill>
                <a:ea typeface="Microsoft JhengHei" panose="020B0604030504040204" pitchFamily="34" charset="-120"/>
                <a:cs typeface="Browallia New" panose="020B0604020202020204" pitchFamily="34" charset="-34"/>
              </a:rPr>
              <a:t>енгізу</a:t>
            </a:r>
          </a:p>
        </p:txBody>
      </p:sp>
      <p:pic>
        <p:nvPicPr>
          <p:cNvPr id="18" name="Picture 14" descr="C:\Users\bokenbaev_zhk\Desktop\Дархан\Картинки\imgonline-com-ua-Transparent-backgr-TviWhecVjQqiUV.pn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503" r="66277" b="7047"/>
          <a:stretch/>
        </p:blipFill>
        <p:spPr bwMode="auto">
          <a:xfrm rot="10800000">
            <a:off x="294055" y="1509211"/>
            <a:ext cx="481676" cy="37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114" y="1947460"/>
            <a:ext cx="683032" cy="526948"/>
          </a:xfrm>
          <a:prstGeom prst="rect">
            <a:avLst/>
          </a:prstGeom>
        </p:spPr>
      </p:pic>
      <p:sp>
        <p:nvSpPr>
          <p:cNvPr id="16" name="Объект 2">
            <a:extLst>
              <a:ext uri="{FF2B5EF4-FFF2-40B4-BE49-F238E27FC236}">
                <a16:creationId xmlns:a16="http://schemas.microsoft.com/office/drawing/2014/main" xmlns="" id="{342D281B-9BFE-4522-8829-0F9D32C50317}"/>
              </a:ext>
            </a:extLst>
          </p:cNvPr>
          <p:cNvSpPr txBox="1">
            <a:spLocks/>
          </p:cNvSpPr>
          <p:nvPr/>
        </p:nvSpPr>
        <p:spPr>
          <a:xfrm>
            <a:off x="6550406" y="4234647"/>
            <a:ext cx="5067771" cy="15999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/>
          </a:p>
        </p:txBody>
      </p:sp>
      <p:sp>
        <p:nvSpPr>
          <p:cNvPr id="21" name="Скругленный прямоугольник 25">
            <a:extLst>
              <a:ext uri="{FF2B5EF4-FFF2-40B4-BE49-F238E27FC236}">
                <a16:creationId xmlns:a16="http://schemas.microsoft.com/office/drawing/2014/main" xmlns="" id="{E42B513E-9697-4A69-ADD3-273B60A19712}"/>
              </a:ext>
            </a:extLst>
          </p:cNvPr>
          <p:cNvSpPr/>
          <p:nvPr/>
        </p:nvSpPr>
        <p:spPr>
          <a:xfrm>
            <a:off x="5207795" y="2885830"/>
            <a:ext cx="6837569" cy="1245460"/>
          </a:xfrm>
          <a:prstGeom prst="roundRect">
            <a:avLst/>
          </a:prstGeom>
          <a:noFill/>
          <a:ln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>
              <a:solidFill>
                <a:srgbClr val="00B050"/>
              </a:solidFill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BC359952-3371-40B3-B9EF-E4555E2958C2}"/>
              </a:ext>
            </a:extLst>
          </p:cNvPr>
          <p:cNvSpPr/>
          <p:nvPr/>
        </p:nvSpPr>
        <p:spPr>
          <a:xfrm>
            <a:off x="5434651" y="3104973"/>
            <a:ext cx="6610714" cy="10263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25" name="Объект 2">
            <a:extLst>
              <a:ext uri="{FF2B5EF4-FFF2-40B4-BE49-F238E27FC236}">
                <a16:creationId xmlns:a16="http://schemas.microsoft.com/office/drawing/2014/main" xmlns="" id="{D16CA878-9547-4B42-A5FF-2112F2201B5C}"/>
              </a:ext>
            </a:extLst>
          </p:cNvPr>
          <p:cNvSpPr txBox="1">
            <a:spLocks/>
          </p:cNvSpPr>
          <p:nvPr/>
        </p:nvSpPr>
        <p:spPr>
          <a:xfrm>
            <a:off x="6504342" y="3176602"/>
            <a:ext cx="5687809" cy="8550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prstClr val="black"/>
                </a:solidFill>
                <a:ea typeface="Microsoft JhengHei" panose="020B0604030504040204" pitchFamily="34" charset="-120"/>
                <a:cs typeface="Browallia New" panose="020B0604020202020204" pitchFamily="34" charset="-34"/>
              </a:rPr>
              <a:t>Жеке тұлғаларға (энергия аудиторларына) ғимараттар мен құрылыстардың энергия аудиті қызметтерін жүзеге асыруға рұқсат беру</a:t>
            </a:r>
          </a:p>
        </p:txBody>
      </p:sp>
      <p:pic>
        <p:nvPicPr>
          <p:cNvPr id="22" name="Picture 10" descr="C:\Users\bokenbaev_zhk\Desktop\Дархан\Картинки\imgonline-com-ua-Transparent-backgr-yfmFT39bNfL.png"/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974" t="19542" r="16986" b="64439"/>
          <a:stretch/>
        </p:blipFill>
        <p:spPr bwMode="auto">
          <a:xfrm>
            <a:off x="5434651" y="3218508"/>
            <a:ext cx="1115755" cy="855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4" name="Группа 43">
            <a:extLst>
              <a:ext uri="{FF2B5EF4-FFF2-40B4-BE49-F238E27FC236}">
                <a16:creationId xmlns:a16="http://schemas.microsoft.com/office/drawing/2014/main" xmlns="" id="{B94B5242-3AC6-4BCB-B2B5-3F70F91DBADB}"/>
              </a:ext>
            </a:extLst>
          </p:cNvPr>
          <p:cNvGrpSpPr/>
          <p:nvPr/>
        </p:nvGrpSpPr>
        <p:grpSpPr>
          <a:xfrm>
            <a:off x="380702" y="4414637"/>
            <a:ext cx="4827094" cy="1157888"/>
            <a:chOff x="5013165" y="1114377"/>
            <a:chExt cx="5223013" cy="1157888"/>
          </a:xfrm>
        </p:grpSpPr>
        <p:sp>
          <p:nvSpPr>
            <p:cNvPr id="45" name="Скругленный прямоугольник 19">
              <a:extLst>
                <a:ext uri="{FF2B5EF4-FFF2-40B4-BE49-F238E27FC236}">
                  <a16:creationId xmlns:a16="http://schemas.microsoft.com/office/drawing/2014/main" xmlns="" id="{E25331C0-65BB-45B9-9A4C-8494FCBE1A23}"/>
                </a:ext>
              </a:extLst>
            </p:cNvPr>
            <p:cNvSpPr/>
            <p:nvPr/>
          </p:nvSpPr>
          <p:spPr>
            <a:xfrm>
              <a:off x="5014880" y="1114377"/>
              <a:ext cx="5221298" cy="1157888"/>
            </a:xfrm>
            <a:prstGeom prst="roundRect">
              <a:avLst/>
            </a:prstGeom>
            <a:noFill/>
            <a:ln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 b="1">
                <a:solidFill>
                  <a:srgbClr val="00B050"/>
                </a:solidFill>
              </a:endParaRPr>
            </a:p>
          </p:txBody>
        </p:sp>
        <p:sp>
          <p:nvSpPr>
            <p:cNvPr id="46" name="Прямоугольник 45">
              <a:extLst>
                <a:ext uri="{FF2B5EF4-FFF2-40B4-BE49-F238E27FC236}">
                  <a16:creationId xmlns:a16="http://schemas.microsoft.com/office/drawing/2014/main" xmlns="" id="{47FC100F-5CE7-4197-8D12-8A2847B9069D}"/>
                </a:ext>
              </a:extLst>
            </p:cNvPr>
            <p:cNvSpPr/>
            <p:nvPr/>
          </p:nvSpPr>
          <p:spPr>
            <a:xfrm>
              <a:off x="5013165" y="1300055"/>
              <a:ext cx="4998640" cy="97221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00B050"/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 b="1"/>
            </a:p>
          </p:txBody>
        </p:sp>
        <p:sp>
          <p:nvSpPr>
            <p:cNvPr id="47" name="Прямоугольник 46">
              <a:extLst>
                <a:ext uri="{FF2B5EF4-FFF2-40B4-BE49-F238E27FC236}">
                  <a16:creationId xmlns:a16="http://schemas.microsoft.com/office/drawing/2014/main" xmlns="" id="{2F6B3219-B5C7-409B-AE5F-F02B410A1491}"/>
                </a:ext>
              </a:extLst>
            </p:cNvPr>
            <p:cNvSpPr/>
            <p:nvPr/>
          </p:nvSpPr>
          <p:spPr>
            <a:xfrm>
              <a:off x="5071695" y="1374192"/>
              <a:ext cx="4331458" cy="80458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r>
                <a:rPr lang="ru-RU" sz="2000" b="1" dirty="0">
                  <a:solidFill>
                    <a:prstClr val="black"/>
                  </a:solidFill>
                  <a:ea typeface="Microsoft JhengHei" panose="020B0604030504040204" pitchFamily="34" charset="-120"/>
                  <a:cs typeface="Browallia New" panose="020B0604020202020204" pitchFamily="34" charset="-34"/>
                </a:rPr>
                <a:t>Ерікті негізде нысаналы энергия аудитін енгізу</a:t>
              </a:r>
            </a:p>
          </p:txBody>
        </p:sp>
      </p:grpSp>
      <p:pic>
        <p:nvPicPr>
          <p:cNvPr id="52" name="Рисунок 51">
            <a:extLst>
              <a:ext uri="{FF2B5EF4-FFF2-40B4-BE49-F238E27FC236}">
                <a16:creationId xmlns:a16="http://schemas.microsoft.com/office/drawing/2014/main" xmlns="" id="{56E2EEE8-FDCE-44A0-AA34-83888589399D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-61000"/>
                    </a14:imgEffect>
                    <a14:imgEffect>
                      <a14:brightnessContrast bright="-29000" contrast="-4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65" y="4722356"/>
            <a:ext cx="835083" cy="652218"/>
          </a:xfrm>
          <a:prstGeom prst="rect">
            <a:avLst/>
          </a:prstGeom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76A4BAB1-6B44-42C9-807F-83D011FCCD5E}"/>
              </a:ext>
            </a:extLst>
          </p:cNvPr>
          <p:cNvSpPr txBox="1"/>
          <p:nvPr/>
        </p:nvSpPr>
        <p:spPr>
          <a:xfrm>
            <a:off x="11537731" y="6488668"/>
            <a:ext cx="6542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CD2CB4FC-7E1D-421B-AD44-EE8CB5F82395}" type="slidenum">
              <a:rPr lang="ru-RU" sz="2000"/>
              <a:pPr algn="ctr"/>
              <a:t>5</a:t>
            </a:fld>
            <a:endParaRPr lang="ru-RU" sz="2000" dirty="0"/>
          </a:p>
        </p:txBody>
      </p:sp>
      <p:grpSp>
        <p:nvGrpSpPr>
          <p:cNvPr id="32" name="Группа 31">
            <a:extLst>
              <a:ext uri="{FF2B5EF4-FFF2-40B4-BE49-F238E27FC236}">
                <a16:creationId xmlns:a16="http://schemas.microsoft.com/office/drawing/2014/main" xmlns="" id="{83F2ABF3-0815-4584-ACFB-43FF0127A0CE}"/>
              </a:ext>
            </a:extLst>
          </p:cNvPr>
          <p:cNvGrpSpPr/>
          <p:nvPr/>
        </p:nvGrpSpPr>
        <p:grpSpPr>
          <a:xfrm>
            <a:off x="6180973" y="5220992"/>
            <a:ext cx="5437204" cy="1162637"/>
            <a:chOff x="5824068" y="2573093"/>
            <a:chExt cx="5437204" cy="1162637"/>
          </a:xfrm>
        </p:grpSpPr>
        <p:sp>
          <p:nvSpPr>
            <p:cNvPr id="34" name="Скругленный прямоугольник 20">
              <a:extLst>
                <a:ext uri="{FF2B5EF4-FFF2-40B4-BE49-F238E27FC236}">
                  <a16:creationId xmlns:a16="http://schemas.microsoft.com/office/drawing/2014/main" xmlns="" id="{B04DA036-6CDE-4C8D-86A5-8E82DD94522F}"/>
                </a:ext>
              </a:extLst>
            </p:cNvPr>
            <p:cNvSpPr/>
            <p:nvPr/>
          </p:nvSpPr>
          <p:spPr>
            <a:xfrm>
              <a:off x="5830556" y="2573093"/>
              <a:ext cx="5430716" cy="1162637"/>
            </a:xfrm>
            <a:prstGeom prst="roundRect">
              <a:avLst/>
            </a:prstGeom>
            <a:noFill/>
            <a:ln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35" name="Прямоугольник 34">
              <a:extLst>
                <a:ext uri="{FF2B5EF4-FFF2-40B4-BE49-F238E27FC236}">
                  <a16:creationId xmlns:a16="http://schemas.microsoft.com/office/drawing/2014/main" xmlns="" id="{737F2407-3188-445B-B868-95413D9D8186}"/>
                </a:ext>
              </a:extLst>
            </p:cNvPr>
            <p:cNvSpPr/>
            <p:nvPr/>
          </p:nvSpPr>
          <p:spPr>
            <a:xfrm>
              <a:off x="5824068" y="2763520"/>
              <a:ext cx="5279279" cy="97221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00B050"/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 b="1"/>
            </a:p>
          </p:txBody>
        </p:sp>
        <p:sp>
          <p:nvSpPr>
            <p:cNvPr id="36" name="Прямоугольник 35">
              <a:extLst>
                <a:ext uri="{FF2B5EF4-FFF2-40B4-BE49-F238E27FC236}">
                  <a16:creationId xmlns:a16="http://schemas.microsoft.com/office/drawing/2014/main" xmlns="" id="{031BFB19-7CB0-4B60-8867-608702AE3F05}"/>
                </a:ext>
              </a:extLst>
            </p:cNvPr>
            <p:cNvSpPr/>
            <p:nvPr/>
          </p:nvSpPr>
          <p:spPr>
            <a:xfrm>
              <a:off x="5875333" y="2763520"/>
              <a:ext cx="4570880" cy="888399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000" b="1" dirty="0">
                  <a:solidFill>
                    <a:prstClr val="black"/>
                  </a:solidFill>
                  <a:ea typeface="Microsoft JhengHei" panose="020B0604030504040204" pitchFamily="34" charset="-120"/>
                  <a:cs typeface="Browallia New" panose="020B0604020202020204" pitchFamily="34" charset="-34"/>
                </a:rPr>
                <a:t>Міндетті </a:t>
              </a:r>
              <a:r>
                <a:rPr lang="ru-RU" sz="2000" b="1" dirty="0" err="1">
                  <a:solidFill>
                    <a:prstClr val="black"/>
                  </a:solidFill>
                  <a:ea typeface="Microsoft JhengHei" panose="020B0604030504040204" pitchFamily="34" charset="-120"/>
                  <a:cs typeface="Browallia New" panose="020B0604020202020204" pitchFamily="34" charset="-34"/>
                </a:rPr>
                <a:t>энергоаудитке</a:t>
              </a:r>
              <a:r>
                <a:rPr lang="ru-RU" sz="2000" b="1" dirty="0">
                  <a:solidFill>
                    <a:prstClr val="black"/>
                  </a:solidFill>
                  <a:ea typeface="Microsoft JhengHei" panose="020B0604030504040204" pitchFamily="34" charset="-120"/>
                  <a:cs typeface="Browallia New" panose="020B0604020202020204" pitchFamily="34" charset="-34"/>
                </a:rPr>
                <a:t> </a:t>
              </a:r>
              <a:r>
                <a:rPr lang="ru-RU" sz="2000" b="1" dirty="0" smtClean="0">
                  <a:solidFill>
                    <a:prstClr val="black"/>
                  </a:solidFill>
                  <a:ea typeface="Microsoft JhengHei" panose="020B0604030504040204" pitchFamily="34" charset="-120"/>
                  <a:cs typeface="Browallia New" panose="020B0604020202020204" pitchFamily="34" charset="-34"/>
                </a:rPr>
                <a:t>экспресс-</a:t>
              </a:r>
              <a:r>
                <a:rPr lang="ru-RU" sz="2000" b="1" dirty="0" err="1" smtClean="0">
                  <a:solidFill>
                    <a:prstClr val="black"/>
                  </a:solidFill>
                  <a:ea typeface="Microsoft JhengHei" panose="020B0604030504040204" pitchFamily="34" charset="-120"/>
                  <a:cs typeface="Browallia New" panose="020B0604020202020204" pitchFamily="34" charset="-34"/>
                </a:rPr>
                <a:t>энергоаудит</a:t>
              </a:r>
              <a:r>
                <a:rPr lang="ru-RU" sz="2000" b="1" dirty="0" smtClean="0">
                  <a:solidFill>
                    <a:prstClr val="black"/>
                  </a:solidFill>
                  <a:ea typeface="Microsoft JhengHei" panose="020B0604030504040204" pitchFamily="34" charset="-120"/>
                  <a:cs typeface="Browallia New" panose="020B0604020202020204" pitchFamily="34" charset="-34"/>
                </a:rPr>
                <a:t> </a:t>
              </a:r>
              <a:r>
                <a:rPr lang="ru-RU" sz="2000" b="1" dirty="0">
                  <a:solidFill>
                    <a:prstClr val="black"/>
                  </a:solidFill>
                  <a:ea typeface="Microsoft JhengHei" panose="020B0604030504040204" pitchFamily="34" charset="-120"/>
                  <a:cs typeface="Browallia New" panose="020B0604020202020204" pitchFamily="34" charset="-34"/>
                </a:rPr>
                <a:t>түріндегі баламаны енгізу</a:t>
              </a:r>
            </a:p>
          </p:txBody>
        </p:sp>
      </p:grpSp>
      <p:pic>
        <p:nvPicPr>
          <p:cNvPr id="37" name="Рисунок 36">
            <a:extLst>
              <a:ext uri="{FF2B5EF4-FFF2-40B4-BE49-F238E27FC236}">
                <a16:creationId xmlns:a16="http://schemas.microsoft.com/office/drawing/2014/main" xmlns="" id="{56237207-C803-4049-8322-4360DF116216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680" t="10125" r="13804" b="59755"/>
          <a:stretch/>
        </p:blipFill>
        <p:spPr>
          <a:xfrm>
            <a:off x="10523477" y="5468029"/>
            <a:ext cx="888086" cy="817040"/>
          </a:xfrm>
          <a:prstGeom prst="rect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4176825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C:\Users\shadiev_na\Desktop\15-Presentation-Background-Examples37.png">
            <a:extLst>
              <a:ext uri="{FF2B5EF4-FFF2-40B4-BE49-F238E27FC236}">
                <a16:creationId xmlns:a16="http://schemas.microsoft.com/office/drawing/2014/main" xmlns="" id="{D48B4DD1-1A35-4EA4-AA2E-0F25D20F8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53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45EF8973-86ED-4DBF-9040-A75ECD654807}"/>
              </a:ext>
            </a:extLst>
          </p:cNvPr>
          <p:cNvSpPr txBox="1"/>
          <p:nvPr/>
        </p:nvSpPr>
        <p:spPr>
          <a:xfrm>
            <a:off x="11537731" y="6488668"/>
            <a:ext cx="654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CD2CB4FC-7E1D-421B-AD44-EE8CB5F82395}" type="slidenum">
              <a:rPr lang="ru-RU"/>
              <a:pPr algn="ctr"/>
              <a:t>6</a:t>
            </a:fld>
            <a:endParaRPr lang="ru-RU" dirty="0"/>
          </a:p>
        </p:txBody>
      </p:sp>
      <p:cxnSp>
        <p:nvCxnSpPr>
          <p:cNvPr id="28" name="Соединительная линия уступом 4">
            <a:extLst>
              <a:ext uri="{FF2B5EF4-FFF2-40B4-BE49-F238E27FC236}">
                <a16:creationId xmlns:a16="http://schemas.microsoft.com/office/drawing/2014/main" xmlns="" id="{C6CB0FFD-1F93-4558-943E-9AD089916BF7}"/>
              </a:ext>
            </a:extLst>
          </p:cNvPr>
          <p:cNvCxnSpPr>
            <a:cxnSpLocks/>
            <a:endCxn id="36" idx="1"/>
          </p:cNvCxnSpPr>
          <p:nvPr/>
        </p:nvCxnSpPr>
        <p:spPr>
          <a:xfrm rot="16200000" flipH="1">
            <a:off x="-520281" y="2661580"/>
            <a:ext cx="4178437" cy="2862505"/>
          </a:xfrm>
          <a:prstGeom prst="bentConnector2">
            <a:avLst/>
          </a:prstGeom>
          <a:ln w="12700" cmpd="dbl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Группа 5">
            <a:extLst>
              <a:ext uri="{FF2B5EF4-FFF2-40B4-BE49-F238E27FC236}">
                <a16:creationId xmlns:a16="http://schemas.microsoft.com/office/drawing/2014/main" xmlns="" id="{E5CB8FAB-548F-4B5F-B638-C881CF6F81F6}"/>
              </a:ext>
            </a:extLst>
          </p:cNvPr>
          <p:cNvGrpSpPr/>
          <p:nvPr/>
        </p:nvGrpSpPr>
        <p:grpSpPr>
          <a:xfrm>
            <a:off x="137685" y="2003615"/>
            <a:ext cx="2294701" cy="3146878"/>
            <a:chOff x="137685" y="2003615"/>
            <a:chExt cx="2294701" cy="3146878"/>
          </a:xfrm>
        </p:grpSpPr>
        <p:cxnSp>
          <p:nvCxnSpPr>
            <p:cNvPr id="31" name="Прямая со стрелкой 30">
              <a:extLst>
                <a:ext uri="{FF2B5EF4-FFF2-40B4-BE49-F238E27FC236}">
                  <a16:creationId xmlns:a16="http://schemas.microsoft.com/office/drawing/2014/main" xmlns="" id="{CCF71792-1E7F-47B2-A728-0710A2248D84}"/>
                </a:ext>
              </a:extLst>
            </p:cNvPr>
            <p:cNvCxnSpPr>
              <a:cxnSpLocks/>
            </p:cNvCxnSpPr>
            <p:nvPr/>
          </p:nvCxnSpPr>
          <p:spPr>
            <a:xfrm>
              <a:off x="146455" y="5150492"/>
              <a:ext cx="2285931" cy="1"/>
            </a:xfrm>
            <a:prstGeom prst="straightConnector1">
              <a:avLst/>
            </a:prstGeom>
            <a:ln w="12700" cmpd="dbl">
              <a:solidFill>
                <a:schemeClr val="tx1"/>
              </a:solidFill>
              <a:prstDash val="lg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 стрелкой 31">
              <a:extLst>
                <a:ext uri="{FF2B5EF4-FFF2-40B4-BE49-F238E27FC236}">
                  <a16:creationId xmlns:a16="http://schemas.microsoft.com/office/drawing/2014/main" xmlns="" id="{194D1295-4D38-4335-8068-A803F716D493}"/>
                </a:ext>
              </a:extLst>
            </p:cNvPr>
            <p:cNvCxnSpPr>
              <a:cxnSpLocks/>
            </p:cNvCxnSpPr>
            <p:nvPr/>
          </p:nvCxnSpPr>
          <p:spPr>
            <a:xfrm>
              <a:off x="144034" y="2003615"/>
              <a:ext cx="439823" cy="0"/>
            </a:xfrm>
            <a:prstGeom prst="straightConnector1">
              <a:avLst/>
            </a:prstGeom>
            <a:ln w="12700" cmpd="dbl">
              <a:solidFill>
                <a:schemeClr val="tx1"/>
              </a:solidFill>
              <a:prstDash val="lg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 стрелкой 32">
              <a:extLst>
                <a:ext uri="{FF2B5EF4-FFF2-40B4-BE49-F238E27FC236}">
                  <a16:creationId xmlns:a16="http://schemas.microsoft.com/office/drawing/2014/main" xmlns="" id="{28790007-8F78-4D77-9D17-42204C8554FB}"/>
                </a:ext>
              </a:extLst>
            </p:cNvPr>
            <p:cNvCxnSpPr>
              <a:cxnSpLocks/>
            </p:cNvCxnSpPr>
            <p:nvPr/>
          </p:nvCxnSpPr>
          <p:spPr>
            <a:xfrm>
              <a:off x="144035" y="3010992"/>
              <a:ext cx="868356" cy="0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lg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 стрелкой 33">
              <a:extLst>
                <a:ext uri="{FF2B5EF4-FFF2-40B4-BE49-F238E27FC236}">
                  <a16:creationId xmlns:a16="http://schemas.microsoft.com/office/drawing/2014/main" xmlns="" id="{6B3E786C-C3AA-40EF-9D76-6EA4C421D920}"/>
                </a:ext>
              </a:extLst>
            </p:cNvPr>
            <p:cNvCxnSpPr>
              <a:cxnSpLocks/>
            </p:cNvCxnSpPr>
            <p:nvPr/>
          </p:nvCxnSpPr>
          <p:spPr>
            <a:xfrm>
              <a:off x="137685" y="4067350"/>
              <a:ext cx="1411018" cy="5744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lg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xmlns="" id="{30238713-BBE1-4DCB-981C-42BAA107116B}"/>
              </a:ext>
            </a:extLst>
          </p:cNvPr>
          <p:cNvSpPr/>
          <p:nvPr/>
        </p:nvSpPr>
        <p:spPr>
          <a:xfrm>
            <a:off x="532252" y="1647630"/>
            <a:ext cx="8372757" cy="70603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5E2480A3-9160-4986-896B-BDB9253700B0}"/>
              </a:ext>
            </a:extLst>
          </p:cNvPr>
          <p:cNvSpPr/>
          <p:nvPr/>
        </p:nvSpPr>
        <p:spPr>
          <a:xfrm>
            <a:off x="620262" y="1625886"/>
            <a:ext cx="8577554" cy="655093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5250"/>
            <a:r>
              <a:rPr lang="ru-RU" sz="2400" b="1" dirty="0">
                <a:solidFill>
                  <a:prstClr val="black"/>
                </a:solidFill>
                <a:ea typeface="Microsoft JhengHei" panose="020B0604030504040204" pitchFamily="34" charset="-120"/>
                <a:cs typeface="Browallia New" panose="020B0604020202020204" pitchFamily="34" charset="-34"/>
              </a:rPr>
              <a:t>Аймақтық жол карталары</a:t>
            </a:r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xmlns="" id="{EBE5F442-926F-46A2-8902-34F48CDEC116}"/>
              </a:ext>
            </a:extLst>
          </p:cNvPr>
          <p:cNvSpPr/>
          <p:nvPr/>
        </p:nvSpPr>
        <p:spPr>
          <a:xfrm>
            <a:off x="1003579" y="2694981"/>
            <a:ext cx="8577556" cy="70603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: скругленные углы 22">
            <a:extLst>
              <a:ext uri="{FF2B5EF4-FFF2-40B4-BE49-F238E27FC236}">
                <a16:creationId xmlns:a16="http://schemas.microsoft.com/office/drawing/2014/main" xmlns="" id="{3AB8FD56-45E3-49D9-8FB2-87A9652439AC}"/>
              </a:ext>
            </a:extLst>
          </p:cNvPr>
          <p:cNvSpPr/>
          <p:nvPr/>
        </p:nvSpPr>
        <p:spPr>
          <a:xfrm>
            <a:off x="1548703" y="3714333"/>
            <a:ext cx="8577556" cy="70603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5250"/>
            <a:r>
              <a:rPr lang="kk-KZ" sz="2400" b="1" dirty="0">
                <a:solidFill>
                  <a:prstClr val="black"/>
                </a:solidFill>
                <a:ea typeface="Microsoft JhengHei" panose="020B0604030504040204" pitchFamily="34" charset="-120"/>
                <a:cs typeface="Browallia New" panose="020B0604020202020204" pitchFamily="34" charset="-34"/>
              </a:rPr>
              <a:t>Энергия тұтыну нормативтері</a:t>
            </a:r>
            <a:endParaRPr lang="ru-RU" sz="2400" b="1" dirty="0">
              <a:solidFill>
                <a:prstClr val="black"/>
              </a:solidFill>
              <a:ea typeface="Microsoft JhengHei" panose="020B0604030504040204" pitchFamily="34" charset="-120"/>
              <a:cs typeface="Browallia New" panose="020B0604020202020204" pitchFamily="34" charset="-34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AE05F7D1-70A5-46E2-8D04-4C7B2E0EBE81}"/>
              </a:ext>
            </a:extLst>
          </p:cNvPr>
          <p:cNvSpPr/>
          <p:nvPr/>
        </p:nvSpPr>
        <p:spPr>
          <a:xfrm>
            <a:off x="1175016" y="2713768"/>
            <a:ext cx="8577554" cy="6550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kk-KZ" sz="2400" b="1" dirty="0">
                <a:solidFill>
                  <a:prstClr val="black"/>
                </a:solidFill>
                <a:ea typeface="Microsoft JhengHei" panose="020B0604030504040204" pitchFamily="34" charset="-120"/>
                <a:cs typeface="Browallia New" panose="020B0604020202020204" pitchFamily="34" charset="-34"/>
              </a:rPr>
              <a:t>Энергия тиімді мемлекеттік сатып алулар</a:t>
            </a:r>
            <a:endParaRPr lang="ru-RU" sz="2400" b="1" dirty="0">
              <a:solidFill>
                <a:prstClr val="black"/>
              </a:solidFill>
              <a:ea typeface="Microsoft JhengHei" panose="020B0604030504040204" pitchFamily="34" charset="-120"/>
              <a:cs typeface="Browallia New" panose="020B0604020202020204" pitchFamily="34" charset="-34"/>
            </a:endParaRP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xmlns="" id="{C3DE3235-D36A-45A4-AC37-B12AEF2E2C59}"/>
              </a:ext>
            </a:extLst>
          </p:cNvPr>
          <p:cNvSpPr/>
          <p:nvPr/>
        </p:nvSpPr>
        <p:spPr>
          <a:xfrm>
            <a:off x="2224925" y="4800719"/>
            <a:ext cx="8577554" cy="6550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525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: скругленные углы 22">
            <a:extLst>
              <a:ext uri="{FF2B5EF4-FFF2-40B4-BE49-F238E27FC236}">
                <a16:creationId xmlns:a16="http://schemas.microsoft.com/office/drawing/2014/main" xmlns="" id="{3AB8FD56-45E3-49D9-8FB2-87A9652439AC}"/>
              </a:ext>
            </a:extLst>
          </p:cNvPr>
          <p:cNvSpPr/>
          <p:nvPr/>
        </p:nvSpPr>
        <p:spPr>
          <a:xfrm>
            <a:off x="2432386" y="4749361"/>
            <a:ext cx="8577556" cy="70603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5250"/>
            <a:r>
              <a:rPr lang="ru-RU" sz="2400" b="1" dirty="0">
                <a:solidFill>
                  <a:prstClr val="black"/>
                </a:solidFill>
                <a:ea typeface="Microsoft JhengHei" panose="020B0604030504040204" pitchFamily="34" charset="-120"/>
                <a:cs typeface="Browallia New" panose="020B0604020202020204" pitchFamily="34" charset="-34"/>
              </a:rPr>
              <a:t>Энергия тұтыну мониторингі</a:t>
            </a:r>
          </a:p>
        </p:txBody>
      </p:sp>
      <p:sp>
        <p:nvSpPr>
          <p:cNvPr id="36" name="Прямоугольник: скругленные углы 22">
            <a:extLst>
              <a:ext uri="{FF2B5EF4-FFF2-40B4-BE49-F238E27FC236}">
                <a16:creationId xmlns:a16="http://schemas.microsoft.com/office/drawing/2014/main" xmlns="" id="{3AB8FD56-45E3-49D9-8FB2-87A9652439AC}"/>
              </a:ext>
            </a:extLst>
          </p:cNvPr>
          <p:cNvSpPr/>
          <p:nvPr/>
        </p:nvSpPr>
        <p:spPr>
          <a:xfrm>
            <a:off x="3000190" y="5829035"/>
            <a:ext cx="8577556" cy="70603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5250"/>
            <a:r>
              <a:rPr lang="kk-KZ" sz="2400" b="1" dirty="0">
                <a:solidFill>
                  <a:prstClr val="black"/>
                </a:solidFill>
                <a:ea typeface="Microsoft JhengHei" panose="020B0604030504040204" pitchFamily="34" charset="-120"/>
                <a:cs typeface="Browallia New" panose="020B0604020202020204" pitchFamily="34" charset="-34"/>
              </a:rPr>
              <a:t>Бенчмаркинг және ұсынымдарды беру</a:t>
            </a:r>
            <a:endParaRPr lang="ru-RU" sz="2400" b="1" dirty="0">
              <a:solidFill>
                <a:prstClr val="black"/>
              </a:solidFill>
              <a:ea typeface="Microsoft JhengHei" panose="020B0604030504040204" pitchFamily="34" charset="-120"/>
              <a:cs typeface="Browallia New" panose="020B0604020202020204" pitchFamily="34" charset="-34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D2A32739-45A3-47CE-926D-2DEE685820DB}"/>
              </a:ext>
            </a:extLst>
          </p:cNvPr>
          <p:cNvSpPr/>
          <p:nvPr/>
        </p:nvSpPr>
        <p:spPr>
          <a:xfrm>
            <a:off x="510835" y="599287"/>
            <a:ext cx="11671738" cy="5833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k-KZ" sz="2800" dirty="0">
                <a:solidFill>
                  <a:prstClr val="black"/>
                </a:solidFill>
                <a:latin typeface="+mj-lt"/>
                <a:ea typeface="Microsoft JhengHei" panose="020B0604030504040204" pitchFamily="34" charset="-120"/>
                <a:cs typeface="Browallia New" panose="020B0604020202020204" pitchFamily="34" charset="-34"/>
              </a:rPr>
              <a:t>Бюджет секторы және өңірлік саясат</a:t>
            </a:r>
            <a:endParaRPr lang="ru-RU" sz="2800" dirty="0">
              <a:solidFill>
                <a:prstClr val="black"/>
              </a:solidFill>
              <a:latin typeface="+mj-lt"/>
              <a:ea typeface="Microsoft JhengHei" panose="020B0604030504040204" pitchFamily="34" charset="-120"/>
              <a:cs typeface="Browallia New" panose="020B0604020202020204" pitchFamily="34" charset="-34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54C45833-1BDB-4C82-AA98-F2934DAF573E}"/>
              </a:ext>
            </a:extLst>
          </p:cNvPr>
          <p:cNvSpPr/>
          <p:nvPr/>
        </p:nvSpPr>
        <p:spPr>
          <a:xfrm>
            <a:off x="-9427" y="597725"/>
            <a:ext cx="520262" cy="58332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104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2" descr="C:\Users\shadiev_na\Desktop\15-Presentation-Background-Examples37.png">
            <a:extLst>
              <a:ext uri="{FF2B5EF4-FFF2-40B4-BE49-F238E27FC236}">
                <a16:creationId xmlns:a16="http://schemas.microsoft.com/office/drawing/2014/main" xmlns="" id="{9D7EBFE2-A4E0-4501-AAEF-16CF563B5B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3584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xmlns="" id="{09797775-5945-4730-9250-68CD37DA9714}"/>
              </a:ext>
            </a:extLst>
          </p:cNvPr>
          <p:cNvSpPr/>
          <p:nvPr/>
        </p:nvSpPr>
        <p:spPr>
          <a:xfrm>
            <a:off x="4476997" y="1707533"/>
            <a:ext cx="7249424" cy="11237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1950" algn="just"/>
            <a:endParaRPr lang="ru-RU" sz="23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>
            <a:hlinkClick r:id="rId3" action="ppaction://hlinksldjump"/>
          </p:cNvPr>
          <p:cNvSpPr/>
          <p:nvPr/>
        </p:nvSpPr>
        <p:spPr>
          <a:xfrm>
            <a:off x="1919265" y="881563"/>
            <a:ext cx="476193" cy="4445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1EB1E3F5-E76E-416F-81A4-57B9369B1621}"/>
              </a:ext>
            </a:extLst>
          </p:cNvPr>
          <p:cNvSpPr txBox="1"/>
          <p:nvPr/>
        </p:nvSpPr>
        <p:spPr>
          <a:xfrm>
            <a:off x="11537731" y="6488668"/>
            <a:ext cx="654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CD2CB4FC-7E1D-421B-AD44-EE8CB5F82395}" type="slidenum">
              <a:rPr lang="ru-RU"/>
              <a:pPr algn="ctr"/>
              <a:t>7</a:t>
            </a:fld>
            <a:endParaRPr lang="ru-RU" dirty="0"/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343C3609-CD98-4F1A-AF94-E2A0565D779F}"/>
              </a:ext>
            </a:extLst>
          </p:cNvPr>
          <p:cNvSpPr/>
          <p:nvPr/>
        </p:nvSpPr>
        <p:spPr>
          <a:xfrm>
            <a:off x="-11652" y="756745"/>
            <a:ext cx="12196002" cy="5833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808038"/>
            <a:r>
              <a:rPr lang="ru-RU" sz="2800" dirty="0">
                <a:solidFill>
                  <a:prstClr val="black"/>
                </a:solidFill>
                <a:latin typeface="+mj-lt"/>
                <a:ea typeface="Microsoft JhengHei" panose="020B0604030504040204" pitchFamily="34" charset="-120"/>
                <a:cs typeface="Browallia New" panose="020B0604020202020204" pitchFamily="34" charset="-34"/>
              </a:rPr>
              <a:t>Мемлекеттік бақылау</a:t>
            </a: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xmlns="" id="{29C36FB2-1D3D-47FF-BF53-49F7BAA22003}"/>
              </a:ext>
            </a:extLst>
          </p:cNvPr>
          <p:cNvSpPr/>
          <p:nvPr/>
        </p:nvSpPr>
        <p:spPr>
          <a:xfrm>
            <a:off x="-15654" y="756745"/>
            <a:ext cx="534151" cy="58332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xmlns="" id="{E726468F-C7F1-4C6E-8708-BFCEE8013CDA}"/>
              </a:ext>
            </a:extLst>
          </p:cNvPr>
          <p:cNvSpPr/>
          <p:nvPr/>
        </p:nvSpPr>
        <p:spPr>
          <a:xfrm>
            <a:off x="465578" y="1707533"/>
            <a:ext cx="4125275" cy="112377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1950" algn="ctr"/>
            <a:r>
              <a:rPr lang="ru-RU" sz="2000" b="1" dirty="0" smtClean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Browallia New" panose="020B0604020202020204" pitchFamily="34" charset="-34"/>
              </a:rPr>
              <a:t>Б</a:t>
            </a:r>
            <a:r>
              <a:rPr lang="kk-KZ" sz="2400" b="1" dirty="0" smtClean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Browallia New" panose="020B0604020202020204" pitchFamily="34" charset="-34"/>
              </a:rPr>
              <a:t>армай </a:t>
            </a:r>
            <a:r>
              <a:rPr lang="kk-KZ" sz="2400" b="1" dirty="0">
                <a:solidFill>
                  <a:prstClr val="black"/>
                </a:solidFill>
                <a:ea typeface="Microsoft JhengHei" panose="020B0604030504040204" pitchFamily="34" charset="-120"/>
                <a:cs typeface="Browallia New" panose="020B0604020202020204" pitchFamily="34" charset="-34"/>
              </a:rPr>
              <a:t>профилактикалық</a:t>
            </a:r>
            <a:r>
              <a:rPr lang="kk-KZ" sz="2400" b="1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Browallia New" panose="020B0604020202020204" pitchFamily="34" charset="-34"/>
              </a:rPr>
              <a:t> бақылау</a:t>
            </a:r>
            <a:endParaRPr lang="ru-RU" sz="2400" b="1" dirty="0">
              <a:solidFill>
                <a:prstClr val="black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Browallia New" panose="020B0604020202020204" pitchFamily="34" charset="-34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C60D8D4-BA35-48FE-8376-33407C1FD13E}"/>
              </a:ext>
            </a:extLst>
          </p:cNvPr>
          <p:cNvSpPr/>
          <p:nvPr/>
        </p:nvSpPr>
        <p:spPr>
          <a:xfrm>
            <a:off x="4807042" y="1933205"/>
            <a:ext cx="67031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90619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prstClr val="black"/>
                </a:solidFill>
                <a:ea typeface="Microsoft JhengHei" panose="020B0604030504040204" pitchFamily="34" charset="-120"/>
                <a:cs typeface="Browallia New" panose="020B0604020202020204" pitchFamily="34" charset="-34"/>
              </a:rPr>
              <a:t>Мақсаты - </a:t>
            </a:r>
            <a:r>
              <a:rPr lang="ru-RU" dirty="0" err="1" smtClean="0">
                <a:solidFill>
                  <a:prstClr val="black"/>
                </a:solidFill>
                <a:ea typeface="Microsoft JhengHei" panose="020B0604030504040204" pitchFamily="34" charset="-120"/>
                <a:cs typeface="Browallia New" panose="020B0604020202020204" pitchFamily="34" charset="-34"/>
              </a:rPr>
              <a:t>субъектіге</a:t>
            </a:r>
            <a:r>
              <a:rPr lang="ru-RU" dirty="0" smtClean="0">
                <a:solidFill>
                  <a:prstClr val="black"/>
                </a:solidFill>
                <a:ea typeface="Microsoft JhengHei" panose="020B0604030504040204" pitchFamily="34" charset="-120"/>
                <a:cs typeface="Browallia New" panose="020B0604020202020204" pitchFamily="34" charset="-34"/>
              </a:rPr>
              <a:t> </a:t>
            </a:r>
            <a:r>
              <a:rPr lang="ru-RU" dirty="0">
                <a:solidFill>
                  <a:prstClr val="black"/>
                </a:solidFill>
                <a:ea typeface="Microsoft JhengHei" panose="020B0604030504040204" pitchFamily="34" charset="-120"/>
                <a:cs typeface="Browallia New" panose="020B0604020202020204" pitchFamily="34" charset="-34"/>
              </a:rPr>
              <a:t>бұзушылықтарды өз бетінше жою құқығын беру, әкімшілік жүктемені азайту</a:t>
            </a: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xmlns="" id="{8AF0AFA7-AE41-47A3-B41C-81CA45372B6C}"/>
              </a:ext>
            </a:extLst>
          </p:cNvPr>
          <p:cNvGrpSpPr/>
          <p:nvPr/>
        </p:nvGrpSpPr>
        <p:grpSpPr>
          <a:xfrm>
            <a:off x="262880" y="3119430"/>
            <a:ext cx="5263672" cy="1814532"/>
            <a:chOff x="385423" y="3475228"/>
            <a:chExt cx="5263672" cy="1442507"/>
          </a:xfrm>
        </p:grpSpPr>
        <p:sp>
          <p:nvSpPr>
            <p:cNvPr id="24" name="Скругленный прямоугольник 25">
              <a:extLst>
                <a:ext uri="{FF2B5EF4-FFF2-40B4-BE49-F238E27FC236}">
                  <a16:creationId xmlns:a16="http://schemas.microsoft.com/office/drawing/2014/main" xmlns="" id="{5E4E2183-2F63-457A-98B4-363F7C84EDFF}"/>
                </a:ext>
              </a:extLst>
            </p:cNvPr>
            <p:cNvSpPr/>
            <p:nvPr/>
          </p:nvSpPr>
          <p:spPr>
            <a:xfrm>
              <a:off x="385423" y="3475228"/>
              <a:ext cx="5004570" cy="1234949"/>
            </a:xfrm>
            <a:prstGeom prst="round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00B050"/>
                </a:solidFill>
              </a:endParaRPr>
            </a:p>
          </p:txBody>
        </p:sp>
        <p:grpSp>
          <p:nvGrpSpPr>
            <p:cNvPr id="9" name="Группа 8">
              <a:extLst>
                <a:ext uri="{FF2B5EF4-FFF2-40B4-BE49-F238E27FC236}">
                  <a16:creationId xmlns:a16="http://schemas.microsoft.com/office/drawing/2014/main" xmlns="" id="{A47E1E18-3580-4F62-8539-8F685D27BA06}"/>
                </a:ext>
              </a:extLst>
            </p:cNvPr>
            <p:cNvGrpSpPr/>
            <p:nvPr/>
          </p:nvGrpSpPr>
          <p:grpSpPr>
            <a:xfrm>
              <a:off x="649344" y="3646932"/>
              <a:ext cx="4999751" cy="1270803"/>
              <a:chOff x="649344" y="3646932"/>
              <a:chExt cx="4999751" cy="1270803"/>
            </a:xfrm>
          </p:grpSpPr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xmlns="" id="{2158936E-1EE6-4D27-BE88-C8AD9EB730D3}"/>
                  </a:ext>
                </a:extLst>
              </p:cNvPr>
              <p:cNvSpPr txBox="1"/>
              <p:nvPr/>
            </p:nvSpPr>
            <p:spPr>
              <a:xfrm>
                <a:off x="745244" y="3744394"/>
                <a:ext cx="4644749" cy="88694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  <a:prstDash val="lgDashDot"/>
              </a:ln>
              <a:effectLst>
                <a:softEdge rad="38100"/>
              </a:effectLst>
            </p:spPr>
            <p:txBody>
              <a:bodyPr wrap="square" rtlCol="0">
                <a:spAutoFit/>
              </a:bodyPr>
              <a:lstStyle/>
              <a:p>
                <a:pPr algn="ctr"/>
                <a:endParaRPr lang="ru-RU" sz="1600" b="1" dirty="0">
                  <a:latin typeface="Arial Narrow" panose="020B0606020202030204" pitchFamily="34" charset="0"/>
                </a:endParaRPr>
              </a:p>
              <a:p>
                <a:pPr algn="ctr"/>
                <a:r>
                  <a:rPr lang="ru-RU" sz="2000" b="1" dirty="0">
                    <a:solidFill>
                      <a:prstClr val="black"/>
                    </a:solidFill>
                    <a:ea typeface="Microsoft JhengHei" panose="020B0604030504040204" pitchFamily="34" charset="-120"/>
                    <a:cs typeface="Browallia New" panose="020B0604020202020204" pitchFamily="34" charset="-34"/>
                  </a:rPr>
                  <a:t>Деректер мен ақпаратты талдау, салыстыру арқылы жүргізіледі</a:t>
                </a:r>
                <a:r>
                  <a:rPr lang="ru-RU" sz="2000" b="1" dirty="0">
                    <a:solidFill>
                      <a:prstClr val="black"/>
                    </a:solidFill>
                    <a:latin typeface="Microsoft JhengHei" panose="020B0604030504040204" pitchFamily="34" charset="-120"/>
                    <a:ea typeface="Microsoft JhengHei" panose="020B0604030504040204" pitchFamily="34" charset="-120"/>
                    <a:cs typeface="Browallia New" panose="020B0604020202020204" pitchFamily="34" charset="-34"/>
                  </a:rPr>
                  <a:t>: </a:t>
                </a:r>
                <a:r>
                  <a:rPr lang="ru-RU" sz="900" b="1" dirty="0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Arial Narrow" panose="020B0606020202030204" pitchFamily="34" charset="0"/>
                  </a:rPr>
                  <a:t>ж</a:t>
                </a:r>
              </a:p>
              <a:p>
                <a:pPr algn="ctr"/>
                <a:endParaRPr lang="ru-RU" sz="1050" b="1" dirty="0">
                  <a:solidFill>
                    <a:schemeClr val="accent5">
                      <a:lumMod val="20000"/>
                      <a:lumOff val="80000"/>
                    </a:schemeClr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26" name="Скругленный прямоугольник 25">
                <a:extLst>
                  <a:ext uri="{FF2B5EF4-FFF2-40B4-BE49-F238E27FC236}">
                    <a16:creationId xmlns:a16="http://schemas.microsoft.com/office/drawing/2014/main" xmlns="" id="{F9B6F46E-F237-447D-BEC3-2B931C40416F}"/>
                  </a:ext>
                </a:extLst>
              </p:cNvPr>
              <p:cNvSpPr/>
              <p:nvPr/>
            </p:nvSpPr>
            <p:spPr>
              <a:xfrm>
                <a:off x="649344" y="3646932"/>
                <a:ext cx="4999751" cy="1270803"/>
              </a:xfrm>
              <a:prstGeom prst="roundRect">
                <a:avLst/>
              </a:prstGeom>
              <a:noFill/>
              <a:ln>
                <a:solidFill>
                  <a:schemeClr val="accent6">
                    <a:lumMod val="75000"/>
                  </a:schemeClr>
                </a:solidFill>
                <a:prstDash val="lgDash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rgbClr val="00B050"/>
                  </a:solidFill>
                </a:endParaRPr>
              </a:p>
            </p:txBody>
          </p:sp>
        </p:grpSp>
      </p:grp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xmlns="" id="{A852C659-8E0E-4CCB-A965-316683D8D42F}"/>
              </a:ext>
            </a:extLst>
          </p:cNvPr>
          <p:cNvGrpSpPr/>
          <p:nvPr/>
        </p:nvGrpSpPr>
        <p:grpSpPr>
          <a:xfrm>
            <a:off x="5847079" y="3112452"/>
            <a:ext cx="6190950" cy="1841970"/>
            <a:chOff x="514025" y="3475098"/>
            <a:chExt cx="5695710" cy="1639011"/>
          </a:xfrm>
        </p:grpSpPr>
        <p:sp>
          <p:nvSpPr>
            <p:cNvPr id="31" name="Скругленный прямоугольник 25">
              <a:extLst>
                <a:ext uri="{FF2B5EF4-FFF2-40B4-BE49-F238E27FC236}">
                  <a16:creationId xmlns:a16="http://schemas.microsoft.com/office/drawing/2014/main" xmlns="" id="{56B0C5EB-ABD2-453B-AC4F-1BF6D28FA0CC}"/>
                </a:ext>
              </a:extLst>
            </p:cNvPr>
            <p:cNvSpPr/>
            <p:nvPr/>
          </p:nvSpPr>
          <p:spPr>
            <a:xfrm>
              <a:off x="514025" y="3475098"/>
              <a:ext cx="5422579" cy="1436100"/>
            </a:xfrm>
            <a:prstGeom prst="round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00B050"/>
                </a:solidFill>
              </a:endParaRPr>
            </a:p>
          </p:txBody>
        </p:sp>
        <p:grpSp>
          <p:nvGrpSpPr>
            <p:cNvPr id="32" name="Группа 31">
              <a:extLst>
                <a:ext uri="{FF2B5EF4-FFF2-40B4-BE49-F238E27FC236}">
                  <a16:creationId xmlns:a16="http://schemas.microsoft.com/office/drawing/2014/main" xmlns="" id="{DE880419-9CBB-4F68-9440-ABEE51B0F25A}"/>
                </a:ext>
              </a:extLst>
            </p:cNvPr>
            <p:cNvGrpSpPr/>
            <p:nvPr/>
          </p:nvGrpSpPr>
          <p:grpSpPr>
            <a:xfrm>
              <a:off x="720743" y="3646932"/>
              <a:ext cx="5488992" cy="1467177"/>
              <a:chOff x="720743" y="3646932"/>
              <a:chExt cx="5488992" cy="1467177"/>
            </a:xfrm>
          </p:grpSpPr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xmlns="" id="{1167B924-F0B0-427B-91CE-170381DCD464}"/>
                  </a:ext>
                </a:extLst>
              </p:cNvPr>
              <p:cNvSpPr txBox="1"/>
              <p:nvPr/>
            </p:nvSpPr>
            <p:spPr>
              <a:xfrm>
                <a:off x="803616" y="3657430"/>
                <a:ext cx="5132988" cy="1109149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  <a:prstDash val="lgDashDot"/>
              </a:ln>
              <a:effectLst>
                <a:softEdge rad="38100"/>
              </a:effectLst>
            </p:spPr>
            <p:txBody>
              <a:bodyPr wrap="square" rtlCol="0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ü"/>
                </a:pPr>
                <a:r>
                  <a:rPr lang="ru-RU" sz="1650" dirty="0"/>
                  <a:t>энергия-</a:t>
                </a:r>
                <a:r>
                  <a:rPr lang="ru-RU" sz="1650" dirty="0" err="1"/>
                  <a:t>аудиторлық</a:t>
                </a:r>
                <a:r>
                  <a:rPr lang="ru-RU" sz="1650" dirty="0"/>
                  <a:t> </a:t>
                </a:r>
                <a:r>
                  <a:rPr lang="ru-RU" sz="1700" dirty="0"/>
                  <a:t>ұйымдар</a:t>
                </a:r>
                <a:r>
                  <a:rPr lang="ru-RU" sz="1650" dirty="0"/>
                  <a:t> мен оқу орталықтарынан</a:t>
                </a:r>
              </a:p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ü"/>
                </a:pPr>
                <a:r>
                  <a:rPr lang="ru-RU" sz="1650" dirty="0"/>
                  <a:t>энергия үнемдеу саласындағы ұлттық даму институтынан</a:t>
                </a:r>
              </a:p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ü"/>
                </a:pPr>
                <a:r>
                  <a:rPr lang="ru-RU" sz="1650" dirty="0"/>
                  <a:t>ашық ақпарат көздерінен, бұқаралық ақпарат құралдарынан</a:t>
                </a:r>
                <a:endParaRPr lang="ru-RU" sz="1650" dirty="0">
                  <a:solidFill>
                    <a:schemeClr val="accent5">
                      <a:lumMod val="20000"/>
                      <a:lumOff val="80000"/>
                    </a:schemeClr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34" name="Скругленный прямоугольник 25">
                <a:extLst>
                  <a:ext uri="{FF2B5EF4-FFF2-40B4-BE49-F238E27FC236}">
                    <a16:creationId xmlns:a16="http://schemas.microsoft.com/office/drawing/2014/main" xmlns="" id="{510BDE30-D183-4F19-ACFA-2C00C150127B}"/>
                  </a:ext>
                </a:extLst>
              </p:cNvPr>
              <p:cNvSpPr/>
              <p:nvPr/>
            </p:nvSpPr>
            <p:spPr>
              <a:xfrm>
                <a:off x="720743" y="3646932"/>
                <a:ext cx="5488992" cy="1467177"/>
              </a:xfrm>
              <a:prstGeom prst="roundRect">
                <a:avLst/>
              </a:prstGeom>
              <a:noFill/>
              <a:ln>
                <a:solidFill>
                  <a:schemeClr val="accent6">
                    <a:lumMod val="75000"/>
                  </a:schemeClr>
                </a:solidFill>
                <a:prstDash val="lgDash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rgbClr val="00B050"/>
                  </a:solidFill>
                </a:endParaRPr>
              </a:p>
            </p:txBody>
          </p:sp>
        </p:grpSp>
      </p:grp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A8C02E0B-C523-4A0B-B14D-C0175750CD0D}"/>
              </a:ext>
            </a:extLst>
          </p:cNvPr>
          <p:cNvSpPr/>
          <p:nvPr/>
        </p:nvSpPr>
        <p:spPr>
          <a:xfrm>
            <a:off x="2531932" y="5549611"/>
            <a:ext cx="6549581" cy="61555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  <a:prstDash val="lgDashDot"/>
          </a:ln>
          <a:effectLst>
            <a:softEdge rad="381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1700" dirty="0"/>
              <a:t>Профилактикалық бақылау қорытындысы бойынша</a:t>
            </a:r>
          </a:p>
          <a:p>
            <a:pPr algn="ctr"/>
            <a:r>
              <a:rPr lang="ru-RU" sz="1700" dirty="0"/>
              <a:t> </a:t>
            </a:r>
            <a:r>
              <a:rPr lang="ru-RU" sz="1700" b="1" dirty="0"/>
              <a:t>әкімшілік айыппұл салусыз ұсыным беріледі</a:t>
            </a:r>
          </a:p>
        </p:txBody>
      </p:sp>
      <p:sp>
        <p:nvSpPr>
          <p:cNvPr id="35" name="Скругленный прямоугольник 25">
            <a:extLst>
              <a:ext uri="{FF2B5EF4-FFF2-40B4-BE49-F238E27FC236}">
                <a16:creationId xmlns:a16="http://schemas.microsoft.com/office/drawing/2014/main" xmlns="" id="{B3FFAB1B-9A9B-4075-98C0-2353FB9CA340}"/>
              </a:ext>
            </a:extLst>
          </p:cNvPr>
          <p:cNvSpPr/>
          <p:nvPr/>
        </p:nvSpPr>
        <p:spPr>
          <a:xfrm>
            <a:off x="2466839" y="5531283"/>
            <a:ext cx="6827395" cy="812299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00B050"/>
              </a:solidFill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EA9816DB-C834-4325-9733-BBDC67701AE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0592" y="5629299"/>
            <a:ext cx="532544" cy="532544"/>
          </a:xfrm>
          <a:prstGeom prst="rect">
            <a:avLst/>
          </a:prstGeom>
        </p:spPr>
      </p:pic>
      <p:pic>
        <p:nvPicPr>
          <p:cNvPr id="1026" name="Picture 2" descr="Development, html, optimization, programming, web coding, web development  icon - Download on Iconfinder">
            <a:extLst>
              <a:ext uri="{FF2B5EF4-FFF2-40B4-BE49-F238E27FC236}">
                <a16:creationId xmlns:a16="http://schemas.microsoft.com/office/drawing/2014/main" xmlns="" id="{21867F57-A3FE-4838-AB20-B5AF41B27E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6519" y="5616556"/>
            <a:ext cx="532544" cy="532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ode, coding, developer, development, editor, html, monitor icon - Download  on Iconfinder | Développement web, Site internet, Blog">
            <a:extLst>
              <a:ext uri="{FF2B5EF4-FFF2-40B4-BE49-F238E27FC236}">
                <a16:creationId xmlns:a16="http://schemas.microsoft.com/office/drawing/2014/main" xmlns="" id="{5F907BBF-88EF-40A4-95AF-5D0CF4AF7C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3869" y="5630220"/>
            <a:ext cx="509482" cy="509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Скругленный прямоугольник 25">
            <a:extLst>
              <a:ext uri="{FF2B5EF4-FFF2-40B4-BE49-F238E27FC236}">
                <a16:creationId xmlns:a16="http://schemas.microsoft.com/office/drawing/2014/main" xmlns="" id="{30D328CC-0B1D-42DC-B7C5-FA01622FF197}"/>
              </a:ext>
            </a:extLst>
          </p:cNvPr>
          <p:cNvSpPr/>
          <p:nvPr/>
        </p:nvSpPr>
        <p:spPr>
          <a:xfrm>
            <a:off x="2213551" y="5323220"/>
            <a:ext cx="6802869" cy="857002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298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_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2954</TotalTime>
  <Words>293</Words>
  <Application>Microsoft Office PowerPoint</Application>
  <PresentationFormat>Произвольный</PresentationFormat>
  <Paragraphs>58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Заң Жобасы</vt:lpstr>
      <vt:lpstr>Заң жобасын әзірлеу үшін алғышарттар:</vt:lpstr>
      <vt:lpstr>Презентация PowerPoint</vt:lpstr>
      <vt:lpstr>Государственный энергетический реестр</vt:lpstr>
      <vt:lpstr>Энергия аудиті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КОНЦЕПЦИЯ</dc:title>
  <dc:creator>alma</dc:creator>
  <cp:lastModifiedBy>Сауле Инаханова</cp:lastModifiedBy>
  <cp:revision>300</cp:revision>
  <cp:lastPrinted>2019-10-23T05:51:29Z</cp:lastPrinted>
  <dcterms:created xsi:type="dcterms:W3CDTF">2018-10-02T05:04:07Z</dcterms:created>
  <dcterms:modified xsi:type="dcterms:W3CDTF">2021-03-15T11:06:12Z</dcterms:modified>
</cp:coreProperties>
</file>