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00" r:id="rId3"/>
    <p:sldId id="309" r:id="rId4"/>
    <p:sldId id="306" r:id="rId5"/>
    <p:sldId id="310" r:id="rId6"/>
    <p:sldId id="308" r:id="rId7"/>
    <p:sldId id="307" r:id="rId8"/>
    <p:sldId id="311" r:id="rId9"/>
    <p:sldId id="266" r:id="rId10"/>
  </p:sldIdLst>
  <p:sldSz cx="12190413" cy="6859588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36A"/>
    <a:srgbClr val="CC3300"/>
    <a:srgbClr val="171BB7"/>
    <a:srgbClr val="004620"/>
    <a:srgbClr val="23AF80"/>
    <a:srgbClr val="35D7A1"/>
    <a:srgbClr val="FAEAF4"/>
    <a:srgbClr val="FFFBFD"/>
    <a:srgbClr val="FEF4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368" autoAdjust="0"/>
  </p:normalViewPr>
  <p:slideViewPr>
    <p:cSldViewPr>
      <p:cViewPr varScale="1">
        <p:scale>
          <a:sx n="88" d="100"/>
          <a:sy n="88" d="100"/>
        </p:scale>
        <p:origin x="456" y="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65747192-4AC1-4D24-A47E-792017C095C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F917D025-2726-4D14-A11B-3468E7239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7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D025-2726-4D14-A11B-3468E72393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9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D025-2726-4D14-A11B-3468E72393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D025-2726-4D14-A11B-3468E72393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1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1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8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914" y="1944450"/>
            <a:ext cx="5375300" cy="450104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9490" y="1944450"/>
            <a:ext cx="5375300" cy="450104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47916" y="1426431"/>
            <a:ext cx="10942575" cy="387888"/>
          </a:xfrm>
        </p:spPr>
        <p:txBody>
          <a:bodyPr/>
          <a:lstStyle/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916" y="6553517"/>
            <a:ext cx="10558625" cy="144033"/>
          </a:xfrm>
          <a:prstGeom prst="rect">
            <a:avLst/>
          </a:prstGeom>
        </p:spPr>
        <p:txBody>
          <a:bodyPr vert="horz" lIns="42854" tIns="42854" rIns="42854" bIns="42854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78531" y="6553517"/>
            <a:ext cx="479938" cy="144033"/>
          </a:xfrm>
          <a:prstGeom prst="rect">
            <a:avLst/>
          </a:prstGeom>
        </p:spPr>
        <p:txBody>
          <a:bodyPr vert="horz" lIns="42854" tIns="42854" rIns="42854" bIns="42854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634CD-91F6-4D25-9804-64E63A6C6E68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9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8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200428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200428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3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6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7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6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FED8-2259-444D-94E6-86961319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" y="1"/>
            <a:ext cx="1218979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" y="-3362"/>
            <a:ext cx="12195769" cy="68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57094" y="6099324"/>
            <a:ext cx="3642864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Нур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-Султан</a:t>
            </a:r>
          </a:p>
          <a:p>
            <a:pPr algn="ctr"/>
            <a:r>
              <a:rPr lang="kk-KZ" sz="12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2021 г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6" y="2958455"/>
            <a:ext cx="12190413" cy="584818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6774" y="3004710"/>
            <a:ext cx="9571449" cy="1384902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</a:t>
            </a:r>
            <a:r>
              <a:rPr lang="ru-RU" sz="28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егистрация лекарственных средств растительного происхождения в Республике Казахстан </a:t>
            </a:r>
            <a:endParaRPr lang="ru-RU" sz="2800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7" name="Picture 3" descr="D:\НЦЭЛС\Презентации\Форма для презентации\Материалы и всякие штуки для презентации\Шапка НЦЭЛС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5298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64254" y="405459"/>
            <a:ext cx="8547377" cy="1368152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  <a:endPara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B050"/>
                  </a:solidFill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 smtClean="0">
                  <a:solidFill>
                    <a:srgbClr val="00B050"/>
                  </a:solidFill>
                  <a:latin typeface="Century Gothic" pitchFamily="34" charset="0"/>
                </a:rPr>
                <a:t>Министерства </a:t>
              </a:r>
              <a:r>
                <a:rPr lang="ru-RU" sz="1400" dirty="0">
                  <a:solidFill>
                    <a:srgbClr val="00B050"/>
                  </a:solidFill>
                  <a:latin typeface="Century Gothic" pitchFamily="34" charset="0"/>
                </a:rPr>
                <a:t>здравоохранения Республики Казахстан</a:t>
              </a:r>
              <a:endParaRPr lang="ru-RU" sz="14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3212"/>
            <a:ext cx="2025299" cy="30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624E6B8-8833-4916-AFAB-B4592A892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44" y="4115789"/>
            <a:ext cx="2694087" cy="273164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21700" y="3531696"/>
            <a:ext cx="5107993" cy="5840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Перерегистрация до 31.12.2025</a:t>
            </a:r>
            <a:endParaRPr lang="ru-RU" sz="2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00338" y="2277665"/>
            <a:ext cx="2727532" cy="9598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Децентрализованная процедура</a:t>
            </a:r>
            <a:endParaRPr lang="ru-RU" sz="2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574" y="981522"/>
            <a:ext cx="5314591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Национальная процедура</a:t>
            </a:r>
            <a:endParaRPr lang="ru-RU" sz="2000" b="1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7916" y="2417079"/>
            <a:ext cx="5107995" cy="630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Регистрация до 30.06.2021 г</a:t>
            </a:r>
            <a:endParaRPr lang="ru-RU" sz="2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18365" y="981522"/>
            <a:ext cx="5571565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рамках ЕАЭС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 основании Соглашения о принципах и правилах обращения ЛС  от 23.12.2014 г</a:t>
            </a:r>
            <a:endParaRPr lang="ru-RU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67214" y="2277666"/>
            <a:ext cx="2438197" cy="9598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Процедура взаимного признания</a:t>
            </a:r>
            <a:endParaRPr lang="ru-RU" sz="2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5634CD-91F6-4D25-9804-64E63A6C6E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58803" y="3237480"/>
            <a:ext cx="4939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Государственный контроль в области обращения лекарственных средств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007" y="65817"/>
            <a:ext cx="12190413" cy="780896"/>
          </a:xfrm>
          <a:prstGeom prst="rect">
            <a:avLst/>
          </a:prstGeom>
          <a:gradFill>
            <a:gsLst>
              <a:gs pos="0">
                <a:srgbClr val="31836A">
                  <a:alpha val="25000"/>
                </a:srgbClr>
              </a:gs>
              <a:gs pos="80000">
                <a:srgbClr val="FFFFFF">
                  <a:alpha val="80000"/>
                </a:srgbClr>
              </a:gs>
              <a:gs pos="100000">
                <a:srgbClr val="FFFFFF">
                  <a:alpha val="2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0590" y="102322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Экспертиза лекарственных средств -  обязательное условие государственной регистрации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перерегистрации и внесения изменений в регистрационное досье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7919" y="4549065"/>
            <a:ext cx="5111774" cy="6809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Внесение изменений в регистрационное досье до 31.12.2025 г</a:t>
            </a:r>
            <a:endParaRPr lang="ru-RU" sz="20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67215" y="3699145"/>
            <a:ext cx="2304256" cy="119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Референтное</a:t>
            </a:r>
            <a:r>
              <a:rPr lang="ru-RU" sz="2000" dirty="0" smtClean="0">
                <a:solidFill>
                  <a:schemeClr val="tx1"/>
                </a:solidFill>
              </a:rPr>
              <a:t> государство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585674" y="3710210"/>
            <a:ext cx="2304256" cy="119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Референтное</a:t>
            </a:r>
            <a:r>
              <a:rPr lang="ru-RU" sz="2000" dirty="0" smtClean="0">
                <a:solidFill>
                  <a:schemeClr val="tx1"/>
                </a:solidFill>
              </a:rPr>
              <a:t> государство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01156" y="5436881"/>
            <a:ext cx="2304256" cy="119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Государство признания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652125" y="5436881"/>
            <a:ext cx="2304256" cy="1190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Государство признания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4" idx="0"/>
          </p:cNvCxnSpPr>
          <p:nvPr/>
        </p:nvCxnSpPr>
        <p:spPr>
          <a:xfrm flipH="1">
            <a:off x="7319343" y="3237477"/>
            <a:ext cx="25393" cy="46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23486" y="4889529"/>
            <a:ext cx="0" cy="59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36895" y="3237478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736895" y="4900594"/>
            <a:ext cx="0" cy="53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0550" y="1629594"/>
            <a:ext cx="0" cy="327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90550" y="1629594"/>
            <a:ext cx="23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37" idx="1"/>
          </p:cNvCxnSpPr>
          <p:nvPr/>
        </p:nvCxnSpPr>
        <p:spPr>
          <a:xfrm>
            <a:off x="190550" y="2732264"/>
            <a:ext cx="227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2" idx="1"/>
          </p:cNvCxnSpPr>
          <p:nvPr/>
        </p:nvCxnSpPr>
        <p:spPr>
          <a:xfrm>
            <a:off x="190550" y="3823742"/>
            <a:ext cx="2311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42" idx="1"/>
          </p:cNvCxnSpPr>
          <p:nvPr/>
        </p:nvCxnSpPr>
        <p:spPr>
          <a:xfrm>
            <a:off x="190550" y="4889529"/>
            <a:ext cx="2273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47914" y="621482"/>
            <a:ext cx="5375300" cy="582401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сырье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свежие или высушенные растения, водоросли, грибы или лишайники либо их части, цельные или измельченные, используемые для производства лекарственных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5206" y="549474"/>
            <a:ext cx="5760640" cy="589601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средство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средства, представляющие собой или содержащие фармакологически активные вещества, предназначенные для профилактики, диагностики и лечения заболеваний, а также изменения состояния и функций организма: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вещество, лекарственная субстанция, лекарственный препарат, лекарственный  полупродукт, лекарственное сырье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(любого происхождения).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5634CD-91F6-4D25-9804-64E63A6C6E6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62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фармацевтических субстанций растительного происхождения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50" y="1557586"/>
            <a:ext cx="11809312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Фармацевтические субстанции растительного происхождения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54724" y="2174780"/>
            <a:ext cx="236867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358902" y="2174780"/>
            <a:ext cx="2095822" cy="20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22598" y="3898504"/>
            <a:ext cx="2304256" cy="157233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Получение соков, гомеопатических ЛС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(эссенции, </a:t>
            </a:r>
            <a:r>
              <a:rPr lang="ru-RU" dirty="0" err="1" smtClean="0"/>
              <a:t>элексиры,настойки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7823398" y="2174780"/>
            <a:ext cx="230425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Высушенные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808534" y="2227412"/>
            <a:ext cx="230425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Свежие</a:t>
            </a:r>
            <a:endParaRPr lang="ru-RU" sz="2400" b="1" dirty="0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727054" y="5459358"/>
            <a:ext cx="230425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боры</a:t>
            </a:r>
            <a:endParaRPr lang="ru-RU" sz="2400" b="1" dirty="0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355346" y="4647335"/>
            <a:ext cx="230425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Новогаленовые</a:t>
            </a:r>
            <a:r>
              <a:rPr lang="ru-RU" sz="2000" b="1" dirty="0" smtClean="0"/>
              <a:t> ЛП</a:t>
            </a:r>
            <a:endParaRPr lang="ru-RU" sz="2000" b="1" dirty="0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9948611" y="3285779"/>
            <a:ext cx="1961787" cy="147629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Выделение индивидуальных </a:t>
            </a:r>
            <a:r>
              <a:rPr lang="ru-RU" sz="2000" b="1" dirty="0" smtClean="0"/>
              <a:t>БАВ для  производства ЛП</a:t>
            </a:r>
            <a:endParaRPr lang="ru-RU" sz="2000" b="1" dirty="0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727054" y="3407758"/>
            <a:ext cx="2304256" cy="74898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 (фасованные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вторичную упаковку(пачку)</a:t>
            </a:r>
            <a:endParaRPr lang="ru-RU" dirty="0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9263558" y="5518026"/>
            <a:ext cx="230425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Галеновые</a:t>
            </a:r>
            <a:r>
              <a:rPr lang="ru-RU" sz="2400" b="1" dirty="0" smtClean="0"/>
              <a:t> ЛП</a:t>
            </a:r>
            <a:endParaRPr lang="ru-RU" sz="2400" b="1" dirty="0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7463358" y="3407758"/>
            <a:ext cx="2088232" cy="74898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Для производства ЛП</a:t>
            </a:r>
            <a:endParaRPr lang="ru-RU" sz="20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774726" y="3041094"/>
            <a:ext cx="0" cy="741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454724" y="2947492"/>
            <a:ext cx="2728714" cy="338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551590" y="2894860"/>
            <a:ext cx="1512168" cy="22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</p:cNvCxnSpPr>
          <p:nvPr/>
        </p:nvCxnSpPr>
        <p:spPr>
          <a:xfrm>
            <a:off x="8975526" y="2894860"/>
            <a:ext cx="0" cy="390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5" idx="1"/>
            <a:endCxn id="21" idx="3"/>
          </p:cNvCxnSpPr>
          <p:nvPr/>
        </p:nvCxnSpPr>
        <p:spPr>
          <a:xfrm>
            <a:off x="8507474" y="4156740"/>
            <a:ext cx="0" cy="49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23198" y="4156740"/>
            <a:ext cx="1944216" cy="1073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263558" y="4156740"/>
            <a:ext cx="1152128" cy="121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лекарственные препараты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341562"/>
            <a:ext cx="10971372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лекарственных препаратов растительного происхождения предоставляются результаты соответствующих фармакологических, токсикологических и клинических исследований.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документы по доклиническим (неклиническим) и (или) клиническим исследованиям включают: материалы доклинических (неклинических) исследований специфической активности; материалы исследования острой и хронической токсичности; данные о местно-раздражающем действии; данные об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аллергизирующих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свойствах; опыт клинического применения в стране-производителе или других странах. При этом материалы относительно качественных аспектов лекарственного препарата предоставляются в полном объеме.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сборов лекарственного растительного сырья, фито-чаев предоставляется обзор научной литературы по лекарственным растениям, входящих в их состав.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274701"/>
            <a:ext cx="11246325" cy="9228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отечественных и зарубежных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 к качеству ЛРС 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47666"/>
              </p:ext>
            </p:extLst>
          </p:nvPr>
        </p:nvGraphicFramePr>
        <p:xfrm>
          <a:off x="406574" y="1485578"/>
          <a:ext cx="11521279" cy="520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900257"/>
                <a:gridCol w="2400518"/>
                <a:gridCol w="2386679"/>
                <a:gridCol w="2401777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Наименование стандарта качества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ОСТ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91500.05001-00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ГФ РК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Руководство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ВОЗ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Испытание на подлинность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Числовые 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Экстрактивные вещества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Количественное содержание  активных компонентов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Потеря массы  при высушивании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набухания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Тяжелые металлы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Микробиологическая чистота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Радионуклеиды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хранения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годности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Упаковка и маркировка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-98598"/>
            <a:ext cx="11017224" cy="168860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 растительного происхождения  зарегистрированные  в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осреестре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РК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66" y="1341562"/>
            <a:ext cx="11593288" cy="53850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7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74726" y="3267312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Растворы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2062758" y="4894934"/>
            <a:ext cx="2506870" cy="118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астойки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6950378" y="1590005"/>
            <a:ext cx="3105268" cy="1178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</a:t>
            </a:r>
            <a:r>
              <a:rPr lang="ru-RU" sz="2800" b="1" dirty="0" smtClean="0"/>
              <a:t>апсулы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3237480" y="1467301"/>
            <a:ext cx="2664296" cy="1240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</a:t>
            </a:r>
            <a:r>
              <a:rPr lang="ru-RU" sz="2800" b="1" dirty="0" smtClean="0"/>
              <a:t>аблетки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25184" y="3332068"/>
            <a:ext cx="2300456" cy="1094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Растительное сырье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8452144" y="3267312"/>
            <a:ext cx="2531132" cy="1140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иропы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8368884" y="4894934"/>
            <a:ext cx="2448272" cy="1184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боры</a:t>
            </a:r>
            <a:endParaRPr lang="ru-RU" sz="2400" b="1" dirty="0"/>
          </a:p>
        </p:txBody>
      </p:sp>
      <p:sp>
        <p:nvSpPr>
          <p:cNvPr id="23" name="Овал 22"/>
          <p:cNvSpPr/>
          <p:nvPr/>
        </p:nvSpPr>
        <p:spPr>
          <a:xfrm>
            <a:off x="5201811" y="4881771"/>
            <a:ext cx="2506870" cy="1184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Фито-чай</a:t>
            </a:r>
            <a:endParaRPr lang="ru-RU" sz="2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222998" y="4284088"/>
            <a:ext cx="1008454" cy="59560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455246" y="4407538"/>
            <a:ext cx="0" cy="47215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2" idx="1"/>
          </p:cNvCxnSpPr>
          <p:nvPr/>
        </p:nvCxnSpPr>
        <p:spPr>
          <a:xfrm>
            <a:off x="7531908" y="4284088"/>
            <a:ext cx="1195517" cy="784384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31908" y="3826888"/>
            <a:ext cx="83697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745007" y="2718335"/>
            <a:ext cx="786901" cy="51595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5325184" y="2708205"/>
            <a:ext cx="605946" cy="51595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222998" y="3826888"/>
            <a:ext cx="9001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590" y="1125538"/>
            <a:ext cx="11017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в Государственном реестре  зарегистрированы растительные лекарственные препараты отечественного производства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зарубежные -11, которые  относятся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следующим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 формам: таблетки -4, капсулы -1,  сироп -5, капли -2, раствор оральный -1, фито-чай-3, настойка - 1.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растительное сырье (листья, корневища с корнями, трава, цветки, кора, слоевища) упакованная в пачки из коробочного картона равна 13 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продукция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производителей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зарубежный 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66683"/>
          <a:stretch/>
        </p:blipFill>
        <p:spPr bwMode="auto">
          <a:xfrm flipH="1" flipV="1">
            <a:off x="1536" y="-3363"/>
            <a:ext cx="4934738" cy="36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331023"/>
            <a:ext cx="11737304" cy="6267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6" y="2729830"/>
            <a:ext cx="12190413" cy="584818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7480" y="3022239"/>
            <a:ext cx="6452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31836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1836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 внимание!</a:t>
            </a:r>
            <a:endParaRPr lang="ru-RU" sz="2800" b="1" dirty="0">
              <a:solidFill>
                <a:srgbClr val="31836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05"/>
          <a:stretch/>
        </p:blipFill>
        <p:spPr bwMode="auto">
          <a:xfrm>
            <a:off x="4216353" y="765498"/>
            <a:ext cx="3760777" cy="15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FED8-2259-444D-94E6-8696131947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553</Words>
  <Application>Microsoft Office PowerPoint</Application>
  <PresentationFormat>Произвольный</PresentationFormat>
  <Paragraphs>134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Классификация фармацевтических субстанций растительного происхождения</vt:lpstr>
      <vt:lpstr>Растительные лекарственные препараты</vt:lpstr>
      <vt:lpstr>Анализ требований отечественных и зарубежных нормативных документов к качеству ЛРС </vt:lpstr>
      <vt:lpstr>Лекарственные формы растительного происхождения  зарегистрированные  в Госреестре РК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Зиперов Ахтам Таиржанович</dc:creator>
  <cp:lastModifiedBy>Мамбетов Мадияр</cp:lastModifiedBy>
  <cp:revision>517</cp:revision>
  <cp:lastPrinted>2021-04-07T05:32:16Z</cp:lastPrinted>
  <dcterms:created xsi:type="dcterms:W3CDTF">2019-03-28T08:18:15Z</dcterms:created>
  <dcterms:modified xsi:type="dcterms:W3CDTF">2021-04-07T05:34:39Z</dcterms:modified>
</cp:coreProperties>
</file>