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0"/>
  </p:notesMasterIdLst>
  <p:sldIdLst>
    <p:sldId id="256" r:id="rId2"/>
    <p:sldId id="257" r:id="rId3"/>
    <p:sldId id="277" r:id="rId4"/>
    <p:sldId id="278" r:id="rId5"/>
    <p:sldId id="279" r:id="rId6"/>
    <p:sldId id="306" r:id="rId7"/>
    <p:sldId id="308" r:id="rId8"/>
    <p:sldId id="307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010" autoAdjust="0"/>
    <p:restoredTop sz="94660"/>
  </p:normalViewPr>
  <p:slideViewPr>
    <p:cSldViewPr>
      <p:cViewPr varScale="1">
        <p:scale>
          <a:sx n="106" d="100"/>
          <a:sy n="106" d="100"/>
        </p:scale>
        <p:origin x="-102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583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83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EC776E91-3579-47E0-8A53-490973AFF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6B55EA-B7FE-4C06-AD57-74CFF8B73D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AF99F-662D-4604-BFEF-D1C544CFA2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4034ED-938A-4258-9BD9-061315E386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566738" y="1752600"/>
            <a:ext cx="8001000" cy="4267200"/>
          </a:xfrm>
        </p:spPr>
        <p:txBody>
          <a:bodyPr/>
          <a:lstStyle/>
          <a:p>
            <a:pPr lvl="0"/>
            <a:endParaRPr lang="ru-RU" noProof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F99BFE-A7E5-4DD5-B0CF-500516BF91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Заголовок и текст над объек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4675" y="304800"/>
            <a:ext cx="8001000" cy="1216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566738" y="1752600"/>
            <a:ext cx="80010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6738" y="3962400"/>
            <a:ext cx="8001000" cy="2057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3759FF-876D-45DC-AC9A-DEC4706881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A67CC-F01A-4334-9744-84F96A8716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62E5C9-F0D5-460D-BBC3-07FC60D1BA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D61C9D-4192-49A8-A51D-3E5A38CE826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39BB00-7ECD-42B2-BFCB-E95633478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9C172-63C1-4EAA-9CBF-BBF03C6CCB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60E9F-F1A3-4F86-A365-79881D9B45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6A10E7-CA9D-4E44-A8E9-7ADF9DA284B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AFF60B-3909-4F86-98E8-5BB6FF19B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 sz="2400">
              <a:latin typeface="Times New Roman" pitchFamily="18" charset="0"/>
            </a:endParaRPr>
          </a:p>
        </p:txBody>
      </p:sp>
      <p:sp>
        <p:nvSpPr>
          <p:cNvPr id="4101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4781D205-0C80-497D-9117-742090691C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2" r:id="rId2"/>
    <p:sldLayoutId id="2147483661" r:id="rId3"/>
    <p:sldLayoutId id="2147483660" r:id="rId4"/>
    <p:sldLayoutId id="2147483659" r:id="rId5"/>
    <p:sldLayoutId id="2147483658" r:id="rId6"/>
    <p:sldLayoutId id="2147483657" r:id="rId7"/>
    <p:sldLayoutId id="2147483656" r:id="rId8"/>
    <p:sldLayoutId id="2147483655" r:id="rId9"/>
    <p:sldLayoutId id="2147483654" r:id="rId10"/>
    <p:sldLayoutId id="2147483653" r:id="rId11"/>
    <p:sldLayoutId id="2147483652" r:id="rId12"/>
    <p:sldLayoutId id="2147483651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0" fontAlgn="base" hangingPunct="0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fontAlgn="base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42938" y="2143125"/>
            <a:ext cx="7772400" cy="1857375"/>
          </a:xfrm>
        </p:spPr>
        <p:txBody>
          <a:bodyPr/>
          <a:lstStyle/>
          <a:p>
            <a:pPr eaLnBrk="1" hangingPunct="1"/>
            <a:r>
              <a:rPr lang="ru-RU" sz="3200" smtClean="0"/>
              <a:t>«Информация о займах системы жилищных строительных сбережений»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64A3DA-886F-4148-9E21-01FEBDADC68B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600" smtClean="0"/>
              <a:t>Предварительный жилищный заем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5105400"/>
          </a:xfrm>
        </p:spPr>
        <p:txBody>
          <a:bodyPr/>
          <a:lstStyle/>
          <a:p>
            <a:pPr marL="571500" indent="-571500" eaLnBrk="1" hangingPunct="1">
              <a:buFont typeface="Wingdings" pitchFamily="2" charset="2"/>
              <a:buNone/>
            </a:pPr>
            <a:r>
              <a:rPr lang="ru-RU" sz="2800" smtClean="0"/>
              <a:t>Предварительный жилищный заем – это заем, предоставляемый клиенту: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ru-RU" sz="2800" smtClean="0"/>
              <a:t>на этапе накопления сбережений;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ru-RU" sz="2800" smtClean="0"/>
              <a:t>в пределах договорной суммы;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ru-RU" sz="2800" smtClean="0"/>
              <a:t>без условия погашения основного долга до получения договорной суммы;</a:t>
            </a:r>
          </a:p>
          <a:p>
            <a:pPr marL="571500" indent="-571500" eaLnBrk="1" hangingPunct="1">
              <a:buFont typeface="Wingdings" pitchFamily="2" charset="2"/>
              <a:buAutoNum type="arabicParenR"/>
            </a:pPr>
            <a:r>
              <a:rPr lang="ru-RU" sz="2800" smtClean="0"/>
              <a:t>на улучшение жилищных условий.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E2E7C5-0A82-47D6-B841-CF3574B4B2A5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Отличия предварительного займа от других займов.</a:t>
            </a:r>
          </a:p>
        </p:txBody>
      </p:sp>
      <p:graphicFrame>
        <p:nvGraphicFramePr>
          <p:cNvPr id="30779" name="Group 59"/>
          <p:cNvGraphicFramePr>
            <a:graphicFrameLocks noGrp="1"/>
          </p:cNvGraphicFramePr>
          <p:nvPr>
            <p:ph idx="1"/>
          </p:nvPr>
        </p:nvGraphicFramePr>
        <p:xfrm>
          <a:off x="500063" y="1785938"/>
          <a:ext cx="8429625" cy="4216400"/>
        </p:xfrm>
        <a:graphic>
          <a:graphicData uri="http://schemas.openxmlformats.org/drawingml/2006/table">
            <a:tbl>
              <a:tblPr/>
              <a:tblGrid>
                <a:gridCol w="1524000"/>
                <a:gridCol w="2168525"/>
                <a:gridCol w="2243137"/>
                <a:gridCol w="2493963"/>
              </a:tblGrid>
              <a:tr h="6048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Предварительный заем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Промежуточный заем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Жилищный заем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11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Условия получения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1)Заключение договора о ЖСС;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2)Подтверждение платежеспособности;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3)Предоставление залогового обеспечения по займу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1)Заключение договора о ЖСС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2)50% сбережений на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счете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3)Подтверждение платежеспособности;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4) Предоставление залогового обеспечения по займу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</a:t>
                      </a:r>
                      <a:endParaRPr kumimoji="0" lang="ru-RU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1)Заключение договора о ЖСС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2)50% сбережений на счете;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3) достижение ОП;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4) Срок накопления – мин. 3 года;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5)Подтверждение платежеспособности;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6) Предоставление залогового обеспечения по займу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4558B7-7E65-4EFF-BC8D-85871A4183AA}" type="slidenum">
              <a:rPr lang="ru-RU"/>
              <a:pPr>
                <a:defRPr/>
              </a:pPr>
              <a:t>4</a:t>
            </a:fld>
            <a:endParaRPr lang="ru-RU"/>
          </a:p>
        </p:txBody>
      </p:sp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Отличия предварительного займа от других займов.</a:t>
            </a:r>
          </a:p>
        </p:txBody>
      </p:sp>
      <p:graphicFrame>
        <p:nvGraphicFramePr>
          <p:cNvPr id="19512" name="Group 56"/>
          <p:cNvGraphicFramePr>
            <a:graphicFrameLocks noGrp="1"/>
          </p:cNvGraphicFramePr>
          <p:nvPr>
            <p:ph idx="1"/>
          </p:nvPr>
        </p:nvGraphicFramePr>
        <p:xfrm>
          <a:off x="285750" y="1752600"/>
          <a:ext cx="8572500" cy="4772025"/>
        </p:xfrm>
        <a:graphic>
          <a:graphicData uri="http://schemas.openxmlformats.org/drawingml/2006/table">
            <a:tbl>
              <a:tblPr/>
              <a:tblGrid>
                <a:gridCol w="1825625"/>
                <a:gridCol w="2149475"/>
                <a:gridCol w="2297113"/>
                <a:gridCol w="2300287"/>
              </a:tblGrid>
              <a:tr h="715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Предварительный заем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Промежуточный заем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Жилищный заем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Сумма займа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 пределах договорной суммы (100% от ДС)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 пределах договорной суммы (100% от ДС)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50% от договорной суммы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477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Погашение займа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 только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% + ОД;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AutoNum type="arabicParenR"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только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1) % + 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2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Обязательства по накоплению в период кредитования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да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(до накопления 50% от ДС)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нет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(50% на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сберегательном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счете до 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погашения займа</a:t>
                      </a: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)</a:t>
                      </a: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нет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(50% сбережений выплачиваются при выдаче займа)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DBF02B-782C-4B68-97B1-9EB349951AAD}" type="slidenum">
              <a:rPr lang="ru-RU"/>
              <a:pPr>
                <a:defRPr/>
              </a:pPr>
              <a:t>5</a:t>
            </a:fld>
            <a:endParaRPr lang="ru-RU"/>
          </a:p>
        </p:txBody>
      </p: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Отличия предварительного займа от других займов.</a:t>
            </a:r>
          </a:p>
        </p:txBody>
      </p:sp>
      <p:graphicFrame>
        <p:nvGraphicFramePr>
          <p:cNvPr id="20506" name="Group 26"/>
          <p:cNvGraphicFramePr>
            <a:graphicFrameLocks noGrp="1"/>
          </p:cNvGraphicFramePr>
          <p:nvPr>
            <p:ph idx="1"/>
          </p:nvPr>
        </p:nvGraphicFramePr>
        <p:xfrm>
          <a:off x="566738" y="1752600"/>
          <a:ext cx="8253412" cy="4903788"/>
        </p:xfrm>
        <a:graphic>
          <a:graphicData uri="http://schemas.openxmlformats.org/drawingml/2006/table">
            <a:tbl>
              <a:tblPr/>
              <a:tblGrid>
                <a:gridCol w="1701800"/>
                <a:gridCol w="2125662"/>
                <a:gridCol w="2211388"/>
                <a:gridCol w="2214562"/>
              </a:tblGrid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Предварительный заем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Промежуточный заем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Жилищный заем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52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Срок займа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 пределах срока накопления жсс до выплаты ДС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 пределах срока жилищного займа до выплаты ДС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В соответствии с тарифными программами от 6 до 25 лет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04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Источник финансирования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Собственные, заемные, привлеченные средства, за исключением жилстройсбережений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Собственные,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заемные,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привлеченные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средства,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жилстройсбере</a:t>
                      </a:r>
                    </a:p>
                    <a:p>
                      <a:pPr marL="495300" marR="0" lvl="0" indent="-4953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</a:rPr>
                        <a:t>Жилстройсбережения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80D614-E004-4FA1-BECB-CB75CDDC36B2}" type="slidenum">
              <a:rPr lang="ru-RU"/>
              <a:pPr>
                <a:defRPr/>
              </a:pPr>
              <a:t>6</a:t>
            </a:fld>
            <a:endParaRPr lang="ru-RU"/>
          </a:p>
        </p:txBody>
      </p:sp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Жилищный заем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>
              <a:buFont typeface="Wingdings" pitchFamily="2" charset="2"/>
              <a:buNone/>
            </a:pPr>
            <a:r>
              <a:rPr lang="ru-RU" sz="1200" smtClean="0"/>
              <a:t>                                      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1200" smtClean="0"/>
              <a:t>                                     </a:t>
            </a:r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  <p:grpSp>
        <p:nvGrpSpPr>
          <p:cNvPr id="21508" name="Group 4"/>
          <p:cNvGrpSpPr>
            <a:grpSpLocks noChangeAspect="1"/>
          </p:cNvGrpSpPr>
          <p:nvPr/>
        </p:nvGrpSpPr>
        <p:grpSpPr bwMode="auto">
          <a:xfrm>
            <a:off x="827088" y="2205038"/>
            <a:ext cx="7200900" cy="3167062"/>
            <a:chOff x="1234" y="2474"/>
            <a:chExt cx="7634" cy="2968"/>
          </a:xfrm>
        </p:grpSpPr>
        <p:sp>
          <p:nvSpPr>
            <p:cNvPr id="21512" name="AutoShape 5"/>
            <p:cNvSpPr>
              <a:spLocks noChangeAspect="1" noChangeArrowheads="1"/>
            </p:cNvSpPr>
            <p:nvPr/>
          </p:nvSpPr>
          <p:spPr bwMode="auto">
            <a:xfrm>
              <a:off x="1234" y="2474"/>
              <a:ext cx="7634" cy="2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1513" name="AutoShape 6"/>
            <p:cNvSpPr>
              <a:spLocks noChangeArrowheads="1"/>
            </p:cNvSpPr>
            <p:nvPr/>
          </p:nvSpPr>
          <p:spPr bwMode="auto">
            <a:xfrm rot="-5400000">
              <a:off x="2857" y="2067"/>
              <a:ext cx="1091" cy="2429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eaVert"/>
            <a:lstStyle/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endParaRPr lang="ru-RU" sz="900"/>
            </a:p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ru-RU" sz="900"/>
                <a:t>Сбережения</a:t>
              </a:r>
            </a:p>
            <a:p>
              <a:pPr>
                <a:spcBef>
                  <a:spcPct val="20000"/>
                </a:spcBef>
                <a:buClr>
                  <a:schemeClr val="accent2"/>
                </a:buClr>
                <a:buFont typeface="Wingdings" pitchFamily="2" charset="2"/>
                <a:buNone/>
              </a:pPr>
              <a:r>
                <a:rPr lang="ru-RU" sz="900"/>
                <a:t>50%</a:t>
              </a:r>
            </a:p>
            <a:p>
              <a:endParaRPr lang="ru-RU" sz="900"/>
            </a:p>
          </p:txBody>
        </p:sp>
        <p:sp>
          <p:nvSpPr>
            <p:cNvPr id="21514" name="AutoShape 7"/>
            <p:cNvSpPr>
              <a:spLocks noChangeArrowheads="1"/>
            </p:cNvSpPr>
            <p:nvPr/>
          </p:nvSpPr>
          <p:spPr bwMode="auto">
            <a:xfrm rot="5400000">
              <a:off x="5481" y="2919"/>
              <a:ext cx="1221" cy="2950"/>
            </a:xfrm>
            <a:prstGeom prst="rtTriangl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 wrap="none"/>
            <a:lstStyle/>
            <a:p>
              <a:pPr algn="ctr"/>
              <a:endParaRPr lang="ru-RU"/>
            </a:p>
          </p:txBody>
        </p:sp>
        <p:sp>
          <p:nvSpPr>
            <p:cNvPr id="21515" name="Oval 8"/>
            <p:cNvSpPr>
              <a:spLocks noChangeArrowheads="1"/>
            </p:cNvSpPr>
            <p:nvPr/>
          </p:nvSpPr>
          <p:spPr bwMode="auto">
            <a:xfrm>
              <a:off x="7567" y="3391"/>
              <a:ext cx="781" cy="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900"/>
            </a:p>
            <a:p>
              <a:pPr algn="ctr"/>
              <a:r>
                <a:rPr lang="ru-RU" sz="800"/>
                <a:t>конец</a:t>
              </a:r>
            </a:p>
          </p:txBody>
        </p:sp>
        <p:sp>
          <p:nvSpPr>
            <p:cNvPr id="21516" name="Oval 9"/>
            <p:cNvSpPr>
              <a:spLocks noChangeArrowheads="1"/>
            </p:cNvSpPr>
            <p:nvPr/>
          </p:nvSpPr>
          <p:spPr bwMode="auto">
            <a:xfrm>
              <a:off x="1266" y="3391"/>
              <a:ext cx="923" cy="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900"/>
            </a:p>
            <a:p>
              <a:pPr algn="ctr"/>
              <a:r>
                <a:rPr lang="ru-RU" sz="800"/>
                <a:t>начало</a:t>
              </a:r>
            </a:p>
          </p:txBody>
        </p:sp>
        <p:sp>
          <p:nvSpPr>
            <p:cNvPr id="21517" name="AutoShape 10"/>
            <p:cNvSpPr>
              <a:spLocks/>
            </p:cNvSpPr>
            <p:nvPr/>
          </p:nvSpPr>
          <p:spPr bwMode="auto">
            <a:xfrm rot="-5400000">
              <a:off x="3163" y="3986"/>
              <a:ext cx="480" cy="2429"/>
            </a:xfrm>
            <a:prstGeom prst="leftBrace">
              <a:avLst>
                <a:gd name="adj1" fmla="val 4217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/>
            </a:p>
            <a:p>
              <a:endParaRPr lang="ru-RU" sz="1200"/>
            </a:p>
            <a:p>
              <a:endParaRPr lang="ru-RU"/>
            </a:p>
          </p:txBody>
        </p:sp>
        <p:sp>
          <p:nvSpPr>
            <p:cNvPr id="21518" name="AutoShape 11"/>
            <p:cNvSpPr>
              <a:spLocks/>
            </p:cNvSpPr>
            <p:nvPr/>
          </p:nvSpPr>
          <p:spPr bwMode="auto">
            <a:xfrm rot="-5400000">
              <a:off x="5852" y="3727"/>
              <a:ext cx="480" cy="2950"/>
            </a:xfrm>
            <a:prstGeom prst="leftBrace">
              <a:avLst>
                <a:gd name="adj1" fmla="val 5121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/>
            </a:p>
            <a:p>
              <a:endParaRPr lang="ru-RU" sz="1200"/>
            </a:p>
            <a:p>
              <a:endParaRPr lang="ru-RU"/>
            </a:p>
          </p:txBody>
        </p:sp>
      </p:grpSp>
      <p:sp>
        <p:nvSpPr>
          <p:cNvPr id="21509" name="Rectangle 12"/>
          <p:cNvSpPr>
            <a:spLocks noChangeArrowheads="1"/>
          </p:cNvSpPr>
          <p:nvPr/>
        </p:nvSpPr>
        <p:spPr bwMode="auto">
          <a:xfrm rot="-5400000">
            <a:off x="4387057" y="3606006"/>
            <a:ext cx="490538" cy="993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>
                <a:solidFill>
                  <a:schemeClr val="bg1"/>
                </a:solidFill>
              </a:rPr>
              <a:t>Жилищный заем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21510" name="Rectangle 13"/>
          <p:cNvSpPr>
            <a:spLocks noChangeArrowheads="1"/>
          </p:cNvSpPr>
          <p:nvPr/>
        </p:nvSpPr>
        <p:spPr bwMode="auto">
          <a:xfrm rot="-5400000">
            <a:off x="2663032" y="5088731"/>
            <a:ext cx="484188" cy="1196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Период накопления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(минимально 3 года)</a:t>
            </a:r>
          </a:p>
        </p:txBody>
      </p:sp>
      <p:sp>
        <p:nvSpPr>
          <p:cNvPr id="21511" name="Rectangle 14"/>
          <p:cNvSpPr>
            <a:spLocks noChangeArrowheads="1"/>
          </p:cNvSpPr>
          <p:nvPr/>
        </p:nvSpPr>
        <p:spPr bwMode="auto">
          <a:xfrm rot="-5400000">
            <a:off x="4843462" y="4686301"/>
            <a:ext cx="320675" cy="1835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Период основного кредитования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30944A-8F9F-4AF3-97D1-840D2B3B1D99}" type="slidenum">
              <a:rPr lang="ru-RU"/>
              <a:pPr>
                <a:defRPr/>
              </a:pPr>
              <a:t>7</a:t>
            </a:fld>
            <a:endParaRPr lang="ru-RU"/>
          </a:p>
        </p:txBody>
      </p:sp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Промежуточный жилищный заем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6738" y="1752600"/>
            <a:ext cx="8001000" cy="43402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</a:pPr>
            <a:endParaRPr lang="en-US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mtClean="0"/>
              <a:t>  </a:t>
            </a:r>
            <a:r>
              <a:rPr lang="ru-RU" smtClean="0"/>
              <a:t>                      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1200" smtClean="0"/>
          </a:p>
        </p:txBody>
      </p:sp>
      <p:grpSp>
        <p:nvGrpSpPr>
          <p:cNvPr id="22532" name="Group 4"/>
          <p:cNvGrpSpPr>
            <a:grpSpLocks noChangeAspect="1"/>
          </p:cNvGrpSpPr>
          <p:nvPr/>
        </p:nvGrpSpPr>
        <p:grpSpPr bwMode="auto">
          <a:xfrm>
            <a:off x="1000125" y="1989138"/>
            <a:ext cx="7316788" cy="3455987"/>
            <a:chOff x="1111" y="2212"/>
            <a:chExt cx="7757" cy="3230"/>
          </a:xfrm>
        </p:grpSpPr>
        <p:sp>
          <p:nvSpPr>
            <p:cNvPr id="22537" name="AutoShape 5"/>
            <p:cNvSpPr>
              <a:spLocks noChangeAspect="1" noChangeArrowheads="1"/>
            </p:cNvSpPr>
            <p:nvPr/>
          </p:nvSpPr>
          <p:spPr bwMode="auto">
            <a:xfrm>
              <a:off x="1234" y="2212"/>
              <a:ext cx="7634" cy="3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2538" name="AutoShape 6"/>
            <p:cNvSpPr>
              <a:spLocks noChangeArrowheads="1"/>
            </p:cNvSpPr>
            <p:nvPr/>
          </p:nvSpPr>
          <p:spPr bwMode="auto">
            <a:xfrm rot="-5400000">
              <a:off x="1902" y="2587"/>
              <a:ext cx="1353" cy="1128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800"/>
            </a:p>
            <a:p>
              <a:pPr algn="ctr"/>
              <a:r>
                <a:rPr lang="ru-RU" sz="800"/>
                <a:t>  </a:t>
              </a:r>
              <a:endParaRPr lang="ru-RU"/>
            </a:p>
          </p:txBody>
        </p:sp>
        <p:sp>
          <p:nvSpPr>
            <p:cNvPr id="22539" name="AutoShape 7"/>
            <p:cNvSpPr>
              <a:spLocks noChangeArrowheads="1"/>
            </p:cNvSpPr>
            <p:nvPr/>
          </p:nvSpPr>
          <p:spPr bwMode="auto">
            <a:xfrm rot="5400000">
              <a:off x="5502" y="2898"/>
              <a:ext cx="1179" cy="2950"/>
            </a:xfrm>
            <a:prstGeom prst="rtTriangl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22540" name="Oval 8"/>
            <p:cNvSpPr>
              <a:spLocks noChangeArrowheads="1"/>
            </p:cNvSpPr>
            <p:nvPr/>
          </p:nvSpPr>
          <p:spPr bwMode="auto">
            <a:xfrm>
              <a:off x="7567" y="3391"/>
              <a:ext cx="781" cy="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ru-RU" sz="800"/>
            </a:p>
            <a:p>
              <a:pPr algn="ctr"/>
              <a:r>
                <a:rPr lang="ru-RU" sz="800"/>
                <a:t>конец</a:t>
              </a:r>
            </a:p>
          </p:txBody>
        </p:sp>
        <p:sp>
          <p:nvSpPr>
            <p:cNvPr id="22541" name="Oval 9"/>
            <p:cNvSpPr>
              <a:spLocks noChangeArrowheads="1"/>
            </p:cNvSpPr>
            <p:nvPr/>
          </p:nvSpPr>
          <p:spPr bwMode="auto">
            <a:xfrm>
              <a:off x="1111" y="3391"/>
              <a:ext cx="904" cy="78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anchor="ctr"/>
            <a:lstStyle/>
            <a:p>
              <a:pPr algn="ctr"/>
              <a:endParaRPr lang="ru-RU" sz="900"/>
            </a:p>
            <a:p>
              <a:pPr algn="ctr"/>
              <a:r>
                <a:rPr lang="ru-RU" sz="800"/>
                <a:t>начало</a:t>
              </a:r>
            </a:p>
          </p:txBody>
        </p:sp>
        <p:sp>
          <p:nvSpPr>
            <p:cNvPr id="22542" name="AutoShape 10"/>
            <p:cNvSpPr>
              <a:spLocks/>
            </p:cNvSpPr>
            <p:nvPr/>
          </p:nvSpPr>
          <p:spPr bwMode="auto">
            <a:xfrm rot="-5400000">
              <a:off x="3163" y="3986"/>
              <a:ext cx="480" cy="2429"/>
            </a:xfrm>
            <a:prstGeom prst="leftBrace">
              <a:avLst>
                <a:gd name="adj1" fmla="val 4217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eaVert"/>
            <a:lstStyle/>
            <a:p>
              <a:pPr algn="ctr"/>
              <a:endParaRPr lang="ru-RU"/>
            </a:p>
          </p:txBody>
        </p:sp>
        <p:sp>
          <p:nvSpPr>
            <p:cNvPr id="22543" name="AutoShape 11"/>
            <p:cNvSpPr>
              <a:spLocks/>
            </p:cNvSpPr>
            <p:nvPr/>
          </p:nvSpPr>
          <p:spPr bwMode="auto">
            <a:xfrm rot="-5400000">
              <a:off x="5852" y="3727"/>
              <a:ext cx="480" cy="2950"/>
            </a:xfrm>
            <a:prstGeom prst="leftBrace">
              <a:avLst>
                <a:gd name="adj1" fmla="val 5121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1200"/>
            </a:p>
            <a:p>
              <a:pPr algn="ctr"/>
              <a:endParaRPr lang="ru-RU" sz="1200"/>
            </a:p>
            <a:p>
              <a:pPr algn="ctr"/>
              <a:endParaRPr lang="ru-RU"/>
            </a:p>
          </p:txBody>
        </p:sp>
        <p:sp>
          <p:nvSpPr>
            <p:cNvPr id="22544" name="Rectangle 12"/>
            <p:cNvSpPr>
              <a:spLocks noChangeArrowheads="1"/>
            </p:cNvSpPr>
            <p:nvPr/>
          </p:nvSpPr>
          <p:spPr bwMode="auto">
            <a:xfrm>
              <a:off x="3143" y="2474"/>
              <a:ext cx="1474" cy="2488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 sz="1200"/>
            </a:p>
            <a:p>
              <a:pPr algn="ctr"/>
              <a:endParaRPr lang="ru-RU" sz="1200"/>
            </a:p>
            <a:p>
              <a:pPr algn="ctr"/>
              <a:endParaRPr lang="ru-RU" sz="1200"/>
            </a:p>
            <a:p>
              <a:pPr algn="ctr"/>
              <a:endParaRPr lang="ru-RU" sz="1200"/>
            </a:p>
            <a:p>
              <a:pPr algn="ctr"/>
              <a:endParaRPr lang="ru-RU" sz="1200"/>
            </a:p>
            <a:p>
              <a:pPr algn="ctr"/>
              <a:endParaRPr lang="ru-RU" sz="1200"/>
            </a:p>
            <a:p>
              <a:pPr algn="ctr"/>
              <a:r>
                <a:rPr lang="ru-RU" sz="1000"/>
                <a:t>Промежуточный заем</a:t>
              </a:r>
            </a:p>
            <a:p>
              <a:pPr algn="ctr"/>
              <a:r>
                <a:rPr lang="ru-RU" sz="1000"/>
                <a:t>(100%)</a:t>
              </a:r>
            </a:p>
          </p:txBody>
        </p:sp>
      </p:grpSp>
      <p:sp>
        <p:nvSpPr>
          <p:cNvPr id="22533" name="Rectangle 13"/>
          <p:cNvSpPr>
            <a:spLocks noChangeArrowheads="1"/>
          </p:cNvSpPr>
          <p:nvPr/>
        </p:nvSpPr>
        <p:spPr bwMode="auto">
          <a:xfrm rot="-5400000">
            <a:off x="2959894" y="5160169"/>
            <a:ext cx="484187" cy="1196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Период накопления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(минимально 3 года)</a:t>
            </a:r>
          </a:p>
        </p:txBody>
      </p:sp>
      <p:sp>
        <p:nvSpPr>
          <p:cNvPr id="22534" name="Rectangle 14"/>
          <p:cNvSpPr>
            <a:spLocks noChangeArrowheads="1"/>
          </p:cNvSpPr>
          <p:nvPr/>
        </p:nvSpPr>
        <p:spPr bwMode="auto">
          <a:xfrm rot="-5400000">
            <a:off x="5473700" y="4759326"/>
            <a:ext cx="320675" cy="1835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Период основного кредитования</a:t>
            </a:r>
          </a:p>
        </p:txBody>
      </p:sp>
      <p:sp>
        <p:nvSpPr>
          <p:cNvPr id="22535" name="Rectangle 15"/>
          <p:cNvSpPr>
            <a:spLocks noChangeArrowheads="1"/>
          </p:cNvSpPr>
          <p:nvPr/>
        </p:nvSpPr>
        <p:spPr bwMode="auto">
          <a:xfrm rot="-5400000">
            <a:off x="2332832" y="3004344"/>
            <a:ext cx="484187" cy="758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Сбережения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50%</a:t>
            </a:r>
          </a:p>
        </p:txBody>
      </p:sp>
      <p:sp>
        <p:nvSpPr>
          <p:cNvPr id="22536" name="Rectangle 16"/>
          <p:cNvSpPr>
            <a:spLocks noChangeArrowheads="1"/>
          </p:cNvSpPr>
          <p:nvPr/>
        </p:nvSpPr>
        <p:spPr bwMode="auto">
          <a:xfrm rot="-5400000">
            <a:off x="4677569" y="3825082"/>
            <a:ext cx="484187" cy="984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>
                <a:solidFill>
                  <a:schemeClr val="bg1"/>
                </a:solidFill>
              </a:rPr>
              <a:t>Жилищный заем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>
                <a:solidFill>
                  <a:schemeClr val="bg1"/>
                </a:solidFill>
              </a:rPr>
              <a:t>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160A2E-A234-4DB7-A33A-EADC2C4F9EAE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400" smtClean="0"/>
              <a:t>Предварительный жилищный заем</a:t>
            </a:r>
          </a:p>
        </p:txBody>
      </p:sp>
      <p:grpSp>
        <p:nvGrpSpPr>
          <p:cNvPr id="23555" name="Group 4"/>
          <p:cNvGrpSpPr>
            <a:grpSpLocks noChangeAspect="1"/>
          </p:cNvGrpSpPr>
          <p:nvPr/>
        </p:nvGrpSpPr>
        <p:grpSpPr bwMode="auto">
          <a:xfrm>
            <a:off x="1403350" y="2349500"/>
            <a:ext cx="6705600" cy="2878138"/>
            <a:chOff x="1234" y="2474"/>
            <a:chExt cx="7634" cy="2968"/>
          </a:xfrm>
        </p:grpSpPr>
        <p:sp>
          <p:nvSpPr>
            <p:cNvPr id="23560" name="AutoShape 5"/>
            <p:cNvSpPr>
              <a:spLocks noChangeAspect="1" noChangeArrowheads="1"/>
            </p:cNvSpPr>
            <p:nvPr/>
          </p:nvSpPr>
          <p:spPr bwMode="auto">
            <a:xfrm>
              <a:off x="1234" y="2474"/>
              <a:ext cx="7634" cy="2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endParaRPr lang="ru-RU"/>
            </a:p>
          </p:txBody>
        </p:sp>
        <p:sp>
          <p:nvSpPr>
            <p:cNvPr id="23561" name="AutoShape 6"/>
            <p:cNvSpPr>
              <a:spLocks noChangeArrowheads="1"/>
            </p:cNvSpPr>
            <p:nvPr/>
          </p:nvSpPr>
          <p:spPr bwMode="auto">
            <a:xfrm rot="-5400000">
              <a:off x="2857" y="2067"/>
              <a:ext cx="1091" cy="2429"/>
            </a:xfrm>
            <a:prstGeom prst="rtTriangle">
              <a:avLst/>
            </a:prstGeom>
            <a:solidFill>
              <a:srgbClr val="FFFF0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r>
                <a:rPr lang="ru-RU" sz="1200"/>
                <a:t>я</a:t>
              </a:r>
              <a:endParaRPr lang="ru-RU"/>
            </a:p>
          </p:txBody>
        </p:sp>
        <p:sp>
          <p:nvSpPr>
            <p:cNvPr id="23562" name="AutoShape 7"/>
            <p:cNvSpPr>
              <a:spLocks noChangeArrowheads="1"/>
            </p:cNvSpPr>
            <p:nvPr/>
          </p:nvSpPr>
          <p:spPr bwMode="auto">
            <a:xfrm rot="5400000">
              <a:off x="5568" y="2832"/>
              <a:ext cx="1048" cy="2950"/>
            </a:xfrm>
            <a:prstGeom prst="rtTriangle">
              <a:avLst/>
            </a:prstGeom>
            <a:solidFill>
              <a:srgbClr val="3366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10800000" vert="eaVert"/>
            <a:lstStyle/>
            <a:p>
              <a:pPr algn="ctr"/>
              <a:endParaRPr lang="ru-RU"/>
            </a:p>
          </p:txBody>
        </p:sp>
        <p:sp>
          <p:nvSpPr>
            <p:cNvPr id="23563" name="Oval 8"/>
            <p:cNvSpPr>
              <a:spLocks noChangeArrowheads="1"/>
            </p:cNvSpPr>
            <p:nvPr/>
          </p:nvSpPr>
          <p:spPr bwMode="auto">
            <a:xfrm>
              <a:off x="7567" y="3391"/>
              <a:ext cx="853" cy="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900"/>
            </a:p>
            <a:p>
              <a:pPr algn="ctr"/>
              <a:r>
                <a:rPr lang="ru-RU" sz="900"/>
                <a:t>конец</a:t>
              </a:r>
              <a:endParaRPr lang="ru-RU"/>
            </a:p>
          </p:txBody>
        </p:sp>
        <p:sp>
          <p:nvSpPr>
            <p:cNvPr id="23564" name="Oval 9"/>
            <p:cNvSpPr>
              <a:spLocks noChangeArrowheads="1"/>
            </p:cNvSpPr>
            <p:nvPr/>
          </p:nvSpPr>
          <p:spPr bwMode="auto">
            <a:xfrm>
              <a:off x="1263" y="3391"/>
              <a:ext cx="926" cy="785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endParaRPr lang="ru-RU" sz="900"/>
            </a:p>
            <a:p>
              <a:pPr algn="ctr"/>
              <a:r>
                <a:rPr lang="ru-RU" sz="900"/>
                <a:t>начало</a:t>
              </a:r>
              <a:endParaRPr lang="ru-RU"/>
            </a:p>
          </p:txBody>
        </p:sp>
        <p:sp>
          <p:nvSpPr>
            <p:cNvPr id="23565" name="AutoShape 10"/>
            <p:cNvSpPr>
              <a:spLocks/>
            </p:cNvSpPr>
            <p:nvPr/>
          </p:nvSpPr>
          <p:spPr bwMode="auto">
            <a:xfrm rot="-5400000">
              <a:off x="3163" y="3986"/>
              <a:ext cx="480" cy="2429"/>
            </a:xfrm>
            <a:prstGeom prst="leftBrace">
              <a:avLst>
                <a:gd name="adj1" fmla="val 42170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 sz="1200"/>
            </a:p>
            <a:p>
              <a:endParaRPr lang="ru-RU" sz="1200"/>
            </a:p>
            <a:p>
              <a:endParaRPr lang="ru-RU"/>
            </a:p>
          </p:txBody>
        </p:sp>
        <p:sp>
          <p:nvSpPr>
            <p:cNvPr id="23566" name="AutoShape 11"/>
            <p:cNvSpPr>
              <a:spLocks/>
            </p:cNvSpPr>
            <p:nvPr/>
          </p:nvSpPr>
          <p:spPr bwMode="auto">
            <a:xfrm rot="-5400000">
              <a:off x="5852" y="3727"/>
              <a:ext cx="480" cy="2950"/>
            </a:xfrm>
            <a:prstGeom prst="leftBrace">
              <a:avLst>
                <a:gd name="adj1" fmla="val 51215"/>
                <a:gd name="adj2" fmla="val 50000"/>
              </a:avLst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eaVert"/>
            <a:lstStyle/>
            <a:p>
              <a:endParaRPr lang="ru-RU"/>
            </a:p>
          </p:txBody>
        </p:sp>
        <p:sp>
          <p:nvSpPr>
            <p:cNvPr id="23567" name="Rectangle 12"/>
            <p:cNvSpPr>
              <a:spLocks noChangeArrowheads="1"/>
            </p:cNvSpPr>
            <p:nvPr/>
          </p:nvSpPr>
          <p:spPr bwMode="auto">
            <a:xfrm>
              <a:off x="2188" y="2736"/>
              <a:ext cx="2429" cy="2095"/>
            </a:xfrm>
            <a:prstGeom prst="rect">
              <a:avLst/>
            </a:prstGeom>
            <a:solidFill>
              <a:srgbClr val="FFFFFF">
                <a:alpha val="34901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ru-RU" sz="1200"/>
            </a:p>
            <a:p>
              <a:endParaRPr lang="ru-RU" sz="1200"/>
            </a:p>
            <a:p>
              <a:r>
                <a:rPr lang="ru-RU" sz="1200"/>
                <a:t>                                   </a:t>
              </a:r>
            </a:p>
            <a:p>
              <a:r>
                <a:rPr lang="ru-RU" sz="1200"/>
                <a:t>                           </a:t>
              </a:r>
            </a:p>
            <a:p>
              <a:endParaRPr lang="ru-RU" sz="1200"/>
            </a:p>
            <a:p>
              <a:endParaRPr lang="ru-RU" sz="1200"/>
            </a:p>
            <a:p>
              <a:endParaRPr lang="ru-RU" sz="1200"/>
            </a:p>
            <a:p>
              <a:r>
                <a:rPr lang="ru-RU" sz="1200"/>
                <a:t>Предварительный заем</a:t>
              </a:r>
            </a:p>
            <a:p>
              <a:pPr algn="ctr"/>
              <a:r>
                <a:rPr lang="ru-RU" sz="1200"/>
                <a:t>(100%)</a:t>
              </a:r>
            </a:p>
            <a:p>
              <a:endParaRPr lang="ru-RU"/>
            </a:p>
          </p:txBody>
        </p:sp>
        <p:sp>
          <p:nvSpPr>
            <p:cNvPr id="23568" name="Line 13"/>
            <p:cNvSpPr>
              <a:spLocks noChangeShapeType="1"/>
            </p:cNvSpPr>
            <p:nvPr/>
          </p:nvSpPr>
          <p:spPr bwMode="auto">
            <a:xfrm>
              <a:off x="2449" y="2736"/>
              <a:ext cx="1" cy="2095"/>
            </a:xfrm>
            <a:prstGeom prst="line">
              <a:avLst/>
            </a:prstGeom>
            <a:noFill/>
            <a:ln w="31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69" name="Line 14"/>
            <p:cNvSpPr>
              <a:spLocks noChangeShapeType="1"/>
            </p:cNvSpPr>
            <p:nvPr/>
          </p:nvSpPr>
          <p:spPr bwMode="auto">
            <a:xfrm>
              <a:off x="2709" y="2736"/>
              <a:ext cx="1" cy="20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0" name="Line 15"/>
            <p:cNvSpPr>
              <a:spLocks noChangeShapeType="1"/>
            </p:cNvSpPr>
            <p:nvPr/>
          </p:nvSpPr>
          <p:spPr bwMode="auto">
            <a:xfrm>
              <a:off x="2969" y="2736"/>
              <a:ext cx="1" cy="20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1" name="Line 16"/>
            <p:cNvSpPr>
              <a:spLocks noChangeShapeType="1"/>
            </p:cNvSpPr>
            <p:nvPr/>
          </p:nvSpPr>
          <p:spPr bwMode="auto">
            <a:xfrm>
              <a:off x="3229" y="2736"/>
              <a:ext cx="1" cy="20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2" name="Line 17"/>
            <p:cNvSpPr>
              <a:spLocks noChangeShapeType="1"/>
            </p:cNvSpPr>
            <p:nvPr/>
          </p:nvSpPr>
          <p:spPr bwMode="auto">
            <a:xfrm>
              <a:off x="3490" y="2736"/>
              <a:ext cx="1" cy="20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3" name="Line 18"/>
            <p:cNvSpPr>
              <a:spLocks noChangeShapeType="1"/>
            </p:cNvSpPr>
            <p:nvPr/>
          </p:nvSpPr>
          <p:spPr bwMode="auto">
            <a:xfrm>
              <a:off x="3750" y="2736"/>
              <a:ext cx="0" cy="20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4" name="Line 19"/>
            <p:cNvSpPr>
              <a:spLocks noChangeShapeType="1"/>
            </p:cNvSpPr>
            <p:nvPr/>
          </p:nvSpPr>
          <p:spPr bwMode="auto">
            <a:xfrm>
              <a:off x="4010" y="2736"/>
              <a:ext cx="0" cy="20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3575" name="Line 20"/>
            <p:cNvSpPr>
              <a:spLocks noChangeShapeType="1"/>
            </p:cNvSpPr>
            <p:nvPr/>
          </p:nvSpPr>
          <p:spPr bwMode="auto">
            <a:xfrm>
              <a:off x="4270" y="2736"/>
              <a:ext cx="0" cy="209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3556" name="Rectangle 21"/>
          <p:cNvSpPr>
            <a:spLocks noChangeArrowheads="1"/>
          </p:cNvSpPr>
          <p:nvPr/>
        </p:nvSpPr>
        <p:spPr bwMode="auto">
          <a:xfrm rot="-5400000">
            <a:off x="3032919" y="4871244"/>
            <a:ext cx="484187" cy="1196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Период накопления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(минимально 3 года)</a:t>
            </a:r>
          </a:p>
        </p:txBody>
      </p:sp>
      <p:sp>
        <p:nvSpPr>
          <p:cNvPr id="23557" name="Rectangle 22"/>
          <p:cNvSpPr>
            <a:spLocks noChangeArrowheads="1"/>
          </p:cNvSpPr>
          <p:nvPr/>
        </p:nvSpPr>
        <p:spPr bwMode="auto">
          <a:xfrm rot="-5400000">
            <a:off x="5473700" y="4471988"/>
            <a:ext cx="320675" cy="1835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Период основного кредитования</a:t>
            </a:r>
          </a:p>
        </p:txBody>
      </p:sp>
      <p:sp>
        <p:nvSpPr>
          <p:cNvPr id="23558" name="Rectangle 23"/>
          <p:cNvSpPr>
            <a:spLocks noChangeArrowheads="1"/>
          </p:cNvSpPr>
          <p:nvPr/>
        </p:nvSpPr>
        <p:spPr bwMode="auto">
          <a:xfrm rot="-5400000">
            <a:off x="4750594" y="3539332"/>
            <a:ext cx="484187" cy="9842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>
                <a:solidFill>
                  <a:schemeClr val="bg1"/>
                </a:solidFill>
              </a:rPr>
              <a:t>Жилищный заем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>
                <a:solidFill>
                  <a:schemeClr val="bg1"/>
                </a:solidFill>
              </a:rPr>
              <a:t>50%</a:t>
            </a:r>
          </a:p>
        </p:txBody>
      </p:sp>
      <p:sp>
        <p:nvSpPr>
          <p:cNvPr id="23559" name="Rectangle 24"/>
          <p:cNvSpPr>
            <a:spLocks noChangeArrowheads="1"/>
          </p:cNvSpPr>
          <p:nvPr/>
        </p:nvSpPr>
        <p:spPr bwMode="auto">
          <a:xfrm rot="-5400000">
            <a:off x="3629819" y="3004344"/>
            <a:ext cx="484187" cy="758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eaVert" wrap="none">
            <a:spAutoFit/>
          </a:bodyPr>
          <a:lstStyle/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Сбережения</a:t>
            </a:r>
          </a:p>
          <a:p>
            <a:pPr algn="ctr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</a:pPr>
            <a:r>
              <a:rPr lang="ru-RU" sz="900"/>
              <a:t>50%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офиль">
  <a:themeElements>
    <a:clrScheme name="Профиль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Профиль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3366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eaVert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Профиль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рофиль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рофиль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494</TotalTime>
  <Words>294</Words>
  <Application>Microsoft PowerPoint</Application>
  <PresentationFormat>Экран (4:3)</PresentationFormat>
  <Paragraphs>146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Verdana</vt:lpstr>
      <vt:lpstr>Wingdings</vt:lpstr>
      <vt:lpstr>Times New Roman</vt:lpstr>
      <vt:lpstr>Профиль</vt:lpstr>
      <vt:lpstr>Профиль</vt:lpstr>
      <vt:lpstr>«Информация о займах системы жилищных строительных сбережений»</vt:lpstr>
      <vt:lpstr>Предварительный жилищный заем</vt:lpstr>
      <vt:lpstr>Отличия предварительного займа от других займов.</vt:lpstr>
      <vt:lpstr>Отличия предварительного займа от других займов.</vt:lpstr>
      <vt:lpstr>Отличия предварительного займа от других займов.</vt:lpstr>
      <vt:lpstr>Жилищный заем</vt:lpstr>
      <vt:lpstr>Промежуточный жилищный заем</vt:lpstr>
      <vt:lpstr>Предварительный жилищный заем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проекте Закона РК «О внесении изменений и дополнений в некоторые законодательные акты РК по вопросам жилищных строительных сбережений»</dc:title>
  <dc:creator> Sayle</dc:creator>
  <cp:lastModifiedBy>Zhanashev</cp:lastModifiedBy>
  <cp:revision>74</cp:revision>
  <dcterms:created xsi:type="dcterms:W3CDTF">2007-01-20T06:44:07Z</dcterms:created>
  <dcterms:modified xsi:type="dcterms:W3CDTF">2012-06-04T04:54:37Z</dcterms:modified>
</cp:coreProperties>
</file>