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2" r:id="rId1"/>
    <p:sldMasterId id="2147483888" r:id="rId2"/>
  </p:sldMasterIdLst>
  <p:notesMasterIdLst>
    <p:notesMasterId r:id="rId16"/>
  </p:notesMasterIdLst>
  <p:handoutMasterIdLst>
    <p:handoutMasterId r:id="rId17"/>
  </p:handoutMasterIdLst>
  <p:sldIdLst>
    <p:sldId id="443" r:id="rId3"/>
    <p:sldId id="457" r:id="rId4"/>
    <p:sldId id="475" r:id="rId5"/>
    <p:sldId id="477" r:id="rId6"/>
    <p:sldId id="478" r:id="rId7"/>
    <p:sldId id="458" r:id="rId8"/>
    <p:sldId id="464" r:id="rId9"/>
    <p:sldId id="445" r:id="rId10"/>
    <p:sldId id="446" r:id="rId11"/>
    <p:sldId id="474" r:id="rId12"/>
    <p:sldId id="449" r:id="rId13"/>
    <p:sldId id="479" r:id="rId14"/>
    <p:sldId id="395" r:id="rId15"/>
  </p:sldIdLst>
  <p:sldSz cx="12192000" cy="6858000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85301872-DE85-4B30-8720-644B9EDB5643}">
          <p14:sldIdLst>
            <p14:sldId id="443"/>
            <p14:sldId id="457"/>
            <p14:sldId id="475"/>
            <p14:sldId id="476"/>
            <p14:sldId id="477"/>
            <p14:sldId id="478"/>
            <p14:sldId id="481"/>
            <p14:sldId id="482"/>
            <p14:sldId id="458"/>
            <p14:sldId id="464"/>
            <p14:sldId id="445"/>
            <p14:sldId id="446"/>
            <p14:sldId id="474"/>
            <p14:sldId id="449"/>
            <p14:sldId id="479"/>
            <p14:sldId id="394"/>
            <p14:sldId id="39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9958D"/>
    <a:srgbClr val="E4BE71"/>
    <a:srgbClr val="D6B368"/>
    <a:srgbClr val="57AEA8"/>
    <a:srgbClr val="F0EEE7"/>
    <a:srgbClr val="F16A0F"/>
    <a:srgbClr val="F2F2F2"/>
    <a:srgbClr val="000000"/>
    <a:srgbClr val="B0B0B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0" d="100"/>
          <a:sy n="80" d="100"/>
        </p:scale>
        <p:origin x="-754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0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r">
              <a:defRPr sz="1200"/>
            </a:lvl1pPr>
          </a:lstStyle>
          <a:p>
            <a:fld id="{2AE451CA-9D2D-4AF3-9096-AB54F8E391BE}" type="datetimeFigureOut">
              <a:rPr lang="kk-KZ" smtClean="0"/>
              <a:pPr/>
              <a:t>17.05.2021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161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161"/>
            <a:ext cx="2930574" cy="497763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r">
              <a:defRPr sz="1200"/>
            </a:lvl1pPr>
          </a:lstStyle>
          <a:p>
            <a:fld id="{6532A001-DFCC-4FD0-B2C6-A473E0856636}" type="slidenum">
              <a:rPr lang="kk-KZ" smtClean="0"/>
              <a:pPr/>
              <a:t>‹#›</a:t>
            </a:fld>
            <a:endParaRPr lang="kk-KZ"/>
          </a:p>
        </p:txBody>
      </p:sp>
    </p:spTree>
    <p:extLst>
      <p:ext uri="{BB962C8B-B14F-4D97-AF65-F5344CB8AC3E}">
        <p14:creationId xmlns="" xmlns:p14="http://schemas.microsoft.com/office/powerpoint/2010/main" val="398663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0525" cy="496888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0"/>
            <a:ext cx="2930525" cy="496888"/>
          </a:xfrm>
          <a:prstGeom prst="rect">
            <a:avLst/>
          </a:prstGeom>
        </p:spPr>
        <p:txBody>
          <a:bodyPr vert="horz" lIns="91326" tIns="45662" rIns="91326" bIns="4566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E44629-6DDE-40AA-8A0A-C102D039CF6C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6" tIns="45662" rIns="91326" bIns="456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7" y="4722814"/>
            <a:ext cx="5408613" cy="4473575"/>
          </a:xfrm>
          <a:prstGeom prst="rect">
            <a:avLst/>
          </a:prstGeom>
        </p:spPr>
        <p:txBody>
          <a:bodyPr vert="horz" lIns="91326" tIns="45662" rIns="91326" bIns="45662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9"/>
            <a:ext cx="2930525" cy="496887"/>
          </a:xfrm>
          <a:prstGeom prst="rect">
            <a:avLst/>
          </a:prstGeom>
        </p:spPr>
        <p:txBody>
          <a:bodyPr vert="horz" lIns="91326" tIns="45662" rIns="91326" bIns="4566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9"/>
            <a:ext cx="2930525" cy="496887"/>
          </a:xfrm>
          <a:prstGeom prst="rect">
            <a:avLst/>
          </a:prstGeom>
        </p:spPr>
        <p:txBody>
          <a:bodyPr vert="horz" wrap="square" lIns="91326" tIns="45662" rIns="91326" bIns="456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E8EDD0-5530-4587-8878-2220D09B76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76232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3253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k-K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39C48-5E3F-4253-97A4-FD88FE227481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69529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234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63A49-1D0D-441B-8152-D271DE240173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8391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98664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CF3F8-889E-45D4-A7BB-551FAE1F8013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2666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2EE66-E32D-4A9D-8A00-7E96208F0288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EE14D-5370-4D84-B466-C7F67F62F5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34813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50B2A-6D40-48D7-AD00-CD567EC2ACC9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7F071-30A1-45FA-8CAF-C6476ECDE3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05849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CE63EA-6466-4041-9A07-6DE6DEDD6F76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4984-02C9-457E-8ECA-3471733E25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58144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6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0004">
              <a:spcBef>
                <a:spcPts val="84"/>
              </a:spcBef>
            </a:pPr>
            <a:fld id="{81D60167-4931-47E6-BA6A-407CBD079E47}" type="slidenum">
              <a:rPr lang="ru-RU" spc="6" smtClean="0"/>
              <a:pPr marL="30004">
                <a:spcBef>
                  <a:spcPts val="84"/>
                </a:spcBef>
              </a:pPr>
              <a:t>‹#›</a:t>
            </a:fld>
            <a:endParaRPr lang="ru-RU" spc="6" dirty="0"/>
          </a:p>
        </p:txBody>
      </p:sp>
    </p:spTree>
    <p:extLst>
      <p:ext uri="{BB962C8B-B14F-4D97-AF65-F5344CB8AC3E}">
        <p14:creationId xmlns="" xmlns:p14="http://schemas.microsoft.com/office/powerpoint/2010/main" val="4008600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E32FF-0D26-4BF7-8307-41D129A27AFC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86F77-7FC5-445B-9242-4AEC24EDB5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0121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2CA9D-E3A9-4791-B20A-4E23067B4965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5161A-2CFD-4B69-AC99-F7D667541D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4348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88E1-CF9B-4F6F-A924-79170B20A897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1CB30-899D-4377-9F30-A78B9D5429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76805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79CEF-3413-4BC7-AD32-9DBC1B32EE78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D2978-0AAD-463E-BA07-0D742DF4ED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85841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1BF56-41F3-4160-97FF-059DEA39459F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4A950-F966-4C0C-A27B-77C7061B2B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3991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7FA19-9130-4E80-BECC-4843C1295C8F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02C4-3863-4217-A0C1-54BDB82F45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686948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E9A01-D520-4C92-9411-452E1FF3A0E1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71ECB-1331-4E81-B4F1-B73E3B63EA9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508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9D55-D5A0-4596-8A34-2376872A266C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71CE9-C2D5-4855-8988-A1EF2C0EB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719953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8AF10-555B-4810-A32C-6EAE74714944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75568-803B-4363-9093-876E1D117D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01196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39AE-EEC4-44FD-9B11-F3032DA2E4A8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C5F76-9C61-4930-BABB-AB9EA90C5D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10198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EC2B4-6332-4BFE-A5D1-0FC9CB203773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67E1C-1496-42EE-B80A-13E7D356C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4372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29F07-D6CE-4DD6-BC5D-0276FA0A615F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D24DD-DA8F-4DFC-93C3-7DD6845900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17773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04DCB-E4BC-4D55-816E-FD2BBD95E7F8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154B4-B258-48BF-858B-D46F123F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480220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0F279-D3AF-476C-AB0E-6A5AC164AA72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8290D-312F-44A9-885F-998E3C8D95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594407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39B8-C1EA-4135-9997-BC630188B75B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5F0EE-03F8-4376-B1D2-DC2B4E3903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9996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2C9E-3DA0-442D-AF44-063E896BBE10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49CF-8B3D-4B82-841B-C94D28E8D1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32523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DEB02-8FE0-4B1E-A775-79605E8AA217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00D9-E0D6-4C31-B586-06944622AA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601789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1055E-F923-4055-B94E-50B97D486C91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AFEB5-BC73-4282-908C-91D57D7957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7468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E08F2-F88B-414C-8A50-3532CABCB7F6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2C947-DFB8-4DEF-8DE4-D8DE2AD13E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17784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EE47A-0467-4797-B16C-7B67C0347A82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B67D7D-FC8C-4931-986F-7D690131D2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5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8AEC3D-0212-4255-BA8D-F2DD3696FD15}" type="datetimeFigureOut">
              <a:rPr lang="ru-RU"/>
              <a:pPr>
                <a:defRPr/>
              </a:pPr>
              <a:t>17.05.2021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2662948-0F59-469D-81B3-BAE3CB5A41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 37"/>
          <p:cNvSpPr/>
          <p:nvPr/>
        </p:nvSpPr>
        <p:spPr>
          <a:xfrm flipH="1">
            <a:off x="0" y="2"/>
            <a:ext cx="10752898" cy="6857999"/>
          </a:xfrm>
          <a:custGeom>
            <a:avLst/>
            <a:gdLst>
              <a:gd name="connsiteX0" fmla="*/ 7628699 w 10752898"/>
              <a:gd name="connsiteY0" fmla="*/ 0 h 6857999"/>
              <a:gd name="connsiteX1" fmla="*/ 0 w 10752898"/>
              <a:gd name="connsiteY1" fmla="*/ 0 h 6857999"/>
              <a:gd name="connsiteX2" fmla="*/ 6857999 w 10752898"/>
              <a:gd name="connsiteY2" fmla="*/ 6857999 h 6857999"/>
              <a:gd name="connsiteX3" fmla="*/ 10752898 w 10752898"/>
              <a:gd name="connsiteY3" fmla="*/ 6857999 h 6857999"/>
              <a:gd name="connsiteX4" fmla="*/ 10752898 w 10752898"/>
              <a:gd name="connsiteY4" fmla="*/ 3124199 h 6857999"/>
              <a:gd name="connsiteX5" fmla="*/ 7628699 w 10752898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52898" h="6857999">
                <a:moveTo>
                  <a:pt x="7628699" y="0"/>
                </a:moveTo>
                <a:lnTo>
                  <a:pt x="0" y="0"/>
                </a:lnTo>
                <a:lnTo>
                  <a:pt x="6857999" y="6857999"/>
                </a:lnTo>
                <a:lnTo>
                  <a:pt x="10752898" y="6857999"/>
                </a:lnTo>
                <a:lnTo>
                  <a:pt x="10752898" y="3124199"/>
                </a:lnTo>
                <a:lnTo>
                  <a:pt x="7628699" y="0"/>
                </a:lnTo>
                <a:close/>
              </a:path>
            </a:pathLst>
          </a:custGeom>
          <a:gradFill>
            <a:gsLst>
              <a:gs pos="0">
                <a:srgbClr val="0C4068"/>
              </a:gs>
              <a:gs pos="50000">
                <a:srgbClr val="46B688">
                  <a:alpha val="70000"/>
                </a:srgbClr>
              </a:gs>
              <a:gs pos="100000">
                <a:srgbClr val="016AA3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00000">
            <a:off x="2296406" y="4602609"/>
            <a:ext cx="7678494" cy="4887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18900000">
            <a:off x="6365111" y="445780"/>
            <a:ext cx="6179303" cy="48872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8"/>
          <p:cNvSpPr txBox="1">
            <a:spLocks noGrp="1"/>
          </p:cNvSpPr>
          <p:nvPr/>
        </p:nvSpPr>
        <p:spPr>
          <a:xfrm>
            <a:off x="156429" y="2623295"/>
            <a:ext cx="6659651" cy="1477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Font typeface="Roboto Slab"/>
              <a:buNone/>
              <a:defRPr sz="6000" b="1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ctr"/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Бұқаралық және балалар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спортын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дамыту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 –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дені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сау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Lato Black" panose="020F0502020204030203" pitchFamily="34" charset="0"/>
                <a:cs typeface="Times New Roman" pitchFamily="18" charset="0"/>
              </a:rPr>
              <a:t>халықты қалыптастыру негізі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ea typeface="Lato Black" panose="020F0502020204030203" pitchFamily="34" charset="0"/>
              <a:cs typeface="Times New Roman" pitchFamily="18" charset="0"/>
            </a:endParaRPr>
          </a:p>
        </p:txBody>
      </p:sp>
      <p:pic>
        <p:nvPicPr>
          <p:cNvPr id="22" name="Picture 2" descr="Emblem of Kazakhstan 3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76672"/>
            <a:ext cx="1413383" cy="1422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8493" y="10125"/>
            <a:ext cx="1431687" cy="1380555"/>
          </a:xfrm>
          <a:prstGeom prst="rect">
            <a:avLst/>
          </a:prstGeom>
        </p:spPr>
      </p:pic>
      <p:pic>
        <p:nvPicPr>
          <p:cNvPr id="23" name="Рисунок 22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4512" y="5432821"/>
            <a:ext cx="1431687" cy="1380555"/>
          </a:xfrm>
          <a:prstGeom prst="rect">
            <a:avLst/>
          </a:prstGeom>
        </p:spPr>
      </p:pic>
      <p:sp>
        <p:nvSpPr>
          <p:cNvPr id="26" name="TextBox 4"/>
          <p:cNvSpPr txBox="1"/>
          <p:nvPr/>
        </p:nvSpPr>
        <p:spPr>
          <a:xfrm>
            <a:off x="4871864" y="6308725"/>
            <a:ext cx="1990725" cy="325438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20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2</a:t>
            </a:r>
            <a:r>
              <a:rPr lang="kk-KZ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1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ea typeface="+mj-ea"/>
                <a:cs typeface="Arial" charset="0"/>
              </a:rPr>
              <a:t> ж. 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Century Gothic" pitchFamily="34" charset="0"/>
              <a:ea typeface="+mj-ea"/>
              <a:cs typeface="Arial" charset="0"/>
            </a:endParaRPr>
          </a:p>
        </p:txBody>
      </p:sp>
      <p:pic>
        <p:nvPicPr>
          <p:cNvPr id="28" name="Picture 4" descr="\\192.168.31.210\обмен\Астана-Фото\volleyball-1024x926.png"/>
          <p:cNvPicPr>
            <a:picLocks noChangeAspect="1" noChangeArrowheads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212976"/>
            <a:ext cx="3060340" cy="30957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8" y="548680"/>
            <a:ext cx="1403127" cy="1426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6576798"/>
      </p:ext>
    </p:extLst>
  </p:cSld>
  <p:clrMapOvr>
    <a:masterClrMapping/>
  </p:clrMapOvr>
  <p:transition advTm="507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10073" y="2075223"/>
            <a:ext cx="4463720" cy="357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7800" lvl="0" indent="-177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Бюджет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қаражаты және квазимемлекеттік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сектор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есебінен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спортшының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жаттықтырушының және 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клуб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басшысының ең жоғары рұқсат етілген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жалақы мөлшері 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2 млн.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теңгеден аспайтын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мөлшерде айқындалсын;</a:t>
            </a:r>
            <a:endParaRPr lang="ru-RU" altLang="ru-RU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7800" lvl="0" indent="-177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ойын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кәсіби 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спорт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клубтарын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ұстауға мемлекеттік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бюджет пен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квазимемлекеттік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сектордан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бөлінетін қаржы қаражатының ең жоғары сомасы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мөлшерінде белгіленсін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: </a:t>
            </a:r>
          </a:p>
          <a:p>
            <a:pPr marL="177800" lvl="0" indent="-177800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- футбол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және шайбамен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хоккей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үшін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1,2</a:t>
            </a:r>
            <a:r>
              <a:rPr lang="ru-RU" altLang="ru-RU" sz="1400" b="1" dirty="0" smtClean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млрд.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теңгеден артық емес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                                                                     -  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қалған ойын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түрлеріне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450 млн.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теңгеден артық емес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9610" y="1220905"/>
            <a:ext cx="916122" cy="916122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25601" y="1474331"/>
            <a:ext cx="1966821" cy="41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ҰСЫНЫСТАР</a:t>
            </a:r>
            <a:r>
              <a:rPr lang="ru-RU" altLang="ru-RU" sz="1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anose="02020603050405020304" pitchFamily="18" charset="0"/>
              </a:rPr>
              <a:t> </a:t>
            </a:r>
            <a:endParaRPr lang="ru-RU" altLang="ru-RU" sz="1400" dirty="0" smtClean="0">
              <a:solidFill>
                <a:srgbClr val="C00000"/>
              </a:solidFill>
              <a:latin typeface="+mj-lt"/>
              <a:ea typeface="Segoe UI Symbol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D:\CSI Main\CSI templates\753619-business\png\021-growth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81" y="1346775"/>
            <a:ext cx="761173" cy="76117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533168" y="1428737"/>
            <a:ext cx="241585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ШЫҒЫНДАРДЫ ОҢТАЙЛАНДЫРУ</a:t>
            </a:r>
            <a:endParaRPr lang="ru-RU" altLang="ru-RU" sz="1600" b="1" dirty="0">
              <a:solidFill>
                <a:srgbClr val="19958D"/>
              </a:solidFill>
              <a:latin typeface="Futura PT Book Italic" panose="020B0502020204090303" pitchFamily="34" charset="-5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963422" y="2357429"/>
            <a:ext cx="3706384" cy="263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778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98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клубтың қаржыландырудың жалпы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мөлшері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55,5 млрд.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теңгені құрайды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u-RU" altLang="ru-RU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7800" indent="-1778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Алдын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ала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есептеулер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бойынша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үнемдеу </a:t>
            </a:r>
            <a:r>
              <a:rPr lang="ru-RU" altLang="ru-RU" sz="1400" b="1" dirty="0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 млрд</a:t>
            </a:r>
            <a:r>
              <a:rPr lang="ru-RU" altLang="ru-RU" sz="1400" b="1" dirty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 </a:t>
            </a:r>
            <a:r>
              <a:rPr lang="ru-RU" altLang="ru-RU" sz="1400" b="1" dirty="0" err="1" smtClean="0">
                <a:solidFill>
                  <a:srgbClr val="C0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теңгені құрайды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.</a:t>
            </a:r>
            <a:endParaRPr lang="ru-RU" altLang="ru-RU" sz="1400" dirty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7800" indent="-177800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ru-RU" altLang="ru-RU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Шеврон 26"/>
          <p:cNvSpPr/>
          <p:nvPr/>
        </p:nvSpPr>
        <p:spPr>
          <a:xfrm rot="5400000">
            <a:off x="2141830" y="3840804"/>
            <a:ext cx="322291" cy="3467631"/>
          </a:xfrm>
          <a:prstGeom prst="chevron">
            <a:avLst>
              <a:gd name="adj" fmla="val 6198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9160" y="5761249"/>
            <a:ext cx="3515893" cy="4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kk-KZ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Қаржыландыру ашықтығы</a:t>
            </a:r>
            <a:endParaRPr lang="ru-RU" altLang="ru-RU" sz="1600" b="1" dirty="0">
              <a:solidFill>
                <a:srgbClr val="C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2" name="Шеврон 26"/>
          <p:cNvSpPr/>
          <p:nvPr/>
        </p:nvSpPr>
        <p:spPr>
          <a:xfrm rot="5400000">
            <a:off x="6504405" y="3595651"/>
            <a:ext cx="322291" cy="3467631"/>
          </a:xfrm>
          <a:prstGeom prst="chevron">
            <a:avLst>
              <a:gd name="adj" fmla="val 6198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51740" y="5557476"/>
            <a:ext cx="356035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ts val="1200"/>
              </a:spcBef>
            </a:pPr>
            <a:r>
              <a:rPr lang="ru-RU" altLang="ru-RU" sz="1600" b="1" dirty="0" err="1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Жалпы</a:t>
            </a: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шығындар үнемділігін бұқаралық және балалар</a:t>
            </a: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спортына</a:t>
            </a: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ru-RU" sz="1600" b="1" dirty="0" err="1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бағыттау жоспарлануда</a:t>
            </a: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 </a:t>
            </a:r>
            <a:endParaRPr lang="ru-RU" altLang="ru-RU" sz="1600" b="1" dirty="0">
              <a:solidFill>
                <a:srgbClr val="C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256805" y="1590403"/>
            <a:ext cx="2929157" cy="41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КҮТІЛЕТІН НӘТИЖЕ </a:t>
            </a:r>
            <a:endParaRPr lang="ru-RU" altLang="ru-RU" sz="1600" b="1" dirty="0">
              <a:solidFill>
                <a:srgbClr val="19958D"/>
              </a:solidFill>
              <a:latin typeface="Futura PT Book Italic" panose="020B0502020204090303" pitchFamily="34" charset="-52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8869100" y="2145124"/>
            <a:ext cx="3215159" cy="3412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177800" indent="-177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Бұқаралық және балалар-жасөспірімдер спортын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ru-RU" altLang="ru-RU" sz="1400" dirty="0" err="1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дамыту</a:t>
            </a:r>
            <a:r>
              <a:rPr lang="ru-RU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;      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k-KZ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Спорт түрлері бойынша жаңа секциялар мен бөлімдер ашу;</a:t>
            </a:r>
          </a:p>
          <a:p>
            <a:pPr marL="177800" indent="-1778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kk-KZ" altLang="ru-RU" sz="1400" dirty="0" smtClean="0">
                <a:solidFill>
                  <a:srgbClr val="00206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Спортпен айналысатын балалар санын арттыру.</a:t>
            </a:r>
          </a:p>
          <a:p>
            <a:pPr defTabSz="914400" eaLnBrk="0" fontAlgn="base" hangingPunct="0">
              <a:lnSpc>
                <a:spcPct val="150000"/>
              </a:lnSpc>
              <a:spcBef>
                <a:spcPts val="600"/>
              </a:spcBef>
              <a:spcAft>
                <a:spcPct val="0"/>
              </a:spcAft>
            </a:pPr>
            <a:endParaRPr lang="ru-RU" altLang="ru-RU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177800" indent="-177800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endParaRPr lang="kk-KZ" altLang="ru-RU" sz="1400" dirty="0" smtClean="0">
              <a:solidFill>
                <a:srgbClr val="00206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" name="Шеврон 26"/>
          <p:cNvSpPr/>
          <p:nvPr/>
        </p:nvSpPr>
        <p:spPr>
          <a:xfrm rot="5400000">
            <a:off x="10245401" y="3100994"/>
            <a:ext cx="316873" cy="3341356"/>
          </a:xfrm>
          <a:prstGeom prst="chevron">
            <a:avLst>
              <a:gd name="adj" fmla="val 61988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733160" y="5056231"/>
            <a:ext cx="3219928" cy="423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ru-RU" altLang="ru-RU" sz="1600" b="1" dirty="0" err="1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Сапалы</a:t>
            </a:r>
            <a:r>
              <a:rPr lang="ru-RU" altLang="ru-RU" sz="1600" b="1" dirty="0" smtClean="0">
                <a:solidFill>
                  <a:srgbClr val="C00000"/>
                </a:solidFill>
                <a:latin typeface="+mj-lt"/>
                <a:cs typeface="Segoe UI" panose="020B0502040204020203" pitchFamily="34" charset="0"/>
              </a:rPr>
              <a:t> резерв </a:t>
            </a:r>
            <a:endParaRPr lang="ru-RU" altLang="ru-RU" sz="1600" b="1" dirty="0">
              <a:solidFill>
                <a:srgbClr val="C0000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178507" y="640310"/>
            <a:ext cx="1137018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kk-KZ" altLang="ru-RU" sz="2000" b="1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ЖҰЖ-НЫҢ 74-ТАРМАҒЫН ОРЫНДАУ БОЙЫНША ҰСЫНЫСТАР</a:t>
            </a:r>
            <a:endParaRPr lang="ru-RU" altLang="ru-RU" sz="2000" b="1" dirty="0">
              <a:solidFill>
                <a:srgbClr val="19958D"/>
              </a:solidFill>
              <a:latin typeface="Futura PT Book Italic" panose="020B0502020204090303" pitchFamily="34" charset="-52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834085" y="1474331"/>
            <a:ext cx="615749" cy="609653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4638675" y="12817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7964" y="14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37521" y="12688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ЖАЛПЫҰЛТТЫҚ ІС-ШАРАЛАР ЖОСПАРЫ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0733" y="-27384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олилиния 23"/>
          <p:cNvSpPr/>
          <p:nvPr/>
        </p:nvSpPr>
        <p:spPr>
          <a:xfrm>
            <a:off x="-12031" y="645738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78507" y="1205193"/>
            <a:ext cx="5834743" cy="0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766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9418" y="1500174"/>
            <a:ext cx="7455869" cy="4651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Балалар-жасөспірімдер дене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шынықтыру дайындығы клубтарының және дәрігерлік-дене шынықтыру диспансерлерінің </a:t>
            </a:r>
            <a:r>
              <a:rPr lang="ru-RU" dirty="0" err="1" smtClean="0">
                <a:latin typeface="Futura PT Book Italic" panose="020B0502020204090303" pitchFamily="34" charset="-52"/>
                <a:cs typeface="Segoe UI" panose="020B0502040204020203" pitchFamily="34" charset="0"/>
              </a:rPr>
              <a:t>желісі</a:t>
            </a:r>
            <a:r>
              <a:rPr lang="ru-RU" dirty="0" smtClean="0"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err="1" smtClean="0">
                <a:latin typeface="Futura PT Book Italic" panose="020B0502020204090303" pitchFamily="34" charset="-52"/>
                <a:cs typeface="Segoe UI" panose="020B0502040204020203" pitchFamily="34" charset="0"/>
              </a:rPr>
              <a:t>кеңейтілді</a:t>
            </a:r>
            <a:endParaRPr lang="ru-RU" dirty="0">
              <a:latin typeface="Futura PT Book Italic" panose="020B05020202040903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Дене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шынықтыру және 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спорт </a:t>
            </a: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бойынша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оқудан тыс</a:t>
            </a:r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b="1" dirty="0" err="1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сабақтар жүргізгені үшін </a:t>
            </a:r>
            <a:r>
              <a:rPr lang="ru-RU" dirty="0" err="1" smtClean="0">
                <a:latin typeface="Futura PT Book Italic" panose="020B0502020204090303" pitchFamily="34" charset="-52"/>
                <a:cs typeface="Segoe UI" panose="020B0502040204020203" pitchFamily="34" charset="0"/>
              </a:rPr>
              <a:t>мұғалімдерге қосымша ақы енгізілді</a:t>
            </a:r>
            <a:endParaRPr lang="ru-RU" dirty="0" smtClean="0">
              <a:latin typeface="Futura PT Book Italic" panose="020B0502020204090303" pitchFamily="34" charset="-52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Білім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берудің барлық деңгейлеріндегі дене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тәрбиесі сабақтарында </a:t>
            </a:r>
            <a:r>
              <a:rPr lang="ru-RU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ұлттық </a:t>
            </a:r>
            <a:r>
              <a:rPr lang="ru-RU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спорт </a:t>
            </a:r>
            <a:r>
              <a:rPr lang="ru-RU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түрлері бойынша</a:t>
            </a:r>
            <a:r>
              <a:rPr lang="ru-RU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міндетті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компонент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енгізілді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Futura PT Book Italic" panose="020B05020202040903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Халықпен жұмыс істеу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үшін </a:t>
            </a:r>
            <a:r>
              <a:rPr lang="ru-RU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спорт </a:t>
            </a:r>
            <a:r>
              <a:rPr lang="ru-RU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жөніндегі нұсқаушыларды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штаттық бірліктермен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қамтамасыз ету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көзделді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Futura PT Book Italic" panose="020B05020202040903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Мемлекеттік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шығармашылық және спорттық тапсырысты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іске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асыру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арқылы балалар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мен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жасөспірімдердің шығармашылық және спорттық әлеуетін мемлекеттік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қолдаудың жаңа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институты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енгізілді</a:t>
            </a:r>
            <a:endParaRPr lang="ru-RU" b="1" dirty="0">
              <a:solidFill>
                <a:srgbClr val="19958D"/>
              </a:solidFill>
              <a:latin typeface="Futura PT Book Italic" panose="020B0502020204090303" pitchFamily="34" charset="-52"/>
              <a:cs typeface="Segoe UI" panose="020B05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4167174" cy="3261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2020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жылғы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30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желтоқсанда Қазақстан Республикасының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«ҚАЗАҚСТАН РЕСПУБЛИКАСЫНЫҢ КЕЙБІР ЗАҢНАМАЛЫҚ АКТІЛЕРІНЕ </a:t>
            </a: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МӘДЕНИЕТ</a:t>
            </a:r>
            <a:r>
              <a:rPr lang="ru-RU" b="1" dirty="0" smtClean="0">
                <a:solidFill>
                  <a:srgbClr val="19958D"/>
                </a:solidFill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, ДЕНЕ ШЫНЫҚТЫРУ ЖӘНЕ СПОРТ МӘСЕЛЕЛЕРІ БОЙЫНША ӨЗГЕРІСТЕР МЕН ТОЛЫҚТЫРУЛАР ЕНГІЗУ ТУРАЛЫ»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1400" b="1" dirty="0" smtClean="0">
                <a:effectLst/>
                <a:latin typeface="Futura PT Bold Italic" panose="020B0902020204090203" pitchFamily="34" charset="-52"/>
                <a:ea typeface="Calibri" panose="020F0502020204030204" pitchFamily="34" charset="0"/>
                <a:cs typeface="Segoe UI" panose="020B0502040204020203" pitchFamily="34" charset="0"/>
              </a:rPr>
              <a:t>ЗАҢЫ ҚАБЫЛДАНДЫ</a:t>
            </a:r>
            <a:endParaRPr lang="ru-RU" sz="1400" b="1" dirty="0">
              <a:effectLst/>
              <a:latin typeface="Futura PT Bold Italic" panose="020B0902020204090203" pitchFamily="34" charset="-52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67633" y="928670"/>
            <a:ext cx="63598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19958D"/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ЗАҢ НОВЕЛЛАЛАРЫ:</a:t>
            </a:r>
            <a:endParaRPr lang="ru-RU" sz="2000" b="1" dirty="0">
              <a:solidFill>
                <a:srgbClr val="19958D"/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07467" y="162125"/>
            <a:ext cx="7493324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8121" y="162125"/>
            <a:ext cx="69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ЗАҢНАМАЛЫҚ БАЗАНЫ ЖЕТІЛДІРУ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106031" y="1678014"/>
            <a:ext cx="11401" cy="4392000"/>
          </a:xfrm>
          <a:prstGeom prst="line">
            <a:avLst/>
          </a:prstGeom>
          <a:ln w="38100">
            <a:solidFill>
              <a:srgbClr val="D6B36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 9"/>
          <p:cNvSpPr/>
          <p:nvPr/>
        </p:nvSpPr>
        <p:spPr>
          <a:xfrm>
            <a:off x="-12031" y="649133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 descr="Картинки по запросу &quot;law png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464" y="5128676"/>
            <a:ext cx="1313466" cy="11806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225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935760" y="3132110"/>
            <a:ext cx="4320480" cy="2360464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84320" y="3277858"/>
            <a:ext cx="402336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 rot="5400000">
            <a:off x="5892744" y="2264105"/>
            <a:ext cx="190487" cy="3672407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6D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 rot="10800000">
            <a:off x="6027420" y="2276872"/>
            <a:ext cx="140588" cy="1286598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D6D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59696" y="4952895"/>
            <a:ext cx="2160000" cy="1055970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672304" y="4952023"/>
            <a:ext cx="2160000" cy="1055970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343472" y="3455132"/>
            <a:ext cx="2880320" cy="1266711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15880" y="3501008"/>
            <a:ext cx="21600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680416" y="3501007"/>
            <a:ext cx="2160000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67015" y="2699376"/>
            <a:ext cx="2721708" cy="638599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59496" y="1052736"/>
            <a:ext cx="9361040" cy="1377416"/>
          </a:xfrm>
          <a:prstGeom prst="rect">
            <a:avLst/>
          </a:prstGeom>
          <a:solidFill>
            <a:schemeClr val="bg1"/>
          </a:solidFill>
          <a:ln w="19050"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559496" y="1052736"/>
            <a:ext cx="9361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Қазақстан Республикасы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Үкіметінің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2020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жылғы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23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сәуірдегі қаулысымен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a typeface="Calibri" panose="020F0502020204030204" pitchFamily="34" charset="0"/>
              </a:rPr>
              <a:t> </a:t>
            </a:r>
          </a:p>
          <a:p>
            <a:pPr algn="ctr"/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дене</a:t>
            </a:r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шынықтыру және бұқаралық спортты</a:t>
            </a:r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дамыту</a:t>
            </a:r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бойынша</a:t>
            </a:r>
            <a:endParaRPr lang="ru-RU" sz="2000" b="1" dirty="0" smtClean="0">
              <a:solidFill>
                <a:srgbClr val="19958D"/>
              </a:solidFill>
              <a:ea typeface="Calibri" panose="020F0502020204030204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2020-2025 </a:t>
            </a:r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жылдарға арналған Кешенді</a:t>
            </a:r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жоспар</a:t>
            </a:r>
            <a:r>
              <a:rPr lang="ru-RU" sz="2000" b="1" dirty="0" smtClean="0">
                <a:solidFill>
                  <a:srgbClr val="19958D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ea typeface="Calibri" panose="020F0502020204030204" pitchFamily="34" charset="0"/>
              </a:rPr>
              <a:t>әзірленді және бекітілді</a:t>
            </a:r>
            <a:endParaRPr lang="kk-KZ" sz="2000" b="1" dirty="0">
              <a:solidFill>
                <a:srgbClr val="19958D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4827004" y="2852936"/>
            <a:ext cx="25651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Негізгі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бағыттар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967746" y="4972358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Спорттық –бұқаралық іс-шаралар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222085" y="3643212"/>
            <a:ext cx="1741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Мектеп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және студенттік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спорт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421918" y="4962716"/>
            <a:ext cx="2046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СӨС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насихаттау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және танымал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ету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695057" y="3670751"/>
            <a:ext cx="2114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Спорт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желісін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кеңейту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38675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37521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БҰҚАРАЛЫҚ СПОРТТЫ ДАМЫТУ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-12031" y="6568379"/>
            <a:ext cx="3429000" cy="289622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44" name="Прямоугольный треугольник 43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368" y="1096537"/>
            <a:ext cx="1040731" cy="125234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1415480" y="3501008"/>
            <a:ext cx="27742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Еңбек ұжымдарында өндірістік гимнастиканы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енгізу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ru-RU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5140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850" y="1"/>
            <a:ext cx="8362950" cy="7651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/>
            </a:r>
            <a:br>
              <a:rPr lang="ru-RU" sz="2200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1530" y="2852936"/>
            <a:ext cx="9095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spc="-5" dirty="0" smtClean="0">
                <a:solidFill>
                  <a:srgbClr val="19958D"/>
                </a:solidFill>
              </a:rPr>
              <a:t>НАЗАРЛАРЫҢЫЗҒА РАХМЕТ</a:t>
            </a:r>
            <a:r>
              <a:rPr lang="ru-RU" sz="5400" b="1" spc="5" dirty="0" smtClean="0">
                <a:solidFill>
                  <a:srgbClr val="19958D"/>
                </a:solidFill>
              </a:rPr>
              <a:t>!</a:t>
            </a:r>
            <a:endParaRPr lang="ru-RU" sz="5400" b="1" dirty="0">
              <a:solidFill>
                <a:srgbClr val="19958D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23592" y="3789040"/>
            <a:ext cx="7272808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24000">
                  <a:srgbClr val="F16A0F">
                    <a:lumMod val="83000"/>
                  </a:srgbClr>
                </a:gs>
                <a:gs pos="65000">
                  <a:srgbClr val="F16A0F"/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6451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Номер слайда 7"/>
          <p:cNvSpPr txBox="1">
            <a:spLocks/>
          </p:cNvSpPr>
          <p:nvPr/>
        </p:nvSpPr>
        <p:spPr bwMode="auto">
          <a:xfrm>
            <a:off x="10769601" y="6172200"/>
            <a:ext cx="1016000" cy="36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EBB4267-E6E3-4603-B643-9B9469E302F3}" type="slidenum">
              <a:rPr lang="en-US" altLang="ru-RU" sz="1700">
                <a:solidFill>
                  <a:srgbClr val="F2F2F2"/>
                </a:solidFill>
                <a:latin typeface="Century Gothic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ru-RU" sz="1700" dirty="0">
              <a:solidFill>
                <a:srgbClr val="F2F2F2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8488" y="3068960"/>
            <a:ext cx="11632167" cy="2832902"/>
          </a:xfrm>
          <a:prstGeom prst="rect">
            <a:avLst/>
          </a:prstGeom>
          <a:ln>
            <a:noFill/>
          </a:ln>
        </p:spPr>
        <p:txBody>
          <a:bodyPr wrap="square" lIns="138506" tIns="69252" rIns="138506" bIns="69252">
            <a:spAutoFit/>
          </a:bodyPr>
          <a:lstStyle/>
          <a:p>
            <a:pPr algn="just">
              <a:defRPr/>
            </a:pPr>
            <a:r>
              <a:rPr lang="ru-RU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ҚР </a:t>
            </a:r>
            <a:r>
              <a:rPr lang="ru-RU" b="1" dirty="0" err="1" smtClean="0">
                <a:solidFill>
                  <a:srgbClr val="19958D"/>
                </a:solidFill>
                <a:latin typeface="Arial" pitchFamily="34" charset="0"/>
              </a:rPr>
              <a:t>Президентінің </a:t>
            </a:r>
            <a:r>
              <a:rPr lang="ru-RU" b="1" dirty="0" smtClean="0">
                <a:solidFill>
                  <a:srgbClr val="19958D"/>
                </a:solidFill>
                <a:latin typeface="Arial" pitchFamily="34" charset="0"/>
              </a:rPr>
              <a:t>2020 </a:t>
            </a:r>
            <a:r>
              <a:rPr lang="ru-RU" b="1" dirty="0" err="1" smtClean="0">
                <a:solidFill>
                  <a:srgbClr val="19958D"/>
                </a:solidFill>
                <a:latin typeface="Arial" pitchFamily="34" charset="0"/>
              </a:rPr>
              <a:t>жылғы </a:t>
            </a:r>
            <a:r>
              <a:rPr lang="ru-RU" b="1" dirty="0" smtClean="0">
                <a:solidFill>
                  <a:srgbClr val="19958D"/>
                </a:solidFill>
                <a:latin typeface="Arial" pitchFamily="34" charset="0"/>
              </a:rPr>
              <a:t>1 </a:t>
            </a:r>
            <a:r>
              <a:rPr lang="ru-RU" b="1" dirty="0" err="1" smtClean="0">
                <a:solidFill>
                  <a:srgbClr val="19958D"/>
                </a:solidFill>
                <a:latin typeface="Arial" pitchFamily="34" charset="0"/>
              </a:rPr>
              <a:t>қыркүйектегі Қазақстан халқына Жолдауы</a:t>
            </a:r>
            <a:r>
              <a:rPr lang="ru-RU" b="1" dirty="0" smtClean="0">
                <a:solidFill>
                  <a:srgbClr val="19958D"/>
                </a:solidFill>
                <a:latin typeface="Arial" pitchFamily="34" charset="0"/>
              </a:rPr>
              <a:t> </a:t>
            </a:r>
            <a:r>
              <a:rPr lang="ru-RU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«ЖАҢА ЖАҒДАЙДАҒЫ ҚАЗАҚСТАН: ІС-ҚИМЫЛ КЕЗЕҢІ»:</a:t>
            </a:r>
            <a:endParaRPr lang="ru-RU" b="1" dirty="0">
              <a:solidFill>
                <a:srgbClr val="19958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1100" b="1" dirty="0" smtClean="0">
              <a:solidFill>
                <a:srgbClr val="19958D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kk-KZ" sz="2000" b="1" dirty="0" smtClean="0">
                <a:solidFill>
                  <a:srgbClr val="D6B368"/>
                </a:solidFill>
                <a:latin typeface="Arial" pitchFamily="34" charset="0"/>
              </a:rPr>
              <a:t>Өскелең ұрпақтың спорттық және шығармашылық әлеуетіне аса назар аудару қажет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1400" b="1" dirty="0">
              <a:solidFill>
                <a:srgbClr val="D6B36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Қаржы тапшылығы жағдайында, </a:t>
            </a:r>
            <a:r>
              <a:rPr lang="ru-RU" sz="2000" b="1" dirty="0" err="1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кәсіби 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спорт </a:t>
            </a:r>
            <a:r>
              <a:rPr lang="ru-RU" sz="2000" b="1" dirty="0" err="1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клубтарын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толығымен мемлекет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есебінен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ұстаудың мағынасы жоқ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ru-RU" sz="1400" b="1" dirty="0">
              <a:solidFill>
                <a:srgbClr val="D6B368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000" b="1" dirty="0" err="1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Бұқаралық спортқа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, дене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шынықтыруға және, әрине, балаларға басымдық 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беру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керек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Әр облыста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ірі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аудан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орталықтарында 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спорт </a:t>
            </a:r>
            <a:r>
              <a:rPr lang="ru-RU" sz="2000" b="1" dirty="0" err="1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секцияларын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ашу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қажет</a:t>
            </a:r>
            <a:r>
              <a:rPr lang="ru-RU" sz="2000" b="1" dirty="0" smtClean="0">
                <a:solidFill>
                  <a:srgbClr val="19958D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000" b="1" dirty="0" smtClean="0">
                <a:solidFill>
                  <a:srgbClr val="D6B368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2000" b="1" dirty="0">
              <a:solidFill>
                <a:srgbClr val="D6B3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9" name="AutoShape 4" descr="https://library-rudny.kz/wp-content/uploads/2017/08/Ruh-loga.png"/>
          <p:cNvSpPr>
            <a:spLocks noChangeAspect="1" noChangeArrowheads="1"/>
          </p:cNvSpPr>
          <p:nvPr/>
        </p:nvSpPr>
        <p:spPr bwMode="auto">
          <a:xfrm>
            <a:off x="207432" y="-143933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8506" tIns="69252" rIns="138506" bIns="69252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7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00" r="21405" b="41464"/>
          <a:stretch/>
        </p:blipFill>
        <p:spPr>
          <a:xfrm>
            <a:off x="4007768" y="891863"/>
            <a:ext cx="3672408" cy="203308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728716" y="162125"/>
            <a:ext cx="7472075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27848" y="160835"/>
            <a:ext cx="7067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ҚР ПРЕЗИДЕНТІНІҢ ҚАЗАҚСТАН ХАЛҚЫНА ЖОЛДАУЫ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олилиния 19"/>
          <p:cNvSpPr/>
          <p:nvPr/>
        </p:nvSpPr>
        <p:spPr>
          <a:xfrm>
            <a:off x="-12031" y="649133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1" name="Прямоугольный треугольник 20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07223" y="5517232"/>
            <a:ext cx="821425" cy="792088"/>
          </a:xfrm>
          <a:prstGeom prst="rect">
            <a:avLst/>
          </a:prstGeom>
        </p:spPr>
      </p:pic>
      <p:pic>
        <p:nvPicPr>
          <p:cNvPr id="24" name="Рисунок 23" descr="1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0800000">
            <a:off x="89998" y="2780928"/>
            <a:ext cx="821425" cy="792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806755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3"/>
          <p:cNvSpPr txBox="1">
            <a:spLocks noGrp="1"/>
          </p:cNvSpPr>
          <p:nvPr>
            <p:ph type="title"/>
          </p:nvPr>
        </p:nvSpPr>
        <p:spPr>
          <a:xfrm>
            <a:off x="309522" y="714356"/>
            <a:ext cx="9151921" cy="289823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k-KZ" sz="1800" b="1" spc="-45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2020 ЖЫЛЫ ХАЛЫҚТЫҢ ДЕНЕ ШЫНЫҚТЫРУМЕН ЖӘНЕ СПОРТПЕН ҚАМТЫЛУЫ</a:t>
            </a:r>
            <a:endParaRPr sz="1800" b="1" dirty="0">
              <a:solidFill>
                <a:srgbClr val="19958D"/>
              </a:solidFill>
              <a:latin typeface="Futura PT Book Italic" panose="020B0502020204090303" pitchFamily="34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712" y="3717032"/>
            <a:ext cx="1793280" cy="253930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7024694" y="1857364"/>
            <a:ext cx="4309427" cy="4379743"/>
            <a:chOff x="3564044" y="1323725"/>
            <a:chExt cx="5916330" cy="296711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564044" y="1323725"/>
              <a:ext cx="5916330" cy="2967118"/>
              <a:chOff x="5148220" y="1323725"/>
              <a:chExt cx="5916330" cy="2967118"/>
            </a:xfrm>
          </p:grpSpPr>
          <p:grpSp>
            <p:nvGrpSpPr>
              <p:cNvPr id="104" name="Группа 103"/>
              <p:cNvGrpSpPr/>
              <p:nvPr/>
            </p:nvGrpSpPr>
            <p:grpSpPr>
              <a:xfrm>
                <a:off x="5355328" y="1323725"/>
                <a:ext cx="5709222" cy="2105275"/>
                <a:chOff x="5201706" y="1035693"/>
                <a:chExt cx="5773252" cy="2105275"/>
              </a:xfrm>
            </p:grpSpPr>
            <p:sp>
              <p:nvSpPr>
                <p:cNvPr id="112" name="Прямоугольник 111"/>
                <p:cNvSpPr/>
                <p:nvPr/>
              </p:nvSpPr>
              <p:spPr>
                <a:xfrm>
                  <a:off x="9999278" y="2221146"/>
                  <a:ext cx="720081" cy="898138"/>
                </a:xfrm>
                <a:prstGeom prst="rect">
                  <a:avLst/>
                </a:prstGeom>
                <a:solidFill>
                  <a:srgbClr val="D6B3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1" name="Прямоугольник 110"/>
                <p:cNvSpPr/>
                <p:nvPr/>
              </p:nvSpPr>
              <p:spPr>
                <a:xfrm>
                  <a:off x="8075342" y="2394461"/>
                  <a:ext cx="720081" cy="723441"/>
                </a:xfrm>
                <a:prstGeom prst="rect">
                  <a:avLst/>
                </a:prstGeom>
                <a:solidFill>
                  <a:srgbClr val="D6B3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0" name="Прямоугольник 109"/>
                <p:cNvSpPr/>
                <p:nvPr/>
              </p:nvSpPr>
              <p:spPr>
                <a:xfrm>
                  <a:off x="6163283" y="2498611"/>
                  <a:ext cx="720081" cy="629148"/>
                </a:xfrm>
                <a:prstGeom prst="rect">
                  <a:avLst/>
                </a:prstGeom>
                <a:solidFill>
                  <a:srgbClr val="D6B368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latin typeface="K Futuris" panose="020B0500000000000000" pitchFamily="34" charset="0"/>
                  </a:endParaRPr>
                </a:p>
              </p:txBody>
            </p:sp>
            <p:cxnSp>
              <p:nvCxnSpPr>
                <p:cNvPr id="101" name="Прямая соединительная линия 100"/>
                <p:cNvCxnSpPr/>
                <p:nvPr/>
              </p:nvCxnSpPr>
              <p:spPr>
                <a:xfrm>
                  <a:off x="5201706" y="3140968"/>
                  <a:ext cx="5773252" cy="0"/>
                </a:xfrm>
                <a:prstGeom prst="line">
                  <a:avLst/>
                </a:prstGeom>
                <a:ln w="57150">
                  <a:solidFill>
                    <a:srgbClr val="3195B4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Прямоугольник 101"/>
                <p:cNvSpPr/>
                <p:nvPr/>
              </p:nvSpPr>
              <p:spPr>
                <a:xfrm>
                  <a:off x="5446339" y="1700808"/>
                  <a:ext cx="720081" cy="1440160"/>
                </a:xfrm>
                <a:prstGeom prst="rect">
                  <a:avLst/>
                </a:prstGeom>
                <a:solidFill>
                  <a:srgbClr val="19958D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5" name="Прямоугольник 104"/>
                <p:cNvSpPr/>
                <p:nvPr/>
              </p:nvSpPr>
              <p:spPr>
                <a:xfrm>
                  <a:off x="7362768" y="1556792"/>
                  <a:ext cx="720081" cy="1584176"/>
                </a:xfrm>
                <a:prstGeom prst="rect">
                  <a:avLst/>
                </a:prstGeom>
                <a:solidFill>
                  <a:srgbClr val="19958D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6" name="Прямоугольник 105"/>
                <p:cNvSpPr/>
                <p:nvPr/>
              </p:nvSpPr>
              <p:spPr>
                <a:xfrm>
                  <a:off x="9279197" y="1412776"/>
                  <a:ext cx="720081" cy="1728192"/>
                </a:xfrm>
                <a:prstGeom prst="rect">
                  <a:avLst/>
                </a:prstGeom>
                <a:solidFill>
                  <a:srgbClr val="19958D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3" name="Прямоугольник 102"/>
                <p:cNvSpPr/>
                <p:nvPr/>
              </p:nvSpPr>
              <p:spPr>
                <a:xfrm>
                  <a:off x="5276831" y="1348053"/>
                  <a:ext cx="1228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29,8%</a:t>
                  </a:r>
                  <a:endParaRPr lang="ru-RU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8" name="Прямоугольник 107"/>
                <p:cNvSpPr/>
                <p:nvPr/>
              </p:nvSpPr>
              <p:spPr>
                <a:xfrm>
                  <a:off x="7076240" y="1189693"/>
                  <a:ext cx="1228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30,6%</a:t>
                  </a:r>
                  <a:endParaRPr lang="ru-RU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09" name="Прямоугольник 108"/>
                <p:cNvSpPr/>
                <p:nvPr/>
              </p:nvSpPr>
              <p:spPr>
                <a:xfrm>
                  <a:off x="9039182" y="1035693"/>
                  <a:ext cx="122887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31,6%</a:t>
                  </a:r>
                  <a:endParaRPr lang="ru-RU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3" name="Прямоугольник 112"/>
                <p:cNvSpPr/>
                <p:nvPr/>
              </p:nvSpPr>
              <p:spPr>
                <a:xfrm>
                  <a:off x="6145012" y="2113111"/>
                  <a:ext cx="9306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1400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15,6%</a:t>
                  </a:r>
                  <a:endParaRPr lang="ru-RU" sz="1400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  <p:sp>
              <p:nvSpPr>
                <p:cNvPr id="114" name="Прямоугольник 113"/>
                <p:cNvSpPr/>
                <p:nvPr/>
              </p:nvSpPr>
              <p:spPr>
                <a:xfrm>
                  <a:off x="8091680" y="1982587"/>
                  <a:ext cx="930668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1400" b="1" dirty="0" smtClean="0">
                      <a:solidFill>
                        <a:srgbClr val="005172"/>
                      </a:solidFill>
                      <a:latin typeface="K Futuris" panose="020B0500000000000000" pitchFamily="34" charset="0"/>
                    </a:rPr>
                    <a:t>16,9%</a:t>
                  </a:r>
                  <a:endParaRPr lang="ru-RU" sz="1400" b="1" dirty="0">
                    <a:solidFill>
                      <a:srgbClr val="005172"/>
                    </a:solidFill>
                    <a:latin typeface="K Futuris" panose="020B0500000000000000" pitchFamily="34" charset="0"/>
                  </a:endParaRPr>
                </a:p>
              </p:txBody>
            </p:sp>
          </p:grpSp>
          <p:sp>
            <p:nvSpPr>
              <p:cNvPr id="116" name="Прямоугольник 115"/>
              <p:cNvSpPr/>
              <p:nvPr/>
            </p:nvSpPr>
            <p:spPr>
              <a:xfrm>
                <a:off x="5344372" y="3791956"/>
                <a:ext cx="3093614" cy="20850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400" spc="-15" dirty="0" err="1" smtClean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Азаматтардың қамтылуы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  <a:cs typeface="PlumbKaz"/>
                </a:endParaRPr>
              </a:p>
            </p:txBody>
          </p:sp>
          <p:sp>
            <p:nvSpPr>
              <p:cNvPr id="117" name="Прямоугольник 116"/>
              <p:cNvSpPr/>
              <p:nvPr/>
            </p:nvSpPr>
            <p:spPr>
              <a:xfrm>
                <a:off x="5442448" y="4082335"/>
                <a:ext cx="4943372" cy="208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400" spc="-15" dirty="0" err="1" smtClean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Балалар</a:t>
                </a:r>
                <a:r>
                  <a:rPr lang="ru-RU" sz="1400" spc="-15" dirty="0" smtClean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 мен </a:t>
                </a:r>
                <a:r>
                  <a:rPr lang="ru-RU" sz="1400" spc="-15" dirty="0" err="1" smtClean="0">
                    <a:solidFill>
                      <a:schemeClr val="tx2">
                        <a:lumMod val="75000"/>
                      </a:schemeClr>
                    </a:solidFill>
                    <a:latin typeface="Futura PT Demi Italic" panose="020B0702020204090303" pitchFamily="34" charset="-52"/>
                    <a:cs typeface="PlumbKaz"/>
                  </a:rPr>
                  <a:t>жасөспірімдердің қамтылуы</a:t>
                </a:r>
                <a:endParaRPr lang="ru-RU" sz="1400" dirty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  <a:cs typeface="PlumbKaz"/>
                </a:endParaRPr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148220" y="3840352"/>
                <a:ext cx="168041" cy="123424"/>
              </a:xfrm>
              <a:prstGeom prst="rect">
                <a:avLst/>
              </a:prstGeom>
              <a:solidFill>
                <a:srgbClr val="1995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K Futuris" panose="020B0500000000000000" pitchFamily="34" charset="0"/>
                </a:endParaRPr>
              </a:p>
            </p:txBody>
          </p:sp>
          <p:sp>
            <p:nvSpPr>
              <p:cNvPr id="123" name="Прямоугольник 122"/>
              <p:cNvSpPr/>
              <p:nvPr/>
            </p:nvSpPr>
            <p:spPr>
              <a:xfrm>
                <a:off x="5148220" y="4130732"/>
                <a:ext cx="168041" cy="123424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atin typeface="K Futuris" panose="020B0500000000000000" pitchFamily="34" charset="0"/>
                </a:endParaRPr>
              </a:p>
            </p:txBody>
          </p:sp>
        </p:grpSp>
        <p:cxnSp>
          <p:nvCxnSpPr>
            <p:cNvPr id="5" name="Прямая соединительная линия 4"/>
            <p:cNvCxnSpPr/>
            <p:nvPr/>
          </p:nvCxnSpPr>
          <p:spPr>
            <a:xfrm>
              <a:off x="5663952" y="1551415"/>
              <a:ext cx="0" cy="220684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7670128" y="1566840"/>
              <a:ext cx="0" cy="2206847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рямоугольник 29"/>
            <p:cNvSpPr/>
            <p:nvPr/>
          </p:nvSpPr>
          <p:spPr>
            <a:xfrm>
              <a:off x="4393533" y="3472369"/>
              <a:ext cx="1226248" cy="238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</a:rPr>
                <a:t>2018 ж.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265742" y="3491716"/>
              <a:ext cx="1226248" cy="238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</a:rPr>
                <a:t>2019 ж.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8184232" y="3491716"/>
              <a:ext cx="1226248" cy="2384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600" dirty="0" smtClean="0">
                  <a:solidFill>
                    <a:schemeClr val="tx2">
                      <a:lumMod val="75000"/>
                    </a:schemeClr>
                  </a:solidFill>
                  <a:latin typeface="Futura PT Demi Italic" panose="020B0702020204090303" pitchFamily="34" charset="-52"/>
                </a:rPr>
                <a:t>2020 ж.</a:t>
              </a:r>
              <a:endParaRPr lang="ru-RU" sz="16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endParaRPr>
            </a:p>
          </p:txBody>
        </p:sp>
      </p:grpSp>
      <p:sp>
        <p:nvSpPr>
          <p:cNvPr id="83" name="Прямоугольник 82"/>
          <p:cNvSpPr/>
          <p:nvPr/>
        </p:nvSpPr>
        <p:spPr>
          <a:xfrm>
            <a:off x="4120903" y="1433096"/>
            <a:ext cx="2228978" cy="1841328"/>
          </a:xfrm>
          <a:prstGeom prst="rect">
            <a:avLst/>
          </a:prstGeom>
          <a:noFill/>
          <a:ln w="3175"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140" name="Freeform: Shape 89">
            <a:extLst>
              <a:ext uri="{FF2B5EF4-FFF2-40B4-BE49-F238E27FC236}">
                <a16:creationId xmlns="" xmlns:a16="http://schemas.microsoft.com/office/drawing/2014/main" id="{76E6B6CF-5D8B-4437-B0DC-880BC2E9BB49}"/>
              </a:ext>
            </a:extLst>
          </p:cNvPr>
          <p:cNvSpPr>
            <a:spLocks noChangeAspect="1"/>
          </p:cNvSpPr>
          <p:nvPr/>
        </p:nvSpPr>
        <p:spPr bwMode="auto">
          <a:xfrm rot="789069">
            <a:off x="8007036" y="2498587"/>
            <a:ext cx="2046955" cy="2476205"/>
          </a:xfrm>
          <a:custGeom>
            <a:avLst/>
            <a:gdLst>
              <a:gd name="connsiteX0" fmla="*/ 3164160 w 3216274"/>
              <a:gd name="connsiteY0" fmla="*/ 0 h 1752600"/>
              <a:gd name="connsiteX1" fmla="*/ 3216274 w 3216274"/>
              <a:gd name="connsiteY1" fmla="*/ 32830 h 1752600"/>
              <a:gd name="connsiteX2" fmla="*/ 2921418 w 3216274"/>
              <a:gd name="connsiteY2" fmla="*/ 474663 h 1752600"/>
              <a:gd name="connsiteX3" fmla="*/ 2920999 w 3216274"/>
              <a:gd name="connsiteY3" fmla="*/ 474663 h 1752600"/>
              <a:gd name="connsiteX4" fmla="*/ 2749268 w 3216274"/>
              <a:gd name="connsiteY4" fmla="*/ 678620 h 1752600"/>
              <a:gd name="connsiteX5" fmla="*/ 237580 w 3216274"/>
              <a:gd name="connsiteY5" fmla="*/ 1752600 h 1752600"/>
              <a:gd name="connsiteX6" fmla="*/ 0 w 3216274"/>
              <a:gd name="connsiteY6" fmla="*/ 1743012 h 1752600"/>
              <a:gd name="connsiteX7" fmla="*/ 65918 w 3216274"/>
              <a:gd name="connsiteY7" fmla="*/ 1104728 h 1752600"/>
              <a:gd name="connsiteX8" fmla="*/ 806124 w 3216274"/>
              <a:gd name="connsiteY8" fmla="*/ 1201977 h 1752600"/>
              <a:gd name="connsiteX9" fmla="*/ 2721872 w 3216274"/>
              <a:gd name="connsiteY9" fmla="*/ 474662 h 1752600"/>
              <a:gd name="connsiteX10" fmla="*/ 2722563 w 3216274"/>
              <a:gd name="connsiteY10" fmla="*/ 474662 h 1752600"/>
              <a:gd name="connsiteX11" fmla="*/ 2835147 w 3216274"/>
              <a:gd name="connsiteY11" fmla="*/ 369719 h 1752600"/>
              <a:gd name="connsiteX12" fmla="*/ 3164160 w 3216274"/>
              <a:gd name="connsiteY12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16274" h="1752600">
                <a:moveTo>
                  <a:pt x="3164160" y="0"/>
                </a:moveTo>
                <a:cubicBezTo>
                  <a:pt x="3164160" y="0"/>
                  <a:pt x="3164160" y="0"/>
                  <a:pt x="3216274" y="32830"/>
                </a:cubicBezTo>
                <a:cubicBezTo>
                  <a:pt x="3124389" y="194243"/>
                  <a:pt x="3025647" y="340608"/>
                  <a:pt x="2921418" y="474663"/>
                </a:cubicBezTo>
                <a:lnTo>
                  <a:pt x="2920999" y="474663"/>
                </a:lnTo>
                <a:lnTo>
                  <a:pt x="2749268" y="678620"/>
                </a:lnTo>
                <a:cubicBezTo>
                  <a:pt x="1871453" y="1640642"/>
                  <a:pt x="726817" y="1752600"/>
                  <a:pt x="237580" y="1752600"/>
                </a:cubicBezTo>
                <a:cubicBezTo>
                  <a:pt x="87891" y="1752600"/>
                  <a:pt x="0" y="1743012"/>
                  <a:pt x="0" y="1743012"/>
                </a:cubicBezTo>
                <a:cubicBezTo>
                  <a:pt x="0" y="1743012"/>
                  <a:pt x="0" y="1743012"/>
                  <a:pt x="65918" y="1104728"/>
                </a:cubicBezTo>
                <a:cubicBezTo>
                  <a:pt x="65918" y="1104728"/>
                  <a:pt x="363923" y="1201977"/>
                  <a:pt x="806124" y="1201977"/>
                </a:cubicBezTo>
                <a:cubicBezTo>
                  <a:pt x="1329350" y="1201977"/>
                  <a:pt x="2051704" y="1066376"/>
                  <a:pt x="2721872" y="474662"/>
                </a:cubicBezTo>
                <a:lnTo>
                  <a:pt x="2722563" y="474662"/>
                </a:lnTo>
                <a:lnTo>
                  <a:pt x="2835147" y="369719"/>
                </a:lnTo>
                <a:cubicBezTo>
                  <a:pt x="2947133" y="260329"/>
                  <a:pt x="3057189" y="137475"/>
                  <a:pt x="3164160" y="0"/>
                </a:cubicBezTo>
                <a:close/>
              </a:path>
            </a:pathLst>
          </a:custGeom>
          <a:gradFill flip="none" rotWithShape="1">
            <a:gsLst>
              <a:gs pos="15000">
                <a:srgbClr val="D7ECEF"/>
              </a:gs>
              <a:gs pos="100000">
                <a:srgbClr val="7FC3CA">
                  <a:alpha val="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  <a:noAutofit/>
          </a:bodyPr>
          <a:lstStyle/>
          <a:p>
            <a:endParaRPr lang="en-IN" dirty="0">
              <a:latin typeface="K Futuris" panose="020B0500000000000000" pitchFamily="34" charset="0"/>
            </a:endParaRPr>
          </a:p>
        </p:txBody>
      </p:sp>
      <p:sp>
        <p:nvSpPr>
          <p:cNvPr id="141" name="Freeform 9">
            <a:extLst>
              <a:ext uri="{FF2B5EF4-FFF2-40B4-BE49-F238E27FC236}">
                <a16:creationId xmlns="" xmlns:a16="http://schemas.microsoft.com/office/drawing/2014/main" id="{552A331C-90BD-4F46-94C3-1A36D55F5616}"/>
              </a:ext>
            </a:extLst>
          </p:cNvPr>
          <p:cNvSpPr>
            <a:spLocks noChangeAspect="1"/>
          </p:cNvSpPr>
          <p:nvPr/>
        </p:nvSpPr>
        <p:spPr bwMode="auto">
          <a:xfrm rot="21295858">
            <a:off x="10169681" y="2554134"/>
            <a:ext cx="231289" cy="361298"/>
          </a:xfrm>
          <a:custGeom>
            <a:avLst/>
            <a:gdLst>
              <a:gd name="T0" fmla="*/ 150 w 150"/>
              <a:gd name="T1" fmla="*/ 0 h 165"/>
              <a:gd name="T2" fmla="*/ 0 w 150"/>
              <a:gd name="T3" fmla="*/ 76 h 165"/>
              <a:gd name="T4" fmla="*/ 57 w 150"/>
              <a:gd name="T5" fmla="*/ 112 h 165"/>
              <a:gd name="T6" fmla="*/ 90 w 150"/>
              <a:gd name="T7" fmla="*/ 132 h 165"/>
              <a:gd name="T8" fmla="*/ 144 w 150"/>
              <a:gd name="T9" fmla="*/ 165 h 165"/>
              <a:gd name="T10" fmla="*/ 150 w 150"/>
              <a:gd name="T11" fmla="*/ 0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0" h="165">
                <a:moveTo>
                  <a:pt x="150" y="0"/>
                </a:moveTo>
                <a:lnTo>
                  <a:pt x="0" y="76"/>
                </a:lnTo>
                <a:lnTo>
                  <a:pt x="57" y="112"/>
                </a:lnTo>
                <a:lnTo>
                  <a:pt x="90" y="132"/>
                </a:lnTo>
                <a:lnTo>
                  <a:pt x="144" y="165"/>
                </a:lnTo>
                <a:lnTo>
                  <a:pt x="150" y="0"/>
                </a:lnTo>
                <a:close/>
              </a:path>
            </a:pathLst>
          </a:custGeom>
          <a:solidFill>
            <a:srgbClr val="D6EBEE"/>
          </a:solidFill>
          <a:ln>
            <a:noFill/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lang="en-IN" dirty="0">
              <a:latin typeface="K Futuris" panose="020B0500000000000000" pitchFamily="34" charset="0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10560496" y="3140968"/>
            <a:ext cx="5180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400" b="1" dirty="0" smtClean="0">
                <a:solidFill>
                  <a:srgbClr val="005172"/>
                </a:solidFill>
                <a:latin typeface="K Futuris" panose="020B0500000000000000" pitchFamily="34" charset="0"/>
              </a:rPr>
              <a:t>17%</a:t>
            </a:r>
            <a:endParaRPr lang="ru-RU" sz="1400" b="1" dirty="0">
              <a:solidFill>
                <a:srgbClr val="005172"/>
              </a:solidFill>
              <a:latin typeface="K Futuris" panose="020B0500000000000000" pitchFamily="34" charset="0"/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4638675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4837521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БҰҚАРАЛЫҚ СПОРТТЫ ДАМЫТУ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47" name="Прямоугольник 146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graphicFrame>
        <p:nvGraphicFramePr>
          <p:cNvPr id="186" name="Таблица 185"/>
          <p:cNvGraphicFramePr>
            <a:graphicFrameLocks noGrp="1"/>
          </p:cNvGraphicFramePr>
          <p:nvPr>
            <p:extLst/>
          </p:nvPr>
        </p:nvGraphicFramePr>
        <p:xfrm>
          <a:off x="434418" y="1340768"/>
          <a:ext cx="3141302" cy="5040690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{69CF1AB2-1976-4502-BF36-3FF5EA218861}</a:tableStyleId>
              </a:tblPr>
              <a:tblGrid>
                <a:gridCol w="10223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1189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35,3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Маңғыстау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33,8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Атырау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33,3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Қостанай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32,8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СҚО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32,2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Жамбыл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32,1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Түркістан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32,0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Ақтөбе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31,8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БҚО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31,6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Нұр-Сұлтан қ.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31,4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Алматы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40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ШҚО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31,3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Қызылорда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31,0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Павлодар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30,6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Ақмола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30,5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Шымкент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.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30,4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Қарағанды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086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30,0 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+mn-cs"/>
                        </a:rPr>
                        <a:t>%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+mn-cs"/>
                      </a:endParaRPr>
                    </a:p>
                  </a:txBody>
                  <a:tcPr marL="62743" marR="62743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Алматы</a:t>
                      </a:r>
                      <a:r>
                        <a:rPr lang="ru-RU" sz="1400" b="1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400" b="1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Futura PT Book Italic" panose="020B0502020204090303" pitchFamily="34" charset="-52"/>
                          <a:ea typeface="+mn-ea"/>
                          <a:cs typeface="Arial" pitchFamily="34" charset="0"/>
                        </a:rPr>
                        <a:t>қ.</a:t>
                      </a:r>
                      <a:endParaRPr lang="ru-RU" sz="1400" b="1" kern="1200" dirty="0">
                        <a:solidFill>
                          <a:schemeClr val="tx2">
                            <a:lumMod val="50000"/>
                          </a:schemeClr>
                        </a:solidFill>
                        <a:latin typeface="Futura PT Book Italic" panose="020B0502020204090303" pitchFamily="34" charset="-52"/>
                        <a:ea typeface="+mn-ea"/>
                        <a:cs typeface="Arial" pitchFamily="34" charset="0"/>
                      </a:endParaRPr>
                    </a:p>
                  </a:txBody>
                  <a:tcPr marL="62743" marR="62743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5" name="Полилиния 74"/>
          <p:cNvSpPr/>
          <p:nvPr/>
        </p:nvSpPr>
        <p:spPr>
          <a:xfrm>
            <a:off x="-12031" y="6568379"/>
            <a:ext cx="3429000" cy="289622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76" name="Прямоугольный треугольник 75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 bwMode="auto">
          <a:xfrm>
            <a:off x="3990468" y="1495265"/>
            <a:ext cx="2465572" cy="1678491"/>
          </a:xfrm>
          <a:prstGeom prst="rect">
            <a:avLst/>
          </a:prstGeom>
          <a:noFill/>
          <a:ln w="9525">
            <a:solidFill>
              <a:srgbClr val="57AEA8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defPPr>
              <a:defRPr lang="ru-RU"/>
            </a:defPPr>
            <a:lvl1pPr eaLnBrk="1" hangingPunct="1">
              <a:buFontTx/>
              <a:buNone/>
              <a:defRPr sz="2800" b="1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/>
            </a:lvl9pPr>
          </a:lstStyle>
          <a:p>
            <a:pPr algn="ctr">
              <a:defRPr/>
            </a:pP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 </a:t>
            </a:r>
            <a:endParaRPr lang="kk-KZ" sz="2000" dirty="0">
              <a:solidFill>
                <a:schemeClr val="tx2">
                  <a:lumMod val="75000"/>
                </a:schemeClr>
              </a:solidFill>
              <a:latin typeface="Futura PT Demi Italic" panose="020B0702020204090303" pitchFamily="34" charset="-52"/>
            </a:endParaRPr>
          </a:p>
          <a:p>
            <a:pPr algn="ctr">
              <a:defRPr/>
            </a:pP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 </a:t>
            </a:r>
            <a:b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</a:br>
            <a:r>
              <a:rPr lang="kk-KZ" sz="3600" dirty="0" smtClean="0">
                <a:solidFill>
                  <a:srgbClr val="19958D"/>
                </a:solidFill>
                <a:latin typeface="Futura PT Demi Italic" panose="020B0702020204090303" pitchFamily="34" charset="-52"/>
              </a:rPr>
              <a:t>31,6</a:t>
            </a:r>
            <a:r>
              <a:rPr lang="kk-KZ" sz="3600" dirty="0">
                <a:solidFill>
                  <a:srgbClr val="19958D"/>
                </a:solidFill>
                <a:latin typeface="Futura PT Demi Italic" panose="020B0702020204090303" pitchFamily="34" charset="-52"/>
              </a:rPr>
              <a:t>%</a:t>
            </a:r>
            <a:r>
              <a:rPr lang="kk-KZ" sz="2000" dirty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 </a:t>
            </a: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/>
            </a:r>
            <a:b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</a:br>
            <a:r>
              <a:rPr lang="kk-KZ" sz="2000" dirty="0" smtClean="0">
                <a:solidFill>
                  <a:schemeClr val="tx2">
                    <a:lumMod val="75000"/>
                  </a:schemeClr>
                </a:solidFill>
                <a:latin typeface="Futura PT Demi Italic" panose="020B0702020204090303" pitchFamily="34" charset="-52"/>
              </a:rPr>
              <a:t>халық қамтылды </a:t>
            </a:r>
            <a:endParaRPr lang="kk-KZ" sz="2000" dirty="0">
              <a:solidFill>
                <a:schemeClr val="tx2">
                  <a:lumMod val="75000"/>
                </a:schemeClr>
              </a:solidFill>
              <a:latin typeface="Futura PT Demi Italic" panose="020B0702020204090303" pitchFamily="34" charset="-52"/>
            </a:endParaRPr>
          </a:p>
          <a:p>
            <a:pPr algn="ctr">
              <a:defRPr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Futura PT Demi Italic" panose="020B0702020204090303" pitchFamily="34" charset="-5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1502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279576" y="2607652"/>
            <a:ext cx="648072" cy="2367777"/>
          </a:xfrm>
          <a:prstGeom prst="rect">
            <a:avLst/>
          </a:prstGeom>
          <a:solidFill>
            <a:srgbClr val="E4B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327310" y="8475136"/>
            <a:ext cx="2971026" cy="486833"/>
          </a:xfrm>
          <a:prstGeom prst="rect">
            <a:avLst/>
          </a:prstGeom>
        </p:spPr>
        <p:txBody>
          <a:bodyPr vert="horz" lIns="103882" tIns="51942" rIns="103882" bIns="51942" rtlCol="0" anchor="ctr"/>
          <a:lstStyle>
            <a:defPPr>
              <a:defRPr lang="ru-RU"/>
            </a:defPPr>
            <a:lvl1pPr marL="0" algn="r" defTabSz="779252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9626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9252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8878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8503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8129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7755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7381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17007" algn="l" defTabSz="779252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91E71D-D1F1-430D-AE1E-9E2A629217A6}" type="slidenum">
              <a:rPr lang="ru-RU"/>
              <a:pPr/>
              <a:t>4</a:t>
            </a:fld>
            <a:endParaRPr lang="ru-RU" dirty="0"/>
          </a:p>
        </p:txBody>
      </p:sp>
      <p:grpSp>
        <p:nvGrpSpPr>
          <p:cNvPr id="54" name="Группа 53"/>
          <p:cNvGrpSpPr/>
          <p:nvPr/>
        </p:nvGrpSpPr>
        <p:grpSpPr>
          <a:xfrm>
            <a:off x="929800" y="3031213"/>
            <a:ext cx="3366000" cy="1587317"/>
            <a:chOff x="929800" y="5031001"/>
            <a:chExt cx="3366000" cy="1587317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929800" y="5031001"/>
              <a:ext cx="3366000" cy="158731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17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929803" y="5043207"/>
              <a:ext cx="336296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Орта-арнайы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оқу орындарында</a:t>
              </a:r>
              <a:endPara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  <a:p>
              <a:pPr algn="ctr"/>
              <a:r>
                <a:rPr lang="ru-RU" sz="2800" b="1" dirty="0" smtClean="0">
                  <a:solidFill>
                    <a:srgbClr val="19958D"/>
                  </a:solidFill>
                  <a:cs typeface="Arial" pitchFamily="34" charset="0"/>
                </a:rPr>
                <a:t>250 868</a:t>
              </a:r>
              <a:r>
                <a:rPr lang="ru-RU" sz="1600" b="1" dirty="0" smtClean="0">
                  <a:solidFill>
                    <a:srgbClr val="19958D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с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тудент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дене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шынықтырумен қамтылды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6960096" y="1988840"/>
            <a:ext cx="4284000" cy="2520280"/>
            <a:chOff x="3746586" y="1506442"/>
            <a:chExt cx="5881428" cy="2520280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3746586" y="1578450"/>
              <a:ext cx="5881428" cy="2448272"/>
              <a:chOff x="5330762" y="1578450"/>
              <a:chExt cx="5881428" cy="2448272"/>
            </a:xfrm>
          </p:grpSpPr>
          <p:grpSp>
            <p:nvGrpSpPr>
              <p:cNvPr id="25" name="Группа 24"/>
              <p:cNvGrpSpPr/>
              <p:nvPr/>
            </p:nvGrpSpPr>
            <p:grpSpPr>
              <a:xfrm>
                <a:off x="5330762" y="1578450"/>
                <a:ext cx="5881428" cy="1861174"/>
                <a:chOff x="5176863" y="1290418"/>
                <a:chExt cx="5947384" cy="1861174"/>
              </a:xfrm>
            </p:grpSpPr>
            <p:sp>
              <p:nvSpPr>
                <p:cNvPr id="34" name="Прямоугольник 33"/>
                <p:cNvSpPr/>
                <p:nvPr/>
              </p:nvSpPr>
              <p:spPr>
                <a:xfrm>
                  <a:off x="5446338" y="1700808"/>
                  <a:ext cx="1329994" cy="1440160"/>
                </a:xfrm>
                <a:prstGeom prst="rect">
                  <a:avLst/>
                </a:prstGeom>
                <a:solidFill>
                  <a:srgbClr val="19958D"/>
                </a:soli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</a:endParaRPr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7376139" y="2370538"/>
                  <a:ext cx="1399540" cy="781054"/>
                </a:xfrm>
                <a:prstGeom prst="rect">
                  <a:avLst/>
                </a:prstGeom>
                <a:solidFill>
                  <a:srgbClr val="D6B368"/>
                </a:solidFill>
                <a:ln/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</a:endParaRPr>
                </a:p>
              </p:txBody>
            </p:sp>
            <p:cxnSp>
              <p:nvCxnSpPr>
                <p:cNvPr id="33" name="Прямая соединительная линия 32"/>
                <p:cNvCxnSpPr/>
                <p:nvPr/>
              </p:nvCxnSpPr>
              <p:spPr>
                <a:xfrm>
                  <a:off x="5176863" y="3140968"/>
                  <a:ext cx="5947384" cy="0"/>
                </a:xfrm>
                <a:prstGeom prst="line">
                  <a:avLst/>
                </a:prstGeom>
                <a:ln w="57150">
                  <a:solidFill>
                    <a:srgbClr val="1995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Прямоугольник 35"/>
                <p:cNvSpPr/>
                <p:nvPr/>
              </p:nvSpPr>
              <p:spPr>
                <a:xfrm>
                  <a:off x="9306597" y="2579669"/>
                  <a:ext cx="1368459" cy="535779"/>
                </a:xfrm>
                <a:prstGeom prst="rect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>
                    <a:solidFill>
                      <a:srgbClr val="3195B4"/>
                    </a:solidFill>
                  </a:endParaRPr>
                </a:p>
              </p:txBody>
            </p:sp>
            <p:sp>
              <p:nvSpPr>
                <p:cNvPr id="37" name="Прямоугольник 36"/>
                <p:cNvSpPr/>
                <p:nvPr/>
              </p:nvSpPr>
              <p:spPr>
                <a:xfrm>
                  <a:off x="5276830" y="1290418"/>
                  <a:ext cx="1678408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2000" b="1" dirty="0" smtClean="0">
                      <a:solidFill>
                        <a:srgbClr val="19958D"/>
                      </a:solidFill>
                    </a:rPr>
                    <a:t>1 938 598</a:t>
                  </a:r>
                  <a:endParaRPr lang="ru-RU" sz="2000" b="1" dirty="0">
                    <a:solidFill>
                      <a:srgbClr val="19958D"/>
                    </a:solidFill>
                  </a:endParaRPr>
                </a:p>
              </p:txBody>
            </p:sp>
            <p:sp>
              <p:nvSpPr>
                <p:cNvPr id="38" name="Прямоугольник 37"/>
                <p:cNvSpPr/>
                <p:nvPr/>
              </p:nvSpPr>
              <p:spPr>
                <a:xfrm>
                  <a:off x="7376140" y="1970428"/>
                  <a:ext cx="14180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ru-RU" sz="2000" b="1" dirty="0" smtClean="0">
                      <a:solidFill>
                        <a:srgbClr val="D6B368"/>
                      </a:solidFill>
                    </a:rPr>
                    <a:t>250 868</a:t>
                  </a:r>
                  <a:endParaRPr lang="ru-RU" sz="2000" b="1" dirty="0">
                    <a:solidFill>
                      <a:srgbClr val="D6B368"/>
                    </a:solidFill>
                  </a:endParaRPr>
                </a:p>
              </p:txBody>
            </p:sp>
            <p:sp>
              <p:nvSpPr>
                <p:cNvPr id="39" name="Прямоугольник 38"/>
                <p:cNvSpPr/>
                <p:nvPr/>
              </p:nvSpPr>
              <p:spPr>
                <a:xfrm>
                  <a:off x="9275516" y="2186452"/>
                  <a:ext cx="1418033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kk-KZ" sz="20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177 263</a:t>
                  </a:r>
                  <a:endParaRPr lang="ru-RU" sz="2000" b="1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p:grpSp>
          <p:sp>
            <p:nvSpPr>
              <p:cNvPr id="26" name="Прямоугольник 25"/>
              <p:cNvSpPr/>
              <p:nvPr/>
            </p:nvSpPr>
            <p:spPr>
              <a:xfrm>
                <a:off x="7575922" y="3666682"/>
                <a:ext cx="1805306" cy="338554"/>
              </a:xfrm>
              <a:prstGeom prst="rect">
                <a:avLst/>
              </a:prstGeom>
              <a:ln>
                <a:noFill/>
              </a:ln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600" b="1" spc="-15" dirty="0" err="1" smtClean="0">
                    <a:solidFill>
                      <a:srgbClr val="D6B368"/>
                    </a:solidFill>
                    <a:cs typeface="PlumbKaz"/>
                  </a:rPr>
                  <a:t>Колледждер</a:t>
                </a:r>
                <a:endParaRPr lang="ru-RU" sz="1600" dirty="0">
                  <a:solidFill>
                    <a:srgbClr val="D6B368"/>
                  </a:solidFill>
                  <a:cs typeface="PlumbKaz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9764087" y="3688168"/>
                <a:ext cx="87448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12700">
                  <a:spcBef>
                    <a:spcPts val="1400"/>
                  </a:spcBef>
                </a:pPr>
                <a:r>
                  <a:rPr lang="ru-RU" sz="1600" b="1" spc="-15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cs typeface="PlumbKaz"/>
                  </a:rPr>
                  <a:t>ЖОО</a:t>
                </a:r>
                <a:endParaRPr lang="ru-RU" sz="1600" dirty="0">
                  <a:solidFill>
                    <a:schemeClr val="tx2">
                      <a:lumMod val="60000"/>
                      <a:lumOff val="40000"/>
                    </a:schemeClr>
                  </a:solidFill>
                  <a:cs typeface="PlumbKaz"/>
                </a:endParaRPr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7406791" y="3792547"/>
                <a:ext cx="168041" cy="123424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9604072" y="3796958"/>
                <a:ext cx="168041" cy="12342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5723753" y="1506442"/>
              <a:ext cx="0" cy="2206847"/>
            </a:xfrm>
            <a:prstGeom prst="line">
              <a:avLst/>
            </a:prstGeom>
            <a:ln>
              <a:solidFill>
                <a:srgbClr val="1995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700926" y="1506442"/>
              <a:ext cx="0" cy="2206847"/>
            </a:xfrm>
            <a:prstGeom prst="line">
              <a:avLst/>
            </a:prstGeom>
            <a:ln>
              <a:solidFill>
                <a:srgbClr val="1995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Группа 50"/>
          <p:cNvGrpSpPr/>
          <p:nvPr/>
        </p:nvGrpSpPr>
        <p:grpSpPr>
          <a:xfrm>
            <a:off x="930841" y="1142984"/>
            <a:ext cx="3364959" cy="1813455"/>
            <a:chOff x="930841" y="1594539"/>
            <a:chExt cx="3364959" cy="1371128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30841" y="1594539"/>
              <a:ext cx="3364959" cy="122645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17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930841" y="1626123"/>
              <a:ext cx="3364959" cy="13395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Оқушылар қатарынан мектеп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жасындағы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  </a:t>
              </a:r>
            </a:p>
            <a:p>
              <a:pPr algn="ctr"/>
              <a:r>
                <a:rPr lang="ru-RU" sz="2800" b="1" dirty="0" smtClean="0">
                  <a:solidFill>
                    <a:srgbClr val="19958D"/>
                  </a:solidFill>
                </a:rPr>
                <a:t>1 938 598</a:t>
              </a:r>
              <a:r>
                <a:rPr lang="ru-RU" sz="1600" b="1" dirty="0" smtClean="0">
                  <a:solidFill>
                    <a:srgbClr val="19958D"/>
                  </a:solidFill>
                </a:rPr>
                <a:t> 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бала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дене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шынықтырумен және спортпен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қамтылды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35" y="2492896"/>
            <a:ext cx="1890244" cy="120806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6876286" y="980728"/>
            <a:ext cx="5124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Оқу орындарында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дене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i="1" dirty="0" err="1" smtClean="0">
                <a:solidFill>
                  <a:schemeClr val="tx2">
                    <a:lumMod val="75000"/>
                  </a:schemeClr>
                </a:solidFill>
              </a:rPr>
              <a:t>шынықтырумен айналысатындардың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саны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4626026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85315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824872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МЕКТЕП ЖӘНЕ СТУДЕНТТІК СПОРТ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18084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Полилиния 63"/>
          <p:cNvSpPr/>
          <p:nvPr/>
        </p:nvSpPr>
        <p:spPr>
          <a:xfrm>
            <a:off x="-24680" y="6558251"/>
            <a:ext cx="3429000" cy="299749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65" name="Прямоугольный треугольник 64"/>
          <p:cNvSpPr/>
          <p:nvPr/>
        </p:nvSpPr>
        <p:spPr>
          <a:xfrm flipH="1">
            <a:off x="2797738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331892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930841" y="4847930"/>
            <a:ext cx="3388288" cy="1279628"/>
            <a:chOff x="930841" y="3286186"/>
            <a:chExt cx="3388288" cy="1279628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930841" y="3286186"/>
              <a:ext cx="3383366" cy="12796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005172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953129" y="3303930"/>
              <a:ext cx="3366000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  <a:cs typeface="Arial" pitchFamily="34" charset="0"/>
                </a:rPr>
                <a:t>ЖОО</a:t>
              </a:r>
            </a:p>
            <a:p>
              <a:pPr algn="ctr"/>
              <a:r>
                <a:rPr lang="ru-RU" sz="2800" b="1" dirty="0" smtClean="0">
                  <a:solidFill>
                    <a:srgbClr val="19958D"/>
                  </a:solidFill>
                  <a:cs typeface="Arial" pitchFamily="34" charset="0"/>
                </a:rPr>
                <a:t>177 263</a:t>
              </a:r>
              <a:r>
                <a:rPr lang="ru-RU" sz="1600" b="1" dirty="0" smtClean="0">
                  <a:solidFill>
                    <a:srgbClr val="19958D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студент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дене</a:t>
              </a:r>
              <a:r>
                <a:rPr lang="ru-RU" sz="1600" b="1" dirty="0" smtClean="0">
                  <a:solidFill>
                    <a:schemeClr val="tx2">
                      <a:lumMod val="75000"/>
                    </a:schemeClr>
                  </a:solidFill>
                </a:rPr>
                <a:t> </a:t>
              </a:r>
              <a:r>
                <a:rPr lang="ru-RU" sz="1600" b="1" dirty="0" err="1" smtClean="0">
                  <a:solidFill>
                    <a:schemeClr val="tx2">
                      <a:lumMod val="75000"/>
                    </a:schemeClr>
                  </a:solidFill>
                </a:rPr>
                <a:t>шынықтырумен қамтылды</a:t>
              </a:r>
              <a:endParaRPr lang="ru-RU" sz="1600" b="1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0" name="Прямоугольник 69"/>
          <p:cNvSpPr/>
          <p:nvPr/>
        </p:nvSpPr>
        <p:spPr>
          <a:xfrm>
            <a:off x="7155298" y="4149080"/>
            <a:ext cx="1145826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marL="12700">
              <a:spcBef>
                <a:spcPts val="1400"/>
              </a:spcBef>
            </a:pPr>
            <a:r>
              <a:rPr lang="ru-RU" sz="1600" b="1" spc="-15" dirty="0" err="1" smtClean="0">
                <a:solidFill>
                  <a:srgbClr val="19958D"/>
                </a:solidFill>
                <a:cs typeface="PlumbKaz"/>
              </a:rPr>
              <a:t>Мектептер</a:t>
            </a:r>
            <a:endParaRPr lang="ru-RU" sz="1600" dirty="0">
              <a:solidFill>
                <a:srgbClr val="19958D"/>
              </a:solidFill>
              <a:cs typeface="PlumbKaz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032104" y="4274945"/>
            <a:ext cx="122400" cy="123424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19958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66877" y="4934198"/>
            <a:ext cx="72337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Мектептік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спорттық секциялардың желісін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кеңейту үшін спорттың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бес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түрі бойынша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(волейбол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Шұбар доп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баскетбол «Алтын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доп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футзал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Теңбіл доп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гандбол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Ұшқыр доп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», футбол «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Былғары доп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») ҰЛТТЫҚ МЕКТЕПТІК ЛИГАЛАР –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жарыстар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ұйымдастырылады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382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Группа 22"/>
          <p:cNvGrpSpPr/>
          <p:nvPr/>
        </p:nvGrpSpPr>
        <p:grpSpPr>
          <a:xfrm>
            <a:off x="551384" y="1340768"/>
            <a:ext cx="10994903" cy="4931636"/>
            <a:chOff x="623392" y="1484949"/>
            <a:chExt cx="10994903" cy="4931636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23392" y="3717197"/>
              <a:ext cx="4283352" cy="2699388"/>
              <a:chOff x="911424" y="3426934"/>
              <a:chExt cx="4283352" cy="2699388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2686838" y="4412979"/>
                <a:ext cx="648072" cy="864096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/>
              <p:cNvSpPr/>
              <p:nvPr/>
            </p:nvSpPr>
            <p:spPr>
              <a:xfrm>
                <a:off x="933803" y="4867094"/>
                <a:ext cx="4260973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911424" y="3429000"/>
                <a:ext cx="4283352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1055440" y="3426934"/>
                <a:ext cx="37444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sz="3600" b="1" dirty="0" smtClean="0">
                    <a:solidFill>
                      <a:srgbClr val="19958D"/>
                    </a:solidFill>
                  </a:rPr>
                  <a:t>21 334 </a:t>
                </a:r>
              </a:p>
              <a:p>
                <a:pPr algn="ctr"/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ДЕНЕ ШЫНЫҚТЫРУ ҰЖЫМЫ</a:t>
                </a:r>
                <a:endParaRPr lang="kk-KZ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1169628" y="4925993"/>
                <a:ext cx="334219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b="1" dirty="0" smtClean="0">
                    <a:solidFill>
                      <a:srgbClr val="19958D"/>
                    </a:solidFill>
                  </a:rPr>
                  <a:t>Олардың ішінде ауылдық жерлерде </a:t>
                </a:r>
              </a:p>
              <a:p>
                <a:pPr algn="ctr"/>
                <a:r>
                  <a:rPr lang="kk-KZ" sz="3600" b="1" dirty="0" smtClean="0">
                    <a:solidFill>
                      <a:srgbClr val="19958D"/>
                    </a:solidFill>
                  </a:rPr>
                  <a:t>12 028</a:t>
                </a: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766393" y="1484949"/>
              <a:ext cx="4851902" cy="3901254"/>
              <a:chOff x="6451386" y="1399954"/>
              <a:chExt cx="4851902" cy="390125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8544272" y="2192090"/>
                <a:ext cx="648072" cy="3109118"/>
              </a:xfrm>
              <a:prstGeom prst="rect">
                <a:avLst/>
              </a:prstGeom>
              <a:solidFill>
                <a:srgbClr val="D6B36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6451386" y="1543970"/>
                <a:ext cx="4802215" cy="122413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>
                <a:off x="6501073" y="3272162"/>
                <a:ext cx="4802215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5172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7248128" y="1399954"/>
                <a:ext cx="309634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endParaRPr lang="kk-KZ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8768578" y="2577678"/>
                <a:ext cx="1847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endParaRPr lang="kk-KZ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7281761" y="1615978"/>
                <a:ext cx="3000396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b="1" dirty="0" smtClean="0"/>
                  <a:t>Айналысатындар</a:t>
                </a:r>
                <a:r>
                  <a:rPr lang="kk-KZ" sz="3600" b="1" dirty="0" smtClean="0">
                    <a:solidFill>
                      <a:srgbClr val="19958D"/>
                    </a:solidFill>
                  </a:rPr>
                  <a:t>  </a:t>
                </a:r>
              </a:p>
              <a:p>
                <a:pPr algn="ctr"/>
                <a:r>
                  <a:rPr lang="kk-KZ" sz="3600" b="1" dirty="0" smtClean="0">
                    <a:solidFill>
                      <a:srgbClr val="19958D"/>
                    </a:solidFill>
                  </a:rPr>
                  <a:t>5</a:t>
                </a:r>
                <a:r>
                  <a:rPr lang="kk-KZ" b="1" dirty="0" smtClean="0">
                    <a:solidFill>
                      <a:srgbClr val="19958D"/>
                    </a:solidFill>
                  </a:rPr>
                  <a:t> </a:t>
                </a:r>
                <a:r>
                  <a:rPr lang="kk-KZ" b="1" dirty="0">
                    <a:solidFill>
                      <a:srgbClr val="19958D"/>
                    </a:solidFill>
                  </a:rPr>
                  <a:t>млн.</a:t>
                </a:r>
                <a:r>
                  <a:rPr lang="kk-KZ" sz="3600" b="1" dirty="0">
                    <a:solidFill>
                      <a:srgbClr val="19958D"/>
                    </a:solidFill>
                  </a:rPr>
                  <a:t> </a:t>
                </a:r>
                <a:r>
                  <a:rPr lang="kk-KZ" sz="3600" b="1" dirty="0" smtClean="0">
                    <a:solidFill>
                      <a:srgbClr val="19958D"/>
                    </a:solidFill>
                  </a:rPr>
                  <a:t>369 </a:t>
                </a:r>
                <a:r>
                  <a:rPr lang="kk-KZ" b="1" dirty="0" smtClean="0">
                    <a:solidFill>
                      <a:srgbClr val="19958D"/>
                    </a:solidFill>
                  </a:rPr>
                  <a:t>мың</a:t>
                </a:r>
              </a:p>
              <a:p>
                <a:pPr algn="ctr"/>
                <a:r>
                  <a:rPr lang="kk-KZ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з</a:t>
                </a:r>
                <a:endParaRPr lang="ru-RU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6495943" y="3202434"/>
                <a:ext cx="469474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kk-KZ" b="1" dirty="0" smtClean="0"/>
                  <a:t>Оның ішінде </a:t>
                </a:r>
                <a:r>
                  <a:rPr lang="kk-KZ" sz="3600" b="1" dirty="0" smtClean="0">
                    <a:solidFill>
                      <a:srgbClr val="19958D"/>
                    </a:solidFill>
                  </a:rPr>
                  <a:t>2</a:t>
                </a:r>
                <a:r>
                  <a:rPr lang="kk-KZ" b="1" dirty="0" smtClean="0">
                    <a:solidFill>
                      <a:srgbClr val="19958D"/>
                    </a:solidFill>
                  </a:rPr>
                  <a:t> </a:t>
                </a:r>
                <a:r>
                  <a:rPr lang="kk-KZ" b="1" dirty="0">
                    <a:solidFill>
                      <a:srgbClr val="19958D"/>
                    </a:solidFill>
                  </a:rPr>
                  <a:t>млн. </a:t>
                </a:r>
                <a:r>
                  <a:rPr lang="kk-KZ" sz="3600" b="1" dirty="0" smtClean="0">
                    <a:solidFill>
                      <a:srgbClr val="19958D"/>
                    </a:solidFill>
                  </a:rPr>
                  <a:t>316</a:t>
                </a:r>
                <a:r>
                  <a:rPr lang="kk-KZ" b="1" dirty="0" smtClean="0">
                    <a:solidFill>
                      <a:srgbClr val="19958D"/>
                    </a:solidFill>
                  </a:rPr>
                  <a:t> мың </a:t>
                </a:r>
                <a:r>
                  <a:rPr lang="kk-KZ" b="1" dirty="0" smtClean="0"/>
                  <a:t>ауылдық жерлерде айналысатындар</a:t>
                </a:r>
                <a:endParaRPr lang="ru-RU" b="1" dirty="0"/>
              </a:p>
            </p:txBody>
          </p:sp>
        </p:grp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8085" y="2227381"/>
              <a:ext cx="955947" cy="3079514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236060" y="1568986"/>
            <a:ext cx="640111" cy="136815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551385" y="1304030"/>
            <a:ext cx="4283352" cy="53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51385" y="2572294"/>
            <a:ext cx="4283352" cy="7094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2166910" y="1285860"/>
            <a:ext cx="25975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балалар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-жеткіншектер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клубтары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  <a:p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51384" y="1201849"/>
            <a:ext cx="107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19958D"/>
                </a:solidFill>
                <a:cs typeface="Arial" pitchFamily="34" charset="0"/>
              </a:rPr>
              <a:t>602 </a:t>
            </a:r>
            <a:endParaRPr lang="kk-KZ" sz="4000" b="1" dirty="0">
              <a:solidFill>
                <a:srgbClr val="19958D"/>
              </a:solidFill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309786" y="2629815"/>
            <a:ext cx="2274046" cy="615531"/>
          </a:xfrm>
          <a:prstGeom prst="rect">
            <a:avLst/>
          </a:prstGeom>
          <a:ln>
            <a:noFill/>
          </a:ln>
        </p:spPr>
        <p:txBody>
          <a:bodyPr wrap="square" lIns="121899" tIns="60949" rIns="121899" bIns="60949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йналысатын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балалар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мен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жасөспірімдер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1494" y="2577098"/>
            <a:ext cx="197361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19958D"/>
                </a:solidFill>
                <a:cs typeface="Arial" pitchFamily="34" charset="0"/>
              </a:rPr>
              <a:t>188 908 </a:t>
            </a:r>
            <a:endParaRPr lang="ru-RU" sz="4000" b="1" dirty="0">
              <a:solidFill>
                <a:srgbClr val="19958D"/>
              </a:solidFill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1384" y="1939908"/>
            <a:ext cx="4283352" cy="5336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517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166910" y="1901024"/>
            <a:ext cx="2712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балалар-жасөспірімдер дене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шынықтыру клубтары</a:t>
            </a:r>
            <a:endParaRPr lang="ru-RU" sz="1600" dirty="0">
              <a:solidFill>
                <a:schemeClr val="tx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1384" y="1837727"/>
            <a:ext cx="107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4000" b="1" dirty="0" smtClean="0">
                <a:solidFill>
                  <a:srgbClr val="19958D"/>
                </a:solidFill>
                <a:cs typeface="Arial" pitchFamily="34" charset="0"/>
              </a:rPr>
              <a:t>119 </a:t>
            </a:r>
            <a:endParaRPr lang="kk-KZ" sz="4000" b="1" dirty="0">
              <a:solidFill>
                <a:srgbClr val="19958D"/>
              </a:solidFill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638675" y="162125"/>
            <a:ext cx="7562116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837521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БҰҚАРАЛЫҚ СПОРТТЫ ДАМЫТУ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K Futuris" panose="020B0500000000000000" pitchFamily="34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-12031" y="6568379"/>
            <a:ext cx="3429000" cy="289622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38" name="Прямоугольный треугольник 37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61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188051" y="162125"/>
            <a:ext cx="7012740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6138295" y="548680"/>
            <a:ext cx="5662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  <a:cs typeface="Arial" panose="020B0604020202020204" pitchFamily="34" charset="0"/>
              </a:rPr>
              <a:t>2021 </a:t>
            </a:r>
            <a:r>
              <a:rPr lang="ru-RU" sz="1400" b="1" dirty="0" err="1" smtClean="0">
                <a:solidFill>
                  <a:srgbClr val="4D4D4D"/>
                </a:solidFill>
                <a:latin typeface="Futura PT Book Italic" panose="020B0502020204090303" pitchFamily="34" charset="-52"/>
              </a:rPr>
              <a:t>жылғы </a:t>
            </a:r>
            <a:r>
              <a:rPr lang="ru-RU" sz="1400" b="1" dirty="0" smtClean="0">
                <a:solidFill>
                  <a:srgbClr val="4D4D4D"/>
                </a:solidFill>
                <a:latin typeface="Futura PT Book Italic" panose="020B0502020204090303" pitchFamily="34" charset="-52"/>
              </a:rPr>
              <a:t>1 </a:t>
            </a:r>
            <a:r>
              <a:rPr lang="ru-RU" sz="1400" b="1" dirty="0" err="1" smtClean="0">
                <a:solidFill>
                  <a:srgbClr val="4D4D4D"/>
                </a:solidFill>
                <a:latin typeface="Futura PT Book Italic" panose="020B0502020204090303" pitchFamily="34" charset="-52"/>
              </a:rPr>
              <a:t>қаңтарда </a:t>
            </a:r>
            <a:r>
              <a:rPr lang="ru-RU" sz="1400" b="1" dirty="0" err="1" smtClean="0">
                <a:latin typeface="Futura PT Book Italic" panose="020B0502020204090303" pitchFamily="34" charset="-52"/>
              </a:rPr>
              <a:t>спорттық ғимараттардың жалпы</a:t>
            </a:r>
            <a:r>
              <a:rPr lang="ru-RU" sz="1400" b="1" dirty="0" smtClean="0">
                <a:latin typeface="Futura PT Book Italic" panose="020B0502020204090303" pitchFamily="34" charset="-52"/>
              </a:rPr>
              <a:t> саны</a:t>
            </a:r>
            <a:r>
              <a:rPr lang="ru-RU" sz="1400" b="1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  41 352 </a:t>
            </a:r>
            <a:r>
              <a:rPr lang="ru-RU" sz="1400" b="1" dirty="0" err="1" smtClean="0">
                <a:latin typeface="Futura PT Book Italic" panose="020B0502020204090303" pitchFamily="34" charset="-52"/>
              </a:rPr>
              <a:t>бірлікті</a:t>
            </a:r>
            <a:r>
              <a:rPr lang="ru-RU" sz="1400" b="1" dirty="0" smtClean="0">
                <a:latin typeface="Futura PT Book Italic" panose="020B0502020204090303" pitchFamily="34" charset="-52"/>
              </a:rPr>
              <a:t> </a:t>
            </a:r>
            <a:r>
              <a:rPr lang="ru-RU" sz="1400" b="1" dirty="0" err="1" smtClean="0">
                <a:latin typeface="Futura PT Book Italic" panose="020B0502020204090303" pitchFamily="34" charset="-52"/>
              </a:rPr>
              <a:t>құрады</a:t>
            </a:r>
            <a:r>
              <a:rPr lang="ru-RU" sz="1400" b="1" dirty="0" smtClean="0">
                <a:latin typeface="Futura PT Book Italic" panose="020B0502020204090303" pitchFamily="34" charset="-52"/>
              </a:rPr>
              <a:t>. </a:t>
            </a:r>
            <a:endParaRPr lang="ru-RU" sz="1400" dirty="0">
              <a:latin typeface="Futura PT Book Italic" panose="020B0502020204090303" pitchFamily="34" charset="-52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09021" y="160835"/>
            <a:ext cx="50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ИНФРАҚҰРЫЛЫМ</a:t>
            </a:r>
            <a:endParaRPr lang="ru-RU" dirty="0">
              <a:solidFill>
                <a:schemeClr val="bg1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0108887"/>
              </p:ext>
            </p:extLst>
          </p:nvPr>
        </p:nvGraphicFramePr>
        <p:xfrm>
          <a:off x="6167438" y="1142983"/>
          <a:ext cx="5633303" cy="5636078"/>
        </p:xfrm>
        <a:graphic>
          <a:graphicData uri="http://schemas.openxmlformats.org/drawingml/2006/table">
            <a:tbl>
              <a:tblPr/>
              <a:tblGrid>
                <a:gridCol w="4471448">
                  <a:extLst>
                    <a:ext uri="{9D8B030D-6E8A-4147-A177-3AD203B41FA5}">
                      <a16:colId xmlns="" xmlns:a16="http://schemas.microsoft.com/office/drawing/2014/main" val="3544586772"/>
                    </a:ext>
                  </a:extLst>
                </a:gridCol>
                <a:gridCol w="1161855">
                  <a:extLst>
                    <a:ext uri="{9D8B030D-6E8A-4147-A177-3AD203B41FA5}">
                      <a16:colId xmlns="" xmlns:a16="http://schemas.microsoft.com/office/drawing/2014/main" val="2617249612"/>
                    </a:ext>
                  </a:extLst>
                </a:gridCol>
              </a:tblGrid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Жазық құрылыстар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25197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78685897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Спорттық залдар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9028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5578447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Жапсарлас</a:t>
                      </a:r>
                      <a:r>
                        <a:rPr lang="ru-RU" sz="140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салынған спорттық залдар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2232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67608722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Хоккей корты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1377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85322716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Атыс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тирі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1277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3929914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Спорттық кешен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524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2219674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Теннис корты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462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0107410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Жүзу</a:t>
                      </a:r>
                      <a:r>
                        <a:rPr lang="ru-RU" sz="14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бассейні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360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2463947"/>
                  </a:ext>
                </a:extLst>
              </a:tr>
              <a:tr h="43851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1500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және одан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да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көп орындық трибунасы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бар  стадион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280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14901375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Шаңғы базасы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202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74221999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Спорт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манежі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172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902188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Спорттық ғимараттар</a:t>
                      </a:r>
                      <a:r>
                        <a:rPr lang="ru-RU" sz="14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кешені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91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0402768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200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орындық трибунасы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бар ипподром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48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95304865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Спорт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салалары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34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52503482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Атыс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алаңы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23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01927904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Құрама командалардың оқу-жаттығу</a:t>
                      </a:r>
                      <a:r>
                        <a:rPr lang="ru-RU" sz="140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орталығы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24396708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Есу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базасы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10</a:t>
                      </a:r>
                      <a:endParaRPr lang="ru-RU" sz="1400" b="1" u="none" strike="noStrike" kern="1200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77798199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Коньки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тебу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стадионы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26161981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Яхта клубы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9064909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Велотрек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5884960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Шаңғымен секіру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трамплині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99616223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Есу</a:t>
                      </a:r>
                      <a:r>
                        <a:rPr lang="ru-R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каналы</a:t>
                      </a:r>
                      <a:endParaRPr lang="ru-RU" sz="1400" u="none" strike="noStrike" kern="1200" dirty="0">
                        <a:solidFill>
                          <a:schemeClr val="tx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7C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91819107"/>
                  </a:ext>
                </a:extLst>
              </a:tr>
              <a:tr h="236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kk-KZ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 Барлығы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958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K Futuris" panose="020B0500000000000000" pitchFamily="34" charset="0"/>
                          <a:ea typeface="+mn-ea"/>
                          <a:cs typeface="+mn-cs"/>
                        </a:rPr>
                        <a:t>41352</a:t>
                      </a:r>
                      <a:endParaRPr lang="ru-RU" sz="1400" b="1" u="none" strike="noStrike" kern="1200" dirty="0">
                        <a:solidFill>
                          <a:schemeClr val="bg1"/>
                        </a:solidFill>
                        <a:effectLst/>
                        <a:latin typeface="K Futuris" panose="020B0500000000000000" pitchFamily="34" charset="0"/>
                        <a:ea typeface="+mn-ea"/>
                        <a:cs typeface="+mn-cs"/>
                      </a:endParaRPr>
                    </a:p>
                  </a:txBody>
                  <a:tcPr marL="7607" marR="7607" marT="760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9958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2541195"/>
                  </a:ext>
                </a:extLst>
              </a:tr>
            </a:tbl>
          </a:graphicData>
        </a:graphic>
      </p:graphicFrame>
      <p:sp>
        <p:nvSpPr>
          <p:cNvPr id="16" name="Полилиния 15"/>
          <p:cNvSpPr/>
          <p:nvPr/>
        </p:nvSpPr>
        <p:spPr>
          <a:xfrm>
            <a:off x="-12031" y="6491335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20" name="Прямоугольный треугольник 19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899188" y="3488772"/>
            <a:ext cx="4128928" cy="504056"/>
          </a:xfrm>
          <a:prstGeom prst="rect">
            <a:avLst/>
          </a:prstGeom>
          <a:solidFill>
            <a:srgbClr val="E4BE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269340" y="4728293"/>
            <a:ext cx="3314492" cy="1294825"/>
          </a:xfrm>
          <a:prstGeom prst="rect">
            <a:avLst/>
          </a:prstGeom>
          <a:solidFill>
            <a:schemeClr val="bg1"/>
          </a:solidFill>
          <a:ln w="28575">
            <a:solidFill>
              <a:srgbClr val="1995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1270894" y="3212976"/>
            <a:ext cx="3386501" cy="1285884"/>
          </a:xfrm>
          <a:prstGeom prst="rect">
            <a:avLst/>
          </a:prstGeom>
          <a:solidFill>
            <a:schemeClr val="bg1"/>
          </a:solidFill>
          <a:ln w="28575">
            <a:solidFill>
              <a:srgbClr val="1995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1199456" y="3284984"/>
            <a:ext cx="3456383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>
                <a:solidFill>
                  <a:schemeClr val="accent1">
                    <a:lumMod val="50000"/>
                  </a:schemeClr>
                </a:solidFill>
                <a:cs typeface="Trebuchet MS"/>
              </a:rPr>
              <a:t>  </a:t>
            </a:r>
            <a:r>
              <a:rPr lang="ru-RU" sz="3200" b="1" spc="-20" dirty="0" smtClean="0">
                <a:solidFill>
                  <a:srgbClr val="19958D"/>
                </a:solidFill>
                <a:cs typeface="Trebuchet MS"/>
              </a:rPr>
              <a:t>1</a:t>
            </a:r>
            <a:r>
              <a:rPr lang="en-US" sz="3200" b="1" spc="-20" dirty="0" smtClean="0">
                <a:solidFill>
                  <a:srgbClr val="19958D"/>
                </a:solidFill>
                <a:cs typeface="Trebuchet MS"/>
              </a:rPr>
              <a:t>3</a:t>
            </a:r>
            <a:r>
              <a:rPr lang="ru-RU" sz="3200" b="1" spc="-20" dirty="0" smtClean="0">
                <a:solidFill>
                  <a:srgbClr val="19958D"/>
                </a:solidFill>
                <a:cs typeface="Trebuchet MS"/>
              </a:rPr>
              <a:t>,</a:t>
            </a:r>
            <a:r>
              <a:rPr lang="en-US" sz="3200" b="1" spc="-20" dirty="0" smtClean="0">
                <a:solidFill>
                  <a:srgbClr val="19958D"/>
                </a:solidFill>
                <a:cs typeface="Trebuchet MS"/>
              </a:rPr>
              <a:t>3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 err="1" smtClean="0">
                <a:solidFill>
                  <a:srgbClr val="19958D"/>
                </a:solidFill>
                <a:cs typeface="Trebuchet MS"/>
              </a:rPr>
              <a:t>мың дене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 </a:t>
            </a:r>
            <a:r>
              <a:rPr lang="ru-RU" b="1" spc="-20" dirty="0" err="1" smtClean="0">
                <a:solidFill>
                  <a:srgbClr val="19958D"/>
                </a:solidFill>
                <a:cs typeface="Trebuchet MS"/>
              </a:rPr>
              <a:t>шынықтыру-спорттық мақсаттағы</a:t>
            </a:r>
            <a:r>
              <a:rPr lang="ru-RU" b="1" spc="-20" dirty="0" err="1" smtClean="0">
                <a:solidFill>
                  <a:schemeClr val="accent6">
                    <a:lumMod val="50000"/>
                  </a:schemeClr>
                </a:solidFill>
                <a:cs typeface="Trebuchet MS"/>
              </a:rPr>
              <a:t> </a:t>
            </a:r>
            <a:r>
              <a:rPr lang="ru-RU" b="1" spc="-20" dirty="0" err="1" smtClean="0">
                <a:solidFill>
                  <a:srgbClr val="FF0000"/>
                </a:solidFill>
                <a:cs typeface="Trebuchet MS"/>
              </a:rPr>
              <a:t>объектілер</a:t>
            </a:r>
            <a:endParaRPr lang="ru-RU" b="1" spc="-20" dirty="0">
              <a:solidFill>
                <a:srgbClr val="FF0000"/>
              </a:solidFill>
              <a:cs typeface="Trebuchet M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71465" y="4653136"/>
            <a:ext cx="3310244" cy="1151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sz="3200" b="1" spc="-20" dirty="0" smtClean="0">
                <a:solidFill>
                  <a:srgbClr val="19958D"/>
                </a:solidFill>
                <a:cs typeface="Trebuchet MS"/>
              </a:rPr>
              <a:t>27,</a:t>
            </a:r>
            <a:r>
              <a:rPr lang="en-US" sz="3200" b="1" spc="-20" dirty="0" smtClean="0">
                <a:solidFill>
                  <a:srgbClr val="19958D"/>
                </a:solidFill>
                <a:cs typeface="Trebuchet MS"/>
              </a:rPr>
              <a:t>9</a:t>
            </a:r>
            <a:r>
              <a:rPr lang="ru-RU" b="1" spc="-20" dirty="0" smtClean="0">
                <a:solidFill>
                  <a:srgbClr val="19958D"/>
                </a:solidFill>
                <a:cs typeface="Trebuchet MS"/>
              </a:rPr>
              <a:t> </a:t>
            </a:r>
          </a:p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ru-RU" b="1" spc="-20" dirty="0" err="1" smtClean="0">
                <a:solidFill>
                  <a:srgbClr val="19958D"/>
                </a:solidFill>
                <a:cs typeface="Trebuchet MS"/>
              </a:rPr>
              <a:t>мың </a:t>
            </a:r>
            <a:r>
              <a:rPr lang="ru-RU" b="1" spc="-20" dirty="0" err="1" smtClean="0">
                <a:solidFill>
                  <a:srgbClr val="FF0000"/>
                </a:solidFill>
                <a:cs typeface="Trebuchet MS"/>
              </a:rPr>
              <a:t>спорттық ғимарат оқу объектісіне</a:t>
            </a:r>
            <a:r>
              <a:rPr lang="ru-RU" b="1" spc="-20" dirty="0" smtClean="0">
                <a:solidFill>
                  <a:srgbClr val="FF0000"/>
                </a:solidFill>
                <a:cs typeface="Trebuchet MS"/>
              </a:rPr>
              <a:t> </a:t>
            </a:r>
            <a:r>
              <a:rPr lang="ru-RU" b="1" spc="-20" dirty="0" err="1" smtClean="0">
                <a:solidFill>
                  <a:srgbClr val="FF0000"/>
                </a:solidFill>
                <a:cs typeface="Trebuchet MS"/>
              </a:rPr>
              <a:t>жатады</a:t>
            </a:r>
            <a:endParaRPr lang="ru-RU" b="1" spc="-20" dirty="0">
              <a:solidFill>
                <a:srgbClr val="FF0000"/>
              </a:solidFill>
              <a:cs typeface="Trebuchet MS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55440" y="1340768"/>
            <a:ext cx="3778716" cy="1733892"/>
          </a:xfrm>
          <a:prstGeom prst="rect">
            <a:avLst/>
          </a:prstGeom>
          <a:solidFill>
            <a:schemeClr val="bg1"/>
          </a:solidFill>
          <a:ln w="28575">
            <a:solidFill>
              <a:srgbClr val="19958D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142269" y="1553838"/>
            <a:ext cx="37862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ctr">
              <a:lnSpc>
                <a:spcPct val="100499"/>
              </a:lnSpc>
              <a:spcBef>
                <a:spcPts val="95"/>
              </a:spcBef>
            </a:pPr>
            <a:r>
              <a:rPr lang="en-US" sz="4800" b="1" spc="-20" dirty="0" smtClean="0">
                <a:solidFill>
                  <a:srgbClr val="19958D"/>
                </a:solidFill>
                <a:cs typeface="Trebuchet MS"/>
              </a:rPr>
              <a:t>41</a:t>
            </a:r>
            <a:r>
              <a:rPr lang="ru-RU" sz="4800" b="1" spc="-20" dirty="0" smtClean="0">
                <a:solidFill>
                  <a:srgbClr val="19958D"/>
                </a:solidFill>
                <a:cs typeface="Trebuchet MS"/>
              </a:rPr>
              <a:t>,</a:t>
            </a:r>
            <a:r>
              <a:rPr lang="en-US" sz="4800" b="1" spc="-20" dirty="0" smtClean="0">
                <a:solidFill>
                  <a:srgbClr val="19958D"/>
                </a:solidFill>
                <a:cs typeface="Trebuchet MS"/>
              </a:rPr>
              <a:t>3</a:t>
            </a:r>
            <a:r>
              <a:rPr lang="ru-RU" sz="2800" b="1" spc="-20" dirty="0" smtClean="0">
                <a:solidFill>
                  <a:schemeClr val="accent1">
                    <a:lumMod val="75000"/>
                  </a:schemeClr>
                </a:solidFill>
                <a:cs typeface="Trebuchet MS"/>
              </a:rPr>
              <a:t>                                    </a:t>
            </a:r>
            <a:r>
              <a:rPr lang="ru-RU" sz="2800" b="1" spc="-20" dirty="0" err="1" smtClean="0">
                <a:solidFill>
                  <a:srgbClr val="19958D"/>
                </a:solidFill>
                <a:cs typeface="Trebuchet MS"/>
              </a:rPr>
              <a:t>мың</a:t>
            </a:r>
            <a:r>
              <a:rPr lang="ru-RU" sz="2800" b="1" spc="-20" dirty="0" err="1" smtClean="0">
                <a:solidFill>
                  <a:srgbClr val="FF0000"/>
                </a:solidFill>
                <a:cs typeface="Trebuchet MS"/>
              </a:rPr>
              <a:t> спорттық ғимарат</a:t>
            </a:r>
            <a:r>
              <a:rPr lang="ru-RU" sz="2800" b="1" spc="-20" dirty="0" smtClean="0">
                <a:solidFill>
                  <a:srgbClr val="FF0000"/>
                </a:solidFill>
                <a:cs typeface="Trebuchet MS"/>
              </a:rPr>
              <a:t> </a:t>
            </a:r>
            <a:endParaRPr lang="ru-RU" b="1" spc="-20" dirty="0">
              <a:solidFill>
                <a:srgbClr val="FF0000"/>
              </a:solidFill>
              <a:cs typeface="Trebuchet M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596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Группа 96"/>
          <p:cNvGrpSpPr/>
          <p:nvPr/>
        </p:nvGrpSpPr>
        <p:grpSpPr>
          <a:xfrm>
            <a:off x="1127448" y="4293096"/>
            <a:ext cx="9937104" cy="2304256"/>
            <a:chOff x="1127448" y="3717032"/>
            <a:chExt cx="9937104" cy="2304256"/>
          </a:xfrm>
        </p:grpSpPr>
        <p:pic>
          <p:nvPicPr>
            <p:cNvPr id="76" name="Рисунок 75" descr="фок караганда"/>
            <p:cNvPicPr/>
            <p:nvPr/>
          </p:nvPicPr>
          <p:blipFill>
            <a:blip r:embed="rId2" cstate="print">
              <a:extLst/>
            </a:blip>
            <a:srcRect/>
            <a:stretch>
              <a:fillRect/>
            </a:stretch>
          </p:blipFill>
          <p:spPr bwMode="auto">
            <a:xfrm>
              <a:off x="4692856" y="4565769"/>
              <a:ext cx="2843304" cy="14555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74" name="Заголовок 1"/>
            <p:cNvSpPr txBox="1">
              <a:spLocks/>
            </p:cNvSpPr>
            <p:nvPr/>
          </p:nvSpPr>
          <p:spPr bwMode="auto">
            <a:xfrm>
              <a:off x="4727848" y="4221088"/>
              <a:ext cx="2697635" cy="158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160 </a:t>
              </a:r>
              <a:r>
                <a:rPr lang="ru-RU" altLang="ru-RU" sz="1600" b="1" dirty="0" err="1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көрермен орыны</a:t>
              </a: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</a:t>
              </a:r>
              <a:endPara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sp>
          <p:nvSpPr>
            <p:cNvPr id="75" name="Заголовок 1"/>
            <p:cNvSpPr txBox="1">
              <a:spLocks/>
            </p:cNvSpPr>
            <p:nvPr/>
          </p:nvSpPr>
          <p:spPr bwMode="auto">
            <a:xfrm>
              <a:off x="8346200" y="4197193"/>
              <a:ext cx="2718352" cy="239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320 </a:t>
              </a:r>
              <a:r>
                <a:rPr lang="ru-RU" altLang="ru-RU" sz="1600" b="1" dirty="0" err="1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көрермен орыны</a:t>
              </a: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 </a:t>
              </a:r>
              <a:endParaRPr lang="ru-RU" alt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77" name="Рисунок 76"/>
            <p:cNvPicPr/>
            <p:nvPr/>
          </p:nvPicPr>
          <p:blipFill rotWithShape="1">
            <a:blip r:embed="rId3" cstate="print">
              <a:extLst/>
            </a:blip>
            <a:srcRect t="5141"/>
            <a:stretch/>
          </p:blipFill>
          <p:spPr>
            <a:xfrm>
              <a:off x="8421459" y="4565769"/>
              <a:ext cx="2643093" cy="14401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9" name="TextBox 22"/>
            <p:cNvSpPr txBox="1">
              <a:spLocks noChangeArrowheads="1"/>
            </p:cNvSpPr>
            <p:nvPr/>
          </p:nvSpPr>
          <p:spPr bwMode="auto">
            <a:xfrm>
              <a:off x="1127448" y="4149080"/>
              <a:ext cx="266429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6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100 </a:t>
              </a:r>
              <a:r>
                <a:rPr lang="ru-RU" altLang="ru-RU" sz="1600" b="1" dirty="0" err="1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көрермен орыны</a:t>
              </a:r>
              <a:endParaRPr lang="ru-RU" altLang="ru-RU" sz="1200" b="1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pic>
          <p:nvPicPr>
            <p:cNvPr id="84" name="Picture 2" descr="C:\Users\t.abilkaeva.SPORT\Desktop\2467705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4404" b="9462"/>
            <a:stretch/>
          </p:blipFill>
          <p:spPr bwMode="auto">
            <a:xfrm>
              <a:off x="1127448" y="4565769"/>
              <a:ext cx="2767878" cy="144016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69" name="Прямоугольник 68"/>
            <p:cNvSpPr/>
            <p:nvPr/>
          </p:nvSpPr>
          <p:spPr>
            <a:xfrm>
              <a:off x="2399928" y="3717032"/>
              <a:ext cx="744048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ru-RU" altLang="ru-RU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</a:rPr>
                <a:t>ҮЛГІЛІК ДЕНЕ ШЫНЫҚТЫРУ-САУЫҚТЫРУ КЕШЕНДЕРІ</a:t>
              </a:r>
              <a:endParaRPr lang="ru-RU" altLang="ru-RU" sz="1400" dirty="0">
                <a:solidFill>
                  <a:schemeClr val="accent1">
                    <a:lumMod val="50000"/>
                  </a:schemeClr>
                </a:solidFill>
                <a:latin typeface="+mn-lt"/>
              </a:endParaRPr>
            </a:p>
          </p:txBody>
        </p:sp>
        <p:cxnSp>
          <p:nvCxnSpPr>
            <p:cNvPr id="71" name="Прямая соединительная линия 70"/>
            <p:cNvCxnSpPr/>
            <p:nvPr/>
          </p:nvCxnSpPr>
          <p:spPr>
            <a:xfrm>
              <a:off x="2639616" y="4110906"/>
              <a:ext cx="6912768" cy="0"/>
            </a:xfrm>
            <a:prstGeom prst="line">
              <a:avLst/>
            </a:prstGeom>
            <a:ln w="38100">
              <a:solidFill>
                <a:srgbClr val="F16A0F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Овал 84"/>
            <p:cNvSpPr/>
            <p:nvPr/>
          </p:nvSpPr>
          <p:spPr>
            <a:xfrm>
              <a:off x="6051000" y="4067002"/>
              <a:ext cx="90000" cy="90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ru-RU" sz="2400"/>
            </a:p>
          </p:txBody>
        </p:sp>
      </p:grpSp>
      <p:sp>
        <p:nvSpPr>
          <p:cNvPr id="20" name="Прямоугольник 19"/>
          <p:cNvSpPr/>
          <p:nvPr/>
        </p:nvSpPr>
        <p:spPr>
          <a:xfrm>
            <a:off x="4707467" y="162125"/>
            <a:ext cx="7493324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18121" y="162125"/>
            <a:ext cx="6927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СПОРТ ИНФРАҚҰРЫЛЫМЫ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9" name="Группа 28"/>
          <p:cNvGrpSpPr/>
          <p:nvPr/>
        </p:nvGrpSpPr>
        <p:grpSpPr>
          <a:xfrm>
            <a:off x="595274" y="1142984"/>
            <a:ext cx="11001452" cy="1988101"/>
            <a:chOff x="523266" y="3361257"/>
            <a:chExt cx="11001452" cy="1859722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3359696" y="4149080"/>
              <a:ext cx="4836435" cy="504056"/>
            </a:xfrm>
            <a:prstGeom prst="rect">
              <a:avLst/>
            </a:prstGeom>
            <a:solidFill>
              <a:srgbClr val="E4BE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31" name="Группа 30"/>
            <p:cNvGrpSpPr/>
            <p:nvPr/>
          </p:nvGrpSpPr>
          <p:grpSpPr>
            <a:xfrm>
              <a:off x="523266" y="3361257"/>
              <a:ext cx="11001452" cy="1859722"/>
              <a:chOff x="521678" y="3721434"/>
              <a:chExt cx="11001452" cy="1859722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593116" y="3721434"/>
                <a:ext cx="2837570" cy="177790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9958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948112" y="3788259"/>
                <a:ext cx="3658468" cy="1792897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9958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8024688" y="3788260"/>
                <a:ext cx="3427004" cy="1762916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19958D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21678" y="3788259"/>
                <a:ext cx="2928958" cy="431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2019 </a:t>
                </a:r>
                <a:r>
                  <a:rPr lang="ru-RU" altLang="ru-RU" sz="2400" b="1" dirty="0" err="1" smtClean="0">
                    <a:solidFill>
                      <a:srgbClr val="005172"/>
                    </a:solidFill>
                  </a:rPr>
                  <a:t>ж</a:t>
                </a:r>
                <a:r>
                  <a:rPr lang="ru-RU" altLang="ru-RU" sz="2400" b="1" dirty="0" err="1" smtClean="0">
                    <a:solidFill>
                      <a:srgbClr val="005172"/>
                    </a:solidFill>
                    <a:cs typeface="Arial" pitchFamily="34" charset="0"/>
                  </a:rPr>
                  <a:t>ыл</a:t>
                </a:r>
                <a:r>
                  <a:rPr lang="ru-RU" altLang="ru-RU" sz="2400" b="1" dirty="0" smtClean="0">
                    <a:solidFill>
                      <a:srgbClr val="005172"/>
                    </a:solidFill>
                    <a:cs typeface="Arial" pitchFamily="34" charset="0"/>
                  </a:rPr>
                  <a:t> </a:t>
                </a:r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– </a:t>
                </a:r>
                <a:r>
                  <a:rPr lang="ru-RU" altLang="ru-RU" sz="2400" b="1" dirty="0">
                    <a:solidFill>
                      <a:srgbClr val="19958D"/>
                    </a:solidFill>
                    <a:cs typeface="Arial" pitchFamily="34" charset="0"/>
                  </a:rPr>
                  <a:t>13 </a:t>
                </a:r>
                <a:r>
                  <a:rPr lang="ru-RU" altLang="ru-RU" sz="2400" b="1" dirty="0" err="1" smtClean="0">
                    <a:solidFill>
                      <a:srgbClr val="19958D"/>
                    </a:solidFill>
                    <a:cs typeface="Arial" pitchFamily="34" charset="0"/>
                  </a:rPr>
                  <a:t>бірлік</a:t>
                </a:r>
                <a:endParaRPr lang="ru-RU" altLang="ru-RU" sz="2400" b="1" dirty="0">
                  <a:solidFill>
                    <a:srgbClr val="19958D"/>
                  </a:solidFill>
                  <a:cs typeface="Arial" pitchFamily="34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4093578" y="3788259"/>
                <a:ext cx="3008946" cy="431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2020 </a:t>
                </a:r>
                <a:r>
                  <a:rPr lang="ru-RU" altLang="ru-RU" sz="2400" b="1" dirty="0" err="1" smtClean="0">
                    <a:solidFill>
                      <a:srgbClr val="005172"/>
                    </a:solidFill>
                    <a:cs typeface="Arial" pitchFamily="34" charset="0"/>
                  </a:rPr>
                  <a:t>жыл</a:t>
                </a:r>
                <a:r>
                  <a:rPr lang="ru-RU" altLang="ru-RU" sz="2400" b="1" dirty="0" smtClean="0">
                    <a:solidFill>
                      <a:srgbClr val="005172"/>
                    </a:solidFill>
                  </a:rPr>
                  <a:t> – </a:t>
                </a:r>
                <a:r>
                  <a:rPr lang="ru-RU" altLang="ru-RU" sz="2400" b="1" dirty="0" smtClean="0">
                    <a:solidFill>
                      <a:srgbClr val="19958D"/>
                    </a:solidFill>
                  </a:rPr>
                  <a:t>32 </a:t>
                </a:r>
                <a:r>
                  <a:rPr lang="ru-RU" altLang="ru-RU" sz="2400" b="1" dirty="0" err="1" smtClean="0">
                    <a:solidFill>
                      <a:srgbClr val="19958D"/>
                    </a:solidFill>
                  </a:rPr>
                  <a:t>бірлік</a:t>
                </a:r>
                <a:endParaRPr lang="ru-RU" altLang="ru-RU" sz="2400" b="1" dirty="0">
                  <a:solidFill>
                    <a:srgbClr val="005172"/>
                  </a:solidFill>
                  <a:cs typeface="Arial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8094106" y="3788259"/>
                <a:ext cx="2995496" cy="4318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2021 </a:t>
                </a:r>
                <a:r>
                  <a:rPr lang="ru-RU" altLang="ru-RU" sz="2400" b="1" dirty="0" err="1" smtClean="0">
                    <a:solidFill>
                      <a:srgbClr val="005172"/>
                    </a:solidFill>
                    <a:cs typeface="Arial" pitchFamily="34" charset="0"/>
                  </a:rPr>
                  <a:t>жыл</a:t>
                </a:r>
                <a:r>
                  <a:rPr lang="ru-RU" altLang="ru-RU" sz="2400" b="1" dirty="0" smtClean="0">
                    <a:solidFill>
                      <a:srgbClr val="005172"/>
                    </a:solidFill>
                    <a:cs typeface="Arial" pitchFamily="34" charset="0"/>
                  </a:rPr>
                  <a:t> </a:t>
                </a:r>
                <a:r>
                  <a:rPr lang="ru-RU" altLang="ru-RU" sz="2400" b="1" dirty="0">
                    <a:solidFill>
                      <a:srgbClr val="005172"/>
                    </a:solidFill>
                    <a:cs typeface="Arial" pitchFamily="34" charset="0"/>
                  </a:rPr>
                  <a:t>– </a:t>
                </a:r>
                <a:r>
                  <a:rPr lang="ru-RU" altLang="ru-RU" sz="2400" b="1" dirty="0">
                    <a:solidFill>
                      <a:srgbClr val="19958D"/>
                    </a:solidFill>
                    <a:cs typeface="Arial" pitchFamily="34" charset="0"/>
                  </a:rPr>
                  <a:t>55 </a:t>
                </a:r>
                <a:r>
                  <a:rPr lang="ru-RU" altLang="ru-RU" sz="2400" b="1" dirty="0" err="1" smtClean="0">
                    <a:solidFill>
                      <a:srgbClr val="19958D"/>
                    </a:solidFill>
                    <a:cs typeface="Arial" pitchFamily="34" charset="0"/>
                  </a:rPr>
                  <a:t>бірлік</a:t>
                </a:r>
                <a:endParaRPr lang="ru-RU" altLang="ru-RU" sz="2400" b="1" dirty="0">
                  <a:solidFill>
                    <a:srgbClr val="19958D"/>
                  </a:solidFill>
                  <a:cs typeface="Arial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664554" y="4869055"/>
                <a:ext cx="2656576" cy="3454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ПАЙДАЛАНУҒА БЕРІЛДІ</a:t>
                </a:r>
                <a:endParaRPr lang="ru-RU" b="1" spc="-20" dirty="0">
                  <a:solidFill>
                    <a:schemeClr val="accent6">
                      <a:lumMod val="50000"/>
                    </a:schemeClr>
                  </a:solidFill>
                  <a:cs typeface="Trebuchet MS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3736388" y="4256034"/>
                <a:ext cx="3786214" cy="1221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sz="2000" b="1" spc="-20" dirty="0" smtClean="0">
                    <a:solidFill>
                      <a:srgbClr val="19958D"/>
                    </a:solidFill>
                    <a:cs typeface="Trebuchet MS"/>
                  </a:rPr>
                  <a:t>14 ДСК </a:t>
                </a:r>
                <a:r>
                  <a:rPr lang="ru-RU" b="1" spc="-20" dirty="0" err="1" smtClean="0">
                    <a:solidFill>
                      <a:srgbClr val="19958D"/>
                    </a:solidFill>
                    <a:cs typeface="Trebuchet MS"/>
                  </a:rPr>
                  <a:t>пайдалануға берілді</a:t>
                </a:r>
                <a:r>
                  <a:rPr lang="ru-RU" sz="2000" b="1" spc="-20" dirty="0" smtClean="0">
                    <a:solidFill>
                      <a:srgbClr val="19958D"/>
                    </a:solidFill>
                    <a:cs typeface="Trebuchet MS"/>
                  </a:rPr>
                  <a:t>, </a:t>
                </a:r>
              </a:p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sz="1600" b="1" spc="-20" dirty="0" err="1" smtClean="0">
                    <a:solidFill>
                      <a:srgbClr val="19958D"/>
                    </a:solidFill>
                    <a:cs typeface="Trebuchet MS"/>
                  </a:rPr>
                  <a:t>оның ішінде</a:t>
                </a:r>
                <a:r>
                  <a:rPr lang="ru-RU" sz="1600" b="1" spc="-20" dirty="0" smtClean="0">
                    <a:solidFill>
                      <a:srgbClr val="19958D"/>
                    </a:solidFill>
                    <a:cs typeface="Trebuchet MS"/>
                  </a:rPr>
                  <a:t> </a:t>
                </a:r>
                <a:r>
                  <a:rPr lang="ru-RU" sz="2000" b="1" spc="-20" dirty="0" smtClean="0">
                    <a:solidFill>
                      <a:srgbClr val="19958D"/>
                    </a:solidFill>
                    <a:cs typeface="Trebuchet MS"/>
                  </a:rPr>
                  <a:t>7 ДСК 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«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Ауыл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 </a:t>
                </a:r>
                <a:r>
                  <a:rPr lang="ru-RU" sz="1600" b="1" spc="-20" dirty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– Ел </a:t>
                </a:r>
                <a:r>
                  <a:rPr lang="ru-RU" sz="1600" b="1" spc="-20" dirty="0" err="1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бесігі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» 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бағдарламасы бойынша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,  </a:t>
                </a:r>
                <a:r>
                  <a:rPr lang="ru-RU" sz="2000" b="1" spc="-20" dirty="0">
                    <a:solidFill>
                      <a:srgbClr val="19958D"/>
                    </a:solidFill>
                    <a:cs typeface="Trebuchet MS"/>
                  </a:rPr>
                  <a:t>10 </a:t>
                </a:r>
                <a:r>
                  <a:rPr lang="ru-RU" sz="2000" b="1" spc="-20" dirty="0" smtClean="0">
                    <a:solidFill>
                      <a:srgbClr val="19958D"/>
                    </a:solidFill>
                    <a:cs typeface="Trebuchet MS"/>
                  </a:rPr>
                  <a:t>ДСК </a:t>
                </a:r>
                <a:r>
                  <a:rPr lang="ru-RU" b="1" spc="-20" dirty="0" err="1" smtClean="0">
                    <a:solidFill>
                      <a:srgbClr val="19958D"/>
                    </a:solidFill>
                    <a:cs typeface="Trebuchet MS"/>
                  </a:rPr>
                  <a:t>аяқталу кезеңінде</a:t>
                </a:r>
                <a:endParaRPr lang="ru-RU" b="1" spc="-20" dirty="0">
                  <a:solidFill>
                    <a:srgbClr val="19958D"/>
                  </a:solidFill>
                  <a:cs typeface="Trebuchet MS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8022668" y="4322859"/>
                <a:ext cx="3500462" cy="1007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2700" marR="5080" algn="ctr">
                  <a:lnSpc>
                    <a:spcPct val="100499"/>
                  </a:lnSpc>
                  <a:spcBef>
                    <a:spcPts val="95"/>
                  </a:spcBef>
                </a:pP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Жергілікті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 бюджет 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қаражаты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, 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демеушілік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 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қаражаты есебінен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 «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Ауыл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 ел 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бесігі</a:t>
                </a:r>
                <a:r>
                  <a:rPr lang="ru-RU" sz="1600" b="1" spc="-20" dirty="0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» </a:t>
                </a:r>
                <a:r>
                  <a:rPr lang="ru-RU" sz="1600" b="1" spc="-20" dirty="0" err="1" smtClean="0">
                    <a:solidFill>
                      <a:schemeClr val="accent6">
                        <a:lumMod val="50000"/>
                      </a:schemeClr>
                    </a:solidFill>
                    <a:cs typeface="Trebuchet MS"/>
                  </a:rPr>
                  <a:t>бағдарламасы шеңберінде</a:t>
                </a:r>
                <a:endParaRPr lang="ru-RU" sz="1600" b="1" spc="-20" dirty="0">
                  <a:solidFill>
                    <a:schemeClr val="accent6">
                      <a:lumMod val="50000"/>
                    </a:schemeClr>
                  </a:solidFill>
                  <a:cs typeface="Trebuchet MS"/>
                </a:endParaRPr>
              </a:p>
            </p:txBody>
          </p:sp>
          <p:sp>
            <p:nvSpPr>
              <p:cNvPr id="48" name="Равнобедренный треугольник 53"/>
              <p:cNvSpPr/>
              <p:nvPr/>
            </p:nvSpPr>
            <p:spPr>
              <a:xfrm rot="5400000">
                <a:off x="7581427" y="4751947"/>
                <a:ext cx="460569" cy="45719"/>
              </a:xfrm>
              <a:custGeom>
                <a:avLst/>
                <a:gdLst>
                  <a:gd name="connsiteX0" fmla="*/ 0 w 1358765"/>
                  <a:gd name="connsiteY0" fmla="*/ 580525 h 580525"/>
                  <a:gd name="connsiteX1" fmla="*/ 670999 w 1358765"/>
                  <a:gd name="connsiteY1" fmla="*/ 0 h 580525"/>
                  <a:gd name="connsiteX2" fmla="*/ 1358765 w 1358765"/>
                  <a:gd name="connsiteY2" fmla="*/ 580525 h 580525"/>
                  <a:gd name="connsiteX3" fmla="*/ 0 w 1358765"/>
                  <a:gd name="connsiteY3" fmla="*/ 580525 h 580525"/>
                  <a:gd name="connsiteX0" fmla="*/ 0 w 1450205"/>
                  <a:gd name="connsiteY0" fmla="*/ 580525 h 671965"/>
                  <a:gd name="connsiteX1" fmla="*/ 670999 w 1450205"/>
                  <a:gd name="connsiteY1" fmla="*/ 0 h 671965"/>
                  <a:gd name="connsiteX2" fmla="*/ 1450205 w 1450205"/>
                  <a:gd name="connsiteY2" fmla="*/ 671965 h 671965"/>
                  <a:gd name="connsiteX0" fmla="*/ 0 w 1450205"/>
                  <a:gd name="connsiteY0" fmla="*/ 594725 h 686165"/>
                  <a:gd name="connsiteX1" fmla="*/ 729330 w 1450205"/>
                  <a:gd name="connsiteY1" fmla="*/ 0 h 686165"/>
                  <a:gd name="connsiteX2" fmla="*/ 1450205 w 1450205"/>
                  <a:gd name="connsiteY2" fmla="*/ 686165 h 686165"/>
                  <a:gd name="connsiteX0" fmla="*/ 0 w 1450205"/>
                  <a:gd name="connsiteY0" fmla="*/ 594725 h 686165"/>
                  <a:gd name="connsiteX1" fmla="*/ 729330 w 1450205"/>
                  <a:gd name="connsiteY1" fmla="*/ 0 h 686165"/>
                  <a:gd name="connsiteX2" fmla="*/ 1450205 w 1450205"/>
                  <a:gd name="connsiteY2" fmla="*/ 686165 h 686165"/>
                  <a:gd name="connsiteX0" fmla="*/ 0 w 1450205"/>
                  <a:gd name="connsiteY0" fmla="*/ 613658 h 686165"/>
                  <a:gd name="connsiteX1" fmla="*/ 729330 w 1450205"/>
                  <a:gd name="connsiteY1" fmla="*/ 0 h 686165"/>
                  <a:gd name="connsiteX2" fmla="*/ 1450205 w 1450205"/>
                  <a:gd name="connsiteY2" fmla="*/ 686165 h 686165"/>
                  <a:gd name="connsiteX0" fmla="*/ 0 w 1436744"/>
                  <a:gd name="connsiteY0" fmla="*/ 613658 h 613658"/>
                  <a:gd name="connsiteX1" fmla="*/ 729330 w 1436744"/>
                  <a:gd name="connsiteY1" fmla="*/ 0 h 613658"/>
                  <a:gd name="connsiteX2" fmla="*/ 1436744 w 1436744"/>
                  <a:gd name="connsiteY2" fmla="*/ 605701 h 613658"/>
                  <a:gd name="connsiteX0" fmla="*/ 0 w 1459178"/>
                  <a:gd name="connsiteY0" fmla="*/ 613658 h 613658"/>
                  <a:gd name="connsiteX1" fmla="*/ 729330 w 1459178"/>
                  <a:gd name="connsiteY1" fmla="*/ 0 h 613658"/>
                  <a:gd name="connsiteX2" fmla="*/ 1459178 w 1459178"/>
                  <a:gd name="connsiteY2" fmla="*/ 605702 h 613658"/>
                  <a:gd name="connsiteX0" fmla="*/ 0 w 1454691"/>
                  <a:gd name="connsiteY0" fmla="*/ 613658 h 615168"/>
                  <a:gd name="connsiteX1" fmla="*/ 729330 w 1454691"/>
                  <a:gd name="connsiteY1" fmla="*/ 0 h 615168"/>
                  <a:gd name="connsiteX2" fmla="*/ 1454691 w 1454691"/>
                  <a:gd name="connsiteY2" fmla="*/ 615168 h 615168"/>
                  <a:gd name="connsiteX0" fmla="*/ 0 w 1454691"/>
                  <a:gd name="connsiteY0" fmla="*/ 632591 h 634101"/>
                  <a:gd name="connsiteX1" fmla="*/ 729333 w 1454691"/>
                  <a:gd name="connsiteY1" fmla="*/ 0 h 634101"/>
                  <a:gd name="connsiteX2" fmla="*/ 1454691 w 1454691"/>
                  <a:gd name="connsiteY2" fmla="*/ 634101 h 634101"/>
                  <a:gd name="connsiteX0" fmla="*/ 0 w 1454691"/>
                  <a:gd name="connsiteY0" fmla="*/ 623125 h 624635"/>
                  <a:gd name="connsiteX1" fmla="*/ 729335 w 1454691"/>
                  <a:gd name="connsiteY1" fmla="*/ 0 h 624635"/>
                  <a:gd name="connsiteX2" fmla="*/ 1454691 w 1454691"/>
                  <a:gd name="connsiteY2" fmla="*/ 624635 h 624635"/>
                  <a:gd name="connsiteX0" fmla="*/ 0 w 1454691"/>
                  <a:gd name="connsiteY0" fmla="*/ 651524 h 653034"/>
                  <a:gd name="connsiteX1" fmla="*/ 729335 w 1454691"/>
                  <a:gd name="connsiteY1" fmla="*/ 0 h 653034"/>
                  <a:gd name="connsiteX2" fmla="*/ 1454691 w 1454691"/>
                  <a:gd name="connsiteY2" fmla="*/ 653034 h 653034"/>
                  <a:gd name="connsiteX0" fmla="*/ 0 w 1454691"/>
                  <a:gd name="connsiteY0" fmla="*/ 637326 h 638836"/>
                  <a:gd name="connsiteX1" fmla="*/ 724850 w 1454691"/>
                  <a:gd name="connsiteY1" fmla="*/ 0 h 638836"/>
                  <a:gd name="connsiteX2" fmla="*/ 1454691 w 1454691"/>
                  <a:gd name="connsiteY2" fmla="*/ 638836 h 638836"/>
                  <a:gd name="connsiteX0" fmla="*/ 0 w 1450204"/>
                  <a:gd name="connsiteY0" fmla="*/ 646792 h 646792"/>
                  <a:gd name="connsiteX1" fmla="*/ 720363 w 1450204"/>
                  <a:gd name="connsiteY1" fmla="*/ 0 h 646792"/>
                  <a:gd name="connsiteX2" fmla="*/ 1450204 w 1450204"/>
                  <a:gd name="connsiteY2" fmla="*/ 638836 h 6467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450204" h="646792">
                    <a:moveTo>
                      <a:pt x="0" y="646792"/>
                    </a:moveTo>
                    <a:lnTo>
                      <a:pt x="720363" y="0"/>
                    </a:lnTo>
                    <a:lnTo>
                      <a:pt x="1450204" y="638836"/>
                    </a:lnTo>
                  </a:path>
                </a:pathLst>
              </a:cu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5000" y="755412"/>
            <a:ext cx="12027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100 ДЕНЕ ШЫНЫҚТЫРУ-САУЫҚТЫРУ КЕШЕНІН </a:t>
            </a:r>
            <a:r>
              <a:rPr lang="ru-RU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САЛУ ЖОСПАРЫ</a:t>
            </a:r>
            <a:endParaRPr lang="ru-RU" dirty="0"/>
          </a:p>
        </p:txBody>
      </p:sp>
      <p:sp>
        <p:nvSpPr>
          <p:cNvPr id="49" name="Равнобедренный треугольник 53"/>
          <p:cNvSpPr/>
          <p:nvPr/>
        </p:nvSpPr>
        <p:spPr>
          <a:xfrm rot="5400000">
            <a:off x="3584319" y="2311760"/>
            <a:ext cx="460569" cy="45719"/>
          </a:xfrm>
          <a:custGeom>
            <a:avLst/>
            <a:gdLst>
              <a:gd name="connsiteX0" fmla="*/ 0 w 1358765"/>
              <a:gd name="connsiteY0" fmla="*/ 580525 h 580525"/>
              <a:gd name="connsiteX1" fmla="*/ 670999 w 1358765"/>
              <a:gd name="connsiteY1" fmla="*/ 0 h 580525"/>
              <a:gd name="connsiteX2" fmla="*/ 1358765 w 1358765"/>
              <a:gd name="connsiteY2" fmla="*/ 580525 h 580525"/>
              <a:gd name="connsiteX3" fmla="*/ 0 w 1358765"/>
              <a:gd name="connsiteY3" fmla="*/ 580525 h 580525"/>
              <a:gd name="connsiteX0" fmla="*/ 0 w 1450205"/>
              <a:gd name="connsiteY0" fmla="*/ 580525 h 671965"/>
              <a:gd name="connsiteX1" fmla="*/ 670999 w 1450205"/>
              <a:gd name="connsiteY1" fmla="*/ 0 h 671965"/>
              <a:gd name="connsiteX2" fmla="*/ 1450205 w 1450205"/>
              <a:gd name="connsiteY2" fmla="*/ 671965 h 671965"/>
              <a:gd name="connsiteX0" fmla="*/ 0 w 1450205"/>
              <a:gd name="connsiteY0" fmla="*/ 594725 h 686165"/>
              <a:gd name="connsiteX1" fmla="*/ 729330 w 1450205"/>
              <a:gd name="connsiteY1" fmla="*/ 0 h 686165"/>
              <a:gd name="connsiteX2" fmla="*/ 1450205 w 1450205"/>
              <a:gd name="connsiteY2" fmla="*/ 686165 h 686165"/>
              <a:gd name="connsiteX0" fmla="*/ 0 w 1450205"/>
              <a:gd name="connsiteY0" fmla="*/ 594725 h 686165"/>
              <a:gd name="connsiteX1" fmla="*/ 729330 w 1450205"/>
              <a:gd name="connsiteY1" fmla="*/ 0 h 686165"/>
              <a:gd name="connsiteX2" fmla="*/ 1450205 w 1450205"/>
              <a:gd name="connsiteY2" fmla="*/ 686165 h 686165"/>
              <a:gd name="connsiteX0" fmla="*/ 0 w 1450205"/>
              <a:gd name="connsiteY0" fmla="*/ 613658 h 686165"/>
              <a:gd name="connsiteX1" fmla="*/ 729330 w 1450205"/>
              <a:gd name="connsiteY1" fmla="*/ 0 h 686165"/>
              <a:gd name="connsiteX2" fmla="*/ 1450205 w 1450205"/>
              <a:gd name="connsiteY2" fmla="*/ 686165 h 686165"/>
              <a:gd name="connsiteX0" fmla="*/ 0 w 1436744"/>
              <a:gd name="connsiteY0" fmla="*/ 613658 h 613658"/>
              <a:gd name="connsiteX1" fmla="*/ 729330 w 1436744"/>
              <a:gd name="connsiteY1" fmla="*/ 0 h 613658"/>
              <a:gd name="connsiteX2" fmla="*/ 1436744 w 1436744"/>
              <a:gd name="connsiteY2" fmla="*/ 605701 h 613658"/>
              <a:gd name="connsiteX0" fmla="*/ 0 w 1459178"/>
              <a:gd name="connsiteY0" fmla="*/ 613658 h 613658"/>
              <a:gd name="connsiteX1" fmla="*/ 729330 w 1459178"/>
              <a:gd name="connsiteY1" fmla="*/ 0 h 613658"/>
              <a:gd name="connsiteX2" fmla="*/ 1459178 w 1459178"/>
              <a:gd name="connsiteY2" fmla="*/ 605702 h 613658"/>
              <a:gd name="connsiteX0" fmla="*/ 0 w 1454691"/>
              <a:gd name="connsiteY0" fmla="*/ 613658 h 615168"/>
              <a:gd name="connsiteX1" fmla="*/ 729330 w 1454691"/>
              <a:gd name="connsiteY1" fmla="*/ 0 h 615168"/>
              <a:gd name="connsiteX2" fmla="*/ 1454691 w 1454691"/>
              <a:gd name="connsiteY2" fmla="*/ 615168 h 615168"/>
              <a:gd name="connsiteX0" fmla="*/ 0 w 1454691"/>
              <a:gd name="connsiteY0" fmla="*/ 632591 h 634101"/>
              <a:gd name="connsiteX1" fmla="*/ 729333 w 1454691"/>
              <a:gd name="connsiteY1" fmla="*/ 0 h 634101"/>
              <a:gd name="connsiteX2" fmla="*/ 1454691 w 1454691"/>
              <a:gd name="connsiteY2" fmla="*/ 634101 h 634101"/>
              <a:gd name="connsiteX0" fmla="*/ 0 w 1454691"/>
              <a:gd name="connsiteY0" fmla="*/ 623125 h 624635"/>
              <a:gd name="connsiteX1" fmla="*/ 729335 w 1454691"/>
              <a:gd name="connsiteY1" fmla="*/ 0 h 624635"/>
              <a:gd name="connsiteX2" fmla="*/ 1454691 w 1454691"/>
              <a:gd name="connsiteY2" fmla="*/ 624635 h 624635"/>
              <a:gd name="connsiteX0" fmla="*/ 0 w 1454691"/>
              <a:gd name="connsiteY0" fmla="*/ 651524 h 653034"/>
              <a:gd name="connsiteX1" fmla="*/ 729335 w 1454691"/>
              <a:gd name="connsiteY1" fmla="*/ 0 h 653034"/>
              <a:gd name="connsiteX2" fmla="*/ 1454691 w 1454691"/>
              <a:gd name="connsiteY2" fmla="*/ 653034 h 653034"/>
              <a:gd name="connsiteX0" fmla="*/ 0 w 1454691"/>
              <a:gd name="connsiteY0" fmla="*/ 637326 h 638836"/>
              <a:gd name="connsiteX1" fmla="*/ 724850 w 1454691"/>
              <a:gd name="connsiteY1" fmla="*/ 0 h 638836"/>
              <a:gd name="connsiteX2" fmla="*/ 1454691 w 1454691"/>
              <a:gd name="connsiteY2" fmla="*/ 638836 h 638836"/>
              <a:gd name="connsiteX0" fmla="*/ 0 w 1450204"/>
              <a:gd name="connsiteY0" fmla="*/ 646792 h 646792"/>
              <a:gd name="connsiteX1" fmla="*/ 720363 w 1450204"/>
              <a:gd name="connsiteY1" fmla="*/ 0 h 646792"/>
              <a:gd name="connsiteX2" fmla="*/ 1450204 w 1450204"/>
              <a:gd name="connsiteY2" fmla="*/ 638836 h 64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0204" h="646792">
                <a:moveTo>
                  <a:pt x="0" y="646792"/>
                </a:moveTo>
                <a:lnTo>
                  <a:pt x="720363" y="0"/>
                </a:lnTo>
                <a:lnTo>
                  <a:pt x="1450204" y="638836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01376" y="3284984"/>
            <a:ext cx="11971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9958D"/>
              </a:buClr>
            </a:pPr>
            <a:r>
              <a:rPr lang="ru-RU" sz="1600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2020 </a:t>
            </a:r>
            <a:r>
              <a:rPr lang="ru-RU" sz="1600" dirty="0" err="1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жылы</a:t>
            </a:r>
            <a:r>
              <a:rPr lang="ru-RU" sz="1600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үнемделген қаражат есебінен</a:t>
            </a:r>
            <a:r>
              <a:rPr lang="ru-RU" sz="1600" dirty="0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 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олимпиадалық резервінің мектеп-интернат-колледжі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мен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республикалық 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спорт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колледжінің 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4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мектебі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бойынша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жалпы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соммасы</a:t>
            </a:r>
            <a:r>
              <a:rPr lang="ru-RU" sz="1600" dirty="0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477 217 </a:t>
            </a:r>
            <a:r>
              <a:rPr lang="ru-RU" sz="1600" dirty="0" err="1" smtClean="0">
                <a:solidFill>
                  <a:srgbClr val="19958D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мың теңгеге </a:t>
            </a:r>
            <a:r>
              <a:rPr lang="ru-RU" sz="1600" dirty="0" err="1" smtClean="0">
                <a:solidFill>
                  <a:srgbClr val="333333"/>
                </a:solidFill>
                <a:latin typeface="Futura PT Book Italic" panose="020B05020202040903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ағымдағы жөндеу жұмыстары жүргізілді</a:t>
            </a:r>
            <a:endParaRPr lang="ru-RU" sz="1400" dirty="0">
              <a:latin typeface="Futura PT Book Italic" panose="020B05020202040903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13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85829" y="977774"/>
            <a:ext cx="5206171" cy="3870673"/>
          </a:xfrm>
          <a:prstGeom prst="rect">
            <a:avLst/>
          </a:prstGeom>
          <a:solidFill>
            <a:srgbClr val="B3D7C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utura PT Book Italic" panose="020B0502020204090303" pitchFamily="34" charset="-52"/>
            </a:endParaRPr>
          </a:p>
        </p:txBody>
      </p:sp>
      <p:sp>
        <p:nvSpPr>
          <p:cNvPr id="57" name="Rectangle 7"/>
          <p:cNvSpPr/>
          <p:nvPr/>
        </p:nvSpPr>
        <p:spPr>
          <a:xfrm>
            <a:off x="1539954" y="4908700"/>
            <a:ext cx="10652046" cy="1576684"/>
          </a:xfrm>
          <a:prstGeom prst="roundRect">
            <a:avLst>
              <a:gd name="adj" fmla="val 0"/>
            </a:avLst>
          </a:prstGeom>
          <a:solidFill>
            <a:srgbClr val="EBD7B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Futura PT Book Italic" panose="020B0502020204090303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9767" y="3456464"/>
            <a:ext cx="787394" cy="821554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264" y="3586495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141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-22368" y="2901442"/>
            <a:ext cx="143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</a:rPr>
              <a:t>жаттықтыру</a:t>
            </a:r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-оқытушы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1" name="object 39"/>
          <p:cNvSpPr>
            <a:spLocks noChangeArrowheads="1"/>
          </p:cNvSpPr>
          <p:nvPr/>
        </p:nvSpPr>
        <p:spPr bwMode="auto">
          <a:xfrm>
            <a:off x="1703128" y="2260083"/>
            <a:ext cx="2816433" cy="806885"/>
          </a:xfrm>
          <a:custGeom>
            <a:avLst/>
            <a:gdLst>
              <a:gd name="T0" fmla="*/ 759359 w 1388745"/>
              <a:gd name="T1" fmla="*/ 5122 h 778510"/>
              <a:gd name="T2" fmla="*/ 765785 w 1388745"/>
              <a:gd name="T3" fmla="*/ 561 h 778510"/>
              <a:gd name="T4" fmla="*/ 789469 w 1388745"/>
              <a:gd name="T5" fmla="*/ 12440 h 778510"/>
              <a:gd name="T6" fmla="*/ 739865 w 1388745"/>
              <a:gd name="T7" fmla="*/ 19025 h 778510"/>
              <a:gd name="T8" fmla="*/ 747014 w 1388745"/>
              <a:gd name="T9" fmla="*/ 13937 h 778510"/>
              <a:gd name="T10" fmla="*/ 705352 w 1388745"/>
              <a:gd name="T11" fmla="*/ 11180 h 778510"/>
              <a:gd name="T12" fmla="*/ 663764 w 1388745"/>
              <a:gd name="T13" fmla="*/ 9274 h 778510"/>
              <a:gd name="T14" fmla="*/ 624268 w 1388745"/>
              <a:gd name="T15" fmla="*/ 8288 h 778510"/>
              <a:gd name="T16" fmla="*/ 585061 w 1388745"/>
              <a:gd name="T17" fmla="*/ 7913 h 778510"/>
              <a:gd name="T18" fmla="*/ 547588 w 1388745"/>
              <a:gd name="T19" fmla="*/ 8185 h 778510"/>
              <a:gd name="T20" fmla="*/ 509971 w 1388745"/>
              <a:gd name="T21" fmla="*/ 9411 h 778510"/>
              <a:gd name="T22" fmla="*/ 474229 w 1388745"/>
              <a:gd name="T23" fmla="*/ 11197 h 778510"/>
              <a:gd name="T24" fmla="*/ 439284 w 1388745"/>
              <a:gd name="T25" fmla="*/ 13443 h 778510"/>
              <a:gd name="T26" fmla="*/ 406070 w 1388745"/>
              <a:gd name="T27" fmla="*/ 16150 h 778510"/>
              <a:gd name="T28" fmla="*/ 373435 w 1388745"/>
              <a:gd name="T29" fmla="*/ 19569 h 778510"/>
              <a:gd name="T30" fmla="*/ 342098 w 1388745"/>
              <a:gd name="T31" fmla="*/ 23228 h 778510"/>
              <a:gd name="T32" fmla="*/ 311772 w 1388745"/>
              <a:gd name="T33" fmla="*/ 27313 h 778510"/>
              <a:gd name="T34" fmla="*/ 282820 w 1388745"/>
              <a:gd name="T35" fmla="*/ 31652 h 778510"/>
              <a:gd name="T36" fmla="*/ 255670 w 1388745"/>
              <a:gd name="T37" fmla="*/ 36196 h 778510"/>
              <a:gd name="T38" fmla="*/ 229318 w 1388745"/>
              <a:gd name="T39" fmla="*/ 41011 h 778510"/>
              <a:gd name="T40" fmla="*/ 203901 w 1388745"/>
              <a:gd name="T41" fmla="*/ 46099 h 778510"/>
              <a:gd name="T42" fmla="*/ 180147 w 1388745"/>
              <a:gd name="T43" fmla="*/ 51103 h 778510"/>
              <a:gd name="T44" fmla="*/ 157908 w 1388745"/>
              <a:gd name="T45" fmla="*/ 56208 h 778510"/>
              <a:gd name="T46" fmla="*/ 136897 w 1388745"/>
              <a:gd name="T47" fmla="*/ 61432 h 778510"/>
              <a:gd name="T48" fmla="*/ 117186 w 1388745"/>
              <a:gd name="T49" fmla="*/ 66571 h 778510"/>
              <a:gd name="T50" fmla="*/ 82095 w 1388745"/>
              <a:gd name="T51" fmla="*/ 76389 h 778510"/>
              <a:gd name="T52" fmla="*/ 53358 w 1388745"/>
              <a:gd name="T53" fmla="*/ 85307 h 778510"/>
              <a:gd name="T54" fmla="*/ 30252 w 1388745"/>
              <a:gd name="T55" fmla="*/ 92947 h 778510"/>
              <a:gd name="T56" fmla="*/ 14006 w 1388745"/>
              <a:gd name="T57" fmla="*/ 98937 h 778510"/>
              <a:gd name="T58" fmla="*/ 0 w 1388745"/>
              <a:gd name="T59" fmla="*/ 104280 h 778510"/>
              <a:gd name="T60" fmla="*/ 14296 w 1388745"/>
              <a:gd name="T61" fmla="*/ 98733 h 778510"/>
              <a:gd name="T62" fmla="*/ 31191 w 1388745"/>
              <a:gd name="T63" fmla="*/ 92301 h 778510"/>
              <a:gd name="T64" fmla="*/ 54802 w 1388745"/>
              <a:gd name="T65" fmla="*/ 84286 h 778510"/>
              <a:gd name="T66" fmla="*/ 84406 w 1388745"/>
              <a:gd name="T67" fmla="*/ 74705 h 778510"/>
              <a:gd name="T68" fmla="*/ 120073 w 1388745"/>
              <a:gd name="T69" fmla="*/ 64512 h 778510"/>
              <a:gd name="T70" fmla="*/ 161735 w 1388745"/>
              <a:gd name="T71" fmla="*/ 53502 h 778510"/>
              <a:gd name="T72" fmla="*/ 184477 w 1388745"/>
              <a:gd name="T73" fmla="*/ 48005 h 778510"/>
              <a:gd name="T74" fmla="*/ 208811 w 1388745"/>
              <a:gd name="T75" fmla="*/ 42577 h 778510"/>
              <a:gd name="T76" fmla="*/ 234516 w 1388745"/>
              <a:gd name="T77" fmla="*/ 37319 h 778510"/>
              <a:gd name="T78" fmla="*/ 261375 w 1388745"/>
              <a:gd name="T79" fmla="*/ 32111 h 778510"/>
              <a:gd name="T80" fmla="*/ 289100 w 1388745"/>
              <a:gd name="T81" fmla="*/ 27160 h 778510"/>
              <a:gd name="T82" fmla="*/ 318703 w 1388745"/>
              <a:gd name="T83" fmla="*/ 22361 h 778510"/>
              <a:gd name="T84" fmla="*/ 349535 w 1388745"/>
              <a:gd name="T85" fmla="*/ 17935 h 778510"/>
              <a:gd name="T86" fmla="*/ 381521 w 1388745"/>
              <a:gd name="T87" fmla="*/ 13767 h 778510"/>
              <a:gd name="T88" fmla="*/ 414372 w 1388745"/>
              <a:gd name="T89" fmla="*/ 10210 h 778510"/>
              <a:gd name="T90" fmla="*/ 448165 w 1388745"/>
              <a:gd name="T91" fmla="*/ 7113 h 778510"/>
              <a:gd name="T92" fmla="*/ 483832 w 1388745"/>
              <a:gd name="T93" fmla="*/ 4373 h 778510"/>
              <a:gd name="T94" fmla="*/ 520151 w 1388745"/>
              <a:gd name="T95" fmla="*/ 2145 h 778510"/>
              <a:gd name="T96" fmla="*/ 557913 w 1388745"/>
              <a:gd name="T97" fmla="*/ 834 h 778510"/>
              <a:gd name="T98" fmla="*/ 596036 w 1388745"/>
              <a:gd name="T99" fmla="*/ 119 h 778510"/>
              <a:gd name="T100" fmla="*/ 635892 w 1388745"/>
              <a:gd name="T101" fmla="*/ 0 h 778510"/>
              <a:gd name="T102" fmla="*/ 675677 w 1388745"/>
              <a:gd name="T103" fmla="*/ 800 h 778510"/>
              <a:gd name="T104" fmla="*/ 717626 w 1388745"/>
              <a:gd name="T105" fmla="*/ 2451 h 778510"/>
              <a:gd name="T106" fmla="*/ 759359 w 1388745"/>
              <a:gd name="T107" fmla="*/ 5122 h 7785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88745"/>
              <a:gd name="T163" fmla="*/ 0 h 778510"/>
              <a:gd name="T164" fmla="*/ 1388745 w 1388745"/>
              <a:gd name="T165" fmla="*/ 778510 h 7785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88745" h="778510">
                <a:moveTo>
                  <a:pt x="1335658" y="38227"/>
                </a:moveTo>
                <a:lnTo>
                  <a:pt x="1346961" y="4191"/>
                </a:lnTo>
                <a:lnTo>
                  <a:pt x="1388618" y="92837"/>
                </a:lnTo>
                <a:lnTo>
                  <a:pt x="1301369" y="141986"/>
                </a:lnTo>
                <a:lnTo>
                  <a:pt x="1313942" y="104013"/>
                </a:lnTo>
                <a:lnTo>
                  <a:pt x="1240663" y="83439"/>
                </a:lnTo>
                <a:lnTo>
                  <a:pt x="1167510" y="69215"/>
                </a:lnTo>
                <a:lnTo>
                  <a:pt x="1098042" y="61849"/>
                </a:lnTo>
                <a:lnTo>
                  <a:pt x="1029080" y="59055"/>
                </a:lnTo>
                <a:lnTo>
                  <a:pt x="963168" y="61087"/>
                </a:lnTo>
                <a:lnTo>
                  <a:pt x="897001" y="70231"/>
                </a:lnTo>
                <a:lnTo>
                  <a:pt x="834135" y="83566"/>
                </a:lnTo>
                <a:lnTo>
                  <a:pt x="772668" y="100330"/>
                </a:lnTo>
                <a:lnTo>
                  <a:pt x="714248" y="120523"/>
                </a:lnTo>
                <a:lnTo>
                  <a:pt x="656844" y="146050"/>
                </a:lnTo>
                <a:lnTo>
                  <a:pt x="601726" y="173355"/>
                </a:lnTo>
                <a:lnTo>
                  <a:pt x="548385" y="203835"/>
                </a:lnTo>
                <a:lnTo>
                  <a:pt x="497458" y="236220"/>
                </a:lnTo>
                <a:lnTo>
                  <a:pt x="449706" y="270129"/>
                </a:lnTo>
                <a:lnTo>
                  <a:pt x="403351" y="306070"/>
                </a:lnTo>
                <a:lnTo>
                  <a:pt x="358648" y="344043"/>
                </a:lnTo>
                <a:lnTo>
                  <a:pt x="316865" y="381381"/>
                </a:lnTo>
                <a:lnTo>
                  <a:pt x="277749" y="419481"/>
                </a:lnTo>
                <a:lnTo>
                  <a:pt x="240792" y="458470"/>
                </a:lnTo>
                <a:lnTo>
                  <a:pt x="206121" y="496824"/>
                </a:lnTo>
                <a:lnTo>
                  <a:pt x="144399" y="570103"/>
                </a:lnTo>
                <a:lnTo>
                  <a:pt x="93852" y="636651"/>
                </a:lnTo>
                <a:lnTo>
                  <a:pt x="53213" y="693674"/>
                </a:lnTo>
                <a:lnTo>
                  <a:pt x="24638" y="738378"/>
                </a:lnTo>
                <a:lnTo>
                  <a:pt x="0" y="778256"/>
                </a:lnTo>
                <a:lnTo>
                  <a:pt x="25146" y="736854"/>
                </a:lnTo>
                <a:lnTo>
                  <a:pt x="54864" y="688848"/>
                </a:lnTo>
                <a:lnTo>
                  <a:pt x="96393" y="629031"/>
                </a:lnTo>
                <a:lnTo>
                  <a:pt x="148463" y="557530"/>
                </a:lnTo>
                <a:lnTo>
                  <a:pt x="211200" y="481457"/>
                </a:lnTo>
                <a:lnTo>
                  <a:pt x="284479" y="399288"/>
                </a:lnTo>
                <a:lnTo>
                  <a:pt x="324484" y="358267"/>
                </a:lnTo>
                <a:lnTo>
                  <a:pt x="367283" y="317754"/>
                </a:lnTo>
                <a:lnTo>
                  <a:pt x="412496" y="278511"/>
                </a:lnTo>
                <a:lnTo>
                  <a:pt x="459740" y="239649"/>
                </a:lnTo>
                <a:lnTo>
                  <a:pt x="508507" y="202692"/>
                </a:lnTo>
                <a:lnTo>
                  <a:pt x="560577" y="166878"/>
                </a:lnTo>
                <a:lnTo>
                  <a:pt x="614806" y="133858"/>
                </a:lnTo>
                <a:lnTo>
                  <a:pt x="671068" y="102743"/>
                </a:lnTo>
                <a:lnTo>
                  <a:pt x="728852" y="76200"/>
                </a:lnTo>
                <a:lnTo>
                  <a:pt x="788289" y="53086"/>
                </a:lnTo>
                <a:lnTo>
                  <a:pt x="851026" y="32639"/>
                </a:lnTo>
                <a:lnTo>
                  <a:pt x="914907" y="16002"/>
                </a:lnTo>
                <a:lnTo>
                  <a:pt x="981328" y="6223"/>
                </a:lnTo>
                <a:lnTo>
                  <a:pt x="1048384" y="889"/>
                </a:lnTo>
                <a:lnTo>
                  <a:pt x="1118489" y="0"/>
                </a:lnTo>
                <a:lnTo>
                  <a:pt x="1188466" y="5969"/>
                </a:lnTo>
                <a:lnTo>
                  <a:pt x="1262252" y="18288"/>
                </a:lnTo>
                <a:lnTo>
                  <a:pt x="1335658" y="38227"/>
                </a:lnTo>
                <a:close/>
              </a:path>
            </a:pathLst>
          </a:custGeom>
          <a:solidFill>
            <a:srgbClr val="19958D"/>
          </a:solidFill>
          <a:ln w="9525">
            <a:solidFill>
              <a:srgbClr val="19958D"/>
            </a:solidFill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47620" y="1739437"/>
            <a:ext cx="1380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rgbClr val="D6B368"/>
                </a:solidFill>
                <a:latin typeface="Futura PT Demi Italic" panose="020B0702020204090303" pitchFamily="34" charset="-52"/>
              </a:rPr>
              <a:t>25 </a:t>
            </a:r>
            <a:r>
              <a:rPr lang="ru-RU" sz="2800" b="1" dirty="0">
                <a:solidFill>
                  <a:srgbClr val="D6B368"/>
                </a:solidFill>
                <a:latin typeface="Futura PT Demi Italic" panose="020B0702020204090303" pitchFamily="34" charset="-52"/>
              </a:rPr>
              <a:t>%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66646" y="928670"/>
            <a:ext cx="6643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9958D"/>
                </a:solidFill>
                <a:latin typeface="Futura PT Book Italic" panose="020B0502020204090303" pitchFamily="34" charset="-52"/>
              </a:rPr>
              <a:t>2020 ЖЫЛҒЫ 1 ҚАҢТАРДАН БАСТАП СПОРТ МЕКТЕП-ИНТЕРНАТ-КОЛЛЕДЖДЕРІ ҚЫЗМЕТКЕРЛЕРІНІҢ ЖАЛАҚЫСЫ АРТТЫРЫЛДЫ</a:t>
            </a:r>
            <a:endParaRPr lang="ru-RU" sz="1400" b="1" dirty="0">
              <a:solidFill>
                <a:srgbClr val="19958D"/>
              </a:solidFill>
              <a:effectLst/>
              <a:latin typeface="Futura PT Book Italic" panose="020B0502020204090303" pitchFamily="34" charset="-52"/>
            </a:endParaRPr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8467" y="4309916"/>
            <a:ext cx="12183533" cy="17885"/>
          </a:xfrm>
          <a:prstGeom prst="line">
            <a:avLst/>
          </a:prstGeom>
          <a:ln w="57150">
            <a:solidFill>
              <a:srgbClr val="19958D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9" name="Прямоугольник 78"/>
          <p:cNvSpPr/>
          <p:nvPr/>
        </p:nvSpPr>
        <p:spPr>
          <a:xfrm>
            <a:off x="1291172" y="3583463"/>
            <a:ext cx="787394" cy="694554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41187" y="3265873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мұғалімі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100669" y="366707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127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344816" y="3504488"/>
            <a:ext cx="787394" cy="773529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076871" y="3179136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тәрбиеші</a:t>
            </a:r>
            <a:endParaRPr lang="ru-RU" sz="1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2154313" y="366707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132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latin typeface="Futura PT Book Italic" panose="020B0502020204090303" pitchFamily="34" charset="-52"/>
              </a:rPr>
              <a:t>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3790" y="4368143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2019 жыл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817809" y="3066993"/>
            <a:ext cx="787394" cy="1211022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627306" y="3197025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188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76250" y="2566860"/>
            <a:ext cx="171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жаттықтырушы-оқытушы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4859214" y="3193992"/>
            <a:ext cx="787394" cy="1081566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4579504" y="2906937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мұғалім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4668711" y="327760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170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2" name="Прямоугольник 141"/>
          <p:cNvSpPr/>
          <p:nvPr/>
        </p:nvSpPr>
        <p:spPr>
          <a:xfrm>
            <a:off x="5912858" y="3115018"/>
            <a:ext cx="787394" cy="1160540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5642832" y="2812004"/>
            <a:ext cx="1342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4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тәрбиеші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722355" y="327760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176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4728716" y="4362191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2020 жыл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74" name="Прямоугольник 173"/>
          <p:cNvSpPr/>
          <p:nvPr/>
        </p:nvSpPr>
        <p:spPr>
          <a:xfrm>
            <a:off x="7435143" y="1026911"/>
            <a:ext cx="4307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2020 ЖЫЛДЫҢ 1 ҚАҢТАРЫНАН БАСТАП БЖСМ ҚЫЗМЕТКЕРЛЕРІНІҢ ЖАЛАҚЫСЫ АРТТЫ</a:t>
            </a:r>
            <a:endParaRPr lang="kk-KZ" sz="1600" b="1" dirty="0">
              <a:solidFill>
                <a:srgbClr val="19958D"/>
              </a:solidFill>
              <a:effectLst/>
              <a:latin typeface="Futura PT Book Italic" panose="020B0502020204090303" pitchFamily="34" charset="-52"/>
              <a:cs typeface="Arial" pitchFamily="34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7372121" y="3667071"/>
            <a:ext cx="787394" cy="617626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7181618" y="3781154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79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10658611" y="1969680"/>
            <a:ext cx="15971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3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Еңбек өтілі және нәтижелері бар жаттықтырушы-ұстаз</a:t>
            </a:r>
          </a:p>
        </p:txBody>
      </p:sp>
      <p:sp>
        <p:nvSpPr>
          <p:cNvPr id="182" name="Прямоугольник 181"/>
          <p:cNvSpPr/>
          <p:nvPr/>
        </p:nvSpPr>
        <p:spPr>
          <a:xfrm>
            <a:off x="8430863" y="3411679"/>
            <a:ext cx="787394" cy="865175"/>
          </a:xfrm>
          <a:prstGeom prst="rect">
            <a:avLst/>
          </a:prstGeom>
          <a:solidFill>
            <a:srgbClr val="7295CD"/>
          </a:solidFill>
          <a:ln w="38100">
            <a:solidFill>
              <a:srgbClr val="7295C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8236705" y="347198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150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047435" y="3025017"/>
            <a:ext cx="1375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2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Еңбек өтілі жоқ жаттықтырушы-ұстаз</a:t>
            </a:r>
            <a:endParaRPr lang="ru-RU" sz="12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8" name="Прямоугольник 187"/>
          <p:cNvSpPr/>
          <p:nvPr/>
        </p:nvSpPr>
        <p:spPr>
          <a:xfrm>
            <a:off x="9905730" y="3177877"/>
            <a:ext cx="787394" cy="1118027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9715227" y="3288858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99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latin typeface="Futura PT Book Italic" panose="020B0502020204090303" pitchFamily="34" charset="-52"/>
              </a:rPr>
              <a:t>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93" name="Прямоугольник 192"/>
          <p:cNvSpPr/>
          <p:nvPr/>
        </p:nvSpPr>
        <p:spPr>
          <a:xfrm>
            <a:off x="11017413" y="2922485"/>
            <a:ext cx="787394" cy="1373419"/>
          </a:xfrm>
          <a:prstGeom prst="rect">
            <a:avLst/>
          </a:prstGeom>
          <a:solidFill>
            <a:srgbClr val="19958D"/>
          </a:solidFill>
          <a:ln w="38100">
            <a:solidFill>
              <a:srgbClr val="19958D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10830024" y="2969477"/>
            <a:ext cx="11514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188</a:t>
            </a:r>
            <a:r>
              <a:rPr lang="kk-KZ" sz="12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200" dirty="0" smtClean="0">
                <a:solidFill>
                  <a:schemeClr val="bg1"/>
                </a:solidFill>
                <a:latin typeface="Futura PT Book Italic" panose="020B0502020204090303" pitchFamily="34" charset="-52"/>
              </a:rPr>
              <a:t>мың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.</a:t>
            </a:r>
            <a:r>
              <a:rPr lang="kk-KZ" sz="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 </a:t>
            </a:r>
            <a:r>
              <a:rPr lang="kk-KZ" sz="1100" dirty="0" smtClean="0">
                <a:solidFill>
                  <a:schemeClr val="bg1"/>
                </a:solidFill>
                <a:effectLst/>
                <a:latin typeface="Futura PT Book Italic" panose="020B0502020204090303" pitchFamily="34" charset="-52"/>
              </a:rPr>
              <a:t>тг.</a:t>
            </a:r>
            <a:endParaRPr lang="ru-RU" sz="1200" dirty="0">
              <a:solidFill>
                <a:schemeClr val="bg1"/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8148873" y="2655277"/>
            <a:ext cx="134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100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Еңбек өтілі және нәтижелері бар жаттықтырушы-ұстаз</a:t>
            </a:r>
          </a:p>
        </p:txBody>
      </p:sp>
      <p:sp>
        <p:nvSpPr>
          <p:cNvPr id="200" name="TextBox 199"/>
          <p:cNvSpPr txBox="1"/>
          <p:nvPr/>
        </p:nvSpPr>
        <p:spPr>
          <a:xfrm>
            <a:off x="9453587" y="2532503"/>
            <a:ext cx="157163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300" b="1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</a:rPr>
              <a:t>Еңбек өтілі жоқ жаттықтырушы-ұстаз</a:t>
            </a:r>
            <a:endParaRPr lang="ru-RU" sz="1300" b="1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7633301" y="4370335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2019 жыл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2" name="TextBox 201"/>
          <p:cNvSpPr txBox="1"/>
          <p:nvPr/>
        </p:nvSpPr>
        <p:spPr>
          <a:xfrm>
            <a:off x="10376933" y="4404985"/>
            <a:ext cx="1849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chemeClr val="tx2">
                    <a:lumMod val="75000"/>
                  </a:schemeClr>
                </a:solidFill>
                <a:effectLst/>
                <a:latin typeface="Futura PT Book Italic" panose="020B0502020204090303" pitchFamily="34" charset="-52"/>
              </a:rPr>
              <a:t>2020 жыл </a:t>
            </a:r>
            <a:endParaRPr lang="ru-RU" b="1" dirty="0">
              <a:solidFill>
                <a:schemeClr val="tx2">
                  <a:lumMod val="75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3" name="object 39"/>
          <p:cNvSpPr>
            <a:spLocks noChangeArrowheads="1"/>
          </p:cNvSpPr>
          <p:nvPr/>
        </p:nvSpPr>
        <p:spPr bwMode="auto">
          <a:xfrm>
            <a:off x="7724209" y="2079373"/>
            <a:ext cx="2816433" cy="806885"/>
          </a:xfrm>
          <a:custGeom>
            <a:avLst/>
            <a:gdLst>
              <a:gd name="T0" fmla="*/ 759359 w 1388745"/>
              <a:gd name="T1" fmla="*/ 5122 h 778510"/>
              <a:gd name="T2" fmla="*/ 765785 w 1388745"/>
              <a:gd name="T3" fmla="*/ 561 h 778510"/>
              <a:gd name="T4" fmla="*/ 789469 w 1388745"/>
              <a:gd name="T5" fmla="*/ 12440 h 778510"/>
              <a:gd name="T6" fmla="*/ 739865 w 1388745"/>
              <a:gd name="T7" fmla="*/ 19025 h 778510"/>
              <a:gd name="T8" fmla="*/ 747014 w 1388745"/>
              <a:gd name="T9" fmla="*/ 13937 h 778510"/>
              <a:gd name="T10" fmla="*/ 705352 w 1388745"/>
              <a:gd name="T11" fmla="*/ 11180 h 778510"/>
              <a:gd name="T12" fmla="*/ 663764 w 1388745"/>
              <a:gd name="T13" fmla="*/ 9274 h 778510"/>
              <a:gd name="T14" fmla="*/ 624268 w 1388745"/>
              <a:gd name="T15" fmla="*/ 8288 h 778510"/>
              <a:gd name="T16" fmla="*/ 585061 w 1388745"/>
              <a:gd name="T17" fmla="*/ 7913 h 778510"/>
              <a:gd name="T18" fmla="*/ 547588 w 1388745"/>
              <a:gd name="T19" fmla="*/ 8185 h 778510"/>
              <a:gd name="T20" fmla="*/ 509971 w 1388745"/>
              <a:gd name="T21" fmla="*/ 9411 h 778510"/>
              <a:gd name="T22" fmla="*/ 474229 w 1388745"/>
              <a:gd name="T23" fmla="*/ 11197 h 778510"/>
              <a:gd name="T24" fmla="*/ 439284 w 1388745"/>
              <a:gd name="T25" fmla="*/ 13443 h 778510"/>
              <a:gd name="T26" fmla="*/ 406070 w 1388745"/>
              <a:gd name="T27" fmla="*/ 16150 h 778510"/>
              <a:gd name="T28" fmla="*/ 373435 w 1388745"/>
              <a:gd name="T29" fmla="*/ 19569 h 778510"/>
              <a:gd name="T30" fmla="*/ 342098 w 1388745"/>
              <a:gd name="T31" fmla="*/ 23228 h 778510"/>
              <a:gd name="T32" fmla="*/ 311772 w 1388745"/>
              <a:gd name="T33" fmla="*/ 27313 h 778510"/>
              <a:gd name="T34" fmla="*/ 282820 w 1388745"/>
              <a:gd name="T35" fmla="*/ 31652 h 778510"/>
              <a:gd name="T36" fmla="*/ 255670 w 1388745"/>
              <a:gd name="T37" fmla="*/ 36196 h 778510"/>
              <a:gd name="T38" fmla="*/ 229318 w 1388745"/>
              <a:gd name="T39" fmla="*/ 41011 h 778510"/>
              <a:gd name="T40" fmla="*/ 203901 w 1388745"/>
              <a:gd name="T41" fmla="*/ 46099 h 778510"/>
              <a:gd name="T42" fmla="*/ 180147 w 1388745"/>
              <a:gd name="T43" fmla="*/ 51103 h 778510"/>
              <a:gd name="T44" fmla="*/ 157908 w 1388745"/>
              <a:gd name="T45" fmla="*/ 56208 h 778510"/>
              <a:gd name="T46" fmla="*/ 136897 w 1388745"/>
              <a:gd name="T47" fmla="*/ 61432 h 778510"/>
              <a:gd name="T48" fmla="*/ 117186 w 1388745"/>
              <a:gd name="T49" fmla="*/ 66571 h 778510"/>
              <a:gd name="T50" fmla="*/ 82095 w 1388745"/>
              <a:gd name="T51" fmla="*/ 76389 h 778510"/>
              <a:gd name="T52" fmla="*/ 53358 w 1388745"/>
              <a:gd name="T53" fmla="*/ 85307 h 778510"/>
              <a:gd name="T54" fmla="*/ 30252 w 1388745"/>
              <a:gd name="T55" fmla="*/ 92947 h 778510"/>
              <a:gd name="T56" fmla="*/ 14006 w 1388745"/>
              <a:gd name="T57" fmla="*/ 98937 h 778510"/>
              <a:gd name="T58" fmla="*/ 0 w 1388745"/>
              <a:gd name="T59" fmla="*/ 104280 h 778510"/>
              <a:gd name="T60" fmla="*/ 14296 w 1388745"/>
              <a:gd name="T61" fmla="*/ 98733 h 778510"/>
              <a:gd name="T62" fmla="*/ 31191 w 1388745"/>
              <a:gd name="T63" fmla="*/ 92301 h 778510"/>
              <a:gd name="T64" fmla="*/ 54802 w 1388745"/>
              <a:gd name="T65" fmla="*/ 84286 h 778510"/>
              <a:gd name="T66" fmla="*/ 84406 w 1388745"/>
              <a:gd name="T67" fmla="*/ 74705 h 778510"/>
              <a:gd name="T68" fmla="*/ 120073 w 1388745"/>
              <a:gd name="T69" fmla="*/ 64512 h 778510"/>
              <a:gd name="T70" fmla="*/ 161735 w 1388745"/>
              <a:gd name="T71" fmla="*/ 53502 h 778510"/>
              <a:gd name="T72" fmla="*/ 184477 w 1388745"/>
              <a:gd name="T73" fmla="*/ 48005 h 778510"/>
              <a:gd name="T74" fmla="*/ 208811 w 1388745"/>
              <a:gd name="T75" fmla="*/ 42577 h 778510"/>
              <a:gd name="T76" fmla="*/ 234516 w 1388745"/>
              <a:gd name="T77" fmla="*/ 37319 h 778510"/>
              <a:gd name="T78" fmla="*/ 261375 w 1388745"/>
              <a:gd name="T79" fmla="*/ 32111 h 778510"/>
              <a:gd name="T80" fmla="*/ 289100 w 1388745"/>
              <a:gd name="T81" fmla="*/ 27160 h 778510"/>
              <a:gd name="T82" fmla="*/ 318703 w 1388745"/>
              <a:gd name="T83" fmla="*/ 22361 h 778510"/>
              <a:gd name="T84" fmla="*/ 349535 w 1388745"/>
              <a:gd name="T85" fmla="*/ 17935 h 778510"/>
              <a:gd name="T86" fmla="*/ 381521 w 1388745"/>
              <a:gd name="T87" fmla="*/ 13767 h 778510"/>
              <a:gd name="T88" fmla="*/ 414372 w 1388745"/>
              <a:gd name="T89" fmla="*/ 10210 h 778510"/>
              <a:gd name="T90" fmla="*/ 448165 w 1388745"/>
              <a:gd name="T91" fmla="*/ 7113 h 778510"/>
              <a:gd name="T92" fmla="*/ 483832 w 1388745"/>
              <a:gd name="T93" fmla="*/ 4373 h 778510"/>
              <a:gd name="T94" fmla="*/ 520151 w 1388745"/>
              <a:gd name="T95" fmla="*/ 2145 h 778510"/>
              <a:gd name="T96" fmla="*/ 557913 w 1388745"/>
              <a:gd name="T97" fmla="*/ 834 h 778510"/>
              <a:gd name="T98" fmla="*/ 596036 w 1388745"/>
              <a:gd name="T99" fmla="*/ 119 h 778510"/>
              <a:gd name="T100" fmla="*/ 635892 w 1388745"/>
              <a:gd name="T101" fmla="*/ 0 h 778510"/>
              <a:gd name="T102" fmla="*/ 675677 w 1388745"/>
              <a:gd name="T103" fmla="*/ 800 h 778510"/>
              <a:gd name="T104" fmla="*/ 717626 w 1388745"/>
              <a:gd name="T105" fmla="*/ 2451 h 778510"/>
              <a:gd name="T106" fmla="*/ 759359 w 1388745"/>
              <a:gd name="T107" fmla="*/ 5122 h 77851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88745"/>
              <a:gd name="T163" fmla="*/ 0 h 778510"/>
              <a:gd name="T164" fmla="*/ 1388745 w 1388745"/>
              <a:gd name="T165" fmla="*/ 778510 h 77851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88745" h="778510">
                <a:moveTo>
                  <a:pt x="1335658" y="38227"/>
                </a:moveTo>
                <a:lnTo>
                  <a:pt x="1346961" y="4191"/>
                </a:lnTo>
                <a:lnTo>
                  <a:pt x="1388618" y="92837"/>
                </a:lnTo>
                <a:lnTo>
                  <a:pt x="1301369" y="141986"/>
                </a:lnTo>
                <a:lnTo>
                  <a:pt x="1313942" y="104013"/>
                </a:lnTo>
                <a:lnTo>
                  <a:pt x="1240663" y="83439"/>
                </a:lnTo>
                <a:lnTo>
                  <a:pt x="1167510" y="69215"/>
                </a:lnTo>
                <a:lnTo>
                  <a:pt x="1098042" y="61849"/>
                </a:lnTo>
                <a:lnTo>
                  <a:pt x="1029080" y="59055"/>
                </a:lnTo>
                <a:lnTo>
                  <a:pt x="963168" y="61087"/>
                </a:lnTo>
                <a:lnTo>
                  <a:pt x="897001" y="70231"/>
                </a:lnTo>
                <a:lnTo>
                  <a:pt x="834135" y="83566"/>
                </a:lnTo>
                <a:lnTo>
                  <a:pt x="772668" y="100330"/>
                </a:lnTo>
                <a:lnTo>
                  <a:pt x="714248" y="120523"/>
                </a:lnTo>
                <a:lnTo>
                  <a:pt x="656844" y="146050"/>
                </a:lnTo>
                <a:lnTo>
                  <a:pt x="601726" y="173355"/>
                </a:lnTo>
                <a:lnTo>
                  <a:pt x="548385" y="203835"/>
                </a:lnTo>
                <a:lnTo>
                  <a:pt x="497458" y="236220"/>
                </a:lnTo>
                <a:lnTo>
                  <a:pt x="449706" y="270129"/>
                </a:lnTo>
                <a:lnTo>
                  <a:pt x="403351" y="306070"/>
                </a:lnTo>
                <a:lnTo>
                  <a:pt x="358648" y="344043"/>
                </a:lnTo>
                <a:lnTo>
                  <a:pt x="316865" y="381381"/>
                </a:lnTo>
                <a:lnTo>
                  <a:pt x="277749" y="419481"/>
                </a:lnTo>
                <a:lnTo>
                  <a:pt x="240792" y="458470"/>
                </a:lnTo>
                <a:lnTo>
                  <a:pt x="206121" y="496824"/>
                </a:lnTo>
                <a:lnTo>
                  <a:pt x="144399" y="570103"/>
                </a:lnTo>
                <a:lnTo>
                  <a:pt x="93852" y="636651"/>
                </a:lnTo>
                <a:lnTo>
                  <a:pt x="53213" y="693674"/>
                </a:lnTo>
                <a:lnTo>
                  <a:pt x="24638" y="738378"/>
                </a:lnTo>
                <a:lnTo>
                  <a:pt x="0" y="778256"/>
                </a:lnTo>
                <a:lnTo>
                  <a:pt x="25146" y="736854"/>
                </a:lnTo>
                <a:lnTo>
                  <a:pt x="54864" y="688848"/>
                </a:lnTo>
                <a:lnTo>
                  <a:pt x="96393" y="629031"/>
                </a:lnTo>
                <a:lnTo>
                  <a:pt x="148463" y="557530"/>
                </a:lnTo>
                <a:lnTo>
                  <a:pt x="211200" y="481457"/>
                </a:lnTo>
                <a:lnTo>
                  <a:pt x="284479" y="399288"/>
                </a:lnTo>
                <a:lnTo>
                  <a:pt x="324484" y="358267"/>
                </a:lnTo>
                <a:lnTo>
                  <a:pt x="367283" y="317754"/>
                </a:lnTo>
                <a:lnTo>
                  <a:pt x="412496" y="278511"/>
                </a:lnTo>
                <a:lnTo>
                  <a:pt x="459740" y="239649"/>
                </a:lnTo>
                <a:lnTo>
                  <a:pt x="508507" y="202692"/>
                </a:lnTo>
                <a:lnTo>
                  <a:pt x="560577" y="166878"/>
                </a:lnTo>
                <a:lnTo>
                  <a:pt x="614806" y="133858"/>
                </a:lnTo>
                <a:lnTo>
                  <a:pt x="671068" y="102743"/>
                </a:lnTo>
                <a:lnTo>
                  <a:pt x="728852" y="76200"/>
                </a:lnTo>
                <a:lnTo>
                  <a:pt x="788289" y="53086"/>
                </a:lnTo>
                <a:lnTo>
                  <a:pt x="851026" y="32639"/>
                </a:lnTo>
                <a:lnTo>
                  <a:pt x="914907" y="16002"/>
                </a:lnTo>
                <a:lnTo>
                  <a:pt x="981328" y="6223"/>
                </a:lnTo>
                <a:lnTo>
                  <a:pt x="1048384" y="889"/>
                </a:lnTo>
                <a:lnTo>
                  <a:pt x="1118489" y="0"/>
                </a:lnTo>
                <a:lnTo>
                  <a:pt x="1188466" y="5969"/>
                </a:lnTo>
                <a:lnTo>
                  <a:pt x="1262252" y="18288"/>
                </a:lnTo>
                <a:lnTo>
                  <a:pt x="1335658" y="38227"/>
                </a:lnTo>
                <a:close/>
              </a:path>
            </a:pathLst>
          </a:custGeom>
          <a:solidFill>
            <a:srgbClr val="19958D"/>
          </a:solidFill>
          <a:ln w="9525">
            <a:solidFill>
              <a:srgbClr val="19958D"/>
            </a:solidFill>
            <a:miter lim="800000"/>
            <a:headEnd/>
            <a:tailEnd/>
          </a:ln>
          <a:extLst/>
        </p:spPr>
        <p:txBody>
          <a:bodyPr lIns="0" tIns="0" rIns="0" bIns="0"/>
          <a:lstStyle/>
          <a:p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9092123" y="1772816"/>
            <a:ext cx="124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D6B368"/>
                </a:solidFill>
                <a:effectLst/>
                <a:latin typeface="Futura PT Demi Italic" panose="020B0702020204090303" pitchFamily="34" charset="-52"/>
              </a:rPr>
              <a:t>25 </a:t>
            </a:r>
            <a:r>
              <a:rPr lang="ru-RU" sz="2800" b="1" dirty="0" smtClean="0">
                <a:solidFill>
                  <a:srgbClr val="D6B368"/>
                </a:solidFill>
                <a:effectLst/>
                <a:latin typeface="Futura PT Demi Italic" panose="020B0702020204090303" pitchFamily="34" charset="-52"/>
              </a:rPr>
              <a:t>%</a:t>
            </a:r>
            <a:endParaRPr lang="ru-RU" sz="2800" b="1" dirty="0">
              <a:solidFill>
                <a:srgbClr val="D6B368"/>
              </a:solidFill>
              <a:effectLst/>
              <a:latin typeface="Futura PT Demi Italic" panose="020B0702020204090303" pitchFamily="34" charset="-52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88663" y="4714885"/>
            <a:ext cx="10267978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Қызметкерлерге лауазымдық жалақыдан </a:t>
            </a:r>
            <a:r>
              <a:rPr lang="ru-RU" dirty="0" smtClean="0">
                <a:solidFill>
                  <a:srgbClr val="C00000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100%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мөлшерінде жаңа қосымша ақы белгіленді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:</a:t>
            </a:r>
          </a:p>
          <a:p>
            <a:pPr algn="just"/>
            <a:endParaRPr lang="ru-RU" sz="500" dirty="0" smtClean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Спортшылардың допингке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қарсы зертханасының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Ұлттық допингке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қарсы орталығының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Дене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шынықтыру және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спорт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бойынша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р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еспубликалық оқу-әдістемелік және талдамалық  орталығының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  <a:p>
            <a:pPr marL="285750" indent="-285750" algn="just">
              <a:buClr>
                <a:srgbClr val="19958D"/>
              </a:buClr>
              <a:buFont typeface="Wingdings" panose="05000000000000000000" pitchFamily="2" charset="2"/>
              <a:buChar char="§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/>
                <a:latin typeface="Futura PT Book Italic" panose="020B0502020204090303" pitchFamily="34" charset="-52"/>
                <a:cs typeface="Segoe UI" panose="020B0502040204020203" pitchFamily="34" charset="0"/>
              </a:rPr>
              <a:t>Дирекция</a:t>
            </a:r>
            <a:endParaRPr lang="ru-RU" dirty="0">
              <a:solidFill>
                <a:schemeClr val="tx2">
                  <a:lumMod val="50000"/>
                </a:schemeClr>
              </a:solidFill>
              <a:effectLst/>
              <a:latin typeface="Futura PT Book Italic" panose="020B0502020204090303" pitchFamily="34" charset="-52"/>
              <a:cs typeface="Segoe UI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3" y="5068347"/>
            <a:ext cx="1170177" cy="1170177"/>
          </a:xfrm>
          <a:prstGeom prst="rect">
            <a:avLst/>
          </a:prstGeom>
          <a:effectLst/>
        </p:spPr>
      </p:pic>
      <p:sp>
        <p:nvSpPr>
          <p:cNvPr id="53" name="Прямоугольник 52"/>
          <p:cNvSpPr/>
          <p:nvPr/>
        </p:nvSpPr>
        <p:spPr>
          <a:xfrm>
            <a:off x="4728716" y="162125"/>
            <a:ext cx="7472075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909485" y="160835"/>
            <a:ext cx="6222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Futura PT Bold Italic" panose="020B0902020204090203" pitchFamily="34" charset="-52"/>
                <a:cs typeface="Segoe UI" panose="020B0502040204020203" pitchFamily="34" charset="0"/>
              </a:rPr>
              <a:t>ӘЛЕУМЕТТІК ҚОЛДАУ ШАРАЛАРЫ </a:t>
            </a:r>
            <a:endParaRPr lang="ru-RU" dirty="0">
              <a:solidFill>
                <a:schemeClr val="bg1"/>
              </a:solidFill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2" name="Полилиния 51"/>
          <p:cNvSpPr/>
          <p:nvPr/>
        </p:nvSpPr>
        <p:spPr>
          <a:xfrm>
            <a:off x="0" y="6491334"/>
            <a:ext cx="3429000" cy="366666"/>
          </a:xfrm>
          <a:custGeom>
            <a:avLst/>
            <a:gdLst>
              <a:gd name="connsiteX0" fmla="*/ 0 w 4572000"/>
              <a:gd name="connsiteY0" fmla="*/ 0 h 834189"/>
              <a:gd name="connsiteX1" fmla="*/ 0 w 4572000"/>
              <a:gd name="connsiteY1" fmla="*/ 0 h 834189"/>
              <a:gd name="connsiteX2" fmla="*/ 4572000 w 4572000"/>
              <a:gd name="connsiteY2" fmla="*/ 0 h 834189"/>
              <a:gd name="connsiteX3" fmla="*/ 3384884 w 4572000"/>
              <a:gd name="connsiteY3" fmla="*/ 834189 h 834189"/>
              <a:gd name="connsiteX4" fmla="*/ 16042 w 4572000"/>
              <a:gd name="connsiteY4" fmla="*/ 834189 h 834189"/>
              <a:gd name="connsiteX5" fmla="*/ 0 w 4572000"/>
              <a:gd name="connsiteY5" fmla="*/ 0 h 834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834189">
                <a:moveTo>
                  <a:pt x="0" y="0"/>
                </a:moveTo>
                <a:lnTo>
                  <a:pt x="0" y="0"/>
                </a:lnTo>
                <a:lnTo>
                  <a:pt x="4572000" y="0"/>
                </a:lnTo>
                <a:lnTo>
                  <a:pt x="3384884" y="834189"/>
                </a:lnTo>
                <a:lnTo>
                  <a:pt x="16042" y="834189"/>
                </a:lnTo>
                <a:lnTo>
                  <a:pt x="0" y="0"/>
                </a:lnTo>
                <a:close/>
              </a:path>
            </a:pathLst>
          </a:custGeom>
          <a:solidFill>
            <a:srgbClr val="1995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47" tIns="40074" rIns="80147" bIns="40074" rtlCol="0" anchor="ctr"/>
          <a:lstStyle/>
          <a:p>
            <a:pPr algn="ctr"/>
            <a:endParaRPr lang="ru-RU"/>
          </a:p>
        </p:txBody>
      </p:sp>
      <p:sp>
        <p:nvSpPr>
          <p:cNvPr id="58" name="Прямоугольный треугольник 57"/>
          <p:cNvSpPr/>
          <p:nvPr/>
        </p:nvSpPr>
        <p:spPr>
          <a:xfrm flipH="1">
            <a:off x="2810387" y="6645244"/>
            <a:ext cx="534154" cy="21275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344541" y="6640718"/>
            <a:ext cx="8856250" cy="217282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98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1461420" y="5890121"/>
            <a:ext cx="10730580" cy="955958"/>
          </a:xfrm>
          <a:prstGeom prst="rect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28716" y="162125"/>
            <a:ext cx="7472075" cy="374847"/>
          </a:xfrm>
          <a:prstGeom prst="rect">
            <a:avLst/>
          </a:prstGeom>
          <a:solidFill>
            <a:srgbClr val="19958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724608" y="1459763"/>
            <a:ext cx="10918045" cy="4223062"/>
          </a:xfrm>
          <a:prstGeom prst="rect">
            <a:avLst/>
          </a:prstGeom>
          <a:solidFill>
            <a:srgbClr val="B3D7CF">
              <a:alpha val="49804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24608" y="705871"/>
            <a:ext cx="11610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19958D"/>
                </a:solidFill>
                <a:latin typeface="Futura PT Book Italic" panose="020B0502020204090303" pitchFamily="34" charset="-52"/>
                <a:cs typeface="Segoe UI" panose="020B0502040204020203" pitchFamily="34" charset="0"/>
              </a:rPr>
              <a:t>2020 ЖЫЛҒЫ 1 ҚАҢТАРДАН БАСТАП СПОРТ САЛАСЫНДАҒЫ МАМАНДАНДЫРЫЛҒАН МЕКТЕПТЕР МЕН КОЛЛЕДЖДЕР ҚЫЗМЕТКЕРЛЕРІНІҢ ЖАЛАҚЫСЫ 2023 ЖЫЛҒА ДЕЙІН ЖЫЛ САЙЫН 25% - ҒА ӨСЕДІ</a:t>
            </a:r>
            <a:endParaRPr lang="ru-RU" b="1" dirty="0">
              <a:solidFill>
                <a:srgbClr val="19958D"/>
              </a:solidFill>
              <a:latin typeface="Futura PT Book Italic" panose="020B0502020204090303" pitchFamily="34" charset="-52"/>
              <a:cs typeface="Segoe UI" panose="020B0502040204020203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06642" y="2333124"/>
            <a:ext cx="30400" cy="3520791"/>
          </a:xfrm>
          <a:prstGeom prst="line">
            <a:avLst/>
          </a:prstGeom>
          <a:ln w="57150">
            <a:solidFill>
              <a:srgbClr val="19958D"/>
            </a:solidFill>
            <a:headEnd type="triangl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68727" y="5218234"/>
            <a:ext cx="9848505" cy="6476"/>
          </a:xfrm>
          <a:prstGeom prst="line">
            <a:avLst/>
          </a:prstGeom>
          <a:ln w="57150">
            <a:solidFill>
              <a:srgbClr val="19958D"/>
            </a:solidFill>
            <a:headEnd type="triangl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465233" y="6159878"/>
            <a:ext cx="1146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76952" y="4081713"/>
            <a:ext cx="1147313" cy="999515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4413123" y="3771003"/>
            <a:ext cx="1147313" cy="1304161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435540" y="3300832"/>
            <a:ext cx="1147313" cy="1749159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8447046" y="2750381"/>
            <a:ext cx="1147313" cy="2317583"/>
          </a:xfrm>
          <a:prstGeom prst="rect">
            <a:avLst/>
          </a:prstGeom>
          <a:solidFill>
            <a:srgbClr val="19958D"/>
          </a:solidFill>
          <a:ln w="19050"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2297646" y="525175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2020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жыл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23018" y="525175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2021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жыл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6945" y="5251756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2022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жыл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433930" y="5260928"/>
            <a:ext cx="139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2023 </a:t>
            </a:r>
            <a:r>
              <a:rPr lang="ru-RU" sz="2000" b="1" dirty="0" err="1" smtClean="0">
                <a:solidFill>
                  <a:schemeClr val="accent5">
                    <a:lumMod val="50000"/>
                  </a:schemeClr>
                </a:solidFill>
                <a:effectLst/>
                <a:latin typeface="Futura PT Demi Italic" panose="020B0702020204090303" pitchFamily="34" charset="-52"/>
                <a:ea typeface="Tahoma" panose="020B0604030504040204" pitchFamily="34" charset="0"/>
                <a:cs typeface="Segoe UI" panose="020B0502040204020203" pitchFamily="34" charset="0"/>
              </a:rPr>
              <a:t>жыл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effectLst/>
              <a:latin typeface="Futura PT Demi Italic" panose="020B0702020204090303" pitchFamily="34" charset="-52"/>
              <a:ea typeface="Tahom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489793" y="364761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8821" y="3379239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50 %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60040" y="290981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75 %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534831" y="2333547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D6B368"/>
                </a:solidFill>
                <a:effectLst/>
                <a:latin typeface="K Futuris" panose="020B0500000000000000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100 %</a:t>
            </a:r>
            <a:endParaRPr lang="ru-RU" sz="2400" b="1" dirty="0">
              <a:solidFill>
                <a:srgbClr val="D6B368"/>
              </a:solidFill>
              <a:effectLst/>
              <a:latin typeface="K Futuris" panose="020B0500000000000000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97964" y="34096"/>
            <a:ext cx="48050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b="1" dirty="0" smtClean="0">
                <a:solidFill>
                  <a:srgbClr val="D6B368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СПОРТ САЛАСЫ</a:t>
            </a:r>
            <a:endParaRPr lang="ru-RU" sz="3600" b="1" dirty="0">
              <a:solidFill>
                <a:srgbClr val="D6B368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28018" y="160835"/>
            <a:ext cx="50720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Futura PT Bold Italic" panose="020B0902020204090203" pitchFamily="34" charset="-52"/>
                <a:cs typeface="Segoe UI" panose="020B0502040204020203" pitchFamily="34" charset="0"/>
              </a:rPr>
              <a:t>ӘЛЕУМЕТТІК ҚОЛДАУ ШАРАЛАРЫ</a:t>
            </a:r>
            <a:endParaRPr lang="ru-RU" dirty="0">
              <a:solidFill>
                <a:schemeClr val="bg1"/>
              </a:solidFill>
              <a:effectLst/>
              <a:latin typeface="Futura PT Bold Italic" panose="020B0902020204090203" pitchFamily="34" charset="-52"/>
              <a:cs typeface="Segoe UI" panose="020B0502040204020203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0733" y="0"/>
            <a:ext cx="137755" cy="530167"/>
          </a:xfrm>
          <a:prstGeom prst="rect">
            <a:avLst/>
          </a:prstGeom>
          <a:solidFill>
            <a:srgbClr val="19958D"/>
          </a:solidFill>
          <a:ln>
            <a:solidFill>
              <a:srgbClr val="1995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481262" y="5875560"/>
            <a:ext cx="107195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Дене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шынықтыру мұғалімдеріне мектептерде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сабақтан тыс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спорт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секцияларын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ұйымдастырғаны және жүргізгені үшін базалық лауазымдық жалақыдан </a:t>
            </a:r>
            <a:r>
              <a:rPr lang="ru-RU" sz="1500" dirty="0" smtClean="0">
                <a:solidFill>
                  <a:srgbClr val="C00000"/>
                </a:solidFill>
                <a:latin typeface="Futura PT Book Italic" panose="020B0502020204090303" pitchFamily="34" charset="-52"/>
              </a:rPr>
              <a:t>100%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мөлшерінде қосымша төлемдер белгіленді</a:t>
            </a:r>
            <a:endParaRPr lang="ru-RU" sz="1500" dirty="0" smtClean="0">
              <a:solidFill>
                <a:schemeClr val="bg2">
                  <a:lumMod val="10000"/>
                </a:schemeClr>
              </a:solidFill>
              <a:latin typeface="Futura PT Book Italic" panose="020B0502020204090303" pitchFamily="34" charset="-52"/>
            </a:endParaRPr>
          </a:p>
          <a:p>
            <a:pPr algn="just"/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Жалақысы жергілікті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бюджет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есебінен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көзделген әрбір ауылдық округте</a:t>
            </a:r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smtClean="0">
                <a:solidFill>
                  <a:srgbClr val="C00000"/>
                </a:solidFill>
                <a:latin typeface="Futura PT Book Italic" panose="020B0502020204090303" pitchFamily="34" charset="-52"/>
              </a:rPr>
              <a:t>спорт </a:t>
            </a:r>
            <a:r>
              <a:rPr lang="ru-RU" sz="1500" dirty="0" err="1" smtClean="0">
                <a:solidFill>
                  <a:srgbClr val="C00000"/>
                </a:solidFill>
                <a:latin typeface="Futura PT Book Italic" panose="020B0502020204090303" pitchFamily="34" charset="-52"/>
              </a:rPr>
              <a:t>нұсқаушылары лауазымы</a:t>
            </a:r>
            <a:r>
              <a:rPr lang="ru-RU" sz="1500" dirty="0" smtClean="0">
                <a:solidFill>
                  <a:srgbClr val="C00000"/>
                </a:solidFill>
                <a:latin typeface="Futura PT Book Italic" panose="020B0502020204090303" pitchFamily="34" charset="-52"/>
              </a:rPr>
              <a:t> </a:t>
            </a:r>
            <a:r>
              <a:rPr lang="ru-RU" sz="1500" dirty="0" err="1" smtClean="0">
                <a:solidFill>
                  <a:schemeClr val="bg2">
                    <a:lumMod val="10000"/>
                  </a:schemeClr>
                </a:solidFill>
                <a:latin typeface="Futura PT Book Italic" panose="020B0502020204090303" pitchFamily="34" charset="-52"/>
              </a:rPr>
              <a:t>енгізілді</a:t>
            </a:r>
            <a:endParaRPr lang="ru-RU" sz="1500" dirty="0">
              <a:solidFill>
                <a:schemeClr val="bg2">
                  <a:lumMod val="10000"/>
                </a:schemeClr>
              </a:solidFill>
              <a:latin typeface="Futura PT Book Italic" panose="020B0502020204090303" pitchFamily="34" charset="-52"/>
            </a:endParaRPr>
          </a:p>
        </p:txBody>
      </p:sp>
      <p:sp>
        <p:nvSpPr>
          <p:cNvPr id="28" name="Прямоугольный треугольник 27"/>
          <p:cNvSpPr/>
          <p:nvPr/>
        </p:nvSpPr>
        <p:spPr>
          <a:xfrm flipH="1">
            <a:off x="927266" y="5910033"/>
            <a:ext cx="534154" cy="936046"/>
          </a:xfrm>
          <a:prstGeom prst="rtTriangle">
            <a:avLst/>
          </a:prstGeom>
          <a:solidFill>
            <a:srgbClr val="D6B3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/>
          <a:srcRect l="57161"/>
          <a:stretch/>
        </p:blipFill>
        <p:spPr>
          <a:xfrm>
            <a:off x="-18107" y="5651866"/>
            <a:ext cx="1358092" cy="120613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27648" y="2924944"/>
            <a:ext cx="6264696" cy="21264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439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15700</TotalTime>
  <Words>1107</Words>
  <Application>Microsoft Office PowerPoint</Application>
  <PresentationFormat>Произвольный</PresentationFormat>
  <Paragraphs>263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6_Тема Office</vt:lpstr>
      <vt:lpstr>10_Тема Office</vt:lpstr>
      <vt:lpstr>Слайд 1</vt:lpstr>
      <vt:lpstr>Слайд 2</vt:lpstr>
      <vt:lpstr>2020 ЖЫЛЫ ХАЛЫҚТЫҢ ДЕНЕ ШЫНЫҚТЫРУМЕН ЖӘНЕ СПОРТПЕН ҚАМТЫЛУЫ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МАТ</dc:creator>
  <cp:lastModifiedBy>a.zhandauletova</cp:lastModifiedBy>
  <cp:revision>673</cp:revision>
  <cp:lastPrinted>2021-03-04T09:19:47Z</cp:lastPrinted>
  <dcterms:created xsi:type="dcterms:W3CDTF">2017-02-23T02:55:50Z</dcterms:created>
  <dcterms:modified xsi:type="dcterms:W3CDTF">2021-05-17T02:21:46Z</dcterms:modified>
</cp:coreProperties>
</file>