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7" r:id="rId3"/>
    <p:sldId id="261" r:id="rId4"/>
    <p:sldId id="349" r:id="rId5"/>
    <p:sldId id="350" r:id="rId6"/>
    <p:sldId id="320" r:id="rId7"/>
    <p:sldId id="321" r:id="rId8"/>
    <p:sldId id="337" r:id="rId9"/>
    <p:sldId id="351" r:id="rId10"/>
    <p:sldId id="324" r:id="rId11"/>
    <p:sldId id="347" r:id="rId12"/>
    <p:sldId id="325" r:id="rId13"/>
    <p:sldId id="353" r:id="rId14"/>
    <p:sldId id="352" r:id="rId15"/>
    <p:sldId id="339" r:id="rId16"/>
    <p:sldId id="331" r:id="rId1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D0F3"/>
    <a:srgbClr val="33CCFF"/>
    <a:srgbClr val="30D0CC"/>
    <a:srgbClr val="E89316"/>
    <a:srgbClr val="005172"/>
    <a:srgbClr val="A6DDEA"/>
    <a:srgbClr val="F6D372"/>
    <a:srgbClr val="000000"/>
    <a:srgbClr val="319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1847" autoAdjust="0"/>
  </p:normalViewPr>
  <p:slideViewPr>
    <p:cSldViewPr showGuides="1">
      <p:cViewPr>
        <p:scale>
          <a:sx n="100" d="100"/>
          <a:sy n="100" d="100"/>
        </p:scale>
        <p:origin x="-130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422672539787698E-2"/>
          <c:w val="0.92531448642348879"/>
          <c:h val="0.817127674638534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70C0"/>
                </a:gs>
              </a:gsLst>
              <a:lin ang="5400000" scaled="1"/>
            </a:gradFill>
            <a:ln w="9525" cap="flat" cmpd="sng" algn="ctr">
              <a:solidFill>
                <a:srgbClr val="002060"/>
              </a:solidFill>
              <a:round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2018 ж.</c:v>
                </c:pt>
                <c:pt idx="1">
                  <c:v>2019 ж.</c:v>
                </c:pt>
                <c:pt idx="2">
                  <c:v>2020 ж.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2966</c:v>
                </c:pt>
                <c:pt idx="1">
                  <c:v>3046</c:v>
                </c:pt>
                <c:pt idx="2">
                  <c:v>3155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AD-49D2-AA74-00931665A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290048"/>
        <c:axId val="134291840"/>
      </c:barChart>
      <c:catAx>
        <c:axId val="13429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291840"/>
        <c:crosses val="autoZero"/>
        <c:auto val="1"/>
        <c:lblAlgn val="ctr"/>
        <c:lblOffset val="100"/>
        <c:noMultiLvlLbl val="0"/>
      </c:catAx>
      <c:valAx>
        <c:axId val="134291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429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0000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59D224-E4EC-4A0A-A1B5-716D24DA001A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EF451D1E-3542-4608-904E-CBFE04DD3FB3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Денсаулық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фестивалі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", "Олимпиада 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күні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 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іс-шаралары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B296D-1553-4274-8258-0F873644B465}" type="parTrans" cxnId="{0F839FF4-2D1F-452F-AB0E-005C5F4DCC36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FBAD1384-24BD-4272-9D03-C6A4C72B88CA}" type="sibTrans" cxnId="{0F839FF4-2D1F-452F-AB0E-005C5F4DCC36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315A9F1E-C883-42D1-B5CB-982A7C25141A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kk-KZ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Облыстық Спартакиадалар</a:t>
          </a:r>
          <a:endParaRPr lang="ru-RU" sz="14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8B683B-55FB-441E-8A0A-FE992FB0E596}" type="parTrans" cxnId="{F5566ED0-625F-4A27-980A-03D32799D744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42068B2F-321A-4E93-9D22-4E889A60F951}" type="sibTrans" cxnId="{F5566ED0-625F-4A27-980A-03D32799D744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394C5A4B-7B18-46D6-BFC2-DB694A556B1B}">
      <dgm:prSet phldrT="[Текст]" custT="1"/>
      <dgm:spPr>
        <a:solidFill>
          <a:schemeClr val="bg2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Арманға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жол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 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жартылай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марафоны, 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күзгі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жартылай</a:t>
          </a:r>
          <a:r>
            <a:rPr lang="ru-RU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марафон</a:t>
          </a:r>
          <a:endParaRPr lang="ru-RU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B1A37-9C8C-446E-933D-673337B7B6AC}" type="parTrans" cxnId="{3B064AC7-416E-4F55-83CF-FB92D3917B73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520278D7-3669-49AC-AA65-3B6504D4573A}" type="sibTrans" cxnId="{3B064AC7-416E-4F55-83CF-FB92D3917B73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5C1F557A-37D8-4236-98CA-A190ED7EB941}" type="pres">
      <dgm:prSet presAssocID="{B759D224-E4EC-4A0A-A1B5-716D24DA001A}" presName="compositeShape" presStyleCnt="0">
        <dgm:presLayoutVars>
          <dgm:chMax val="7"/>
          <dgm:dir/>
          <dgm:resizeHandles val="exact"/>
        </dgm:presLayoutVars>
      </dgm:prSet>
      <dgm:spPr/>
    </dgm:pt>
    <dgm:pt modelId="{D5BA00F1-2A19-4C75-BCF3-20B7515B7A3A}" type="pres">
      <dgm:prSet presAssocID="{B759D224-E4EC-4A0A-A1B5-716D24DA001A}" presName="wedge1" presStyleLbl="node1" presStyleIdx="0" presStyleCnt="3"/>
      <dgm:spPr/>
      <dgm:t>
        <a:bodyPr/>
        <a:lstStyle/>
        <a:p>
          <a:endParaRPr lang="ru-RU"/>
        </a:p>
      </dgm:t>
    </dgm:pt>
    <dgm:pt modelId="{C64836BD-56A8-4548-93CC-162FC5F78B31}" type="pres">
      <dgm:prSet presAssocID="{B759D224-E4EC-4A0A-A1B5-716D24DA001A}" presName="dummy1a" presStyleCnt="0"/>
      <dgm:spPr/>
    </dgm:pt>
    <dgm:pt modelId="{3055086B-7255-4038-BBBC-57C8C754E988}" type="pres">
      <dgm:prSet presAssocID="{B759D224-E4EC-4A0A-A1B5-716D24DA001A}" presName="dummy1b" presStyleCnt="0"/>
      <dgm:spPr/>
    </dgm:pt>
    <dgm:pt modelId="{8D0313DF-2429-456C-8F8E-29ACA9E09164}" type="pres">
      <dgm:prSet presAssocID="{B759D224-E4EC-4A0A-A1B5-716D24DA001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52F45-7901-4B19-B674-DD53E33CA6D1}" type="pres">
      <dgm:prSet presAssocID="{B759D224-E4EC-4A0A-A1B5-716D24DA001A}" presName="wedge2" presStyleLbl="node1" presStyleIdx="1" presStyleCnt="3"/>
      <dgm:spPr/>
      <dgm:t>
        <a:bodyPr/>
        <a:lstStyle/>
        <a:p>
          <a:endParaRPr lang="ru-RU"/>
        </a:p>
      </dgm:t>
    </dgm:pt>
    <dgm:pt modelId="{2D1379CF-C04B-4858-A39A-DEE923B20C70}" type="pres">
      <dgm:prSet presAssocID="{B759D224-E4EC-4A0A-A1B5-716D24DA001A}" presName="dummy2a" presStyleCnt="0"/>
      <dgm:spPr/>
    </dgm:pt>
    <dgm:pt modelId="{0B5CBFAE-84AE-4104-99A0-6D8023A518DD}" type="pres">
      <dgm:prSet presAssocID="{B759D224-E4EC-4A0A-A1B5-716D24DA001A}" presName="dummy2b" presStyleCnt="0"/>
      <dgm:spPr/>
    </dgm:pt>
    <dgm:pt modelId="{60C4475F-CFD0-405C-B843-FFE6897D857F}" type="pres">
      <dgm:prSet presAssocID="{B759D224-E4EC-4A0A-A1B5-716D24DA001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CC356-595B-42D5-84FF-44C6E5B5AC88}" type="pres">
      <dgm:prSet presAssocID="{B759D224-E4EC-4A0A-A1B5-716D24DA001A}" presName="wedge3" presStyleLbl="node1" presStyleIdx="2" presStyleCnt="3"/>
      <dgm:spPr/>
      <dgm:t>
        <a:bodyPr/>
        <a:lstStyle/>
        <a:p>
          <a:endParaRPr lang="ru-RU"/>
        </a:p>
      </dgm:t>
    </dgm:pt>
    <dgm:pt modelId="{CF0528C0-958C-4DD2-B2FD-DCF0BFA8B8E1}" type="pres">
      <dgm:prSet presAssocID="{B759D224-E4EC-4A0A-A1B5-716D24DA001A}" presName="dummy3a" presStyleCnt="0"/>
      <dgm:spPr/>
    </dgm:pt>
    <dgm:pt modelId="{01648DAA-A557-4331-8427-546F18E3D8C6}" type="pres">
      <dgm:prSet presAssocID="{B759D224-E4EC-4A0A-A1B5-716D24DA001A}" presName="dummy3b" presStyleCnt="0"/>
      <dgm:spPr/>
    </dgm:pt>
    <dgm:pt modelId="{047C4D02-21CF-4576-AB4D-A95FCBD97874}" type="pres">
      <dgm:prSet presAssocID="{B759D224-E4EC-4A0A-A1B5-716D24DA001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34836-4842-4A66-ABA2-A2A93D91906D}" type="pres">
      <dgm:prSet presAssocID="{FBAD1384-24BD-4272-9D03-C6A4C72B88CA}" presName="arrowWedge1" presStyleLbl="fgSibTrans2D1" presStyleIdx="0" presStyleCnt="3"/>
      <dgm:spPr>
        <a:solidFill>
          <a:srgbClr val="FF0000"/>
        </a:solidFill>
        <a:ln>
          <a:solidFill>
            <a:srgbClr val="C00000"/>
          </a:solidFill>
        </a:ln>
      </dgm:spPr>
    </dgm:pt>
    <dgm:pt modelId="{6E4D7DEE-1F5E-4E72-822F-9BDF0F1D272C}" type="pres">
      <dgm:prSet presAssocID="{42068B2F-321A-4E93-9D22-4E889A60F951}" presName="arrowWedge2" presStyleLbl="fgSibTrans2D1" presStyleIdx="1" presStyleCnt="3"/>
      <dgm:spPr>
        <a:solidFill>
          <a:srgbClr val="00B050"/>
        </a:solidFill>
        <a:ln>
          <a:solidFill>
            <a:schemeClr val="accent2">
              <a:lumMod val="50000"/>
            </a:schemeClr>
          </a:solidFill>
        </a:ln>
      </dgm:spPr>
    </dgm:pt>
    <dgm:pt modelId="{2B53B3BC-C3B9-43DD-AD98-C2F9B55E85B3}" type="pres">
      <dgm:prSet presAssocID="{520278D7-3669-49AC-AA65-3B6504D4573A}" presName="arrowWedge3" presStyleLbl="fgSibTrans2D1" presStyleIdx="2" presStyleCnt="3"/>
      <dgm:spPr>
        <a:solidFill>
          <a:srgbClr val="00B0F0"/>
        </a:solidFill>
        <a:ln>
          <a:solidFill>
            <a:schemeClr val="tx1"/>
          </a:solidFill>
        </a:ln>
      </dgm:spPr>
    </dgm:pt>
  </dgm:ptLst>
  <dgm:cxnLst>
    <dgm:cxn modelId="{C01D7ACF-B516-458D-894B-49E7312D6E82}" type="presOf" srcId="{EF451D1E-3542-4608-904E-CBFE04DD3FB3}" destId="{8D0313DF-2429-456C-8F8E-29ACA9E09164}" srcOrd="1" destOrd="0" presId="urn:microsoft.com/office/officeart/2005/8/layout/cycle8"/>
    <dgm:cxn modelId="{0B2FFDC5-B789-4B60-A691-AB3E2C46EFFB}" type="presOf" srcId="{394C5A4B-7B18-46D6-BFC2-DB694A556B1B}" destId="{E81CC356-595B-42D5-84FF-44C6E5B5AC88}" srcOrd="0" destOrd="0" presId="urn:microsoft.com/office/officeart/2005/8/layout/cycle8"/>
    <dgm:cxn modelId="{0DC68208-A118-4DCE-88DB-2E0805D7210D}" type="presOf" srcId="{EF451D1E-3542-4608-904E-CBFE04DD3FB3}" destId="{D5BA00F1-2A19-4C75-BCF3-20B7515B7A3A}" srcOrd="0" destOrd="0" presId="urn:microsoft.com/office/officeart/2005/8/layout/cycle8"/>
    <dgm:cxn modelId="{F5566ED0-625F-4A27-980A-03D32799D744}" srcId="{B759D224-E4EC-4A0A-A1B5-716D24DA001A}" destId="{315A9F1E-C883-42D1-B5CB-982A7C25141A}" srcOrd="1" destOrd="0" parTransId="{8B8B683B-55FB-441E-8A0A-FE992FB0E596}" sibTransId="{42068B2F-321A-4E93-9D22-4E889A60F951}"/>
    <dgm:cxn modelId="{E618EE51-6177-43B1-B462-1AA0249EA227}" type="presOf" srcId="{315A9F1E-C883-42D1-B5CB-982A7C25141A}" destId="{08552F45-7901-4B19-B674-DD53E33CA6D1}" srcOrd="0" destOrd="0" presId="urn:microsoft.com/office/officeart/2005/8/layout/cycle8"/>
    <dgm:cxn modelId="{10F7E85F-6F2E-4D97-804B-BB3DFFDB1C62}" type="presOf" srcId="{B759D224-E4EC-4A0A-A1B5-716D24DA001A}" destId="{5C1F557A-37D8-4236-98CA-A190ED7EB941}" srcOrd="0" destOrd="0" presId="urn:microsoft.com/office/officeart/2005/8/layout/cycle8"/>
    <dgm:cxn modelId="{0F839FF4-2D1F-452F-AB0E-005C5F4DCC36}" srcId="{B759D224-E4EC-4A0A-A1B5-716D24DA001A}" destId="{EF451D1E-3542-4608-904E-CBFE04DD3FB3}" srcOrd="0" destOrd="0" parTransId="{41CB296D-1553-4274-8258-0F873644B465}" sibTransId="{FBAD1384-24BD-4272-9D03-C6A4C72B88CA}"/>
    <dgm:cxn modelId="{6A807BE1-23CF-41C0-94E2-F650097BC5C0}" type="presOf" srcId="{315A9F1E-C883-42D1-B5CB-982A7C25141A}" destId="{60C4475F-CFD0-405C-B843-FFE6897D857F}" srcOrd="1" destOrd="0" presId="urn:microsoft.com/office/officeart/2005/8/layout/cycle8"/>
    <dgm:cxn modelId="{3B064AC7-416E-4F55-83CF-FB92D3917B73}" srcId="{B759D224-E4EC-4A0A-A1B5-716D24DA001A}" destId="{394C5A4B-7B18-46D6-BFC2-DB694A556B1B}" srcOrd="2" destOrd="0" parTransId="{EDEB1A37-9C8C-446E-933D-673337B7B6AC}" sibTransId="{520278D7-3669-49AC-AA65-3B6504D4573A}"/>
    <dgm:cxn modelId="{F9506719-C979-4727-A592-BD751AD48ECE}" type="presOf" srcId="{394C5A4B-7B18-46D6-BFC2-DB694A556B1B}" destId="{047C4D02-21CF-4576-AB4D-A95FCBD97874}" srcOrd="1" destOrd="0" presId="urn:microsoft.com/office/officeart/2005/8/layout/cycle8"/>
    <dgm:cxn modelId="{3E3E885C-DE32-4E75-AAD1-CB49477959E9}" type="presParOf" srcId="{5C1F557A-37D8-4236-98CA-A190ED7EB941}" destId="{D5BA00F1-2A19-4C75-BCF3-20B7515B7A3A}" srcOrd="0" destOrd="0" presId="urn:microsoft.com/office/officeart/2005/8/layout/cycle8"/>
    <dgm:cxn modelId="{41DA8FE4-3D34-40CB-A3B7-652341CDBEC4}" type="presParOf" srcId="{5C1F557A-37D8-4236-98CA-A190ED7EB941}" destId="{C64836BD-56A8-4548-93CC-162FC5F78B31}" srcOrd="1" destOrd="0" presId="urn:microsoft.com/office/officeart/2005/8/layout/cycle8"/>
    <dgm:cxn modelId="{6492BD98-34C6-4E25-B234-91B5D3F50573}" type="presParOf" srcId="{5C1F557A-37D8-4236-98CA-A190ED7EB941}" destId="{3055086B-7255-4038-BBBC-57C8C754E988}" srcOrd="2" destOrd="0" presId="urn:microsoft.com/office/officeart/2005/8/layout/cycle8"/>
    <dgm:cxn modelId="{A1847866-5962-4D66-A151-D1C4FD1983AE}" type="presParOf" srcId="{5C1F557A-37D8-4236-98CA-A190ED7EB941}" destId="{8D0313DF-2429-456C-8F8E-29ACA9E09164}" srcOrd="3" destOrd="0" presId="urn:microsoft.com/office/officeart/2005/8/layout/cycle8"/>
    <dgm:cxn modelId="{E8B49E94-B6CA-49B8-A511-4804E580C375}" type="presParOf" srcId="{5C1F557A-37D8-4236-98CA-A190ED7EB941}" destId="{08552F45-7901-4B19-B674-DD53E33CA6D1}" srcOrd="4" destOrd="0" presId="urn:microsoft.com/office/officeart/2005/8/layout/cycle8"/>
    <dgm:cxn modelId="{56EE8F88-AE80-4B87-92B1-E9A03F43EA24}" type="presParOf" srcId="{5C1F557A-37D8-4236-98CA-A190ED7EB941}" destId="{2D1379CF-C04B-4858-A39A-DEE923B20C70}" srcOrd="5" destOrd="0" presId="urn:microsoft.com/office/officeart/2005/8/layout/cycle8"/>
    <dgm:cxn modelId="{0F4FB82F-F91B-407E-AE0B-9F04635B7F48}" type="presParOf" srcId="{5C1F557A-37D8-4236-98CA-A190ED7EB941}" destId="{0B5CBFAE-84AE-4104-99A0-6D8023A518DD}" srcOrd="6" destOrd="0" presId="urn:microsoft.com/office/officeart/2005/8/layout/cycle8"/>
    <dgm:cxn modelId="{CB5A32A2-DBEB-49B2-ADE8-514CB2DC1716}" type="presParOf" srcId="{5C1F557A-37D8-4236-98CA-A190ED7EB941}" destId="{60C4475F-CFD0-405C-B843-FFE6897D857F}" srcOrd="7" destOrd="0" presId="urn:microsoft.com/office/officeart/2005/8/layout/cycle8"/>
    <dgm:cxn modelId="{CE552B3E-3314-445B-AEC5-740A6A543F87}" type="presParOf" srcId="{5C1F557A-37D8-4236-98CA-A190ED7EB941}" destId="{E81CC356-595B-42D5-84FF-44C6E5B5AC88}" srcOrd="8" destOrd="0" presId="urn:microsoft.com/office/officeart/2005/8/layout/cycle8"/>
    <dgm:cxn modelId="{0F749247-0129-4800-83AD-27F3ABC0BEE6}" type="presParOf" srcId="{5C1F557A-37D8-4236-98CA-A190ED7EB941}" destId="{CF0528C0-958C-4DD2-B2FD-DCF0BFA8B8E1}" srcOrd="9" destOrd="0" presId="urn:microsoft.com/office/officeart/2005/8/layout/cycle8"/>
    <dgm:cxn modelId="{C50BD3C1-5B73-4D6A-95A5-1373E34A85B3}" type="presParOf" srcId="{5C1F557A-37D8-4236-98CA-A190ED7EB941}" destId="{01648DAA-A557-4331-8427-546F18E3D8C6}" srcOrd="10" destOrd="0" presId="urn:microsoft.com/office/officeart/2005/8/layout/cycle8"/>
    <dgm:cxn modelId="{F9ECEE5B-1E87-4E07-822F-06EB2129434A}" type="presParOf" srcId="{5C1F557A-37D8-4236-98CA-A190ED7EB941}" destId="{047C4D02-21CF-4576-AB4D-A95FCBD97874}" srcOrd="11" destOrd="0" presId="urn:microsoft.com/office/officeart/2005/8/layout/cycle8"/>
    <dgm:cxn modelId="{A35BC38C-BF2E-4C11-B2BB-10122CC14BB9}" type="presParOf" srcId="{5C1F557A-37D8-4236-98CA-A190ED7EB941}" destId="{3AC34836-4842-4A66-ABA2-A2A93D91906D}" srcOrd="12" destOrd="0" presId="urn:microsoft.com/office/officeart/2005/8/layout/cycle8"/>
    <dgm:cxn modelId="{CA897D4E-8461-430F-839B-D2BAC0154D7B}" type="presParOf" srcId="{5C1F557A-37D8-4236-98CA-A190ED7EB941}" destId="{6E4D7DEE-1F5E-4E72-822F-9BDF0F1D272C}" srcOrd="13" destOrd="0" presId="urn:microsoft.com/office/officeart/2005/8/layout/cycle8"/>
    <dgm:cxn modelId="{477346B7-2203-497B-BFCD-FB045E4A3FB8}" type="presParOf" srcId="{5C1F557A-37D8-4236-98CA-A190ED7EB941}" destId="{2B53B3BC-C3B9-43DD-AD98-C2F9B55E85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AB2B4-CA01-4549-8431-15E21EBF12D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E586B8-89AB-4D79-A045-5677E3159417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kk-KZ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D7C0F1-E611-4508-90F2-E668D1EC23B3}" type="parTrans" cxnId="{B8516060-9CE3-4865-9E25-05872AF6F395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070CD349-DC78-4E4C-B1C0-B8435B35CA8C}" type="sibTrans" cxnId="{B8516060-9CE3-4865-9E25-05872AF6F395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1FB16D-7920-4B73-8364-E4D0868D4419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kk-KZ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9F40A-AB58-4413-916C-FE2E3342459F}" type="parTrans" cxnId="{7CAD0BCC-92AA-46A6-BAFC-A8F21A941CE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736F0B7-6F6F-4C90-B78B-76F1F3859753}" type="sibTrans" cxnId="{7CAD0BCC-92AA-46A6-BAFC-A8F21A941CED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94910A4-6BA2-4911-9340-DF1B91C27D1B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kk-KZ" sz="2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6C131-13B3-42BD-92A6-EA434AE4CF50}" type="sibTrans" cxnId="{0F327670-08D2-4AD5-BDBD-4A97E68168F7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C083F293-B680-45E3-90BF-48B5D3A3FE5B}" type="parTrans" cxnId="{0F327670-08D2-4AD5-BDBD-4A97E68168F7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38EB26B-957F-4F5F-A777-12F5560F8BB4}" type="pres">
      <dgm:prSet presAssocID="{3F7AB2B4-CA01-4549-8431-15E21EBF12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F75147-9FD6-4247-BF55-F612833AA582}" type="pres">
      <dgm:prSet presAssocID="{394910A4-6BA2-4911-9340-DF1B91C27D1B}" presName="composite" presStyleCnt="0"/>
      <dgm:spPr/>
      <dgm:t>
        <a:bodyPr/>
        <a:lstStyle/>
        <a:p>
          <a:endParaRPr lang="ru-RU"/>
        </a:p>
      </dgm:t>
    </dgm:pt>
    <dgm:pt modelId="{51393D12-19D2-4DB7-B7F7-4B9A98579428}" type="pres">
      <dgm:prSet presAssocID="{394910A4-6BA2-4911-9340-DF1B91C27D1B}" presName="LShape" presStyleLbl="alignNode1" presStyleIdx="0" presStyleCnt="5"/>
      <dgm:spPr/>
      <dgm:t>
        <a:bodyPr/>
        <a:lstStyle/>
        <a:p>
          <a:endParaRPr lang="ru-RU"/>
        </a:p>
      </dgm:t>
    </dgm:pt>
    <dgm:pt modelId="{95A2981B-9DA1-4991-A6E4-AC2B6CB0D1E9}" type="pres">
      <dgm:prSet presAssocID="{394910A4-6BA2-4911-9340-DF1B91C27D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0AA1E-AAD0-4189-BDF6-19A8B7338DFE}" type="pres">
      <dgm:prSet presAssocID="{394910A4-6BA2-4911-9340-DF1B91C27D1B}" presName="Triangle" presStyleLbl="alignNode1" presStyleIdx="1" presStyleCnt="5"/>
      <dgm:spPr/>
      <dgm:t>
        <a:bodyPr/>
        <a:lstStyle/>
        <a:p>
          <a:endParaRPr lang="ru-RU"/>
        </a:p>
      </dgm:t>
    </dgm:pt>
    <dgm:pt modelId="{5BC70802-BB61-4B36-AC50-F296A11B3BAC}" type="pres">
      <dgm:prSet presAssocID="{1956C131-13B3-42BD-92A6-EA434AE4CF50}" presName="sibTrans" presStyleCnt="0"/>
      <dgm:spPr/>
      <dgm:t>
        <a:bodyPr/>
        <a:lstStyle/>
        <a:p>
          <a:endParaRPr lang="ru-RU"/>
        </a:p>
      </dgm:t>
    </dgm:pt>
    <dgm:pt modelId="{199AC433-A3DE-44D1-B516-A27CEFFFA6E1}" type="pres">
      <dgm:prSet presAssocID="{1956C131-13B3-42BD-92A6-EA434AE4CF50}" presName="space" presStyleCnt="0"/>
      <dgm:spPr/>
      <dgm:t>
        <a:bodyPr/>
        <a:lstStyle/>
        <a:p>
          <a:endParaRPr lang="ru-RU"/>
        </a:p>
      </dgm:t>
    </dgm:pt>
    <dgm:pt modelId="{C6EA1DAC-3B58-4D34-B29E-09713C55FDA9}" type="pres">
      <dgm:prSet presAssocID="{24E586B8-89AB-4D79-A045-5677E3159417}" presName="composite" presStyleCnt="0"/>
      <dgm:spPr/>
      <dgm:t>
        <a:bodyPr/>
        <a:lstStyle/>
        <a:p>
          <a:endParaRPr lang="ru-RU"/>
        </a:p>
      </dgm:t>
    </dgm:pt>
    <dgm:pt modelId="{FF92BBA5-95D4-43F0-9411-27236E9281C4}" type="pres">
      <dgm:prSet presAssocID="{24E586B8-89AB-4D79-A045-5677E3159417}" presName="LShape" presStyleLbl="alignNode1" presStyleIdx="2" presStyleCnt="5"/>
      <dgm:spPr/>
      <dgm:t>
        <a:bodyPr/>
        <a:lstStyle/>
        <a:p>
          <a:endParaRPr lang="ru-RU"/>
        </a:p>
      </dgm:t>
    </dgm:pt>
    <dgm:pt modelId="{9B445881-A888-4EB4-8614-261A9580EAE7}" type="pres">
      <dgm:prSet presAssocID="{24E586B8-89AB-4D79-A045-5677E315941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6F6A8-14C6-4984-A231-BC1990567041}" type="pres">
      <dgm:prSet presAssocID="{24E586B8-89AB-4D79-A045-5677E3159417}" presName="Triangle" presStyleLbl="alignNode1" presStyleIdx="3" presStyleCnt="5"/>
      <dgm:spPr/>
      <dgm:t>
        <a:bodyPr/>
        <a:lstStyle/>
        <a:p>
          <a:endParaRPr lang="ru-RU"/>
        </a:p>
      </dgm:t>
    </dgm:pt>
    <dgm:pt modelId="{D1114D79-8F8E-464F-B6B0-75AEB8314EE4}" type="pres">
      <dgm:prSet presAssocID="{070CD349-DC78-4E4C-B1C0-B8435B35CA8C}" presName="sibTrans" presStyleCnt="0"/>
      <dgm:spPr/>
      <dgm:t>
        <a:bodyPr/>
        <a:lstStyle/>
        <a:p>
          <a:endParaRPr lang="ru-RU"/>
        </a:p>
      </dgm:t>
    </dgm:pt>
    <dgm:pt modelId="{D616A0D3-AA20-4D63-9A0E-941BB483ECBF}" type="pres">
      <dgm:prSet presAssocID="{070CD349-DC78-4E4C-B1C0-B8435B35CA8C}" presName="space" presStyleCnt="0"/>
      <dgm:spPr/>
      <dgm:t>
        <a:bodyPr/>
        <a:lstStyle/>
        <a:p>
          <a:endParaRPr lang="ru-RU"/>
        </a:p>
      </dgm:t>
    </dgm:pt>
    <dgm:pt modelId="{7073EB1D-777C-4136-9CBA-EBF9B7D4B7A6}" type="pres">
      <dgm:prSet presAssocID="{B81FB16D-7920-4B73-8364-E4D0868D4419}" presName="composite" presStyleCnt="0"/>
      <dgm:spPr/>
      <dgm:t>
        <a:bodyPr/>
        <a:lstStyle/>
        <a:p>
          <a:endParaRPr lang="ru-RU"/>
        </a:p>
      </dgm:t>
    </dgm:pt>
    <dgm:pt modelId="{2A17AE36-9E4D-4897-8ADC-AC6E0180736D}" type="pres">
      <dgm:prSet presAssocID="{B81FB16D-7920-4B73-8364-E4D0868D4419}" presName="LShape" presStyleLbl="alignNode1" presStyleIdx="4" presStyleCnt="5"/>
      <dgm:spPr>
        <a:solidFill>
          <a:srgbClr val="FFD54F"/>
        </a:solidFill>
        <a:ln>
          <a:noFill/>
        </a:ln>
      </dgm:spPr>
      <dgm:t>
        <a:bodyPr/>
        <a:lstStyle/>
        <a:p>
          <a:endParaRPr lang="ru-RU"/>
        </a:p>
      </dgm:t>
    </dgm:pt>
    <dgm:pt modelId="{B359FF7D-1258-41C2-B1DD-7F194AE53318}" type="pres">
      <dgm:prSet presAssocID="{B81FB16D-7920-4B73-8364-E4D0868D441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516060-9CE3-4865-9E25-05872AF6F395}" srcId="{3F7AB2B4-CA01-4549-8431-15E21EBF12D7}" destId="{24E586B8-89AB-4D79-A045-5677E3159417}" srcOrd="1" destOrd="0" parTransId="{7CD7C0F1-E611-4508-90F2-E668D1EC23B3}" sibTransId="{070CD349-DC78-4E4C-B1C0-B8435B35CA8C}"/>
    <dgm:cxn modelId="{6F34AEB0-3805-430D-BB33-A792B215592F}" type="presOf" srcId="{B81FB16D-7920-4B73-8364-E4D0868D4419}" destId="{B359FF7D-1258-41C2-B1DD-7F194AE53318}" srcOrd="0" destOrd="0" presId="urn:microsoft.com/office/officeart/2009/3/layout/StepUpProcess"/>
    <dgm:cxn modelId="{7CAD0BCC-92AA-46A6-BAFC-A8F21A941CED}" srcId="{3F7AB2B4-CA01-4549-8431-15E21EBF12D7}" destId="{B81FB16D-7920-4B73-8364-E4D0868D4419}" srcOrd="2" destOrd="0" parTransId="{EFF9F40A-AB58-4413-916C-FE2E3342459F}" sibTransId="{6736F0B7-6F6F-4C90-B78B-76F1F3859753}"/>
    <dgm:cxn modelId="{E896B858-F0F0-47C0-BCD0-F37892A702BD}" type="presOf" srcId="{24E586B8-89AB-4D79-A045-5677E3159417}" destId="{9B445881-A888-4EB4-8614-261A9580EAE7}" srcOrd="0" destOrd="0" presId="urn:microsoft.com/office/officeart/2009/3/layout/StepUpProcess"/>
    <dgm:cxn modelId="{EEF67163-993C-4286-A3E9-BEFAB360BD23}" type="presOf" srcId="{3F7AB2B4-CA01-4549-8431-15E21EBF12D7}" destId="{738EB26B-957F-4F5F-A777-12F5560F8BB4}" srcOrd="0" destOrd="0" presId="urn:microsoft.com/office/officeart/2009/3/layout/StepUpProcess"/>
    <dgm:cxn modelId="{1165189A-9ABE-42BF-88C6-EE19B1988F25}" type="presOf" srcId="{394910A4-6BA2-4911-9340-DF1B91C27D1B}" destId="{95A2981B-9DA1-4991-A6E4-AC2B6CB0D1E9}" srcOrd="0" destOrd="0" presId="urn:microsoft.com/office/officeart/2009/3/layout/StepUpProcess"/>
    <dgm:cxn modelId="{0F327670-08D2-4AD5-BDBD-4A97E68168F7}" srcId="{3F7AB2B4-CA01-4549-8431-15E21EBF12D7}" destId="{394910A4-6BA2-4911-9340-DF1B91C27D1B}" srcOrd="0" destOrd="0" parTransId="{C083F293-B680-45E3-90BF-48B5D3A3FE5B}" sibTransId="{1956C131-13B3-42BD-92A6-EA434AE4CF50}"/>
    <dgm:cxn modelId="{3ED634D0-348D-47C0-80C1-73D0814C32CC}" type="presParOf" srcId="{738EB26B-957F-4F5F-A777-12F5560F8BB4}" destId="{4DF75147-9FD6-4247-BF55-F612833AA582}" srcOrd="0" destOrd="0" presId="urn:microsoft.com/office/officeart/2009/3/layout/StepUpProcess"/>
    <dgm:cxn modelId="{31CE5463-3C5A-4DE3-BE9A-7379C01C5FE6}" type="presParOf" srcId="{4DF75147-9FD6-4247-BF55-F612833AA582}" destId="{51393D12-19D2-4DB7-B7F7-4B9A98579428}" srcOrd="0" destOrd="0" presId="urn:microsoft.com/office/officeart/2009/3/layout/StepUpProcess"/>
    <dgm:cxn modelId="{2BF9D020-A6B3-4E82-B8F8-4742E1DDD573}" type="presParOf" srcId="{4DF75147-9FD6-4247-BF55-F612833AA582}" destId="{95A2981B-9DA1-4991-A6E4-AC2B6CB0D1E9}" srcOrd="1" destOrd="0" presId="urn:microsoft.com/office/officeart/2009/3/layout/StepUpProcess"/>
    <dgm:cxn modelId="{6E6FA0EB-730B-45A8-B53C-E0307C314BE5}" type="presParOf" srcId="{4DF75147-9FD6-4247-BF55-F612833AA582}" destId="{B3C0AA1E-AAD0-4189-BDF6-19A8B7338DFE}" srcOrd="2" destOrd="0" presId="urn:microsoft.com/office/officeart/2009/3/layout/StepUpProcess"/>
    <dgm:cxn modelId="{81F8DF6B-97D8-458C-B3B5-09A7A94E096B}" type="presParOf" srcId="{738EB26B-957F-4F5F-A777-12F5560F8BB4}" destId="{5BC70802-BB61-4B36-AC50-F296A11B3BAC}" srcOrd="1" destOrd="0" presId="urn:microsoft.com/office/officeart/2009/3/layout/StepUpProcess"/>
    <dgm:cxn modelId="{56EE026C-E577-4CA7-BA50-E6C6ADB8A0C1}" type="presParOf" srcId="{5BC70802-BB61-4B36-AC50-F296A11B3BAC}" destId="{199AC433-A3DE-44D1-B516-A27CEFFFA6E1}" srcOrd="0" destOrd="0" presId="urn:microsoft.com/office/officeart/2009/3/layout/StepUpProcess"/>
    <dgm:cxn modelId="{ADE8FF40-48AB-4F6B-9E7D-2AD1B457A349}" type="presParOf" srcId="{738EB26B-957F-4F5F-A777-12F5560F8BB4}" destId="{C6EA1DAC-3B58-4D34-B29E-09713C55FDA9}" srcOrd="2" destOrd="0" presId="urn:microsoft.com/office/officeart/2009/3/layout/StepUpProcess"/>
    <dgm:cxn modelId="{DC81BB0C-D929-4B31-835D-30FE6187993E}" type="presParOf" srcId="{C6EA1DAC-3B58-4D34-B29E-09713C55FDA9}" destId="{FF92BBA5-95D4-43F0-9411-27236E9281C4}" srcOrd="0" destOrd="0" presId="urn:microsoft.com/office/officeart/2009/3/layout/StepUpProcess"/>
    <dgm:cxn modelId="{C6DC06DE-2E25-4FCB-85F9-62BA479F255E}" type="presParOf" srcId="{C6EA1DAC-3B58-4D34-B29E-09713C55FDA9}" destId="{9B445881-A888-4EB4-8614-261A9580EAE7}" srcOrd="1" destOrd="0" presId="urn:microsoft.com/office/officeart/2009/3/layout/StepUpProcess"/>
    <dgm:cxn modelId="{34B9B7A3-54DA-456F-9595-8AA613FC54D6}" type="presParOf" srcId="{C6EA1DAC-3B58-4D34-B29E-09713C55FDA9}" destId="{5B16F6A8-14C6-4984-A231-BC1990567041}" srcOrd="2" destOrd="0" presId="urn:microsoft.com/office/officeart/2009/3/layout/StepUpProcess"/>
    <dgm:cxn modelId="{9994AC16-E43E-4F1F-A4EB-1AAFD45ECAFA}" type="presParOf" srcId="{738EB26B-957F-4F5F-A777-12F5560F8BB4}" destId="{D1114D79-8F8E-464F-B6B0-75AEB8314EE4}" srcOrd="3" destOrd="0" presId="urn:microsoft.com/office/officeart/2009/3/layout/StepUpProcess"/>
    <dgm:cxn modelId="{C445F7A2-792F-4F08-B2A8-48FA6E806EFC}" type="presParOf" srcId="{D1114D79-8F8E-464F-B6B0-75AEB8314EE4}" destId="{D616A0D3-AA20-4D63-9A0E-941BB483ECBF}" srcOrd="0" destOrd="0" presId="urn:microsoft.com/office/officeart/2009/3/layout/StepUpProcess"/>
    <dgm:cxn modelId="{0EB90C85-7CA6-4A35-AF3A-4D05163FEC3C}" type="presParOf" srcId="{738EB26B-957F-4F5F-A777-12F5560F8BB4}" destId="{7073EB1D-777C-4136-9CBA-EBF9B7D4B7A6}" srcOrd="4" destOrd="0" presId="urn:microsoft.com/office/officeart/2009/3/layout/StepUpProcess"/>
    <dgm:cxn modelId="{692368E6-1518-4BB5-9A09-61C973775C4E}" type="presParOf" srcId="{7073EB1D-777C-4136-9CBA-EBF9B7D4B7A6}" destId="{2A17AE36-9E4D-4897-8ADC-AC6E0180736D}" srcOrd="0" destOrd="0" presId="urn:microsoft.com/office/officeart/2009/3/layout/StepUpProcess"/>
    <dgm:cxn modelId="{AC736572-DFC0-4C1F-9557-F9896931248F}" type="presParOf" srcId="{7073EB1D-777C-4136-9CBA-EBF9B7D4B7A6}" destId="{B359FF7D-1258-41C2-B1DD-7F194AE5331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F1D6E-0FEF-4838-864C-E20680A44871}" type="doc">
      <dgm:prSet loTypeId="urn:microsoft.com/office/officeart/2005/8/layout/pyramid1" loCatId="pyramid" qsTypeId="urn:microsoft.com/office/officeart/2005/8/quickstyle/simple4" qsCatId="simple" csTypeId="urn:microsoft.com/office/officeart/2005/8/colors/colorful5" csCatId="colorful" phldr="1"/>
      <dgm:spPr/>
    </dgm:pt>
    <dgm:pt modelId="{12545F26-C2BC-4F68-8574-A911365BE2B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 tIns="180000" bIns="72000" anchor="b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Стадиондар – 24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 сарайы – 7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Манеждер</a:t>
          </a:r>
          <a:r>
            <a:rPr lang="ru-RU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(жеңілатлет,     футбол) -</a:t>
          </a:r>
          <a:r>
            <a:rPr lang="kk-KZ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</a:t>
          </a:r>
          <a:endParaRPr lang="ru-RU" sz="1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CAC35-42FB-4954-8B3D-C735F3A05467}" type="parTrans" cxnId="{39F16724-E820-4DC2-9E8F-EEE4B86BF8E0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2F4B6-93EA-4BD4-ABB1-5D1279298367}" type="sibTrans" cxnId="{39F16724-E820-4DC2-9E8F-EEE4B86BF8E0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4E718-A11A-4563-BE6C-CE5E09490511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 anchor="ctr"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 кешендері – 82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Жүзу бассейндері – 28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Дене шынықтыру-сауықтыру кешендері – 23 </a:t>
          </a:r>
        </a:p>
      </dgm:t>
    </dgm:pt>
    <dgm:pt modelId="{B85A349A-B04D-40A4-A29B-30DECE4786FA}" type="parTrans" cxnId="{D212B607-DF7B-446C-A932-DF9041E1CB98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06939-342D-467C-B966-E308E493F323}" type="sibTrans" cxnId="{D212B607-DF7B-446C-A932-DF9041E1CB98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C86932-1EEC-4D5E-995A-87A8995D8F6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 tIns="144000" bIns="0" anchor="ctr"/>
        <a:lstStyle/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 залдар – 774, оның ішінде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Мектептерде – 489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 </a:t>
          </a:r>
          <a:r>
            <a:rPr lang="ru-RU" sz="12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арнаулы</a:t>
          </a:r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оқу орындарында</a:t>
          </a: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47 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жоғары оқу орындарында – 15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және жаттығу залдары  – 223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7314C6-EC2F-41B7-A0E0-0778F1098717}" type="parTrans" cxnId="{8538795F-1254-42B8-B569-14B171663B29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94692-91A7-4D23-8B5D-7339CF2B5F4F}" type="sibTrans" cxnId="{8538795F-1254-42B8-B569-14B171663B29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1C932-6674-4DC7-968C-5126AD806AF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bIns="0" anchor="ctr"/>
        <a:lstStyle/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Көпсалалы хоккей корттары 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2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62</a:t>
          </a:r>
        </a:p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Ашық теннис корттары – 57 </a:t>
          </a:r>
        </a:p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 алаңдары – 951, оның ішінде </a:t>
          </a:r>
        </a:p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Жасанды жабындысы бар алаңдары – 333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indent="0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Street-Workout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алаңдары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3</a:t>
          </a:r>
          <a:r>
            <a:rPr lang="kk-KZ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7FC03D0B-95CA-450A-8D74-83B89D8E6E2F}" type="parTrans" cxnId="{56DE09AA-4567-4B84-A47C-41066FAA4086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F6AA9A-9A58-434E-A0BE-0C598F0F2CFD}" type="sibTrans" cxnId="{56DE09AA-4567-4B84-A47C-41066FAA4086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524E6-A4C0-448D-BFF9-0EB2E006780E}" type="pres">
      <dgm:prSet presAssocID="{EF2F1D6E-0FEF-4838-864C-E20680A44871}" presName="Name0" presStyleCnt="0">
        <dgm:presLayoutVars>
          <dgm:dir/>
          <dgm:animLvl val="lvl"/>
          <dgm:resizeHandles val="exact"/>
        </dgm:presLayoutVars>
      </dgm:prSet>
      <dgm:spPr/>
    </dgm:pt>
    <dgm:pt modelId="{C00FEB50-5F8A-4D0C-819E-9219659C2D19}" type="pres">
      <dgm:prSet presAssocID="{12545F26-C2BC-4F68-8574-A911365BE2B2}" presName="Name8" presStyleCnt="0"/>
      <dgm:spPr/>
    </dgm:pt>
    <dgm:pt modelId="{24A9B68F-5216-4420-8E75-A796367CA436}" type="pres">
      <dgm:prSet presAssocID="{12545F26-C2BC-4F68-8574-A911365BE2B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365CE-807C-46C0-9518-0C632B2986B4}" type="pres">
      <dgm:prSet presAssocID="{12545F26-C2BC-4F68-8574-A911365BE2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6C528-FDDA-4BCC-8683-5D49126B24CC}" type="pres">
      <dgm:prSet presAssocID="{F324E718-A11A-4563-BE6C-CE5E09490511}" presName="Name8" presStyleCnt="0"/>
      <dgm:spPr/>
    </dgm:pt>
    <dgm:pt modelId="{E96BC7E7-8527-431B-B1B0-0845494C2958}" type="pres">
      <dgm:prSet presAssocID="{F324E718-A11A-4563-BE6C-CE5E09490511}" presName="level" presStyleLbl="node1" presStyleIdx="1" presStyleCnt="4" custScaleY="806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E4C82-06C4-4E88-B19F-3F68D2513E1A}" type="pres">
      <dgm:prSet presAssocID="{F324E718-A11A-4563-BE6C-CE5E0949051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EB42E-6208-47EE-92A0-84DC93B94270}" type="pres">
      <dgm:prSet presAssocID="{0EC86932-1EEC-4D5E-995A-87A8995D8F65}" presName="Name8" presStyleCnt="0"/>
      <dgm:spPr/>
    </dgm:pt>
    <dgm:pt modelId="{6D2651B3-AC7A-4CAF-97E1-837B457AB507}" type="pres">
      <dgm:prSet presAssocID="{0EC86932-1EEC-4D5E-995A-87A8995D8F65}" presName="level" presStyleLbl="node1" presStyleIdx="2" presStyleCnt="4" custScaleY="954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40B61-8EDC-4258-93B2-4E794643C681}" type="pres">
      <dgm:prSet presAssocID="{0EC86932-1EEC-4D5E-995A-87A8995D8F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35041-1AA5-4A26-B318-3FC0A295ABDB}" type="pres">
      <dgm:prSet presAssocID="{1111C932-6674-4DC7-968C-5126AD806AF6}" presName="Name8" presStyleCnt="0"/>
      <dgm:spPr/>
    </dgm:pt>
    <dgm:pt modelId="{60F03861-C30B-4997-85BE-3BA6A6F707CE}" type="pres">
      <dgm:prSet presAssocID="{1111C932-6674-4DC7-968C-5126AD806AF6}" presName="level" presStyleLbl="node1" presStyleIdx="3" presStyleCnt="4" custScaleY="98159" custLinFactNeighborX="-7236" custLinFactNeighborY="8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F722D-57D9-4C2A-8945-CF824FD97D85}" type="pres">
      <dgm:prSet presAssocID="{1111C932-6674-4DC7-968C-5126AD806A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38795F-1254-42B8-B569-14B171663B29}" srcId="{EF2F1D6E-0FEF-4838-864C-E20680A44871}" destId="{0EC86932-1EEC-4D5E-995A-87A8995D8F65}" srcOrd="2" destOrd="0" parTransId="{0C7314C6-EC2F-41B7-A0E0-0778F1098717}" sibTransId="{0EF94692-91A7-4D23-8B5D-7339CF2B5F4F}"/>
    <dgm:cxn modelId="{56DE09AA-4567-4B84-A47C-41066FAA4086}" srcId="{EF2F1D6E-0FEF-4838-864C-E20680A44871}" destId="{1111C932-6674-4DC7-968C-5126AD806AF6}" srcOrd="3" destOrd="0" parTransId="{7FC03D0B-95CA-450A-8D74-83B89D8E6E2F}" sibTransId="{0EF6AA9A-9A58-434E-A0BE-0C598F0F2CFD}"/>
    <dgm:cxn modelId="{978D2E39-1476-4ACC-BC3B-57B7FD701F05}" type="presOf" srcId="{0EC86932-1EEC-4D5E-995A-87A8995D8F65}" destId="{F4440B61-8EDC-4258-93B2-4E794643C681}" srcOrd="1" destOrd="0" presId="urn:microsoft.com/office/officeart/2005/8/layout/pyramid1"/>
    <dgm:cxn modelId="{573DEF26-A920-4548-B3A2-0FEF7844C8B2}" type="presOf" srcId="{1111C932-6674-4DC7-968C-5126AD806AF6}" destId="{315F722D-57D9-4C2A-8945-CF824FD97D85}" srcOrd="1" destOrd="0" presId="urn:microsoft.com/office/officeart/2005/8/layout/pyramid1"/>
    <dgm:cxn modelId="{D212B607-DF7B-446C-A932-DF9041E1CB98}" srcId="{EF2F1D6E-0FEF-4838-864C-E20680A44871}" destId="{F324E718-A11A-4563-BE6C-CE5E09490511}" srcOrd="1" destOrd="0" parTransId="{B85A349A-B04D-40A4-A29B-30DECE4786FA}" sibTransId="{ED306939-342D-467C-B966-E308E493F323}"/>
    <dgm:cxn modelId="{6711A13B-4877-4B23-A100-F748B9EB930C}" type="presOf" srcId="{1111C932-6674-4DC7-968C-5126AD806AF6}" destId="{60F03861-C30B-4997-85BE-3BA6A6F707CE}" srcOrd="0" destOrd="0" presId="urn:microsoft.com/office/officeart/2005/8/layout/pyramid1"/>
    <dgm:cxn modelId="{A2550D5F-A918-414C-BB15-0E2C1DACB522}" type="presOf" srcId="{F324E718-A11A-4563-BE6C-CE5E09490511}" destId="{E96BC7E7-8527-431B-B1B0-0845494C2958}" srcOrd="0" destOrd="0" presId="urn:microsoft.com/office/officeart/2005/8/layout/pyramid1"/>
    <dgm:cxn modelId="{C5897478-5EA9-431B-BA75-582B8D0AAE9F}" type="presOf" srcId="{12545F26-C2BC-4F68-8574-A911365BE2B2}" destId="{2DD365CE-807C-46C0-9518-0C632B2986B4}" srcOrd="1" destOrd="0" presId="urn:microsoft.com/office/officeart/2005/8/layout/pyramid1"/>
    <dgm:cxn modelId="{6AEA8095-6229-4647-8687-3DE787DEB5D1}" type="presOf" srcId="{EF2F1D6E-0FEF-4838-864C-E20680A44871}" destId="{99F524E6-A4C0-448D-BFF9-0EB2E006780E}" srcOrd="0" destOrd="0" presId="urn:microsoft.com/office/officeart/2005/8/layout/pyramid1"/>
    <dgm:cxn modelId="{3F83580E-3BD0-443B-8712-06EA6D5968C6}" type="presOf" srcId="{0EC86932-1EEC-4D5E-995A-87A8995D8F65}" destId="{6D2651B3-AC7A-4CAF-97E1-837B457AB507}" srcOrd="0" destOrd="0" presId="urn:microsoft.com/office/officeart/2005/8/layout/pyramid1"/>
    <dgm:cxn modelId="{A12CDB77-016A-4ED5-9AB2-A1E6497C7992}" type="presOf" srcId="{12545F26-C2BC-4F68-8574-A911365BE2B2}" destId="{24A9B68F-5216-4420-8E75-A796367CA436}" srcOrd="0" destOrd="0" presId="urn:microsoft.com/office/officeart/2005/8/layout/pyramid1"/>
    <dgm:cxn modelId="{CB1243AE-AEFB-435C-8B99-3A076F75363D}" type="presOf" srcId="{F324E718-A11A-4563-BE6C-CE5E09490511}" destId="{6F4E4C82-06C4-4E88-B19F-3F68D2513E1A}" srcOrd="1" destOrd="0" presId="urn:microsoft.com/office/officeart/2005/8/layout/pyramid1"/>
    <dgm:cxn modelId="{39F16724-E820-4DC2-9E8F-EEE4B86BF8E0}" srcId="{EF2F1D6E-0FEF-4838-864C-E20680A44871}" destId="{12545F26-C2BC-4F68-8574-A911365BE2B2}" srcOrd="0" destOrd="0" parTransId="{50FCAC35-42FB-4954-8B3D-C735F3A05467}" sibTransId="{FA22F4B6-93EA-4BD4-ABB1-5D1279298367}"/>
    <dgm:cxn modelId="{89E4EF34-E92D-4692-90DC-A0A87D8D51ED}" type="presParOf" srcId="{99F524E6-A4C0-448D-BFF9-0EB2E006780E}" destId="{C00FEB50-5F8A-4D0C-819E-9219659C2D19}" srcOrd="0" destOrd="0" presId="urn:microsoft.com/office/officeart/2005/8/layout/pyramid1"/>
    <dgm:cxn modelId="{AAF2CA9D-1348-4EE3-A334-94234C902522}" type="presParOf" srcId="{C00FEB50-5F8A-4D0C-819E-9219659C2D19}" destId="{24A9B68F-5216-4420-8E75-A796367CA436}" srcOrd="0" destOrd="0" presId="urn:microsoft.com/office/officeart/2005/8/layout/pyramid1"/>
    <dgm:cxn modelId="{30C69440-18B7-487B-9C39-E6F5379095CD}" type="presParOf" srcId="{C00FEB50-5F8A-4D0C-819E-9219659C2D19}" destId="{2DD365CE-807C-46C0-9518-0C632B2986B4}" srcOrd="1" destOrd="0" presId="urn:microsoft.com/office/officeart/2005/8/layout/pyramid1"/>
    <dgm:cxn modelId="{8A372B43-13BD-43D2-8AC9-9F007BD189BC}" type="presParOf" srcId="{99F524E6-A4C0-448D-BFF9-0EB2E006780E}" destId="{7DF6C528-FDDA-4BCC-8683-5D49126B24CC}" srcOrd="1" destOrd="0" presId="urn:microsoft.com/office/officeart/2005/8/layout/pyramid1"/>
    <dgm:cxn modelId="{73F7344F-0A47-4F24-9A12-951F85053B75}" type="presParOf" srcId="{7DF6C528-FDDA-4BCC-8683-5D49126B24CC}" destId="{E96BC7E7-8527-431B-B1B0-0845494C2958}" srcOrd="0" destOrd="0" presId="urn:microsoft.com/office/officeart/2005/8/layout/pyramid1"/>
    <dgm:cxn modelId="{6C036E5A-980A-4F92-8E90-1584150B23B0}" type="presParOf" srcId="{7DF6C528-FDDA-4BCC-8683-5D49126B24CC}" destId="{6F4E4C82-06C4-4E88-B19F-3F68D2513E1A}" srcOrd="1" destOrd="0" presId="urn:microsoft.com/office/officeart/2005/8/layout/pyramid1"/>
    <dgm:cxn modelId="{6C03E72A-71E5-467A-BAFE-85CB15B8A5BC}" type="presParOf" srcId="{99F524E6-A4C0-448D-BFF9-0EB2E006780E}" destId="{1D0EB42E-6208-47EE-92A0-84DC93B94270}" srcOrd="2" destOrd="0" presId="urn:microsoft.com/office/officeart/2005/8/layout/pyramid1"/>
    <dgm:cxn modelId="{729F76ED-BAC2-4975-93D2-95BF85447345}" type="presParOf" srcId="{1D0EB42E-6208-47EE-92A0-84DC93B94270}" destId="{6D2651B3-AC7A-4CAF-97E1-837B457AB507}" srcOrd="0" destOrd="0" presId="urn:microsoft.com/office/officeart/2005/8/layout/pyramid1"/>
    <dgm:cxn modelId="{D9B85073-63E5-4650-B7D0-5C1119276DE2}" type="presParOf" srcId="{1D0EB42E-6208-47EE-92A0-84DC93B94270}" destId="{F4440B61-8EDC-4258-93B2-4E794643C681}" srcOrd="1" destOrd="0" presId="urn:microsoft.com/office/officeart/2005/8/layout/pyramid1"/>
    <dgm:cxn modelId="{61649EE5-D9EF-4C4C-AC97-B17CC3DEF4AB}" type="presParOf" srcId="{99F524E6-A4C0-448D-BFF9-0EB2E006780E}" destId="{EDC35041-1AA5-4A26-B318-3FC0A295ABDB}" srcOrd="3" destOrd="0" presId="urn:microsoft.com/office/officeart/2005/8/layout/pyramid1"/>
    <dgm:cxn modelId="{228A8E2F-4767-4AB0-B715-57CB87324757}" type="presParOf" srcId="{EDC35041-1AA5-4A26-B318-3FC0A295ABDB}" destId="{60F03861-C30B-4997-85BE-3BA6A6F707CE}" srcOrd="0" destOrd="0" presId="urn:microsoft.com/office/officeart/2005/8/layout/pyramid1"/>
    <dgm:cxn modelId="{A75173D0-DE99-4D7C-88D4-603FE6B86E2C}" type="presParOf" srcId="{EDC35041-1AA5-4A26-B318-3FC0A295ABDB}" destId="{315F722D-57D9-4C2A-8945-CF824FD97D85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A00F1-2A19-4C75-BCF3-20B7515B7A3A}">
      <dsp:nvSpPr>
        <dsp:cNvPr id="0" name=""/>
        <dsp:cNvSpPr/>
      </dsp:nvSpPr>
      <dsp:spPr>
        <a:xfrm>
          <a:off x="1612305" y="254808"/>
          <a:ext cx="3292914" cy="3292914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Денсаулық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фестивалі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", "Олимпиада 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күні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 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іс-шаралары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7749" y="952593"/>
        <a:ext cx="1176040" cy="980034"/>
      </dsp:txXfrm>
    </dsp:sp>
    <dsp:sp modelId="{08552F45-7901-4B19-B674-DD53E33CA6D1}">
      <dsp:nvSpPr>
        <dsp:cNvPr id="0" name=""/>
        <dsp:cNvSpPr/>
      </dsp:nvSpPr>
      <dsp:spPr>
        <a:xfrm>
          <a:off x="1544486" y="372412"/>
          <a:ext cx="3292914" cy="3292914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Облыстық Спартакиадалар</a:t>
          </a:r>
          <a:endParaRPr lang="ru-RU" sz="14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8514" y="2508887"/>
        <a:ext cx="1764061" cy="862429"/>
      </dsp:txXfrm>
    </dsp:sp>
    <dsp:sp modelId="{E81CC356-595B-42D5-84FF-44C6E5B5AC88}">
      <dsp:nvSpPr>
        <dsp:cNvPr id="0" name=""/>
        <dsp:cNvSpPr/>
      </dsp:nvSpPr>
      <dsp:spPr>
        <a:xfrm>
          <a:off x="1476668" y="254808"/>
          <a:ext cx="3292914" cy="3292914"/>
        </a:xfrm>
        <a:prstGeom prst="pie">
          <a:avLst>
            <a:gd name="adj1" fmla="val 9000000"/>
            <a:gd name="adj2" fmla="val 16200000"/>
          </a:avLst>
        </a:prstGeom>
        <a:solidFill>
          <a:schemeClr val="bg2"/>
        </a:solidFill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Арманға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жол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" 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жартылай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марафоны, 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күзгі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жартылай</a:t>
          </a:r>
          <a:r>
            <a:rPr lang="ru-RU" sz="1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марафон</a:t>
          </a:r>
          <a:endParaRPr lang="ru-RU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8097" y="952593"/>
        <a:ext cx="1176040" cy="980034"/>
      </dsp:txXfrm>
    </dsp:sp>
    <dsp:sp modelId="{3AC34836-4842-4A66-ABA2-A2A93D91906D}">
      <dsp:nvSpPr>
        <dsp:cNvPr id="0" name=""/>
        <dsp:cNvSpPr/>
      </dsp:nvSpPr>
      <dsp:spPr>
        <a:xfrm>
          <a:off x="1408729" y="50961"/>
          <a:ext cx="3700608" cy="37006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F0000"/>
        </a:solidFill>
        <a:ln>
          <a:solidFill>
            <a:srgbClr val="C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D7DEE-1F5E-4E72-822F-9BDF0F1D272C}">
      <dsp:nvSpPr>
        <dsp:cNvPr id="0" name=""/>
        <dsp:cNvSpPr/>
      </dsp:nvSpPr>
      <dsp:spPr>
        <a:xfrm>
          <a:off x="1340639" y="168357"/>
          <a:ext cx="3700608" cy="37006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B050"/>
        </a:solidFill>
        <a:ln>
          <a:solidFill>
            <a:schemeClr val="accent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3B3BC-C3B9-43DD-AD98-C2F9B55E85B3}">
      <dsp:nvSpPr>
        <dsp:cNvPr id="0" name=""/>
        <dsp:cNvSpPr/>
      </dsp:nvSpPr>
      <dsp:spPr>
        <a:xfrm>
          <a:off x="1272549" y="50961"/>
          <a:ext cx="3700608" cy="37006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B0F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93D12-19D2-4DB7-B7F7-4B9A98579428}">
      <dsp:nvSpPr>
        <dsp:cNvPr id="0" name=""/>
        <dsp:cNvSpPr/>
      </dsp:nvSpPr>
      <dsp:spPr>
        <a:xfrm rot="5400000">
          <a:off x="612790" y="936113"/>
          <a:ext cx="1615302" cy="268782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2981B-9DA1-4991-A6E4-AC2B6CB0D1E9}">
      <dsp:nvSpPr>
        <dsp:cNvPr id="0" name=""/>
        <dsp:cNvSpPr/>
      </dsp:nvSpPr>
      <dsp:spPr>
        <a:xfrm>
          <a:off x="343156" y="1739194"/>
          <a:ext cx="2426585" cy="212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156" y="1739194"/>
        <a:ext cx="2426585" cy="2127044"/>
      </dsp:txXfrm>
    </dsp:sp>
    <dsp:sp modelId="{B3C0AA1E-AAD0-4189-BDF6-19A8B7338DFE}">
      <dsp:nvSpPr>
        <dsp:cNvPr id="0" name=""/>
        <dsp:cNvSpPr/>
      </dsp:nvSpPr>
      <dsp:spPr>
        <a:xfrm>
          <a:off x="2311895" y="738232"/>
          <a:ext cx="457846" cy="457846"/>
        </a:xfrm>
        <a:prstGeom prst="triangle">
          <a:avLst>
            <a:gd name="adj" fmla="val 100000"/>
          </a:avLst>
        </a:prstGeom>
        <a:solidFill>
          <a:schemeClr val="accent2">
            <a:hueOff val="-1638851"/>
            <a:satOff val="-1944"/>
            <a:lumOff val="-1029"/>
            <a:alphaOff val="0"/>
          </a:schemeClr>
        </a:solidFill>
        <a:ln w="15875" cap="flat" cmpd="sng" algn="ctr">
          <a:solidFill>
            <a:schemeClr val="accent2">
              <a:hueOff val="-1638851"/>
              <a:satOff val="-1944"/>
              <a:lumOff val="-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2BBA5-95D4-43F0-9411-27236E9281C4}">
      <dsp:nvSpPr>
        <dsp:cNvPr id="0" name=""/>
        <dsp:cNvSpPr/>
      </dsp:nvSpPr>
      <dsp:spPr>
        <a:xfrm rot="5400000">
          <a:off x="3583404" y="201032"/>
          <a:ext cx="1615302" cy="268782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5875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45881-A888-4EB4-8614-261A9580EAE7}">
      <dsp:nvSpPr>
        <dsp:cNvPr id="0" name=""/>
        <dsp:cNvSpPr/>
      </dsp:nvSpPr>
      <dsp:spPr>
        <a:xfrm>
          <a:off x="3313770" y="1004113"/>
          <a:ext cx="2426585" cy="212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3770" y="1004113"/>
        <a:ext cx="2426585" cy="2127044"/>
      </dsp:txXfrm>
    </dsp:sp>
    <dsp:sp modelId="{5B16F6A8-14C6-4984-A231-BC1990567041}">
      <dsp:nvSpPr>
        <dsp:cNvPr id="0" name=""/>
        <dsp:cNvSpPr/>
      </dsp:nvSpPr>
      <dsp:spPr>
        <a:xfrm>
          <a:off x="5282509" y="3151"/>
          <a:ext cx="457846" cy="457846"/>
        </a:xfrm>
        <a:prstGeom prst="triangle">
          <a:avLst>
            <a:gd name="adj" fmla="val 100000"/>
          </a:avLst>
        </a:prstGeom>
        <a:solidFill>
          <a:schemeClr val="accent2">
            <a:hueOff val="-4916553"/>
            <a:satOff val="-5832"/>
            <a:lumOff val="-3088"/>
            <a:alphaOff val="0"/>
          </a:schemeClr>
        </a:solidFill>
        <a:ln w="15875" cap="flat" cmpd="sng" algn="ctr">
          <a:solidFill>
            <a:schemeClr val="accent2">
              <a:hueOff val="-4916553"/>
              <a:satOff val="-5832"/>
              <a:lumOff val="-3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7AE36-9E4D-4897-8ADC-AC6E0180736D}">
      <dsp:nvSpPr>
        <dsp:cNvPr id="0" name=""/>
        <dsp:cNvSpPr/>
      </dsp:nvSpPr>
      <dsp:spPr>
        <a:xfrm rot="5400000">
          <a:off x="6554018" y="-534049"/>
          <a:ext cx="1615302" cy="2687826"/>
        </a:xfrm>
        <a:prstGeom prst="corner">
          <a:avLst>
            <a:gd name="adj1" fmla="val 16120"/>
            <a:gd name="adj2" fmla="val 16110"/>
          </a:avLst>
        </a:prstGeom>
        <a:solidFill>
          <a:srgbClr val="FFD54F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9FF7D-1258-41C2-B1DD-7F194AE53318}">
      <dsp:nvSpPr>
        <dsp:cNvPr id="0" name=""/>
        <dsp:cNvSpPr/>
      </dsp:nvSpPr>
      <dsp:spPr>
        <a:xfrm>
          <a:off x="6284384" y="269031"/>
          <a:ext cx="2426585" cy="2127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4384" y="269031"/>
        <a:ext cx="2426585" cy="2127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9B68F-5216-4420-8E75-A796367CA436}">
      <dsp:nvSpPr>
        <dsp:cNvPr id="0" name=""/>
        <dsp:cNvSpPr/>
      </dsp:nvSpPr>
      <dsp:spPr>
        <a:xfrm>
          <a:off x="2753925" y="0"/>
          <a:ext cx="2008588" cy="1443387"/>
        </a:xfrm>
        <a:prstGeom prst="trapezoid">
          <a:avLst>
            <a:gd name="adj" fmla="val 69579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80000" rIns="12700" bIns="72000" numCol="1" spcCol="1270" anchor="b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Стадиондар – 24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 сарайы – 7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Манеждер</a:t>
          </a: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(жеңілатлет,     футбол) -</a:t>
          </a:r>
          <a:r>
            <a:rPr lang="kk-KZ" sz="1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</a:t>
          </a:r>
          <a:endParaRPr lang="ru-RU" sz="1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3925" y="0"/>
        <a:ext cx="2008588" cy="1443387"/>
      </dsp:txXfrm>
    </dsp:sp>
    <dsp:sp modelId="{E96BC7E7-8527-431B-B1B0-0845494C2958}">
      <dsp:nvSpPr>
        <dsp:cNvPr id="0" name=""/>
        <dsp:cNvSpPr/>
      </dsp:nvSpPr>
      <dsp:spPr>
        <a:xfrm>
          <a:off x="1944223" y="1443387"/>
          <a:ext cx="3627993" cy="1163716"/>
        </a:xfrm>
        <a:prstGeom prst="trapezoid">
          <a:avLst>
            <a:gd name="adj" fmla="val 69579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 кешендері – 82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Жүзу бассейндері – 28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Дене шынықтыру-сауықтыру кешендері – 23 </a:t>
          </a:r>
        </a:p>
      </dsp:txBody>
      <dsp:txXfrm>
        <a:off x="2579122" y="1443387"/>
        <a:ext cx="2358195" cy="1163716"/>
      </dsp:txXfrm>
    </dsp:sp>
    <dsp:sp modelId="{6D2651B3-AC7A-4CAF-97E1-837B457AB507}">
      <dsp:nvSpPr>
        <dsp:cNvPr id="0" name=""/>
        <dsp:cNvSpPr/>
      </dsp:nvSpPr>
      <dsp:spPr>
        <a:xfrm>
          <a:off x="985805" y="2607103"/>
          <a:ext cx="5544829" cy="1377453"/>
        </a:xfrm>
        <a:prstGeom prst="trapezoid">
          <a:avLst>
            <a:gd name="adj" fmla="val 69579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44000" rIns="1524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 залдар – 774, оның ішінде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Мектептерде – 489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 </a:t>
          </a:r>
          <a:r>
            <a:rPr lang="ru-RU" sz="1200" b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арнаулы</a:t>
          </a: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оқу орындарында</a:t>
          </a: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47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жоғары оқу орындарында – 15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және жаттығу залдары  – 223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6150" y="2607103"/>
        <a:ext cx="3604139" cy="1377453"/>
      </dsp:txXfrm>
    </dsp:sp>
    <dsp:sp modelId="{60F03861-C30B-4997-85BE-3BA6A6F707CE}">
      <dsp:nvSpPr>
        <dsp:cNvPr id="0" name=""/>
        <dsp:cNvSpPr/>
      </dsp:nvSpPr>
      <dsp:spPr>
        <a:xfrm>
          <a:off x="0" y="3984556"/>
          <a:ext cx="7516439" cy="1416814"/>
        </a:xfrm>
        <a:prstGeom prst="trapezoid">
          <a:avLst>
            <a:gd name="adj" fmla="val 69579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0" numCol="1" spcCol="1270" anchor="ctr" anchorCtr="0">
          <a:noAutofit/>
        </a:bodyPr>
        <a:lstStyle/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Көпсалалы хоккей корттары 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– 2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62</a:t>
          </a: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Ашық теннис корттары – 57 </a:t>
          </a: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Спорт алаңдары – 951, оның ішінде </a:t>
          </a: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k-KZ" sz="12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Жасанды жабындысы бар алаңдары – 333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Street-Workout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алаңдары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3</a:t>
          </a:r>
          <a:r>
            <a:rPr lang="kk-K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>
        <a:off x="1315376" y="3984556"/>
        <a:ext cx="4885686" cy="141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800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1" y="1"/>
            <a:ext cx="2972547" cy="49800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3A389463-C4E0-4E2F-A632-0796AD35B1CC}" type="datetimeFigureOut">
              <a:rPr lang="kk-KZ" smtClean="0"/>
              <a:pPr/>
              <a:t>15.05.2021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685"/>
            <a:ext cx="2972547" cy="49800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1" y="9447685"/>
            <a:ext cx="2972547" cy="49800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D2D5CAB8-BFAC-40FE-AFCD-B9A76F142BE1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093643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1800" cy="499091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99091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8D11B6F5-6487-4F1A-9663-CB88C599771F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2" y="4787128"/>
            <a:ext cx="5486400" cy="3916739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8186"/>
            <a:ext cx="2971800" cy="49909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48186"/>
            <a:ext cx="2971800" cy="49909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D5B39C48-5E3F-4253-97A4-FD88FE2274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39C48-5E3F-4253-97A4-FD88FE22748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3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39C48-5E3F-4253-97A4-FD88FE22748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13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CA4664-016B-4F3A-BB3E-4B3A3C2CBDAB}" type="datetimeFigureOut">
              <a:rPr lang="ru-RU" smtClean="0"/>
              <a:pPr/>
              <a:t>15.05.2021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8DA3CF-B824-4E13-ACA7-FE5B0B6F6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7528" y="1592796"/>
            <a:ext cx="9001000" cy="3556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 ОБЛЫСЫНЫҢ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ӘКІМДІГІ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3412" y="2492896"/>
            <a:ext cx="10585176" cy="248266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ln w="17780" cmpd="sng">
                  <a:noFill/>
                  <a:prstDash val="solid"/>
                  <a:miter lim="800000"/>
                </a:ln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БҰҚАРАЛЫҚ ЖӘНЕ БАЛАЛАР СПОРТЫН ДАМЫТУ - САЛАУАТТЫ ҰЛТТЫ ҚАЛЫПТАСТЫРУДЫҢ НЕГІЗІ</a:t>
            </a:r>
            <a:endParaRPr lang="ru-RU" sz="3600" b="1" dirty="0" smtClean="0">
              <a:ln w="17780" cmpd="sng">
                <a:noFill/>
                <a:prstDash val="solid"/>
                <a:miter lim="800000"/>
              </a:ln>
              <a:solidFill>
                <a:srgbClr val="00206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5940" y="6237312"/>
            <a:ext cx="1116123" cy="35568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герб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18" y="116632"/>
            <a:ext cx="1476164" cy="14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31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847528" y="192306"/>
            <a:ext cx="921967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400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  ИНФРАҚҰРЫЛЫМЫНЫҢ ДАМУЫ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5375920" y="1369930"/>
            <a:ext cx="5832648" cy="316236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 defTabSz="150019">
              <a:buNone/>
              <a:tabLst>
                <a:tab pos="201811" algn="l"/>
              </a:tabLst>
            </a:pP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Бүгінгі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3155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нысан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(1735 – </a:t>
            </a:r>
            <a:r>
              <a:rPr lang="ru-RU" sz="2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1420 - </a:t>
            </a:r>
            <a:r>
              <a:rPr lang="ru-RU" sz="2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жабық</a:t>
            </a: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ұмыс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істеуде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1230-ы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ауылдық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жерлерге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тиесілі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(39 %). 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150019">
              <a:buNone/>
              <a:tabLst>
                <a:tab pos="201811" algn="l"/>
              </a:tabLst>
            </a:pP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инфрақұрылыммен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етілуі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59 % </a:t>
            </a:r>
          </a:p>
          <a:p>
            <a:pPr marL="0" indent="0" algn="ctr" defTabSz="150019">
              <a:buNone/>
              <a:tabLst>
                <a:tab pos="201811" algn="l"/>
              </a:tabLst>
            </a:pPr>
            <a:r>
              <a:rPr lang="kk-K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ж. </a:t>
            </a:r>
            <a:r>
              <a:rPr lang="ru-RU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071" y="946804"/>
            <a:ext cx="449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ғимараттары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санының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артуы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Описание: C:\Users\Администратор\Desktop\Киевка 18.09.1218-09-2012_08-31-15\Image#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202" y1="47410" x2="44202" y2="47410"/>
                        <a14:foregroundMark x1="48295" y1="46468" x2="48295" y2="46468"/>
                        <a14:backgroundMark x1="47067" y1="67661" x2="47067" y2="67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23" y="2852936"/>
            <a:ext cx="5897313" cy="60418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9321" l="5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532293"/>
            <a:ext cx="3378116" cy="20840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5250927"/>
              </p:ext>
            </p:extLst>
          </p:nvPr>
        </p:nvGraphicFramePr>
        <p:xfrm>
          <a:off x="1265510" y="1368501"/>
          <a:ext cx="3741020" cy="316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9616" y="19126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3046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5410" y="14847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3155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1623" y="22819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2966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89">
            <a:extLst>
              <a:ext uri="{FF2B5EF4-FFF2-40B4-BE49-F238E27FC236}">
                <a16:creationId xmlns="" xmlns:a16="http://schemas.microsoft.com/office/drawing/2014/main" id="{76E6B6CF-5D8B-4437-B0DC-880BC2E9BB49}"/>
              </a:ext>
            </a:extLst>
          </p:cNvPr>
          <p:cNvSpPr>
            <a:spLocks noChangeAspect="1"/>
          </p:cNvSpPr>
          <p:nvPr/>
        </p:nvSpPr>
        <p:spPr bwMode="auto">
          <a:xfrm>
            <a:off x="1631504" y="2105734"/>
            <a:ext cx="2417633" cy="2015758"/>
          </a:xfrm>
          <a:custGeom>
            <a:avLst/>
            <a:gdLst>
              <a:gd name="connsiteX0" fmla="*/ 3164160 w 3216274"/>
              <a:gd name="connsiteY0" fmla="*/ 0 h 1752600"/>
              <a:gd name="connsiteX1" fmla="*/ 3216274 w 3216274"/>
              <a:gd name="connsiteY1" fmla="*/ 32830 h 1752600"/>
              <a:gd name="connsiteX2" fmla="*/ 2921418 w 3216274"/>
              <a:gd name="connsiteY2" fmla="*/ 474663 h 1752600"/>
              <a:gd name="connsiteX3" fmla="*/ 2920999 w 3216274"/>
              <a:gd name="connsiteY3" fmla="*/ 474663 h 1752600"/>
              <a:gd name="connsiteX4" fmla="*/ 2749268 w 3216274"/>
              <a:gd name="connsiteY4" fmla="*/ 678620 h 1752600"/>
              <a:gd name="connsiteX5" fmla="*/ 237580 w 3216274"/>
              <a:gd name="connsiteY5" fmla="*/ 1752600 h 1752600"/>
              <a:gd name="connsiteX6" fmla="*/ 0 w 3216274"/>
              <a:gd name="connsiteY6" fmla="*/ 1743012 h 1752600"/>
              <a:gd name="connsiteX7" fmla="*/ 65918 w 3216274"/>
              <a:gd name="connsiteY7" fmla="*/ 1104728 h 1752600"/>
              <a:gd name="connsiteX8" fmla="*/ 806124 w 3216274"/>
              <a:gd name="connsiteY8" fmla="*/ 1201977 h 1752600"/>
              <a:gd name="connsiteX9" fmla="*/ 2721872 w 3216274"/>
              <a:gd name="connsiteY9" fmla="*/ 474662 h 1752600"/>
              <a:gd name="connsiteX10" fmla="*/ 2722563 w 3216274"/>
              <a:gd name="connsiteY10" fmla="*/ 474662 h 1752600"/>
              <a:gd name="connsiteX11" fmla="*/ 2835147 w 3216274"/>
              <a:gd name="connsiteY11" fmla="*/ 369719 h 1752600"/>
              <a:gd name="connsiteX12" fmla="*/ 3164160 w 3216274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6274" h="1752600">
                <a:moveTo>
                  <a:pt x="3164160" y="0"/>
                </a:moveTo>
                <a:cubicBezTo>
                  <a:pt x="3164160" y="0"/>
                  <a:pt x="3164160" y="0"/>
                  <a:pt x="3216274" y="32830"/>
                </a:cubicBezTo>
                <a:cubicBezTo>
                  <a:pt x="3124389" y="194243"/>
                  <a:pt x="3025647" y="340608"/>
                  <a:pt x="2921418" y="474663"/>
                </a:cubicBezTo>
                <a:lnTo>
                  <a:pt x="2920999" y="474663"/>
                </a:lnTo>
                <a:lnTo>
                  <a:pt x="2749268" y="678620"/>
                </a:lnTo>
                <a:cubicBezTo>
                  <a:pt x="1871453" y="1640642"/>
                  <a:pt x="726817" y="1752600"/>
                  <a:pt x="237580" y="1752600"/>
                </a:cubicBezTo>
                <a:cubicBezTo>
                  <a:pt x="87891" y="1752600"/>
                  <a:pt x="0" y="1743012"/>
                  <a:pt x="0" y="1743012"/>
                </a:cubicBezTo>
                <a:cubicBezTo>
                  <a:pt x="0" y="1743012"/>
                  <a:pt x="0" y="1743012"/>
                  <a:pt x="65918" y="1104728"/>
                </a:cubicBezTo>
                <a:cubicBezTo>
                  <a:pt x="65918" y="1104728"/>
                  <a:pt x="363923" y="1201977"/>
                  <a:pt x="806124" y="1201977"/>
                </a:cubicBezTo>
                <a:cubicBezTo>
                  <a:pt x="1329350" y="1201977"/>
                  <a:pt x="2051704" y="1066376"/>
                  <a:pt x="2721872" y="474662"/>
                </a:cubicBezTo>
                <a:lnTo>
                  <a:pt x="2722563" y="474662"/>
                </a:lnTo>
                <a:lnTo>
                  <a:pt x="2835147" y="369719"/>
                </a:lnTo>
                <a:cubicBezTo>
                  <a:pt x="2947133" y="260329"/>
                  <a:pt x="3057189" y="137475"/>
                  <a:pt x="3164160" y="0"/>
                </a:cubicBezTo>
                <a:close/>
              </a:path>
            </a:pathLst>
          </a:custGeom>
          <a:gradFill flip="none" rotWithShape="1">
            <a:gsLst>
              <a:gs pos="69000">
                <a:srgbClr val="FFFFFF"/>
              </a:gs>
              <a:gs pos="0">
                <a:schemeClr val="tx2"/>
              </a:gs>
              <a:gs pos="100000">
                <a:schemeClr val="tx2">
                  <a:alpha val="1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6" name="Freeform 9">
            <a:extLst>
              <a:ext uri="{FF2B5EF4-FFF2-40B4-BE49-F238E27FC236}">
                <a16:creationId xmlns="" xmlns:a16="http://schemas.microsoft.com/office/drawing/2014/main" id="{552A331C-90BD-4F46-94C3-1A36D55F5616}"/>
              </a:ext>
            </a:extLst>
          </p:cNvPr>
          <p:cNvSpPr>
            <a:spLocks noChangeAspect="1"/>
          </p:cNvSpPr>
          <p:nvPr/>
        </p:nvSpPr>
        <p:spPr bwMode="auto">
          <a:xfrm rot="21160928">
            <a:off x="3836323" y="1931413"/>
            <a:ext cx="316864" cy="348642"/>
          </a:xfrm>
          <a:custGeom>
            <a:avLst/>
            <a:gdLst>
              <a:gd name="T0" fmla="*/ 150 w 150"/>
              <a:gd name="T1" fmla="*/ 0 h 165"/>
              <a:gd name="T2" fmla="*/ 0 w 150"/>
              <a:gd name="T3" fmla="*/ 76 h 165"/>
              <a:gd name="T4" fmla="*/ 57 w 150"/>
              <a:gd name="T5" fmla="*/ 112 h 165"/>
              <a:gd name="T6" fmla="*/ 90 w 150"/>
              <a:gd name="T7" fmla="*/ 132 h 165"/>
              <a:gd name="T8" fmla="*/ 144 w 150"/>
              <a:gd name="T9" fmla="*/ 165 h 165"/>
              <a:gd name="T10" fmla="*/ 150 w 150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" h="165">
                <a:moveTo>
                  <a:pt x="150" y="0"/>
                </a:moveTo>
                <a:lnTo>
                  <a:pt x="0" y="76"/>
                </a:lnTo>
                <a:lnTo>
                  <a:pt x="57" y="112"/>
                </a:lnTo>
                <a:lnTo>
                  <a:pt x="90" y="132"/>
                </a:lnTo>
                <a:lnTo>
                  <a:pt x="144" y="165"/>
                </a:lnTo>
                <a:lnTo>
                  <a:pt x="1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462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0432" y="3095000"/>
            <a:ext cx="4444229" cy="5170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Теміртау қаласындағы 320 орынға арналған ДШСК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Көлемі: 2437,7 ш.м.; Құны: 526 млн.тг.</a:t>
            </a:r>
            <a:endParaRPr lang="kk-KZ" sz="1200" i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1230" y="597048"/>
            <a:ext cx="5888087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20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жылы пайдалануға берілген нысандар</a:t>
            </a:r>
            <a:r>
              <a:rPr lang="kk-KZ" sz="2000" b="1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 b="11807"/>
          <a:stretch/>
        </p:blipFill>
        <p:spPr>
          <a:xfrm>
            <a:off x="1012411" y="1013252"/>
            <a:ext cx="2995357" cy="20138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 b="13432"/>
          <a:stretch/>
        </p:blipFill>
        <p:spPr>
          <a:xfrm>
            <a:off x="7268021" y="986773"/>
            <a:ext cx="3189234" cy="206442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0925" y="3095000"/>
            <a:ext cx="4500609" cy="5170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Қарқаралы қаласындағы 320 орынға арналған ДШСК 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Көлемі: </a:t>
            </a:r>
            <a:r>
              <a:rPr lang="kk-KZ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2437,7 </a:t>
            </a: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ш.м.; Құны: 643 млн.тг.</a:t>
            </a:r>
            <a:endParaRPr lang="kk-KZ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3800" r="13776" b="15351"/>
          <a:stretch/>
        </p:blipFill>
        <p:spPr>
          <a:xfrm>
            <a:off x="977907" y="3709884"/>
            <a:ext cx="3029861" cy="20387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83619" y="5819060"/>
            <a:ext cx="4526543" cy="5170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Теннис орталығы</a:t>
            </a:r>
            <a:endParaRPr lang="kk-KZ" sz="1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Көлемі: 7834,26 ш.м.; Құны: 2,2 </a:t>
            </a:r>
            <a:r>
              <a:rPr lang="kk-KZ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kk-KZ" sz="1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73" y="3692393"/>
            <a:ext cx="3158782" cy="20562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762883" y="5819059"/>
            <a:ext cx="4104456" cy="5170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Үстел теннисі орталығы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Көлемі: 3 365 ш.м.; Құны: 1,4 </a:t>
            </a:r>
            <a:r>
              <a:rPr lang="kk-KZ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млрд.тг</a:t>
            </a:r>
            <a:r>
              <a:rPr lang="kk-KZ" sz="1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object 23"/>
          <p:cNvSpPr txBox="1">
            <a:spLocks noGrp="1"/>
          </p:cNvSpPr>
          <p:nvPr>
            <p:ph type="title"/>
          </p:nvPr>
        </p:nvSpPr>
        <p:spPr>
          <a:xfrm>
            <a:off x="1847528" y="192306"/>
            <a:ext cx="921967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400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  </a:t>
            </a:r>
            <a:r>
              <a:rPr lang="kk-KZ" sz="2400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ИНФРАҚҰРЫЛЫМНЫҢ ДАМУЫ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92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564602" y="260648"/>
            <a:ext cx="9219675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000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«ЖҰМЫСПЕН ҚАМТУДЫҢ ЖОЛ КАРТАСЫ» </a:t>
            </a:r>
            <a:r>
              <a:rPr lang="kk-KZ" sz="20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kk-KZ" sz="2000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«АУЫЛ </a:t>
            </a:r>
            <a:r>
              <a:rPr lang="kk-KZ" sz="2000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ЕЛ </a:t>
            </a:r>
            <a:r>
              <a:rPr lang="kk-KZ" sz="2000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БЕСІГІ» БАҒДАРЛАМАЛАРЫ АЯСЫНДАҒЫ ЖАҢА 10 ҚҰРЫЛЫС НЫСАНДАРЫ</a:t>
            </a:r>
            <a:endParaRPr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484784"/>
            <a:ext cx="8568952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«Жұмыспен </a:t>
            </a:r>
            <a:r>
              <a:rPr lang="kk-KZ" sz="2000" b="1" spc="-45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қамтудың </a:t>
            </a: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Жол картасы» аясында</a:t>
            </a:r>
            <a:endParaRPr lang="ru-RU" sz="2000" b="1" spc="-45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2" y="1950086"/>
            <a:ext cx="8568950" cy="20621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Шахтинск қаласында бассейні бар 160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орындық ДШСК 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772,9 млн.тг.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Жезқазған қаласындағы бассейні бар 320 орындық ДШСК 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млрд. 203млн. тг.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Ұлытау ауданы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Қарсақбай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ауылындағы 100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орындық ДШСК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88,1 млн.тг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Ұлытау ауданы Жезді ауылындағы 160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орындық ДШСК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248,1 млн.тг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Нұра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ауданы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Нұра ауылындағы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бассейніне 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195,8 млн.тг.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қ. Күрес орталығы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аумағын абаттандыру және инженерлік желілердің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құрылысына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574,5 млн.тг.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Сәтбаев қаласындағы "Юность" стадионын қайта 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қалпына келтіруге 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172,2 млн.тг.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4374683"/>
            <a:ext cx="8083894" cy="44627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kk-KZ" sz="2000" b="1" spc="-45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Ауыл </a:t>
            </a: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kk-KZ" sz="2000" b="1" spc="-45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Ел </a:t>
            </a: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бесігі» бағдарламасы бойынша</a:t>
            </a:r>
            <a:endParaRPr lang="ru-RU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5720" y="4820959"/>
            <a:ext cx="8083894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Бұқар жырау ауданы Ботақара кентіндегі 320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орындық  ДШСК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569,3 </a:t>
            </a:r>
            <a:r>
              <a:rPr lang="kk-K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тг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Қарқаралы ауданы Егіндібұлақ кентіндегі 100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орындық  ДШСК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593,8 млн.тг.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Нұра ауданы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Шахтер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ауылындағы жабық хоккей </a:t>
            </a:r>
            <a:r>
              <a:rPr lang="kk-KZ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кортына </a:t>
            </a:r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млн.тг.</a:t>
            </a:r>
            <a:endParaRPr lang="kk-KZ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14" y="153065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inform.kz/fotoarticles/20190620175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" y="4414271"/>
            <a:ext cx="2611593" cy="1739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96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631504" y="188640"/>
            <a:ext cx="9219675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400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  ИНФРАҚҰРЫЛЫМЫНЫҢ ДАМУЫ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/>
          <a:srcRect l="1677" t="54182" r="53738" b="7654"/>
          <a:stretch/>
        </p:blipFill>
        <p:spPr bwMode="auto">
          <a:xfrm>
            <a:off x="640078" y="1143910"/>
            <a:ext cx="3721226" cy="214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t="4863" r="20477" b="12898"/>
          <a:stretch/>
        </p:blipFill>
        <p:spPr bwMode="auto">
          <a:xfrm rot="5400000" flipH="1" flipV="1">
            <a:off x="1485903" y="2941328"/>
            <a:ext cx="2106657" cy="380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918" y="5917994"/>
            <a:ext cx="393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3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Триатлон паркі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748" y="3356992"/>
            <a:ext cx="3932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3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Қ.Байшолақов атындағы спорт кешені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2736"/>
            <a:ext cx="4438682" cy="2880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135944" y="3789311"/>
            <a:ext cx="4568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3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Облыста 333 – жасанды жабыны бар спорт алаңдары, 262 – көпсалалы хоккей корттары, 34 – стрит-воркаут алаңдары бар.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9538" y="5013176"/>
            <a:ext cx="4568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3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Arial" pitchFamily="34" charset="0"/>
              </a:rPr>
              <a:t>Биылғы жылы 18 – спорт алаңдары, 12 – хоккей корттары, 7 – стрит-воркаут алаңдары орнатылады</a:t>
            </a:r>
          </a:p>
        </p:txBody>
      </p:sp>
    </p:spTree>
    <p:extLst>
      <p:ext uri="{BB962C8B-B14F-4D97-AF65-F5344CB8AC3E}">
        <p14:creationId xmlns:p14="http://schemas.microsoft.com/office/powerpoint/2010/main" val="412307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19544" y="204420"/>
            <a:ext cx="846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 НЫСАНДАРЫНЫҢ САНДЫҚ ЖӘНЕ САПАЛЫҚ СЫЗБАСЫ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90245717"/>
              </p:ext>
            </p:extLst>
          </p:nvPr>
        </p:nvGraphicFramePr>
        <p:xfrm>
          <a:off x="1919536" y="1101557"/>
          <a:ext cx="7516440" cy="540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7989083" y="5091027"/>
            <a:ext cx="2986208" cy="95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60220" y="3717032"/>
            <a:ext cx="2983926" cy="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548540" y="2557941"/>
            <a:ext cx="3055825" cy="4641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76915" y="1110390"/>
            <a:ext cx="3238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4"/>
          <p:cNvSpPr/>
          <p:nvPr/>
        </p:nvSpPr>
        <p:spPr>
          <a:xfrm>
            <a:off x="7144721" y="3347253"/>
            <a:ext cx="2879045" cy="58070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 rot="20272774" flipH="1">
            <a:off x="5902997" y="825379"/>
            <a:ext cx="3560000" cy="552357"/>
          </a:xfrm>
          <a:prstGeom prst="parallelogram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70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8196426" y="2067117"/>
            <a:ext cx="2486862" cy="580705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marL="57150" lvl="1" indent="-57150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400" dirty="0">
              <a:solidFill>
                <a:schemeClr val="bg1"/>
              </a:solidFill>
            </a:endParaRPr>
          </a:p>
          <a:p>
            <a:pPr marL="57150" lvl="1" indent="-57150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400" dirty="0">
              <a:solidFill>
                <a:schemeClr val="bg1"/>
              </a:solidFill>
            </a:endParaRPr>
          </a:p>
          <a:p>
            <a:pPr marL="57150" lvl="1" indent="-57150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400" dirty="0">
              <a:solidFill>
                <a:schemeClr val="bg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692354" y="1110390"/>
            <a:ext cx="41276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39857" y="5723711"/>
            <a:ext cx="252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Бастапқы, ашық, қолжетімді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8849" y="4444190"/>
            <a:ext cx="252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Шектеулі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3780" y="3208753"/>
            <a:ext cx="252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Мамандандырылған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28048" y="1928617"/>
            <a:ext cx="252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 деңгей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6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2615"/>
              </p:ext>
            </p:extLst>
          </p:nvPr>
        </p:nvGraphicFramePr>
        <p:xfrm>
          <a:off x="17873" y="620688"/>
          <a:ext cx="11953328" cy="476707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02153"/>
                <a:gridCol w="1152301"/>
                <a:gridCol w="1152301"/>
                <a:gridCol w="1210967"/>
                <a:gridCol w="1335006"/>
                <a:gridCol w="1008112"/>
                <a:gridCol w="1451589"/>
                <a:gridCol w="1612750"/>
                <a:gridCol w="1328149"/>
              </a:tblGrid>
              <a:tr h="5815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 саны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(4-17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секциялары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үйірмелерде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 (4-17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спорттық тапсырыс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Кәсіби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спорттан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бұқаралық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спортқа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бөлінген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1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Қамтылатын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(4-17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ж. 8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айға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қаржыландыру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мөлшері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спорттық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тапсырыстарға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бөлінген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сома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спорт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объектілерін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салуға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жөндеуге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бөлінген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сома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ішінде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бұқаралық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спорттық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іс-шараларға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бөлінген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сома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8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Жоспарланған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қаржыландыру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балалардың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пайызға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шаққандағы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қамтылуы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7 914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1 000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2 800 000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1 000 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1 512 086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287 003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748" marR="657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6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3" descr="Eskiz_001.jpg"/>
          <p:cNvPicPr/>
          <p:nvPr/>
        </p:nvPicPr>
        <p:blipFill>
          <a:blip r:embed="rId2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/>
          <a:stretch>
            <a:fillRect/>
          </a:stretch>
        </p:blipFill>
        <p:spPr>
          <a:xfrm>
            <a:off x="1193471" y="476672"/>
            <a:ext cx="9937104" cy="6114225"/>
          </a:xfrm>
          <a:prstGeom prst="rect">
            <a:avLst/>
          </a:prstGeom>
          <a:solidFill>
            <a:srgbClr val="00B0F0"/>
          </a:solidFill>
          <a:effectLst>
            <a:softEdge rad="635000"/>
          </a:effectLst>
        </p:spPr>
      </p:pic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1700123" y="2924944"/>
            <a:ext cx="8923811" cy="95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5400" b="1" spc="-5" dirty="0" err="1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sz="5400" b="1" spc="-5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spc="-5" dirty="0" err="1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рақмет</a:t>
            </a:r>
            <a:r>
              <a:rPr lang="ru-RU" sz="5400" b="1" spc="-5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altLang="ru-RU" sz="5400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61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5898" y="1575982"/>
            <a:ext cx="6482710" cy="350865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rgbClr val="333333"/>
                </a:solidFill>
                <a:latin typeface="Roboto"/>
              </a:rPr>
              <a:t>Өскелең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ұрпақтың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спорттық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және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шығармашылық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әлеуетіне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аса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назар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аудару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Roboto"/>
              </a:rPr>
              <a:t>қажет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. </a:t>
            </a:r>
            <a:r>
              <a:rPr lang="ru-RU" sz="2800" dirty="0" err="1" smtClean="0">
                <a:solidFill>
                  <a:srgbClr val="333333"/>
                </a:solidFill>
                <a:latin typeface="Roboto"/>
              </a:rPr>
              <a:t>Бұқаралық</a:t>
            </a:r>
            <a:r>
              <a:rPr lang="ru-RU" sz="2800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спортқа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дене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тәрбиесіне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және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балаларға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басымдық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беру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керек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.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Әр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облыста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ірі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аудан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орталықтарында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спорт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үйірмелерін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Roboto"/>
              </a:rPr>
              <a:t>ашу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Roboto"/>
              </a:rPr>
              <a:t>қажет</a:t>
            </a:r>
            <a:r>
              <a:rPr lang="ru-RU" sz="2800" dirty="0">
                <a:solidFill>
                  <a:srgbClr val="333333"/>
                </a:solidFill>
                <a:latin typeface="Roboto"/>
              </a:rPr>
              <a:t>.</a:t>
            </a:r>
            <a:endParaRPr lang="kk-KZ" sz="2600" dirty="0">
              <a:solidFill>
                <a:srgbClr val="000000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26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		</a:t>
            </a:r>
            <a:r>
              <a:rPr lang="kk-KZ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kk-KZ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.К.Тоқаев</a:t>
            </a:r>
            <a:endParaRPr lang="ru-RU" sz="2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105075"/>
            <a:ext cx="10009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Қазақстан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Президентінің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жолдауы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жағдайдағы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ru-RU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азақстан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 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іс-қимыл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кезеңі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Kassym-Jomart_Tokayev_(2020-02-0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575982"/>
            <a:ext cx="3061167" cy="4248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09678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25"/>
          <p:cNvSpPr/>
          <p:nvPr/>
        </p:nvSpPr>
        <p:spPr>
          <a:xfrm>
            <a:off x="8285200" y="3171509"/>
            <a:ext cx="685762" cy="2304256"/>
          </a:xfrm>
          <a:prstGeom prst="rect">
            <a:avLst/>
          </a:prstGeom>
          <a:solidFill>
            <a:srgbClr val="3195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95B4"/>
              </a:solidFill>
            </a:endParaRPr>
          </a:p>
        </p:txBody>
      </p:sp>
      <p:sp>
        <p:nvSpPr>
          <p:cNvPr id="12" name="object 23"/>
          <p:cNvSpPr txBox="1">
            <a:spLocks noGrp="1"/>
          </p:cNvSpPr>
          <p:nvPr>
            <p:ph type="title"/>
          </p:nvPr>
        </p:nvSpPr>
        <p:spPr>
          <a:xfrm>
            <a:off x="1412166" y="188640"/>
            <a:ext cx="9219675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000" spc="-45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ХАЛЫҚТЫҢ </a:t>
            </a:r>
            <a:r>
              <a:rPr lang="ru-RU" sz="2000" spc="-45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ДЕНЕ ШЫНЫҚТЫРУМЕН ЖӘНЕ СПОРТПЕН </a:t>
            </a:r>
            <a:r>
              <a:rPr lang="ru-RU" sz="2000" spc="-45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ҚАМТЫЛУЫ</a:t>
            </a:r>
            <a:endParaRPr sz="2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501899"/>
            <a:ext cx="1875443" cy="25967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4095810" y="3049748"/>
            <a:ext cx="7708639" cy="3377640"/>
            <a:chOff x="3771152" y="1299287"/>
            <a:chExt cx="7290957" cy="298609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771152" y="1299287"/>
              <a:ext cx="7290957" cy="2986090"/>
              <a:chOff x="5355328" y="1299287"/>
              <a:chExt cx="7290957" cy="2986090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5355328" y="1299287"/>
                <a:ext cx="7290957" cy="2144783"/>
                <a:chOff x="5201706" y="1011255"/>
                <a:chExt cx="7372726" cy="2144783"/>
              </a:xfrm>
            </p:grpSpPr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 flipV="1">
                  <a:off x="5201706" y="3129435"/>
                  <a:ext cx="7372726" cy="11533"/>
                </a:xfrm>
                <a:prstGeom prst="line">
                  <a:avLst/>
                </a:prstGeom>
                <a:ln w="57150">
                  <a:solidFill>
                    <a:srgbClr val="3195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Прямоугольник 101"/>
                <p:cNvSpPr/>
                <p:nvPr/>
              </p:nvSpPr>
              <p:spPr>
                <a:xfrm>
                  <a:off x="5362700" y="1689276"/>
                  <a:ext cx="650113" cy="1440160"/>
                </a:xfrm>
                <a:prstGeom prst="rect">
                  <a:avLst/>
                </a:prstGeom>
                <a:solidFill>
                  <a:srgbClr val="3195B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6673402" y="1556792"/>
                  <a:ext cx="619832" cy="1584176"/>
                </a:xfrm>
                <a:prstGeom prst="rect">
                  <a:avLst/>
                </a:prstGeom>
                <a:solidFill>
                  <a:srgbClr val="3195B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7941177" y="1427846"/>
                  <a:ext cx="720081" cy="1728192"/>
                </a:xfrm>
                <a:prstGeom prst="rect">
                  <a:avLst/>
                </a:prstGeom>
                <a:solidFill>
                  <a:srgbClr val="3195B4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5325535" y="1299365"/>
                  <a:ext cx="871137" cy="3537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k-KZ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30,5%</a:t>
                  </a:r>
                  <a:endParaRPr lang="ru-RU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6536490" y="1135596"/>
                  <a:ext cx="893655" cy="3537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k-KZ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33%</a:t>
                  </a:r>
                  <a:endParaRPr lang="ru-RU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7974403" y="1011255"/>
                  <a:ext cx="667227" cy="3537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k-KZ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36%</a:t>
                  </a:r>
                  <a:endParaRPr lang="ru-RU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>
                  <a:off x="6108897" y="2113111"/>
                  <a:ext cx="26610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ru-RU" sz="14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116" name="Прямоугольник 115"/>
              <p:cNvSpPr/>
              <p:nvPr/>
            </p:nvSpPr>
            <p:spPr>
              <a:xfrm>
                <a:off x="5726616" y="3986070"/>
                <a:ext cx="3331861" cy="29930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600" b="1" spc="-15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Халықтың</a:t>
                </a:r>
                <a:r>
                  <a:rPr lang="ru-RU" sz="1600" b="1" spc="-15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b="1" spc="-15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қамтылуы</a:t>
                </a:r>
                <a:endPara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597247" y="4093635"/>
                <a:ext cx="168041" cy="123424"/>
              </a:xfrm>
              <a:prstGeom prst="rect">
                <a:avLst/>
              </a:prstGeom>
              <a:solidFill>
                <a:srgbClr val="3195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5" name="Прямая соединительная линия 4"/>
            <p:cNvCxnSpPr/>
            <p:nvPr/>
          </p:nvCxnSpPr>
          <p:spPr>
            <a:xfrm>
              <a:off x="4931430" y="1862320"/>
              <a:ext cx="0" cy="1528583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139709" y="1702913"/>
              <a:ext cx="0" cy="1687991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/>
            <p:nvPr/>
          </p:nvSpPr>
          <p:spPr>
            <a:xfrm>
              <a:off x="3850047" y="3495561"/>
              <a:ext cx="875119" cy="326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2020ж.</a:t>
              </a:r>
              <a:endPara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99756" y="3495560"/>
              <a:ext cx="875119" cy="326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2021ж.</a:t>
              </a:r>
              <a:endPara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398727" y="3507016"/>
              <a:ext cx="875119" cy="3265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2022ж.</a:t>
              </a:r>
              <a:endPara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8109182" y="5526866"/>
            <a:ext cx="1194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2023ж.</a:t>
            </a:r>
          </a:p>
          <a:p>
            <a:pPr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8018899" y="3192660"/>
            <a:ext cx="0" cy="220684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: Shape 89">
            <a:extLst>
              <a:ext uri="{FF2B5EF4-FFF2-40B4-BE49-F238E27FC236}">
                <a16:creationId xmlns="" xmlns:a16="http://schemas.microsoft.com/office/drawing/2014/main" id="{76E6B6CF-5D8B-4437-B0DC-880BC2E9BB49}"/>
              </a:ext>
            </a:extLst>
          </p:cNvPr>
          <p:cNvSpPr>
            <a:spLocks noChangeAspect="1"/>
          </p:cNvSpPr>
          <p:nvPr/>
        </p:nvSpPr>
        <p:spPr bwMode="auto">
          <a:xfrm rot="789069">
            <a:off x="7575129" y="3112466"/>
            <a:ext cx="3043116" cy="2592947"/>
          </a:xfrm>
          <a:custGeom>
            <a:avLst/>
            <a:gdLst>
              <a:gd name="connsiteX0" fmla="*/ 3164160 w 3216274"/>
              <a:gd name="connsiteY0" fmla="*/ 0 h 1752600"/>
              <a:gd name="connsiteX1" fmla="*/ 3216274 w 3216274"/>
              <a:gd name="connsiteY1" fmla="*/ 32830 h 1752600"/>
              <a:gd name="connsiteX2" fmla="*/ 2921418 w 3216274"/>
              <a:gd name="connsiteY2" fmla="*/ 474663 h 1752600"/>
              <a:gd name="connsiteX3" fmla="*/ 2920999 w 3216274"/>
              <a:gd name="connsiteY3" fmla="*/ 474663 h 1752600"/>
              <a:gd name="connsiteX4" fmla="*/ 2749268 w 3216274"/>
              <a:gd name="connsiteY4" fmla="*/ 678620 h 1752600"/>
              <a:gd name="connsiteX5" fmla="*/ 237580 w 3216274"/>
              <a:gd name="connsiteY5" fmla="*/ 1752600 h 1752600"/>
              <a:gd name="connsiteX6" fmla="*/ 0 w 3216274"/>
              <a:gd name="connsiteY6" fmla="*/ 1743012 h 1752600"/>
              <a:gd name="connsiteX7" fmla="*/ 65918 w 3216274"/>
              <a:gd name="connsiteY7" fmla="*/ 1104728 h 1752600"/>
              <a:gd name="connsiteX8" fmla="*/ 806124 w 3216274"/>
              <a:gd name="connsiteY8" fmla="*/ 1201977 h 1752600"/>
              <a:gd name="connsiteX9" fmla="*/ 2721872 w 3216274"/>
              <a:gd name="connsiteY9" fmla="*/ 474662 h 1752600"/>
              <a:gd name="connsiteX10" fmla="*/ 2722563 w 3216274"/>
              <a:gd name="connsiteY10" fmla="*/ 474662 h 1752600"/>
              <a:gd name="connsiteX11" fmla="*/ 2835147 w 3216274"/>
              <a:gd name="connsiteY11" fmla="*/ 369719 h 1752600"/>
              <a:gd name="connsiteX12" fmla="*/ 3164160 w 3216274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6274" h="1752600">
                <a:moveTo>
                  <a:pt x="3164160" y="0"/>
                </a:moveTo>
                <a:cubicBezTo>
                  <a:pt x="3164160" y="0"/>
                  <a:pt x="3164160" y="0"/>
                  <a:pt x="3216274" y="32830"/>
                </a:cubicBezTo>
                <a:cubicBezTo>
                  <a:pt x="3124389" y="194243"/>
                  <a:pt x="3025647" y="340608"/>
                  <a:pt x="2921418" y="474663"/>
                </a:cubicBezTo>
                <a:lnTo>
                  <a:pt x="2920999" y="474663"/>
                </a:lnTo>
                <a:lnTo>
                  <a:pt x="2749268" y="678620"/>
                </a:lnTo>
                <a:cubicBezTo>
                  <a:pt x="1871453" y="1640642"/>
                  <a:pt x="726817" y="1752600"/>
                  <a:pt x="237580" y="1752600"/>
                </a:cubicBezTo>
                <a:cubicBezTo>
                  <a:pt x="87891" y="1752600"/>
                  <a:pt x="0" y="1743012"/>
                  <a:pt x="0" y="1743012"/>
                </a:cubicBezTo>
                <a:cubicBezTo>
                  <a:pt x="0" y="1743012"/>
                  <a:pt x="0" y="1743012"/>
                  <a:pt x="65918" y="1104728"/>
                </a:cubicBezTo>
                <a:cubicBezTo>
                  <a:pt x="65918" y="1104728"/>
                  <a:pt x="363923" y="1201977"/>
                  <a:pt x="806124" y="1201977"/>
                </a:cubicBezTo>
                <a:cubicBezTo>
                  <a:pt x="1329350" y="1201977"/>
                  <a:pt x="2051704" y="1066376"/>
                  <a:pt x="2721872" y="474662"/>
                </a:cubicBezTo>
                <a:lnTo>
                  <a:pt x="2722563" y="474662"/>
                </a:lnTo>
                <a:lnTo>
                  <a:pt x="2835147" y="369719"/>
                </a:lnTo>
                <a:cubicBezTo>
                  <a:pt x="2947133" y="260329"/>
                  <a:pt x="3057189" y="137475"/>
                  <a:pt x="316416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7FC3CA">
                  <a:alpha val="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141" name="Freeform 9">
            <a:extLst>
              <a:ext uri="{FF2B5EF4-FFF2-40B4-BE49-F238E27FC236}">
                <a16:creationId xmlns="" xmlns:a16="http://schemas.microsoft.com/office/drawing/2014/main" id="{552A331C-90BD-4F46-94C3-1A36D55F5616}"/>
              </a:ext>
            </a:extLst>
          </p:cNvPr>
          <p:cNvSpPr>
            <a:spLocks noChangeAspect="1"/>
          </p:cNvSpPr>
          <p:nvPr/>
        </p:nvSpPr>
        <p:spPr bwMode="auto">
          <a:xfrm rot="21295858">
            <a:off x="10721006" y="3259726"/>
            <a:ext cx="275163" cy="302759"/>
          </a:xfrm>
          <a:custGeom>
            <a:avLst/>
            <a:gdLst>
              <a:gd name="T0" fmla="*/ 150 w 150"/>
              <a:gd name="T1" fmla="*/ 0 h 165"/>
              <a:gd name="T2" fmla="*/ 0 w 150"/>
              <a:gd name="T3" fmla="*/ 76 h 165"/>
              <a:gd name="T4" fmla="*/ 57 w 150"/>
              <a:gd name="T5" fmla="*/ 112 h 165"/>
              <a:gd name="T6" fmla="*/ 90 w 150"/>
              <a:gd name="T7" fmla="*/ 132 h 165"/>
              <a:gd name="T8" fmla="*/ 144 w 150"/>
              <a:gd name="T9" fmla="*/ 165 h 165"/>
              <a:gd name="T10" fmla="*/ 150 w 150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" h="165">
                <a:moveTo>
                  <a:pt x="150" y="0"/>
                </a:moveTo>
                <a:lnTo>
                  <a:pt x="0" y="76"/>
                </a:lnTo>
                <a:lnTo>
                  <a:pt x="57" y="112"/>
                </a:lnTo>
                <a:lnTo>
                  <a:pt x="90" y="132"/>
                </a:lnTo>
                <a:lnTo>
                  <a:pt x="144" y="165"/>
                </a:lnTo>
                <a:lnTo>
                  <a:pt x="1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8279267" y="264963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127448" y="4211343"/>
            <a:ext cx="2520280" cy="1754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Спортпен шұғылданушылар саны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419 658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59124" y="1375394"/>
            <a:ext cx="3456384" cy="1261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" sz="20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 т</a:t>
            </a: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ұрғындарының жалпы саны</a:t>
            </a:r>
          </a:p>
          <a:p>
            <a:pPr algn="ctr"/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1 375 788 </a:t>
            </a:r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625126" y="2981927"/>
            <a:ext cx="685762" cy="2493838"/>
          </a:xfrm>
          <a:prstGeom prst="rect">
            <a:avLst/>
          </a:prstGeom>
          <a:solidFill>
            <a:srgbClr val="3195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95B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28187" y="2449583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303342" y="5491449"/>
            <a:ext cx="139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2024ж.</a:t>
            </a:r>
          </a:p>
          <a:p>
            <a:pPr algn="ctr"/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269569" y="2981927"/>
            <a:ext cx="17871" cy="2503209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0660497" y="2849693"/>
            <a:ext cx="0" cy="263544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1046195" y="2773056"/>
            <a:ext cx="685762" cy="2695409"/>
          </a:xfrm>
          <a:prstGeom prst="rect">
            <a:avLst/>
          </a:prstGeom>
          <a:solidFill>
            <a:srgbClr val="3195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195B4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901127" y="5525477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2025ж.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009007" y="2286236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25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88640"/>
            <a:ext cx="9037797" cy="810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5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" sz="2000" b="1" smtClean="0">
                <a:solidFill>
                  <a:srgbClr val="005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ЕНЕ ШЫНЫ</a:t>
            </a:r>
            <a:r>
              <a:rPr lang="kk-KZ" sz="2000" b="1" dirty="0" smtClean="0">
                <a:solidFill>
                  <a:srgbClr val="005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" sz="2000" b="1" smtClean="0">
                <a:solidFill>
                  <a:srgbClr val="005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ТЫРУ </a:t>
            </a:r>
            <a:r>
              <a:rPr lang="kk-KZ" sz="2000" b="1" dirty="0" smtClean="0">
                <a:solidFill>
                  <a:srgbClr val="0051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 СПОРТ ҰЙЫМДАРЫ</a:t>
            </a:r>
            <a:endParaRPr lang="ru-RU" sz="2000" dirty="0">
              <a:solidFill>
                <a:srgbClr val="0051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737815" y="1439918"/>
            <a:ext cx="6335283" cy="1390585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341 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 шынықтыру және спорт мекемелері жұмыс 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endParaRPr lang="kk-K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759814" y="2830503"/>
            <a:ext cx="6335283" cy="1390585"/>
          </a:xfrm>
          <a:prstGeom prst="downArrowCallou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0" algn="ctr"/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лардың 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қызметімен 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419 </a:t>
            </a:r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мыңнан астам адам қамтылған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871863" y="4221088"/>
            <a:ext cx="6583063" cy="1390585"/>
          </a:xfrm>
          <a:prstGeom prst="downArrowCallout">
            <a:avLst/>
          </a:prstGeom>
          <a:solidFill>
            <a:srgbClr val="E8931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0" algn="ctr"/>
            <a:r>
              <a:rPr lang="kk-KZ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 облыс тұрғындарының жалпы санының </a:t>
            </a:r>
            <a:r>
              <a:rPr lang="kk-KZ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30,5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501226"/>
            <a:ext cx="2044112" cy="2830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22" y="836713"/>
            <a:ext cx="2791357" cy="30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6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Прямая соединительная линия 73"/>
          <p:cNvCxnSpPr/>
          <p:nvPr/>
        </p:nvCxnSpPr>
        <p:spPr>
          <a:xfrm>
            <a:off x="3706714" y="2819479"/>
            <a:ext cx="0" cy="2051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392111" y="2780928"/>
            <a:ext cx="0" cy="2051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145153" y="1151659"/>
            <a:ext cx="676" cy="112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01558" y="764704"/>
            <a:ext cx="2592288" cy="3745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спорт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312" y="2996952"/>
            <a:ext cx="8109136" cy="357545"/>
          </a:xfrm>
          <a:prstGeom prst="roundRect">
            <a:avLst/>
          </a:prstGeom>
          <a:solidFill>
            <a:srgbClr val="FFE48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5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kk-KZ" sz="15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ұғылданушылар саны - </a:t>
            </a:r>
            <a:r>
              <a:rPr lang="kk-KZ" sz="15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32 706 адам</a:t>
            </a:r>
            <a:endParaRPr lang="ru-RU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9536" y="1484784"/>
            <a:ext cx="3618821" cy="1334695"/>
            <a:chOff x="1829838" y="776162"/>
            <a:chExt cx="2855272" cy="293784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908562" y="776162"/>
              <a:ext cx="2697823" cy="2937845"/>
            </a:xfrm>
            <a:prstGeom prst="roundRect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 txBox="1"/>
            <p:nvPr/>
          </p:nvSpPr>
          <p:spPr>
            <a:xfrm>
              <a:off x="1829838" y="792893"/>
              <a:ext cx="2855272" cy="278344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 мамандандырылған олимпиадалық резервті балалар мен жасөспірімдер спорт мектебі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15513" y="1484784"/>
            <a:ext cx="3412935" cy="1337441"/>
            <a:chOff x="0" y="218772"/>
            <a:chExt cx="5472608" cy="355719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218772"/>
              <a:ext cx="5472608" cy="3557195"/>
            </a:xfrm>
            <a:prstGeom prst="roundRect">
              <a:avLst/>
            </a:prstGeom>
            <a:grp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173649" y="392420"/>
              <a:ext cx="5125311" cy="320990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r>
                <a:rPr lang="ru-RU" sz="1400" b="1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4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балалар мен жасөспірімдер спорт мектебі</a:t>
              </a:r>
              <a:endParaRPr lang="ru-RU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>
          <a:xfrm flipV="1">
            <a:off x="3706714" y="1278997"/>
            <a:ext cx="466886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300488" y="3615233"/>
            <a:ext cx="1720114" cy="2334047"/>
            <a:chOff x="3509737" y="1288489"/>
            <a:chExt cx="1348110" cy="876271"/>
          </a:xfrm>
          <a:solidFill>
            <a:srgbClr val="B9E9DE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 txBox="1"/>
            <p:nvPr/>
          </p:nvSpPr>
          <p:spPr>
            <a:xfrm>
              <a:off x="3535083" y="1331265"/>
              <a:ext cx="1290099" cy="7907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балалар-жеткіншектер дене дайындығы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клубы - 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4 917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адам қамтылған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10200456" y="3501007"/>
            <a:ext cx="1720114" cy="2343431"/>
            <a:chOff x="3509737" y="1288489"/>
            <a:chExt cx="1348110" cy="876271"/>
          </a:xfrm>
          <a:solidFill>
            <a:srgbClr val="76D4BE"/>
          </a:solidFill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solidFill>
              <a:srgbClr val="B9E9DE"/>
            </a:solidFill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 txBox="1"/>
            <p:nvPr/>
          </p:nvSpPr>
          <p:spPr>
            <a:xfrm>
              <a:off x="3551501" y="1331265"/>
              <a:ext cx="1282139" cy="79071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109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балалар-жасөспірімдер клубы - 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12 422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  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508434" y="4911636"/>
            <a:ext cx="2524070" cy="965635"/>
            <a:chOff x="3509737" y="1288489"/>
            <a:chExt cx="1348110" cy="876271"/>
          </a:xfrm>
          <a:solidFill>
            <a:srgbClr val="B9E9DE"/>
          </a:solidFill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4"/>
            <p:cNvSpPr txBox="1"/>
            <p:nvPr/>
          </p:nvSpPr>
          <p:spPr>
            <a:xfrm>
              <a:off x="3558068" y="1315288"/>
              <a:ext cx="1201821" cy="8348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Жоғары оқу орындарында</a:t>
              </a:r>
            </a:p>
            <a:p>
              <a:pPr lvl="0" algn="ctr"/>
              <a:r>
                <a:rPr lang="kk-K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126 секция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871864" y="4407582"/>
            <a:ext cx="2524070" cy="965634"/>
            <a:chOff x="3509737" y="1288489"/>
            <a:chExt cx="1348110" cy="876271"/>
          </a:xfrm>
          <a:solidFill>
            <a:srgbClr val="B9E9DE"/>
          </a:solidFill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Скругленный прямоугольник 4"/>
            <p:cNvSpPr txBox="1"/>
            <p:nvPr/>
          </p:nvSpPr>
          <p:spPr>
            <a:xfrm>
              <a:off x="3552513" y="1331264"/>
              <a:ext cx="1262558" cy="79071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Колледждерде</a:t>
              </a:r>
            </a:p>
            <a:p>
              <a:pPr lvl="0" algn="ctr"/>
              <a:r>
                <a:rPr lang="kk-K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431 секция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331599" y="3501008"/>
            <a:ext cx="2553935" cy="965636"/>
            <a:chOff x="3509737" y="1288489"/>
            <a:chExt cx="1348110" cy="876271"/>
          </a:xfrm>
          <a:solidFill>
            <a:srgbClr val="B9E9DE"/>
          </a:solidFill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3509737" y="1288489"/>
              <a:ext cx="1348110" cy="876271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Скругленный прямоугольник 4"/>
            <p:cNvSpPr txBox="1"/>
            <p:nvPr/>
          </p:nvSpPr>
          <p:spPr>
            <a:xfrm>
              <a:off x="3568897" y="1383565"/>
              <a:ext cx="1210833" cy="7384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Мектептерде</a:t>
              </a:r>
            </a:p>
            <a:p>
              <a:pPr lvl="0" algn="ctr"/>
              <a:r>
                <a:rPr lang="kk-KZ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2 337 секция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4" name="Прямая со стрелкой 83"/>
          <p:cNvCxnSpPr/>
          <p:nvPr/>
        </p:nvCxnSpPr>
        <p:spPr>
          <a:xfrm>
            <a:off x="3716803" y="1265539"/>
            <a:ext cx="0" cy="187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8375580" y="1268760"/>
            <a:ext cx="1167" cy="162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62849" cy="526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БАЛАЛАР МЕН ЖАС</a:t>
            </a:r>
            <a:r>
              <a:rPr lang="kk-K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ӨСПІРІМДЕР ҰЙЫМДАРЫ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0489" y="6093296"/>
            <a:ext cx="11483848" cy="576064"/>
            <a:chOff x="3456544" y="1471826"/>
            <a:chExt cx="1491848" cy="692934"/>
          </a:xfrm>
          <a:solidFill>
            <a:srgbClr val="B9E9DE"/>
          </a:solidFill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456544" y="1471826"/>
              <a:ext cx="1491848" cy="692934"/>
            </a:xfrm>
            <a:prstGeom prst="roundRect">
              <a:avLst/>
            </a:prstGeom>
            <a:grpFill/>
            <a:ln w="28575">
              <a:solidFill>
                <a:srgbClr val="76D4B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 txBox="1"/>
            <p:nvPr/>
          </p:nvSpPr>
          <p:spPr>
            <a:xfrm>
              <a:off x="3470428" y="1558443"/>
              <a:ext cx="1459293" cy="563539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/>
              <a:r>
                <a:rPr lang="kk-KZ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Спорт секцияларында шұғылданатын балалар мен жасөспірімдердің саны - 144 905 адам немесе 62,3</a:t>
              </a:r>
              <a:r>
                <a:rPr lang="ru-RU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</p:grpSp>
      <p:pic>
        <p:nvPicPr>
          <p:cNvPr id="75" name="Рисунок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0" y="764704"/>
            <a:ext cx="1558069" cy="21573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35" y="764704"/>
            <a:ext cx="1838761" cy="199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436746" y="108981"/>
            <a:ext cx="9219675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0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ТҰРҒЫНДАР АРАСЫНДА ҰЙЫМДАСТЫРЫЛАТЫН </a:t>
            </a:r>
            <a:br>
              <a:rPr lang="kk-KZ" sz="20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СПОРТТЫҚ-БҰҚАРАЛЫҚ ІС-ШАРАЛАР</a:t>
            </a:r>
            <a:endParaRPr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491272"/>
              </p:ext>
            </p:extLst>
          </p:nvPr>
        </p:nvGraphicFramePr>
        <p:xfrm>
          <a:off x="2855640" y="980728"/>
          <a:ext cx="6381888" cy="392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3432" y="3664623"/>
            <a:ext cx="2058562" cy="7033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қызметкерлер арасындағы </a:t>
            </a:r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7146" y="4440754"/>
            <a:ext cx="1684959" cy="461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Депутаттар арасындағы Спартакиада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7198" y="4953176"/>
            <a:ext cx="2100899" cy="5680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Қалалар арасындағы  «Ақ қыс» қысқы Спартакиадасы 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8970" y="5576550"/>
            <a:ext cx="2314880" cy="447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«Қарлы қыс»  ауылдық қысқы Спартакиада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9668" y="5394119"/>
            <a:ext cx="1381219" cy="8626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Студенттер арасындағы</a:t>
            </a:r>
          </a:p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03715" y="5394119"/>
            <a:ext cx="1369180" cy="867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Әйелдер арасындағы Спартакиадасы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83270" y="5562414"/>
            <a:ext cx="2224300" cy="4477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«Сарыарқа» ауылдық жазғы Спартакиады 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34633" y="5093212"/>
            <a:ext cx="2394392" cy="4477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алалар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Арай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жазғы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Спартакиадасы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50065" y="3704833"/>
            <a:ext cx="2039347" cy="8404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спорт түрлерінің фестивалі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10374" y="4545306"/>
            <a:ext cx="2394392" cy="5475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Мүмкіндігі шектеулі </a:t>
            </a:r>
            <a:r>
              <a:rPr lang="kk-KZ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жандар </a:t>
            </a:r>
            <a:r>
              <a:rPr lang="kk-KZ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 Спартакиада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041995" y="3990742"/>
            <a:ext cx="1456738" cy="5326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509001" y="4149080"/>
            <a:ext cx="1200662" cy="53466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978098" y="4416410"/>
            <a:ext cx="1037782" cy="75164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269969" y="4545306"/>
            <a:ext cx="1164944" cy="97592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527115" y="4725144"/>
            <a:ext cx="273674" cy="67909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384032" y="4725144"/>
            <a:ext cx="288032" cy="66897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911211" y="4478903"/>
            <a:ext cx="1080423" cy="104232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1"/>
          </p:cNvCxnSpPr>
          <p:nvPr/>
        </p:nvCxnSpPr>
        <p:spPr>
          <a:xfrm>
            <a:off x="7320136" y="4205904"/>
            <a:ext cx="1214497" cy="111120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1"/>
          </p:cNvCxnSpPr>
          <p:nvPr/>
        </p:nvCxnSpPr>
        <p:spPr>
          <a:xfrm>
            <a:off x="7472895" y="4044011"/>
            <a:ext cx="1037479" cy="77508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94885" y="3876794"/>
            <a:ext cx="1655180" cy="5771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37970443-colorful-runn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23" b="96624" l="9986" r="897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8" y="343219"/>
            <a:ext cx="3933571" cy="393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sticker-footballeur-pop-art-5-ambiance-sticker-col-SAND_A1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69" l="9870" r="89758">
                        <a14:foregroundMark x1="47672" y1="87523" x2="47672" y2="87523"/>
                        <a14:foregroundMark x1="40037" y1="85289" x2="40037" y2="85289"/>
                        <a14:foregroundMark x1="43948" y1="82123" x2="43948" y2="82123"/>
                        <a14:foregroundMark x1="45438" y1="90689" x2="45438" y2="90689"/>
                        <a14:foregroundMark x1="40782" y1="92179" x2="40782" y2="92179"/>
                        <a14:foregroundMark x1="37058" y1="89013" x2="37058" y2="89013"/>
                        <a14:foregroundMark x1="44320" y1="86034" x2="44320" y2="86034"/>
                        <a14:foregroundMark x1="41341" y1="90130" x2="41341" y2="90130"/>
                        <a14:foregroundMark x1="46555" y1="92179" x2="46555" y2="92179"/>
                        <a14:foregroundMark x1="43575" y1="92179" x2="43575" y2="92179"/>
                        <a14:foregroundMark x1="41341" y1="82868" x2="41341" y2="82868"/>
                        <a14:foregroundMark x1="43575" y1="84916" x2="43575" y2="84916"/>
                        <a14:foregroundMark x1="47858" y1="91806" x2="47858" y2="91806"/>
                        <a14:foregroundMark x1="38547" y1="91620" x2="38547" y2="91620"/>
                        <a14:foregroundMark x1="39292" y1="94413" x2="39292" y2="94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741924"/>
            <a:ext cx="2922700" cy="29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4"/>
          <p:cNvSpPr txBox="1"/>
          <p:nvPr/>
        </p:nvSpPr>
        <p:spPr>
          <a:xfrm>
            <a:off x="3041994" y="6404296"/>
            <a:ext cx="6665549" cy="386878"/>
          </a:xfrm>
          <a:prstGeom prst="rect">
            <a:avLst/>
          </a:prstGeom>
          <a:solidFill>
            <a:srgbClr val="B9E9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спорттық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іс-шараларға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мыңнан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қатысады</a:t>
            </a:r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8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3"/>
          <p:cNvSpPr txBox="1">
            <a:spLocks/>
          </p:cNvSpPr>
          <p:nvPr/>
        </p:nvSpPr>
        <p:spPr>
          <a:xfrm>
            <a:off x="982904" y="1171805"/>
            <a:ext cx="4032448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spc="-45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 ЛИГАСЫ</a:t>
            </a:r>
            <a:endParaRPr lang="kk-K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3"/>
          <p:cNvSpPr txBox="1">
            <a:spLocks/>
          </p:cNvSpPr>
          <p:nvPr/>
        </p:nvSpPr>
        <p:spPr>
          <a:xfrm>
            <a:off x="1558170" y="120004"/>
            <a:ext cx="9219675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БАЛАЛАР МЕН ЖАСТАР АРАСЫНДА ҰЙЫМДАСТЫРЫЛАТЫН СПОРТТЫҚ-БҰҚАРАЛЫҚ ІС-ШАРАЛАР</a:t>
            </a:r>
            <a:endParaRPr lang="kk-K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3"/>
          <p:cNvSpPr txBox="1">
            <a:spLocks noGrp="1"/>
          </p:cNvSpPr>
          <p:nvPr>
            <p:ph type="title"/>
          </p:nvPr>
        </p:nvSpPr>
        <p:spPr>
          <a:xfrm>
            <a:off x="6238689" y="1190880"/>
            <a:ext cx="5043211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kk-KZ" sz="2000" spc="-45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СТУДЕНТТЕР </a:t>
            </a:r>
            <a:r>
              <a:rPr lang="kk-KZ" sz="20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ЛИГАСЫ</a:t>
            </a:r>
            <a:endParaRPr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00471" y="3140147"/>
            <a:ext cx="3397314" cy="6301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қамтылуы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мыңнан астам оқушы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3392" y="1700808"/>
            <a:ext cx="4896544" cy="6015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Спорттың 5 түрі бойынша:</a:t>
            </a:r>
          </a:p>
          <a:p>
            <a:pPr algn="ctr"/>
            <a:r>
              <a:rPr lang="kk-KZ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(футбол, волейбол, футзал, шахмат, гандбол</a:t>
            </a:r>
            <a:r>
              <a:rPr lang="kk-K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51574" y="2473739"/>
            <a:ext cx="3050212" cy="4956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кезеңнен тұрады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82877" y="3129443"/>
            <a:ext cx="3154837" cy="6301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амтылуы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200-ден астам студент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79033" y="1700808"/>
            <a:ext cx="6048672" cy="6015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Спорттың </a:t>
            </a:r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түрі 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бойынша:</a:t>
            </a:r>
          </a:p>
          <a:p>
            <a:pPr algn="ctr"/>
            <a:r>
              <a:rPr lang="kk-KZ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(волейбол, баскетбол, шағын-футбол, қазақ күресі, үст.теннисі</a:t>
            </a:r>
            <a:r>
              <a:rPr lang="kk-KZ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35189" y="2473739"/>
            <a:ext cx="3050212" cy="49565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кезеңнен тұрады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67505" y="4293096"/>
            <a:ext cx="9001001" cy="141650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k-K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Жазғы уақытта бос уақытты ұйымдастыру мақсатында жыл сайын</a:t>
            </a:r>
            <a:r>
              <a:rPr lang="kk-K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«Аула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футболы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игасы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(1000-нан </a:t>
            </a:r>
            <a:r>
              <a:rPr lang="ru-RU" sz="1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«Аула баскетболы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игасы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(500-ден </a:t>
            </a:r>
            <a:r>
              <a:rPr lang="ru-RU" sz="1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28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12380" r="12907" b="9941"/>
          <a:stretch/>
        </p:blipFill>
        <p:spPr>
          <a:xfrm>
            <a:off x="5214159" y="925711"/>
            <a:ext cx="1944216" cy="279132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5"/>
          <a:stretch/>
        </p:blipFill>
        <p:spPr>
          <a:xfrm>
            <a:off x="5214159" y="3991641"/>
            <a:ext cx="3114089" cy="241795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4" name="object 23"/>
          <p:cNvSpPr txBox="1">
            <a:spLocks noGrp="1"/>
          </p:cNvSpPr>
          <p:nvPr>
            <p:ph type="title"/>
          </p:nvPr>
        </p:nvSpPr>
        <p:spPr>
          <a:xfrm>
            <a:off x="1776196" y="207084"/>
            <a:ext cx="9219675" cy="382156"/>
          </a:xfrm>
          <a:prstGeom prst="rect">
            <a:avLst/>
          </a:prstGeom>
          <a:effectLst/>
        </p:spPr>
        <p:txBody>
          <a:bodyPr vert="horz" wrap="square" lIns="0" tIns="12700" rIns="0" bIns="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400" b="1" spc="-4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400" b="1" spc="-45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AulaFit</a:t>
            </a:r>
            <a:r>
              <a:rPr lang="" sz="2400" b="1" spc="-4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жобасы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4" y="925711"/>
            <a:ext cx="3528392" cy="2646294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14" y="3817305"/>
            <a:ext cx="3528392" cy="2592288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4"/>
          <a:stretch/>
        </p:blipFill>
        <p:spPr>
          <a:xfrm>
            <a:off x="7435028" y="925405"/>
            <a:ext cx="4012186" cy="279162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r="4931"/>
          <a:stretch/>
        </p:blipFill>
        <p:spPr>
          <a:xfrm>
            <a:off x="8604901" y="3991641"/>
            <a:ext cx="2842313" cy="2417952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497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7624838"/>
              </p:ext>
            </p:extLst>
          </p:nvPr>
        </p:nvGraphicFramePr>
        <p:xfrm>
          <a:off x="1960662" y="2869660"/>
          <a:ext cx="8787498" cy="386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58262"/>
            <a:ext cx="2495513" cy="20760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5480" y="334681"/>
            <a:ext cx="9386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РЕСПУБЛИКАСЫНЫҢ ТҰҢҒЫШ ПРЕЗИДЕНТІ – ЕЛБАСЫНЫҢ ТЕСТІЛЕРІ</a:t>
            </a:r>
            <a:endParaRPr lang="kk-K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3"/>
          <p:cNvSpPr txBox="1">
            <a:spLocks/>
          </p:cNvSpPr>
          <p:nvPr/>
        </p:nvSpPr>
        <p:spPr>
          <a:xfrm>
            <a:off x="2279576" y="5301208"/>
            <a:ext cx="2712684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астапқы деңгей</a:t>
            </a:r>
            <a:endParaRPr lang="kk-KZ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3"/>
          <p:cNvSpPr txBox="1">
            <a:spLocks/>
          </p:cNvSpPr>
          <p:nvPr/>
        </p:nvSpPr>
        <p:spPr>
          <a:xfrm>
            <a:off x="5303912" y="4613697"/>
            <a:ext cx="2712684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деңгей</a:t>
            </a:r>
            <a:endParaRPr lang="kk-K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3"/>
          <p:cNvSpPr txBox="1">
            <a:spLocks/>
          </p:cNvSpPr>
          <p:nvPr/>
        </p:nvSpPr>
        <p:spPr>
          <a:xfrm>
            <a:off x="8472264" y="3917992"/>
            <a:ext cx="2712684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E89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Президенттік деңгей</a:t>
            </a:r>
            <a:endParaRPr lang="kk-KZ" sz="2000" b="1" dirty="0">
              <a:solidFill>
                <a:srgbClr val="E89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3"/>
          <p:cNvSpPr txBox="1">
            <a:spLocks/>
          </p:cNvSpPr>
          <p:nvPr/>
        </p:nvSpPr>
        <p:spPr>
          <a:xfrm>
            <a:off x="779218" y="3795791"/>
            <a:ext cx="2712684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</a:t>
            </a:r>
            <a:r>
              <a:rPr lang="kk-KZ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 сатыдан тұрады</a:t>
            </a:r>
            <a:endParaRPr lang="kk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>
            <a:spLocks/>
          </p:cNvSpPr>
          <p:nvPr/>
        </p:nvSpPr>
        <p:spPr>
          <a:xfrm>
            <a:off x="4079776" y="1986682"/>
            <a:ext cx="3888432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Сынақтарды қабылдау 3 кезеңде ұйымдастырылады</a:t>
            </a:r>
            <a:endParaRPr lang="kk-KZ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23"/>
          <p:cNvSpPr txBox="1">
            <a:spLocks/>
          </p:cNvSpPr>
          <p:nvPr/>
        </p:nvSpPr>
        <p:spPr>
          <a:xfrm>
            <a:off x="8123262" y="1544073"/>
            <a:ext cx="3888432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rgbClr val="E893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мыңнан астам адам қатысады</a:t>
            </a:r>
            <a:endParaRPr lang="kk-KZ" sz="2000" b="1" dirty="0">
              <a:solidFill>
                <a:srgbClr val="E893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346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5716</TotalTime>
  <Words>935</Words>
  <Application>Microsoft Office PowerPoint</Application>
  <PresentationFormat>Произвольный</PresentationFormat>
  <Paragraphs>174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ХАЛЫҚТЫҢ ДЕНЕ ШЫНЫҚТЫРУМЕН ЖӘНЕ СПОРТПЕН ҚАМТЫЛУЫ</vt:lpstr>
      <vt:lpstr>ДЕНЕ ШЫНЫҚТЫРУ ЖӘНЕ СПОРТ ҰЙЫМДАРЫ</vt:lpstr>
      <vt:lpstr>  БАЛАЛАР МЕН ЖАСӨСПІРІМДЕР ҰЙЫМДАРЫ</vt:lpstr>
      <vt:lpstr>ТҰРҒЫНДАР АРАСЫНДА ҰЙЫМДАСТЫРЫЛАТЫН  СПОРТТЫҚ-БҰҚАРАЛЫҚ ІС-ШАРАЛАР</vt:lpstr>
      <vt:lpstr>  СТУДЕНТТЕР ЛИГАСЫ</vt:lpstr>
      <vt:lpstr>#AulaFit жобасы</vt:lpstr>
      <vt:lpstr>Презентация PowerPoint</vt:lpstr>
      <vt:lpstr>СПОРТ  ИНФРАҚҰРЫЛЫМЫНЫҢ ДАМУЫ</vt:lpstr>
      <vt:lpstr>СПОРТ  ИНФРАҚҰРЫЛЫМНЫҢ ДАМУЫ</vt:lpstr>
      <vt:lpstr>«ЖҰМЫСПЕН ҚАМТУДЫҢ ЖОЛ КАРТАСЫ» және «АУЫЛ - ЕЛ БЕСІГІ» БАҒДАРЛАМАЛАРЫ АЯСЫНДАҒЫ ЖАҢА 10 ҚҰРЫЛЫС НЫСАНДАРЫ</vt:lpstr>
      <vt:lpstr>СПОРТ  ИНФРАҚҰРЫЛЫМЫНЫҢ ДАМУЫ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</dc:creator>
  <cp:lastModifiedBy>user</cp:lastModifiedBy>
  <cp:revision>577</cp:revision>
  <cp:lastPrinted>2020-09-24T13:00:39Z</cp:lastPrinted>
  <dcterms:created xsi:type="dcterms:W3CDTF">2020-02-10T05:58:05Z</dcterms:created>
  <dcterms:modified xsi:type="dcterms:W3CDTF">2021-05-15T06:25:31Z</dcterms:modified>
</cp:coreProperties>
</file>