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0"/>
  </p:notesMasterIdLst>
  <p:sldIdLst>
    <p:sldId id="256" r:id="rId2"/>
    <p:sldId id="257" r:id="rId3"/>
    <p:sldId id="277" r:id="rId4"/>
    <p:sldId id="278" r:id="rId5"/>
    <p:sldId id="279" r:id="rId6"/>
    <p:sldId id="306" r:id="rId7"/>
    <p:sldId id="308" r:id="rId8"/>
    <p:sldId id="30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99" autoAdjust="0"/>
    <p:restoredTop sz="94660"/>
  </p:normalViewPr>
  <p:slideViewPr>
    <p:cSldViewPr>
      <p:cViewPr>
        <p:scale>
          <a:sx n="100" d="100"/>
          <a:sy n="100" d="100"/>
        </p:scale>
        <p:origin x="-3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66DE76D-5F16-4CBC-B55A-74EE60EB4E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14D58-1074-4655-9C53-B918A2BB8A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0B12D-2BD7-470E-9031-7DC6D24709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BA1C5-F232-4474-AC8B-4F8438CF95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BB982-6BF3-4278-B7BD-87F2955846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80010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6738" y="3962400"/>
            <a:ext cx="80010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770F2-2D76-4F75-867C-97422CA65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13AB5-15A3-448F-AB38-7C60591B8E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7A03D-9F9E-46FF-B643-E3DA71F47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CB7AC-7B93-4ED1-BA5F-CC6AB719FB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CE85D-0FED-41B1-8F24-E56F67DCDB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31DC9-CFEF-453B-A8F6-9890A16E47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EEE00-9111-41AD-831F-8A221097C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AAE4B-76C6-4D4F-A057-D3F2CFAD51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37780-B169-4889-883A-1F7183A8D7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2AA17298-323F-4285-BD50-354CAC3191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2143125"/>
            <a:ext cx="7772400" cy="1857375"/>
          </a:xfrm>
        </p:spPr>
        <p:txBody>
          <a:bodyPr/>
          <a:lstStyle/>
          <a:p>
            <a:pPr eaLnBrk="1" hangingPunct="1"/>
            <a:r>
              <a:rPr lang="ru-RU" sz="3200" smtClean="0"/>
              <a:t>«</a:t>
            </a:r>
            <a:r>
              <a:rPr lang="kk-KZ" sz="3200" smtClean="0">
                <a:latin typeface="Arial" charset="0"/>
              </a:rPr>
              <a:t>Тұрғын үй құрылыс жинақ жүйесінің заемдары туралы ақпарат</a:t>
            </a:r>
            <a:r>
              <a:rPr lang="ru-RU" sz="3200" smtClean="0"/>
              <a:t>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D25C63-BA17-409C-A119-4B35C34CC8E8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20738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Arial" charset="0"/>
              </a:rPr>
              <a:t>Алдын ала тұрғын үй заемы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5105400"/>
          </a:xfrm>
        </p:spPr>
        <p:txBody>
          <a:bodyPr/>
          <a:lstStyle/>
          <a:p>
            <a:pPr marL="571500" indent="-571500" eaLnBrk="1" hangingPunct="1">
              <a:buFont typeface="Wingdings" pitchFamily="2" charset="2"/>
              <a:buNone/>
            </a:pPr>
            <a:r>
              <a:rPr lang="ru-RU" sz="2800" smtClean="0">
                <a:latin typeface="Arial" charset="0"/>
              </a:rPr>
              <a:t>Алдын ала тұрғын үй заемы </a:t>
            </a:r>
            <a:r>
              <a:rPr lang="ru-RU" sz="2800" smtClean="0"/>
              <a:t>– </a:t>
            </a:r>
            <a:r>
              <a:rPr lang="ru-RU" sz="2800" smtClean="0">
                <a:latin typeface="Arial" charset="0"/>
              </a:rPr>
              <a:t>клиентке:</a:t>
            </a:r>
            <a:endParaRPr lang="ru-RU" sz="2800" smtClean="0"/>
          </a:p>
          <a:p>
            <a:pPr marL="571500" indent="-571500" eaLnBrk="1" hangingPunct="1">
              <a:buFont typeface="Wingdings" pitchFamily="2" charset="2"/>
              <a:buAutoNum type="arabicParenR"/>
            </a:pPr>
            <a:r>
              <a:rPr lang="ru-RU" sz="2800" smtClean="0">
                <a:latin typeface="Arial" charset="0"/>
              </a:rPr>
              <a:t>жинақты жинау сатысында</a:t>
            </a:r>
            <a:r>
              <a:rPr lang="ru-RU" sz="2800" smtClean="0"/>
              <a:t>;</a:t>
            </a:r>
          </a:p>
          <a:p>
            <a:pPr marL="571500" indent="-571500" eaLnBrk="1" hangingPunct="1">
              <a:buFont typeface="Wingdings" pitchFamily="2" charset="2"/>
              <a:buAutoNum type="arabicParenR"/>
            </a:pPr>
            <a:r>
              <a:rPr lang="ru-RU" sz="2800" smtClean="0">
                <a:latin typeface="Arial" charset="0"/>
              </a:rPr>
              <a:t>шарттық сома шегінде</a:t>
            </a:r>
            <a:r>
              <a:rPr lang="ru-RU" sz="2800" smtClean="0"/>
              <a:t>;</a:t>
            </a:r>
          </a:p>
          <a:p>
            <a:pPr marL="571500" indent="-571500" eaLnBrk="1" hangingPunct="1">
              <a:buFont typeface="Wingdings" pitchFamily="2" charset="2"/>
              <a:buAutoNum type="arabicParenR"/>
            </a:pPr>
            <a:r>
              <a:rPr lang="ru-RU" sz="2800" smtClean="0">
                <a:latin typeface="Arial" charset="0"/>
              </a:rPr>
              <a:t>шарттық соманы алғанға дейін негізгі борышты өтеу талабынсыз</a:t>
            </a:r>
            <a:r>
              <a:rPr lang="ru-RU" sz="2800" smtClean="0"/>
              <a:t>;</a:t>
            </a:r>
          </a:p>
          <a:p>
            <a:pPr marL="571500" indent="-571500" eaLnBrk="1" hangingPunct="1">
              <a:buFont typeface="Wingdings" pitchFamily="2" charset="2"/>
              <a:buAutoNum type="arabicParenR"/>
            </a:pPr>
            <a:r>
              <a:rPr lang="ru-RU" sz="2800" smtClean="0">
                <a:latin typeface="Arial" charset="0"/>
              </a:rPr>
              <a:t>тұрғын үй жағдайын жақсартуға берілетін заем</a:t>
            </a:r>
            <a:r>
              <a:rPr lang="ru-RU" sz="280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39548A-45DF-465E-BB46-0169561615BF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400" smtClean="0">
                <a:latin typeface="Arial" charset="0"/>
              </a:rPr>
              <a:t>Алдын ала тұрғын үй заемының басқа заемдардан ерекшелігі</a:t>
            </a:r>
            <a:r>
              <a:rPr lang="ru-RU" sz="3400" smtClean="0"/>
              <a:t>.</a:t>
            </a:r>
          </a:p>
        </p:txBody>
      </p:sp>
      <p:graphicFrame>
        <p:nvGraphicFramePr>
          <p:cNvPr id="18457" name="Group 25"/>
          <p:cNvGraphicFramePr>
            <a:graphicFrameLocks noGrp="1"/>
          </p:cNvGraphicFramePr>
          <p:nvPr>
            <p:ph idx="1"/>
          </p:nvPr>
        </p:nvGraphicFramePr>
        <p:xfrm>
          <a:off x="500063" y="1785938"/>
          <a:ext cx="8429625" cy="4216401"/>
        </p:xfrm>
        <a:graphic>
          <a:graphicData uri="http://schemas.openxmlformats.org/drawingml/2006/table">
            <a:tbl>
              <a:tblPr/>
              <a:tblGrid>
                <a:gridCol w="1524000"/>
                <a:gridCol w="2168525"/>
                <a:gridCol w="2243137"/>
                <a:gridCol w="2493963"/>
              </a:tblGrid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Алдын ала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заем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Аралық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заем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Тұрғын үй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заем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1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Алу талаптары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ТҚЖ шартын жасау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Төлем қабілетін растау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Заем бойынша кепілзаттық қамтамасыз ету беру.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1)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ТҚЖ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шартын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жасау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2)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Шоттағы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50%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жинақ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3)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Төлем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қабілетін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растау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4)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бойынша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кепілзаттық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қамтамасыз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ету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беру.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1)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ТҚЖ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шартын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жасау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2)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Шоттағы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50%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жинақ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3)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БК-ге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қол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жеткізу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4)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Жинақтау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мерзімі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–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кемінде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3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жыл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5)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Төлем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қабілетін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растау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6)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бойынша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кепілзаттық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қамтамасыз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ету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беру.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38C6A4-44FF-4400-8CE3-31394EF0AC3A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400" smtClean="0">
                <a:latin typeface="Arial" charset="0"/>
              </a:rPr>
              <a:t>Алдын ала тұрғын үй заемының басқа заемдардан ерекшелігі</a:t>
            </a:r>
            <a:r>
              <a:rPr lang="ru-RU" sz="3400" smtClean="0"/>
              <a:t>.</a:t>
            </a:r>
          </a:p>
        </p:txBody>
      </p:sp>
      <p:graphicFrame>
        <p:nvGraphicFramePr>
          <p:cNvPr id="19504" name="Group 48"/>
          <p:cNvGraphicFramePr>
            <a:graphicFrameLocks noGrp="1"/>
          </p:cNvGraphicFramePr>
          <p:nvPr>
            <p:ph idx="1"/>
          </p:nvPr>
        </p:nvGraphicFramePr>
        <p:xfrm>
          <a:off x="285750" y="1752600"/>
          <a:ext cx="8572500" cy="4470401"/>
        </p:xfrm>
        <a:graphic>
          <a:graphicData uri="http://schemas.openxmlformats.org/drawingml/2006/table">
            <a:tbl>
              <a:tblPr/>
              <a:tblGrid>
                <a:gridCol w="1825625"/>
                <a:gridCol w="2149475"/>
                <a:gridCol w="2297113"/>
                <a:gridCol w="2300287"/>
              </a:tblGrid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Алдын ала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Аралық заем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Тұрғын үй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 сомасы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Шарттық сома шегінде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(ШС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100%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Шарттық сома шегінде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(ШС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100%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Шарттық соманың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50%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-ы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Заемды өтеу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1)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тек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% +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НБ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;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тек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1) % +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НБ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Кредит беру кезеңінде жинақтау міндеттемесі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иә</a:t>
                      </a:r>
                      <a:endParaRPr kumimoji="0" lang="ru-RU" sz="20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(ШС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50%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-ын жинағанға дейін)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жоқ</a:t>
                      </a:r>
                      <a:endParaRPr kumimoji="0" lang="ru-RU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заемды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өтегенге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дейін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жинақ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шотында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50%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жоқ</a:t>
                      </a:r>
                      <a:endParaRPr kumimoji="0" lang="ru-RU" sz="20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(заем берілген кезде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50%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жинақ төленеді)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3CF5FE-8C61-4D92-974C-32B964BB9415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400" smtClean="0">
                <a:latin typeface="Arial" charset="0"/>
              </a:rPr>
              <a:t>Алдын ала тұрғын үй заемының басқа заемдардан ерекшелігі</a:t>
            </a:r>
            <a:r>
              <a:rPr lang="ru-RU" sz="3400" smtClean="0"/>
              <a:t>.</a:t>
            </a:r>
          </a:p>
        </p:txBody>
      </p:sp>
      <p:graphicFrame>
        <p:nvGraphicFramePr>
          <p:cNvPr id="20539" name="Group 59"/>
          <p:cNvGraphicFramePr>
            <a:graphicFrameLocks noGrp="1"/>
          </p:cNvGraphicFramePr>
          <p:nvPr>
            <p:ph idx="1"/>
          </p:nvPr>
        </p:nvGraphicFramePr>
        <p:xfrm>
          <a:off x="566738" y="1752600"/>
          <a:ext cx="8253412" cy="4602480"/>
        </p:xfrm>
        <a:graphic>
          <a:graphicData uri="http://schemas.openxmlformats.org/drawingml/2006/table">
            <a:tbl>
              <a:tblPr/>
              <a:tblGrid>
                <a:gridCol w="1701800"/>
                <a:gridCol w="2125662"/>
                <a:gridCol w="2211388"/>
                <a:gridCol w="2214562"/>
              </a:tblGrid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Алдын ала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Аралық заем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Тұрғын үй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 мерзімі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ШС төленгенге дейін ТҚЖ жинақтау мерзімі шегінде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ШС төленгенге дейін тұрғын үй заемының мерзімі шегінде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Тарифтік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бағдарламаларға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сәйкес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6-дан 25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жылға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дейін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0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Қаржыландыру көзі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Меншікті, заемдық, тартылған қаражат, тұрғын үй құрылыс жинақтары қосылмайды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Меншікті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заемдық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тартылған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қаражат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тұрғын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үй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құрылыс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жинақтары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Тұрғын үй құрылыс жинақтары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547B82-8626-410D-A877-042B9CF26751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Тұрғын үй </a:t>
            </a:r>
            <a:r>
              <a:rPr lang="ru-RU" smtClean="0"/>
              <a:t>заем</a:t>
            </a:r>
            <a:r>
              <a:rPr lang="ru-RU" smtClean="0">
                <a:latin typeface="Arial" charset="0"/>
              </a:rPr>
              <a:t>ы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z="1200" smtClean="0"/>
              <a:t> 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200" smtClean="0"/>
              <a:t>                                     </a:t>
            </a:r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grpSp>
        <p:nvGrpSpPr>
          <p:cNvPr id="8197" name="Group 4"/>
          <p:cNvGrpSpPr>
            <a:grpSpLocks noChangeAspect="1"/>
          </p:cNvGrpSpPr>
          <p:nvPr/>
        </p:nvGrpSpPr>
        <p:grpSpPr bwMode="auto">
          <a:xfrm>
            <a:off x="827088" y="2205038"/>
            <a:ext cx="7200900" cy="3167062"/>
            <a:chOff x="1234" y="2474"/>
            <a:chExt cx="7634" cy="2968"/>
          </a:xfrm>
        </p:grpSpPr>
        <p:sp>
          <p:nvSpPr>
            <p:cNvPr id="8201" name="AutoShape 5"/>
            <p:cNvSpPr>
              <a:spLocks noChangeAspect="1" noChangeArrowheads="1"/>
            </p:cNvSpPr>
            <p:nvPr/>
          </p:nvSpPr>
          <p:spPr bwMode="auto">
            <a:xfrm>
              <a:off x="1234" y="2474"/>
              <a:ext cx="7634" cy="2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8202" name="AutoShape 6"/>
            <p:cNvSpPr>
              <a:spLocks noChangeArrowheads="1"/>
            </p:cNvSpPr>
            <p:nvPr/>
          </p:nvSpPr>
          <p:spPr bwMode="auto">
            <a:xfrm rot="-5400000">
              <a:off x="2857" y="2067"/>
              <a:ext cx="1091" cy="2429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/>
            <a:lstStyle/>
            <a:p>
              <a: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None/>
              </a:pPr>
              <a:endParaRPr lang="ru-RU" sz="900"/>
            </a:p>
            <a:p>
              <a: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None/>
              </a:pPr>
              <a:r>
                <a:rPr lang="ru-RU" sz="900"/>
                <a:t>Жинақтар</a:t>
              </a:r>
            </a:p>
            <a:p>
              <a: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None/>
              </a:pPr>
              <a:r>
                <a:rPr lang="ru-RU" sz="900"/>
                <a:t>50%</a:t>
              </a:r>
            </a:p>
            <a:p>
              <a:endParaRPr lang="ru-RU" sz="900"/>
            </a:p>
          </p:txBody>
        </p:sp>
        <p:sp>
          <p:nvSpPr>
            <p:cNvPr id="8203" name="AutoShape 7"/>
            <p:cNvSpPr>
              <a:spLocks noChangeArrowheads="1"/>
            </p:cNvSpPr>
            <p:nvPr/>
          </p:nvSpPr>
          <p:spPr bwMode="auto">
            <a:xfrm rot="5400000">
              <a:off x="5481" y="2919"/>
              <a:ext cx="1221" cy="2950"/>
            </a:xfrm>
            <a:prstGeom prst="rtTriangle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vert="eaVert" wrap="none"/>
            <a:lstStyle/>
            <a:p>
              <a:pPr algn="ctr"/>
              <a:endParaRPr lang="ru-RU"/>
            </a:p>
          </p:txBody>
        </p:sp>
        <p:sp>
          <p:nvSpPr>
            <p:cNvPr id="8204" name="Oval 8"/>
            <p:cNvSpPr>
              <a:spLocks noChangeArrowheads="1"/>
            </p:cNvSpPr>
            <p:nvPr/>
          </p:nvSpPr>
          <p:spPr bwMode="auto">
            <a:xfrm>
              <a:off x="7567" y="3391"/>
              <a:ext cx="781" cy="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900"/>
            </a:p>
            <a:p>
              <a:pPr algn="ctr"/>
              <a:r>
                <a:rPr lang="ru-RU" sz="800"/>
                <a:t>соңы</a:t>
              </a:r>
            </a:p>
          </p:txBody>
        </p:sp>
        <p:sp>
          <p:nvSpPr>
            <p:cNvPr id="8205" name="Oval 9"/>
            <p:cNvSpPr>
              <a:spLocks noChangeArrowheads="1"/>
            </p:cNvSpPr>
            <p:nvPr/>
          </p:nvSpPr>
          <p:spPr bwMode="auto">
            <a:xfrm>
              <a:off x="1266" y="3391"/>
              <a:ext cx="923" cy="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900"/>
            </a:p>
            <a:p>
              <a:pPr algn="ctr"/>
              <a:r>
                <a:rPr lang="ru-RU" sz="800"/>
                <a:t>басы</a:t>
              </a:r>
            </a:p>
          </p:txBody>
        </p:sp>
        <p:sp>
          <p:nvSpPr>
            <p:cNvPr id="8206" name="AutoShape 10"/>
            <p:cNvSpPr>
              <a:spLocks/>
            </p:cNvSpPr>
            <p:nvPr/>
          </p:nvSpPr>
          <p:spPr bwMode="auto">
            <a:xfrm rot="-5400000">
              <a:off x="3163" y="3986"/>
              <a:ext cx="480" cy="2429"/>
            </a:xfrm>
            <a:prstGeom prst="leftBrace">
              <a:avLst>
                <a:gd name="adj1" fmla="val 4217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200"/>
            </a:p>
            <a:p>
              <a:endParaRPr lang="ru-RU" sz="1200"/>
            </a:p>
            <a:p>
              <a:endParaRPr lang="ru-RU"/>
            </a:p>
          </p:txBody>
        </p:sp>
        <p:sp>
          <p:nvSpPr>
            <p:cNvPr id="8207" name="AutoShape 11"/>
            <p:cNvSpPr>
              <a:spLocks/>
            </p:cNvSpPr>
            <p:nvPr/>
          </p:nvSpPr>
          <p:spPr bwMode="auto">
            <a:xfrm rot="-5400000">
              <a:off x="5852" y="3727"/>
              <a:ext cx="480" cy="2950"/>
            </a:xfrm>
            <a:prstGeom prst="leftBrace">
              <a:avLst>
                <a:gd name="adj1" fmla="val 51215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200"/>
            </a:p>
            <a:p>
              <a:endParaRPr lang="ru-RU" sz="1200"/>
            </a:p>
            <a:p>
              <a:endParaRPr lang="ru-RU"/>
            </a:p>
          </p:txBody>
        </p:sp>
      </p:grpSp>
      <p:sp>
        <p:nvSpPr>
          <p:cNvPr id="8198" name="Rectangle 12"/>
          <p:cNvSpPr>
            <a:spLocks noChangeArrowheads="1"/>
          </p:cNvSpPr>
          <p:nvPr/>
        </p:nvSpPr>
        <p:spPr bwMode="auto">
          <a:xfrm rot="-5400000">
            <a:off x="4389438" y="3600450"/>
            <a:ext cx="484187" cy="995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>
                <a:solidFill>
                  <a:schemeClr val="bg1"/>
                </a:solidFill>
              </a:rPr>
              <a:t>Тұрғын үй заемы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>
                <a:solidFill>
                  <a:schemeClr val="bg1"/>
                </a:solidFill>
              </a:rPr>
              <a:t>50%</a:t>
            </a:r>
          </a:p>
        </p:txBody>
      </p:sp>
      <p:sp>
        <p:nvSpPr>
          <p:cNvPr id="8199" name="Rectangle 13"/>
          <p:cNvSpPr>
            <a:spLocks noChangeArrowheads="1"/>
          </p:cNvSpPr>
          <p:nvPr/>
        </p:nvSpPr>
        <p:spPr bwMode="auto">
          <a:xfrm rot="-5400000">
            <a:off x="2663032" y="5206206"/>
            <a:ext cx="484188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/>
              <a:t>Жинақтау кезеңі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/>
              <a:t>(кемінде 3 жыл)</a:t>
            </a:r>
          </a:p>
        </p:txBody>
      </p:sp>
      <p:sp>
        <p:nvSpPr>
          <p:cNvPr id="8200" name="Rectangle 14"/>
          <p:cNvSpPr>
            <a:spLocks noChangeArrowheads="1"/>
          </p:cNvSpPr>
          <p:nvPr/>
        </p:nvSpPr>
        <p:spPr bwMode="auto">
          <a:xfrm rot="-5400000">
            <a:off x="4845050" y="4878388"/>
            <a:ext cx="320675" cy="1447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/>
              <a:t>Негізгі кредит беру кезеңі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5F1B7A-B25D-46AC-8984-5B20B141641E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Аралық тұрғын үй </a:t>
            </a:r>
            <a:r>
              <a:rPr lang="ru-RU" smtClean="0"/>
              <a:t>заем</a:t>
            </a:r>
            <a:r>
              <a:rPr lang="ru-RU" smtClean="0">
                <a:latin typeface="Arial" charset="0"/>
              </a:rPr>
              <a:t>ы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340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  </a:t>
            </a:r>
            <a:r>
              <a:rPr lang="ru-RU" smtClean="0"/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200" smtClean="0"/>
          </a:p>
        </p:txBody>
      </p:sp>
      <p:grpSp>
        <p:nvGrpSpPr>
          <p:cNvPr id="9221" name="Group 4"/>
          <p:cNvGrpSpPr>
            <a:grpSpLocks noChangeAspect="1"/>
          </p:cNvGrpSpPr>
          <p:nvPr/>
        </p:nvGrpSpPr>
        <p:grpSpPr bwMode="auto">
          <a:xfrm>
            <a:off x="1000125" y="1989138"/>
            <a:ext cx="7316788" cy="3455987"/>
            <a:chOff x="1111" y="2212"/>
            <a:chExt cx="7757" cy="3230"/>
          </a:xfrm>
        </p:grpSpPr>
        <p:sp>
          <p:nvSpPr>
            <p:cNvPr id="9226" name="AutoShape 5"/>
            <p:cNvSpPr>
              <a:spLocks noChangeAspect="1" noChangeArrowheads="1"/>
            </p:cNvSpPr>
            <p:nvPr/>
          </p:nvSpPr>
          <p:spPr bwMode="auto">
            <a:xfrm>
              <a:off x="1234" y="2212"/>
              <a:ext cx="7634" cy="3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9227" name="AutoShape 6"/>
            <p:cNvSpPr>
              <a:spLocks noChangeArrowheads="1"/>
            </p:cNvSpPr>
            <p:nvPr/>
          </p:nvSpPr>
          <p:spPr bwMode="auto">
            <a:xfrm rot="-5400000">
              <a:off x="1902" y="2587"/>
              <a:ext cx="1353" cy="1128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sz="800"/>
            </a:p>
            <a:p>
              <a:pPr algn="ctr"/>
              <a:r>
                <a:rPr lang="ru-RU" sz="800"/>
                <a:t>  </a:t>
              </a:r>
              <a:endParaRPr lang="ru-RU"/>
            </a:p>
          </p:txBody>
        </p:sp>
        <p:sp>
          <p:nvSpPr>
            <p:cNvPr id="9228" name="AutoShape 7"/>
            <p:cNvSpPr>
              <a:spLocks noChangeArrowheads="1"/>
            </p:cNvSpPr>
            <p:nvPr/>
          </p:nvSpPr>
          <p:spPr bwMode="auto">
            <a:xfrm rot="5400000">
              <a:off x="5502" y="2898"/>
              <a:ext cx="1179" cy="2950"/>
            </a:xfrm>
            <a:prstGeom prst="rtTriangle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9229" name="Oval 8"/>
            <p:cNvSpPr>
              <a:spLocks noChangeArrowheads="1"/>
            </p:cNvSpPr>
            <p:nvPr/>
          </p:nvSpPr>
          <p:spPr bwMode="auto">
            <a:xfrm>
              <a:off x="7567" y="3391"/>
              <a:ext cx="781" cy="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ru-RU" sz="800"/>
            </a:p>
            <a:p>
              <a:pPr algn="ctr"/>
              <a:r>
                <a:rPr lang="ru-RU" sz="800"/>
                <a:t>соңы</a:t>
              </a:r>
            </a:p>
          </p:txBody>
        </p:sp>
        <p:sp>
          <p:nvSpPr>
            <p:cNvPr id="9230" name="Oval 9"/>
            <p:cNvSpPr>
              <a:spLocks noChangeArrowheads="1"/>
            </p:cNvSpPr>
            <p:nvPr/>
          </p:nvSpPr>
          <p:spPr bwMode="auto">
            <a:xfrm>
              <a:off x="1111" y="3391"/>
              <a:ext cx="904" cy="78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ru-RU" sz="900"/>
            </a:p>
            <a:p>
              <a:pPr algn="ctr"/>
              <a:r>
                <a:rPr lang="ru-RU" sz="800"/>
                <a:t>басы</a:t>
              </a:r>
            </a:p>
          </p:txBody>
        </p:sp>
        <p:sp>
          <p:nvSpPr>
            <p:cNvPr id="9231" name="AutoShape 10"/>
            <p:cNvSpPr>
              <a:spLocks/>
            </p:cNvSpPr>
            <p:nvPr/>
          </p:nvSpPr>
          <p:spPr bwMode="auto">
            <a:xfrm rot="-5400000">
              <a:off x="3163" y="3986"/>
              <a:ext cx="480" cy="2429"/>
            </a:xfrm>
            <a:prstGeom prst="leftBrace">
              <a:avLst>
                <a:gd name="adj1" fmla="val 4217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eaVert"/>
            <a:lstStyle/>
            <a:p>
              <a:pPr algn="ctr"/>
              <a:endParaRPr lang="ru-RU"/>
            </a:p>
          </p:txBody>
        </p:sp>
        <p:sp>
          <p:nvSpPr>
            <p:cNvPr id="9232" name="AutoShape 11"/>
            <p:cNvSpPr>
              <a:spLocks/>
            </p:cNvSpPr>
            <p:nvPr/>
          </p:nvSpPr>
          <p:spPr bwMode="auto">
            <a:xfrm rot="-5400000">
              <a:off x="5852" y="3727"/>
              <a:ext cx="480" cy="2950"/>
            </a:xfrm>
            <a:prstGeom prst="leftBrace">
              <a:avLst>
                <a:gd name="adj1" fmla="val 51215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1200"/>
            </a:p>
            <a:p>
              <a:pPr algn="ctr"/>
              <a:endParaRPr lang="ru-RU" sz="1200"/>
            </a:p>
            <a:p>
              <a:pPr algn="ctr"/>
              <a:endParaRPr lang="ru-RU"/>
            </a:p>
          </p:txBody>
        </p:sp>
        <p:sp>
          <p:nvSpPr>
            <p:cNvPr id="9233" name="Rectangle 12"/>
            <p:cNvSpPr>
              <a:spLocks noChangeArrowheads="1"/>
            </p:cNvSpPr>
            <p:nvPr/>
          </p:nvSpPr>
          <p:spPr bwMode="auto">
            <a:xfrm>
              <a:off x="3143" y="2474"/>
              <a:ext cx="1474" cy="2488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sz="1200"/>
            </a:p>
            <a:p>
              <a:pPr algn="ctr"/>
              <a:endParaRPr lang="ru-RU" sz="1200"/>
            </a:p>
            <a:p>
              <a:pPr algn="ctr"/>
              <a:endParaRPr lang="ru-RU" sz="1200"/>
            </a:p>
            <a:p>
              <a:pPr algn="ctr"/>
              <a:endParaRPr lang="ru-RU" sz="1200"/>
            </a:p>
            <a:p>
              <a:pPr algn="ctr"/>
              <a:endParaRPr lang="ru-RU" sz="1200"/>
            </a:p>
            <a:p>
              <a:pPr algn="ctr"/>
              <a:endParaRPr lang="ru-RU" sz="1200"/>
            </a:p>
            <a:p>
              <a:pPr algn="ctr"/>
              <a:r>
                <a:rPr lang="ru-RU" sz="1000"/>
                <a:t>Аралық заем</a:t>
              </a:r>
            </a:p>
            <a:p>
              <a:pPr algn="ctr"/>
              <a:r>
                <a:rPr lang="ru-RU" sz="1000"/>
                <a:t>(100%)</a:t>
              </a:r>
            </a:p>
          </p:txBody>
        </p:sp>
      </p:grpSp>
      <p:sp>
        <p:nvSpPr>
          <p:cNvPr id="9222" name="Rectangle 13"/>
          <p:cNvSpPr>
            <a:spLocks noChangeArrowheads="1"/>
          </p:cNvSpPr>
          <p:nvPr/>
        </p:nvSpPr>
        <p:spPr bwMode="auto">
          <a:xfrm rot="-5400000">
            <a:off x="2774157" y="5345906"/>
            <a:ext cx="620712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ru-RU" sz="900"/>
              <a:t>Жинақтау кезеңі</a:t>
            </a:r>
          </a:p>
          <a:p>
            <a:r>
              <a:rPr lang="ru-RU" sz="900"/>
              <a:t>(кемінде 3 жыл)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900"/>
          </a:p>
        </p:txBody>
      </p:sp>
      <p:sp>
        <p:nvSpPr>
          <p:cNvPr id="9223" name="Rectangle 14"/>
          <p:cNvSpPr>
            <a:spLocks noChangeArrowheads="1"/>
          </p:cNvSpPr>
          <p:nvPr/>
        </p:nvSpPr>
        <p:spPr bwMode="auto">
          <a:xfrm rot="-5400000">
            <a:off x="5473700" y="4951413"/>
            <a:ext cx="320675" cy="1447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/>
              <a:t>Негізгі кредит беру кезеңі</a:t>
            </a:r>
          </a:p>
        </p:txBody>
      </p:sp>
      <p:sp>
        <p:nvSpPr>
          <p:cNvPr id="9224" name="Rectangle 15"/>
          <p:cNvSpPr>
            <a:spLocks noChangeArrowheads="1"/>
          </p:cNvSpPr>
          <p:nvPr/>
        </p:nvSpPr>
        <p:spPr bwMode="auto">
          <a:xfrm rot="-5400000">
            <a:off x="2333625" y="3074988"/>
            <a:ext cx="484187" cy="6175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/>
              <a:t>Жинақтар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/>
              <a:t>50%</a:t>
            </a:r>
          </a:p>
        </p:txBody>
      </p:sp>
      <p:sp>
        <p:nvSpPr>
          <p:cNvPr id="9225" name="Rectangle 16"/>
          <p:cNvSpPr>
            <a:spLocks noChangeArrowheads="1"/>
          </p:cNvSpPr>
          <p:nvPr/>
        </p:nvSpPr>
        <p:spPr bwMode="auto">
          <a:xfrm rot="-5400000">
            <a:off x="4676775" y="3817938"/>
            <a:ext cx="484188" cy="995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>
                <a:solidFill>
                  <a:schemeClr val="bg1"/>
                </a:solidFill>
              </a:rPr>
              <a:t>Тұрғын үй заемы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>
                <a:solidFill>
                  <a:schemeClr val="bg1"/>
                </a:solidFill>
              </a:rPr>
              <a:t>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77FD1-B0BE-4AFD-9411-7E8D1432711E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Алдын ала тұрғын үй</a:t>
            </a:r>
            <a:r>
              <a:rPr lang="ru-RU" smtClean="0"/>
              <a:t> заем</a:t>
            </a:r>
            <a:r>
              <a:rPr lang="ru-RU" smtClean="0">
                <a:latin typeface="Arial" charset="0"/>
              </a:rPr>
              <a:t>ы</a:t>
            </a:r>
          </a:p>
        </p:txBody>
      </p:sp>
      <p:grpSp>
        <p:nvGrpSpPr>
          <p:cNvPr id="10244" name="Group 4"/>
          <p:cNvGrpSpPr>
            <a:grpSpLocks noChangeAspect="1"/>
          </p:cNvGrpSpPr>
          <p:nvPr/>
        </p:nvGrpSpPr>
        <p:grpSpPr bwMode="auto">
          <a:xfrm>
            <a:off x="1403350" y="2349500"/>
            <a:ext cx="6705600" cy="2878138"/>
            <a:chOff x="1234" y="2474"/>
            <a:chExt cx="7634" cy="2968"/>
          </a:xfrm>
        </p:grpSpPr>
        <p:sp>
          <p:nvSpPr>
            <p:cNvPr id="10249" name="AutoShape 5"/>
            <p:cNvSpPr>
              <a:spLocks noChangeAspect="1" noChangeArrowheads="1"/>
            </p:cNvSpPr>
            <p:nvPr/>
          </p:nvSpPr>
          <p:spPr bwMode="auto">
            <a:xfrm>
              <a:off x="1234" y="2474"/>
              <a:ext cx="7634" cy="2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0250" name="AutoShape 6"/>
            <p:cNvSpPr>
              <a:spLocks noChangeArrowheads="1"/>
            </p:cNvSpPr>
            <p:nvPr/>
          </p:nvSpPr>
          <p:spPr bwMode="auto">
            <a:xfrm rot="-5400000">
              <a:off x="2857" y="2067"/>
              <a:ext cx="1091" cy="2429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/>
                <a:t>я</a:t>
              </a:r>
              <a:endParaRPr lang="ru-RU"/>
            </a:p>
          </p:txBody>
        </p:sp>
        <p:sp>
          <p:nvSpPr>
            <p:cNvPr id="10251" name="AutoShape 7"/>
            <p:cNvSpPr>
              <a:spLocks noChangeArrowheads="1"/>
            </p:cNvSpPr>
            <p:nvPr/>
          </p:nvSpPr>
          <p:spPr bwMode="auto">
            <a:xfrm rot="5400000">
              <a:off x="5568" y="2832"/>
              <a:ext cx="1048" cy="2950"/>
            </a:xfrm>
            <a:prstGeom prst="rtTriangle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10252" name="Oval 8"/>
            <p:cNvSpPr>
              <a:spLocks noChangeArrowheads="1"/>
            </p:cNvSpPr>
            <p:nvPr/>
          </p:nvSpPr>
          <p:spPr bwMode="auto">
            <a:xfrm>
              <a:off x="7567" y="3391"/>
              <a:ext cx="853" cy="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900"/>
            </a:p>
            <a:p>
              <a:pPr algn="ctr"/>
              <a:r>
                <a:rPr lang="ru-RU" sz="900"/>
                <a:t>соңы</a:t>
              </a:r>
              <a:endParaRPr lang="ru-RU"/>
            </a:p>
          </p:txBody>
        </p:sp>
        <p:sp>
          <p:nvSpPr>
            <p:cNvPr id="10253" name="Oval 9"/>
            <p:cNvSpPr>
              <a:spLocks noChangeArrowheads="1"/>
            </p:cNvSpPr>
            <p:nvPr/>
          </p:nvSpPr>
          <p:spPr bwMode="auto">
            <a:xfrm>
              <a:off x="1263" y="3391"/>
              <a:ext cx="926" cy="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900"/>
            </a:p>
            <a:p>
              <a:pPr algn="ctr"/>
              <a:r>
                <a:rPr lang="ru-RU" sz="900"/>
                <a:t>басы</a:t>
              </a:r>
              <a:endParaRPr lang="ru-RU"/>
            </a:p>
          </p:txBody>
        </p:sp>
        <p:sp>
          <p:nvSpPr>
            <p:cNvPr id="10254" name="AutoShape 10"/>
            <p:cNvSpPr>
              <a:spLocks/>
            </p:cNvSpPr>
            <p:nvPr/>
          </p:nvSpPr>
          <p:spPr bwMode="auto">
            <a:xfrm rot="-5400000">
              <a:off x="3163" y="3986"/>
              <a:ext cx="480" cy="2429"/>
            </a:xfrm>
            <a:prstGeom prst="leftBrace">
              <a:avLst>
                <a:gd name="adj1" fmla="val 4217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200"/>
            </a:p>
            <a:p>
              <a:endParaRPr lang="ru-RU" sz="1200"/>
            </a:p>
            <a:p>
              <a:endParaRPr lang="ru-RU"/>
            </a:p>
          </p:txBody>
        </p:sp>
        <p:sp>
          <p:nvSpPr>
            <p:cNvPr id="10255" name="AutoShape 11"/>
            <p:cNvSpPr>
              <a:spLocks/>
            </p:cNvSpPr>
            <p:nvPr/>
          </p:nvSpPr>
          <p:spPr bwMode="auto">
            <a:xfrm rot="-5400000">
              <a:off x="5852" y="3727"/>
              <a:ext cx="480" cy="2950"/>
            </a:xfrm>
            <a:prstGeom prst="leftBrace">
              <a:avLst>
                <a:gd name="adj1" fmla="val 51215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eaVert"/>
            <a:lstStyle/>
            <a:p>
              <a:endParaRPr lang="ru-RU"/>
            </a:p>
          </p:txBody>
        </p:sp>
        <p:sp>
          <p:nvSpPr>
            <p:cNvPr id="10256" name="Rectangle 12"/>
            <p:cNvSpPr>
              <a:spLocks noChangeArrowheads="1"/>
            </p:cNvSpPr>
            <p:nvPr/>
          </p:nvSpPr>
          <p:spPr bwMode="auto">
            <a:xfrm>
              <a:off x="2188" y="2736"/>
              <a:ext cx="2429" cy="2095"/>
            </a:xfrm>
            <a:prstGeom prst="rect">
              <a:avLst/>
            </a:prstGeom>
            <a:solidFill>
              <a:srgbClr val="FFFFFF">
                <a:alpha val="34901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1200"/>
            </a:p>
            <a:p>
              <a:endParaRPr lang="ru-RU" sz="1200"/>
            </a:p>
            <a:p>
              <a:r>
                <a:rPr lang="ru-RU" sz="1200"/>
                <a:t>                                   </a:t>
              </a:r>
            </a:p>
            <a:p>
              <a:r>
                <a:rPr lang="ru-RU" sz="1200"/>
                <a:t>                           </a:t>
              </a:r>
            </a:p>
            <a:p>
              <a:endParaRPr lang="ru-RU" sz="1200"/>
            </a:p>
            <a:p>
              <a:endParaRPr lang="ru-RU" sz="1200"/>
            </a:p>
            <a:p>
              <a:endParaRPr lang="ru-RU" sz="1200"/>
            </a:p>
            <a:p>
              <a:r>
                <a:rPr lang="ru-RU" sz="1200"/>
                <a:t>Алдын ала заем</a:t>
              </a:r>
            </a:p>
            <a:p>
              <a:pPr algn="ctr"/>
              <a:r>
                <a:rPr lang="ru-RU" sz="1200"/>
                <a:t>(100%)</a:t>
              </a:r>
            </a:p>
            <a:p>
              <a:endParaRPr lang="ru-RU"/>
            </a:p>
          </p:txBody>
        </p:sp>
        <p:sp>
          <p:nvSpPr>
            <p:cNvPr id="10257" name="Line 13"/>
            <p:cNvSpPr>
              <a:spLocks noChangeShapeType="1"/>
            </p:cNvSpPr>
            <p:nvPr/>
          </p:nvSpPr>
          <p:spPr bwMode="auto">
            <a:xfrm>
              <a:off x="2449" y="2736"/>
              <a:ext cx="1" cy="209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8" name="Line 14"/>
            <p:cNvSpPr>
              <a:spLocks noChangeShapeType="1"/>
            </p:cNvSpPr>
            <p:nvPr/>
          </p:nvSpPr>
          <p:spPr bwMode="auto">
            <a:xfrm>
              <a:off x="2709" y="2736"/>
              <a:ext cx="1" cy="20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9" name="Line 15"/>
            <p:cNvSpPr>
              <a:spLocks noChangeShapeType="1"/>
            </p:cNvSpPr>
            <p:nvPr/>
          </p:nvSpPr>
          <p:spPr bwMode="auto">
            <a:xfrm>
              <a:off x="2969" y="2736"/>
              <a:ext cx="1" cy="20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0" name="Line 16"/>
            <p:cNvSpPr>
              <a:spLocks noChangeShapeType="1"/>
            </p:cNvSpPr>
            <p:nvPr/>
          </p:nvSpPr>
          <p:spPr bwMode="auto">
            <a:xfrm>
              <a:off x="3229" y="2736"/>
              <a:ext cx="1" cy="20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1" name="Line 17"/>
            <p:cNvSpPr>
              <a:spLocks noChangeShapeType="1"/>
            </p:cNvSpPr>
            <p:nvPr/>
          </p:nvSpPr>
          <p:spPr bwMode="auto">
            <a:xfrm>
              <a:off x="3490" y="2736"/>
              <a:ext cx="1" cy="20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2" name="Line 18"/>
            <p:cNvSpPr>
              <a:spLocks noChangeShapeType="1"/>
            </p:cNvSpPr>
            <p:nvPr/>
          </p:nvSpPr>
          <p:spPr bwMode="auto">
            <a:xfrm>
              <a:off x="3750" y="2736"/>
              <a:ext cx="0" cy="20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3" name="Line 19"/>
            <p:cNvSpPr>
              <a:spLocks noChangeShapeType="1"/>
            </p:cNvSpPr>
            <p:nvPr/>
          </p:nvSpPr>
          <p:spPr bwMode="auto">
            <a:xfrm>
              <a:off x="4010" y="2736"/>
              <a:ext cx="0" cy="20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4" name="Line 20"/>
            <p:cNvSpPr>
              <a:spLocks noChangeShapeType="1"/>
            </p:cNvSpPr>
            <p:nvPr/>
          </p:nvSpPr>
          <p:spPr bwMode="auto">
            <a:xfrm>
              <a:off x="4270" y="2736"/>
              <a:ext cx="0" cy="20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5" name="Rectangle 21"/>
          <p:cNvSpPr>
            <a:spLocks noChangeArrowheads="1"/>
          </p:cNvSpPr>
          <p:nvPr/>
        </p:nvSpPr>
        <p:spPr bwMode="auto">
          <a:xfrm rot="-5400000">
            <a:off x="2928938" y="4973637"/>
            <a:ext cx="4572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ru-RU" sz="900"/>
              <a:t>Жинақтау кезеңі</a:t>
            </a:r>
          </a:p>
          <a:p>
            <a:r>
              <a:rPr lang="ru-RU" sz="900"/>
              <a:t>(кемінде 3 жыл)</a:t>
            </a:r>
          </a:p>
        </p:txBody>
      </p:sp>
      <p:sp>
        <p:nvSpPr>
          <p:cNvPr id="10246" name="Rectangle 22"/>
          <p:cNvSpPr>
            <a:spLocks noChangeArrowheads="1"/>
          </p:cNvSpPr>
          <p:nvPr/>
        </p:nvSpPr>
        <p:spPr bwMode="auto">
          <a:xfrm rot="-5400000">
            <a:off x="5473700" y="4664076"/>
            <a:ext cx="320675" cy="1447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/>
              <a:t>Негізгі кредит беру кезеңі</a:t>
            </a:r>
          </a:p>
        </p:txBody>
      </p:sp>
      <p:sp>
        <p:nvSpPr>
          <p:cNvPr id="10247" name="Rectangle 23"/>
          <p:cNvSpPr>
            <a:spLocks noChangeArrowheads="1"/>
          </p:cNvSpPr>
          <p:nvPr/>
        </p:nvSpPr>
        <p:spPr bwMode="auto">
          <a:xfrm rot="-5400000">
            <a:off x="4749800" y="3532188"/>
            <a:ext cx="484188" cy="995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>
                <a:solidFill>
                  <a:schemeClr val="bg1"/>
                </a:solidFill>
              </a:rPr>
              <a:t>Тұрғын үй заемы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>
                <a:solidFill>
                  <a:schemeClr val="bg1"/>
                </a:solidFill>
              </a:rPr>
              <a:t>50%</a:t>
            </a:r>
          </a:p>
        </p:txBody>
      </p:sp>
      <p:sp>
        <p:nvSpPr>
          <p:cNvPr id="10248" name="Rectangle 24"/>
          <p:cNvSpPr>
            <a:spLocks noChangeArrowheads="1"/>
          </p:cNvSpPr>
          <p:nvPr/>
        </p:nvSpPr>
        <p:spPr bwMode="auto">
          <a:xfrm rot="-5400000">
            <a:off x="3630613" y="3073400"/>
            <a:ext cx="484188" cy="617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/>
              <a:t>Жинақтар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900"/>
              <a:t>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eaVert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eaVert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531</TotalTime>
  <Words>420</Words>
  <Application>Microsoft PowerPoint</Application>
  <PresentationFormat>Экран (4:3)</PresentationFormat>
  <Paragraphs>138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Verdana</vt:lpstr>
      <vt:lpstr>Wingdings</vt:lpstr>
      <vt:lpstr>Times New Roman</vt:lpstr>
      <vt:lpstr>Профиль</vt:lpstr>
      <vt:lpstr>«Тұрғын үй құрылыс жинақ жүйесінің заемдары туралы ақпарат»</vt:lpstr>
      <vt:lpstr>Алдын ала тұрғын үй заемы</vt:lpstr>
      <vt:lpstr>Алдын ала тұрғын үй заемының басқа заемдардан ерекшелігі.</vt:lpstr>
      <vt:lpstr>Алдын ала тұрғын үй заемының басқа заемдардан ерекшелігі.</vt:lpstr>
      <vt:lpstr>Алдын ала тұрғын үй заемының басқа заемдардан ерекшелігі.</vt:lpstr>
      <vt:lpstr>Тұрғын үй заемы</vt:lpstr>
      <vt:lpstr>Аралық тұрғын үй заемы</vt:lpstr>
      <vt:lpstr>Алдын ала тұрғын үй заемы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проекте Закона РК «О внесении изменений и дополнений в некоторые законодательные акты РК по вопросам жилищных строительных сбережений»</dc:title>
  <dc:creator>Sayle</dc:creator>
  <cp:lastModifiedBy>Равиль</cp:lastModifiedBy>
  <cp:revision>77</cp:revision>
  <dcterms:created xsi:type="dcterms:W3CDTF">2007-01-20T06:44:07Z</dcterms:created>
  <dcterms:modified xsi:type="dcterms:W3CDTF">2012-06-04T06:33:19Z</dcterms:modified>
</cp:coreProperties>
</file>