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31" r:id="rId1"/>
    <p:sldMasterId id="2147485153" r:id="rId2"/>
    <p:sldMasterId id="2147485166" r:id="rId3"/>
    <p:sldMasterId id="2147485230" r:id="rId4"/>
    <p:sldMasterId id="2147485243" r:id="rId5"/>
    <p:sldMasterId id="2147485310" r:id="rId6"/>
    <p:sldMasterId id="2147485335" r:id="rId7"/>
    <p:sldMasterId id="2147485425" r:id="rId8"/>
    <p:sldMasterId id="2147485502" r:id="rId9"/>
    <p:sldMasterId id="2147485511" r:id="rId10"/>
    <p:sldMasterId id="2147485537" r:id="rId11"/>
  </p:sldMasterIdLst>
  <p:notesMasterIdLst>
    <p:notesMasterId r:id="rId18"/>
  </p:notesMasterIdLst>
  <p:handoutMasterIdLst>
    <p:handoutMasterId r:id="rId19"/>
  </p:handoutMasterIdLst>
  <p:sldIdLst>
    <p:sldId id="902" r:id="rId12"/>
    <p:sldId id="941" r:id="rId13"/>
    <p:sldId id="948" r:id="rId14"/>
    <p:sldId id="949" r:id="rId15"/>
    <p:sldId id="950" r:id="rId16"/>
    <p:sldId id="951" r:id="rId17"/>
  </p:sldIdLst>
  <p:sldSz cx="9144000" cy="5143500" type="screen16x9"/>
  <p:notesSz cx="6797675" cy="9928225"/>
  <p:defaultTextStyle>
    <a:defPPr>
      <a:defRPr lang="ru-RU"/>
    </a:defPPr>
    <a:lvl1pPr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4488" indent="112713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90563" indent="-3175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35050" indent="-4763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81125" indent="-6350" algn="l" defTabSz="6905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а Мамбаева" initials="ДМ" lastIdx="0" clrIdx="0">
    <p:extLst>
      <p:ext uri="{19B8F6BF-5375-455C-9EA6-DF929625EA0E}">
        <p15:presenceInfo xmlns:p15="http://schemas.microsoft.com/office/powerpoint/2012/main" userId="Дана Мамб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ED"/>
    <a:srgbClr val="432DA3"/>
    <a:srgbClr val="FBDD76"/>
    <a:srgbClr val="5B9BD5"/>
    <a:srgbClr val="FDF6F1"/>
    <a:srgbClr val="FF9B15"/>
    <a:srgbClr val="1C9EA4"/>
    <a:srgbClr val="787878"/>
    <a:srgbClr val="57C7B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357" autoAdjust="0"/>
  </p:normalViewPr>
  <p:slideViewPr>
    <p:cSldViewPr snapToGrid="0">
      <p:cViewPr varScale="1">
        <p:scale>
          <a:sx n="152" d="100"/>
          <a:sy n="152" d="100"/>
        </p:scale>
        <p:origin x="49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3110"/>
        <p:guide pos="2142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3"/>
            <a:ext cx="2946400" cy="498475"/>
          </a:xfrm>
          <a:prstGeom prst="rect">
            <a:avLst/>
          </a:prstGeom>
        </p:spPr>
        <p:txBody>
          <a:bodyPr vert="horz" lIns="91710" tIns="45855" rIns="91710" bIns="45855" rtlCol="0"/>
          <a:lstStyle>
            <a:lvl1pPr algn="l" defTabSz="9192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3"/>
            <a:ext cx="2946400" cy="498475"/>
          </a:xfrm>
          <a:prstGeom prst="rect">
            <a:avLst/>
          </a:prstGeom>
        </p:spPr>
        <p:txBody>
          <a:bodyPr vert="horz" lIns="91710" tIns="45855" rIns="91710" bIns="45855" rtlCol="0"/>
          <a:lstStyle>
            <a:lvl1pPr algn="r" defTabSz="9192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97753B-154F-4572-A184-599776B889BD}" type="datetimeFigureOut">
              <a:rPr lang="ru-RU"/>
              <a:pPr>
                <a:defRPr/>
              </a:pPr>
              <a:t>08.09.2021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6" y="9429770"/>
            <a:ext cx="2946400" cy="498475"/>
          </a:xfrm>
          <a:prstGeom prst="rect">
            <a:avLst/>
          </a:prstGeom>
        </p:spPr>
        <p:txBody>
          <a:bodyPr vert="horz" lIns="91710" tIns="45855" rIns="91710" bIns="45855" rtlCol="0" anchor="b"/>
          <a:lstStyle>
            <a:lvl1pPr algn="l" defTabSz="9192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70"/>
            <a:ext cx="2946400" cy="498475"/>
          </a:xfrm>
          <a:prstGeom prst="rect">
            <a:avLst/>
          </a:prstGeom>
        </p:spPr>
        <p:txBody>
          <a:bodyPr vert="horz" wrap="square" lIns="91710" tIns="45855" rIns="91710" bIns="45855" numCol="1" anchor="b" anchorCtr="0" compatLnSpc="1">
            <a:prstTxWarp prst="textNoShape">
              <a:avLst/>
            </a:prstTxWarp>
          </a:bodyPr>
          <a:lstStyle>
            <a:lvl1pPr algn="r" defTabSz="919062" eaLnBrk="1" hangingPunct="1">
              <a:defRPr sz="1200"/>
            </a:lvl1pPr>
          </a:lstStyle>
          <a:p>
            <a:fld id="{1444BD2D-FB8D-4895-9A00-48AFEB1E68B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4035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3"/>
            <a:ext cx="2946400" cy="498475"/>
          </a:xfrm>
          <a:prstGeom prst="rect">
            <a:avLst/>
          </a:prstGeom>
        </p:spPr>
        <p:txBody>
          <a:bodyPr vert="horz" lIns="91710" tIns="45855" rIns="91710" bIns="45855" rtlCol="0"/>
          <a:lstStyle>
            <a:lvl1pPr algn="l" defTabSz="9192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3"/>
            <a:ext cx="2946400" cy="498475"/>
          </a:xfrm>
          <a:prstGeom prst="rect">
            <a:avLst/>
          </a:prstGeom>
        </p:spPr>
        <p:txBody>
          <a:bodyPr vert="horz" lIns="91710" tIns="45855" rIns="91710" bIns="45855" rtlCol="0"/>
          <a:lstStyle>
            <a:lvl1pPr algn="r" defTabSz="9192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2A53E-B23F-4C10-A309-B4BC8F422063}" type="datetimeFigureOut">
              <a:rPr lang="ru-RU"/>
              <a:pPr>
                <a:defRPr/>
              </a:pPr>
              <a:t>08.09.2021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0" tIns="45855" rIns="91710" bIns="4585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75" y="4776808"/>
            <a:ext cx="5438775" cy="3911599"/>
          </a:xfrm>
          <a:prstGeom prst="rect">
            <a:avLst/>
          </a:prstGeom>
        </p:spPr>
        <p:txBody>
          <a:bodyPr vert="horz" lIns="91710" tIns="45855" rIns="91710" bIns="4585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9429770"/>
            <a:ext cx="2946400" cy="498475"/>
          </a:xfrm>
          <a:prstGeom prst="rect">
            <a:avLst/>
          </a:prstGeom>
        </p:spPr>
        <p:txBody>
          <a:bodyPr vert="horz" lIns="91710" tIns="45855" rIns="91710" bIns="45855" rtlCol="0" anchor="b"/>
          <a:lstStyle>
            <a:lvl1pPr algn="l" defTabSz="9192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70"/>
            <a:ext cx="2946400" cy="498475"/>
          </a:xfrm>
          <a:prstGeom prst="rect">
            <a:avLst/>
          </a:prstGeom>
        </p:spPr>
        <p:txBody>
          <a:bodyPr vert="horz" wrap="square" lIns="91710" tIns="45855" rIns="91710" bIns="45855" numCol="1" anchor="b" anchorCtr="0" compatLnSpc="1">
            <a:prstTxWarp prst="textNoShape">
              <a:avLst/>
            </a:prstTxWarp>
          </a:bodyPr>
          <a:lstStyle>
            <a:lvl1pPr algn="r" defTabSz="919062" eaLnBrk="1" hangingPunct="1">
              <a:defRPr sz="1200"/>
            </a:lvl1pPr>
          </a:lstStyle>
          <a:p>
            <a:fld id="{2D94C3BD-0C2C-438A-AE15-108F7E31D7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8379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488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0563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5050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81125" algn="l" defTabSz="69056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28180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6pPr>
    <a:lvl7pPr marL="2073815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7pPr>
    <a:lvl8pPr marL="2419450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8pPr>
    <a:lvl9pPr marL="2765086" algn="l" defTabSz="691272" rtl="0" eaLnBrk="1" latinLnBrk="0" hangingPunct="1">
      <a:defRPr sz="9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:a16="http://schemas.microsoft.com/office/drawing/2014/main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:a16="http://schemas.microsoft.com/office/drawing/2014/main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:a16="http://schemas.microsoft.com/office/drawing/2014/main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33FF2-67A3-4064-8E89-8EA179FFBFEB}" type="slidenum">
              <a:rPr lang="en-US" altLang="ru-RU">
                <a:latin typeface="Calibri" panose="020F0502020204030204" pitchFamily="34" charset="0"/>
              </a:rPr>
              <a:pPr eaLnBrk="1" hangingPunct="1"/>
              <a:t>0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4C3BD-0C2C-438A-AE15-108F7E31D786}" type="slidenum">
              <a:rPr lang="ru-RU" altLang="ru-RU" smtClean="0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1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4C3BD-0C2C-438A-AE15-108F7E31D786}" type="slidenum">
              <a:rPr lang="ru-RU" altLang="ru-RU" smtClean="0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0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NUL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6" Type="http://schemas.openxmlformats.org/officeDocument/2006/relationships/image" Target="NULL"/><Relationship Id="rId1" Type="http://schemas.openxmlformats.org/officeDocument/2006/relationships/vmlDrawing" Target="../drawings/vmlDrawing6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18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70707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fld id="{8930C112-013A-4BCE-B384-B3C28B449AB0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3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143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1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546" eaLnBrk="1" hangingPunct="1">
              <a:defRPr/>
            </a:pPr>
            <a:fld id="{6A93956F-647A-44B9-8163-DDB447652883}" type="slidenum">
              <a:rPr lang="ru-RU" altLang="ru-RU" sz="800" smtClean="0">
                <a:solidFill>
                  <a:prstClr val="black"/>
                </a:solidFill>
                <a:latin typeface="Arial" panose="020B0604020202020204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6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20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39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1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02" eaLnBrk="1" hangingPunct="1">
              <a:defRPr/>
            </a:pPr>
            <a:r>
              <a:rPr lang="kk-KZ" sz="26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6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67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3604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годар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241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1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0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51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8899527" y="500062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D7A5684-EDC1-4BA5-A61F-CC11A9D59518}" type="slidenum">
              <a:rPr lang="ru-RU" altLang="ru-RU" sz="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B2A65A1-2B96-40B7-BDF6-2CD69FAB66B8}" type="datetime1">
              <a:rPr lang="ru-RU" smtClean="0"/>
              <a:pPr/>
              <a:t>08.09.2021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2720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443704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8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76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9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5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51C9F8-CD44-49B3-9349-45FE6EA60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5"/>
                        <a:ext cx="1620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5" y="142508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0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6DF62-6965-49F4-959F-4F584E23DE70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0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51D4-4221-4520-A8A0-03BAB9FC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292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 panose="020B0502040204020203" pitchFamily="34" charset="0"/>
              <a:ea typeface="ＭＳ Ｐゴシック" panose="020B0600070205080204" pitchFamily="34" charset="-128"/>
              <a:cs typeface="+mn-cs"/>
              <a:sym typeface="Segoe UI Light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0BCF15-E6C8-43DF-AC8E-F15436FDB37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67248" cy="51435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04482-B9E3-46E5-9307-32B0FEBE120C}"/>
              </a:ext>
            </a:extLst>
          </p:cNvPr>
          <p:cNvSpPr>
            <a:spLocks/>
          </p:cNvSpPr>
          <p:nvPr userDrawn="1"/>
        </p:nvSpPr>
        <p:spPr>
          <a:xfrm>
            <a:off x="2804548" y="0"/>
            <a:ext cx="6362700" cy="51435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807160" y="464820"/>
            <a:ext cx="4568297" cy="135421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4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1" y="2464823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24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1" y="2826466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Тип документа | Дата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5FE982-24AC-46AB-B662-CE4E0D4D885F}"/>
              </a:ext>
            </a:extLst>
          </p:cNvPr>
          <p:cNvGrpSpPr/>
          <p:nvPr userDrawn="1"/>
        </p:nvGrpSpPr>
        <p:grpSpPr>
          <a:xfrm>
            <a:off x="2600466" y="0"/>
            <a:ext cx="438150" cy="5143500"/>
            <a:chOff x="2600466" y="-92848"/>
            <a:chExt cx="438150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DECDE6-35C3-4FDB-87BC-AF26C850AE35}"/>
                </a:ext>
              </a:extLst>
            </p:cNvPr>
            <p:cNvSpPr/>
            <p:nvPr userDrawn="1"/>
          </p:nvSpPr>
          <p:spPr>
            <a:xfrm>
              <a:off x="2600466" y="-92848"/>
              <a:ext cx="438150" cy="5143500"/>
            </a:xfrm>
            <a:prstGeom prst="rect">
              <a:avLst/>
            </a:prstGeom>
            <a:gradFill flip="none" rotWithShape="1">
              <a:gsLst>
                <a:gs pos="0">
                  <a:srgbClr val="FDE15C"/>
                </a:gs>
                <a:gs pos="100000">
                  <a:srgbClr val="CB9C2E"/>
                </a:gs>
              </a:gsLst>
              <a:lin ang="8100000" scaled="1"/>
              <a:tileRect/>
            </a:gra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5212CA-AA69-41C8-9529-D0F338B3F336}"/>
                </a:ext>
              </a:extLst>
            </p:cNvPr>
            <p:cNvGrpSpPr/>
            <p:nvPr userDrawn="1"/>
          </p:nvGrpSpPr>
          <p:grpSpPr>
            <a:xfrm flipH="1">
              <a:off x="2668262" y="-92848"/>
              <a:ext cx="302559" cy="5143500"/>
              <a:chOff x="2798391" y="-1764818"/>
              <a:chExt cx="251568" cy="4276656"/>
            </a:xfrm>
          </p:grpSpPr>
          <p:sp>
            <p:nvSpPr>
              <p:cNvPr id="289" name="Graphic 1">
                <a:extLst>
                  <a:ext uri="{FF2B5EF4-FFF2-40B4-BE49-F238E27FC236}">
                    <a16:creationId xmlns:a16="http://schemas.microsoft.com/office/drawing/2014/main" id="{D95CB84A-A9FF-49A1-BA6B-44CA2895DD34}"/>
                  </a:ext>
                </a:extLst>
              </p:cNvPr>
              <p:cNvSpPr/>
              <p:nvPr userDrawn="1"/>
            </p:nvSpPr>
            <p:spPr>
              <a:xfrm>
                <a:off x="2798391" y="226027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2" name="Graphic 1">
                <a:extLst>
                  <a:ext uri="{FF2B5EF4-FFF2-40B4-BE49-F238E27FC236}">
                    <a16:creationId xmlns:a16="http://schemas.microsoft.com/office/drawing/2014/main" id="{6B666A9A-D58D-4F1A-8A65-E494706C692C}"/>
                  </a:ext>
                </a:extLst>
              </p:cNvPr>
              <p:cNvSpPr/>
              <p:nvPr userDrawn="1"/>
            </p:nvSpPr>
            <p:spPr>
              <a:xfrm>
                <a:off x="2798391" y="200870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3" name="Graphic 1">
                <a:extLst>
                  <a:ext uri="{FF2B5EF4-FFF2-40B4-BE49-F238E27FC236}">
                    <a16:creationId xmlns:a16="http://schemas.microsoft.com/office/drawing/2014/main" id="{E19C24C8-FDC1-4760-8A0B-AB164144AFD4}"/>
                  </a:ext>
                </a:extLst>
              </p:cNvPr>
              <p:cNvSpPr/>
              <p:nvPr userDrawn="1"/>
            </p:nvSpPr>
            <p:spPr>
              <a:xfrm>
                <a:off x="2798391" y="175713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4" name="Graphic 1">
                <a:extLst>
                  <a:ext uri="{FF2B5EF4-FFF2-40B4-BE49-F238E27FC236}">
                    <a16:creationId xmlns:a16="http://schemas.microsoft.com/office/drawing/2014/main" id="{B8C6CE6A-184C-492F-89D6-34F137AB863A}"/>
                  </a:ext>
                </a:extLst>
              </p:cNvPr>
              <p:cNvSpPr/>
              <p:nvPr userDrawn="1"/>
            </p:nvSpPr>
            <p:spPr>
              <a:xfrm>
                <a:off x="2798391" y="150556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5" name="Graphic 1">
                <a:extLst>
                  <a:ext uri="{FF2B5EF4-FFF2-40B4-BE49-F238E27FC236}">
                    <a16:creationId xmlns:a16="http://schemas.microsoft.com/office/drawing/2014/main" id="{8AC01F60-9300-4E4F-B5A9-3B5970B2ED3F}"/>
                  </a:ext>
                </a:extLst>
              </p:cNvPr>
              <p:cNvSpPr/>
              <p:nvPr userDrawn="1"/>
            </p:nvSpPr>
            <p:spPr>
              <a:xfrm>
                <a:off x="2798391" y="125399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6" name="Graphic 1">
                <a:extLst>
                  <a:ext uri="{FF2B5EF4-FFF2-40B4-BE49-F238E27FC236}">
                    <a16:creationId xmlns:a16="http://schemas.microsoft.com/office/drawing/2014/main" id="{C5FB2727-788A-48D5-9F2C-85813C258BF4}"/>
                  </a:ext>
                </a:extLst>
              </p:cNvPr>
              <p:cNvSpPr/>
              <p:nvPr userDrawn="1"/>
            </p:nvSpPr>
            <p:spPr>
              <a:xfrm>
                <a:off x="2798391" y="100243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7" name="Graphic 1">
                <a:extLst>
                  <a:ext uri="{FF2B5EF4-FFF2-40B4-BE49-F238E27FC236}">
                    <a16:creationId xmlns:a16="http://schemas.microsoft.com/office/drawing/2014/main" id="{5E0FA2EB-F9FC-4E78-B34A-63146327F1AE}"/>
                  </a:ext>
                </a:extLst>
              </p:cNvPr>
              <p:cNvSpPr/>
              <p:nvPr userDrawn="1"/>
            </p:nvSpPr>
            <p:spPr>
              <a:xfrm>
                <a:off x="2798391" y="75086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8" name="Graphic 1">
                <a:extLst>
                  <a:ext uri="{FF2B5EF4-FFF2-40B4-BE49-F238E27FC236}">
                    <a16:creationId xmlns:a16="http://schemas.microsoft.com/office/drawing/2014/main" id="{F7BDA1C1-8A0F-4DCE-8DC5-3E3A79FE0180}"/>
                  </a:ext>
                </a:extLst>
              </p:cNvPr>
              <p:cNvSpPr/>
              <p:nvPr userDrawn="1"/>
            </p:nvSpPr>
            <p:spPr>
              <a:xfrm>
                <a:off x="2798391" y="49929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99" name="Graphic 1">
                <a:extLst>
                  <a:ext uri="{FF2B5EF4-FFF2-40B4-BE49-F238E27FC236}">
                    <a16:creationId xmlns:a16="http://schemas.microsoft.com/office/drawing/2014/main" id="{C387F47A-663D-4BB4-9DBC-E05AD9E7AF38}"/>
                  </a:ext>
                </a:extLst>
              </p:cNvPr>
              <p:cNvSpPr/>
              <p:nvPr userDrawn="1"/>
            </p:nvSpPr>
            <p:spPr>
              <a:xfrm>
                <a:off x="2798391" y="24772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0" name="Graphic 1">
                <a:extLst>
                  <a:ext uri="{FF2B5EF4-FFF2-40B4-BE49-F238E27FC236}">
                    <a16:creationId xmlns:a16="http://schemas.microsoft.com/office/drawing/2014/main" id="{02948443-6A08-431A-82E8-3D1BE5C3346B}"/>
                  </a:ext>
                </a:extLst>
              </p:cNvPr>
              <p:cNvSpPr/>
              <p:nvPr userDrawn="1"/>
            </p:nvSpPr>
            <p:spPr>
              <a:xfrm>
                <a:off x="2798391" y="-384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1" name="Graphic 1">
                <a:extLst>
                  <a:ext uri="{FF2B5EF4-FFF2-40B4-BE49-F238E27FC236}">
                    <a16:creationId xmlns:a16="http://schemas.microsoft.com/office/drawing/2014/main" id="{3CB11B78-CA76-48EB-ABC8-0DE5BD56FC7F}"/>
                  </a:ext>
                </a:extLst>
              </p:cNvPr>
              <p:cNvSpPr/>
              <p:nvPr userDrawn="1"/>
            </p:nvSpPr>
            <p:spPr>
              <a:xfrm>
                <a:off x="2798391" y="-25541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2" name="Graphic 1">
                <a:extLst>
                  <a:ext uri="{FF2B5EF4-FFF2-40B4-BE49-F238E27FC236}">
                    <a16:creationId xmlns:a16="http://schemas.microsoft.com/office/drawing/2014/main" id="{A2741F3B-DB3F-457C-8CE2-2C0124C54A79}"/>
                  </a:ext>
                </a:extLst>
              </p:cNvPr>
              <p:cNvSpPr/>
              <p:nvPr userDrawn="1"/>
            </p:nvSpPr>
            <p:spPr>
              <a:xfrm>
                <a:off x="2798391" y="-50697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3" name="Graphic 1">
                <a:extLst>
                  <a:ext uri="{FF2B5EF4-FFF2-40B4-BE49-F238E27FC236}">
                    <a16:creationId xmlns:a16="http://schemas.microsoft.com/office/drawing/2014/main" id="{BA67692C-3DB8-4C6F-9FB7-681652D334F8}"/>
                  </a:ext>
                </a:extLst>
              </p:cNvPr>
              <p:cNvSpPr/>
              <p:nvPr userDrawn="1"/>
            </p:nvSpPr>
            <p:spPr>
              <a:xfrm>
                <a:off x="2798391" y="-758546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4" name="Graphic 1">
                <a:extLst>
                  <a:ext uri="{FF2B5EF4-FFF2-40B4-BE49-F238E27FC236}">
                    <a16:creationId xmlns:a16="http://schemas.microsoft.com/office/drawing/2014/main" id="{7BC8E877-7264-43CD-9316-ED5ECE0BB3B7}"/>
                  </a:ext>
                </a:extLst>
              </p:cNvPr>
              <p:cNvSpPr/>
              <p:nvPr userDrawn="1"/>
            </p:nvSpPr>
            <p:spPr>
              <a:xfrm>
                <a:off x="2798391" y="-1010114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5" name="Graphic 1">
                <a:extLst>
                  <a:ext uri="{FF2B5EF4-FFF2-40B4-BE49-F238E27FC236}">
                    <a16:creationId xmlns:a16="http://schemas.microsoft.com/office/drawing/2014/main" id="{7B71A4FD-1DA8-4B61-9110-63F65F0D76DC}"/>
                  </a:ext>
                </a:extLst>
              </p:cNvPr>
              <p:cNvSpPr/>
              <p:nvPr userDrawn="1"/>
            </p:nvSpPr>
            <p:spPr>
              <a:xfrm>
                <a:off x="2798391" y="-1261682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6" name="Graphic 1">
                <a:extLst>
                  <a:ext uri="{FF2B5EF4-FFF2-40B4-BE49-F238E27FC236}">
                    <a16:creationId xmlns:a16="http://schemas.microsoft.com/office/drawing/2014/main" id="{D54B173E-F7DF-4E52-9391-587A7B7C8B7D}"/>
                  </a:ext>
                </a:extLst>
              </p:cNvPr>
              <p:cNvSpPr/>
              <p:nvPr userDrawn="1"/>
            </p:nvSpPr>
            <p:spPr>
              <a:xfrm>
                <a:off x="2798391" y="-1513250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07" name="Graphic 1">
                <a:extLst>
                  <a:ext uri="{FF2B5EF4-FFF2-40B4-BE49-F238E27FC236}">
                    <a16:creationId xmlns:a16="http://schemas.microsoft.com/office/drawing/2014/main" id="{B9C00394-AC68-46A9-9164-F6ECE887BC4F}"/>
                  </a:ext>
                </a:extLst>
              </p:cNvPr>
              <p:cNvSpPr/>
              <p:nvPr userDrawn="1"/>
            </p:nvSpPr>
            <p:spPr>
              <a:xfrm>
                <a:off x="2798391" y="-1764818"/>
                <a:ext cx="251568" cy="25156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>
                <a:noFill/>
                <a:prstDash val="solid"/>
                <a:round/>
              </a:ln>
              <a:effectLst>
                <a:innerShdw blurRad="25400">
                  <a:prstClr val="black">
                    <a:alpha val="59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7113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ＭＳ Ｐゴシック"/>
              <a:cs typeface="+mn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8311896" cy="548640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anose="020B0604020202020204" pitchFamily="34" charset="0"/>
              </a:rPr>
              <a:t>Source: N.A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5367528" y="66990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F94D082-04BC-4A0F-A51E-90752B2C700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531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ＭＳ Ｐゴシック"/>
              <a:cs typeface="+mn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4929878" y="4840327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16052" y="4840327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4929878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16052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416052" y="886430"/>
            <a:ext cx="379933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16052" y="129159"/>
            <a:ext cx="3799332" cy="54864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416052" y="663544"/>
            <a:ext cx="37993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5367528" y="66990"/>
            <a:ext cx="336042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BAFC32F7-2CC8-4EE1-9D55-99C30BE5BD8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486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0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2733403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9/8/2021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6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76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fontAlgn="base">
              <a:spcBef>
                <a:spcPct val="0"/>
              </a:spcBef>
              <a:spcAft>
                <a:spcPct val="0"/>
              </a:spcAft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2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69111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23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03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1225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Министерство национальной экономики</a:t>
            </a:r>
          </a:p>
          <a:p>
            <a:pPr marL="0" marR="0" lvl="0" indent="0" algn="ctr" defTabSz="911225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7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F6FAAD-B68C-4C14-A12C-64AE1811CFA5}" type="slidenum">
              <a:rPr kumimoji="0" lang="ru-RU" alt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77D2E-F049-4A41-98F7-194A3846BC2B}" type="datetime1">
              <a:rPr kumimoji="0" lang="ru-RU" sz="63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90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08.09.2021</a:t>
            </a:fld>
            <a:endParaRPr kumimoji="0" lang="ru-RU" sz="6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2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7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911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материалы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24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911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Приложение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91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small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Благодарю за внимание</a:t>
            </a:r>
            <a:r>
              <a:rPr kumimoji="0" lang="kk-KZ" sz="32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3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91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small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  <a:r>
              <a:rPr kumimoji="0" lang="kk-KZ" sz="3200" b="1" i="0" u="none" strike="noStrike" kern="1200" cap="sm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5686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2A65A1-2B96-40B7-BDF6-2CD69FAB66B8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690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08.09.2021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90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72439-4BCB-4AC5-8EF3-AC0E70F1BA2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690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041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55076" y="4981576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0546" eaLnBrk="1" hangingPunct="1">
              <a:defRPr/>
            </a:pPr>
            <a:fld id="{CF64C8AB-A359-4283-8B1E-EBE022F7DEE2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ctr" defTabSz="690546" eaLnBrk="1" hangingPunct="1">
                <a:defRPr/>
              </a:pPr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8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54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3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48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4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55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0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77D2E-F049-4A41-98F7-194A3846BC2B}" type="datetime1">
              <a:rPr lang="ru-RU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5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61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88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53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726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2A65A1-2B96-40B7-BDF6-2CD69FAB66B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77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28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6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90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0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9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9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77D2E-F049-4A41-98F7-194A3846BC2B}" type="datetime1">
              <a:rPr lang="ru-RU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7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97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60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64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0328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B2A65A1-2B96-40B7-BDF6-2CD69FAB66B8}" type="datetime1">
              <a:rPr lang="ru-RU" smtClean="0">
                <a:solidFill>
                  <a:prstClr val="black"/>
                </a:solidFill>
              </a:rPr>
              <a:pPr/>
              <a:t>08.09.2021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28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907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5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621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301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08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77D2E-F049-4A41-98F7-194A3846BC2B}" type="datetime1">
              <a:rPr lang="ru-RU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4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4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61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06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36977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2A65A1-2B96-40B7-BDF6-2CD69FAB66B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9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DF9E6D-200F-42D9-B9A8-8BD98B9ADF76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487A5B-0A00-40CD-8CA7-A719EBD9830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9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77D2E-F049-4A41-98F7-194A3846BC2B}" type="datetime1">
              <a:rPr lang="ru-RU" smtClean="0"/>
              <a:pPr>
                <a:defRPr/>
              </a:pPr>
              <a:t>08.09.2021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9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468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20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9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780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772B0F-72FC-4B76-8BAF-928EBA49A2F2}" type="datetime1">
              <a:rPr lang="ru-RU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kk-KZ" dirty="0">
                <a:solidFill>
                  <a:prstClr val="white">
                    <a:lumMod val="65000"/>
                  </a:prstClr>
                </a:solidFill>
              </a:rPr>
              <a:t>Итоги СЭР за январь-август 2017 года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65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82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8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911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lang="kk-KZ" sz="24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материалы</a:t>
            </a:r>
            <a:endParaRPr lang="ru-RU" sz="24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73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17851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647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0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88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0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60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77D2E-F049-4A41-98F7-194A3846BC2B}" type="datetime1">
              <a:rPr lang="ru-RU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208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94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7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3109913"/>
            <a:ext cx="9144000" cy="635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016125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70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53463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89128B-A235-45E8-B45C-2D2BE0816A91}"/>
              </a:ext>
            </a:extLst>
          </p:cNvPr>
          <p:cNvSpPr/>
          <p:nvPr userDrawn="1"/>
        </p:nvSpPr>
        <p:spPr>
          <a:xfrm>
            <a:off x="8855075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fld id="{DD7A5684-EDC1-4BA5-A61F-CC11A9D59518}" type="slidenum">
              <a:rPr lang="ru-RU" altLang="ru-RU" sz="8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AE3362-4AE3-41B8-95C0-2F1DA5BC1F1A}"/>
              </a:ext>
            </a:extLst>
          </p:cNvPr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1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B2A65A1-2B96-40B7-BDF6-2CD69FAB66B8}" type="datetime1">
              <a:rPr lang="ru-RU" smtClean="0">
                <a:solidFill>
                  <a:prstClr val="black"/>
                </a:solidFill>
              </a:rPr>
              <a:pPr/>
              <a:t>08.09.2021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57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463550" y="2947988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3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463550" y="315913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691119"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5562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50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628650" y="236538"/>
            <a:ext cx="8515350" cy="442912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6538"/>
            <a:ext cx="61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2064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043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6A93956F-647A-44B9-8163-DDB447652883}" type="slidenum">
              <a:rPr lang="ru-RU" altLang="ru-RU" sz="800" b="1" smtClean="0">
                <a:solidFill>
                  <a:prstClr val="white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3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91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4976813"/>
            <a:ext cx="9144000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8816975" y="4981575"/>
            <a:ext cx="327025" cy="161925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F8F6FAAD-B68C-4C14-A12C-64AE1811CFA5}" type="slidenum">
              <a:rPr lang="ru-RU" altLang="ru-RU" sz="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002213"/>
            <a:ext cx="2417763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77D2E-F049-4A41-98F7-194A3846BC2B}" type="datetime1">
              <a:rPr lang="ru-RU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08.09.2021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5002213"/>
            <a:ext cx="4721225" cy="141287"/>
          </a:xfrm>
          <a:prstGeom prst="rect">
            <a:avLst/>
          </a:prstGeom>
        </p:spPr>
        <p:txBody>
          <a:bodyPr/>
          <a:lstStyle>
            <a:lvl1pPr>
              <a:defRPr sz="633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99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2386806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400" b="1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4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2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230140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91119" eaLnBrk="1" hangingPunct="1">
              <a:defRPr/>
            </a:pPr>
            <a:r>
              <a:rPr lang="kk-KZ" sz="28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28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096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339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28982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12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cap="small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3200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47441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2A65A1-2B96-40B7-BDF6-2CD69FAB66B8}" type="datetime1">
              <a:rPr lang="ru-R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08.09.2021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E72439-4BCB-4AC5-8EF3-AC0E70F1BA20}" type="slidenum">
              <a:rPr lang="ru-R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7015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D34D205E-C104-4C7C-93B9-0C3ED5916C39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13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ижняя лин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911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BAF94AE3-4071-49B2-A727-C5A91F166D72}" type="slidenum">
              <a:rPr lang="ru-RU" altLang="ru-RU" sz="800" b="1" smtClean="0">
                <a:solidFill>
                  <a:srgbClr val="FFFFF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65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лин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864600" y="4981575"/>
            <a:ext cx="327025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410184DD-32D9-48F4-AA30-83C0F07D8F61}" type="slidenum">
              <a:rPr lang="ru-RU" altLang="ru-RU" sz="8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ctr" eaLnBrk="1" hangingPunct="1"/>
              <a:t>‹#›</a:t>
            </a:fld>
            <a:endParaRPr lang="ru-RU" altLang="ru-RU" sz="8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ED133A-9BD5-4472-B7C6-BC57D9156C63}"/>
              </a:ext>
            </a:extLst>
          </p:cNvPr>
          <p:cNvCxnSpPr/>
          <p:nvPr userDrawn="1"/>
        </p:nvCxnSpPr>
        <p:spPr>
          <a:xfrm>
            <a:off x="0" y="428625"/>
            <a:ext cx="9144000" cy="0"/>
          </a:xfrm>
          <a:prstGeom prst="line">
            <a:avLst/>
          </a:prstGeom>
          <a:ln w="158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1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558800"/>
            <a:ext cx="9144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2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815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127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83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55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527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9925" indent="-63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МНЭ РК </a:t>
            </a:r>
            <a:r>
              <a:rPr lang="en-US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| </a:t>
            </a:r>
            <a:r>
              <a:rPr lang="ru-RU" altLang="ru-RU" sz="600" dirty="0">
                <a:solidFill>
                  <a:srgbClr val="A6A6A6"/>
                </a:solidFill>
                <a:latin typeface="Calibri Light" panose="020F0302020204030204" pitchFamily="34" charset="0"/>
              </a:rPr>
              <a:t>ОТЧЕТНАЯ ВСТРЕЧА МИНИСТРА С НАСЕЛЕНИЕМ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91575" y="4975225"/>
            <a:ext cx="358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fld id="{8148F6DD-1534-47C7-962B-2FD2EF3BBCF9}" type="slidenum">
              <a:rPr lang="ru-RU" altLang="ru-RU" sz="600" smtClean="0">
                <a:solidFill>
                  <a:srgbClr val="7F7F7F"/>
                </a:solidFill>
                <a:latin typeface="Arial" charset="0"/>
                <a:cs typeface="Arial" charset="0"/>
              </a:rPr>
              <a:pPr algn="r"/>
              <a:t>‹#›</a:t>
            </a:fld>
            <a:endParaRPr lang="ru-RU" altLang="ru-RU" sz="60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3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9" Type="http://schemas.openxmlformats.org/officeDocument/2006/relationships/tags" Target="../tags/tag30.xml"/><Relationship Id="rId21" Type="http://schemas.openxmlformats.org/officeDocument/2006/relationships/tags" Target="../tags/tag12.xml"/><Relationship Id="rId34" Type="http://schemas.openxmlformats.org/officeDocument/2006/relationships/tags" Target="../tags/tag25.xml"/><Relationship Id="rId42" Type="http://schemas.openxmlformats.org/officeDocument/2006/relationships/tags" Target="../tags/tag33.xml"/><Relationship Id="rId47" Type="http://schemas.openxmlformats.org/officeDocument/2006/relationships/tags" Target="../tags/tag38.xml"/><Relationship Id="rId50" Type="http://schemas.openxmlformats.org/officeDocument/2006/relationships/tags" Target="../tags/tag41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6" Type="http://schemas.openxmlformats.org/officeDocument/2006/relationships/tags" Target="../tags/tag7.xml"/><Relationship Id="rId29" Type="http://schemas.openxmlformats.org/officeDocument/2006/relationships/tags" Target="../tags/tag20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32" Type="http://schemas.openxmlformats.org/officeDocument/2006/relationships/tags" Target="../tags/tag23.xml"/><Relationship Id="rId37" Type="http://schemas.openxmlformats.org/officeDocument/2006/relationships/tags" Target="../tags/tag28.xml"/><Relationship Id="rId40" Type="http://schemas.openxmlformats.org/officeDocument/2006/relationships/tags" Target="../tags/tag31.xml"/><Relationship Id="rId45" Type="http://schemas.openxmlformats.org/officeDocument/2006/relationships/tags" Target="../tags/tag36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116.xml"/><Relationship Id="rId10" Type="http://schemas.openxmlformats.org/officeDocument/2006/relationships/tags" Target="../tags/tag1.xml"/><Relationship Id="rId19" Type="http://schemas.openxmlformats.org/officeDocument/2006/relationships/tags" Target="../tags/tag10.xml"/><Relationship Id="rId31" Type="http://schemas.openxmlformats.org/officeDocument/2006/relationships/tags" Target="../tags/tag22.xml"/><Relationship Id="rId44" Type="http://schemas.openxmlformats.org/officeDocument/2006/relationships/tags" Target="../tags/tag35.xml"/><Relationship Id="rId52" Type="http://schemas.openxmlformats.org/officeDocument/2006/relationships/tags" Target="../tags/tag43.xml"/><Relationship Id="rId4" Type="http://schemas.openxmlformats.org/officeDocument/2006/relationships/slideLayout" Target="../slideLayouts/slideLayout115.xml"/><Relationship Id="rId9" Type="http://schemas.openxmlformats.org/officeDocument/2006/relationships/vmlDrawing" Target="../drawings/vmlDrawing1.v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tags" Target="../tags/tag18.xml"/><Relationship Id="rId30" Type="http://schemas.openxmlformats.org/officeDocument/2006/relationships/tags" Target="../tags/tag21.xml"/><Relationship Id="rId35" Type="http://schemas.openxmlformats.org/officeDocument/2006/relationships/tags" Target="../tags/tag26.xml"/><Relationship Id="rId43" Type="http://schemas.openxmlformats.org/officeDocument/2006/relationships/tags" Target="../tags/tag34.xml"/><Relationship Id="rId48" Type="http://schemas.openxmlformats.org/officeDocument/2006/relationships/tags" Target="../tags/tag39.xml"/><Relationship Id="rId8" Type="http://schemas.openxmlformats.org/officeDocument/2006/relationships/theme" Target="../theme/theme11.xml"/><Relationship Id="rId51" Type="http://schemas.openxmlformats.org/officeDocument/2006/relationships/tags" Target="../tags/tag42.xml"/><Relationship Id="rId3" Type="http://schemas.openxmlformats.org/officeDocument/2006/relationships/slideLayout" Target="../slideLayouts/slideLayout114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33" Type="http://schemas.openxmlformats.org/officeDocument/2006/relationships/tags" Target="../tags/tag24.xml"/><Relationship Id="rId38" Type="http://schemas.openxmlformats.org/officeDocument/2006/relationships/tags" Target="../tags/tag29.xml"/><Relationship Id="rId46" Type="http://schemas.openxmlformats.org/officeDocument/2006/relationships/tags" Target="../tags/tag37.xml"/><Relationship Id="rId20" Type="http://schemas.openxmlformats.org/officeDocument/2006/relationships/tags" Target="../tags/tag11.xml"/><Relationship Id="rId41" Type="http://schemas.openxmlformats.org/officeDocument/2006/relationships/tags" Target="../tags/tag32.xml"/><Relationship Id="rId54" Type="http://schemas.openxmlformats.org/officeDocument/2006/relationships/image" Target="NUL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28" Type="http://schemas.openxmlformats.org/officeDocument/2006/relationships/tags" Target="../tags/tag19.xml"/><Relationship Id="rId36" Type="http://schemas.openxmlformats.org/officeDocument/2006/relationships/tags" Target="../tags/tag27.xml"/><Relationship Id="rId49" Type="http://schemas.openxmlformats.org/officeDocument/2006/relationships/tags" Target="../tags/tag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50" r:id="rId2"/>
    <p:sldLayoutId id="2147485148" r:id="rId3"/>
    <p:sldLayoutId id="2147485107" r:id="rId4"/>
    <p:sldLayoutId id="2147485149" r:id="rId5"/>
    <p:sldLayoutId id="2147485102" r:id="rId6"/>
    <p:sldLayoutId id="2147485106" r:id="rId7"/>
    <p:sldLayoutId id="2147485111" r:id="rId8"/>
    <p:sldLayoutId id="2147485103" r:id="rId9"/>
    <p:sldLayoutId id="2147485142" r:id="rId10"/>
    <p:sldLayoutId id="2147485152" r:id="rId11"/>
    <p:sldLayoutId id="2147485546" r:id="rId12"/>
    <p:sldLayoutId id="214748554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1" r:id="rId9"/>
    <p:sldLayoutId id="2147485522" r:id="rId10"/>
    <p:sldLayoutId id="21474855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2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28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40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1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0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18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68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4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0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1961" indent="-171880" algn="l" defTabSz="68752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2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28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4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00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56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2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081" algn="l" defTabSz="68752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1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5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 panose="020B0600070205080204" pitchFamily="34" charset="-128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45" y="142508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89" y="57977"/>
            <a:ext cx="304571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2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45" y="424602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Subtitle</a:t>
            </a: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4" y="4825523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4" y="4979804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6466" marR="0" lvl="0" indent="-466466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258" algn="l"/>
              </a:tabLst>
              <a:defRPr/>
            </a:pPr>
            <a:r>
              <a:rPr kumimoji="0" lang="ru-RU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4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4" y="956403"/>
            <a:ext cx="4192582" cy="394814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24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73654" y="250848"/>
            <a:ext cx="295401" cy="121893"/>
            <a:chOff x="8404670" y="285750"/>
            <a:chExt cx="336105" cy="15928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4670" y="285750"/>
              <a:ext cx="336105" cy="159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612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4670" y="285750"/>
              <a:ext cx="0" cy="15928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4670" y="445038"/>
              <a:ext cx="33610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6" y="4841894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99" y="208414"/>
            <a:ext cx="1001426" cy="582684"/>
            <a:chOff x="7607284" y="279400"/>
            <a:chExt cx="981432" cy="76144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27940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8169259" y="54610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8169259" y="825501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7" y="208493"/>
            <a:ext cx="687177" cy="786772"/>
            <a:chOff x="5894005" y="919828"/>
            <a:chExt cx="673457" cy="102814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919828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189703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6148005" y="1461166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6148005" y="173263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15" y="209194"/>
            <a:ext cx="755210" cy="1006654"/>
            <a:chOff x="5894005" y="2696542"/>
            <a:chExt cx="740132" cy="1315485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2696542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2974156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248595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214680" y="3521448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3796682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0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1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48" tIns="27548" rIns="27548" bIns="27548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4" y="1298532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5097" tIns="55097" rIns="55097" bIns="550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3" y="1298532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5097" tIns="55097" rIns="55097" bIns="550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1" y="3393620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5097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5400000">
            <a:off x="6061263" y="2305830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5097" tIns="55097" rIns="55097" bIns="5509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6080452" y="2653945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4"/>
            </p:custDataLst>
          </p:nvPr>
        </p:nvGrpSpPr>
        <p:grpSpPr bwMode="gray">
          <a:xfrm>
            <a:off x="6519452" y="2653945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4033150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5097" tIns="55097" rIns="55097" bIns="550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endParaRPr kumimoji="0" lang="ru-RU" sz="122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4542838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1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8"/>
            </p:custDataLst>
          </p:nvPr>
        </p:nvGrpSpPr>
        <p:grpSpPr bwMode="gray">
          <a:xfrm>
            <a:off x="1988063" y="2653945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9"/>
            </p:custDataLst>
          </p:nvPr>
        </p:nvGrpSpPr>
        <p:grpSpPr bwMode="gray">
          <a:xfrm>
            <a:off x="4034258" y="2653945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7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94" name="Slide Number">
            <a:extLst>
              <a:ext uri="{FF2B5EF4-FFF2-40B4-BE49-F238E27FC236}">
                <a16:creationId xmlns:a16="http://schemas.microsoft.com/office/drawing/2014/main" id="{5ACF2D16-0816-4476-AF9D-E91FA22184C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12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1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8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</p:sldLayoutIdLst>
  <p:hf hdr="0" ftr="0" dt="0"/>
  <p:txStyles>
    <p:titleStyle>
      <a:lvl1pPr algn="l" defTabSz="685122" rtl="0" eaLnBrk="1" fontAlgn="base" hangingPunct="1">
        <a:spcBef>
          <a:spcPct val="0"/>
        </a:spcBef>
        <a:spcAft>
          <a:spcPct val="0"/>
        </a:spcAft>
        <a:tabLst>
          <a:tab pos="206508" algn="l"/>
        </a:tabLst>
        <a:defRPr sz="1454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2pPr>
      <a:lvl3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3pPr>
      <a:lvl4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4pPr>
      <a:lvl5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5pPr>
      <a:lvl6pPr marL="349849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6pPr>
      <a:lvl7pPr marL="699699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7pPr>
      <a:lvl8pPr marL="1049548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8pPr>
      <a:lvl9pPr marL="1399398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071" baseline="0">
          <a:solidFill>
            <a:schemeClr val="tx1"/>
          </a:solidFill>
          <a:latin typeface="+mn-lt"/>
          <a:ea typeface="+mn-ea"/>
          <a:cs typeface="+mn-cs"/>
        </a:defRPr>
      </a:lvl1pPr>
      <a:lvl2pPr marL="148200" indent="-146986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071" baseline="0">
          <a:solidFill>
            <a:schemeClr val="tx1"/>
          </a:solidFill>
          <a:latin typeface="+mn-lt"/>
        </a:defRPr>
      </a:lvl2pPr>
      <a:lvl3pPr marL="349849" indent="-200435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071" baseline="0">
          <a:solidFill>
            <a:schemeClr val="tx1"/>
          </a:solidFill>
          <a:latin typeface="+mn-lt"/>
        </a:defRPr>
      </a:lvl3pPr>
      <a:lvl4pPr marL="470111" indent="-119046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071" baseline="0">
          <a:solidFill>
            <a:schemeClr val="tx1"/>
          </a:solidFill>
          <a:latin typeface="+mn-lt"/>
        </a:defRPr>
      </a:lvl4pPr>
      <a:lvl5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071" baseline="0">
          <a:solidFill>
            <a:schemeClr val="tx1"/>
          </a:solidFill>
          <a:latin typeface="+mn-lt"/>
        </a:defRPr>
      </a:lvl5pPr>
      <a:lvl6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6pPr>
      <a:lvl7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7pPr>
      <a:lvl8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8pPr>
      <a:lvl9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1pPr>
      <a:lvl2pPr marL="349849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2pPr>
      <a:lvl3pPr marL="699699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3pPr>
      <a:lvl4pPr marL="1049548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4pPr>
      <a:lvl5pPr marL="1399398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5pPr>
      <a:lvl6pPr marL="1749247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6pPr>
      <a:lvl7pPr marL="2099097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7pPr>
      <a:lvl8pPr marL="2448946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8pPr>
      <a:lvl9pPr marL="2798796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77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  <p:sldLayoutId id="2147485476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15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92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  <p:sldLayoutId id="2147485256" r:id="rId12"/>
    <p:sldLayoutId id="214748525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4" r:id="rId3"/>
    <p:sldLayoutId id="2147485315" r:id="rId4"/>
    <p:sldLayoutId id="2147485316" r:id="rId5"/>
    <p:sldLayoutId id="2147485317" r:id="rId6"/>
    <p:sldLayoutId id="2147485318" r:id="rId7"/>
    <p:sldLayoutId id="2147485319" r:id="rId8"/>
    <p:sldLayoutId id="2147485320" r:id="rId9"/>
    <p:sldLayoutId id="214748532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  <p:sldLayoutId id="2147485347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4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3769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6pPr>
      <a:lvl7pPr marL="687537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7pPr>
      <a:lvl8pPr marL="1031306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8pPr>
      <a:lvl9pPr marL="1375075" algn="l" rtl="0" fontAlgn="base">
        <a:lnSpc>
          <a:spcPct val="90000"/>
        </a:lnSpc>
        <a:spcBef>
          <a:spcPct val="0"/>
        </a:spcBef>
        <a:spcAft>
          <a:spcPct val="0"/>
        </a:spcAft>
        <a:defRPr sz="33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3BCC026-D41F-4484-AC63-1950436B9D32}"/>
              </a:ext>
            </a:extLst>
          </p:cNvPr>
          <p:cNvSpPr/>
          <p:nvPr/>
        </p:nvSpPr>
        <p:spPr>
          <a:xfrm>
            <a:off x="-3697" y="0"/>
            <a:ext cx="9147697" cy="3637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id="{F2E35004-21C2-453D-93BC-139518D5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320" y="3756380"/>
            <a:ext cx="732051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solidFill>
                  <a:srgbClr val="194B75"/>
                </a:solidFill>
                <a:latin typeface="Lato Heavy"/>
              </a:rPr>
              <a:t>202</a:t>
            </a:r>
            <a:r>
              <a:rPr lang="en-US" altLang="ru-RU" sz="2000" b="1" dirty="0">
                <a:solidFill>
                  <a:srgbClr val="194B75"/>
                </a:solidFill>
                <a:latin typeface="Lato Heavy"/>
              </a:rPr>
              <a:t>2</a:t>
            </a:r>
            <a:r>
              <a:rPr lang="kk-KZ" altLang="ru-RU" sz="2000" b="1" dirty="0">
                <a:solidFill>
                  <a:srgbClr val="194B75"/>
                </a:solidFill>
                <a:latin typeface="Lato Heavy"/>
              </a:rPr>
              <a:t>–</a:t>
            </a:r>
            <a:r>
              <a:rPr lang="en-US" altLang="ru-RU" sz="2000" b="1" dirty="0">
                <a:solidFill>
                  <a:srgbClr val="194B75"/>
                </a:solidFill>
                <a:latin typeface="Lato Heavy"/>
              </a:rPr>
              <a:t>2026 </a:t>
            </a:r>
            <a:r>
              <a:rPr lang="kk-KZ" altLang="ru-RU" sz="2000" b="1" dirty="0" smtClean="0">
                <a:solidFill>
                  <a:srgbClr val="194B75"/>
                </a:solidFill>
                <a:latin typeface="Lato Heavy"/>
              </a:rPr>
              <a:t>ЖЫЛДАРҒА АРНАЛҒАН ӘЛЕУМЕТТІК-ЭКОНОМИКАЛЫҚ ДАМУ БОЛЖАМЫ </a:t>
            </a:r>
          </a:p>
          <a:p>
            <a:pPr algn="ctr"/>
            <a:r>
              <a:rPr lang="ru-RU" altLang="ru-RU" sz="2000" b="1" dirty="0" smtClean="0">
                <a:solidFill>
                  <a:srgbClr val="194B75"/>
                </a:solidFill>
                <a:latin typeface="Lato Heavy"/>
              </a:rPr>
              <a:t>2 КЕЗЕҢ</a:t>
            </a:r>
            <a:endParaRPr lang="ru-RU" altLang="ru-RU" sz="2000" b="1" dirty="0">
              <a:solidFill>
                <a:srgbClr val="194B75"/>
              </a:solidFill>
              <a:latin typeface="Lato Heavy"/>
            </a:endParaRPr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5799" y="983710"/>
            <a:ext cx="1912400" cy="19152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DA116948-7F2A-4BEB-90E2-3ED087441C93}"/>
              </a:ext>
            </a:extLst>
          </p:cNvPr>
          <p:cNvGrpSpPr/>
          <p:nvPr/>
        </p:nvGrpSpPr>
        <p:grpSpPr>
          <a:xfrm>
            <a:off x="5579300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:a16="http://schemas.microsoft.com/office/drawing/2014/main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:a16="http://schemas.microsoft.com/office/drawing/2014/main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:a16="http://schemas.microsoft.com/office/drawing/2014/main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:a16="http://schemas.microsoft.com/office/drawing/2014/main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:a16="http://schemas.microsoft.com/office/drawing/2014/main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:a16="http://schemas.microsoft.com/office/drawing/2014/main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:a16="http://schemas.microsoft.com/office/drawing/2014/main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:a16="http://schemas.microsoft.com/office/drawing/2014/main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:a16="http://schemas.microsoft.com/office/drawing/2014/main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:a16="http://schemas.microsoft.com/office/drawing/2014/main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:a16="http://schemas.microsoft.com/office/drawing/2014/main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:a16="http://schemas.microsoft.com/office/drawing/2014/main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:a16="http://schemas.microsoft.com/office/drawing/2014/main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:a16="http://schemas.microsoft.com/office/drawing/2014/main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:a16="http://schemas.microsoft.com/office/drawing/2014/main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:a16="http://schemas.microsoft.com/office/drawing/2014/main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:a16="http://schemas.microsoft.com/office/drawing/2014/main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:a16="http://schemas.microsoft.com/office/drawing/2014/main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B7E02FC-7317-4ED5-A659-C5FCCDECC0B2}"/>
              </a:ext>
            </a:extLst>
          </p:cNvPr>
          <p:cNvGrpSpPr/>
          <p:nvPr/>
        </p:nvGrpSpPr>
        <p:grpSpPr>
          <a:xfrm>
            <a:off x="92848" y="1453156"/>
            <a:ext cx="3474376" cy="97155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:a16="http://schemas.microsoft.com/office/drawing/2014/main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:a16="http://schemas.microsoft.com/office/drawing/2014/main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:a16="http://schemas.microsoft.com/office/drawing/2014/main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:a16="http://schemas.microsoft.com/office/drawing/2014/main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:a16="http://schemas.microsoft.com/office/drawing/2014/main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:a16="http://schemas.microsoft.com/office/drawing/2014/main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:a16="http://schemas.microsoft.com/office/drawing/2014/main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:a16="http://schemas.microsoft.com/office/drawing/2014/main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:a16="http://schemas.microsoft.com/office/drawing/2014/main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:a16="http://schemas.microsoft.com/office/drawing/2014/main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:a16="http://schemas.microsoft.com/office/drawing/2014/main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:a16="http://schemas.microsoft.com/office/drawing/2014/main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:a16="http://schemas.microsoft.com/office/drawing/2014/main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:a16="http://schemas.microsoft.com/office/drawing/2014/main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:a16="http://schemas.microsoft.com/office/drawing/2014/main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:a16="http://schemas.microsoft.com/office/drawing/2014/main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:a16="http://schemas.microsoft.com/office/drawing/2014/main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:a16="http://schemas.microsoft.com/office/drawing/2014/main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016" y="4870164"/>
            <a:ext cx="27979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 dirty="0" err="1" smtClean="0">
                <a:solidFill>
                  <a:schemeClr val="tx2"/>
                </a:solidFill>
                <a:latin typeface="Lato Heavy"/>
              </a:rPr>
              <a:t>Нұр</a:t>
            </a:r>
            <a:r>
              <a:rPr lang="ru-RU" altLang="ru-RU" sz="1050" b="1" dirty="0" smtClean="0">
                <a:solidFill>
                  <a:schemeClr val="tx2"/>
                </a:solidFill>
                <a:latin typeface="Lato Heavy"/>
              </a:rPr>
              <a:t>-С</a:t>
            </a:r>
            <a:r>
              <a:rPr lang="kk-KZ" altLang="ru-RU" sz="1050" b="1" dirty="0" smtClean="0">
                <a:solidFill>
                  <a:schemeClr val="tx2"/>
                </a:solidFill>
                <a:latin typeface="Lato Heavy"/>
              </a:rPr>
              <a:t>ұ</a:t>
            </a:r>
            <a:r>
              <a:rPr lang="ru-RU" altLang="ru-RU" sz="1050" b="1" dirty="0" err="1" smtClean="0">
                <a:solidFill>
                  <a:schemeClr val="tx2"/>
                </a:solidFill>
                <a:latin typeface="Lato Heavy"/>
              </a:rPr>
              <a:t>лтан</a:t>
            </a:r>
            <a:r>
              <a:rPr lang="ru-RU" altLang="ru-RU" sz="1050" b="1" dirty="0" smtClean="0">
                <a:solidFill>
                  <a:schemeClr val="tx2"/>
                </a:solidFill>
                <a:latin typeface="Lato Heavy"/>
              </a:rPr>
              <a:t> </a:t>
            </a:r>
            <a:r>
              <a:rPr lang="ru-RU" altLang="ru-RU" sz="1050" b="1" dirty="0" smtClean="0">
                <a:solidFill>
                  <a:schemeClr val="tx2"/>
                </a:solidFill>
                <a:latin typeface="Lato Heavy"/>
              </a:rPr>
              <a:t>қаласы, қыркүйек 2021 ж.</a:t>
            </a:r>
            <a:endParaRPr lang="ru-RU" altLang="ru-RU" sz="1050" b="1" dirty="0">
              <a:solidFill>
                <a:schemeClr val="tx2"/>
              </a:solidFill>
              <a:latin typeface="Lato Heavy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AE5FE0-3045-466B-80BC-B7BC6F20E385}"/>
              </a:ext>
            </a:extLst>
          </p:cNvPr>
          <p:cNvSpPr txBox="1"/>
          <p:nvPr/>
        </p:nvSpPr>
        <p:spPr>
          <a:xfrm>
            <a:off x="-3697" y="0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Lato Heavy"/>
              </a:rPr>
              <a:t>Қазақстан Республикасының Ұлттық экономика министрлігі </a:t>
            </a:r>
            <a:endParaRPr lang="ru-RU" altLang="ru-RU" sz="1600" b="1" dirty="0">
              <a:solidFill>
                <a:schemeClr val="bg1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714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603" y="600248"/>
            <a:ext cx="8847971" cy="1345128"/>
            <a:chOff x="96407" y="1555166"/>
            <a:chExt cx="2957432" cy="3384233"/>
          </a:xfrm>
        </p:grpSpPr>
        <p:sp>
          <p:nvSpPr>
            <p:cNvPr id="4" name="Rectangle 286">
              <a:extLst>
                <a:ext uri="{FF2B5EF4-FFF2-40B4-BE49-F238E27FC236}">
                  <a16:creationId xmlns:a16="http://schemas.microsoft.com/office/drawing/2014/main" id="{BB4C06D3-FD29-435A-ABFE-2ACB306E1A13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96407" y="1561078"/>
              <a:ext cx="2952000" cy="3378321"/>
            </a:xfrm>
            <a:prstGeom prst="roundRect">
              <a:avLst>
                <a:gd name="adj" fmla="val 0"/>
              </a:avLst>
            </a:prstGeom>
            <a:pattFill prst="ltDnDiag">
              <a:fgClr>
                <a:srgbClr val="F9C61B">
                  <a:lumMod val="40000"/>
                  <a:lumOff val="6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457189" lvl="1" defTabSz="914378">
                <a:defRPr/>
              </a:pPr>
              <a:endPara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5" name="Rectangle 47">
              <a:extLst>
                <a:ext uri="{FF2B5EF4-FFF2-40B4-BE49-F238E27FC236}">
                  <a16:creationId xmlns:a16="http://schemas.microsoft.com/office/drawing/2014/main" id="{728C596F-1BC5-4A60-8545-21091F929238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101839" y="4906999"/>
              <a:ext cx="2952000" cy="32400"/>
            </a:xfrm>
            <a:prstGeom prst="rect">
              <a:avLst/>
            </a:prstGeom>
            <a:solidFill>
              <a:srgbClr val="F9C61B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/>
            <a:p>
              <a:pPr algn="ctr" defTabSz="914378">
                <a:defRPr/>
              </a:pPr>
              <a:endParaRPr lang="ru-RU" sz="1100" kern="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A04ACDF3-CA72-4AA3-AA09-2083E2DD928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839" y="1555166"/>
              <a:ext cx="2952000" cy="32400"/>
            </a:xfrm>
            <a:prstGeom prst="rect">
              <a:avLst/>
            </a:prstGeom>
            <a:solidFill>
              <a:srgbClr val="F9C61B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/>
            <a:p>
              <a:pPr algn="ctr" defTabSz="914378">
                <a:defRPr/>
              </a:pPr>
              <a:endParaRPr lang="ru-RU" sz="1100" kern="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7" name="Rectangle 1"/>
          <p:cNvSpPr/>
          <p:nvPr/>
        </p:nvSpPr>
        <p:spPr>
          <a:xfrm>
            <a:off x="2402892" y="656955"/>
            <a:ext cx="6458151" cy="123171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BDD7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8603" y="1965447"/>
            <a:ext cx="8847971" cy="1358801"/>
            <a:chOff x="96407" y="1555166"/>
            <a:chExt cx="2957432" cy="3418658"/>
          </a:xfrm>
        </p:grpSpPr>
        <p:sp>
          <p:nvSpPr>
            <p:cNvPr id="9" name="Rectangle 286">
              <a:extLst>
                <a:ext uri="{FF2B5EF4-FFF2-40B4-BE49-F238E27FC236}">
                  <a16:creationId xmlns:a16="http://schemas.microsoft.com/office/drawing/2014/main" id="{BB4C06D3-FD29-435A-ABFE-2ACB306E1A13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6407" y="1561091"/>
              <a:ext cx="2952000" cy="3412733"/>
            </a:xfrm>
            <a:prstGeom prst="roundRect">
              <a:avLst>
                <a:gd name="adj" fmla="val 0"/>
              </a:avLst>
            </a:prstGeom>
            <a:pattFill prst="ltDnDiag">
              <a:fgClr>
                <a:srgbClr val="F9C61B">
                  <a:lumMod val="40000"/>
                  <a:lumOff val="6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457189" lvl="1" defTabSz="914378">
                <a:defRPr/>
              </a:pPr>
              <a:endParaRPr lang="en-US" sz="1500" kern="0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0" name="Rectangle 47">
              <a:extLst>
                <a:ext uri="{FF2B5EF4-FFF2-40B4-BE49-F238E27FC236}">
                  <a16:creationId xmlns:a16="http://schemas.microsoft.com/office/drawing/2014/main" id="{728C596F-1BC5-4A60-8545-21091F929238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101839" y="4941424"/>
              <a:ext cx="2952000" cy="32400"/>
            </a:xfrm>
            <a:prstGeom prst="rect">
              <a:avLst/>
            </a:prstGeom>
            <a:solidFill>
              <a:srgbClr val="F9C61B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/>
            <a:p>
              <a:pPr algn="ctr" defTabSz="914378">
                <a:defRPr/>
              </a:pPr>
              <a:endParaRPr lang="ru-RU" sz="1500" kern="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A04ACDF3-CA72-4AA3-AA09-2083E2DD928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839" y="1555166"/>
              <a:ext cx="2952000" cy="32400"/>
            </a:xfrm>
            <a:prstGeom prst="rect">
              <a:avLst/>
            </a:prstGeom>
            <a:solidFill>
              <a:srgbClr val="F9C61B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/>
            <a:p>
              <a:pPr algn="ctr" defTabSz="914378">
                <a:defRPr/>
              </a:pPr>
              <a:endParaRPr lang="ru-RU" sz="1500" kern="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12" name="Rectangle 1"/>
          <p:cNvSpPr/>
          <p:nvPr/>
        </p:nvSpPr>
        <p:spPr>
          <a:xfrm>
            <a:off x="2419143" y="2028937"/>
            <a:ext cx="6458151" cy="123171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BDD7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0786" y="3352343"/>
            <a:ext cx="8847971" cy="1345923"/>
            <a:chOff x="96407" y="1555166"/>
            <a:chExt cx="2957432" cy="3386258"/>
          </a:xfrm>
        </p:grpSpPr>
        <p:sp>
          <p:nvSpPr>
            <p:cNvPr id="14" name="Rectangle 286">
              <a:extLst>
                <a:ext uri="{FF2B5EF4-FFF2-40B4-BE49-F238E27FC236}">
                  <a16:creationId xmlns:a16="http://schemas.microsoft.com/office/drawing/2014/main" id="{BB4C06D3-FD29-435A-ABFE-2ACB306E1A1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6407" y="1561091"/>
              <a:ext cx="2952000" cy="3380333"/>
            </a:xfrm>
            <a:prstGeom prst="roundRect">
              <a:avLst>
                <a:gd name="adj" fmla="val 0"/>
              </a:avLst>
            </a:prstGeom>
            <a:pattFill prst="ltDnDiag">
              <a:fgClr>
                <a:srgbClr val="F9C61B">
                  <a:lumMod val="40000"/>
                  <a:lumOff val="6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457189" lvl="1" defTabSz="914378">
                <a:defRPr/>
              </a:pPr>
              <a:endParaRPr lang="en-US" sz="1500" kern="0" dirty="0">
                <a:solidFill>
                  <a:srgbClr val="FFFFFF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5" name="Rectangle 47">
              <a:extLst>
                <a:ext uri="{FF2B5EF4-FFF2-40B4-BE49-F238E27FC236}">
                  <a16:creationId xmlns:a16="http://schemas.microsoft.com/office/drawing/2014/main" id="{728C596F-1BC5-4A60-8545-21091F929238}"/>
                </a:ext>
              </a:extLst>
            </p:cNvPr>
            <p:cNvSpPr>
              <a:spLocks/>
            </p:cNvSpPr>
            <p:nvPr/>
          </p:nvSpPr>
          <p:spPr bwMode="gray">
            <a:xfrm flipV="1">
              <a:off x="101839" y="4909024"/>
              <a:ext cx="2952000" cy="32400"/>
            </a:xfrm>
            <a:prstGeom prst="rect">
              <a:avLst/>
            </a:prstGeom>
            <a:solidFill>
              <a:srgbClr val="F9C61B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/>
            <a:p>
              <a:pPr algn="ctr" defTabSz="914378">
                <a:defRPr/>
              </a:pPr>
              <a:endParaRPr lang="ru-RU" sz="1500" kern="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A04ACDF3-CA72-4AA3-AA09-2083E2DD928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839" y="1555166"/>
              <a:ext cx="2952000" cy="32400"/>
            </a:xfrm>
            <a:prstGeom prst="rect">
              <a:avLst/>
            </a:prstGeom>
            <a:solidFill>
              <a:srgbClr val="F9C61B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>
              <a:noAutofit/>
            </a:bodyPr>
            <a:lstStyle/>
            <a:p>
              <a:pPr algn="ctr" defTabSz="914378">
                <a:defRPr/>
              </a:pPr>
              <a:endParaRPr lang="ru-RU" sz="1500" kern="0" dirty="0">
                <a:solidFill>
                  <a:srgbClr val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sp>
        <p:nvSpPr>
          <p:cNvPr id="17" name="Rectangle 1"/>
          <p:cNvSpPr/>
          <p:nvPr/>
        </p:nvSpPr>
        <p:spPr>
          <a:xfrm>
            <a:off x="2405075" y="3411962"/>
            <a:ext cx="6458151" cy="123171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BDD7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8242"/>
            <a:ext cx="9144000" cy="433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99" tIns="38599" rIns="77199" bIns="38599" rtlCol="0" anchor="ctr"/>
          <a:lstStyle/>
          <a:p>
            <a:pPr algn="ctr"/>
            <a:r>
              <a:rPr lang="kk-KZ" sz="2000" b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Болжамды 2-кезеңде әзірлеу факторлары</a:t>
            </a:r>
            <a:endParaRPr lang="ru-RU" sz="2000" b="1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21">
            <a:extLst>
              <a:ext uri="{FF2B5EF4-FFF2-40B4-BE49-F238E27FC236}">
                <a16:creationId xmlns:a16="http://schemas.microsoft.com/office/drawing/2014/main" id="{4209B738-BF0B-4FF2-B365-F85887FDFEC5}"/>
              </a:ext>
            </a:extLst>
          </p:cNvPr>
          <p:cNvCxnSpPr>
            <a:cxnSpLocks/>
          </p:cNvCxnSpPr>
          <p:nvPr/>
        </p:nvCxnSpPr>
        <p:spPr>
          <a:xfrm flipH="1">
            <a:off x="140340" y="1006498"/>
            <a:ext cx="780510" cy="9212"/>
          </a:xfrm>
          <a:prstGeom prst="line">
            <a:avLst/>
          </a:prstGeom>
          <a:ln w="28575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54C7E85-4BAF-AE48-B505-56A4CDACB79F}"/>
              </a:ext>
            </a:extLst>
          </p:cNvPr>
          <p:cNvGrpSpPr/>
          <p:nvPr/>
        </p:nvGrpSpPr>
        <p:grpSpPr>
          <a:xfrm>
            <a:off x="835750" y="671801"/>
            <a:ext cx="688635" cy="678723"/>
            <a:chOff x="5673653" y="3992580"/>
            <a:chExt cx="788946" cy="782981"/>
          </a:xfrm>
        </p:grpSpPr>
        <p:sp>
          <p:nvSpPr>
            <p:cNvPr id="50" name="Oval 74">
              <a:extLst>
                <a:ext uri="{FF2B5EF4-FFF2-40B4-BE49-F238E27FC236}">
                  <a16:creationId xmlns:a16="http://schemas.microsoft.com/office/drawing/2014/main" id="{0B6803A5-D850-B347-90BD-60C4C34FEBCD}"/>
                </a:ext>
              </a:extLst>
            </p:cNvPr>
            <p:cNvSpPr/>
            <p:nvPr/>
          </p:nvSpPr>
          <p:spPr bwMode="gray">
            <a:xfrm>
              <a:off x="5673653" y="3992580"/>
              <a:ext cx="788946" cy="782981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BDD7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51" name="Freeform: Shape 87">
              <a:extLst>
                <a:ext uri="{FF2B5EF4-FFF2-40B4-BE49-F238E27FC236}">
                  <a16:creationId xmlns:a16="http://schemas.microsoft.com/office/drawing/2014/main" id="{209A1406-D916-0448-A4D2-1348EAC824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0958" y="4038510"/>
              <a:ext cx="694334" cy="691118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52" name="Marvintrackercircle">
              <a:extLst>
                <a:ext uri="{FF2B5EF4-FFF2-40B4-BE49-F238E27FC236}">
                  <a16:creationId xmlns:a16="http://schemas.microsoft.com/office/drawing/2014/main" id="{49AB838E-E99C-1943-8FED-54506B80312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gray">
            <a:xfrm>
              <a:off x="5763824" y="4082070"/>
              <a:ext cx="608601" cy="603998"/>
            </a:xfrm>
            <a:prstGeom prst="ellips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E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grpSp>
        <p:nvGrpSpPr>
          <p:cNvPr id="29" name="Group 17">
            <a:extLst>
              <a:ext uri="{FF2B5EF4-FFF2-40B4-BE49-F238E27FC236}">
                <a16:creationId xmlns:a16="http://schemas.microsoft.com/office/drawing/2014/main" id="{663E8237-FD24-49B1-A6A2-EC4B27BBFB6B}"/>
              </a:ext>
            </a:extLst>
          </p:cNvPr>
          <p:cNvGrpSpPr/>
          <p:nvPr/>
        </p:nvGrpSpPr>
        <p:grpSpPr>
          <a:xfrm>
            <a:off x="1019052" y="851756"/>
            <a:ext cx="314010" cy="304367"/>
            <a:chOff x="358708" y="1106199"/>
            <a:chExt cx="348901" cy="374419"/>
          </a:xfrm>
          <a:solidFill>
            <a:schemeClr val="tx1"/>
          </a:solidFill>
        </p:grpSpPr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F150A6F-5B5D-42AA-BFA9-2E32D47F4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474" y="1337010"/>
              <a:ext cx="92880" cy="109926"/>
            </a:xfrm>
            <a:custGeom>
              <a:avLst/>
              <a:gdLst>
                <a:gd name="T0" fmla="*/ 10 w 114"/>
                <a:gd name="T1" fmla="*/ 125 h 125"/>
                <a:gd name="T2" fmla="*/ 104 w 114"/>
                <a:gd name="T3" fmla="*/ 125 h 125"/>
                <a:gd name="T4" fmla="*/ 114 w 114"/>
                <a:gd name="T5" fmla="*/ 115 h 125"/>
                <a:gd name="T6" fmla="*/ 114 w 114"/>
                <a:gd name="T7" fmla="*/ 10 h 125"/>
                <a:gd name="T8" fmla="*/ 104 w 114"/>
                <a:gd name="T9" fmla="*/ 0 h 125"/>
                <a:gd name="T10" fmla="*/ 10 w 114"/>
                <a:gd name="T11" fmla="*/ 0 h 125"/>
                <a:gd name="T12" fmla="*/ 0 w 114"/>
                <a:gd name="T13" fmla="*/ 10 h 125"/>
                <a:gd name="T14" fmla="*/ 0 w 114"/>
                <a:gd name="T15" fmla="*/ 115 h 125"/>
                <a:gd name="T16" fmla="*/ 10 w 114"/>
                <a:gd name="T17" fmla="*/ 125 h 125"/>
                <a:gd name="T18" fmla="*/ 19 w 114"/>
                <a:gd name="T19" fmla="*/ 19 h 125"/>
                <a:gd name="T20" fmla="*/ 95 w 114"/>
                <a:gd name="T21" fmla="*/ 19 h 125"/>
                <a:gd name="T22" fmla="*/ 95 w 114"/>
                <a:gd name="T23" fmla="*/ 106 h 125"/>
                <a:gd name="T24" fmla="*/ 19 w 114"/>
                <a:gd name="T25" fmla="*/ 106 h 125"/>
                <a:gd name="T26" fmla="*/ 19 w 114"/>
                <a:gd name="T27" fmla="*/ 19 h 125"/>
                <a:gd name="T28" fmla="*/ 19 w 114"/>
                <a:gd name="T29" fmla="*/ 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25">
                  <a:moveTo>
                    <a:pt x="10" y="125"/>
                  </a:moveTo>
                  <a:cubicBezTo>
                    <a:pt x="104" y="125"/>
                    <a:pt x="104" y="125"/>
                    <a:pt x="104" y="125"/>
                  </a:cubicBezTo>
                  <a:cubicBezTo>
                    <a:pt x="110" y="125"/>
                    <a:pt x="114" y="121"/>
                    <a:pt x="114" y="115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4"/>
                    <a:pt x="110" y="0"/>
                    <a:pt x="10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1"/>
                    <a:pt x="5" y="125"/>
                    <a:pt x="10" y="125"/>
                  </a:cubicBezTo>
                  <a:close/>
                  <a:moveTo>
                    <a:pt x="19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8BB16EA-5A54-4AEE-A215-EDEA5F4E2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890" y="1269278"/>
              <a:ext cx="92880" cy="177658"/>
            </a:xfrm>
            <a:custGeom>
              <a:avLst/>
              <a:gdLst>
                <a:gd name="T0" fmla="*/ 9 w 114"/>
                <a:gd name="T1" fmla="*/ 0 h 202"/>
                <a:gd name="T2" fmla="*/ 0 w 114"/>
                <a:gd name="T3" fmla="*/ 10 h 202"/>
                <a:gd name="T4" fmla="*/ 0 w 114"/>
                <a:gd name="T5" fmla="*/ 192 h 202"/>
                <a:gd name="T6" fmla="*/ 9 w 114"/>
                <a:gd name="T7" fmla="*/ 202 h 202"/>
                <a:gd name="T8" fmla="*/ 104 w 114"/>
                <a:gd name="T9" fmla="*/ 202 h 202"/>
                <a:gd name="T10" fmla="*/ 114 w 114"/>
                <a:gd name="T11" fmla="*/ 192 h 202"/>
                <a:gd name="T12" fmla="*/ 114 w 114"/>
                <a:gd name="T13" fmla="*/ 10 h 202"/>
                <a:gd name="T14" fmla="*/ 104 w 114"/>
                <a:gd name="T15" fmla="*/ 0 h 202"/>
                <a:gd name="T16" fmla="*/ 9 w 114"/>
                <a:gd name="T17" fmla="*/ 0 h 202"/>
                <a:gd name="T18" fmla="*/ 9 w 114"/>
                <a:gd name="T19" fmla="*/ 0 h 202"/>
                <a:gd name="T20" fmla="*/ 95 w 114"/>
                <a:gd name="T21" fmla="*/ 183 h 202"/>
                <a:gd name="T22" fmla="*/ 19 w 114"/>
                <a:gd name="T23" fmla="*/ 183 h 202"/>
                <a:gd name="T24" fmla="*/ 19 w 114"/>
                <a:gd name="T25" fmla="*/ 20 h 202"/>
                <a:gd name="T26" fmla="*/ 95 w 114"/>
                <a:gd name="T27" fmla="*/ 20 h 202"/>
                <a:gd name="T28" fmla="*/ 95 w 114"/>
                <a:gd name="T29" fmla="*/ 183 h 202"/>
                <a:gd name="T30" fmla="*/ 95 w 114"/>
                <a:gd name="T31" fmla="*/ 18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202">
                  <a:moveTo>
                    <a:pt x="9" y="0"/>
                  </a:moveTo>
                  <a:cubicBezTo>
                    <a:pt x="5" y="0"/>
                    <a:pt x="0" y="5"/>
                    <a:pt x="0" y="1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5" y="202"/>
                    <a:pt x="9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10" y="202"/>
                    <a:pt x="114" y="198"/>
                    <a:pt x="114" y="19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5"/>
                    <a:pt x="110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5" y="183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928E9DD-5DDD-44AC-B941-ECBC12C79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878" y="1207837"/>
              <a:ext cx="92195" cy="239099"/>
            </a:xfrm>
            <a:custGeom>
              <a:avLst/>
              <a:gdLst>
                <a:gd name="T0" fmla="*/ 0 w 113"/>
                <a:gd name="T1" fmla="*/ 10 h 272"/>
                <a:gd name="T2" fmla="*/ 0 w 113"/>
                <a:gd name="T3" fmla="*/ 262 h 272"/>
                <a:gd name="T4" fmla="*/ 9 w 113"/>
                <a:gd name="T5" fmla="*/ 272 h 272"/>
                <a:gd name="T6" fmla="*/ 104 w 113"/>
                <a:gd name="T7" fmla="*/ 272 h 272"/>
                <a:gd name="T8" fmla="*/ 113 w 113"/>
                <a:gd name="T9" fmla="*/ 262 h 272"/>
                <a:gd name="T10" fmla="*/ 113 w 113"/>
                <a:gd name="T11" fmla="*/ 10 h 272"/>
                <a:gd name="T12" fmla="*/ 104 w 113"/>
                <a:gd name="T13" fmla="*/ 0 h 272"/>
                <a:gd name="T14" fmla="*/ 9 w 113"/>
                <a:gd name="T15" fmla="*/ 0 h 272"/>
                <a:gd name="T16" fmla="*/ 0 w 113"/>
                <a:gd name="T17" fmla="*/ 10 h 272"/>
                <a:gd name="T18" fmla="*/ 19 w 113"/>
                <a:gd name="T19" fmla="*/ 19 h 272"/>
                <a:gd name="T20" fmla="*/ 95 w 113"/>
                <a:gd name="T21" fmla="*/ 19 h 272"/>
                <a:gd name="T22" fmla="*/ 95 w 113"/>
                <a:gd name="T23" fmla="*/ 253 h 272"/>
                <a:gd name="T24" fmla="*/ 19 w 113"/>
                <a:gd name="T25" fmla="*/ 253 h 272"/>
                <a:gd name="T26" fmla="*/ 19 w 113"/>
                <a:gd name="T27" fmla="*/ 19 h 272"/>
                <a:gd name="T28" fmla="*/ 19 w 113"/>
                <a:gd name="T29" fmla="*/ 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72">
                  <a:moveTo>
                    <a:pt x="0" y="1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268"/>
                    <a:pt x="4" y="272"/>
                    <a:pt x="9" y="272"/>
                  </a:cubicBezTo>
                  <a:cubicBezTo>
                    <a:pt x="104" y="272"/>
                    <a:pt x="104" y="272"/>
                    <a:pt x="104" y="272"/>
                  </a:cubicBezTo>
                  <a:cubicBezTo>
                    <a:pt x="109" y="272"/>
                    <a:pt x="113" y="268"/>
                    <a:pt x="113" y="26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19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5" y="253"/>
                    <a:pt x="95" y="253"/>
                    <a:pt x="95" y="253"/>
                  </a:cubicBezTo>
                  <a:cubicBezTo>
                    <a:pt x="19" y="253"/>
                    <a:pt x="19" y="253"/>
                    <a:pt x="19" y="25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18632B08-1058-47F2-97C0-8C1159E6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08" y="1464703"/>
              <a:ext cx="348901" cy="15915"/>
            </a:xfrm>
            <a:custGeom>
              <a:avLst/>
              <a:gdLst>
                <a:gd name="T0" fmla="*/ 418 w 428"/>
                <a:gd name="T1" fmla="*/ 0 h 18"/>
                <a:gd name="T2" fmla="*/ 9 w 428"/>
                <a:gd name="T3" fmla="*/ 0 h 18"/>
                <a:gd name="T4" fmla="*/ 0 w 428"/>
                <a:gd name="T5" fmla="*/ 9 h 18"/>
                <a:gd name="T6" fmla="*/ 9 w 428"/>
                <a:gd name="T7" fmla="*/ 18 h 18"/>
                <a:gd name="T8" fmla="*/ 418 w 428"/>
                <a:gd name="T9" fmla="*/ 18 h 18"/>
                <a:gd name="T10" fmla="*/ 428 w 428"/>
                <a:gd name="T11" fmla="*/ 9 h 18"/>
                <a:gd name="T12" fmla="*/ 418 w 42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18">
                  <a:moveTo>
                    <a:pt x="41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4" y="18"/>
                    <a:pt x="428" y="14"/>
                    <a:pt x="428" y="9"/>
                  </a:cubicBezTo>
                  <a:cubicBezTo>
                    <a:pt x="428" y="4"/>
                    <a:pt x="424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AA97107C-8E68-4B61-8004-731206632136}"/>
                </a:ext>
              </a:extLst>
            </p:cNvPr>
            <p:cNvSpPr>
              <a:spLocks/>
            </p:cNvSpPr>
            <p:nvPr/>
          </p:nvSpPr>
          <p:spPr bwMode="auto">
            <a:xfrm rot="380362">
              <a:off x="367962" y="1106199"/>
              <a:ext cx="237856" cy="166555"/>
            </a:xfrm>
            <a:custGeom>
              <a:avLst/>
              <a:gdLst>
                <a:gd name="T0" fmla="*/ 11 w 292"/>
                <a:gd name="T1" fmla="*/ 189 h 189"/>
                <a:gd name="T2" fmla="*/ 16 w 292"/>
                <a:gd name="T3" fmla="*/ 188 h 189"/>
                <a:gd name="T4" fmla="*/ 266 w 292"/>
                <a:gd name="T5" fmla="*/ 45 h 189"/>
                <a:gd name="T6" fmla="*/ 259 w 292"/>
                <a:gd name="T7" fmla="*/ 67 h 189"/>
                <a:gd name="T8" fmla="*/ 266 w 292"/>
                <a:gd name="T9" fmla="*/ 79 h 189"/>
                <a:gd name="T10" fmla="*/ 268 w 292"/>
                <a:gd name="T11" fmla="*/ 80 h 189"/>
                <a:gd name="T12" fmla="*/ 278 w 292"/>
                <a:gd name="T13" fmla="*/ 73 h 189"/>
                <a:gd name="T14" fmla="*/ 292 w 292"/>
                <a:gd name="T15" fmla="*/ 28 h 189"/>
                <a:gd name="T16" fmla="*/ 292 w 292"/>
                <a:gd name="T17" fmla="*/ 28 h 189"/>
                <a:gd name="T18" fmla="*/ 292 w 292"/>
                <a:gd name="T19" fmla="*/ 27 h 189"/>
                <a:gd name="T20" fmla="*/ 292 w 292"/>
                <a:gd name="T21" fmla="*/ 26 h 189"/>
                <a:gd name="T22" fmla="*/ 292 w 292"/>
                <a:gd name="T23" fmla="*/ 26 h 189"/>
                <a:gd name="T24" fmla="*/ 292 w 292"/>
                <a:gd name="T25" fmla="*/ 25 h 189"/>
                <a:gd name="T26" fmla="*/ 292 w 292"/>
                <a:gd name="T27" fmla="*/ 25 h 189"/>
                <a:gd name="T28" fmla="*/ 292 w 292"/>
                <a:gd name="T29" fmla="*/ 24 h 189"/>
                <a:gd name="T30" fmla="*/ 292 w 292"/>
                <a:gd name="T31" fmla="*/ 24 h 189"/>
                <a:gd name="T32" fmla="*/ 292 w 292"/>
                <a:gd name="T33" fmla="*/ 23 h 189"/>
                <a:gd name="T34" fmla="*/ 292 w 292"/>
                <a:gd name="T35" fmla="*/ 23 h 189"/>
                <a:gd name="T36" fmla="*/ 291 w 292"/>
                <a:gd name="T37" fmla="*/ 22 h 189"/>
                <a:gd name="T38" fmla="*/ 291 w 292"/>
                <a:gd name="T39" fmla="*/ 21 h 189"/>
                <a:gd name="T40" fmla="*/ 290 w 292"/>
                <a:gd name="T41" fmla="*/ 21 h 189"/>
                <a:gd name="T42" fmla="*/ 290 w 292"/>
                <a:gd name="T43" fmla="*/ 21 h 189"/>
                <a:gd name="T44" fmla="*/ 290 w 292"/>
                <a:gd name="T45" fmla="*/ 20 h 189"/>
                <a:gd name="T46" fmla="*/ 290 w 292"/>
                <a:gd name="T47" fmla="*/ 19 h 189"/>
                <a:gd name="T48" fmla="*/ 290 w 292"/>
                <a:gd name="T49" fmla="*/ 19 h 189"/>
                <a:gd name="T50" fmla="*/ 289 w 292"/>
                <a:gd name="T51" fmla="*/ 19 h 189"/>
                <a:gd name="T52" fmla="*/ 289 w 292"/>
                <a:gd name="T53" fmla="*/ 18 h 189"/>
                <a:gd name="T54" fmla="*/ 288 w 292"/>
                <a:gd name="T55" fmla="*/ 18 h 189"/>
                <a:gd name="T56" fmla="*/ 288 w 292"/>
                <a:gd name="T57" fmla="*/ 18 h 189"/>
                <a:gd name="T58" fmla="*/ 287 w 292"/>
                <a:gd name="T59" fmla="*/ 17 h 189"/>
                <a:gd name="T60" fmla="*/ 287 w 292"/>
                <a:gd name="T61" fmla="*/ 17 h 189"/>
                <a:gd name="T62" fmla="*/ 286 w 292"/>
                <a:gd name="T63" fmla="*/ 17 h 189"/>
                <a:gd name="T64" fmla="*/ 286 w 292"/>
                <a:gd name="T65" fmla="*/ 17 h 189"/>
                <a:gd name="T66" fmla="*/ 240 w 292"/>
                <a:gd name="T67" fmla="*/ 2 h 189"/>
                <a:gd name="T68" fmla="*/ 228 w 292"/>
                <a:gd name="T69" fmla="*/ 8 h 189"/>
                <a:gd name="T70" fmla="*/ 235 w 292"/>
                <a:gd name="T71" fmla="*/ 20 h 189"/>
                <a:gd name="T72" fmla="*/ 259 w 292"/>
                <a:gd name="T73" fmla="*/ 28 h 189"/>
                <a:gd name="T74" fmla="*/ 7 w 292"/>
                <a:gd name="T75" fmla="*/ 172 h 189"/>
                <a:gd name="T76" fmla="*/ 3 w 292"/>
                <a:gd name="T77" fmla="*/ 185 h 189"/>
                <a:gd name="T78" fmla="*/ 11 w 292"/>
                <a:gd name="T7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" h="189">
                  <a:moveTo>
                    <a:pt x="11" y="189"/>
                  </a:moveTo>
                  <a:cubicBezTo>
                    <a:pt x="13" y="189"/>
                    <a:pt x="14" y="189"/>
                    <a:pt x="16" y="188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58" y="73"/>
                    <a:pt x="260" y="78"/>
                    <a:pt x="266" y="79"/>
                  </a:cubicBezTo>
                  <a:cubicBezTo>
                    <a:pt x="266" y="80"/>
                    <a:pt x="267" y="80"/>
                    <a:pt x="268" y="80"/>
                  </a:cubicBezTo>
                  <a:cubicBezTo>
                    <a:pt x="272" y="80"/>
                    <a:pt x="276" y="77"/>
                    <a:pt x="278" y="73"/>
                  </a:cubicBezTo>
                  <a:cubicBezTo>
                    <a:pt x="292" y="28"/>
                    <a:pt x="292" y="28"/>
                    <a:pt x="292" y="28"/>
                  </a:cubicBezTo>
                  <a:cubicBezTo>
                    <a:pt x="292" y="28"/>
                    <a:pt x="292" y="28"/>
                    <a:pt x="292" y="28"/>
                  </a:cubicBezTo>
                  <a:cubicBezTo>
                    <a:pt x="292" y="28"/>
                    <a:pt x="292" y="27"/>
                    <a:pt x="292" y="27"/>
                  </a:cubicBezTo>
                  <a:cubicBezTo>
                    <a:pt x="292" y="27"/>
                    <a:pt x="292" y="27"/>
                    <a:pt x="292" y="26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92" y="26"/>
                    <a:pt x="292" y="26"/>
                    <a:pt x="292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24"/>
                    <a:pt x="292" y="24"/>
                    <a:pt x="292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2"/>
                    <a:pt x="291" y="22"/>
                    <a:pt x="291" y="22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91" y="21"/>
                    <a:pt x="291" y="21"/>
                    <a:pt x="290" y="21"/>
                  </a:cubicBezTo>
                  <a:cubicBezTo>
                    <a:pt x="290" y="21"/>
                    <a:pt x="290" y="21"/>
                    <a:pt x="290" y="21"/>
                  </a:cubicBezTo>
                  <a:cubicBezTo>
                    <a:pt x="290" y="20"/>
                    <a:pt x="290" y="20"/>
                    <a:pt x="290" y="20"/>
                  </a:cubicBezTo>
                  <a:cubicBezTo>
                    <a:pt x="290" y="20"/>
                    <a:pt x="290" y="20"/>
                    <a:pt x="290" y="19"/>
                  </a:cubicBezTo>
                  <a:cubicBezTo>
                    <a:pt x="290" y="19"/>
                    <a:pt x="290" y="19"/>
                    <a:pt x="290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35" y="0"/>
                    <a:pt x="230" y="3"/>
                    <a:pt x="228" y="8"/>
                  </a:cubicBezTo>
                  <a:cubicBezTo>
                    <a:pt x="227" y="13"/>
                    <a:pt x="229" y="18"/>
                    <a:pt x="235" y="20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2" y="174"/>
                    <a:pt x="0" y="180"/>
                    <a:pt x="3" y="185"/>
                  </a:cubicBezTo>
                  <a:cubicBezTo>
                    <a:pt x="5" y="188"/>
                    <a:pt x="8" y="189"/>
                    <a:pt x="11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alpha val="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65" name="Скругленный прямоугольник 64"/>
          <p:cNvSpPr/>
          <p:nvPr/>
        </p:nvSpPr>
        <p:spPr>
          <a:xfrm>
            <a:off x="180036" y="1419703"/>
            <a:ext cx="2096794" cy="4330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DE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80036" y="1413260"/>
            <a:ext cx="21227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900"/>
            </a:pPr>
            <a:r>
              <a:rPr lang="ru-RU" sz="1050" b="1" dirty="0" smtClean="0">
                <a:latin typeface="Arial" panose="020B0604020202020204" pitchFamily="34" charset="0"/>
                <a:ea typeface="Trebuchet MS"/>
                <a:sym typeface="Trebuchet MS"/>
              </a:rPr>
              <a:t>Қазақстан экономикасының даму қорытындылары</a:t>
            </a:r>
            <a:endParaRPr lang="ru-RU" sz="1050" b="1" dirty="0">
              <a:latin typeface="Arial" panose="020B0604020202020204" pitchFamily="34" charset="0"/>
              <a:ea typeface="Trebuchet MS"/>
              <a:sym typeface="Trebuchet MS"/>
            </a:endParaRPr>
          </a:p>
        </p:txBody>
      </p:sp>
      <p:cxnSp>
        <p:nvCxnSpPr>
          <p:cNvPr id="68" name="Straight Connector 21">
            <a:extLst>
              <a:ext uri="{FF2B5EF4-FFF2-40B4-BE49-F238E27FC236}">
                <a16:creationId xmlns:a16="http://schemas.microsoft.com/office/drawing/2014/main" id="{4209B738-BF0B-4FF2-B365-F85887FDFEC5}"/>
              </a:ext>
            </a:extLst>
          </p:cNvPr>
          <p:cNvCxnSpPr>
            <a:cxnSpLocks/>
          </p:cNvCxnSpPr>
          <p:nvPr/>
        </p:nvCxnSpPr>
        <p:spPr>
          <a:xfrm flipH="1">
            <a:off x="120064" y="2391226"/>
            <a:ext cx="780510" cy="9212"/>
          </a:xfrm>
          <a:prstGeom prst="line">
            <a:avLst/>
          </a:prstGeom>
          <a:ln w="28575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54C7E85-4BAF-AE48-B505-56A4CDACB79F}"/>
              </a:ext>
            </a:extLst>
          </p:cNvPr>
          <p:cNvGrpSpPr/>
          <p:nvPr/>
        </p:nvGrpSpPr>
        <p:grpSpPr>
          <a:xfrm>
            <a:off x="842034" y="2049997"/>
            <a:ext cx="688635" cy="678723"/>
            <a:chOff x="5673653" y="3992579"/>
            <a:chExt cx="788946" cy="782981"/>
          </a:xfrm>
        </p:grpSpPr>
        <p:sp>
          <p:nvSpPr>
            <p:cNvPr id="77" name="Oval 74">
              <a:extLst>
                <a:ext uri="{FF2B5EF4-FFF2-40B4-BE49-F238E27FC236}">
                  <a16:creationId xmlns:a16="http://schemas.microsoft.com/office/drawing/2014/main" id="{0B6803A5-D850-B347-90BD-60C4C34FEBCD}"/>
                </a:ext>
              </a:extLst>
            </p:cNvPr>
            <p:cNvSpPr/>
            <p:nvPr/>
          </p:nvSpPr>
          <p:spPr bwMode="gray">
            <a:xfrm>
              <a:off x="5673653" y="3992579"/>
              <a:ext cx="788946" cy="782981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BDD7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78" name="Freeform: Shape 87">
              <a:extLst>
                <a:ext uri="{FF2B5EF4-FFF2-40B4-BE49-F238E27FC236}">
                  <a16:creationId xmlns:a16="http://schemas.microsoft.com/office/drawing/2014/main" id="{209A1406-D916-0448-A4D2-1348EAC824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0958" y="4038510"/>
              <a:ext cx="694334" cy="691118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79" name="Marvintrackercircle">
              <a:extLst>
                <a:ext uri="{FF2B5EF4-FFF2-40B4-BE49-F238E27FC236}">
                  <a16:creationId xmlns:a16="http://schemas.microsoft.com/office/drawing/2014/main" id="{49AB838E-E99C-1943-8FED-54506B80312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gray">
            <a:xfrm>
              <a:off x="5763824" y="4082070"/>
              <a:ext cx="608601" cy="603998"/>
            </a:xfrm>
            <a:prstGeom prst="ellips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E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81" name="Скругленный прямоугольник 80"/>
          <p:cNvSpPr/>
          <p:nvPr/>
        </p:nvSpPr>
        <p:spPr>
          <a:xfrm>
            <a:off x="218484" y="2813092"/>
            <a:ext cx="2058346" cy="4330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DE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70431" y="2791315"/>
            <a:ext cx="207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900"/>
            </a:pPr>
            <a:r>
              <a:rPr lang="ru-RU" sz="1200" b="1" dirty="0" smtClean="0">
                <a:latin typeface="Arial" panose="020B0604020202020204" pitchFamily="34" charset="0"/>
                <a:ea typeface="Trebuchet MS"/>
                <a:sym typeface="Trebuchet MS"/>
              </a:rPr>
              <a:t>Әлемдік экономика өсуінің болжамдары</a:t>
            </a:r>
            <a:endParaRPr lang="ru-RU" sz="1050" dirty="0">
              <a:solidFill>
                <a:schemeClr val="accent1"/>
              </a:solidFill>
              <a:latin typeface="Arial" panose="020B0604020202020204" pitchFamily="34" charset="0"/>
              <a:ea typeface="Trebuchet MS"/>
              <a:sym typeface="Trebuchet MS"/>
            </a:endParaRPr>
          </a:p>
        </p:txBody>
      </p:sp>
      <p:pic>
        <p:nvPicPr>
          <p:cNvPr id="60" name="Picture 16">
            <a:extLst>
              <a:ext uri="{FF2B5EF4-FFF2-40B4-BE49-F238E27FC236}">
                <a16:creationId xmlns:a16="http://schemas.microsoft.com/office/drawing/2014/main" id="{9A48DD0A-9791-4E0B-AF4F-7C6BD01A38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8" y="2217839"/>
            <a:ext cx="360000" cy="362743"/>
          </a:xfrm>
          <a:prstGeom prst="rect">
            <a:avLst/>
          </a:prstGeom>
        </p:spPr>
      </p:pic>
      <p:cxnSp>
        <p:nvCxnSpPr>
          <p:cNvPr id="82" name="Straight Connector 21">
            <a:extLst>
              <a:ext uri="{FF2B5EF4-FFF2-40B4-BE49-F238E27FC236}">
                <a16:creationId xmlns:a16="http://schemas.microsoft.com/office/drawing/2014/main" id="{4209B738-BF0B-4FF2-B365-F85887FDFEC5}"/>
              </a:ext>
            </a:extLst>
          </p:cNvPr>
          <p:cNvCxnSpPr>
            <a:cxnSpLocks/>
          </p:cNvCxnSpPr>
          <p:nvPr/>
        </p:nvCxnSpPr>
        <p:spPr>
          <a:xfrm flipH="1">
            <a:off x="115601" y="3765790"/>
            <a:ext cx="780510" cy="9212"/>
          </a:xfrm>
          <a:prstGeom prst="line">
            <a:avLst/>
          </a:prstGeom>
          <a:ln w="28575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54C7E85-4BAF-AE48-B505-56A4CDACB79F}"/>
              </a:ext>
            </a:extLst>
          </p:cNvPr>
          <p:cNvGrpSpPr/>
          <p:nvPr/>
        </p:nvGrpSpPr>
        <p:grpSpPr>
          <a:xfrm>
            <a:off x="826576" y="3423033"/>
            <a:ext cx="688635" cy="678723"/>
            <a:chOff x="5673653" y="3992579"/>
            <a:chExt cx="788946" cy="782981"/>
          </a:xfrm>
        </p:grpSpPr>
        <p:sp>
          <p:nvSpPr>
            <p:cNvPr id="84" name="Oval 74">
              <a:extLst>
                <a:ext uri="{FF2B5EF4-FFF2-40B4-BE49-F238E27FC236}">
                  <a16:creationId xmlns:a16="http://schemas.microsoft.com/office/drawing/2014/main" id="{0B6803A5-D850-B347-90BD-60C4C34FEBCD}"/>
                </a:ext>
              </a:extLst>
            </p:cNvPr>
            <p:cNvSpPr/>
            <p:nvPr/>
          </p:nvSpPr>
          <p:spPr bwMode="gray">
            <a:xfrm>
              <a:off x="5673653" y="3992579"/>
              <a:ext cx="788946" cy="782981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BDD7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7211" tIns="33605" rIns="67211" bIns="33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85" name="Freeform: Shape 87">
              <a:extLst>
                <a:ext uri="{FF2B5EF4-FFF2-40B4-BE49-F238E27FC236}">
                  <a16:creationId xmlns:a16="http://schemas.microsoft.com/office/drawing/2014/main" id="{209A1406-D916-0448-A4D2-1348EAC8249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0958" y="4038510"/>
              <a:ext cx="694334" cy="691118"/>
            </a:xfrm>
            <a:custGeom>
              <a:avLst/>
              <a:gdLst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369697 w 575300"/>
                <a:gd name="connsiteY6" fmla="*/ 174198 h 576998"/>
                <a:gd name="connsiteX7" fmla="*/ 202133 w 575300"/>
                <a:gd name="connsiteY7" fmla="*/ 14437 h 576998"/>
                <a:gd name="connsiteX8" fmla="*/ 229678 w 575300"/>
                <a:gd name="connsiteY8" fmla="*/ 5861 h 576998"/>
                <a:gd name="connsiteX9" fmla="*/ 287650 w 575300"/>
                <a:gd name="connsiteY9" fmla="*/ 0 h 576998"/>
                <a:gd name="connsiteX0" fmla="*/ 287650 w 575300"/>
                <a:gd name="connsiteY0" fmla="*/ 0 h 576998"/>
                <a:gd name="connsiteX1" fmla="*/ 575300 w 575300"/>
                <a:gd name="connsiteY1" fmla="*/ 288499 h 576998"/>
                <a:gd name="connsiteX2" fmla="*/ 287650 w 575300"/>
                <a:gd name="connsiteY2" fmla="*/ 576998 h 576998"/>
                <a:gd name="connsiteX3" fmla="*/ 0 w 575300"/>
                <a:gd name="connsiteY3" fmla="*/ 288499 h 576998"/>
                <a:gd name="connsiteX4" fmla="*/ 1014 w 575300"/>
                <a:gd name="connsiteY4" fmla="*/ 278414 h 576998"/>
                <a:gd name="connsiteX5" fmla="*/ 142092 w 575300"/>
                <a:gd name="connsiteY5" fmla="*/ 412922 h 576998"/>
                <a:gd name="connsiteX6" fmla="*/ 202133 w 575300"/>
                <a:gd name="connsiteY6" fmla="*/ 14437 h 576998"/>
                <a:gd name="connsiteX7" fmla="*/ 229678 w 575300"/>
                <a:gd name="connsiteY7" fmla="*/ 5861 h 576998"/>
                <a:gd name="connsiteX8" fmla="*/ 287650 w 575300"/>
                <a:gd name="connsiteY8" fmla="*/ 0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8" fmla="*/ 233532 w 575300"/>
                <a:gd name="connsiteY8" fmla="*/ 504362 h 576998"/>
                <a:gd name="connsiteX0" fmla="*/ 142092 w 575300"/>
                <a:gd name="connsiteY0" fmla="*/ 412922 h 576998"/>
                <a:gd name="connsiteX1" fmla="*/ 202133 w 575300"/>
                <a:gd name="connsiteY1" fmla="*/ 14437 h 576998"/>
                <a:gd name="connsiteX2" fmla="*/ 229678 w 575300"/>
                <a:gd name="connsiteY2" fmla="*/ 5861 h 576998"/>
                <a:gd name="connsiteX3" fmla="*/ 287650 w 575300"/>
                <a:gd name="connsiteY3" fmla="*/ 0 h 576998"/>
                <a:gd name="connsiteX4" fmla="*/ 575300 w 575300"/>
                <a:gd name="connsiteY4" fmla="*/ 288499 h 576998"/>
                <a:gd name="connsiteX5" fmla="*/ 287650 w 575300"/>
                <a:gd name="connsiteY5" fmla="*/ 576998 h 576998"/>
                <a:gd name="connsiteX6" fmla="*/ 0 w 575300"/>
                <a:gd name="connsiteY6" fmla="*/ 288499 h 576998"/>
                <a:gd name="connsiteX7" fmla="*/ 1014 w 575300"/>
                <a:gd name="connsiteY7" fmla="*/ 278414 h 576998"/>
                <a:gd name="connsiteX0" fmla="*/ 202133 w 575300"/>
                <a:gd name="connsiteY0" fmla="*/ 14437 h 576998"/>
                <a:gd name="connsiteX1" fmla="*/ 229678 w 575300"/>
                <a:gd name="connsiteY1" fmla="*/ 5861 h 576998"/>
                <a:gd name="connsiteX2" fmla="*/ 287650 w 575300"/>
                <a:gd name="connsiteY2" fmla="*/ 0 h 576998"/>
                <a:gd name="connsiteX3" fmla="*/ 575300 w 575300"/>
                <a:gd name="connsiteY3" fmla="*/ 288499 h 576998"/>
                <a:gd name="connsiteX4" fmla="*/ 287650 w 575300"/>
                <a:gd name="connsiteY4" fmla="*/ 576998 h 576998"/>
                <a:gd name="connsiteX5" fmla="*/ 0 w 575300"/>
                <a:gd name="connsiteY5" fmla="*/ 288499 h 576998"/>
                <a:gd name="connsiteX6" fmla="*/ 1014 w 575300"/>
                <a:gd name="connsiteY6" fmla="*/ 278414 h 57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300" h="576998">
                  <a:moveTo>
                    <a:pt x="202133" y="14437"/>
                  </a:moveTo>
                  <a:lnTo>
                    <a:pt x="229678" y="5861"/>
                  </a:lnTo>
                  <a:cubicBezTo>
                    <a:pt x="248404" y="2018"/>
                    <a:pt x="267792" y="0"/>
                    <a:pt x="287650" y="0"/>
                  </a:cubicBezTo>
                  <a:cubicBezTo>
                    <a:pt x="446515" y="0"/>
                    <a:pt x="575300" y="129165"/>
                    <a:pt x="575300" y="288499"/>
                  </a:cubicBezTo>
                  <a:cubicBezTo>
                    <a:pt x="575300" y="447833"/>
                    <a:pt x="446515" y="576998"/>
                    <a:pt x="287650" y="576998"/>
                  </a:cubicBezTo>
                  <a:cubicBezTo>
                    <a:pt x="128785" y="576998"/>
                    <a:pt x="0" y="447833"/>
                    <a:pt x="0" y="288499"/>
                  </a:cubicBezTo>
                  <a:lnTo>
                    <a:pt x="1014" y="278414"/>
                  </a:ln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86" name="Marvintrackercircle">
              <a:extLst>
                <a:ext uri="{FF2B5EF4-FFF2-40B4-BE49-F238E27FC236}">
                  <a16:creationId xmlns:a16="http://schemas.microsoft.com/office/drawing/2014/main" id="{49AB838E-E99C-1943-8FED-54506B80312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gray">
            <a:xfrm>
              <a:off x="5763824" y="4082070"/>
              <a:ext cx="608601" cy="603998"/>
            </a:xfrm>
            <a:prstGeom prst="ellips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E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87" name="Скругленный прямоугольник 86"/>
          <p:cNvSpPr/>
          <p:nvPr/>
        </p:nvSpPr>
        <p:spPr>
          <a:xfrm>
            <a:off x="214021" y="4187656"/>
            <a:ext cx="2065650" cy="4330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DE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25736" y="4165879"/>
            <a:ext cx="224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900"/>
            </a:pPr>
            <a:r>
              <a:rPr lang="ru-RU" sz="1200" b="1" dirty="0" smtClean="0">
                <a:latin typeface="Arial" panose="020B0604020202020204" pitchFamily="34" charset="0"/>
                <a:ea typeface="Trebuchet MS"/>
                <a:sym typeface="Trebuchet MS"/>
              </a:rPr>
              <a:t>Әлемдік тауар нарықтарындағы үрдістер</a:t>
            </a:r>
            <a:endParaRPr lang="ru-RU" sz="1200" b="1" dirty="0">
              <a:latin typeface="Arial" panose="020B0604020202020204" pitchFamily="34" charset="0"/>
              <a:ea typeface="Trebuchet MS"/>
              <a:sym typeface="Trebuchet MS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50A2E27-0DE0-4F34-A651-89FD9161B5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6" y="3582394"/>
            <a:ext cx="360000" cy="360000"/>
          </a:xfrm>
          <a:prstGeom prst="rect">
            <a:avLst/>
          </a:prstGeom>
        </p:spPr>
      </p:pic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9F6C051B-1C31-44F3-AA68-531E493DBC0C}"/>
              </a:ext>
            </a:extLst>
          </p:cNvPr>
          <p:cNvSpPr/>
          <p:nvPr/>
        </p:nvSpPr>
        <p:spPr>
          <a:xfrm>
            <a:off x="2302766" y="4066791"/>
            <a:ext cx="203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барр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04152EA-0FEA-4A55-ABA7-2951B98B8A84}"/>
              </a:ext>
            </a:extLst>
          </p:cNvPr>
          <p:cNvSpPr txBox="1"/>
          <p:nvPr/>
        </p:nvSpPr>
        <p:spPr>
          <a:xfrm>
            <a:off x="2395091" y="3474584"/>
            <a:ext cx="1790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ДБ деректеріне сәйкес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7">
            <a:extLst>
              <a:ext uri="{FF2B5EF4-FFF2-40B4-BE49-F238E27FC236}">
                <a16:creationId xmlns:a16="http://schemas.microsoft.com/office/drawing/2014/main" id="{829F13C7-71AB-4483-A90F-9F2F30CD9668}"/>
              </a:ext>
            </a:extLst>
          </p:cNvPr>
          <p:cNvSpPr/>
          <p:nvPr/>
        </p:nvSpPr>
        <p:spPr>
          <a:xfrm>
            <a:off x="4960689" y="3478506"/>
            <a:ext cx="35617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ХҚҰ консенсус-</a:t>
            </a:r>
            <a:r>
              <a:rPr lang="ru-RU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болжамы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4273076" y="3903247"/>
            <a:ext cx="1874665" cy="754892"/>
            <a:chOff x="2513136" y="3799214"/>
            <a:chExt cx="2254144" cy="754892"/>
          </a:xfrm>
        </p:grpSpPr>
        <p:sp>
          <p:nvSpPr>
            <p:cNvPr id="132" name="Прямоугольник 29">
              <a:extLst>
                <a:ext uri="{FF2B5EF4-FFF2-40B4-BE49-F238E27FC236}">
                  <a16:creationId xmlns:a16="http://schemas.microsoft.com/office/drawing/2014/main" id="{9F6C051B-1C31-44F3-AA68-531E493DBC0C}"/>
                </a:ext>
              </a:extLst>
            </p:cNvPr>
            <p:cNvSpPr/>
            <p:nvPr/>
          </p:nvSpPr>
          <p:spPr>
            <a:xfrm>
              <a:off x="2513136" y="3969331"/>
              <a:ext cx="22541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66,0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барр.</a:t>
              </a:r>
              <a:r>
                <a:rPr lang="en-US" sz="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2991043" y="3799214"/>
              <a:ext cx="898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2021 ж.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7307010" y="3898410"/>
            <a:ext cx="1874665" cy="742176"/>
            <a:chOff x="2513136" y="3811930"/>
            <a:chExt cx="2254144" cy="742176"/>
          </a:xfrm>
        </p:grpSpPr>
        <p:sp>
          <p:nvSpPr>
            <p:cNvPr id="136" name="Прямоугольник 29">
              <a:extLst>
                <a:ext uri="{FF2B5EF4-FFF2-40B4-BE49-F238E27FC236}">
                  <a16:creationId xmlns:a16="http://schemas.microsoft.com/office/drawing/2014/main" id="{9F6C051B-1C31-44F3-AA68-531E493DBC0C}"/>
                </a:ext>
              </a:extLst>
            </p:cNvPr>
            <p:cNvSpPr/>
            <p:nvPr/>
          </p:nvSpPr>
          <p:spPr>
            <a:xfrm>
              <a:off x="2513136" y="3969331"/>
              <a:ext cx="22541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барр.</a:t>
              </a:r>
              <a:r>
                <a:rPr lang="en-US" sz="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2988886" y="3811930"/>
              <a:ext cx="898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2023 ж.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Полилиния 137"/>
          <p:cNvSpPr/>
          <p:nvPr/>
        </p:nvSpPr>
        <p:spPr>
          <a:xfrm>
            <a:off x="2509161" y="596072"/>
            <a:ext cx="6121367" cy="1234102"/>
          </a:xfrm>
          <a:custGeom>
            <a:avLst/>
            <a:gdLst>
              <a:gd name="connsiteX0" fmla="*/ 0 w 7246137"/>
              <a:gd name="connsiteY0" fmla="*/ 0 h 776704"/>
              <a:gd name="connsiteX1" fmla="*/ 7246137 w 7246137"/>
              <a:gd name="connsiteY1" fmla="*/ 0 h 776704"/>
              <a:gd name="connsiteX2" fmla="*/ 7246137 w 7246137"/>
              <a:gd name="connsiteY2" fmla="*/ 776704 h 776704"/>
              <a:gd name="connsiteX3" fmla="*/ 0 w 7246137"/>
              <a:gd name="connsiteY3" fmla="*/ 776704 h 776704"/>
              <a:gd name="connsiteX4" fmla="*/ 0 w 7246137"/>
              <a:gd name="connsiteY4" fmla="*/ 0 h 77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6137" h="776704">
                <a:moveTo>
                  <a:pt x="0" y="0"/>
                </a:moveTo>
                <a:lnTo>
                  <a:pt x="7246137" y="0"/>
                </a:lnTo>
                <a:lnTo>
                  <a:pt x="7246137" y="776704"/>
                </a:lnTo>
                <a:lnTo>
                  <a:pt x="0" y="7767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68288" algn="l"/>
              </a:tabLst>
            </a:pPr>
            <a:r>
              <a:rPr lang="kk-KZ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ЖІӨ өсу қарқыны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68288" algn="l"/>
              </a:tabLst>
            </a:pP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9" name="Straight Connector 94">
            <a:extLst>
              <a:ext uri="{FF2B5EF4-FFF2-40B4-BE49-F238E27FC236}">
                <a16:creationId xmlns:a16="http://schemas.microsoft.com/office/drawing/2014/main" id="{0B16E95F-10AC-4FA1-8471-AF7DA8BA7C96}"/>
              </a:ext>
            </a:extLst>
          </p:cNvPr>
          <p:cNvCxnSpPr>
            <a:cxnSpLocks/>
          </p:cNvCxnSpPr>
          <p:nvPr/>
        </p:nvCxnSpPr>
        <p:spPr>
          <a:xfrm flipH="1">
            <a:off x="4170980" y="3571301"/>
            <a:ext cx="3736" cy="972183"/>
          </a:xfrm>
          <a:prstGeom prst="line">
            <a:avLst/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D04152EA-0FEA-4A55-ABA7-2951B98B8A84}"/>
              </a:ext>
            </a:extLst>
          </p:cNvPr>
          <p:cNvSpPr txBox="1"/>
          <p:nvPr/>
        </p:nvSpPr>
        <p:spPr>
          <a:xfrm>
            <a:off x="2802661" y="3873275"/>
            <a:ext cx="747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2020 ж.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4" name="Группа 163"/>
          <p:cNvGrpSpPr/>
          <p:nvPr/>
        </p:nvGrpSpPr>
        <p:grpSpPr>
          <a:xfrm>
            <a:off x="2750753" y="2465005"/>
            <a:ext cx="1070949" cy="800164"/>
            <a:chOff x="3117799" y="2673990"/>
            <a:chExt cx="1070949" cy="800164"/>
          </a:xfrm>
        </p:grpSpPr>
        <p:sp>
          <p:nvSpPr>
            <p:cNvPr id="108" name="TextBox 107"/>
            <p:cNvSpPr txBox="1"/>
            <p:nvPr/>
          </p:nvSpPr>
          <p:spPr>
            <a:xfrm>
              <a:off x="3308379" y="2889379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3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%</a:t>
              </a:r>
              <a:endParaRPr lang="ru-RU" sz="3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Стрелка вниз 145"/>
            <p:cNvSpPr/>
            <p:nvPr/>
          </p:nvSpPr>
          <p:spPr>
            <a:xfrm>
              <a:off x="3117799" y="3038413"/>
              <a:ext cx="222769" cy="33234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3365814" y="2673990"/>
              <a:ext cx="7474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2020 ж.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3" name="Straight Connector 94">
            <a:extLst>
              <a:ext uri="{FF2B5EF4-FFF2-40B4-BE49-F238E27FC236}">
                <a16:creationId xmlns:a16="http://schemas.microsoft.com/office/drawing/2014/main" id="{0B16E95F-10AC-4FA1-8471-AF7DA8BA7C96}"/>
              </a:ext>
            </a:extLst>
          </p:cNvPr>
          <p:cNvCxnSpPr>
            <a:cxnSpLocks/>
          </p:cNvCxnSpPr>
          <p:nvPr/>
        </p:nvCxnSpPr>
        <p:spPr>
          <a:xfrm>
            <a:off x="4336522" y="2404357"/>
            <a:ext cx="4392000" cy="2829"/>
          </a:xfrm>
          <a:prstGeom prst="line">
            <a:avLst/>
          </a:prstGeom>
          <a:ln w="1905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Группа 162"/>
          <p:cNvGrpSpPr/>
          <p:nvPr/>
        </p:nvGrpSpPr>
        <p:grpSpPr>
          <a:xfrm>
            <a:off x="4371414" y="2503650"/>
            <a:ext cx="1082067" cy="768594"/>
            <a:chOff x="5348263" y="2727855"/>
            <a:chExt cx="1082067" cy="768594"/>
          </a:xfrm>
        </p:grpSpPr>
        <p:sp>
          <p:nvSpPr>
            <p:cNvPr id="111" name="TextBox 110"/>
            <p:cNvSpPr txBox="1"/>
            <p:nvPr/>
          </p:nvSpPr>
          <p:spPr>
            <a:xfrm>
              <a:off x="5549961" y="2911674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6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0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%</a:t>
              </a:r>
              <a:endParaRPr lang="ru-RU" sz="3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5640103" y="2727855"/>
              <a:ext cx="7474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2021 ж.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Стрелка вниз 155"/>
            <p:cNvSpPr/>
            <p:nvPr/>
          </p:nvSpPr>
          <p:spPr>
            <a:xfrm rot="10800000">
              <a:off x="5348263" y="3058714"/>
              <a:ext cx="222769" cy="3323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6011406" y="2497113"/>
            <a:ext cx="1094969" cy="775131"/>
            <a:chOff x="7334015" y="2721318"/>
            <a:chExt cx="1094969" cy="775131"/>
          </a:xfrm>
        </p:grpSpPr>
        <p:sp>
          <p:nvSpPr>
            <p:cNvPr id="114" name="TextBox 113"/>
            <p:cNvSpPr txBox="1"/>
            <p:nvPr/>
          </p:nvSpPr>
          <p:spPr>
            <a:xfrm>
              <a:off x="7548615" y="2911674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4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9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%</a:t>
              </a:r>
              <a:endParaRPr lang="ru-RU" sz="3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7607792" y="2721318"/>
              <a:ext cx="7474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2022 ж.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Стрелка вниз 156"/>
            <p:cNvSpPr/>
            <p:nvPr/>
          </p:nvSpPr>
          <p:spPr>
            <a:xfrm rot="10800000">
              <a:off x="7334015" y="3045870"/>
              <a:ext cx="222769" cy="3323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8" name="Rectangle 17">
            <a:extLst>
              <a:ext uri="{FF2B5EF4-FFF2-40B4-BE49-F238E27FC236}">
                <a16:creationId xmlns:a16="http://schemas.microsoft.com/office/drawing/2014/main" id="{829F13C7-71AB-4483-A90F-9F2F30CD9668}"/>
              </a:ext>
            </a:extLst>
          </p:cNvPr>
          <p:cNvSpPr/>
          <p:nvPr/>
        </p:nvSpPr>
        <p:spPr>
          <a:xfrm>
            <a:off x="4948652" y="2112262"/>
            <a:ext cx="35617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Болжам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Straight Connector 94">
            <a:extLst>
              <a:ext uri="{FF2B5EF4-FFF2-40B4-BE49-F238E27FC236}">
                <a16:creationId xmlns:a16="http://schemas.microsoft.com/office/drawing/2014/main" id="{0B16E95F-10AC-4FA1-8471-AF7DA8BA7C96}"/>
              </a:ext>
            </a:extLst>
          </p:cNvPr>
          <p:cNvCxnSpPr>
            <a:cxnSpLocks/>
          </p:cNvCxnSpPr>
          <p:nvPr/>
        </p:nvCxnSpPr>
        <p:spPr>
          <a:xfrm flipH="1">
            <a:off x="4178027" y="2196740"/>
            <a:ext cx="3736" cy="972183"/>
          </a:xfrm>
          <a:prstGeom prst="line">
            <a:avLst/>
          </a:prstGeom>
          <a:ln w="952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94">
            <a:extLst>
              <a:ext uri="{FF2B5EF4-FFF2-40B4-BE49-F238E27FC236}">
                <a16:creationId xmlns:a16="http://schemas.microsoft.com/office/drawing/2014/main" id="{0B16E95F-10AC-4FA1-8471-AF7DA8BA7C96}"/>
              </a:ext>
            </a:extLst>
          </p:cNvPr>
          <p:cNvCxnSpPr>
            <a:cxnSpLocks/>
          </p:cNvCxnSpPr>
          <p:nvPr/>
        </p:nvCxnSpPr>
        <p:spPr>
          <a:xfrm>
            <a:off x="2460080" y="2400639"/>
            <a:ext cx="1584000" cy="2829"/>
          </a:xfrm>
          <a:prstGeom prst="line">
            <a:avLst/>
          </a:prstGeom>
          <a:ln w="1905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7">
            <a:extLst>
              <a:ext uri="{FF2B5EF4-FFF2-40B4-BE49-F238E27FC236}">
                <a16:creationId xmlns:a16="http://schemas.microsoft.com/office/drawing/2014/main" id="{829F13C7-71AB-4483-A90F-9F2F30CD9668}"/>
              </a:ext>
            </a:extLst>
          </p:cNvPr>
          <p:cNvSpPr/>
          <p:nvPr/>
        </p:nvSpPr>
        <p:spPr>
          <a:xfrm>
            <a:off x="2747944" y="2104299"/>
            <a:ext cx="9853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4">
            <a:extLst>
              <a:ext uri="{FF2B5EF4-FFF2-40B4-BE49-F238E27FC236}">
                <a16:creationId xmlns:a16="http://schemas.microsoft.com/office/drawing/2014/main" id="{0B16E95F-10AC-4FA1-8471-AF7DA8BA7C96}"/>
              </a:ext>
            </a:extLst>
          </p:cNvPr>
          <p:cNvCxnSpPr>
            <a:cxnSpLocks/>
          </p:cNvCxnSpPr>
          <p:nvPr/>
        </p:nvCxnSpPr>
        <p:spPr>
          <a:xfrm>
            <a:off x="2451411" y="3795535"/>
            <a:ext cx="1584000" cy="2829"/>
          </a:xfrm>
          <a:prstGeom prst="line">
            <a:avLst/>
          </a:prstGeom>
          <a:ln w="1905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Группа 91"/>
          <p:cNvGrpSpPr/>
          <p:nvPr/>
        </p:nvGrpSpPr>
        <p:grpSpPr>
          <a:xfrm>
            <a:off x="7421085" y="2497113"/>
            <a:ext cx="1094969" cy="775131"/>
            <a:chOff x="7334015" y="2721318"/>
            <a:chExt cx="1094969" cy="775131"/>
          </a:xfrm>
        </p:grpSpPr>
        <p:sp>
          <p:nvSpPr>
            <p:cNvPr id="93" name="TextBox 92"/>
            <p:cNvSpPr txBox="1"/>
            <p:nvPr/>
          </p:nvSpPr>
          <p:spPr>
            <a:xfrm>
              <a:off x="7548615" y="2911674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3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5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%</a:t>
              </a:r>
              <a:endParaRPr lang="ru-RU" sz="3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7607792" y="2721318"/>
              <a:ext cx="7474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2023 ж.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Стрелка вниз 94"/>
            <p:cNvSpPr/>
            <p:nvPr/>
          </p:nvSpPr>
          <p:spPr>
            <a:xfrm rot="10800000">
              <a:off x="7334015" y="3045870"/>
              <a:ext cx="222769" cy="3323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8357402" y="2986212"/>
            <a:ext cx="3882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900"/>
            </a:pPr>
            <a:r>
              <a:rPr lang="ru-RU" sz="800" dirty="0" smtClean="0">
                <a:solidFill>
                  <a:schemeClr val="accent1"/>
                </a:solidFill>
                <a:latin typeface="Arial" panose="020B0604020202020204" pitchFamily="34" charset="0"/>
                <a:ea typeface="Trebuchet MS"/>
                <a:sym typeface="Trebuchet MS"/>
              </a:rPr>
              <a:t>(ДБ)</a:t>
            </a:r>
            <a:endParaRPr lang="ru-RU" sz="800" dirty="0">
              <a:solidFill>
                <a:schemeClr val="accent1"/>
              </a:solidFill>
              <a:latin typeface="Arial" panose="020B0604020202020204" pitchFamily="34" charset="0"/>
              <a:ea typeface="Trebuchet MS"/>
              <a:sym typeface="Trebuchet M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299496" y="2974700"/>
            <a:ext cx="4491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900"/>
            </a:pPr>
            <a:r>
              <a:rPr lang="ru-RU" sz="800" dirty="0" smtClean="0">
                <a:solidFill>
                  <a:schemeClr val="accent1"/>
                </a:solidFill>
                <a:latin typeface="Arial" panose="020B0604020202020204" pitchFamily="34" charset="0"/>
                <a:ea typeface="Trebuchet MS"/>
                <a:sym typeface="Trebuchet MS"/>
              </a:rPr>
              <a:t>(ХВҚ)</a:t>
            </a:r>
            <a:endParaRPr lang="ru-RU" sz="800" dirty="0">
              <a:solidFill>
                <a:schemeClr val="accent1"/>
              </a:solidFill>
              <a:latin typeface="Arial" panose="020B0604020202020204" pitchFamily="34" charset="0"/>
              <a:ea typeface="Trebuchet MS"/>
              <a:sym typeface="Trebuchet MS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5874372" y="3904025"/>
            <a:ext cx="1874665" cy="749210"/>
            <a:chOff x="2513136" y="3804896"/>
            <a:chExt cx="2254144" cy="749210"/>
          </a:xfrm>
        </p:grpSpPr>
        <p:sp>
          <p:nvSpPr>
            <p:cNvPr id="100" name="Прямоугольник 29">
              <a:extLst>
                <a:ext uri="{FF2B5EF4-FFF2-40B4-BE49-F238E27FC236}">
                  <a16:creationId xmlns:a16="http://schemas.microsoft.com/office/drawing/2014/main" id="{9F6C051B-1C31-44F3-AA68-531E493DBC0C}"/>
                </a:ext>
              </a:extLst>
            </p:cNvPr>
            <p:cNvSpPr/>
            <p:nvPr/>
          </p:nvSpPr>
          <p:spPr>
            <a:xfrm>
              <a:off x="2513136" y="3969331"/>
              <a:ext cx="22541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64,5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барр.</a:t>
              </a:r>
              <a:r>
                <a:rPr lang="en-US" sz="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3005803" y="3804896"/>
              <a:ext cx="8987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2022 ж.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2" name="Straight Connector 94">
            <a:extLst>
              <a:ext uri="{FF2B5EF4-FFF2-40B4-BE49-F238E27FC236}">
                <a16:creationId xmlns:a16="http://schemas.microsoft.com/office/drawing/2014/main" id="{0B16E95F-10AC-4FA1-8471-AF7DA8BA7C96}"/>
              </a:ext>
            </a:extLst>
          </p:cNvPr>
          <p:cNvCxnSpPr>
            <a:cxnSpLocks/>
          </p:cNvCxnSpPr>
          <p:nvPr/>
        </p:nvCxnSpPr>
        <p:spPr>
          <a:xfrm>
            <a:off x="4347278" y="3796122"/>
            <a:ext cx="4392000" cy="2829"/>
          </a:xfrm>
          <a:prstGeom prst="line">
            <a:avLst/>
          </a:prstGeom>
          <a:ln w="1905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3880856" y="985264"/>
            <a:ext cx="1070949" cy="800164"/>
            <a:chOff x="3117799" y="2673990"/>
            <a:chExt cx="1070949" cy="800164"/>
          </a:xfrm>
        </p:grpSpPr>
        <p:sp>
          <p:nvSpPr>
            <p:cNvPr id="96" name="TextBox 95"/>
            <p:cNvSpPr txBox="1"/>
            <p:nvPr/>
          </p:nvSpPr>
          <p:spPr>
            <a:xfrm>
              <a:off x="3308379" y="2889379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5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%</a:t>
              </a:r>
              <a:endParaRPr lang="ru-RU" sz="3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Стрелка вниз 102"/>
            <p:cNvSpPr/>
            <p:nvPr/>
          </p:nvSpPr>
          <p:spPr>
            <a:xfrm>
              <a:off x="3117799" y="3038413"/>
              <a:ext cx="222769" cy="33234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3365814" y="2673990"/>
              <a:ext cx="7474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</a:t>
              </a:r>
              <a:r>
                <a:rPr lang="kk-KZ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ж.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709556" y="981704"/>
            <a:ext cx="1699825" cy="803764"/>
            <a:chOff x="4944352" y="2692685"/>
            <a:chExt cx="1699825" cy="803764"/>
          </a:xfrm>
        </p:grpSpPr>
        <p:sp>
          <p:nvSpPr>
            <p:cNvPr id="112" name="TextBox 111"/>
            <p:cNvSpPr txBox="1"/>
            <p:nvPr/>
          </p:nvSpPr>
          <p:spPr>
            <a:xfrm>
              <a:off x="5549961" y="2911674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</a:t>
              </a:r>
              <a:r>
                <a:rPr lang="ru-RU" sz="3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7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%</a:t>
              </a:r>
              <a:endParaRPr lang="ru-RU" sz="3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04152EA-0FEA-4A55-ABA7-2951B98B8A84}"/>
                </a:ext>
              </a:extLst>
            </p:cNvPr>
            <p:cNvSpPr txBox="1"/>
            <p:nvPr/>
          </p:nvSpPr>
          <p:spPr>
            <a:xfrm>
              <a:off x="4944352" y="2692685"/>
              <a:ext cx="16998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2021 ж</a:t>
              </a:r>
              <a:r>
                <a:rPr lang="kk-KZ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қаңтар-шілде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Стрелка вниз 114"/>
            <p:cNvSpPr/>
            <p:nvPr/>
          </p:nvSpPr>
          <p:spPr>
            <a:xfrm rot="10800000">
              <a:off x="5348263" y="3058714"/>
              <a:ext cx="222769" cy="3323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60958" y="4696094"/>
            <a:ext cx="9144000" cy="433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99" tIns="38599" rIns="77199" bIns="38599" rtlCol="0" anchor="ctr"/>
          <a:lstStyle/>
          <a:p>
            <a:r>
              <a:rPr lang="ru-RU" sz="800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 г.: ХВҚ – 64,7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$,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Moody’s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62,0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АДБ – 67,0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ЕАДБ – 64,0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Fitch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63,0$,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S@P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65,0$,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JP MORGAN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72,0$,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BANK of AMERICA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68,0$,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Barclays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69,0$,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EIA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68,8$</a:t>
            </a:r>
          </a:p>
          <a:p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kk-KZ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.: ХВҚ –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63,0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$,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ДБ –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62,0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АДБ, ЕАДБ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64,0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Moody’s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S@P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60,0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Fitch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,0$,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JP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MORGAN – 72,0$, BANK of AMERICA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$,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Barclays –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,0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$, EIA –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endParaRPr lang="en-US" sz="700" i="1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2023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г.: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ЕАДБ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62,0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Moody’s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45,0-65,0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Fitch –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,0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$,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S@P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55,0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ru-RU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BANK </a:t>
            </a:r>
            <a:r>
              <a:rPr lang="en-US" sz="700" i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AMERICA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65,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0$</a:t>
            </a:r>
            <a:r>
              <a:rPr lang="ru-RU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700" i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700" i="1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946465" y="2982056"/>
            <a:ext cx="4491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900"/>
            </a:pPr>
            <a:r>
              <a:rPr lang="ru-RU" sz="800" dirty="0" smtClean="0">
                <a:solidFill>
                  <a:schemeClr val="accent1"/>
                </a:solidFill>
                <a:latin typeface="Arial" panose="020B0604020202020204" pitchFamily="34" charset="0"/>
                <a:ea typeface="Trebuchet MS"/>
                <a:sym typeface="Trebuchet MS"/>
              </a:rPr>
              <a:t>(ХВҚ)</a:t>
            </a:r>
            <a:endParaRPr lang="ru-RU" sz="800" dirty="0">
              <a:solidFill>
                <a:schemeClr val="accent1"/>
              </a:solidFill>
              <a:latin typeface="Arial" panose="020B0604020202020204" pitchFamily="34" charset="0"/>
              <a:ea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665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65804"/>
              </p:ext>
            </p:extLst>
          </p:nvPr>
        </p:nvGraphicFramePr>
        <p:xfrm>
          <a:off x="241201" y="604889"/>
          <a:ext cx="8790653" cy="4396740"/>
        </p:xfrm>
        <a:graphic>
          <a:graphicData uri="http://schemas.openxmlformats.org/drawingml/2006/table">
            <a:tbl>
              <a:tblPr/>
              <a:tblGrid>
                <a:gridCol w="321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42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 </a:t>
                      </a:r>
                    </a:p>
                  </a:txBody>
                  <a:tcPr marL="7252" marR="725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2021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2022</a:t>
                      </a:r>
                    </a:p>
                  </a:txBody>
                  <a:tcPr marL="5973" marR="597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2023</a:t>
                      </a:r>
                    </a:p>
                  </a:txBody>
                  <a:tcPr marL="5973" marR="597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2024</a:t>
                      </a:r>
                    </a:p>
                  </a:txBody>
                  <a:tcPr marL="5973" marR="597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2025</a:t>
                      </a:r>
                    </a:p>
                  </a:txBody>
                  <a:tcPr marL="5973" marR="597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2026</a:t>
                      </a:r>
                    </a:p>
                  </a:txBody>
                  <a:tcPr marL="5973" marR="597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Бағалау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+mj-lt"/>
                        </a:rPr>
                        <a:t>Болжам</a:t>
                      </a:r>
                      <a:endParaRPr lang="ru-RU" sz="1050" b="1" dirty="0">
                        <a:latin typeface="+mj-lt"/>
                      </a:endParaRPr>
                    </a:p>
                  </a:txBody>
                  <a:tcPr marL="5973" marR="5973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973" marR="5973" marT="5973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59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ЖІӨ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млрд теңге</a:t>
                      </a:r>
                      <a:endParaRPr lang="ru-RU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80 302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87 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076</a:t>
                      </a:r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9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862</a:t>
                      </a:r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716</a:t>
                      </a:r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11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829</a:t>
                      </a:r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856</a:t>
                      </a:r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ЖІӨ нақты өсуі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3760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ЖІӨ дефляторы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3760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3,5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Халықтың жан басына шаққандағы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ЖІӨ</a:t>
                      </a:r>
                      <a:r>
                        <a:rPr lang="ru-RU" sz="9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marL="7200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9 957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88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11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532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12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374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3 235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194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marL="0" marR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Инфляция</a:t>
                      </a:r>
                      <a:r>
                        <a:rPr lang="ru-RU" sz="9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07">
                <a:tc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 Light"/>
                      </a:endParaRPr>
                    </a:p>
                  </a:txBody>
                  <a:tcPr marL="6477" marR="6477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Ауыл шаруашылығы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Өнеркәсіп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% 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Тау-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кен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өндіру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% 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3760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Мұнау өндіру көлемі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млн тонна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107521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 Light"/>
                        </a:rPr>
                        <a:t>Brent мұнайының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 Light"/>
                        </a:rPr>
                        <a:t> бағасы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баррель/$</a:t>
                      </a:r>
                      <a:endParaRPr lang="ru-RU" sz="1100" b="1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107521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Өңдеу өнеркәсібі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3760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Құрылыс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Сауда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Көлік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236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Төлем теңгерімінің көрсеткіштері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7252" marR="7252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Тауарлар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э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кспорты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млрд $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60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0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9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,8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Тауарлар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мпорты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млрд $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38,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40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42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0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42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</a:t>
                      </a:r>
                      <a:r>
                        <a:rPr lang="x-non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</a:t>
                      </a:r>
                      <a:endParaRPr lang="x-non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Сауда теңгерімінің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 сальдосы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</a:rPr>
                        <a:t>, млрд $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Calibri Light"/>
                      </a:endParaRPr>
                    </a:p>
                  </a:txBody>
                  <a:tcPr marL="5973" marR="5973" marT="0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18,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19,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32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5,1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36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7620"/>
            <a:ext cx="91440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776054">
              <a:defRPr/>
            </a:pPr>
            <a:r>
              <a:rPr lang="ru-RU" sz="2000" b="1" kern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 макроэкономикалық көрсеткіштер</a:t>
            </a:r>
            <a:endParaRPr lang="ru-RU" sz="2000" b="1" kern="0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6054">
              <a:defRPr/>
            </a:pPr>
            <a:r>
              <a:rPr lang="ru-RU" b="1" kern="0" cap="sm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Базалық сценарий</a:t>
            </a:r>
            <a:endParaRPr lang="ru-RU" b="1" kern="0" cap="small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1616" y="735176"/>
          <a:ext cx="8552325" cy="4397186"/>
        </p:xfrm>
        <a:graphic>
          <a:graphicData uri="http://schemas.openxmlformats.org/drawingml/2006/table">
            <a:tbl>
              <a:tblPr/>
              <a:tblGrid>
                <a:gridCol w="3680939">
                  <a:extLst>
                    <a:ext uri="{9D8B030D-6E8A-4147-A177-3AD203B41FA5}">
                      <a16:colId xmlns:a16="http://schemas.microsoft.com/office/drawing/2014/main" val="1390038518"/>
                    </a:ext>
                  </a:extLst>
                </a:gridCol>
                <a:gridCol w="1190646">
                  <a:extLst>
                    <a:ext uri="{9D8B030D-6E8A-4147-A177-3AD203B41FA5}">
                      <a16:colId xmlns:a16="http://schemas.microsoft.com/office/drawing/2014/main" val="2744780222"/>
                    </a:ext>
                  </a:extLst>
                </a:gridCol>
                <a:gridCol w="1243392">
                  <a:extLst>
                    <a:ext uri="{9D8B030D-6E8A-4147-A177-3AD203B41FA5}">
                      <a16:colId xmlns:a16="http://schemas.microsoft.com/office/drawing/2014/main" val="1308766989"/>
                    </a:ext>
                  </a:extLst>
                </a:gridCol>
                <a:gridCol w="1218674">
                  <a:extLst>
                    <a:ext uri="{9D8B030D-6E8A-4147-A177-3AD203B41FA5}">
                      <a16:colId xmlns:a16="http://schemas.microsoft.com/office/drawing/2014/main" val="2038224747"/>
                    </a:ext>
                  </a:extLst>
                </a:gridCol>
                <a:gridCol w="1218674">
                  <a:extLst>
                    <a:ext uri="{9D8B030D-6E8A-4147-A177-3AD203B41FA5}">
                      <a16:colId xmlns:a16="http://schemas.microsoft.com/office/drawing/2014/main" val="390353943"/>
                    </a:ext>
                  </a:extLst>
                </a:gridCol>
              </a:tblGrid>
              <a:tr h="154597">
                <a:tc rowSpan="2">
                  <a:txBody>
                    <a:bodyPr/>
                    <a:lstStyle/>
                    <a:p>
                      <a:pPr marL="0" marR="0" lvl="0" indent="0" algn="r" defTabSz="690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687537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10989546"/>
                  </a:ext>
                </a:extLst>
              </a:tr>
              <a:tr h="154597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Нақтыланған</a:t>
                      </a:r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Болжам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Түсімдер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12 574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13 005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12 954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13 421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235188"/>
                  </a:ext>
                </a:extLst>
              </a:tr>
              <a:tr h="149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қарағанда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%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Кірістер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трансферттерді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есептемегенде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7 204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9 207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9 686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10 424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89659"/>
                  </a:ext>
                </a:extLst>
              </a:tr>
              <a:tr h="149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қарағанда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                          9,3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57784"/>
                  </a:ext>
                </a:extLst>
              </a:tr>
              <a:tr h="187919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Салықтық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түсімдер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6 914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8 919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9 477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10 208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501295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ЭКБ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934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1 188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1 320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1 444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85830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Салықтық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емес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түсімдер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287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581143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Негізгі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капитал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сатылымынан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түсетін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түсімдер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59461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Трансферттердің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түсімдері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5 201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3 640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3 091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2 891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4620775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Ұлттық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қордан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кепілдендірілген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трансферт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2 700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2 400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2 200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2 000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62452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Ұлттық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қордан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нысаналы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трансферт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1 850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9518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бюджеттік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алып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қоюлар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451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19015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төменгі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бюджеттен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түсетін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трансферттер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6791736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Бюджеттік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кредиттерді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өтеу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169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05230"/>
                  </a:ext>
                </a:extLst>
              </a:tr>
              <a:tr h="177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Шығыстар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15 334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15 911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15 623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16 028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135452"/>
                  </a:ext>
                </a:extLst>
              </a:tr>
              <a:tr h="149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қарағанда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19,7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27870"/>
                  </a:ext>
                </a:extLst>
              </a:tr>
              <a:tr h="217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Тапшылық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-2 760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-2 906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-2 670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-2 607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536342"/>
                  </a:ext>
                </a:extLst>
              </a:tr>
              <a:tr h="144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қарағанда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-3,5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-3,3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11717"/>
                  </a:ext>
                </a:extLst>
              </a:tr>
              <a:tr h="172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Мұнайға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қатысты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емес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тапшылық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-8 244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-7 044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-6 590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-6 450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778182"/>
                  </a:ext>
                </a:extLst>
              </a:tr>
              <a:tr h="78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ЖІӨ-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қарағанда</a:t>
                      </a:r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-10,6</a:t>
                      </a:r>
                    </a:p>
                  </a:txBody>
                  <a:tcPr marL="7620" marR="72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-8,1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-6,9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-6,3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2378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7620"/>
            <a:ext cx="91440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776054">
              <a:defRPr/>
            </a:pPr>
            <a:r>
              <a:rPr lang="ru-RU" sz="20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kk-KZ" altLang="ru-RU" sz="2000" b="1" cap="sm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000" b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000" b="1" cap="smal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жылдарға</a:t>
            </a:r>
            <a:r>
              <a:rPr lang="ru-RU" sz="2000" b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smal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2000" b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smal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sz="2000" b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smal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бюджеттің</a:t>
            </a:r>
            <a:r>
              <a:rPr lang="ru-RU" sz="2000" b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cap="smal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болжамы</a:t>
            </a:r>
            <a:r>
              <a:rPr lang="ru-RU" sz="2000" b="1" cap="sm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cap="sm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776054">
              <a:defRPr/>
            </a:pPr>
            <a:r>
              <a:rPr lang="ru-RU" b="1" kern="0" cap="small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Базалық</a:t>
            </a:r>
            <a:r>
              <a:rPr lang="ru-RU" b="1" kern="0" cap="sm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сценарий </a:t>
            </a:r>
            <a:endParaRPr lang="ru-RU" sz="1400" b="1" i="1" kern="0" cap="small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7868" y="515057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млрд теңге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4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64862" y="810231"/>
          <a:ext cx="8689951" cy="4206644"/>
        </p:xfrm>
        <a:graphic>
          <a:graphicData uri="http://schemas.openxmlformats.org/drawingml/2006/table">
            <a:tbl>
              <a:tblPr/>
              <a:tblGrid>
                <a:gridCol w="4070483">
                  <a:extLst>
                    <a:ext uri="{9D8B030D-6E8A-4147-A177-3AD203B41FA5}">
                      <a16:colId xmlns:a16="http://schemas.microsoft.com/office/drawing/2014/main" val="1390038518"/>
                    </a:ext>
                  </a:extLst>
                </a:gridCol>
                <a:gridCol w="1154867">
                  <a:extLst>
                    <a:ext uri="{9D8B030D-6E8A-4147-A177-3AD203B41FA5}">
                      <a16:colId xmlns:a16="http://schemas.microsoft.com/office/drawing/2014/main" val="2744780222"/>
                    </a:ext>
                  </a:extLst>
                </a:gridCol>
                <a:gridCol w="1154867">
                  <a:extLst>
                    <a:ext uri="{9D8B030D-6E8A-4147-A177-3AD203B41FA5}">
                      <a16:colId xmlns:a16="http://schemas.microsoft.com/office/drawing/2014/main" val="1308766989"/>
                    </a:ext>
                  </a:extLst>
                </a:gridCol>
                <a:gridCol w="1154867">
                  <a:extLst>
                    <a:ext uri="{9D8B030D-6E8A-4147-A177-3AD203B41FA5}">
                      <a16:colId xmlns:a16="http://schemas.microsoft.com/office/drawing/2014/main" val="2038224747"/>
                    </a:ext>
                  </a:extLst>
                </a:gridCol>
                <a:gridCol w="1154867">
                  <a:extLst>
                    <a:ext uri="{9D8B030D-6E8A-4147-A177-3AD203B41FA5}">
                      <a16:colId xmlns:a16="http://schemas.microsoft.com/office/drawing/2014/main" val="390353943"/>
                    </a:ext>
                  </a:extLst>
                </a:gridCol>
              </a:tblGrid>
              <a:tr h="199653">
                <a:tc rowSpan="2">
                  <a:txBody>
                    <a:bodyPr/>
                    <a:lstStyle/>
                    <a:p>
                      <a:pPr marL="0" marR="0" indent="0" algn="r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200" b="0" dirty="0">
                        <a:solidFill>
                          <a:prstClr val="black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72000" marT="0" marB="3600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687537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10989546"/>
                  </a:ext>
                </a:extLst>
              </a:tr>
              <a:tr h="166004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7537" rtl="0" eaLnBrk="1" fontAlgn="ctr" latinLnBrk="0" hangingPunct="1"/>
                      <a:r>
                        <a:rPr lang="ru-RU" sz="105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Бағалау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algn="ctr" defTabSz="687537" rtl="0" eaLnBrk="1" fontAlgn="ctr" latinLnBrk="0" hangingPunct="1"/>
                      <a:r>
                        <a:rPr lang="ru-RU" sz="105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Болжам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BDD76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Түсімдер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-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Барлығы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200" b="1" i="0" u="none" strike="noStrike" kern="120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645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403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749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950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235188"/>
                  </a:ext>
                </a:extLst>
              </a:tr>
              <a:tr h="442677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Тікелей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салықтар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және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басқа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мұнай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секторы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ұйымдарынан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түсетін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түсімдер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673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529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879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037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marL="108000" algn="l" fontAlgn="t"/>
                      <a:r>
                        <a:rPr lang="kk-K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жекешелендіруден</a:t>
                      </a:r>
                      <a:r>
                        <a:rPr lang="kk-KZ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 түсетін түсімдер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789659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Қорды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басқарудан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алынатын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кірістер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869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57784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Пайдалану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-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Барлығы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2 958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2 608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40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501295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РБ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кепілдендірілген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трансферт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2 700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85830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РБ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нысаналы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трансферт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1 850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581143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Қорды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басқаруға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байланысты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шығыстар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59461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Қорға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түсетін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таза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түсімдер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-1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914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445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141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541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620775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t"/>
                      <a:r>
                        <a:rPr lang="kk-KZ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Жылдың соңындағы Қордың қаражаты (барлығы)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26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587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27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032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1" i="0" u="none" strike="noStrike" kern="120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8 173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29</a:t>
                      </a: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715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62452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ЖІӨ-</a:t>
                      </a:r>
                      <a:r>
                        <a:rPr lang="ru-RU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ге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қарағанда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33,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31,</a:t>
                      </a:r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200" b="0" i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29,7</a:t>
                      </a:r>
                      <a:endParaRPr lang="ru-RU" sz="1200" b="0" i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28,9</a:t>
                      </a:r>
                      <a:endParaRPr lang="ru-RU" sz="1200" b="0" i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Қордың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валюталық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активтері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  </a:t>
                      </a:r>
                      <a:r>
                        <a:rPr lang="ru-RU" sz="9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млрд </a:t>
                      </a:r>
                      <a:r>
                        <a:rPr lang="en-US" sz="9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$</a:t>
                      </a:r>
                      <a:endParaRPr lang="ru-RU" sz="900" b="0" i="0" u="none" strike="noStrike" kern="1200" dirty="0">
                        <a:solidFill>
                          <a:srgbClr val="7F7F7F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54,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2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3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0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7537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6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9173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58967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6054">
              <a:defRPr/>
            </a:pPr>
            <a:r>
              <a:rPr lang="ru-RU" sz="2000" b="1" kern="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kern="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altLang="ru-RU" sz="2000" b="1" kern="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b="1" kern="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kern="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kern="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жылдарға</a:t>
            </a:r>
            <a:r>
              <a:rPr lang="ru-RU" sz="2000" b="1" kern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b="1" kern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000" b="1" kern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</a:t>
            </a:r>
            <a:r>
              <a:rPr lang="ru-RU" sz="2000" b="1" kern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параметрлерінің</a:t>
            </a:r>
            <a:r>
              <a:rPr lang="ru-RU" sz="2000" b="1" kern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болжамы</a:t>
            </a:r>
            <a:r>
              <a:rPr lang="ru-RU" sz="2000" b="1" kern="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0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6054">
              <a:defRPr/>
            </a:pPr>
            <a:r>
              <a:rPr lang="ru-RU" b="1" kern="0" cap="small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Базалық</a:t>
            </a:r>
            <a:r>
              <a:rPr lang="ru-RU" b="1" kern="0" cap="sm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сценарий</a:t>
            </a:r>
            <a:r>
              <a:rPr lang="en-US" b="1" kern="0" cap="sm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kern="0" cap="smal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i="1" kern="0" cap="smal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400" b="1" i="1" kern="0" cap="sm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60/425</a:t>
            </a:r>
            <a:r>
              <a:rPr lang="ru-RU" sz="1400" b="1" i="1" kern="0" cap="sm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i="1" kern="0" cap="small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77868" y="577786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0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млрд теңге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299" y="2339603"/>
            <a:ext cx="5468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78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Заседание Правительст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KZ">
      <a:majorFont>
        <a:latin typeface="Segoe UI Black"/>
        <a:ea typeface="ＭＳ Ｐゴシック"/>
        <a:cs typeface=""/>
      </a:majorFont>
      <a:minorFont>
        <a:latin typeface="Segoe UI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eform_MSW_4x3.potx" id="{C56514F7-67AD-450E-B572-0C50D0AF1509}" vid="{7CC19030-A8AE-402F-9023-FE9C893D7F2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27998</TotalTime>
  <Words>909</Words>
  <Application>Microsoft Office PowerPoint</Application>
  <PresentationFormat>Экран (16:9)</PresentationFormat>
  <Paragraphs>355</Paragraphs>
  <Slides>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Georgia</vt:lpstr>
      <vt:lpstr>Lato Heavy</vt:lpstr>
      <vt:lpstr>Segoe UI</vt:lpstr>
      <vt:lpstr>Segoe UI Black</vt:lpstr>
      <vt:lpstr>Segoe UI Light</vt:lpstr>
      <vt:lpstr>Trebuchet MS</vt:lpstr>
      <vt:lpstr>1_2. Дополнительные</vt:lpstr>
      <vt:lpstr>2_2. Дополнительные</vt:lpstr>
      <vt:lpstr>3_2. Дополнительные</vt:lpstr>
      <vt:lpstr>8_2. Дополнительные</vt:lpstr>
      <vt:lpstr>9_2. Дополнительные</vt:lpstr>
      <vt:lpstr>14_2. Дополнительные</vt:lpstr>
      <vt:lpstr>4_2. Дополнительные</vt:lpstr>
      <vt:lpstr>16_2. Дополнительные</vt:lpstr>
      <vt:lpstr>1_СЛАЙДЫ</vt:lpstr>
      <vt:lpstr>Заседание Правительства</vt:lpstr>
      <vt:lpstr>Firm Format - template_Blue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Умирбаев</dc:creator>
  <cp:lastModifiedBy>Дана Мамбаева</cp:lastModifiedBy>
  <cp:revision>5113</cp:revision>
  <cp:lastPrinted>2021-08-20T12:44:42Z</cp:lastPrinted>
  <dcterms:created xsi:type="dcterms:W3CDTF">2017-09-18T08:04:07Z</dcterms:created>
  <dcterms:modified xsi:type="dcterms:W3CDTF">2021-09-08T13:14:27Z</dcterms:modified>
</cp:coreProperties>
</file>