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0" r:id="rId2"/>
    <p:sldId id="271" r:id="rId3"/>
    <p:sldId id="278" r:id="rId4"/>
    <p:sldId id="277" r:id="rId5"/>
    <p:sldId id="273" r:id="rId6"/>
    <p:sldId id="284" r:id="rId7"/>
    <p:sldId id="275" r:id="rId8"/>
    <p:sldId id="287" r:id="rId9"/>
    <p:sldId id="279" r:id="rId10"/>
  </p:sldIdLst>
  <p:sldSz cx="9144000" cy="5143500" type="screen16x9"/>
  <p:notesSz cx="6797675" cy="9928225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A6A6A6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5314" autoAdjust="0"/>
  </p:normalViewPr>
  <p:slideViewPr>
    <p:cSldViewPr snapToGrid="0">
      <p:cViewPr varScale="1">
        <p:scale>
          <a:sx n="122" d="100"/>
          <a:sy n="122" d="100"/>
        </p:scale>
        <p:origin x="42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45C3A-5F42-48D2-86E7-02F52914E5A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8" y="9430467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728B1-3D5D-49A1-8C3C-61D8D7FB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55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r">
              <a:defRPr sz="1200"/>
            </a:lvl1pPr>
          </a:lstStyle>
          <a:p>
            <a:fld id="{F32D5DFD-66B7-4160-B9C3-DFE9207D218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6" tIns="45723" rIns="91446" bIns="457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6" tIns="45723" rIns="91446" bIns="457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r">
              <a:defRPr sz="1200"/>
            </a:lvl1pPr>
          </a:lstStyle>
          <a:p>
            <a:fld id="{230B0607-B033-479A-BC6F-26A687E6E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1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B0607-B033-479A-BC6F-26A687E6E4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745AEA-A76E-436A-82B9-0497351A6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0840DF4-81A0-4CC6-ADDC-F53BE67C3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CBF8E5-1111-49B6-A27E-32C0FEDC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F37305-7B2E-4959-B247-A53FDC8D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92EFFC-E10B-423B-8D81-EE3FDD02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3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4F3F82-ED3A-44BF-B8FC-05CBEB20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8A434EE-DF10-4766-8117-FDE802F38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BDC468-DE29-484D-976F-579A7831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200DE1-7880-4436-BE08-CE180A48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421C04-4F8C-43E5-BC0E-8AEA78CE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16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5D50911-C5B6-4582-A3FA-5FFB505F7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BD6A86D-D9E7-4DF5-9EA7-9FA1B0601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B77A84-7C47-4A68-916B-04052FFF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BDE815-8A99-4807-8CA9-C410D8DE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D08A037-8B36-41AF-BEB0-13218F47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67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288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9111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4867274"/>
            <a:ext cx="9144000" cy="288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9111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463550" y="2947989"/>
            <a:ext cx="971550" cy="1851025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1827214"/>
            <a:ext cx="1079500" cy="10810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463550" y="315914"/>
            <a:ext cx="971550" cy="1392237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40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6ED462-6A52-4D92-B6D6-EA705E834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3D4DA2-4BB7-49E5-8564-971EDA190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1FEF4A-3483-4D24-8FD4-3B23AB327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D89A35-277B-40D2-8A7B-28437D1D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F84E17-46E6-4CD5-A945-7E1C7723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98B5B4D-78FA-4C8F-9BBC-047845B216ED}"/>
              </a:ext>
            </a:extLst>
          </p:cNvPr>
          <p:cNvSpPr/>
          <p:nvPr userDrawn="1"/>
        </p:nvSpPr>
        <p:spPr>
          <a:xfrm>
            <a:off x="8865142" y="4988871"/>
            <a:ext cx="371324" cy="16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690546">
              <a:defRPr/>
            </a:pPr>
            <a:fld id="{6A93956F-647A-44B9-8163-DDB447652883}" type="slidenum">
              <a:rPr lang="ru-RU" altLang="ru-RU" sz="800" smtClean="0">
                <a:solidFill>
                  <a:schemeClr val="tx1"/>
                </a:solidFill>
                <a:latin typeface="Arial" panose="020B0604020202020204" pitchFamily="34" charset="0"/>
              </a:rPr>
              <a:pPr algn="ctr" defTabSz="690546">
                <a:defRPr/>
              </a:pPr>
              <a:t>‹#›</a:t>
            </a:fld>
            <a:endParaRPr lang="ru-RU" altLang="ru-RU" sz="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65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901658-CE2C-4C65-B522-368DCB96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3231BF-8C55-4844-A5C7-F76E1E11D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A49D75-AEB6-4CE6-8AC9-42CAB4A2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B75DD10-378C-466E-9826-B1D354E36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716D22-EFA2-44C9-BBDF-693002B3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5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4D92B9-CA76-4B02-A1F5-D0598111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0873B0-81EA-47DF-A7A9-663E9E96A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B674BF6-2A91-4543-ABDE-186175EC2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751A899-6156-4866-9CC6-D87BD850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514EC80-A724-4DD9-9029-882423C4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C58AE3C-6BF5-4313-8440-5A6E736A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7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7376B4-786D-472B-B7D4-CECB0B38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3734D5-42F9-401E-A83F-28A90FA57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141A302-12A1-4C22-A66F-96ABA8313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70C9062-A72C-4EF7-9EFD-261F0BB9D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D9B6604-4CF9-4657-BEEB-549CF4FB4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15D05F9-1D3E-4C1F-8D9E-80473B38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E6EBE88-043E-461A-94F1-6E326C248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F4C4EA7-2589-4889-9D82-5A5C68DA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C1B609-FFD4-40EA-97C9-E45A964EF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2FC665C-5BF7-457B-BD79-DD7CEB43E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9D64C38-347B-4F1E-A136-28A0A1A1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58D947B-ABDC-49D7-98E3-EED4BAE9C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3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0D41352-3946-4DDC-8D2B-81B354A5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2E2849E-B3FC-4ABF-AEF4-B370F4F2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25F5A29-21B2-4DBC-9E25-D28D02D4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B0C723-CD97-4CF6-BE09-8C7220D4C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3F5281-D3E9-4277-B4BE-D607C44F4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448CA1D-7E28-4100-8EA5-99D588A2D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1ADCCEC-6D97-4066-A97C-04F2BA6C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877BD72-24F6-4CB5-8242-4F9FCDA7B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F14B94-9BF5-4052-886B-8DDBD018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16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F44170-86FB-4E03-9603-5CA6754F3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83A013D-99DA-48BF-B055-FE583865B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2E4C0FB-2C9D-42CB-86AC-2A765C807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01B00D0-14AC-45DC-80C4-53283AFB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601DBFD-3354-45A1-A3C1-E5B4C9C5A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9C0A601-AEAC-4530-B236-5B53F011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93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DC3058-A165-4F99-9FE5-7F725F57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B4C1C36-3F0B-44F1-A723-7B04CBE1C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5105AD-169D-4384-A233-81A02A392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D46316-30C1-4DC7-84B0-AED79EED9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894552-CEA3-4A9C-B131-E3B34B9AB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16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9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8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3"/>
          <p:cNvSpPr txBox="1">
            <a:spLocks/>
          </p:cNvSpPr>
          <p:nvPr/>
        </p:nvSpPr>
        <p:spPr>
          <a:xfrm>
            <a:off x="1405721" y="977462"/>
            <a:ext cx="7738280" cy="3140491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проект </a:t>
            </a: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Закона Республики Казахстан </a:t>
            </a:r>
            <a:b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«О 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внесении изменений и дополнений в некоторые законодательные акты Республики Казахстан по вопросам внедрения новой регуляторной политики в сфере предпринимательской </a:t>
            </a: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деятельности </a:t>
            </a:r>
            <a:b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Республике </a:t>
            </a: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Казахстан»</a:t>
            </a:r>
            <a:endParaRPr lang="ru-RU" sz="2000" b="1" dirty="0">
              <a:solidFill>
                <a:srgbClr val="0066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5721" y="283779"/>
            <a:ext cx="7738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Bahnschrift" panose="020B0502040204020203" pitchFamily="34" charset="0"/>
              </a:rPr>
              <a:t>МИНИСТЕРСТВО НАЦИОНАЛЬНОЙ ЭКОНОМИКИ</a:t>
            </a:r>
          </a:p>
          <a:p>
            <a:pPr algn="ctr"/>
            <a:r>
              <a:rPr lang="ru-RU" sz="1200" dirty="0">
                <a:latin typeface="Bahnschrift" panose="020B0502040204020203" pitchFamily="34" charset="0"/>
              </a:rPr>
              <a:t>РЕСПУБЛИКИ КАЗАХСТАН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xmlns="" id="{946BD61A-E0B8-41B3-957A-A39B81ABD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875" y="4598996"/>
            <a:ext cx="27979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г. Нур-Султан, </a:t>
            </a:r>
            <a:r>
              <a:rPr lang="ru-RU" altLang="ru-RU" sz="1200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сентябрь </a:t>
            </a:r>
            <a:r>
              <a:rPr lang="ru-RU" altLang="ru-RU" sz="12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2021 г.</a:t>
            </a:r>
          </a:p>
        </p:txBody>
      </p:sp>
    </p:spTree>
    <p:extLst>
      <p:ext uri="{BB962C8B-B14F-4D97-AF65-F5344CB8AC3E}">
        <p14:creationId xmlns:p14="http://schemas.microsoft.com/office/powerpoint/2010/main" val="39506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2">
            <a:extLst>
              <a:ext uri="{FF2B5EF4-FFF2-40B4-BE49-F238E27FC236}">
                <a16:creationId xmlns:a16="http://schemas.microsoft.com/office/drawing/2014/main" xmlns="" id="{3A447C9D-523C-4B12-9D30-655726ED5D50}"/>
              </a:ext>
            </a:extLst>
          </p:cNvPr>
          <p:cNvSpPr/>
          <p:nvPr/>
        </p:nvSpPr>
        <p:spPr>
          <a:xfrm>
            <a:off x="1803725" y="0"/>
            <a:ext cx="425450" cy="1943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458A1C8-C305-499D-B754-270A0B40DFC4}"/>
              </a:ext>
            </a:extLst>
          </p:cNvPr>
          <p:cNvSpPr txBox="1"/>
          <p:nvPr/>
        </p:nvSpPr>
        <p:spPr>
          <a:xfrm>
            <a:off x="464244" y="2208034"/>
            <a:ext cx="31044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7922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ПОДХОДЫ</a:t>
            </a:r>
            <a:br>
              <a:rPr lang="ru-RU" sz="20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РЕГУЛИРОВАНИ</a:t>
            </a:r>
            <a:r>
              <a:rPr lang="kk-KZ" sz="20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endParaRPr lang="en-US" sz="20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517922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«ЧИСТОГО ЛИСТА»</a:t>
            </a:r>
          </a:p>
        </p:txBody>
      </p: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xmlns="" id="{E790FD6B-3B65-4130-AB1A-1E486C298A35}"/>
              </a:ext>
            </a:extLst>
          </p:cNvPr>
          <p:cNvGrpSpPr/>
          <p:nvPr/>
        </p:nvGrpSpPr>
        <p:grpSpPr>
          <a:xfrm>
            <a:off x="1442273" y="560863"/>
            <a:ext cx="1148355" cy="1241997"/>
            <a:chOff x="1442273" y="670591"/>
            <a:chExt cx="1148355" cy="1241997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727D7EEE-D2B3-4E2B-9C5D-6F200764AE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2273" y="670591"/>
              <a:ext cx="1148355" cy="1241997"/>
              <a:chOff x="4419600" y="1614488"/>
              <a:chExt cx="3353197" cy="3629025"/>
            </a:xfrm>
          </p:grpSpPr>
          <p:sp>
            <p:nvSpPr>
              <p:cNvPr id="33" name="AutoShape 2">
                <a:extLst>
                  <a:ext uri="{FF2B5EF4-FFF2-40B4-BE49-F238E27FC236}">
                    <a16:creationId xmlns:a16="http://schemas.microsoft.com/office/drawing/2014/main" xmlns="" id="{FFE9A9BC-C813-41C6-9A7A-8CF23B45CD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600" y="1614488"/>
                <a:ext cx="3353197" cy="362902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251">
                    <a:moveTo>
                      <a:pt x="0" y="7472"/>
                    </a:moveTo>
                    <a:cubicBezTo>
                      <a:pt x="0" y="6079"/>
                      <a:pt x="1085" y="4368"/>
                      <a:pt x="2412" y="3670"/>
                    </a:cubicBezTo>
                    <a:lnTo>
                      <a:pt x="8389" y="523"/>
                    </a:lnTo>
                    <a:cubicBezTo>
                      <a:pt x="9715" y="-175"/>
                      <a:pt x="11885" y="-175"/>
                      <a:pt x="13211" y="523"/>
                    </a:cubicBezTo>
                    <a:lnTo>
                      <a:pt x="19188" y="3670"/>
                    </a:lnTo>
                    <a:cubicBezTo>
                      <a:pt x="20515" y="4368"/>
                      <a:pt x="21600" y="6079"/>
                      <a:pt x="21600" y="7472"/>
                    </a:cubicBezTo>
                    <a:lnTo>
                      <a:pt x="21600" y="13778"/>
                    </a:lnTo>
                    <a:cubicBezTo>
                      <a:pt x="21600" y="15171"/>
                      <a:pt x="20515" y="16882"/>
                      <a:pt x="19188" y="17580"/>
                    </a:cubicBezTo>
                    <a:lnTo>
                      <a:pt x="13211" y="20727"/>
                    </a:lnTo>
                    <a:cubicBezTo>
                      <a:pt x="11885" y="21425"/>
                      <a:pt x="9715" y="21425"/>
                      <a:pt x="8389" y="20727"/>
                    </a:cubicBezTo>
                    <a:lnTo>
                      <a:pt x="2412" y="17580"/>
                    </a:lnTo>
                    <a:cubicBezTo>
                      <a:pt x="1085" y="16882"/>
                      <a:pt x="0" y="15171"/>
                      <a:pt x="0" y="13778"/>
                    </a:cubicBezTo>
                    <a:lnTo>
                      <a:pt x="0" y="7472"/>
                    </a:lnTo>
                    <a:close/>
                    <a:moveTo>
                      <a:pt x="0" y="7472"/>
                    </a:moveTo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4" name="AutoShape 2">
                <a:extLst>
                  <a:ext uri="{FF2B5EF4-FFF2-40B4-BE49-F238E27FC236}">
                    <a16:creationId xmlns:a16="http://schemas.microsoft.com/office/drawing/2014/main" xmlns="" id="{8F393390-A4FB-4C1E-A822-1AB7C9A4A5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1355" y="1959983"/>
                <a:ext cx="2769290" cy="2938030"/>
              </a:xfrm>
              <a:custGeom>
                <a:avLst/>
                <a:gdLst>
                  <a:gd name="T0" fmla="*/ 0 w 21600"/>
                  <a:gd name="T1" fmla="*/ 112480491 h 21251"/>
                  <a:gd name="T2" fmla="*/ 30005990 w 21600"/>
                  <a:gd name="T3" fmla="*/ 55246738 h 21251"/>
                  <a:gd name="T4" fmla="*/ 104361619 w 21600"/>
                  <a:gd name="T5" fmla="*/ 7872971 h 21251"/>
                  <a:gd name="T6" fmla="*/ 164348726 w 21600"/>
                  <a:gd name="T7" fmla="*/ 7872971 h 21251"/>
                  <a:gd name="T8" fmla="*/ 238704355 w 21600"/>
                  <a:gd name="T9" fmla="*/ 55246738 h 21251"/>
                  <a:gd name="T10" fmla="*/ 268710345 w 21600"/>
                  <a:gd name="T11" fmla="*/ 112480491 h 21251"/>
                  <a:gd name="T12" fmla="*/ 268710345 w 21600"/>
                  <a:gd name="T13" fmla="*/ 207408386 h 21251"/>
                  <a:gd name="T14" fmla="*/ 238704355 w 21600"/>
                  <a:gd name="T15" fmla="*/ 264642262 h 21251"/>
                  <a:gd name="T16" fmla="*/ 164348726 w 21600"/>
                  <a:gd name="T17" fmla="*/ 312015907 h 21251"/>
                  <a:gd name="T18" fmla="*/ 104361619 w 21600"/>
                  <a:gd name="T19" fmla="*/ 312015907 h 21251"/>
                  <a:gd name="T20" fmla="*/ 30005990 w 21600"/>
                  <a:gd name="T21" fmla="*/ 264642262 h 21251"/>
                  <a:gd name="T22" fmla="*/ 0 w 21600"/>
                  <a:gd name="T23" fmla="*/ 207408386 h 21251"/>
                  <a:gd name="T24" fmla="*/ 0 w 21600"/>
                  <a:gd name="T25" fmla="*/ 112480491 h 21251"/>
                  <a:gd name="T26" fmla="*/ 0 w 21600"/>
                  <a:gd name="T27" fmla="*/ 112480491 h 212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1600" h="21251">
                    <a:moveTo>
                      <a:pt x="0" y="7472"/>
                    </a:moveTo>
                    <a:cubicBezTo>
                      <a:pt x="0" y="6079"/>
                      <a:pt x="1085" y="4368"/>
                      <a:pt x="2412" y="3670"/>
                    </a:cubicBezTo>
                    <a:lnTo>
                      <a:pt x="8389" y="523"/>
                    </a:lnTo>
                    <a:cubicBezTo>
                      <a:pt x="9715" y="-175"/>
                      <a:pt x="11885" y="-175"/>
                      <a:pt x="13211" y="523"/>
                    </a:cubicBezTo>
                    <a:lnTo>
                      <a:pt x="19188" y="3670"/>
                    </a:lnTo>
                    <a:cubicBezTo>
                      <a:pt x="20515" y="4368"/>
                      <a:pt x="21600" y="6079"/>
                      <a:pt x="21600" y="7472"/>
                    </a:cubicBezTo>
                    <a:lnTo>
                      <a:pt x="21600" y="13778"/>
                    </a:lnTo>
                    <a:cubicBezTo>
                      <a:pt x="21600" y="15171"/>
                      <a:pt x="20515" y="16882"/>
                      <a:pt x="19188" y="17580"/>
                    </a:cubicBezTo>
                    <a:lnTo>
                      <a:pt x="13211" y="20727"/>
                    </a:lnTo>
                    <a:cubicBezTo>
                      <a:pt x="11885" y="21425"/>
                      <a:pt x="9715" y="21425"/>
                      <a:pt x="8389" y="20727"/>
                    </a:cubicBezTo>
                    <a:lnTo>
                      <a:pt x="2412" y="17580"/>
                    </a:lnTo>
                    <a:cubicBezTo>
                      <a:pt x="1085" y="16882"/>
                      <a:pt x="0" y="15171"/>
                      <a:pt x="0" y="13778"/>
                    </a:cubicBezTo>
                    <a:lnTo>
                      <a:pt x="0" y="7472"/>
                    </a:lnTo>
                    <a:close/>
                    <a:moveTo>
                      <a:pt x="0" y="7472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xmlns="" id="{6DB4009A-131B-4AD3-B2E1-FA42688CA7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0450" y="985589"/>
              <a:ext cx="612000" cy="612000"/>
            </a:xfrm>
            <a:prstGeom prst="rect">
              <a:avLst/>
            </a:prstGeom>
          </p:spPr>
        </p:pic>
      </p:grpSp>
      <p:sp>
        <p:nvSpPr>
          <p:cNvPr id="56" name="Rectangle 2">
            <a:extLst>
              <a:ext uri="{FF2B5EF4-FFF2-40B4-BE49-F238E27FC236}">
                <a16:creationId xmlns:a16="http://schemas.microsoft.com/office/drawing/2014/main" xmlns="" id="{332FD8F9-3303-4810-B7B0-264E0E28EAF6}"/>
              </a:ext>
            </a:extLst>
          </p:cNvPr>
          <p:cNvSpPr/>
          <p:nvPr/>
        </p:nvSpPr>
        <p:spPr>
          <a:xfrm>
            <a:off x="1803725" y="3520035"/>
            <a:ext cx="425450" cy="16234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1884DA83-55CD-4AFF-8378-81AA179CE3FF}"/>
              </a:ext>
            </a:extLst>
          </p:cNvPr>
          <p:cNvGrpSpPr/>
          <p:nvPr/>
        </p:nvGrpSpPr>
        <p:grpSpPr>
          <a:xfrm>
            <a:off x="4274125" y="801997"/>
            <a:ext cx="4801738" cy="3889320"/>
            <a:chOff x="4260475" y="648250"/>
            <a:chExt cx="4801738" cy="4201091"/>
          </a:xfrm>
        </p:grpSpPr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xmlns="" id="{BD3CE60C-8B7C-4784-B0A7-A02A5D6EBBBB}"/>
                </a:ext>
              </a:extLst>
            </p:cNvPr>
            <p:cNvGrpSpPr/>
            <p:nvPr/>
          </p:nvGrpSpPr>
          <p:grpSpPr>
            <a:xfrm>
              <a:off x="4260475" y="648250"/>
              <a:ext cx="4801738" cy="4201091"/>
              <a:chOff x="4273243" y="785858"/>
              <a:chExt cx="4517170" cy="4201091"/>
            </a:xfrm>
          </p:grpSpPr>
          <p:sp>
            <p:nvSpPr>
              <p:cNvPr id="36" name="Rectangle 286">
                <a:extLst>
                  <a:ext uri="{FF2B5EF4-FFF2-40B4-BE49-F238E27FC236}">
                    <a16:creationId xmlns:a16="http://schemas.microsoft.com/office/drawing/2014/main" xmlns="" id="{E96FC5A8-356F-4145-A036-A2800CDE46A9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4274078" y="822486"/>
                <a:ext cx="4516335" cy="4162718"/>
              </a:xfrm>
              <a:prstGeom prst="roundRect">
                <a:avLst>
                  <a:gd name="adj" fmla="val 0"/>
                </a:avLst>
              </a:prstGeom>
              <a:pattFill prst="ltDnDiag">
                <a:fgClr>
                  <a:srgbClr val="F9C61B">
                    <a:lumMod val="40000"/>
                    <a:lumOff val="60000"/>
                  </a:srgbClr>
                </a:fgClr>
                <a:bgClr>
                  <a:srgbClr val="FFFFFF"/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100">
                    <a:latin typeface="+mn-lt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</a:defRPr>
                </a:lvl9pPr>
              </a:lstStyle>
              <a:p>
                <a:pPr marL="457200" marR="0" lvl="1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ea typeface="ＭＳ Ｐゴシック"/>
                  <a:cs typeface="+mn-cs"/>
                </a:endParaRPr>
              </a:p>
            </p:txBody>
          </p:sp>
          <p:sp>
            <p:nvSpPr>
              <p:cNvPr id="37" name="Rectangle 111">
                <a:extLst>
                  <a:ext uri="{FF2B5EF4-FFF2-40B4-BE49-F238E27FC236}">
                    <a16:creationId xmlns:a16="http://schemas.microsoft.com/office/drawing/2014/main" xmlns="" id="{D9E03006-0039-4811-931C-92DECD084A5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73243" y="4951736"/>
                <a:ext cx="4516335" cy="3521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ato Heavy"/>
                  <a:ea typeface="ＭＳ Ｐゴシック"/>
                  <a:cs typeface="+mn-cs"/>
                </a:endParaRPr>
              </a:p>
            </p:txBody>
          </p:sp>
          <p:sp>
            <p:nvSpPr>
              <p:cNvPr id="38" name="Rectangle 112">
                <a:extLst>
                  <a:ext uri="{FF2B5EF4-FFF2-40B4-BE49-F238E27FC236}">
                    <a16:creationId xmlns:a16="http://schemas.microsoft.com/office/drawing/2014/main" xmlns="" id="{AB28220E-1A35-4442-929F-5AAD331955C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73243" y="785858"/>
                <a:ext cx="4516335" cy="3521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ato Heavy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3" name="Прямоугольник 2"/>
            <p:cNvSpPr/>
            <p:nvPr/>
          </p:nvSpPr>
          <p:spPr>
            <a:xfrm>
              <a:off x="4695760" y="1541896"/>
              <a:ext cx="3668761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14">
                <a:spcBef>
                  <a:spcPts val="68"/>
                </a:spcBef>
                <a:tabLst>
                  <a:tab pos="157925" algn="l"/>
                </a:tabLst>
              </a:pPr>
              <a:r>
                <a:rPr lang="ru-RU" sz="13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УСЛОВИЯ УСТАНОВЛЕНИЯ ТРЕБОВАНИЙ</a:t>
              </a:r>
              <a:endParaRPr lang="en-US" sz="13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680009" y="2113961"/>
              <a:ext cx="2105063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14">
                <a:spcBef>
                  <a:spcPts val="68"/>
                </a:spcBef>
                <a:tabLst>
                  <a:tab pos="157925" algn="l"/>
                </a:tabLst>
              </a:pPr>
              <a:r>
                <a:rPr lang="ru-RU" sz="13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ПРИНЦИП «1 IN 2 OUT»</a:t>
              </a:r>
              <a:endParaRPr lang="en-US" sz="13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667618" y="2120728"/>
              <a:ext cx="194284" cy="2904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14">
                <a:spcBef>
                  <a:spcPts val="68"/>
                </a:spcBef>
                <a:tabLst>
                  <a:tab pos="157925" algn="l"/>
                </a:tabLst>
              </a:pPr>
              <a:endParaRPr lang="en-US" sz="13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674713" y="2723657"/>
              <a:ext cx="4320000" cy="2923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9514">
                <a:spcBef>
                  <a:spcPts val="68"/>
                </a:spcBef>
                <a:tabLst>
                  <a:tab pos="157925" algn="l"/>
                </a:tabLst>
              </a:pPr>
              <a:r>
                <a:rPr lang="ru-RU" sz="13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РЕЕСТР ОБЯЗАТЕЛЬНЫХ ТРЕБОВАНИЙ </a:t>
              </a:r>
              <a:endParaRPr lang="en-US" sz="13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698463" y="3306494"/>
              <a:ext cx="3924875" cy="545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514">
                <a:spcBef>
                  <a:spcPts val="68"/>
                </a:spcBef>
                <a:tabLst>
                  <a:tab pos="157925" algn="l"/>
                </a:tabLst>
              </a:pPr>
              <a:r>
                <a:rPr lang="ru-RU" sz="1300" b="1" dirty="0" smtClean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ЦИФРОВИЗАЦИЯ </a:t>
              </a:r>
              <a:r>
                <a:rPr lang="ru-RU" sz="13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ОТЧЕТНОСТИ БИЗНЕСА, </a:t>
              </a:r>
            </a:p>
            <a:p>
              <a:pPr marL="9514">
                <a:spcBef>
                  <a:spcPts val="68"/>
                </a:spcBef>
                <a:tabLst>
                  <a:tab pos="157925" algn="l"/>
                </a:tabLst>
              </a:pPr>
              <a:r>
                <a:rPr lang="ru-RU" sz="13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РИСК-АНАЛИЗА В КОНТРОЛЕ</a:t>
              </a:r>
              <a:endParaRPr lang="en-US" sz="13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674713" y="916929"/>
              <a:ext cx="4320000" cy="2923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9514">
                <a:spcBef>
                  <a:spcPts val="68"/>
                </a:spcBef>
                <a:tabLst>
                  <a:tab pos="157925" algn="l"/>
                </a:tabLst>
              </a:pPr>
              <a:r>
                <a:rPr lang="ru-RU" sz="13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СОВЕРШЕНСТВОВАНИЕ БАЗОВЫХ ПРИНЦИПОВ</a:t>
              </a:r>
              <a:endParaRPr lang="en-US" sz="13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D4E7C568-DAC2-429C-9478-6943C888C6F4}"/>
                </a:ext>
              </a:extLst>
            </p:cNvPr>
            <p:cNvSpPr/>
            <p:nvPr/>
          </p:nvSpPr>
          <p:spPr>
            <a:xfrm>
              <a:off x="4303318" y="950285"/>
              <a:ext cx="283523" cy="28352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ru-RU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xmlns="" id="{FF9182E5-54FB-4CC2-867F-67C1BB1CFC3F}"/>
                </a:ext>
              </a:extLst>
            </p:cNvPr>
            <p:cNvSpPr/>
            <p:nvPr/>
          </p:nvSpPr>
          <p:spPr>
            <a:xfrm>
              <a:off x="4303319" y="1543474"/>
              <a:ext cx="283523" cy="28352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endParaRPr lang="ru-RU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B39CC218-6AD2-4C1A-B4E8-DC5829D0DC21}"/>
                </a:ext>
              </a:extLst>
            </p:cNvPr>
            <p:cNvSpPr/>
            <p:nvPr/>
          </p:nvSpPr>
          <p:spPr>
            <a:xfrm>
              <a:off x="4310110" y="2127018"/>
              <a:ext cx="283523" cy="28352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endParaRPr lang="ru-RU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xmlns="" id="{CD37E5C5-19CB-4923-BC79-1A0F98A5B412}"/>
                </a:ext>
              </a:extLst>
            </p:cNvPr>
            <p:cNvSpPr/>
            <p:nvPr/>
          </p:nvSpPr>
          <p:spPr>
            <a:xfrm>
              <a:off x="4304307" y="2733673"/>
              <a:ext cx="283523" cy="28352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</a:t>
              </a:r>
              <a:endParaRPr lang="ru-RU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xmlns="" id="{1424A0BC-17DB-49BA-B655-148B70C6E1C7}"/>
                </a:ext>
              </a:extLst>
            </p:cNvPr>
            <p:cNvSpPr/>
            <p:nvPr/>
          </p:nvSpPr>
          <p:spPr>
            <a:xfrm>
              <a:off x="4310962" y="3442407"/>
              <a:ext cx="283523" cy="28352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</a:t>
              </a:r>
              <a:endParaRPr lang="ru-RU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xmlns="" id="{1EBCA2D1-CDBA-4E3D-AA84-ABC3DA4BD15F}"/>
                </a:ext>
              </a:extLst>
            </p:cNvPr>
            <p:cNvSpPr/>
            <p:nvPr/>
          </p:nvSpPr>
          <p:spPr>
            <a:xfrm>
              <a:off x="4310962" y="4263229"/>
              <a:ext cx="283523" cy="28352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</a:t>
              </a:r>
              <a:endParaRPr lang="ru-RU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680009" y="4095759"/>
              <a:ext cx="4189666" cy="5208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514">
                <a:spcBef>
                  <a:spcPts val="68"/>
                </a:spcBef>
                <a:tabLst>
                  <a:tab pos="157925" algn="l"/>
                </a:tabLst>
              </a:pPr>
              <a:r>
                <a:rPr lang="ru-RU" sz="13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СОВЕРШЕНСТВОВАНИЕ ГОСУДАРСТВЕННОГО </a:t>
              </a:r>
              <a:br>
                <a:rPr lang="ru-RU" sz="13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ru-RU" sz="13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КОНТРОЛЯ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4303319" y="1387500"/>
              <a:ext cx="448559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261363" y="1975050"/>
              <a:ext cx="448559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295914" y="2565959"/>
              <a:ext cx="448559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295914" y="3212226"/>
              <a:ext cx="448559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303319" y="3973592"/>
              <a:ext cx="448559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07A2175A-5832-4622-897A-5DC7B44C86F9}"/>
              </a:ext>
            </a:extLst>
          </p:cNvPr>
          <p:cNvCxnSpPr>
            <a:cxnSpLocks/>
          </p:cNvCxnSpPr>
          <p:nvPr/>
        </p:nvCxnSpPr>
        <p:spPr>
          <a:xfrm flipV="1">
            <a:off x="3568657" y="2706429"/>
            <a:ext cx="31533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68C6698C-BC8E-462B-A94E-22A350EB3D2F}"/>
              </a:ext>
            </a:extLst>
          </p:cNvPr>
          <p:cNvCxnSpPr>
            <a:cxnSpLocks/>
          </p:cNvCxnSpPr>
          <p:nvPr/>
        </p:nvCxnSpPr>
        <p:spPr>
          <a:xfrm flipH="1">
            <a:off x="3883987" y="2302264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2B8F3E07-3E87-40A7-9F2D-A89ACD88F542}"/>
              </a:ext>
            </a:extLst>
          </p:cNvPr>
          <p:cNvCxnSpPr>
            <a:cxnSpLocks/>
          </p:cNvCxnSpPr>
          <p:nvPr/>
        </p:nvCxnSpPr>
        <p:spPr>
          <a:xfrm flipH="1">
            <a:off x="3895963" y="1181860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CD1AFD27-BFEC-4AB7-8EF7-A647FBAB122B}"/>
              </a:ext>
            </a:extLst>
          </p:cNvPr>
          <p:cNvCxnSpPr>
            <a:cxnSpLocks/>
          </p:cNvCxnSpPr>
          <p:nvPr/>
        </p:nvCxnSpPr>
        <p:spPr>
          <a:xfrm flipH="1">
            <a:off x="3883987" y="2858728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D1B2DC66-7F12-4F1D-88EB-34F0CB698234}"/>
              </a:ext>
            </a:extLst>
          </p:cNvPr>
          <p:cNvCxnSpPr>
            <a:cxnSpLocks/>
          </p:cNvCxnSpPr>
          <p:nvPr/>
        </p:nvCxnSpPr>
        <p:spPr>
          <a:xfrm flipH="1">
            <a:off x="3883987" y="3521106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CFC49403-55C4-4EFE-9031-D40B57016EE3}"/>
              </a:ext>
            </a:extLst>
          </p:cNvPr>
          <p:cNvCxnSpPr>
            <a:cxnSpLocks/>
          </p:cNvCxnSpPr>
          <p:nvPr/>
        </p:nvCxnSpPr>
        <p:spPr>
          <a:xfrm flipH="1">
            <a:off x="3896793" y="4279942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xmlns="" id="{3DA9D006-0746-479F-AB6C-2C64A5597E55}"/>
              </a:ext>
            </a:extLst>
          </p:cNvPr>
          <p:cNvCxnSpPr>
            <a:cxnSpLocks/>
          </p:cNvCxnSpPr>
          <p:nvPr/>
        </p:nvCxnSpPr>
        <p:spPr>
          <a:xfrm>
            <a:off x="3895963" y="1181860"/>
            <a:ext cx="0" cy="309808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xmlns="" id="{81A5E44E-14F1-407B-8825-F7D43A7065C8}"/>
              </a:ext>
            </a:extLst>
          </p:cNvPr>
          <p:cNvCxnSpPr>
            <a:cxnSpLocks/>
          </p:cNvCxnSpPr>
          <p:nvPr/>
        </p:nvCxnSpPr>
        <p:spPr>
          <a:xfrm flipH="1">
            <a:off x="3895963" y="1760194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7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41">
            <a:extLst>
              <a:ext uri="{FF2B5EF4-FFF2-40B4-BE49-F238E27FC236}">
                <a16:creationId xmlns:a16="http://schemas.microsoft.com/office/drawing/2014/main" xmlns="" id="{5EE07EF5-0296-40BF-B13D-1F7C45DD6321}"/>
              </a:ext>
            </a:extLst>
          </p:cNvPr>
          <p:cNvSpPr/>
          <p:nvPr/>
        </p:nvSpPr>
        <p:spPr>
          <a:xfrm>
            <a:off x="3389977" y="828144"/>
            <a:ext cx="5490013" cy="32240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Group 3">
            <a:extLst>
              <a:ext uri="{FF2B5EF4-FFF2-40B4-BE49-F238E27FC236}">
                <a16:creationId xmlns:a16="http://schemas.microsoft.com/office/drawing/2014/main" xmlns="" id="{32F8C8A5-9174-471E-8BB8-0C7112D12CB8}"/>
              </a:ext>
            </a:extLst>
          </p:cNvPr>
          <p:cNvGrpSpPr/>
          <p:nvPr/>
        </p:nvGrpSpPr>
        <p:grpSpPr>
          <a:xfrm>
            <a:off x="201737" y="828143"/>
            <a:ext cx="2364526" cy="3224017"/>
            <a:chOff x="3599858" y="2494031"/>
            <a:chExt cx="1853390" cy="1164979"/>
          </a:xfrm>
        </p:grpSpPr>
        <p:sp>
          <p:nvSpPr>
            <p:cNvPr id="55" name="Rectangle 53">
              <a:extLst>
                <a:ext uri="{FF2B5EF4-FFF2-40B4-BE49-F238E27FC236}">
                  <a16:creationId xmlns:a16="http://schemas.microsoft.com/office/drawing/2014/main" xmlns="" id="{1856B09C-92C9-4E8F-97AC-59FC82976A1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031"/>
              <a:ext cx="1853390" cy="1143281"/>
            </a:xfrm>
            <a:prstGeom prst="rect">
              <a:avLst/>
            </a:prstGeom>
            <a:pattFill prst="ltDnDiag">
              <a:fgClr>
                <a:srgbClr val="0070CE">
                  <a:lumMod val="20000"/>
                  <a:lumOff val="8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ahnschrift" panose="020B0502040204020203" pitchFamily="34" charset="0"/>
                <a:ea typeface="ＭＳ Ｐゴシック"/>
              </a:endParaRPr>
            </a:p>
          </p:txBody>
        </p:sp>
        <p:sp>
          <p:nvSpPr>
            <p:cNvPr id="57" name="Rectangle 54">
              <a:extLst>
                <a:ext uri="{FF2B5EF4-FFF2-40B4-BE49-F238E27FC236}">
                  <a16:creationId xmlns:a16="http://schemas.microsoft.com/office/drawing/2014/main" xmlns="" id="{AA4AE085-276F-439B-89F3-0E9056B88ABF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3633577"/>
              <a:ext cx="1853390" cy="25433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58" name="Rectangle 55">
              <a:extLst>
                <a:ext uri="{FF2B5EF4-FFF2-40B4-BE49-F238E27FC236}">
                  <a16:creationId xmlns:a16="http://schemas.microsoft.com/office/drawing/2014/main" xmlns="" id="{745A5EEC-D296-4A0D-A61F-4DBD54EFC90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149"/>
              <a:ext cx="1853390" cy="25433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D5E6075-2C17-4229-AA98-AEAEB32CAD34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latin typeface="Bahnschrift" panose="020B0502040204020203" pitchFamily="34" charset="0"/>
              </a:rPr>
              <a:t>Совершенствование базовых принципов</a:t>
            </a:r>
          </a:p>
        </p:txBody>
      </p:sp>
      <p:cxnSp>
        <p:nvCxnSpPr>
          <p:cNvPr id="24" name="Straight Connector 32">
            <a:extLst>
              <a:ext uri="{FF2B5EF4-FFF2-40B4-BE49-F238E27FC236}">
                <a16:creationId xmlns:a16="http://schemas.microsoft.com/office/drawing/2014/main" xmlns="" id="{94642649-1670-44B1-80D3-3D0944D8261B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BF96FE04-11BE-4CE1-A4AC-DCB094858A2B}"/>
              </a:ext>
            </a:extLst>
          </p:cNvPr>
          <p:cNvSpPr txBox="1"/>
          <p:nvPr/>
        </p:nvSpPr>
        <p:spPr>
          <a:xfrm>
            <a:off x="3686262" y="982970"/>
            <a:ext cx="4322622" cy="307777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188"/>
              </a:spcBef>
            </a:pP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Соблюдение условий установления</a:t>
            </a:r>
            <a:r>
              <a:rPr lang="en-US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требований</a:t>
            </a:r>
            <a:endParaRPr lang="ru-RU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B1793BE4-7BDB-4C53-A439-160757863441}"/>
              </a:ext>
            </a:extLst>
          </p:cNvPr>
          <p:cNvSpPr txBox="1"/>
          <p:nvPr/>
        </p:nvSpPr>
        <p:spPr>
          <a:xfrm>
            <a:off x="3687940" y="3331006"/>
            <a:ext cx="432094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ts val="188"/>
              </a:spcBef>
            </a:pP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доверия государства к субъектам предпринимательства</a:t>
            </a:r>
            <a:r>
              <a:rPr lang="en-US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xmlns="" id="{ED536568-D112-40E0-A150-4EDDF6EBC33F}"/>
              </a:ext>
            </a:extLst>
          </p:cNvPr>
          <p:cNvSpPr/>
          <p:nvPr/>
        </p:nvSpPr>
        <p:spPr>
          <a:xfrm>
            <a:off x="3687941" y="1622020"/>
            <a:ext cx="498309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Недопустимость введения неоправданных регуляторных требований для субъектов предпринимательства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ED536568-D112-40E0-A150-4EDDF6EBC33F}"/>
              </a:ext>
            </a:extLst>
          </p:cNvPr>
          <p:cNvSpPr/>
          <p:nvPr/>
        </p:nvSpPr>
        <p:spPr>
          <a:xfrm>
            <a:off x="3687941" y="2476513"/>
            <a:ext cx="483174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Системность и последовательность госрегулирования, преемственность ранее принятых решений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53A1E33F-0453-42AD-96F9-648123977BEC}"/>
              </a:ext>
            </a:extLst>
          </p:cNvPr>
          <p:cNvSpPr txBox="1"/>
          <p:nvPr/>
        </p:nvSpPr>
        <p:spPr>
          <a:xfrm>
            <a:off x="279203" y="2230674"/>
            <a:ext cx="22095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905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Arial" panose="020B0604020202020204" pitchFamily="34" charset="0"/>
              </a:rPr>
              <a:t>ЭФФЕКТИВНОСТЬ ГОСУДАРСТВЕННОГО РЕГУЛИРОВАНИЯ </a:t>
            </a:r>
            <a:b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ПРЕДПРИНИМАТЕЛЬСТВА ДОСТИГАЕТСЯ ЧЕРЕЗ:</a:t>
            </a:r>
          </a:p>
        </p:txBody>
      </p:sp>
      <p:pic>
        <p:nvPicPr>
          <p:cNvPr id="60" name="Рисунок 76">
            <a:extLst>
              <a:ext uri="{FF2B5EF4-FFF2-40B4-BE49-F238E27FC236}">
                <a16:creationId xmlns:a16="http://schemas.microsoft.com/office/drawing/2014/main" xmlns="" id="{44C3F830-B120-4560-A3E8-05BB7342FF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62" y="1361892"/>
            <a:ext cx="607476" cy="607476"/>
          </a:xfrm>
          <a:prstGeom prst="rect">
            <a:avLst/>
          </a:prstGeom>
        </p:spPr>
      </p:pic>
      <p:sp>
        <p:nvSpPr>
          <p:cNvPr id="73" name="Левая фигурная скобка 55">
            <a:extLst>
              <a:ext uri="{FF2B5EF4-FFF2-40B4-BE49-F238E27FC236}">
                <a16:creationId xmlns:a16="http://schemas.microsoft.com/office/drawing/2014/main" xmlns="" id="{FF766990-67C3-44FA-80B2-AD51AC7F877D}"/>
              </a:ext>
            </a:extLst>
          </p:cNvPr>
          <p:cNvSpPr/>
          <p:nvPr/>
        </p:nvSpPr>
        <p:spPr>
          <a:xfrm>
            <a:off x="2780403" y="828144"/>
            <a:ext cx="461259" cy="3224017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050">
              <a:latin typeface="Bahnschrift" panose="020B0502040204020203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3815068" y="1473024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815068" y="2318844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815068" y="3179904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Пятиугольник 3">
            <a:extLst>
              <a:ext uri="{FF2B5EF4-FFF2-40B4-BE49-F238E27FC236}">
                <a16:creationId xmlns:a16="http://schemas.microsoft.com/office/drawing/2014/main" xmlns="" id="{B72DBCBB-05A4-4EA8-AA87-12B76CC9A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38" y="4398045"/>
            <a:ext cx="8678252" cy="595282"/>
          </a:xfrm>
          <a:prstGeom prst="homePlate">
            <a:avLst>
              <a:gd name="adj" fmla="val 3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36000" tIns="0" rIns="36000" bIns="0" anchor="ctr"/>
          <a:lstStyle/>
          <a:p>
            <a:pPr marL="358775" algn="ctr" eaLnBrk="0" hangingPunct="0"/>
            <a:endParaRPr lang="ru-RU" altLang="ru-RU" sz="1200" b="1" dirty="0">
              <a:latin typeface="Bahnschrift" panose="020B0502040204020203" pitchFamily="34" charset="0"/>
            </a:endParaRPr>
          </a:p>
        </p:txBody>
      </p:sp>
      <p:cxnSp>
        <p:nvCxnSpPr>
          <p:cNvPr id="84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1737" y="4398045"/>
            <a:ext cx="0" cy="59528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3C55B963-DB33-4519-BB6B-8F1683CEE914}"/>
              </a:ext>
            </a:extLst>
          </p:cNvPr>
          <p:cNvSpPr txBox="1"/>
          <p:nvPr/>
        </p:nvSpPr>
        <p:spPr>
          <a:xfrm>
            <a:off x="1077900" y="4408552"/>
            <a:ext cx="7802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600" b="1" dirty="0">
                <a:latin typeface="Bahnschrift" panose="020B0502040204020203" pitchFamily="34" charset="0"/>
              </a:rPr>
              <a:t>Позволит повысить доверие субъектов предпринимательства к государству и эффективность регулирования бизнес-среды</a:t>
            </a:r>
          </a:p>
        </p:txBody>
      </p:sp>
      <p:sp>
        <p:nvSpPr>
          <p:cNvPr id="87" name="Oval 34">
            <a:extLst>
              <a:ext uri="{FF2B5EF4-FFF2-40B4-BE49-F238E27FC236}">
                <a16:creationId xmlns:a16="http://schemas.microsoft.com/office/drawing/2014/main" xmlns="" id="{E9DE25A5-8A69-420B-9459-CF406BE94950}"/>
              </a:ext>
            </a:extLst>
          </p:cNvPr>
          <p:cNvSpPr/>
          <p:nvPr/>
        </p:nvSpPr>
        <p:spPr bwMode="auto">
          <a:xfrm>
            <a:off x="393266" y="4425320"/>
            <a:ext cx="560388" cy="560387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Heavy"/>
              <a:cs typeface="+mn-cs"/>
            </a:endParaRPr>
          </a:p>
        </p:txBody>
      </p:sp>
      <p:pic>
        <p:nvPicPr>
          <p:cNvPr id="88" name="Рисунок 10">
            <a:extLst>
              <a:ext uri="{FF2B5EF4-FFF2-40B4-BE49-F238E27FC236}">
                <a16:creationId xmlns:a16="http://schemas.microsoft.com/office/drawing/2014/main" xmlns="" id="{0158BBFD-0016-47CE-AE91-EB08C04532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0" y="4507513"/>
            <a:ext cx="396000" cy="396000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98CEEA6B-CE50-4366-9BD3-33638F7A05DF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24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6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17AFDB1-1C8A-4BB0-8C26-036676285A36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latin typeface="Bahnschrift" panose="020B0502040204020203" pitchFamily="34" charset="0"/>
              </a:rPr>
              <a:t>Условия установления требований к бизнесу</a:t>
            </a:r>
          </a:p>
        </p:txBody>
      </p:sp>
      <p:cxnSp>
        <p:nvCxnSpPr>
          <p:cNvPr id="35" name="Straight Connector 32">
            <a:extLst>
              <a:ext uri="{FF2B5EF4-FFF2-40B4-BE49-F238E27FC236}">
                <a16:creationId xmlns:a16="http://schemas.microsoft.com/office/drawing/2014/main" xmlns="" id="{52C5A767-35CA-4901-B93E-F990D631D8E0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32641B5-E69F-47E6-9774-22DCCBD5FB77}"/>
              </a:ext>
            </a:extLst>
          </p:cNvPr>
          <p:cNvSpPr txBox="1"/>
          <p:nvPr/>
        </p:nvSpPr>
        <p:spPr>
          <a:xfrm>
            <a:off x="203193" y="1761403"/>
            <a:ext cx="2016000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8"/>
              </a:spcBef>
            </a:pPr>
            <a:r>
              <a:rPr lang="ru-RU" sz="1100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регуляторные инструменты вводятся исключительно </a:t>
            </a:r>
            <a:br>
              <a:rPr lang="ru-RU" sz="1100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100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защиты прав и законных интересов физических и юридических лиц, жизни и здоровья людей, окружающей среды, обороны и безопасности государств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DACA2D0-22AE-497A-8B2C-552BD7808667}"/>
              </a:ext>
            </a:extLst>
          </p:cNvPr>
          <p:cNvSpPr txBox="1"/>
          <p:nvPr/>
        </p:nvSpPr>
        <p:spPr>
          <a:xfrm>
            <a:off x="2335151" y="1720512"/>
            <a:ext cx="2247919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8"/>
              </a:spcBef>
            </a:pPr>
            <a:r>
              <a:rPr lang="ru-RU" sz="11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понятность мотивов введения регуляторного инструмента и предоставление субъектам предпринимательства достаточного времени для подготовки соответствия регуляторным инструментам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DACA2D0-22AE-497A-8B2C-552BD7808667}"/>
              </a:ext>
            </a:extLst>
          </p:cNvPr>
          <p:cNvSpPr txBox="1"/>
          <p:nvPr/>
        </p:nvSpPr>
        <p:spPr>
          <a:xfrm>
            <a:off x="6935658" y="1722049"/>
            <a:ext cx="201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8"/>
              </a:spcBef>
            </a:pPr>
            <a:r>
              <a:rPr lang="ru-RU" sz="11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понятная, доступная форма, не допускающая двоякого толкования или неопределенности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DACA2D0-22AE-497A-8B2C-552BD7808667}"/>
              </a:ext>
            </a:extLst>
          </p:cNvPr>
          <p:cNvSpPr txBox="1"/>
          <p:nvPr/>
        </p:nvSpPr>
        <p:spPr>
          <a:xfrm>
            <a:off x="2451110" y="3467128"/>
            <a:ext cx="201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8"/>
              </a:spcBef>
            </a:pPr>
            <a:r>
              <a:rPr lang="ru-RU" sz="11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соответствие уровня жесткости уровню риска наступления неблагоприятных событий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DACA2D0-22AE-497A-8B2C-552BD7808667}"/>
              </a:ext>
            </a:extLst>
          </p:cNvPr>
          <p:cNvSpPr txBox="1"/>
          <p:nvPr/>
        </p:nvSpPr>
        <p:spPr>
          <a:xfrm>
            <a:off x="6901792" y="4146471"/>
            <a:ext cx="20160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8"/>
              </a:spcBef>
            </a:pPr>
            <a:r>
              <a:rPr lang="ru-RU" sz="11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осуществимость  вводимого регуляторного инструмента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DACA2D0-22AE-497A-8B2C-552BD7808667}"/>
              </a:ext>
            </a:extLst>
          </p:cNvPr>
          <p:cNvSpPr txBox="1"/>
          <p:nvPr/>
        </p:nvSpPr>
        <p:spPr>
          <a:xfrm>
            <a:off x="4699029" y="1716262"/>
            <a:ext cx="201600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8"/>
              </a:spcBef>
            </a:pPr>
            <a:r>
              <a:rPr lang="ru-RU" sz="11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соответствие новых и (или) изменяемых регуляторных инструментов документам системы государственного планирования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7DACA2D0-22AE-497A-8B2C-552BD7808667}"/>
              </a:ext>
            </a:extLst>
          </p:cNvPr>
          <p:cNvSpPr txBox="1"/>
          <p:nvPr/>
        </p:nvSpPr>
        <p:spPr>
          <a:xfrm>
            <a:off x="6906312" y="2811922"/>
            <a:ext cx="201600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8"/>
              </a:spcBef>
            </a:pPr>
            <a:r>
              <a:rPr lang="ru-RU" sz="11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соответствие требований удобности и необременительности для субъектов регулируемых правоотношений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29CC0C05-D08E-46D6-807C-75913C54F9C0}"/>
              </a:ext>
            </a:extLst>
          </p:cNvPr>
          <p:cNvCxnSpPr>
            <a:cxnSpLocks/>
          </p:cNvCxnSpPr>
          <p:nvPr/>
        </p:nvCxnSpPr>
        <p:spPr>
          <a:xfrm flipH="1">
            <a:off x="2323863" y="1292926"/>
            <a:ext cx="11288" cy="234466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xmlns="" id="{1002F426-F1ED-4C0F-9CED-640B89721515}"/>
              </a:ext>
            </a:extLst>
          </p:cNvPr>
          <p:cNvCxnSpPr>
            <a:cxnSpLocks/>
          </p:cNvCxnSpPr>
          <p:nvPr/>
        </p:nvCxnSpPr>
        <p:spPr>
          <a:xfrm>
            <a:off x="4571781" y="1292926"/>
            <a:ext cx="11289" cy="283600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xmlns="" id="{8A207895-FC9D-4B72-9CD6-78F6E97BCCDF}"/>
              </a:ext>
            </a:extLst>
          </p:cNvPr>
          <p:cNvCxnSpPr>
            <a:cxnSpLocks/>
          </p:cNvCxnSpPr>
          <p:nvPr/>
        </p:nvCxnSpPr>
        <p:spPr>
          <a:xfrm flipH="1">
            <a:off x="6808410" y="1282126"/>
            <a:ext cx="1181" cy="360187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CFD3A5E-3799-4633-A42C-77ECE523F916}"/>
              </a:ext>
            </a:extLst>
          </p:cNvPr>
          <p:cNvGrpSpPr/>
          <p:nvPr/>
        </p:nvGrpSpPr>
        <p:grpSpPr>
          <a:xfrm>
            <a:off x="249539" y="581490"/>
            <a:ext cx="8644483" cy="622514"/>
            <a:chOff x="249759" y="634603"/>
            <a:chExt cx="8644483" cy="738661"/>
          </a:xfrm>
        </p:grpSpPr>
        <p:grpSp>
          <p:nvGrpSpPr>
            <p:cNvPr id="40" name="Group 1">
              <a:extLst>
                <a:ext uri="{FF2B5EF4-FFF2-40B4-BE49-F238E27FC236}">
                  <a16:creationId xmlns:a16="http://schemas.microsoft.com/office/drawing/2014/main" xmlns="" id="{BDDC4B19-6CB6-4496-B01B-C263F3870C12}"/>
                </a:ext>
              </a:extLst>
            </p:cNvPr>
            <p:cNvGrpSpPr/>
            <p:nvPr/>
          </p:nvGrpSpPr>
          <p:grpSpPr>
            <a:xfrm>
              <a:off x="369279" y="634603"/>
              <a:ext cx="8405444" cy="738661"/>
              <a:chOff x="-2863422" y="223852"/>
              <a:chExt cx="2735993" cy="560972"/>
            </a:xfrm>
          </p:grpSpPr>
          <p:sp>
            <p:nvSpPr>
              <p:cNvPr id="52" name="Rectangle 286">
                <a:extLst>
                  <a:ext uri="{FF2B5EF4-FFF2-40B4-BE49-F238E27FC236}">
                    <a16:creationId xmlns:a16="http://schemas.microsoft.com/office/drawing/2014/main" xmlns="" id="{4246048C-093F-4B6F-8CBC-68C643C818B8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-2863422" y="223852"/>
                <a:ext cx="2735993" cy="528115"/>
              </a:xfrm>
              <a:prstGeom prst="roundRect">
                <a:avLst>
                  <a:gd name="adj" fmla="val 0"/>
                </a:avLst>
              </a:prstGeom>
              <a:pattFill prst="ltDnDiag">
                <a:fgClr>
                  <a:srgbClr val="F9C61B">
                    <a:lumMod val="40000"/>
                    <a:lumOff val="60000"/>
                  </a:srgbClr>
                </a:fgClr>
                <a:bgClr>
                  <a:srgbClr val="FFFFFF"/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100">
                    <a:latin typeface="+mn-lt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</a:defRPr>
                </a:lvl9pPr>
              </a:lstStyle>
              <a:p>
                <a:pPr marL="457200" marR="0" lvl="1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3" name="Rectangle 230">
                <a:extLst>
                  <a:ext uri="{FF2B5EF4-FFF2-40B4-BE49-F238E27FC236}">
                    <a16:creationId xmlns:a16="http://schemas.microsoft.com/office/drawing/2014/main" xmlns="" id="{84C07E52-3357-4677-A9A4-E417A5E564C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75198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4" name="Rectangle 231">
                <a:extLst>
                  <a:ext uri="{FF2B5EF4-FFF2-40B4-BE49-F238E27FC236}">
                    <a16:creationId xmlns:a16="http://schemas.microsoft.com/office/drawing/2014/main" xmlns="" id="{E9722FF7-78A8-4271-B0AC-B76E83F7EE8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22407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</p:grpSp>
        <p:cxnSp>
          <p:nvCxnSpPr>
            <p:cNvPr id="41" name="Straight Connector 244">
              <a:extLst>
                <a:ext uri="{FF2B5EF4-FFF2-40B4-BE49-F238E27FC236}">
                  <a16:creationId xmlns:a16="http://schemas.microsoft.com/office/drawing/2014/main" xmlns="" id="{FDC3952E-B990-4A6C-894E-B3E99B905E02}"/>
                </a:ext>
              </a:extLst>
            </p:cNvPr>
            <p:cNvCxnSpPr>
              <a:cxnSpLocks/>
            </p:cNvCxnSpPr>
            <p:nvPr/>
          </p:nvCxnSpPr>
          <p:spPr>
            <a:xfrm>
              <a:off x="837399" y="663397"/>
              <a:ext cx="0" cy="681072"/>
            </a:xfrm>
            <a:prstGeom prst="line">
              <a:avLst/>
            </a:prstGeom>
            <a:ln w="28575">
              <a:solidFill>
                <a:srgbClr val="FBDD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DCF4EE68-2998-493D-9D29-C6799E996D6A}"/>
                </a:ext>
              </a:extLst>
            </p:cNvPr>
            <p:cNvSpPr txBox="1"/>
            <p:nvPr/>
          </p:nvSpPr>
          <p:spPr>
            <a:xfrm>
              <a:off x="1177406" y="709876"/>
              <a:ext cx="7597314" cy="6208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6905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ЛЮБОЕ </a:t>
              </a:r>
              <a:r>
                <a:rPr lang="ru-RU" b="1" dirty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ДЕЙСТВУЮЩЕЕ И </a:t>
              </a:r>
              <a:r>
                <a:rPr kumimoji="0" lang="ru-RU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ВВОДИМОЕ ГОСУДАРСТВОМ ТРЕБОВАНИЕ ДОЛЖНО СООТВЕТСТВОВАТЬ СЛЕДУЮЩИМ УСЛОВИЯМ</a:t>
              </a:r>
            </a:p>
          </p:txBody>
        </p:sp>
        <p:grpSp>
          <p:nvGrpSpPr>
            <p:cNvPr id="44" name="Group 17">
              <a:extLst>
                <a:ext uri="{FF2B5EF4-FFF2-40B4-BE49-F238E27FC236}">
                  <a16:creationId xmlns:a16="http://schemas.microsoft.com/office/drawing/2014/main" xmlns="" id="{26BF2F22-6296-4935-A22D-0544256E6CCC}"/>
                </a:ext>
              </a:extLst>
            </p:cNvPr>
            <p:cNvGrpSpPr/>
            <p:nvPr/>
          </p:nvGrpSpPr>
          <p:grpSpPr>
            <a:xfrm>
              <a:off x="249759" y="663398"/>
              <a:ext cx="72640" cy="681071"/>
              <a:chOff x="1033462" y="562212"/>
              <a:chExt cx="59532" cy="485051"/>
            </a:xfrm>
          </p:grpSpPr>
          <p:cxnSp>
            <p:nvCxnSpPr>
              <p:cNvPr id="48" name="Straight Connector 10">
                <a:extLst>
                  <a:ext uri="{FF2B5EF4-FFF2-40B4-BE49-F238E27FC236}">
                    <a16:creationId xmlns:a16="http://schemas.microsoft.com/office/drawing/2014/main" xmlns="" id="{DE1B49F4-48B7-42E2-A60C-1D76A457E5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102">
                <a:extLst>
                  <a:ext uri="{FF2B5EF4-FFF2-40B4-BE49-F238E27FC236}">
                    <a16:creationId xmlns:a16="http://schemas.microsoft.com/office/drawing/2014/main" xmlns="" id="{6BE2A4D7-6053-4183-A67D-A74FD4F5B0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103">
              <a:extLst>
                <a:ext uri="{FF2B5EF4-FFF2-40B4-BE49-F238E27FC236}">
                  <a16:creationId xmlns:a16="http://schemas.microsoft.com/office/drawing/2014/main" xmlns="" id="{D55B5745-1B28-483E-9A4F-69C819A05B10}"/>
                </a:ext>
              </a:extLst>
            </p:cNvPr>
            <p:cNvGrpSpPr/>
            <p:nvPr/>
          </p:nvGrpSpPr>
          <p:grpSpPr>
            <a:xfrm flipH="1" flipV="1">
              <a:off x="8821602" y="663733"/>
              <a:ext cx="72640" cy="680400"/>
              <a:chOff x="1033462" y="562212"/>
              <a:chExt cx="59532" cy="485051"/>
            </a:xfrm>
          </p:grpSpPr>
          <p:cxnSp>
            <p:nvCxnSpPr>
              <p:cNvPr id="46" name="Straight Connector 104">
                <a:extLst>
                  <a:ext uri="{FF2B5EF4-FFF2-40B4-BE49-F238E27FC236}">
                    <a16:creationId xmlns:a16="http://schemas.microsoft.com/office/drawing/2014/main" xmlns="" id="{37723F6A-4B36-44A5-B6B5-A14E00A1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05">
                <a:extLst>
                  <a:ext uri="{FF2B5EF4-FFF2-40B4-BE49-F238E27FC236}">
                    <a16:creationId xmlns:a16="http://schemas.microsoft.com/office/drawing/2014/main" xmlns="" id="{F0ED7EEF-B9C5-4F47-899E-D99550D0B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DD153327-87AE-4279-A105-92FDBCB37461}"/>
                </a:ext>
              </a:extLst>
            </p:cNvPr>
            <p:cNvGrpSpPr/>
            <p:nvPr/>
          </p:nvGrpSpPr>
          <p:grpSpPr>
            <a:xfrm>
              <a:off x="567399" y="733933"/>
              <a:ext cx="540000" cy="540000"/>
              <a:chOff x="567399" y="733933"/>
              <a:chExt cx="540000" cy="540000"/>
            </a:xfrm>
          </p:grpSpPr>
          <p:sp>
            <p:nvSpPr>
              <p:cNvPr id="50" name="Oval 223">
                <a:extLst>
                  <a:ext uri="{FF2B5EF4-FFF2-40B4-BE49-F238E27FC236}">
                    <a16:creationId xmlns:a16="http://schemas.microsoft.com/office/drawing/2014/main" xmlns="" id="{00BC0943-7D82-414E-A954-823DF9CF2E91}"/>
                  </a:ext>
                </a:extLst>
              </p:cNvPr>
              <p:cNvSpPr/>
              <p:nvPr/>
            </p:nvSpPr>
            <p:spPr bwMode="gray">
              <a:xfrm>
                <a:off x="567399" y="733933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FBDD7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7211" tIns="33605" rIns="67211" bIns="336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pic>
            <p:nvPicPr>
              <p:cNvPr id="85" name="Рисунок 84">
                <a:extLst>
                  <a:ext uri="{FF2B5EF4-FFF2-40B4-BE49-F238E27FC236}">
                    <a16:creationId xmlns:a16="http://schemas.microsoft.com/office/drawing/2014/main" xmlns="" id="{EFF6CCA7-E942-4E2F-B0B0-BCF5D37D7D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399" y="82393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63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203193" y="1292926"/>
            <a:ext cx="2016000" cy="4308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ОБОСНОВАННОСТЬ</a:t>
            </a:r>
            <a:endParaRPr lang="ru-RU" sz="16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2451112" y="1282126"/>
            <a:ext cx="2016000" cy="4308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ОТКРЫТОСТЬ И ПРЕДСКАЗУЕМОСТЬ</a:t>
            </a:r>
            <a:endParaRPr lang="ru-RU" sz="16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4699029" y="1295154"/>
            <a:ext cx="2016000" cy="4308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СТАБИЛЬНОСТЬ</a:t>
            </a:r>
            <a:endParaRPr lang="ru-RU" sz="16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2477994" y="3059379"/>
            <a:ext cx="2016000" cy="3692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СОРАЗМЕРНОСТЬ </a:t>
            </a:r>
            <a:endParaRPr lang="ru-RU" sz="16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6935658" y="1299654"/>
            <a:ext cx="2016000" cy="4308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ОПРЕДЕЛЕННОСТЬ </a:t>
            </a:r>
            <a:endParaRPr lang="ru-RU" sz="16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6901792" y="2519197"/>
            <a:ext cx="2016000" cy="27156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РАЦИОНАЛЬНОСТЬ </a:t>
            </a:r>
            <a:endParaRPr lang="ru-RU" sz="16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6901792" y="3806683"/>
            <a:ext cx="2016000" cy="29882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ИСПОЛНИМОСТЬ </a:t>
            </a:r>
            <a:endParaRPr lang="ru-RU" sz="16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0" name="Пятиугольник 3">
            <a:extLst>
              <a:ext uri="{FF2B5EF4-FFF2-40B4-BE49-F238E27FC236}">
                <a16:creationId xmlns:a16="http://schemas.microsoft.com/office/drawing/2014/main" xmlns="" id="{B72DBCBB-05A4-4EA8-AA87-12B76CC9A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93" y="4344207"/>
            <a:ext cx="6511836" cy="595282"/>
          </a:xfrm>
          <a:prstGeom prst="homePlate">
            <a:avLst>
              <a:gd name="adj" fmla="val 3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36000" tIns="0" rIns="36000" bIns="0" anchor="ctr"/>
          <a:lstStyle/>
          <a:p>
            <a:pPr marL="895350" algn="just" eaLnBrk="0" hangingPunct="0"/>
            <a:r>
              <a:rPr lang="ru-RU" altLang="ru-RU" b="1" dirty="0">
                <a:latin typeface="Bahnschrift" panose="020B0502040204020203" pitchFamily="34" charset="0"/>
              </a:rPr>
              <a:t>Позволит сдерживать рост избыточных требований и исключить неэффективные </a:t>
            </a:r>
          </a:p>
        </p:txBody>
      </p:sp>
      <p:cxnSp>
        <p:nvCxnSpPr>
          <p:cNvPr id="71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3192" y="4344207"/>
            <a:ext cx="0" cy="594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34">
            <a:extLst>
              <a:ext uri="{FF2B5EF4-FFF2-40B4-BE49-F238E27FC236}">
                <a16:creationId xmlns:a16="http://schemas.microsoft.com/office/drawing/2014/main" xmlns="" id="{E9DE25A5-8A69-420B-9459-CF406BE94950}"/>
              </a:ext>
            </a:extLst>
          </p:cNvPr>
          <p:cNvSpPr/>
          <p:nvPr/>
        </p:nvSpPr>
        <p:spPr bwMode="auto">
          <a:xfrm>
            <a:off x="393266" y="4364360"/>
            <a:ext cx="560388" cy="560387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Heavy"/>
              <a:cs typeface="+mn-cs"/>
            </a:endParaRPr>
          </a:p>
        </p:txBody>
      </p:sp>
      <p:pic>
        <p:nvPicPr>
          <p:cNvPr id="73" name="Рисунок 10">
            <a:extLst>
              <a:ext uri="{FF2B5EF4-FFF2-40B4-BE49-F238E27FC236}">
                <a16:creationId xmlns:a16="http://schemas.microsoft.com/office/drawing/2014/main" xmlns="" id="{0158BBFD-0016-47CE-AE91-EB08C04532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0" y="4446553"/>
            <a:ext cx="396000" cy="396000"/>
          </a:xfrm>
          <a:prstGeom prst="rect">
            <a:avLst/>
          </a:prstGeom>
        </p:spPr>
      </p:pic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C258E625-9191-492F-9D77-FA1AB793C134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51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4699029" y="2654981"/>
            <a:ext cx="2016000" cy="38409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РАВЕНСТВО</a:t>
            </a:r>
            <a:endParaRPr lang="ru-RU" sz="16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DACA2D0-22AE-497A-8B2C-552BD7808667}"/>
              </a:ext>
            </a:extLst>
          </p:cNvPr>
          <p:cNvSpPr txBox="1"/>
          <p:nvPr/>
        </p:nvSpPr>
        <p:spPr>
          <a:xfrm>
            <a:off x="4583069" y="3011903"/>
            <a:ext cx="224791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8"/>
              </a:spcBef>
            </a:pP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недопущение установления различных правовых режимов и требований для отдельных субъектов рынка, в том числе для субъектов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квазигосударственного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сектора и субъектов естественных монополий</a:t>
            </a:r>
          </a:p>
        </p:txBody>
      </p:sp>
    </p:spTree>
    <p:extLst>
      <p:ext uri="{BB962C8B-B14F-4D97-AF65-F5344CB8AC3E}">
        <p14:creationId xmlns:p14="http://schemas.microsoft.com/office/powerpoint/2010/main" val="22283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3">
            <a:extLst>
              <a:ext uri="{FF2B5EF4-FFF2-40B4-BE49-F238E27FC236}">
                <a16:creationId xmlns:a16="http://schemas.microsoft.com/office/drawing/2014/main" xmlns="" id="{32F8C8A5-9174-471E-8BB8-0C7112D12CB8}"/>
              </a:ext>
            </a:extLst>
          </p:cNvPr>
          <p:cNvGrpSpPr/>
          <p:nvPr/>
        </p:nvGrpSpPr>
        <p:grpSpPr>
          <a:xfrm>
            <a:off x="5003799" y="760695"/>
            <a:ext cx="3893129" cy="3544605"/>
            <a:chOff x="3599858" y="2494031"/>
            <a:chExt cx="1853390" cy="1164979"/>
          </a:xfrm>
        </p:grpSpPr>
        <p:sp>
          <p:nvSpPr>
            <p:cNvPr id="63" name="Rectangle 53">
              <a:extLst>
                <a:ext uri="{FF2B5EF4-FFF2-40B4-BE49-F238E27FC236}">
                  <a16:creationId xmlns:a16="http://schemas.microsoft.com/office/drawing/2014/main" xmlns="" id="{1856B09C-92C9-4E8F-97AC-59FC82976A1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031"/>
              <a:ext cx="1853390" cy="1143281"/>
            </a:xfrm>
            <a:prstGeom prst="rect">
              <a:avLst/>
            </a:prstGeom>
            <a:pattFill prst="ltDnDiag">
              <a:fgClr>
                <a:srgbClr val="0070CE">
                  <a:lumMod val="20000"/>
                  <a:lumOff val="8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lvl="0" algn="ctr" defTabSz="914400">
                <a:defRPr/>
              </a:pPr>
              <a:endParaRPr lang="ru-RU" sz="1200" b="1" kern="0" dirty="0">
                <a:latin typeface="Bahnschrift" panose="020B0502040204020203" pitchFamily="34" charset="0"/>
                <a:ea typeface="ＭＳ Ｐゴシック"/>
              </a:endParaRPr>
            </a:p>
          </p:txBody>
        </p:sp>
        <p:sp>
          <p:nvSpPr>
            <p:cNvPr id="64" name="Rectangle 54">
              <a:extLst>
                <a:ext uri="{FF2B5EF4-FFF2-40B4-BE49-F238E27FC236}">
                  <a16:creationId xmlns:a16="http://schemas.microsoft.com/office/drawing/2014/main" xmlns="" id="{AA4AE085-276F-439B-89F3-0E9056B88ABF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3608144"/>
              <a:ext cx="1853389" cy="50866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65" name="Rectangle 55">
              <a:extLst>
                <a:ext uri="{FF2B5EF4-FFF2-40B4-BE49-F238E27FC236}">
                  <a16:creationId xmlns:a16="http://schemas.microsoft.com/office/drawing/2014/main" xmlns="" id="{745A5EEC-D296-4A0D-A61F-4DBD54EFC90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147"/>
              <a:ext cx="1853388" cy="122537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4400">
                <a:defRPr/>
              </a:pPr>
              <a:r>
                <a:rPr lang="ru-RU" sz="1600" b="1" kern="0" dirty="0">
                  <a:solidFill>
                    <a:schemeClr val="bg1"/>
                  </a:solidFill>
                  <a:latin typeface="Bahnschrift" panose="020B0502040204020203" pitchFamily="34" charset="0"/>
                  <a:ea typeface="ＭＳ Ｐゴシック"/>
                </a:rPr>
                <a:t>Механизм работы</a:t>
              </a:r>
            </a:p>
          </p:txBody>
        </p:sp>
      </p:grpSp>
      <p:sp>
        <p:nvSpPr>
          <p:cNvPr id="66" name="Rectangle: Rounded Corners 2">
            <a:extLst>
              <a:ext uri="{FF2B5EF4-FFF2-40B4-BE49-F238E27FC236}">
                <a16:creationId xmlns:a16="http://schemas.microsoft.com/office/drawing/2014/main" xmlns="" id="{B98393AA-8E89-4752-A2FC-4830740DAB7E}"/>
              </a:ext>
            </a:extLst>
          </p:cNvPr>
          <p:cNvSpPr/>
          <p:nvPr/>
        </p:nvSpPr>
        <p:spPr bwMode="auto">
          <a:xfrm>
            <a:off x="5003799" y="1352307"/>
            <a:ext cx="3893131" cy="264819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90563">
              <a:defRPr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690563">
              <a:defRPr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690563">
              <a:defRPr/>
            </a:pP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</a:rPr>
              <a:t>Введение нового требования или ужесточение регулирования в отношении субъектов предпринимательства будет предусматривать отмену двух требований в той же области правового регулирования предпринимательской деятельности в которой предлагается регулирование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76A10CB-24E2-4E86-B572-50F88362A5AF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latin typeface="Bahnschrift" panose="020B0502040204020203" pitchFamily="34" charset="0"/>
              </a:rPr>
              <a:t>Принцип «1-</a:t>
            </a:r>
            <a:r>
              <a:rPr lang="en-US" sz="2400" b="1" dirty="0">
                <a:latin typeface="Bahnschrift" panose="020B0502040204020203" pitchFamily="34" charset="0"/>
              </a:rPr>
              <a:t>IN 2-OUT»</a:t>
            </a:r>
          </a:p>
        </p:txBody>
      </p:sp>
      <p:cxnSp>
        <p:nvCxnSpPr>
          <p:cNvPr id="24" name="Straight Connector 32">
            <a:extLst>
              <a:ext uri="{FF2B5EF4-FFF2-40B4-BE49-F238E27FC236}">
                <a16:creationId xmlns:a16="http://schemas.microsoft.com/office/drawing/2014/main" xmlns="" id="{F4D1CD3E-78D4-4F1C-8C47-E30A0C6A0D7B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10">
            <a:extLst>
              <a:ext uri="{FF2B5EF4-FFF2-40B4-BE49-F238E27FC236}">
                <a16:creationId xmlns:a16="http://schemas.microsoft.com/office/drawing/2014/main" xmlns="" id="{B959842B-679A-432E-974D-F9BB92963556}"/>
              </a:ext>
            </a:extLst>
          </p:cNvPr>
          <p:cNvSpPr/>
          <p:nvPr/>
        </p:nvSpPr>
        <p:spPr>
          <a:xfrm>
            <a:off x="207264" y="761048"/>
            <a:ext cx="3893125" cy="3544605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 fontAlgn="base">
              <a:spcBef>
                <a:spcPts val="225"/>
              </a:spcBef>
              <a:spcAft>
                <a:spcPts val="225"/>
              </a:spcAft>
              <a:defRPr/>
            </a:pPr>
            <a:endParaRPr lang="en-US" b="1" dirty="0">
              <a:solidFill>
                <a:schemeClr val="tx1"/>
              </a:solidFill>
              <a:latin typeface="Bahnschrift" panose="020B0502040204020203" pitchFamily="34" charset="0"/>
              <a:sym typeface="+mn-lt"/>
            </a:endParaRPr>
          </a:p>
          <a:p>
            <a:pPr lvl="0" algn="ctr" defTabSz="914400" fontAlgn="base">
              <a:spcBef>
                <a:spcPts val="225"/>
              </a:spcBef>
              <a:spcAft>
                <a:spcPts val="225"/>
              </a:spcAft>
              <a:defRPr/>
            </a:pPr>
            <a:endParaRPr lang="en-US" sz="1600" b="1" dirty="0">
              <a:solidFill>
                <a:schemeClr val="tx1"/>
              </a:solidFill>
              <a:latin typeface="Bahnschrift" panose="020B0502040204020203" pitchFamily="34" charset="0"/>
              <a:sym typeface="+mn-lt"/>
            </a:endParaRPr>
          </a:p>
          <a:p>
            <a:pPr lvl="0" algn="ctr" defTabSz="914400" fontAlgn="base">
              <a:spcBef>
                <a:spcPts val="225"/>
              </a:spcBef>
              <a:spcAft>
                <a:spcPts val="225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Bahnschrift" panose="020B0502040204020203" pitchFamily="34" charset="0"/>
                <a:sym typeface="+mn-lt"/>
              </a:rPr>
              <a:t>ВВЕДЕНИЕ НОВОГО РЕГУЛЯТОРНОГО ИНСТРУМЕНТА ПОТРЕБУЕТ ОТМЕНУ ДВУХ ДЕЙСТВУЮЩИХ ТРЕБОВАНИЙ</a:t>
            </a:r>
          </a:p>
        </p:txBody>
      </p:sp>
      <p:pic>
        <p:nvPicPr>
          <p:cNvPr id="60" name="Рисунок 53">
            <a:extLst>
              <a:ext uri="{FF2B5EF4-FFF2-40B4-BE49-F238E27FC236}">
                <a16:creationId xmlns:a16="http://schemas.microsoft.com/office/drawing/2014/main" xmlns="" id="{E88C9C48-171D-4C3C-B01B-D82B49C08C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773" y="1442479"/>
            <a:ext cx="685086" cy="685086"/>
          </a:xfrm>
          <a:prstGeom prst="rect">
            <a:avLst/>
          </a:prstGeom>
        </p:spPr>
      </p:pic>
      <p:pic>
        <p:nvPicPr>
          <p:cNvPr id="68" name="Рисунок 76">
            <a:extLst>
              <a:ext uri="{FF2B5EF4-FFF2-40B4-BE49-F238E27FC236}">
                <a16:creationId xmlns:a16="http://schemas.microsoft.com/office/drawing/2014/main" xmlns="" id="{44C3F830-B120-4560-A3E8-05BB7342F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499" y="1280371"/>
            <a:ext cx="712562" cy="712562"/>
          </a:xfrm>
          <a:prstGeom prst="rect">
            <a:avLst/>
          </a:prstGeom>
        </p:spPr>
      </p:pic>
      <p:sp>
        <p:nvSpPr>
          <p:cNvPr id="69" name="Левая фигурная скобка 55">
            <a:extLst>
              <a:ext uri="{FF2B5EF4-FFF2-40B4-BE49-F238E27FC236}">
                <a16:creationId xmlns:a16="http://schemas.microsoft.com/office/drawing/2014/main" xmlns="" id="{FF766990-67C3-44FA-80B2-AD51AC7F877D}"/>
              </a:ext>
            </a:extLst>
          </p:cNvPr>
          <p:cNvSpPr/>
          <p:nvPr/>
        </p:nvSpPr>
        <p:spPr>
          <a:xfrm flipH="1">
            <a:off x="4328290" y="761048"/>
            <a:ext cx="212057" cy="3544252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050">
              <a:latin typeface="Bahnschrift" panose="020B0502040204020203" pitchFamily="34" charset="0"/>
            </a:endParaRPr>
          </a:p>
        </p:txBody>
      </p:sp>
      <p:sp>
        <p:nvSpPr>
          <p:cNvPr id="70" name="Левая фигурная скобка 55">
            <a:extLst>
              <a:ext uri="{FF2B5EF4-FFF2-40B4-BE49-F238E27FC236}">
                <a16:creationId xmlns:a16="http://schemas.microsoft.com/office/drawing/2014/main" xmlns="" id="{FF766990-67C3-44FA-80B2-AD51AC7F877D}"/>
              </a:ext>
            </a:extLst>
          </p:cNvPr>
          <p:cNvSpPr/>
          <p:nvPr/>
        </p:nvSpPr>
        <p:spPr>
          <a:xfrm rot="10800000" flipH="1">
            <a:off x="4547479" y="761048"/>
            <a:ext cx="212057" cy="3544252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050">
              <a:latin typeface="Bahnschrift" panose="020B0502040204020203" pitchFamily="34" charset="0"/>
            </a:endParaRPr>
          </a:p>
        </p:txBody>
      </p:sp>
      <p:sp>
        <p:nvSpPr>
          <p:cNvPr id="71" name="Пятиугольник 3">
            <a:extLst>
              <a:ext uri="{FF2B5EF4-FFF2-40B4-BE49-F238E27FC236}">
                <a16:creationId xmlns:a16="http://schemas.microsoft.com/office/drawing/2014/main" xmlns="" id="{B72DBCBB-05A4-4EA8-AA87-12B76CC9A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92" y="4420407"/>
            <a:ext cx="8693737" cy="595282"/>
          </a:xfrm>
          <a:prstGeom prst="homePlate">
            <a:avLst>
              <a:gd name="adj" fmla="val 3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36000" tIns="0" rIns="36000" bIns="0" anchor="ctr"/>
          <a:lstStyle/>
          <a:p>
            <a:pPr marL="895350" algn="just" eaLnBrk="0" hangingPunct="0"/>
            <a:r>
              <a:rPr lang="ru-RU" altLang="ru-RU" sz="1600" b="1" dirty="0">
                <a:latin typeface="Bahnschrift" panose="020B0502040204020203" pitchFamily="34" charset="0"/>
              </a:rPr>
              <a:t>Позволит сократить административные издержки для субъектов предпринимательства</a:t>
            </a:r>
          </a:p>
        </p:txBody>
      </p:sp>
      <p:cxnSp>
        <p:nvCxnSpPr>
          <p:cNvPr id="72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3192" y="4420407"/>
            <a:ext cx="0" cy="594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34">
            <a:extLst>
              <a:ext uri="{FF2B5EF4-FFF2-40B4-BE49-F238E27FC236}">
                <a16:creationId xmlns:a16="http://schemas.microsoft.com/office/drawing/2014/main" xmlns="" id="{E9DE25A5-8A69-420B-9459-CF406BE94950}"/>
              </a:ext>
            </a:extLst>
          </p:cNvPr>
          <p:cNvSpPr/>
          <p:nvPr/>
        </p:nvSpPr>
        <p:spPr bwMode="auto">
          <a:xfrm>
            <a:off x="393266" y="4440560"/>
            <a:ext cx="560388" cy="560387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Heavy"/>
              <a:cs typeface="+mn-cs"/>
            </a:endParaRPr>
          </a:p>
        </p:txBody>
      </p:sp>
      <p:pic>
        <p:nvPicPr>
          <p:cNvPr id="74" name="Рисунок 10">
            <a:extLst>
              <a:ext uri="{FF2B5EF4-FFF2-40B4-BE49-F238E27FC236}">
                <a16:creationId xmlns:a16="http://schemas.microsoft.com/office/drawing/2014/main" xmlns="" id="{0158BBFD-0016-47CE-AE91-EB08C04532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0" y="4522753"/>
            <a:ext cx="396000" cy="396000"/>
          </a:xfrm>
          <a:prstGeom prst="rect">
            <a:avLst/>
          </a:prstGeom>
        </p:spPr>
      </p:pic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9B459D34-B497-41F2-92B1-AC3392530FC2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462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951D261-E651-4413-B526-37A74A508384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latin typeface="Bahnschrift" panose="020B0502040204020203" pitchFamily="34" charset="0"/>
              </a:rPr>
              <a:t>Реестр обязательных требований</a:t>
            </a:r>
          </a:p>
        </p:txBody>
      </p:sp>
      <p:cxnSp>
        <p:nvCxnSpPr>
          <p:cNvPr id="36" name="Straight Connector 32">
            <a:extLst>
              <a:ext uri="{FF2B5EF4-FFF2-40B4-BE49-F238E27FC236}">
                <a16:creationId xmlns:a16="http://schemas.microsoft.com/office/drawing/2014/main" xmlns="" id="{B1EBC200-F942-4AE9-8AE3-99402C9E94FA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58FF3F06-CB53-4A56-BEF2-403786BB82BB}"/>
              </a:ext>
            </a:extLst>
          </p:cNvPr>
          <p:cNvGrpSpPr/>
          <p:nvPr/>
        </p:nvGrpSpPr>
        <p:grpSpPr>
          <a:xfrm>
            <a:off x="252446" y="669364"/>
            <a:ext cx="8644483" cy="738661"/>
            <a:chOff x="249759" y="726043"/>
            <a:chExt cx="8644483" cy="738661"/>
          </a:xfrm>
        </p:grpSpPr>
        <p:grpSp>
          <p:nvGrpSpPr>
            <p:cNvPr id="38" name="Group 1">
              <a:extLst>
                <a:ext uri="{FF2B5EF4-FFF2-40B4-BE49-F238E27FC236}">
                  <a16:creationId xmlns:a16="http://schemas.microsoft.com/office/drawing/2014/main" xmlns="" id="{12E4D8E2-3788-4AEF-BDD0-9C4BA8D3741A}"/>
                </a:ext>
              </a:extLst>
            </p:cNvPr>
            <p:cNvGrpSpPr/>
            <p:nvPr/>
          </p:nvGrpSpPr>
          <p:grpSpPr>
            <a:xfrm>
              <a:off x="369279" y="726043"/>
              <a:ext cx="8405444" cy="738661"/>
              <a:chOff x="-2863422" y="223852"/>
              <a:chExt cx="2735993" cy="560972"/>
            </a:xfrm>
          </p:grpSpPr>
          <p:sp>
            <p:nvSpPr>
              <p:cNvPr id="50" name="Rectangle 286">
                <a:extLst>
                  <a:ext uri="{FF2B5EF4-FFF2-40B4-BE49-F238E27FC236}">
                    <a16:creationId xmlns:a16="http://schemas.microsoft.com/office/drawing/2014/main" xmlns="" id="{1618354F-9B2C-4505-83A8-15A17718561A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-2863422" y="223852"/>
                <a:ext cx="2735993" cy="528115"/>
              </a:xfrm>
              <a:prstGeom prst="roundRect">
                <a:avLst>
                  <a:gd name="adj" fmla="val 0"/>
                </a:avLst>
              </a:prstGeom>
              <a:pattFill prst="ltDnDiag">
                <a:fgClr>
                  <a:srgbClr val="F9C61B">
                    <a:lumMod val="40000"/>
                    <a:lumOff val="60000"/>
                  </a:srgbClr>
                </a:fgClr>
                <a:bgClr>
                  <a:srgbClr val="FFFFFF"/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100">
                    <a:latin typeface="+mn-lt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</a:defRPr>
                </a:lvl9pPr>
              </a:lstStyle>
              <a:p>
                <a:pPr marL="457200" marR="0" lvl="1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1" name="Rectangle 230">
                <a:extLst>
                  <a:ext uri="{FF2B5EF4-FFF2-40B4-BE49-F238E27FC236}">
                    <a16:creationId xmlns:a16="http://schemas.microsoft.com/office/drawing/2014/main" xmlns="" id="{75E69779-DE81-4478-9EAE-90A84593459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75198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2" name="Rectangle 231">
                <a:extLst>
                  <a:ext uri="{FF2B5EF4-FFF2-40B4-BE49-F238E27FC236}">
                    <a16:creationId xmlns:a16="http://schemas.microsoft.com/office/drawing/2014/main" xmlns="" id="{7B383FCB-D9F2-4C79-BBBC-3F6D1B68184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22407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</p:grpSp>
        <p:cxnSp>
          <p:nvCxnSpPr>
            <p:cNvPr id="39" name="Straight Connector 244">
              <a:extLst>
                <a:ext uri="{FF2B5EF4-FFF2-40B4-BE49-F238E27FC236}">
                  <a16:creationId xmlns:a16="http://schemas.microsoft.com/office/drawing/2014/main" xmlns="" id="{44A044D8-6891-4793-BC05-131118DA3F6F}"/>
                </a:ext>
              </a:extLst>
            </p:cNvPr>
            <p:cNvCxnSpPr>
              <a:cxnSpLocks/>
            </p:cNvCxnSpPr>
            <p:nvPr/>
          </p:nvCxnSpPr>
          <p:spPr>
            <a:xfrm>
              <a:off x="837399" y="754837"/>
              <a:ext cx="0" cy="681072"/>
            </a:xfrm>
            <a:prstGeom prst="line">
              <a:avLst/>
            </a:prstGeom>
            <a:ln w="28575">
              <a:solidFill>
                <a:srgbClr val="FBDD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AF706145-B8D3-44A2-A1B4-D3B3BCA9BDDC}"/>
                </a:ext>
              </a:extLst>
            </p:cNvPr>
            <p:cNvSpPr txBox="1"/>
            <p:nvPr/>
          </p:nvSpPr>
          <p:spPr>
            <a:xfrm>
              <a:off x="1177406" y="801316"/>
              <a:ext cx="7597314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6905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ЕДИНЫЙ ИНФОРМАЦИОННЫЙ РЕСУРС, СОДЕРЖАЩИЙ </a:t>
              </a: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ИСЧЕРПЫВАЮЩИЙ</a:t>
              </a:r>
              <a:r>
                <a:rPr kumimoji="0" lang="ru-RU" sz="1600" b="1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 ПЕРЕЧЕНЬ</a:t>
              </a: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 ТРЕБОВАНИЙ ДЛЯ БИЗНЕСА В ВИДЕ НПА И ИНЫХ ДОКУМЕНТОВ </a:t>
              </a:r>
            </a:p>
          </p:txBody>
        </p:sp>
        <p:grpSp>
          <p:nvGrpSpPr>
            <p:cNvPr id="42" name="Group 17">
              <a:extLst>
                <a:ext uri="{FF2B5EF4-FFF2-40B4-BE49-F238E27FC236}">
                  <a16:creationId xmlns:a16="http://schemas.microsoft.com/office/drawing/2014/main" xmlns="" id="{C7198082-DEB0-41C5-AE2C-09D3F1316A06}"/>
                </a:ext>
              </a:extLst>
            </p:cNvPr>
            <p:cNvGrpSpPr/>
            <p:nvPr/>
          </p:nvGrpSpPr>
          <p:grpSpPr>
            <a:xfrm>
              <a:off x="249759" y="754838"/>
              <a:ext cx="72640" cy="681071"/>
              <a:chOff x="1033462" y="562212"/>
              <a:chExt cx="59532" cy="485051"/>
            </a:xfrm>
          </p:grpSpPr>
          <p:cxnSp>
            <p:nvCxnSpPr>
              <p:cNvPr id="46" name="Straight Connector 10">
                <a:extLst>
                  <a:ext uri="{FF2B5EF4-FFF2-40B4-BE49-F238E27FC236}">
                    <a16:creationId xmlns:a16="http://schemas.microsoft.com/office/drawing/2014/main" xmlns="" id="{ED9B8B02-E89C-4044-9A32-65E285C983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02">
                <a:extLst>
                  <a:ext uri="{FF2B5EF4-FFF2-40B4-BE49-F238E27FC236}">
                    <a16:creationId xmlns:a16="http://schemas.microsoft.com/office/drawing/2014/main" xmlns="" id="{C3CE7071-9E2E-4FE0-83AF-5B7DFBE72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103">
              <a:extLst>
                <a:ext uri="{FF2B5EF4-FFF2-40B4-BE49-F238E27FC236}">
                  <a16:creationId xmlns:a16="http://schemas.microsoft.com/office/drawing/2014/main" xmlns="" id="{54EE4F1C-90AF-4C6F-BBE1-5E25756E9A94}"/>
                </a:ext>
              </a:extLst>
            </p:cNvPr>
            <p:cNvGrpSpPr/>
            <p:nvPr/>
          </p:nvGrpSpPr>
          <p:grpSpPr>
            <a:xfrm flipH="1" flipV="1">
              <a:off x="8821602" y="755173"/>
              <a:ext cx="72640" cy="680400"/>
              <a:chOff x="1033462" y="562212"/>
              <a:chExt cx="59532" cy="485051"/>
            </a:xfrm>
          </p:grpSpPr>
          <p:cxnSp>
            <p:nvCxnSpPr>
              <p:cNvPr id="44" name="Straight Connector 104">
                <a:extLst>
                  <a:ext uri="{FF2B5EF4-FFF2-40B4-BE49-F238E27FC236}">
                    <a16:creationId xmlns:a16="http://schemas.microsoft.com/office/drawing/2014/main" xmlns="" id="{39531EAC-83E3-42C1-BE3F-CF1E9B3C85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105">
                <a:extLst>
                  <a:ext uri="{FF2B5EF4-FFF2-40B4-BE49-F238E27FC236}">
                    <a16:creationId xmlns:a16="http://schemas.microsoft.com/office/drawing/2014/main" xmlns="" id="{76300232-764E-40E1-A6E4-C2E3FABA0D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xmlns="" id="{C2FCC30E-DF1F-4167-A0B2-04A5B6641A19}"/>
                </a:ext>
              </a:extLst>
            </p:cNvPr>
            <p:cNvGrpSpPr/>
            <p:nvPr/>
          </p:nvGrpSpPr>
          <p:grpSpPr>
            <a:xfrm>
              <a:off x="567399" y="825373"/>
              <a:ext cx="540000" cy="540000"/>
              <a:chOff x="567399" y="825373"/>
              <a:chExt cx="540000" cy="540000"/>
            </a:xfrm>
          </p:grpSpPr>
          <p:sp>
            <p:nvSpPr>
              <p:cNvPr id="48" name="Oval 223">
                <a:extLst>
                  <a:ext uri="{FF2B5EF4-FFF2-40B4-BE49-F238E27FC236}">
                    <a16:creationId xmlns:a16="http://schemas.microsoft.com/office/drawing/2014/main" xmlns="" id="{00E7F7A3-C63B-4E45-AA4F-D9F1E875010B}"/>
                  </a:ext>
                </a:extLst>
              </p:cNvPr>
              <p:cNvSpPr/>
              <p:nvPr/>
            </p:nvSpPr>
            <p:spPr bwMode="gray">
              <a:xfrm>
                <a:off x="567399" y="825373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FBDD7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7211" tIns="33605" rIns="67211" bIns="336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pic>
            <p:nvPicPr>
              <p:cNvPr id="61" name="Рисунок 60">
                <a:extLst>
                  <a:ext uri="{FF2B5EF4-FFF2-40B4-BE49-F238E27FC236}">
                    <a16:creationId xmlns:a16="http://schemas.microsoft.com/office/drawing/2014/main" xmlns="" id="{D419A36C-C0A0-4A59-A0EB-B24271B947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399" y="915373"/>
                <a:ext cx="360000" cy="360000"/>
              </a:xfrm>
              <a:prstGeom prst="rect">
                <a:avLst/>
              </a:prstGeom>
            </p:spPr>
          </p:pic>
        </p:grpSp>
      </p:grpSp>
      <p:grpSp>
        <p:nvGrpSpPr>
          <p:cNvPr id="87" name="Группа 86">
            <a:extLst>
              <a:ext uri="{FF2B5EF4-FFF2-40B4-BE49-F238E27FC236}">
                <a16:creationId xmlns:a16="http://schemas.microsoft.com/office/drawing/2014/main" xmlns="" id="{28F9FDE1-E50E-4B0F-855D-4F28A7EC49A7}"/>
              </a:ext>
            </a:extLst>
          </p:cNvPr>
          <p:cNvGrpSpPr/>
          <p:nvPr/>
        </p:nvGrpSpPr>
        <p:grpSpPr>
          <a:xfrm>
            <a:off x="205235" y="1578695"/>
            <a:ext cx="8616369" cy="2559399"/>
            <a:chOff x="205235" y="1578384"/>
            <a:chExt cx="6460395" cy="2559399"/>
          </a:xfrm>
        </p:grpSpPr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xmlns="" id="{F0EA5CB0-9172-4102-8118-D84AC8049867}"/>
                </a:ext>
              </a:extLst>
            </p:cNvPr>
            <p:cNvGrpSpPr/>
            <p:nvPr/>
          </p:nvGrpSpPr>
          <p:grpSpPr>
            <a:xfrm>
              <a:off x="205235" y="1578384"/>
              <a:ext cx="6460395" cy="540001"/>
              <a:chOff x="205235" y="2045744"/>
              <a:chExt cx="6460395" cy="540001"/>
            </a:xfrm>
          </p:grpSpPr>
          <p:sp>
            <p:nvSpPr>
              <p:cNvPr id="63" name="Rectangle 53">
                <a:extLst>
                  <a:ext uri="{FF2B5EF4-FFF2-40B4-BE49-F238E27FC236}">
                    <a16:creationId xmlns:a16="http://schemas.microsoft.com/office/drawing/2014/main" xmlns="" id="{DC532223-4443-4D87-BCA5-DE449B2DA0D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63236" y="2045744"/>
                <a:ext cx="5902394" cy="460053"/>
              </a:xfrm>
              <a:prstGeom prst="rect">
                <a:avLst/>
              </a:prstGeom>
              <a:pattFill prst="ltDnDiag">
                <a:fgClr>
                  <a:srgbClr val="0070CE">
                    <a:lumMod val="20000"/>
                    <a:lumOff val="80000"/>
                  </a:srgbClr>
                </a:fgClr>
                <a:bgClr>
                  <a:srgbClr val="FFFFFF"/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ea typeface="ＭＳ Ｐゴシック"/>
                  <a:cs typeface="+mn-cs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xmlns="" id="{49F92627-53B0-40AD-BCE8-DC81FE74F1AC}"/>
                  </a:ext>
                </a:extLst>
              </p:cNvPr>
              <p:cNvSpPr txBox="1"/>
              <p:nvPr/>
            </p:nvSpPr>
            <p:spPr>
              <a:xfrm>
                <a:off x="795260" y="2106493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88"/>
                  </a:spcBef>
                </a:pPr>
                <a:r>
                  <a:rPr lang="ru-RU" sz="1600" b="1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Механизм работы</a:t>
                </a:r>
              </a:p>
            </p:txBody>
          </p:sp>
          <p:grpSp>
            <p:nvGrpSpPr>
              <p:cNvPr id="65" name="Группа 64">
                <a:extLst>
                  <a:ext uri="{FF2B5EF4-FFF2-40B4-BE49-F238E27FC236}">
                    <a16:creationId xmlns:a16="http://schemas.microsoft.com/office/drawing/2014/main" xmlns="" id="{2BDDC374-A0F8-4FF4-927A-E38903ADD8E5}"/>
                  </a:ext>
                </a:extLst>
              </p:cNvPr>
              <p:cNvGrpSpPr/>
              <p:nvPr/>
            </p:nvGrpSpPr>
            <p:grpSpPr>
              <a:xfrm>
                <a:off x="205235" y="2045744"/>
                <a:ext cx="6460394" cy="540001"/>
                <a:chOff x="205235" y="2044574"/>
                <a:chExt cx="6460394" cy="540001"/>
              </a:xfrm>
            </p:grpSpPr>
            <p:cxnSp>
              <p:nvCxnSpPr>
                <p:cNvPr id="66" name="Прямая соединительная линия 65">
                  <a:extLst>
                    <a:ext uri="{FF2B5EF4-FFF2-40B4-BE49-F238E27FC236}">
                      <a16:creationId xmlns:a16="http://schemas.microsoft.com/office/drawing/2014/main" xmlns="" id="{90AA151F-CC3A-46BA-A612-D2F6907BBD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5235" y="2044574"/>
                  <a:ext cx="5920394" cy="1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Группа 66">
                  <a:extLst>
                    <a:ext uri="{FF2B5EF4-FFF2-40B4-BE49-F238E27FC236}">
                      <a16:creationId xmlns:a16="http://schemas.microsoft.com/office/drawing/2014/main" xmlns="" id="{A00DAE1B-1155-4B4E-9C12-12951452D408}"/>
                    </a:ext>
                  </a:extLst>
                </p:cNvPr>
                <p:cNvGrpSpPr/>
                <p:nvPr/>
              </p:nvGrpSpPr>
              <p:grpSpPr>
                <a:xfrm>
                  <a:off x="205235" y="2044575"/>
                  <a:ext cx="540000" cy="540000"/>
                  <a:chOff x="205235" y="2143907"/>
                  <a:chExt cx="540000" cy="540000"/>
                </a:xfrm>
              </p:grpSpPr>
              <p:sp>
                <p:nvSpPr>
                  <p:cNvPr id="68" name="Прямоугольник: один усеченный угол 67">
                    <a:extLst>
                      <a:ext uri="{FF2B5EF4-FFF2-40B4-BE49-F238E27FC236}">
                        <a16:creationId xmlns:a16="http://schemas.microsoft.com/office/drawing/2014/main" xmlns="" id="{DFB5C1EC-7142-4786-9110-DA05AA3D1ACC}"/>
                      </a:ext>
                    </a:extLst>
                  </p:cNvPr>
                  <p:cNvSpPr/>
                  <p:nvPr/>
                </p:nvSpPr>
                <p:spPr>
                  <a:xfrm flipV="1">
                    <a:off x="205235" y="2143907"/>
                    <a:ext cx="540000" cy="540000"/>
                  </a:xfrm>
                  <a:prstGeom prst="snip1Rect">
                    <a:avLst/>
                  </a:prstGeom>
                  <a:solidFill>
                    <a:srgbClr val="0070C0"/>
                  </a:solidFill>
                  <a:ln w="3810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x-none"/>
                  </a:p>
                </p:txBody>
              </p:sp>
              <p:pic>
                <p:nvPicPr>
                  <p:cNvPr id="69" name="Рисунок 68">
                    <a:extLst>
                      <a:ext uri="{FF2B5EF4-FFF2-40B4-BE49-F238E27FC236}">
                        <a16:creationId xmlns:a16="http://schemas.microsoft.com/office/drawing/2014/main" xmlns="" id="{0B7CA38C-32F9-4A25-8F30-947BF055629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brightnessContrast bright="1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3235" y="2161907"/>
                    <a:ext cx="504000" cy="504000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86" name="Группа 85">
              <a:extLst>
                <a:ext uri="{FF2B5EF4-FFF2-40B4-BE49-F238E27FC236}">
                  <a16:creationId xmlns:a16="http://schemas.microsoft.com/office/drawing/2014/main" xmlns="" id="{8F941BDC-6D93-44CA-A0D9-7AF9479826A9}"/>
                </a:ext>
              </a:extLst>
            </p:cNvPr>
            <p:cNvGrpSpPr/>
            <p:nvPr/>
          </p:nvGrpSpPr>
          <p:grpSpPr>
            <a:xfrm>
              <a:off x="559128" y="2129033"/>
              <a:ext cx="5782890" cy="2008750"/>
              <a:chOff x="559128" y="2129033"/>
              <a:chExt cx="5782890" cy="2008750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82BBC735-65F8-4EF4-8378-AABEA2D04D5F}"/>
                  </a:ext>
                </a:extLst>
              </p:cNvPr>
              <p:cNvSpPr txBox="1"/>
              <p:nvPr/>
            </p:nvSpPr>
            <p:spPr>
              <a:xfrm>
                <a:off x="559128" y="2619715"/>
                <a:ext cx="1383667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188"/>
                  </a:spcBef>
                </a:pPr>
                <a:r>
                  <a:rPr lang="en-US" sz="1200" b="1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1. </a:t>
                </a:r>
                <a:r>
                  <a:rPr lang="ru-RU" sz="1200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Включение </a:t>
                </a:r>
                <a:br>
                  <a:rPr lang="ru-RU" sz="1200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ru-RU" sz="1200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 реестр всех требований (НПА) </a:t>
                </a:r>
                <a:br>
                  <a:rPr lang="ru-RU" sz="1200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ru-RU" sz="1200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для бизнеса </a:t>
                </a:r>
              </a:p>
            </p:txBody>
          </p:sp>
          <p:sp>
            <p:nvSpPr>
              <p:cNvPr id="3" name="Прямоугольник 2"/>
              <p:cNvSpPr/>
              <p:nvPr/>
            </p:nvSpPr>
            <p:spPr>
              <a:xfrm>
                <a:off x="2185606" y="2619715"/>
                <a:ext cx="1297644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r>
                  <a:rPr lang="en-US" sz="1200" b="1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. 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Отражение сроков пересмотра обязательных требований</a:t>
                </a:r>
              </a:p>
            </p:txBody>
          </p:sp>
          <p:cxnSp>
            <p:nvCxnSpPr>
              <p:cNvPr id="19" name="Соединитель: уступ 68">
                <a:extLst>
                  <a:ext uri="{FF2B5EF4-FFF2-40B4-BE49-F238E27FC236}">
                    <a16:creationId xmlns:a16="http://schemas.microsoft.com/office/drawing/2014/main" xmlns="" id="{16AF685A-F3DA-4675-9670-8E014EEE2CE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4637063" y="2084142"/>
                <a:ext cx="226455" cy="844693"/>
              </a:xfrm>
              <a:prstGeom prst="bentConnector2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Соединитель: уступ 63">
                <a:extLst>
                  <a:ext uri="{FF2B5EF4-FFF2-40B4-BE49-F238E27FC236}">
                    <a16:creationId xmlns:a16="http://schemas.microsoft.com/office/drawing/2014/main" xmlns="" id="{7D53113D-E592-40B4-8F4D-D186793458A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637062" y="3326259"/>
                <a:ext cx="226457" cy="844693"/>
              </a:xfrm>
              <a:prstGeom prst="bentConnector2">
                <a:avLst/>
              </a:prstGeom>
              <a:ln w="28575">
                <a:solidFill>
                  <a:srgbClr val="A6A6A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145">
                <a:extLst>
                  <a:ext uri="{FF2B5EF4-FFF2-40B4-BE49-F238E27FC236}">
                    <a16:creationId xmlns:a16="http://schemas.microsoft.com/office/drawing/2014/main" xmlns="" id="{36458037-E307-49FB-A420-D10E0F7A79A3}"/>
                  </a:ext>
                </a:extLst>
              </p:cNvPr>
              <p:cNvSpPr/>
              <p:nvPr/>
            </p:nvSpPr>
            <p:spPr>
              <a:xfrm>
                <a:off x="4715128" y="2151159"/>
                <a:ext cx="121543" cy="155237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+</a:t>
                </a:r>
                <a:endPara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xmlns="" id="{EE7E601C-2F9B-490F-BE23-6AF63BB02E95}"/>
                  </a:ext>
                </a:extLst>
              </p:cNvPr>
              <p:cNvSpPr/>
              <p:nvPr/>
            </p:nvSpPr>
            <p:spPr>
              <a:xfrm>
                <a:off x="5172637" y="3597608"/>
                <a:ext cx="1169381" cy="52845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A6A6A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050" dirty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Требование </a:t>
                </a:r>
              </a:p>
              <a:p>
                <a:pPr algn="ctr"/>
                <a:r>
                  <a:rPr lang="ru-RU" sz="1050" dirty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в Реестре </a:t>
                </a:r>
              </a:p>
              <a:p>
                <a:pPr algn="ctr"/>
                <a:r>
                  <a:rPr lang="ru-RU" sz="1050" b="1" dirty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НЕ активное</a:t>
                </a:r>
                <a:endParaRPr lang="ru-RU" sz="1050" b="1" dirty="0">
                  <a:solidFill>
                    <a:schemeClr val="tx1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xmlns="" id="{EE23F3C2-E8F7-4CD8-9A1E-3692AC2CA5C2}"/>
                  </a:ext>
                </a:extLst>
              </p:cNvPr>
              <p:cNvSpPr/>
              <p:nvPr/>
            </p:nvSpPr>
            <p:spPr>
              <a:xfrm>
                <a:off x="5172637" y="2129033"/>
                <a:ext cx="1169381" cy="52845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050" dirty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Требование </a:t>
                </a:r>
              </a:p>
              <a:p>
                <a:pPr algn="ctr"/>
                <a:r>
                  <a:rPr lang="ru-RU" sz="1050" dirty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в Реестре </a:t>
                </a:r>
              </a:p>
              <a:p>
                <a:pPr algn="ctr"/>
                <a:r>
                  <a:rPr lang="ru-RU" sz="1050" b="1" dirty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активное</a:t>
                </a:r>
                <a:endParaRPr lang="ru-RU" sz="1050" b="1" dirty="0">
                  <a:solidFill>
                    <a:schemeClr val="tx1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31" name="Рисунок 30" descr="Запрещено">
                <a:extLst>
                  <a:ext uri="{FF2B5EF4-FFF2-40B4-BE49-F238E27FC236}">
                    <a16:creationId xmlns:a16="http://schemas.microsoft.com/office/drawing/2014/main" xmlns="" id="{1260804F-CEB8-42C3-8BC4-F87F21A7B2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680337" y="3957170"/>
                <a:ext cx="156333" cy="180613"/>
              </a:xfrm>
              <a:prstGeom prst="rect">
                <a:avLst/>
              </a:prstGeom>
            </p:spPr>
          </p:pic>
          <p:sp>
            <p:nvSpPr>
              <p:cNvPr id="32" name="Прямоугольник 31"/>
              <p:cNvSpPr/>
              <p:nvPr/>
            </p:nvSpPr>
            <p:spPr>
              <a:xfrm>
                <a:off x="3726063" y="2619715"/>
                <a:ext cx="1203762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r>
                  <a:rPr lang="en-US" sz="1200" b="1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. 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Пересмотр требований по условиям установления требований</a:t>
                </a:r>
              </a:p>
            </p:txBody>
          </p:sp>
          <p:grpSp>
            <p:nvGrpSpPr>
              <p:cNvPr id="75" name="Группа 99">
                <a:extLst>
                  <a:ext uri="{FF2B5EF4-FFF2-40B4-BE49-F238E27FC236}">
                    <a16:creationId xmlns:a16="http://schemas.microsoft.com/office/drawing/2014/main" xmlns="" id="{B60D141B-68C8-4B22-BEFE-3B56F77FF1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 flipH="1">
                <a:off x="1933817" y="2927966"/>
                <a:ext cx="260767" cy="399160"/>
                <a:chOff x="5048874" y="1509126"/>
                <a:chExt cx="459230" cy="630576"/>
              </a:xfrm>
            </p:grpSpPr>
            <p:sp>
              <p:nvSpPr>
                <p:cNvPr id="76" name="Chevron2">
                  <a:extLst>
                    <a:ext uri="{FF2B5EF4-FFF2-40B4-BE49-F238E27FC236}">
                      <a16:creationId xmlns:a16="http://schemas.microsoft.com/office/drawing/2014/main" xmlns="" id="{996CFE50-825B-4106-8635-B2DCFAED99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047708" y="1548097"/>
                  <a:ext cx="243602" cy="5526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84501" h="5080001">
                      <a:moveTo>
                        <a:pt x="0" y="0"/>
                      </a:moveTo>
                      <a:lnTo>
                        <a:pt x="1524000" y="0"/>
                      </a:lnTo>
                      <a:lnTo>
                        <a:pt x="2984500" y="2540000"/>
                      </a:lnTo>
                      <a:lnTo>
                        <a:pt x="1524000" y="5080000"/>
                      </a:lnTo>
                      <a:lnTo>
                        <a:pt x="0" y="5080000"/>
                      </a:lnTo>
                      <a:lnTo>
                        <a:pt x="1460500" y="2540000"/>
                      </a:lnTo>
                      <a:close/>
                    </a:path>
                  </a:pathLst>
                </a:custGeom>
                <a:solidFill>
                  <a:srgbClr val="0065BD"/>
                </a:solidFill>
                <a:ln w="9525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7" name="Chevron2">
                  <a:extLst>
                    <a:ext uri="{FF2B5EF4-FFF2-40B4-BE49-F238E27FC236}">
                      <a16:creationId xmlns:a16="http://schemas.microsoft.com/office/drawing/2014/main" xmlns="" id="{8466B851-57B1-47E1-BA32-0BE1A21887D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227204" y="1509126"/>
                  <a:ext cx="278569" cy="63057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84501" h="5080001">
                      <a:moveTo>
                        <a:pt x="0" y="0"/>
                      </a:moveTo>
                      <a:lnTo>
                        <a:pt x="1524000" y="0"/>
                      </a:lnTo>
                      <a:lnTo>
                        <a:pt x="2984500" y="2540000"/>
                      </a:lnTo>
                      <a:lnTo>
                        <a:pt x="1524000" y="5080000"/>
                      </a:lnTo>
                      <a:lnTo>
                        <a:pt x="0" y="5080000"/>
                      </a:lnTo>
                      <a:lnTo>
                        <a:pt x="1460500" y="2540000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 w="9525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8" name="Группа 99">
                <a:extLst>
                  <a:ext uri="{FF2B5EF4-FFF2-40B4-BE49-F238E27FC236}">
                    <a16:creationId xmlns:a16="http://schemas.microsoft.com/office/drawing/2014/main" xmlns="" id="{9FC26273-6339-46CF-A998-4A438A9ABF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 flipH="1">
                <a:off x="3474272" y="2927966"/>
                <a:ext cx="260767" cy="399160"/>
                <a:chOff x="5048874" y="1509126"/>
                <a:chExt cx="459230" cy="630576"/>
              </a:xfrm>
            </p:grpSpPr>
            <p:sp>
              <p:nvSpPr>
                <p:cNvPr id="79" name="Chevron2">
                  <a:extLst>
                    <a:ext uri="{FF2B5EF4-FFF2-40B4-BE49-F238E27FC236}">
                      <a16:creationId xmlns:a16="http://schemas.microsoft.com/office/drawing/2014/main" xmlns="" id="{59228ED5-8DF0-464F-B42C-A67D3EDC72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047708" y="1548097"/>
                  <a:ext cx="243602" cy="5526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84501" h="5080001">
                      <a:moveTo>
                        <a:pt x="0" y="0"/>
                      </a:moveTo>
                      <a:lnTo>
                        <a:pt x="1524000" y="0"/>
                      </a:lnTo>
                      <a:lnTo>
                        <a:pt x="2984500" y="2540000"/>
                      </a:lnTo>
                      <a:lnTo>
                        <a:pt x="1524000" y="5080000"/>
                      </a:lnTo>
                      <a:lnTo>
                        <a:pt x="0" y="5080000"/>
                      </a:lnTo>
                      <a:lnTo>
                        <a:pt x="1460500" y="2540000"/>
                      </a:lnTo>
                      <a:close/>
                    </a:path>
                  </a:pathLst>
                </a:custGeom>
                <a:solidFill>
                  <a:srgbClr val="0065BD"/>
                </a:solidFill>
                <a:ln w="9525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0" name="Chevron2">
                  <a:extLst>
                    <a:ext uri="{FF2B5EF4-FFF2-40B4-BE49-F238E27FC236}">
                      <a16:creationId xmlns:a16="http://schemas.microsoft.com/office/drawing/2014/main" xmlns="" id="{1583B5EB-9A9B-4DC2-9BEF-C90697E1435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227204" y="1509126"/>
                  <a:ext cx="278569" cy="63057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84501" h="5080001">
                      <a:moveTo>
                        <a:pt x="0" y="0"/>
                      </a:moveTo>
                      <a:lnTo>
                        <a:pt x="1524000" y="0"/>
                      </a:lnTo>
                      <a:lnTo>
                        <a:pt x="2984500" y="2540000"/>
                      </a:lnTo>
                      <a:lnTo>
                        <a:pt x="1524000" y="5080000"/>
                      </a:lnTo>
                      <a:lnTo>
                        <a:pt x="0" y="5080000"/>
                      </a:lnTo>
                      <a:lnTo>
                        <a:pt x="1460500" y="2540000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 w="9525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74" name="Пятиугольник 3">
            <a:extLst>
              <a:ext uri="{FF2B5EF4-FFF2-40B4-BE49-F238E27FC236}">
                <a16:creationId xmlns:a16="http://schemas.microsoft.com/office/drawing/2014/main" xmlns="" id="{B72DBCBB-05A4-4EA8-AA87-12B76CC9A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92" y="4330700"/>
            <a:ext cx="8574215" cy="622617"/>
          </a:xfrm>
          <a:prstGeom prst="homePlate">
            <a:avLst>
              <a:gd name="adj" fmla="val 3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36000" tIns="0" rIns="36000" bIns="0" anchor="ctr"/>
          <a:lstStyle/>
          <a:p>
            <a:pPr marL="895350" algn="just" eaLnBrk="0" hangingPunct="0"/>
            <a:r>
              <a:rPr lang="ru-RU" altLang="ru-RU" b="1" dirty="0">
                <a:latin typeface="Bahnschrift" panose="020B0502040204020203" pitchFamily="34" charset="0"/>
              </a:rPr>
              <a:t>Оптимизация количества обязательных </a:t>
            </a:r>
            <a:r>
              <a:rPr lang="ru-RU" altLang="ru-RU" b="1" dirty="0" smtClean="0">
                <a:latin typeface="Bahnschrift" panose="020B0502040204020203" pitchFamily="34" charset="0"/>
              </a:rPr>
              <a:t>требований, </a:t>
            </a:r>
            <a:r>
              <a:rPr lang="ru-RU" altLang="ru-RU" b="1" dirty="0">
                <a:latin typeface="Bahnschrift" panose="020B0502040204020203" pitchFamily="34" charset="0"/>
              </a:rPr>
              <a:t>обеспечивающих необходимый уровень безопасности, совершенствование базы НПА в отношении бизнеса </a:t>
            </a:r>
          </a:p>
        </p:txBody>
      </p:sp>
      <p:cxnSp>
        <p:nvCxnSpPr>
          <p:cNvPr id="81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3192" y="4330700"/>
            <a:ext cx="0" cy="62261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34">
            <a:extLst>
              <a:ext uri="{FF2B5EF4-FFF2-40B4-BE49-F238E27FC236}">
                <a16:creationId xmlns:a16="http://schemas.microsoft.com/office/drawing/2014/main" xmlns="" id="{E9DE25A5-8A69-420B-9459-CF406BE94950}"/>
              </a:ext>
            </a:extLst>
          </p:cNvPr>
          <p:cNvSpPr/>
          <p:nvPr/>
        </p:nvSpPr>
        <p:spPr bwMode="auto">
          <a:xfrm>
            <a:off x="393266" y="4392930"/>
            <a:ext cx="560388" cy="560387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Heavy"/>
              <a:cs typeface="+mn-cs"/>
            </a:endParaRPr>
          </a:p>
        </p:txBody>
      </p:sp>
      <p:pic>
        <p:nvPicPr>
          <p:cNvPr id="84" name="Рисунок 10">
            <a:extLst>
              <a:ext uri="{FF2B5EF4-FFF2-40B4-BE49-F238E27FC236}">
                <a16:creationId xmlns:a16="http://schemas.microsoft.com/office/drawing/2014/main" xmlns="" id="{0158BBFD-0016-47CE-AE91-EB08C04532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0" y="4475123"/>
            <a:ext cx="396000" cy="396000"/>
          </a:xfrm>
          <a:prstGeom prst="rect">
            <a:avLst/>
          </a:prstGeom>
        </p:spPr>
      </p:pic>
      <p:sp>
        <p:nvSpPr>
          <p:cNvPr id="53" name="Овал 52">
            <a:extLst>
              <a:ext uri="{FF2B5EF4-FFF2-40B4-BE49-F238E27FC236}">
                <a16:creationId xmlns:a16="http://schemas.microsoft.com/office/drawing/2014/main" xmlns="" id="{205C861F-9CB8-4139-92DF-9D315B46FC73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8590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4750315" y="1980421"/>
            <a:ext cx="4177642" cy="2132325"/>
            <a:chOff x="251793" y="2967342"/>
            <a:chExt cx="11449272" cy="2876641"/>
          </a:xfrm>
        </p:grpSpPr>
        <p:sp>
          <p:nvSpPr>
            <p:cNvPr id="84" name="Rectangle 286">
              <a:extLst>
                <a:ext uri="{FF2B5EF4-FFF2-40B4-BE49-F238E27FC236}">
                  <a16:creationId xmlns:a16="http://schemas.microsoft.com/office/drawing/2014/main" xmlns="" id="{54B1DF65-7683-4DF4-826D-E57391F30C48}"/>
                </a:ext>
              </a:extLst>
            </p:cNvPr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251793" y="2967344"/>
              <a:ext cx="11449272" cy="2837919"/>
            </a:xfrm>
            <a:prstGeom prst="roundRect">
              <a:avLst>
                <a:gd name="adj" fmla="val 0"/>
              </a:avLst>
            </a:prstGeom>
            <a:pattFill prst="ltDnDiag">
              <a:fgClr>
                <a:schemeClr val="bg1"/>
              </a:fgClr>
              <a:bgClr>
                <a:schemeClr val="bg1">
                  <a:lumMod val="95000"/>
                </a:schemeClr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177800" marR="0" lvl="1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ＭＳ Ｐゴシック"/>
                <a:cs typeface="+mn-cs"/>
              </a:endParaRPr>
            </a:p>
          </p:txBody>
        </p:sp>
        <p:sp>
          <p:nvSpPr>
            <p:cNvPr id="85" name="Rectangle 156">
              <a:extLst>
                <a:ext uri="{FF2B5EF4-FFF2-40B4-BE49-F238E27FC236}">
                  <a16:creationId xmlns:a16="http://schemas.microsoft.com/office/drawing/2014/main" xmlns="" id="{D06AC582-3D44-4650-866E-BDAEBD7BEEBC}"/>
                </a:ext>
              </a:extLst>
            </p:cNvPr>
            <p:cNvSpPr>
              <a:spLocks/>
            </p:cNvSpPr>
            <p:nvPr/>
          </p:nvSpPr>
          <p:spPr bwMode="gray">
            <a:xfrm flipV="1">
              <a:off x="251793" y="2967342"/>
              <a:ext cx="11449272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86" name="Rectangle 156">
              <a:extLst>
                <a:ext uri="{FF2B5EF4-FFF2-40B4-BE49-F238E27FC236}">
                  <a16:creationId xmlns:a16="http://schemas.microsoft.com/office/drawing/2014/main" xmlns="" id="{D06AC582-3D44-4650-866E-BDAEBD7BEEBC}"/>
                </a:ext>
              </a:extLst>
            </p:cNvPr>
            <p:cNvSpPr>
              <a:spLocks/>
            </p:cNvSpPr>
            <p:nvPr/>
          </p:nvSpPr>
          <p:spPr bwMode="gray">
            <a:xfrm flipV="1">
              <a:off x="251793" y="5798264"/>
              <a:ext cx="11449272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49759" y="1991395"/>
            <a:ext cx="4177642" cy="2121351"/>
            <a:chOff x="251793" y="2967342"/>
            <a:chExt cx="11449272" cy="2876641"/>
          </a:xfrm>
        </p:grpSpPr>
        <p:sp>
          <p:nvSpPr>
            <p:cNvPr id="80" name="Rectangle 286">
              <a:extLst>
                <a:ext uri="{FF2B5EF4-FFF2-40B4-BE49-F238E27FC236}">
                  <a16:creationId xmlns:a16="http://schemas.microsoft.com/office/drawing/2014/main" xmlns="" id="{54B1DF65-7683-4DF4-826D-E57391F30C48}"/>
                </a:ext>
              </a:extLst>
            </p:cNvPr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251793" y="2967344"/>
              <a:ext cx="11449272" cy="2837919"/>
            </a:xfrm>
            <a:prstGeom prst="roundRect">
              <a:avLst>
                <a:gd name="adj" fmla="val 0"/>
              </a:avLst>
            </a:prstGeom>
            <a:pattFill prst="ltDnDiag">
              <a:fgClr>
                <a:schemeClr val="bg1"/>
              </a:fgClr>
              <a:bgClr>
                <a:schemeClr val="bg1">
                  <a:lumMod val="95000"/>
                </a:schemeClr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177800" marR="0" lvl="1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ＭＳ Ｐゴシック"/>
                <a:cs typeface="+mn-cs"/>
              </a:endParaRPr>
            </a:p>
          </p:txBody>
        </p:sp>
        <p:sp>
          <p:nvSpPr>
            <p:cNvPr id="81" name="Rectangle 156">
              <a:extLst>
                <a:ext uri="{FF2B5EF4-FFF2-40B4-BE49-F238E27FC236}">
                  <a16:creationId xmlns:a16="http://schemas.microsoft.com/office/drawing/2014/main" xmlns="" id="{D06AC582-3D44-4650-866E-BDAEBD7BEEBC}"/>
                </a:ext>
              </a:extLst>
            </p:cNvPr>
            <p:cNvSpPr>
              <a:spLocks/>
            </p:cNvSpPr>
            <p:nvPr/>
          </p:nvSpPr>
          <p:spPr bwMode="gray">
            <a:xfrm flipV="1">
              <a:off x="251793" y="2967342"/>
              <a:ext cx="11449272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82" name="Rectangle 156">
              <a:extLst>
                <a:ext uri="{FF2B5EF4-FFF2-40B4-BE49-F238E27FC236}">
                  <a16:creationId xmlns:a16="http://schemas.microsoft.com/office/drawing/2014/main" xmlns="" id="{D06AC582-3D44-4650-866E-BDAEBD7BEEBC}"/>
                </a:ext>
              </a:extLst>
            </p:cNvPr>
            <p:cNvSpPr>
              <a:spLocks/>
            </p:cNvSpPr>
            <p:nvPr/>
          </p:nvSpPr>
          <p:spPr bwMode="gray">
            <a:xfrm flipV="1">
              <a:off x="251793" y="5798264"/>
              <a:ext cx="11449272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6B815FA-D0F8-499E-B589-D4261C566329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err="1" smtClean="0">
                <a:latin typeface="Bahnschrift" panose="020B0502040204020203" pitchFamily="34" charset="0"/>
              </a:rPr>
              <a:t>Цифровизация</a:t>
            </a:r>
            <a:r>
              <a:rPr lang="ru-RU" sz="2000" b="1" dirty="0" smtClean="0">
                <a:latin typeface="Bahnschrift" panose="020B0502040204020203" pitchFamily="34" charset="0"/>
              </a:rPr>
              <a:t> </a:t>
            </a:r>
            <a:r>
              <a:rPr lang="ru-RU" sz="2000" b="1" dirty="0">
                <a:latin typeface="Bahnschrift" panose="020B0502040204020203" pitchFamily="34" charset="0"/>
              </a:rPr>
              <a:t>отчетности бизнеса, риск-анализа в контроле</a:t>
            </a:r>
          </a:p>
        </p:txBody>
      </p:sp>
      <p:cxnSp>
        <p:nvCxnSpPr>
          <p:cNvPr id="23" name="Straight Connector 32">
            <a:extLst>
              <a:ext uri="{FF2B5EF4-FFF2-40B4-BE49-F238E27FC236}">
                <a16:creationId xmlns:a16="http://schemas.microsoft.com/office/drawing/2014/main" xmlns="" id="{642197B4-4CA4-4011-8D9B-2C6C0DC931B6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4CDF5B04-9EEC-4EFE-8247-D351EAC2BAE2}"/>
              </a:ext>
            </a:extLst>
          </p:cNvPr>
          <p:cNvGrpSpPr/>
          <p:nvPr/>
        </p:nvGrpSpPr>
        <p:grpSpPr>
          <a:xfrm>
            <a:off x="249759" y="726041"/>
            <a:ext cx="8644483" cy="1036080"/>
            <a:chOff x="249759" y="726042"/>
            <a:chExt cx="8644483" cy="926441"/>
          </a:xfrm>
        </p:grpSpPr>
        <p:sp>
          <p:nvSpPr>
            <p:cNvPr id="42" name="Rectangle 286">
              <a:extLst>
                <a:ext uri="{FF2B5EF4-FFF2-40B4-BE49-F238E27FC236}">
                  <a16:creationId xmlns:a16="http://schemas.microsoft.com/office/drawing/2014/main" xmlns="" id="{8BEBA0EE-6F33-462F-975E-38BCBFA6A803}"/>
                </a:ext>
              </a:extLst>
            </p:cNvPr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369279" y="726042"/>
              <a:ext cx="8405444" cy="923102"/>
            </a:xfrm>
            <a:prstGeom prst="roundRect">
              <a:avLst>
                <a:gd name="adj" fmla="val 0"/>
              </a:avLst>
            </a:prstGeom>
            <a:pattFill prst="ltDnDiag">
              <a:fgClr>
                <a:srgbClr val="F9C61B">
                  <a:lumMod val="40000"/>
                  <a:lumOff val="6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45720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hnschrift" panose="020B0502040204020203" pitchFamily="34" charset="0"/>
                <a:ea typeface="ＭＳ Ｐゴシック"/>
              </a:endParaRPr>
            </a:p>
          </p:txBody>
        </p:sp>
        <p:sp>
          <p:nvSpPr>
            <p:cNvPr id="43" name="Rectangle 230">
              <a:extLst>
                <a:ext uri="{FF2B5EF4-FFF2-40B4-BE49-F238E27FC236}">
                  <a16:creationId xmlns:a16="http://schemas.microsoft.com/office/drawing/2014/main" xmlns="" id="{2ACE7C86-7DDA-4404-85FB-3F09691EC52B}"/>
                </a:ext>
              </a:extLst>
            </p:cNvPr>
            <p:cNvSpPr>
              <a:spLocks/>
            </p:cNvSpPr>
            <p:nvPr/>
          </p:nvSpPr>
          <p:spPr bwMode="gray">
            <a:xfrm>
              <a:off x="369279" y="1609237"/>
              <a:ext cx="8405444" cy="43246"/>
            </a:xfrm>
            <a:prstGeom prst="rect">
              <a:avLst/>
            </a:prstGeom>
            <a:solidFill>
              <a:srgbClr val="F9C61B">
                <a:lumMod val="60000"/>
                <a:lumOff val="4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" panose="020B0502040204020203" pitchFamily="34" charset="0"/>
                <a:ea typeface="ＭＳ Ｐゴシック"/>
              </a:endParaRPr>
            </a:p>
          </p:txBody>
        </p:sp>
        <p:sp>
          <p:nvSpPr>
            <p:cNvPr id="44" name="Rectangle 231">
              <a:extLst>
                <a:ext uri="{FF2B5EF4-FFF2-40B4-BE49-F238E27FC236}">
                  <a16:creationId xmlns:a16="http://schemas.microsoft.com/office/drawing/2014/main" xmlns="" id="{7C151A8E-A578-42EC-AFE2-1990FC001C51}"/>
                </a:ext>
              </a:extLst>
            </p:cNvPr>
            <p:cNvSpPr>
              <a:spLocks/>
            </p:cNvSpPr>
            <p:nvPr/>
          </p:nvSpPr>
          <p:spPr bwMode="gray">
            <a:xfrm>
              <a:off x="369279" y="726331"/>
              <a:ext cx="8405444" cy="43246"/>
            </a:xfrm>
            <a:prstGeom prst="rect">
              <a:avLst/>
            </a:prstGeom>
            <a:solidFill>
              <a:srgbClr val="F9C61B">
                <a:lumMod val="60000"/>
                <a:lumOff val="4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" panose="020B0502040204020203" pitchFamily="34" charset="0"/>
                <a:ea typeface="ＭＳ Ｐゴシック"/>
              </a:endParaRPr>
            </a:p>
          </p:txBody>
        </p:sp>
        <p:cxnSp>
          <p:nvCxnSpPr>
            <p:cNvPr id="45" name="Straight Connector 244">
              <a:extLst>
                <a:ext uri="{FF2B5EF4-FFF2-40B4-BE49-F238E27FC236}">
                  <a16:creationId xmlns:a16="http://schemas.microsoft.com/office/drawing/2014/main" xmlns="" id="{FCF45902-FED6-474A-A2A0-79BE9E442DFB}"/>
                </a:ext>
              </a:extLst>
            </p:cNvPr>
            <p:cNvCxnSpPr>
              <a:cxnSpLocks/>
            </p:cNvCxnSpPr>
            <p:nvPr/>
          </p:nvCxnSpPr>
          <p:spPr>
            <a:xfrm>
              <a:off x="837399" y="754837"/>
              <a:ext cx="0" cy="877476"/>
            </a:xfrm>
            <a:prstGeom prst="line">
              <a:avLst/>
            </a:prstGeom>
            <a:ln w="28575">
              <a:solidFill>
                <a:srgbClr val="FBDD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D557A96A-D10C-4D10-AA96-7B85DCBEF217}"/>
                </a:ext>
              </a:extLst>
            </p:cNvPr>
            <p:cNvSpPr txBox="1"/>
            <p:nvPr/>
          </p:nvSpPr>
          <p:spPr>
            <a:xfrm>
              <a:off x="1177406" y="772095"/>
              <a:ext cx="7716836" cy="8531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6905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ЗАКОНОДАТЕЛЬНОЕ ЗАКРЕПЛЕНИЕ </a:t>
              </a:r>
              <a:r>
                <a:rPr kumimoji="0" lang="ru-RU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ПРЕДОСТАВЛЕНИЯ ОТЧЕТНОСТИ БИЗНЕСА </a:t>
              </a:r>
              <a:r>
                <a:rPr kumimoji="0" lang="ru-RU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ТОЛЬКО </a:t>
              </a:r>
              <a:r>
                <a:rPr kumimoji="0" lang="ru-RU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В ЭЛЕКТРОННОЙ ФОРМЕ С ИСПОЛЬЗОВАНИЕМ ИНФОРМАЦИОННЫХ СИСТЕМ, А ТАКЖЕ АВТОМАТИЗАЦИЯ  ОЦЕНКИ И УПРАВЛЕНИЯ РИСКАМИ ПРИ ОТБОРЕ СУБЪЕКТОВ КОНТРОЛЯ И НАДЗОРА </a:t>
              </a:r>
            </a:p>
          </p:txBody>
        </p:sp>
        <p:grpSp>
          <p:nvGrpSpPr>
            <p:cNvPr id="48" name="Group 17">
              <a:extLst>
                <a:ext uri="{FF2B5EF4-FFF2-40B4-BE49-F238E27FC236}">
                  <a16:creationId xmlns:a16="http://schemas.microsoft.com/office/drawing/2014/main" xmlns="" id="{060D4D8E-C794-4E94-B6F6-C6199BB4A4C8}"/>
                </a:ext>
              </a:extLst>
            </p:cNvPr>
            <p:cNvGrpSpPr/>
            <p:nvPr/>
          </p:nvGrpSpPr>
          <p:grpSpPr>
            <a:xfrm>
              <a:off x="249759" y="748855"/>
              <a:ext cx="72640" cy="877476"/>
              <a:chOff x="1033462" y="562212"/>
              <a:chExt cx="59532" cy="485051"/>
            </a:xfrm>
          </p:grpSpPr>
          <p:cxnSp>
            <p:nvCxnSpPr>
              <p:cNvPr id="52" name="Straight Connector 10">
                <a:extLst>
                  <a:ext uri="{FF2B5EF4-FFF2-40B4-BE49-F238E27FC236}">
                    <a16:creationId xmlns:a16="http://schemas.microsoft.com/office/drawing/2014/main" xmlns="" id="{BED30CC3-C369-44B8-B6C4-41D3C7FB0A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102">
                <a:extLst>
                  <a:ext uri="{FF2B5EF4-FFF2-40B4-BE49-F238E27FC236}">
                    <a16:creationId xmlns:a16="http://schemas.microsoft.com/office/drawing/2014/main" xmlns="" id="{BBB884B5-CD59-4D27-BEEC-E5DD4EF860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03">
              <a:extLst>
                <a:ext uri="{FF2B5EF4-FFF2-40B4-BE49-F238E27FC236}">
                  <a16:creationId xmlns:a16="http://schemas.microsoft.com/office/drawing/2014/main" xmlns="" id="{34196F6E-2151-4B59-9AB1-2CE0188DF839}"/>
                </a:ext>
              </a:extLst>
            </p:cNvPr>
            <p:cNvGrpSpPr/>
            <p:nvPr/>
          </p:nvGrpSpPr>
          <p:grpSpPr>
            <a:xfrm flipH="1" flipV="1">
              <a:off x="8821602" y="748393"/>
              <a:ext cx="72640" cy="878400"/>
              <a:chOff x="1033462" y="562212"/>
              <a:chExt cx="59532" cy="485051"/>
            </a:xfrm>
          </p:grpSpPr>
          <p:cxnSp>
            <p:nvCxnSpPr>
              <p:cNvPr id="50" name="Straight Connector 104">
                <a:extLst>
                  <a:ext uri="{FF2B5EF4-FFF2-40B4-BE49-F238E27FC236}">
                    <a16:creationId xmlns:a16="http://schemas.microsoft.com/office/drawing/2014/main" xmlns="" id="{91D01DBE-2888-4393-8E9A-7F5922960E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105">
                <a:extLst>
                  <a:ext uri="{FF2B5EF4-FFF2-40B4-BE49-F238E27FC236}">
                    <a16:creationId xmlns:a16="http://schemas.microsoft.com/office/drawing/2014/main" xmlns="" id="{8BE6223A-F2E7-446D-ACE0-A61FC55971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xmlns="" id="{242458CF-3358-49FA-8E68-3BE0E9B21176}"/>
                </a:ext>
              </a:extLst>
            </p:cNvPr>
            <p:cNvGrpSpPr/>
            <p:nvPr/>
          </p:nvGrpSpPr>
          <p:grpSpPr>
            <a:xfrm>
              <a:off x="567399" y="917593"/>
              <a:ext cx="540000" cy="540000"/>
              <a:chOff x="567399" y="917593"/>
              <a:chExt cx="540000" cy="540000"/>
            </a:xfrm>
          </p:grpSpPr>
          <p:sp>
            <p:nvSpPr>
              <p:cNvPr id="54" name="Oval 223">
                <a:extLst>
                  <a:ext uri="{FF2B5EF4-FFF2-40B4-BE49-F238E27FC236}">
                    <a16:creationId xmlns:a16="http://schemas.microsoft.com/office/drawing/2014/main" xmlns="" id="{CA61F9CC-4CD5-4D08-B3B6-5A75F03CE646}"/>
                  </a:ext>
                </a:extLst>
              </p:cNvPr>
              <p:cNvSpPr/>
              <p:nvPr/>
            </p:nvSpPr>
            <p:spPr bwMode="gray">
              <a:xfrm>
                <a:off x="567399" y="917593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FBDD7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7211" tIns="33605" rIns="67211" bIns="336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pic>
            <p:nvPicPr>
              <p:cNvPr id="64" name="Рисунок 63">
                <a:extLst>
                  <a:ext uri="{FF2B5EF4-FFF2-40B4-BE49-F238E27FC236}">
                    <a16:creationId xmlns:a16="http://schemas.microsoft.com/office/drawing/2014/main" xmlns="" id="{D3F5A5C4-C642-4391-8A4E-E787A80691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399" y="100759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38" name="Пятиугольник 3">
            <a:extLst>
              <a:ext uri="{FF2B5EF4-FFF2-40B4-BE49-F238E27FC236}">
                <a16:creationId xmlns:a16="http://schemas.microsoft.com/office/drawing/2014/main" xmlns="" id="{B72DBCBB-05A4-4EA8-AA87-12B76CC9A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64" y="4330700"/>
            <a:ext cx="8693737" cy="684989"/>
          </a:xfrm>
          <a:prstGeom prst="homePlate">
            <a:avLst>
              <a:gd name="adj" fmla="val 3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36000" tIns="0" rIns="36000" bIns="0" anchor="ctr"/>
          <a:lstStyle/>
          <a:p>
            <a:pPr marL="895350" algn="just" eaLnBrk="0" hangingPunct="0"/>
            <a:r>
              <a:rPr lang="ru-RU" altLang="ru-RU" b="1" dirty="0">
                <a:latin typeface="Bahnschrift" panose="020B0502040204020203" pitchFamily="34" charset="0"/>
              </a:rPr>
              <a:t>Позволит снизить нагрузку на бизнес, связанную с предоставлением отчетности на бумажном носителе, оптимизирует перечень контролируемых субъектов бизнеса</a:t>
            </a:r>
          </a:p>
        </p:txBody>
      </p:sp>
      <p:cxnSp>
        <p:nvCxnSpPr>
          <p:cNvPr id="39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3192" y="4330700"/>
            <a:ext cx="0" cy="68370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4">
            <a:extLst>
              <a:ext uri="{FF2B5EF4-FFF2-40B4-BE49-F238E27FC236}">
                <a16:creationId xmlns:a16="http://schemas.microsoft.com/office/drawing/2014/main" xmlns="" id="{E9DE25A5-8A69-420B-9459-CF406BE94950}"/>
              </a:ext>
            </a:extLst>
          </p:cNvPr>
          <p:cNvSpPr/>
          <p:nvPr/>
        </p:nvSpPr>
        <p:spPr bwMode="auto">
          <a:xfrm>
            <a:off x="393266" y="4392930"/>
            <a:ext cx="560388" cy="560387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Heavy"/>
              <a:cs typeface="+mn-cs"/>
            </a:endParaRPr>
          </a:p>
        </p:txBody>
      </p:sp>
      <p:pic>
        <p:nvPicPr>
          <p:cNvPr id="41" name="Рисунок 10">
            <a:extLst>
              <a:ext uri="{FF2B5EF4-FFF2-40B4-BE49-F238E27FC236}">
                <a16:creationId xmlns:a16="http://schemas.microsoft.com/office/drawing/2014/main" xmlns="" id="{0158BBFD-0016-47CE-AE91-EB08C04532B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0" y="4475123"/>
            <a:ext cx="396000" cy="39600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63DC940B-9D73-4D18-9A17-7C2F5F727D1A}"/>
              </a:ext>
            </a:extLst>
          </p:cNvPr>
          <p:cNvSpPr txBox="1"/>
          <p:nvPr/>
        </p:nvSpPr>
        <p:spPr>
          <a:xfrm>
            <a:off x="5630446" y="2295646"/>
            <a:ext cx="326193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5000" indent="-135000" algn="ctr">
              <a:buFont typeface="Wingdings" panose="05000000000000000000" pitchFamily="2" charset="2"/>
              <a:buChar char="§"/>
            </a:pPr>
            <a:endParaRPr lang="ru-RU" sz="600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5000" indent="-135000" algn="ctr">
              <a:buFont typeface="Wingdings" panose="05000000000000000000" pitchFamily="2" charset="2"/>
              <a:buChar char="§"/>
            </a:pPr>
            <a:r>
              <a:rPr lang="ru-RU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</a:t>
            </a:r>
            <a:r>
              <a:rPr lang="en-US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год</a:t>
            </a:r>
            <a:r>
              <a:rPr lang="en-US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цифровизации неавтоматизированной отчетности, системы оценки и управления рисками</a:t>
            </a:r>
          </a:p>
        </p:txBody>
      </p:sp>
      <p:grpSp>
        <p:nvGrpSpPr>
          <p:cNvPr id="73" name="Group 3">
            <a:extLst>
              <a:ext uri="{FF2B5EF4-FFF2-40B4-BE49-F238E27FC236}">
                <a16:creationId xmlns:a16="http://schemas.microsoft.com/office/drawing/2014/main" xmlns="" id="{32F8C8A5-9174-471E-8BB8-0C7112D12CB8}"/>
              </a:ext>
            </a:extLst>
          </p:cNvPr>
          <p:cNvGrpSpPr/>
          <p:nvPr/>
        </p:nvGrpSpPr>
        <p:grpSpPr>
          <a:xfrm>
            <a:off x="3547270" y="1980421"/>
            <a:ext cx="2049461" cy="2132325"/>
            <a:chOff x="3599858" y="2494031"/>
            <a:chExt cx="1853390" cy="1164979"/>
          </a:xfrm>
        </p:grpSpPr>
        <p:sp>
          <p:nvSpPr>
            <p:cNvPr id="74" name="Rectangle 53">
              <a:extLst>
                <a:ext uri="{FF2B5EF4-FFF2-40B4-BE49-F238E27FC236}">
                  <a16:creationId xmlns:a16="http://schemas.microsoft.com/office/drawing/2014/main" xmlns="" id="{1856B09C-92C9-4E8F-97AC-59FC82976A1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031"/>
              <a:ext cx="1853390" cy="1143281"/>
            </a:xfrm>
            <a:prstGeom prst="rect">
              <a:avLst/>
            </a:prstGeom>
            <a:pattFill prst="ltDnDiag">
              <a:fgClr>
                <a:srgbClr val="0070CE">
                  <a:lumMod val="20000"/>
                  <a:lumOff val="8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ahnschrift" panose="020B0502040204020203" pitchFamily="34" charset="0"/>
                <a:ea typeface="ＭＳ Ｐゴシック"/>
              </a:endParaRPr>
            </a:p>
          </p:txBody>
        </p:sp>
        <p:sp>
          <p:nvSpPr>
            <p:cNvPr id="75" name="Rectangle 54">
              <a:extLst>
                <a:ext uri="{FF2B5EF4-FFF2-40B4-BE49-F238E27FC236}">
                  <a16:creationId xmlns:a16="http://schemas.microsoft.com/office/drawing/2014/main" xmlns="" id="{AA4AE085-276F-439B-89F3-0E9056B88ABF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3633577"/>
              <a:ext cx="1853390" cy="25433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76" name="Rectangle 55">
              <a:extLst>
                <a:ext uri="{FF2B5EF4-FFF2-40B4-BE49-F238E27FC236}">
                  <a16:creationId xmlns:a16="http://schemas.microsoft.com/office/drawing/2014/main" xmlns="" id="{745A5EEC-D296-4A0D-A61F-4DBD54EFC90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149"/>
              <a:ext cx="1853390" cy="25433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856440F4-CE74-4A11-98D6-0EA62059B8D9}"/>
              </a:ext>
            </a:extLst>
          </p:cNvPr>
          <p:cNvSpPr txBox="1"/>
          <p:nvPr/>
        </p:nvSpPr>
        <p:spPr>
          <a:xfrm>
            <a:off x="3676907" y="3005079"/>
            <a:ext cx="20494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88"/>
              </a:spcBef>
            </a:pPr>
            <a:r>
              <a:rPr lang="ru-RU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Механизм работы</a:t>
            </a:r>
          </a:p>
        </p:txBody>
      </p:sp>
      <p:pic>
        <p:nvPicPr>
          <p:cNvPr id="78" name="Рисунок 71">
            <a:extLst>
              <a:ext uri="{FF2B5EF4-FFF2-40B4-BE49-F238E27FC236}">
                <a16:creationId xmlns:a16="http://schemas.microsoft.com/office/drawing/2014/main" xmlns="" id="{711B9623-8098-4EC2-949A-BA2CF2804E1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201" y="2183059"/>
            <a:ext cx="607599" cy="6075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619" y="2217025"/>
            <a:ext cx="32956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000" indent="-135000" algn="ctr">
              <a:buFont typeface="Wingdings" panose="05000000000000000000" pitchFamily="2" charset="2"/>
              <a:buChar char="§"/>
            </a:pPr>
            <a:r>
              <a:rPr lang="ru-RU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</a:t>
            </a:r>
            <a:r>
              <a:rPr lang="en-US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год</a:t>
            </a:r>
            <a:r>
              <a:rPr lang="ru-RU" sz="1600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интеграции информационных систем, по которым предоставляется автоматизированная отчетность, проведение риск-анализа </a:t>
            </a:r>
            <a:endParaRPr lang="ru-RU" dirty="0" smtClean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рамках контроля</a:t>
            </a:r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xmlns="" id="{C5092C14-9C35-4E51-A300-AA8023D3855E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4517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951D261-E651-4413-B526-37A74A508384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dirty="0">
                <a:latin typeface="Bahnschrift" panose="020B0502040204020203" pitchFamily="34" charset="0"/>
              </a:rPr>
              <a:t>Совершенствование государственного контроля и надзора</a:t>
            </a:r>
          </a:p>
        </p:txBody>
      </p:sp>
      <p:cxnSp>
        <p:nvCxnSpPr>
          <p:cNvPr id="36" name="Straight Connector 32">
            <a:extLst>
              <a:ext uri="{FF2B5EF4-FFF2-40B4-BE49-F238E27FC236}">
                <a16:creationId xmlns:a16="http://schemas.microsoft.com/office/drawing/2014/main" xmlns="" id="{B1EBC200-F942-4AE9-8AE3-99402C9E94FA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58FF3F06-CB53-4A56-BEF2-403786BB82BB}"/>
              </a:ext>
            </a:extLst>
          </p:cNvPr>
          <p:cNvGrpSpPr/>
          <p:nvPr/>
        </p:nvGrpSpPr>
        <p:grpSpPr>
          <a:xfrm>
            <a:off x="252446" y="637330"/>
            <a:ext cx="8644483" cy="738661"/>
            <a:chOff x="249759" y="726043"/>
            <a:chExt cx="8644483" cy="738661"/>
          </a:xfrm>
        </p:grpSpPr>
        <p:grpSp>
          <p:nvGrpSpPr>
            <p:cNvPr id="38" name="Group 1">
              <a:extLst>
                <a:ext uri="{FF2B5EF4-FFF2-40B4-BE49-F238E27FC236}">
                  <a16:creationId xmlns:a16="http://schemas.microsoft.com/office/drawing/2014/main" xmlns="" id="{12E4D8E2-3788-4AEF-BDD0-9C4BA8D3741A}"/>
                </a:ext>
              </a:extLst>
            </p:cNvPr>
            <p:cNvGrpSpPr/>
            <p:nvPr/>
          </p:nvGrpSpPr>
          <p:grpSpPr>
            <a:xfrm>
              <a:off x="369279" y="726043"/>
              <a:ext cx="8405444" cy="738661"/>
              <a:chOff x="-2863422" y="223852"/>
              <a:chExt cx="2735993" cy="560972"/>
            </a:xfrm>
          </p:grpSpPr>
          <p:sp>
            <p:nvSpPr>
              <p:cNvPr id="50" name="Rectangle 286">
                <a:extLst>
                  <a:ext uri="{FF2B5EF4-FFF2-40B4-BE49-F238E27FC236}">
                    <a16:creationId xmlns:a16="http://schemas.microsoft.com/office/drawing/2014/main" xmlns="" id="{1618354F-9B2C-4505-83A8-15A17718561A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-2863422" y="223852"/>
                <a:ext cx="2735993" cy="528115"/>
              </a:xfrm>
              <a:prstGeom prst="roundRect">
                <a:avLst>
                  <a:gd name="adj" fmla="val 0"/>
                </a:avLst>
              </a:prstGeom>
              <a:pattFill prst="ltDnDiag">
                <a:fgClr>
                  <a:srgbClr val="F9C61B">
                    <a:lumMod val="40000"/>
                    <a:lumOff val="60000"/>
                  </a:srgbClr>
                </a:fgClr>
                <a:bgClr>
                  <a:srgbClr val="FFFFFF"/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100">
                    <a:latin typeface="+mn-lt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</a:defRPr>
                </a:lvl9pPr>
              </a:lstStyle>
              <a:p>
                <a:pPr marL="457200" marR="0" lvl="1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1" name="Rectangle 230">
                <a:extLst>
                  <a:ext uri="{FF2B5EF4-FFF2-40B4-BE49-F238E27FC236}">
                    <a16:creationId xmlns:a16="http://schemas.microsoft.com/office/drawing/2014/main" xmlns="" id="{75E69779-DE81-4478-9EAE-90A84593459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75198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2" name="Rectangle 231">
                <a:extLst>
                  <a:ext uri="{FF2B5EF4-FFF2-40B4-BE49-F238E27FC236}">
                    <a16:creationId xmlns:a16="http://schemas.microsoft.com/office/drawing/2014/main" xmlns="" id="{7B383FCB-D9F2-4C79-BBBC-3F6D1B68184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22407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</p:grpSp>
        <p:cxnSp>
          <p:nvCxnSpPr>
            <p:cNvPr id="39" name="Straight Connector 244">
              <a:extLst>
                <a:ext uri="{FF2B5EF4-FFF2-40B4-BE49-F238E27FC236}">
                  <a16:creationId xmlns:a16="http://schemas.microsoft.com/office/drawing/2014/main" xmlns="" id="{44A044D8-6891-4793-BC05-131118DA3F6F}"/>
                </a:ext>
              </a:extLst>
            </p:cNvPr>
            <p:cNvCxnSpPr>
              <a:cxnSpLocks/>
            </p:cNvCxnSpPr>
            <p:nvPr/>
          </p:nvCxnSpPr>
          <p:spPr>
            <a:xfrm>
              <a:off x="837399" y="754837"/>
              <a:ext cx="0" cy="681072"/>
            </a:xfrm>
            <a:prstGeom prst="line">
              <a:avLst/>
            </a:prstGeom>
            <a:ln w="28575">
              <a:solidFill>
                <a:srgbClr val="FBDD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AF706145-B8D3-44A2-A1B4-D3B3BCA9BDDC}"/>
                </a:ext>
              </a:extLst>
            </p:cNvPr>
            <p:cNvSpPr txBox="1"/>
            <p:nvPr/>
          </p:nvSpPr>
          <p:spPr>
            <a:xfrm>
              <a:off x="1177406" y="852116"/>
              <a:ext cx="7597314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690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300" b="1" dirty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СИСТЕМА ГОСУДАРСТВЕННОГО КОНТРОЛЯ И НАДЗОРА БУДЕТ РЕФОРМИРОВАНА. </a:t>
              </a:r>
              <a:r>
                <a:rPr lang="ru-RU" sz="1300" b="1" dirty="0"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ПЕРЕХОД ОТ ПРОВЕРОК К ПРОФИЛАКТИЧЕСКИМ МЕРОПРИЯТИЯМ</a:t>
              </a:r>
            </a:p>
          </p:txBody>
        </p:sp>
        <p:grpSp>
          <p:nvGrpSpPr>
            <p:cNvPr id="42" name="Group 17">
              <a:extLst>
                <a:ext uri="{FF2B5EF4-FFF2-40B4-BE49-F238E27FC236}">
                  <a16:creationId xmlns:a16="http://schemas.microsoft.com/office/drawing/2014/main" xmlns="" id="{C7198082-DEB0-41C5-AE2C-09D3F1316A06}"/>
                </a:ext>
              </a:extLst>
            </p:cNvPr>
            <p:cNvGrpSpPr/>
            <p:nvPr/>
          </p:nvGrpSpPr>
          <p:grpSpPr>
            <a:xfrm>
              <a:off x="249759" y="754838"/>
              <a:ext cx="72640" cy="681071"/>
              <a:chOff x="1033462" y="562212"/>
              <a:chExt cx="59532" cy="485051"/>
            </a:xfrm>
          </p:grpSpPr>
          <p:cxnSp>
            <p:nvCxnSpPr>
              <p:cNvPr id="46" name="Straight Connector 10">
                <a:extLst>
                  <a:ext uri="{FF2B5EF4-FFF2-40B4-BE49-F238E27FC236}">
                    <a16:creationId xmlns:a16="http://schemas.microsoft.com/office/drawing/2014/main" xmlns="" id="{ED9B8B02-E89C-4044-9A32-65E285C983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02">
                <a:extLst>
                  <a:ext uri="{FF2B5EF4-FFF2-40B4-BE49-F238E27FC236}">
                    <a16:creationId xmlns:a16="http://schemas.microsoft.com/office/drawing/2014/main" xmlns="" id="{C3CE7071-9E2E-4FE0-83AF-5B7DFBE72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103">
              <a:extLst>
                <a:ext uri="{FF2B5EF4-FFF2-40B4-BE49-F238E27FC236}">
                  <a16:creationId xmlns:a16="http://schemas.microsoft.com/office/drawing/2014/main" xmlns="" id="{54EE4F1C-90AF-4C6F-BBE1-5E25756E9A94}"/>
                </a:ext>
              </a:extLst>
            </p:cNvPr>
            <p:cNvGrpSpPr/>
            <p:nvPr/>
          </p:nvGrpSpPr>
          <p:grpSpPr>
            <a:xfrm flipH="1" flipV="1">
              <a:off x="8821602" y="755173"/>
              <a:ext cx="72640" cy="680400"/>
              <a:chOff x="1033462" y="562212"/>
              <a:chExt cx="59532" cy="485051"/>
            </a:xfrm>
          </p:grpSpPr>
          <p:cxnSp>
            <p:nvCxnSpPr>
              <p:cNvPr id="44" name="Straight Connector 104">
                <a:extLst>
                  <a:ext uri="{FF2B5EF4-FFF2-40B4-BE49-F238E27FC236}">
                    <a16:creationId xmlns:a16="http://schemas.microsoft.com/office/drawing/2014/main" xmlns="" id="{39531EAC-83E3-42C1-BE3F-CF1E9B3C85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105">
                <a:extLst>
                  <a:ext uri="{FF2B5EF4-FFF2-40B4-BE49-F238E27FC236}">
                    <a16:creationId xmlns:a16="http://schemas.microsoft.com/office/drawing/2014/main" xmlns="" id="{76300232-764E-40E1-A6E4-C2E3FABA0D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xmlns="" id="{C2FCC30E-DF1F-4167-A0B2-04A5B6641A19}"/>
                </a:ext>
              </a:extLst>
            </p:cNvPr>
            <p:cNvGrpSpPr/>
            <p:nvPr/>
          </p:nvGrpSpPr>
          <p:grpSpPr>
            <a:xfrm>
              <a:off x="567399" y="825373"/>
              <a:ext cx="540000" cy="540000"/>
              <a:chOff x="567399" y="825373"/>
              <a:chExt cx="540000" cy="540000"/>
            </a:xfrm>
          </p:grpSpPr>
          <p:sp>
            <p:nvSpPr>
              <p:cNvPr id="48" name="Oval 223">
                <a:extLst>
                  <a:ext uri="{FF2B5EF4-FFF2-40B4-BE49-F238E27FC236}">
                    <a16:creationId xmlns:a16="http://schemas.microsoft.com/office/drawing/2014/main" xmlns="" id="{00E7F7A3-C63B-4E45-AA4F-D9F1E875010B}"/>
                  </a:ext>
                </a:extLst>
              </p:cNvPr>
              <p:cNvSpPr/>
              <p:nvPr/>
            </p:nvSpPr>
            <p:spPr bwMode="gray">
              <a:xfrm>
                <a:off x="567399" y="825373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FBDD7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7211" tIns="33605" rIns="67211" bIns="336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pic>
            <p:nvPicPr>
              <p:cNvPr id="61" name="Рисунок 60">
                <a:extLst>
                  <a:ext uri="{FF2B5EF4-FFF2-40B4-BE49-F238E27FC236}">
                    <a16:creationId xmlns:a16="http://schemas.microsoft.com/office/drawing/2014/main" xmlns="" id="{D419A36C-C0A0-4A59-A0EB-B24271B947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399" y="915373"/>
                <a:ext cx="360000" cy="360000"/>
              </a:xfrm>
              <a:prstGeom prst="rect">
                <a:avLst/>
              </a:prstGeom>
            </p:spPr>
          </p:pic>
        </p:grp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xmlns="" id="{F0EA5CB0-9172-4102-8118-D84AC8049867}"/>
              </a:ext>
            </a:extLst>
          </p:cNvPr>
          <p:cNvGrpSpPr/>
          <p:nvPr/>
        </p:nvGrpSpPr>
        <p:grpSpPr>
          <a:xfrm>
            <a:off x="249759" y="1490062"/>
            <a:ext cx="8524961" cy="504000"/>
            <a:chOff x="223235" y="2063745"/>
            <a:chExt cx="8736443" cy="504000"/>
          </a:xfrm>
        </p:grpSpPr>
        <p:sp>
          <p:nvSpPr>
            <p:cNvPr id="63" name="Rectangle 53">
              <a:extLst>
                <a:ext uri="{FF2B5EF4-FFF2-40B4-BE49-F238E27FC236}">
                  <a16:creationId xmlns:a16="http://schemas.microsoft.com/office/drawing/2014/main" xmlns="" id="{DC532223-4443-4D87-BCA5-DE449B2DA0D7}"/>
                </a:ext>
              </a:extLst>
            </p:cNvPr>
            <p:cNvSpPr>
              <a:spLocks/>
            </p:cNvSpPr>
            <p:nvPr/>
          </p:nvSpPr>
          <p:spPr bwMode="gray">
            <a:xfrm>
              <a:off x="784148" y="2082049"/>
              <a:ext cx="8175530" cy="460053"/>
            </a:xfrm>
            <a:prstGeom prst="rect">
              <a:avLst/>
            </a:prstGeom>
            <a:pattFill prst="ltDnDiag">
              <a:fgClr>
                <a:srgbClr val="0070CE">
                  <a:lumMod val="20000"/>
                  <a:lumOff val="8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49F92627-53B0-40AD-BCE8-DC81FE74F1AC}"/>
                </a:ext>
              </a:extLst>
            </p:cNvPr>
            <p:cNvSpPr txBox="1"/>
            <p:nvPr/>
          </p:nvSpPr>
          <p:spPr>
            <a:xfrm>
              <a:off x="855248" y="2168441"/>
              <a:ext cx="726462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188"/>
                </a:spcBef>
              </a:pPr>
              <a:r>
                <a:rPr lang="ru-RU" sz="16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НОВЫЕ ФОРМЫ ГОСУДАРСТВЕННОГО КОНТРОЛЯ</a:t>
              </a:r>
            </a:p>
          </p:txBody>
        </p:sp>
        <p:pic>
          <p:nvPicPr>
            <p:cNvPr id="69" name="Рисунок 68">
              <a:extLst>
                <a:ext uri="{FF2B5EF4-FFF2-40B4-BE49-F238E27FC236}">
                  <a16:creationId xmlns:a16="http://schemas.microsoft.com/office/drawing/2014/main" xmlns="" id="{0B7CA38C-32F9-4A25-8F30-947BF0556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235" y="2063745"/>
              <a:ext cx="504000" cy="504000"/>
            </a:xfrm>
            <a:prstGeom prst="rect">
              <a:avLst/>
            </a:prstGeom>
          </p:spPr>
        </p:pic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78CE6096-D17A-4314-ABF1-0C5DBB7D17E4}"/>
              </a:ext>
            </a:extLst>
          </p:cNvPr>
          <p:cNvSpPr txBox="1"/>
          <p:nvPr/>
        </p:nvSpPr>
        <p:spPr>
          <a:xfrm>
            <a:off x="466235" y="2736717"/>
            <a:ext cx="296716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Bahnschrift" panose="020B0502040204020203" pitchFamily="34" charset="0"/>
              </a:rPr>
              <a:t>1.</a:t>
            </a:r>
            <a:r>
              <a:rPr lang="en-US" sz="1000" dirty="0">
                <a:latin typeface="Bahnschrift" panose="020B0502040204020203" pitchFamily="34" charset="0"/>
              </a:rPr>
              <a:t> </a:t>
            </a:r>
            <a:r>
              <a:rPr lang="ru-RU" sz="1000" dirty="0">
                <a:latin typeface="Bahnschrift" panose="020B0502040204020203" pitchFamily="34" charset="0"/>
              </a:rPr>
              <a:t>Профилактическое контроль </a:t>
            </a:r>
            <a:r>
              <a:rPr lang="ru-RU" sz="1000" b="1" dirty="0">
                <a:latin typeface="Bahnschrift" panose="020B0502040204020203" pitchFamily="34" charset="0"/>
              </a:rPr>
              <a:t>без посещения </a:t>
            </a:r>
          </a:p>
          <a:p>
            <a:pPr algn="ctr"/>
            <a:endParaRPr lang="ru-RU" sz="400" dirty="0">
              <a:latin typeface="Bahnschrift" panose="020B0502040204020203" pitchFamily="34" charset="0"/>
            </a:endParaRPr>
          </a:p>
          <a:p>
            <a:pPr algn="ctr"/>
            <a:r>
              <a:rPr lang="ru-RU" sz="1000" b="1" dirty="0">
                <a:latin typeface="Bahnschrift" panose="020B0502040204020203" pitchFamily="34" charset="0"/>
              </a:rPr>
              <a:t>2. </a:t>
            </a:r>
            <a:r>
              <a:rPr lang="ru-RU" sz="1000" dirty="0">
                <a:latin typeface="Bahnschrift" panose="020B0502040204020203" pitchFamily="34" charset="0"/>
              </a:rPr>
              <a:t>Профилактический контроль </a:t>
            </a:r>
            <a:r>
              <a:rPr lang="en-US" sz="1000" b="1" dirty="0">
                <a:latin typeface="Bahnschrift" panose="020B0502040204020203" pitchFamily="34" charset="0"/>
              </a:rPr>
              <a:t>c </a:t>
            </a:r>
            <a:r>
              <a:rPr lang="ru-RU" sz="1000" b="1" dirty="0">
                <a:latin typeface="Bahnschrift" panose="020B0502040204020203" pitchFamily="34" charset="0"/>
              </a:rPr>
              <a:t>посещением </a:t>
            </a:r>
          </a:p>
          <a:p>
            <a:pPr algn="ctr"/>
            <a:endParaRPr lang="ru-RU" sz="400" dirty="0">
              <a:latin typeface="Bahnschrift" panose="020B0502040204020203" pitchFamily="34" charset="0"/>
            </a:endParaRPr>
          </a:p>
          <a:p>
            <a:pPr algn="ctr"/>
            <a:r>
              <a:rPr lang="ru-RU" sz="1000" b="1" dirty="0">
                <a:latin typeface="Bahnschrift" panose="020B0502040204020203" pitchFamily="34" charset="0"/>
              </a:rPr>
              <a:t>3. </a:t>
            </a:r>
            <a:r>
              <a:rPr lang="ru-RU" sz="1000" dirty="0">
                <a:latin typeface="Bahnschrift" panose="020B0502040204020203" pitchFamily="34" charset="0"/>
              </a:rPr>
              <a:t>Контрольный закуп (</a:t>
            </a:r>
            <a:r>
              <a:rPr lang="ru-RU" sz="900" i="1" dirty="0">
                <a:latin typeface="Bahnschrift" panose="020B0502040204020203" pitchFamily="34" charset="0"/>
              </a:rPr>
              <a:t>для конкретных сфер</a:t>
            </a:r>
            <a:r>
              <a:rPr lang="ru-RU" sz="1000" dirty="0">
                <a:latin typeface="Bahnschrift" panose="020B0502040204020203" pitchFamily="34" charset="0"/>
              </a:rPr>
              <a:t>)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78CE6096-D17A-4314-ABF1-0C5DBB7D17E4}"/>
              </a:ext>
            </a:extLst>
          </p:cNvPr>
          <p:cNvSpPr txBox="1"/>
          <p:nvPr/>
        </p:nvSpPr>
        <p:spPr>
          <a:xfrm>
            <a:off x="3611009" y="2705939"/>
            <a:ext cx="24920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Bahnschrift" panose="020B0502040204020203" pitchFamily="34" charset="0"/>
              </a:rPr>
              <a:t>1.</a:t>
            </a:r>
            <a:r>
              <a:rPr lang="ru-RU" sz="1000" dirty="0">
                <a:latin typeface="Bahnschrift" panose="020B0502040204020203" pitchFamily="34" charset="0"/>
              </a:rPr>
              <a:t> Проверки на соответствие лицензионным (разрешительным) требованиям</a:t>
            </a:r>
          </a:p>
          <a:p>
            <a:pPr algn="ctr"/>
            <a:r>
              <a:rPr lang="ru-RU" sz="1000" b="1" dirty="0">
                <a:latin typeface="Bahnschrift" panose="020B0502040204020203" pitchFamily="34" charset="0"/>
              </a:rPr>
              <a:t>2.</a:t>
            </a:r>
            <a:r>
              <a:rPr lang="ru-RU" sz="1000" dirty="0">
                <a:latin typeface="Bahnschrift" panose="020B0502040204020203" pitchFamily="34" charset="0"/>
              </a:rPr>
              <a:t> Внеплановые проверки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78CE6096-D17A-4314-ABF1-0C5DBB7D17E4}"/>
              </a:ext>
            </a:extLst>
          </p:cNvPr>
          <p:cNvSpPr txBox="1"/>
          <p:nvPr/>
        </p:nvSpPr>
        <p:spPr>
          <a:xfrm>
            <a:off x="6282694" y="2736717"/>
            <a:ext cx="24920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latin typeface="Bahnschrift" panose="020B0502040204020203" pitchFamily="34" charset="0"/>
              </a:rPr>
              <a:t>Выявление виновника свершившегося факта нарушения, повлекшего тяжелые последствия для людей, окружающей среды, </a:t>
            </a:r>
            <a:r>
              <a:rPr lang="ru-RU" sz="1000" dirty="0" err="1">
                <a:latin typeface="Bahnschrift" panose="020B0502040204020203" pitchFamily="34" charset="0"/>
              </a:rPr>
              <a:t>нацбезопасности</a:t>
            </a:r>
            <a:endParaRPr lang="ru-RU" sz="1000" dirty="0">
              <a:latin typeface="Bahnschrift" panose="020B0502040204020203" pitchFamily="34" charset="0"/>
            </a:endParaRPr>
          </a:p>
        </p:txBody>
      </p:sp>
      <p:grpSp>
        <p:nvGrpSpPr>
          <p:cNvPr id="95" name="Группа 94">
            <a:extLst>
              <a:ext uri="{FF2B5EF4-FFF2-40B4-BE49-F238E27FC236}">
                <a16:creationId xmlns:a16="http://schemas.microsoft.com/office/drawing/2014/main" xmlns="" id="{25BD7F2B-F9DE-49CD-B1AB-668C470FC91A}"/>
              </a:ext>
            </a:extLst>
          </p:cNvPr>
          <p:cNvGrpSpPr/>
          <p:nvPr/>
        </p:nvGrpSpPr>
        <p:grpSpPr>
          <a:xfrm>
            <a:off x="88072" y="1483240"/>
            <a:ext cx="8733530" cy="1238412"/>
            <a:chOff x="205235" y="2044575"/>
            <a:chExt cx="8733530" cy="123841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xmlns="" id="{63DC940B-9D73-4D18-9A17-7C2F5F727D1A}"/>
                </a:ext>
              </a:extLst>
            </p:cNvPr>
            <p:cNvSpPr txBox="1"/>
            <p:nvPr/>
          </p:nvSpPr>
          <p:spPr>
            <a:xfrm>
              <a:off x="745235" y="2821322"/>
              <a:ext cx="272932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ПРОФИЛАКТИЧЕСКИЕ </a:t>
              </a:r>
              <a:endParaRPr lang="en-US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sz="12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МЕРОПРИЯТИЯ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xmlns="" id="{63DC940B-9D73-4D18-9A17-7C2F5F727D1A}"/>
                </a:ext>
              </a:extLst>
            </p:cNvPr>
            <p:cNvSpPr txBox="1"/>
            <p:nvPr/>
          </p:nvSpPr>
          <p:spPr>
            <a:xfrm>
              <a:off x="3683018" y="2892477"/>
              <a:ext cx="234000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ПРОВЕРКИ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xmlns="" id="{63DC940B-9D73-4D18-9A17-7C2F5F727D1A}"/>
                </a:ext>
              </a:extLst>
            </p:cNvPr>
            <p:cNvSpPr txBox="1"/>
            <p:nvPr/>
          </p:nvSpPr>
          <p:spPr>
            <a:xfrm>
              <a:off x="6413716" y="2907866"/>
              <a:ext cx="234000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188"/>
                </a:spcBef>
              </a:pPr>
              <a:r>
                <a:rPr lang="ru-RU" sz="12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РАССЛЕДОВАНИЕ</a:t>
              </a:r>
            </a:p>
          </p:txBody>
        </p:sp>
        <p:grpSp>
          <p:nvGrpSpPr>
            <p:cNvPr id="99" name="Группа 98">
              <a:extLst>
                <a:ext uri="{FF2B5EF4-FFF2-40B4-BE49-F238E27FC236}">
                  <a16:creationId xmlns:a16="http://schemas.microsoft.com/office/drawing/2014/main" xmlns="" id="{D3272AE4-D1FA-4B3D-853E-0A1E6E01E68C}"/>
                </a:ext>
              </a:extLst>
            </p:cNvPr>
            <p:cNvGrpSpPr/>
            <p:nvPr/>
          </p:nvGrpSpPr>
          <p:grpSpPr>
            <a:xfrm>
              <a:off x="205235" y="2044575"/>
              <a:ext cx="8733530" cy="787265"/>
              <a:chOff x="205235" y="2044575"/>
              <a:chExt cx="8733530" cy="787265"/>
            </a:xfrm>
          </p:grpSpPr>
          <p:cxnSp>
            <p:nvCxnSpPr>
              <p:cNvPr id="103" name="Прямая соединительная линия 102">
                <a:extLst>
                  <a:ext uri="{FF2B5EF4-FFF2-40B4-BE49-F238E27FC236}">
                    <a16:creationId xmlns:a16="http://schemas.microsoft.com/office/drawing/2014/main" xmlns="" id="{7F9171A9-B0F6-4CC2-9C46-5315D9D0908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83712" y="2592701"/>
                <a:ext cx="4" cy="239139"/>
              </a:xfrm>
              <a:prstGeom prst="line">
                <a:avLst/>
              </a:prstGeom>
              <a:ln w="28575">
                <a:solidFill>
                  <a:srgbClr val="0070C0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" name="Группа 99">
                <a:extLst>
                  <a:ext uri="{FF2B5EF4-FFF2-40B4-BE49-F238E27FC236}">
                    <a16:creationId xmlns:a16="http://schemas.microsoft.com/office/drawing/2014/main" xmlns="" id="{50F17CCD-B9D5-447D-8225-2F9C5FB7563A}"/>
                  </a:ext>
                </a:extLst>
              </p:cNvPr>
              <p:cNvGrpSpPr/>
              <p:nvPr/>
            </p:nvGrpSpPr>
            <p:grpSpPr>
              <a:xfrm>
                <a:off x="205235" y="2044575"/>
                <a:ext cx="8733530" cy="540000"/>
                <a:chOff x="205235" y="2044575"/>
                <a:chExt cx="8733530" cy="540000"/>
              </a:xfrm>
            </p:grpSpPr>
            <p:cxnSp>
              <p:nvCxnSpPr>
                <p:cNvPr id="104" name="Прямая соединительная линия 103">
                  <a:extLst>
                    <a:ext uri="{FF2B5EF4-FFF2-40B4-BE49-F238E27FC236}">
                      <a16:creationId xmlns:a16="http://schemas.microsoft.com/office/drawing/2014/main" xmlns="" id="{5DECB53C-B92B-40AB-B837-C0D9B377B0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5235" y="2044575"/>
                  <a:ext cx="8193530" cy="0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5" name="Группа 104">
                  <a:extLst>
                    <a:ext uri="{FF2B5EF4-FFF2-40B4-BE49-F238E27FC236}">
                      <a16:creationId xmlns:a16="http://schemas.microsoft.com/office/drawing/2014/main" xmlns="" id="{A73039AE-999E-4BF3-BF03-893F7DC95D2B}"/>
                    </a:ext>
                  </a:extLst>
                </p:cNvPr>
                <p:cNvGrpSpPr/>
                <p:nvPr/>
              </p:nvGrpSpPr>
              <p:grpSpPr>
                <a:xfrm>
                  <a:off x="205235" y="2044575"/>
                  <a:ext cx="540000" cy="540000"/>
                  <a:chOff x="205235" y="2143907"/>
                  <a:chExt cx="540000" cy="540000"/>
                </a:xfrm>
              </p:grpSpPr>
              <p:sp>
                <p:nvSpPr>
                  <p:cNvPr id="106" name="Прямоугольник: один усеченный угол 56">
                    <a:extLst>
                      <a:ext uri="{FF2B5EF4-FFF2-40B4-BE49-F238E27FC236}">
                        <a16:creationId xmlns:a16="http://schemas.microsoft.com/office/drawing/2014/main" xmlns="" id="{11597DC0-05DC-4C75-9BB2-DA20CD031904}"/>
                      </a:ext>
                    </a:extLst>
                  </p:cNvPr>
                  <p:cNvSpPr/>
                  <p:nvPr/>
                </p:nvSpPr>
                <p:spPr>
                  <a:xfrm flipV="1">
                    <a:off x="205235" y="2143907"/>
                    <a:ext cx="540000" cy="540000"/>
                  </a:xfrm>
                  <a:prstGeom prst="snip1Rect">
                    <a:avLst/>
                  </a:prstGeom>
                  <a:solidFill>
                    <a:srgbClr val="0070C0"/>
                  </a:solidFill>
                  <a:ln w="3810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x-none"/>
                  </a:p>
                </p:txBody>
              </p:sp>
              <p:pic>
                <p:nvPicPr>
                  <p:cNvPr id="107" name="Рисунок 106">
                    <a:extLst>
                      <a:ext uri="{FF2B5EF4-FFF2-40B4-BE49-F238E27FC236}">
                        <a16:creationId xmlns:a16="http://schemas.microsoft.com/office/drawing/2014/main" xmlns="" id="{1BF7DF61-92C3-4B22-9C0E-8748A3E02E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rightnessContrast bright="1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3235" y="2161907"/>
                    <a:ext cx="504000" cy="504000"/>
                  </a:xfrm>
                  <a:prstGeom prst="rect">
                    <a:avLst/>
                  </a:prstGeom>
                </p:spPr>
              </p:pic>
            </p:grpSp>
          </p:grpSp>
          <p:cxnSp>
            <p:nvCxnSpPr>
              <p:cNvPr id="102" name="Прямая соединительная линия 101">
                <a:extLst>
                  <a:ext uri="{FF2B5EF4-FFF2-40B4-BE49-F238E27FC236}">
                    <a16:creationId xmlns:a16="http://schemas.microsoft.com/office/drawing/2014/main" xmlns="" id="{79C789F6-5CF6-4FF4-9AFA-6B7BE46D6C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53018" y="2592701"/>
                <a:ext cx="0" cy="223077"/>
              </a:xfrm>
              <a:prstGeom prst="line">
                <a:avLst/>
              </a:prstGeom>
              <a:ln w="28575">
                <a:solidFill>
                  <a:srgbClr val="0070C0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8" name="Прямая соединительная линия 107">
            <a:extLst>
              <a:ext uri="{FF2B5EF4-FFF2-40B4-BE49-F238E27FC236}">
                <a16:creationId xmlns:a16="http://schemas.microsoft.com/office/drawing/2014/main" xmlns="" id="{79C789F6-5CF6-4FF4-9AFA-6B7BE46D6C60}"/>
              </a:ext>
            </a:extLst>
          </p:cNvPr>
          <p:cNvCxnSpPr>
            <a:cxnSpLocks/>
          </p:cNvCxnSpPr>
          <p:nvPr/>
        </p:nvCxnSpPr>
        <p:spPr>
          <a:xfrm>
            <a:off x="2232397" y="2025427"/>
            <a:ext cx="1824" cy="219496"/>
          </a:xfrm>
          <a:prstGeom prst="line">
            <a:avLst/>
          </a:prstGeom>
          <a:ln w="28575">
            <a:solidFill>
              <a:srgbClr val="0070C0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xmlns="" id="{5DECB53C-B92B-40AB-B837-C0D9B377B0AB}"/>
              </a:ext>
            </a:extLst>
          </p:cNvPr>
          <p:cNvCxnSpPr>
            <a:cxnSpLocks/>
          </p:cNvCxnSpPr>
          <p:nvPr/>
        </p:nvCxnSpPr>
        <p:spPr>
          <a:xfrm flipV="1">
            <a:off x="682712" y="2023240"/>
            <a:ext cx="8138890" cy="29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8CE6096-D17A-4314-ABF1-0C5DBB7D17E4}"/>
              </a:ext>
            </a:extLst>
          </p:cNvPr>
          <p:cNvSpPr txBox="1"/>
          <p:nvPr/>
        </p:nvSpPr>
        <p:spPr>
          <a:xfrm>
            <a:off x="317067" y="3640198"/>
            <a:ext cx="66481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Bahnschrift" panose="020B0502040204020203" pitchFamily="34" charset="0"/>
              </a:rPr>
              <a:t>Применение в ходе и по итогам государственного контроля мер оперативного реагирования (надзора) для предотвращения наступления ЧС-ситуации по вине бизнеса</a:t>
            </a:r>
            <a:endParaRPr lang="ru-RU" sz="1200" dirty="0">
              <a:latin typeface="Bahnschrift" panose="020B0502040204020203" pitchFamily="34" charset="0"/>
            </a:endParaRPr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xmlns="" id="{79C789F6-5CF6-4FF4-9AFA-6B7BE46D6C60}"/>
              </a:ext>
            </a:extLst>
          </p:cNvPr>
          <p:cNvCxnSpPr>
            <a:cxnSpLocks/>
          </p:cNvCxnSpPr>
          <p:nvPr/>
        </p:nvCxnSpPr>
        <p:spPr>
          <a:xfrm flipV="1">
            <a:off x="3608511" y="3418590"/>
            <a:ext cx="2498" cy="247621"/>
          </a:xfrm>
          <a:prstGeom prst="line">
            <a:avLst/>
          </a:prstGeom>
          <a:ln w="28575">
            <a:solidFill>
              <a:srgbClr val="0070C0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ятиугольник 3">
            <a:extLst>
              <a:ext uri="{FF2B5EF4-FFF2-40B4-BE49-F238E27FC236}">
                <a16:creationId xmlns:a16="http://schemas.microsoft.com/office/drawing/2014/main" xmlns="" id="{B72DBCBB-05A4-4EA8-AA87-12B76CC9A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92" y="4330700"/>
            <a:ext cx="8693737" cy="684989"/>
          </a:xfrm>
          <a:prstGeom prst="homePlate">
            <a:avLst>
              <a:gd name="adj" fmla="val 3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36000" tIns="0" rIns="36000" bIns="0" anchor="ctr"/>
          <a:lstStyle/>
          <a:p>
            <a:pPr marL="895350" algn="just" eaLnBrk="0" hangingPunct="0"/>
            <a:r>
              <a:rPr lang="ru-RU" altLang="ru-RU" b="1" dirty="0">
                <a:latin typeface="Bahnschrift" panose="020B0502040204020203" pitchFamily="34" charset="0"/>
              </a:rPr>
              <a:t>До 50% сокращения </a:t>
            </a:r>
            <a:r>
              <a:rPr lang="ru-RU" altLang="ru-RU" b="1" dirty="0" err="1">
                <a:latin typeface="Bahnschrift" panose="020B0502040204020203" pitchFamily="34" charset="0"/>
              </a:rPr>
              <a:t>адмштрафов</a:t>
            </a:r>
            <a:r>
              <a:rPr lang="ru-RU" altLang="ru-RU" b="1" dirty="0">
                <a:latin typeface="Bahnschrift" panose="020B0502040204020203" pitchFamily="34" charset="0"/>
              </a:rPr>
              <a:t> с возможностью бизнесу самостоятельно  устранить нарушения в рамках </a:t>
            </a:r>
            <a:r>
              <a:rPr lang="ru-RU" altLang="ru-RU" b="1" dirty="0" err="1">
                <a:latin typeface="Bahnschrift" panose="020B0502040204020203" pitchFamily="34" charset="0"/>
              </a:rPr>
              <a:t>профмероприятий</a:t>
            </a:r>
            <a:r>
              <a:rPr lang="ru-RU" altLang="ru-RU" b="1" dirty="0">
                <a:latin typeface="Bahnschrift" panose="020B0502040204020203" pitchFamily="34" charset="0"/>
              </a:rPr>
              <a:t>, снижение угрозы ЧС-ситуаций по вине бизнеса за счет применения мер оперативного реагирования  при госконтроле</a:t>
            </a:r>
          </a:p>
        </p:txBody>
      </p:sp>
      <p:cxnSp>
        <p:nvCxnSpPr>
          <p:cNvPr id="67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3192" y="4330700"/>
            <a:ext cx="0" cy="68370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34">
            <a:extLst>
              <a:ext uri="{FF2B5EF4-FFF2-40B4-BE49-F238E27FC236}">
                <a16:creationId xmlns:a16="http://schemas.microsoft.com/office/drawing/2014/main" xmlns="" id="{E9DE25A5-8A69-420B-9459-CF406BE94950}"/>
              </a:ext>
            </a:extLst>
          </p:cNvPr>
          <p:cNvSpPr/>
          <p:nvPr/>
        </p:nvSpPr>
        <p:spPr bwMode="auto">
          <a:xfrm>
            <a:off x="393266" y="4392930"/>
            <a:ext cx="560388" cy="560387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Heavy"/>
              <a:cs typeface="+mn-cs"/>
            </a:endParaRPr>
          </a:p>
        </p:txBody>
      </p:sp>
      <p:pic>
        <p:nvPicPr>
          <p:cNvPr id="71" name="Рисунок 10">
            <a:extLst>
              <a:ext uri="{FF2B5EF4-FFF2-40B4-BE49-F238E27FC236}">
                <a16:creationId xmlns:a16="http://schemas.microsoft.com/office/drawing/2014/main" xmlns="" id="{0158BBFD-0016-47CE-AE91-EB08C04532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0" y="4475123"/>
            <a:ext cx="396000" cy="396000"/>
          </a:xfrm>
          <a:prstGeom prst="rect">
            <a:avLst/>
          </a:prstGeom>
        </p:spPr>
      </p:pic>
      <p:sp>
        <p:nvSpPr>
          <p:cNvPr id="53" name="Овал 52">
            <a:extLst>
              <a:ext uri="{FF2B5EF4-FFF2-40B4-BE49-F238E27FC236}">
                <a16:creationId xmlns:a16="http://schemas.microsoft.com/office/drawing/2014/main" xmlns="" id="{DAC2D4D0-751D-4A22-AD30-1C5DA84C0187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ru-RU" sz="24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xmlns="" id="{4DD2958F-8FDD-4507-B74C-9345A4DC3C47}"/>
              </a:ext>
            </a:extLst>
          </p:cNvPr>
          <p:cNvSpPr txBox="1">
            <a:spLocks/>
          </p:cNvSpPr>
          <p:nvPr/>
        </p:nvSpPr>
        <p:spPr>
          <a:xfrm>
            <a:off x="1346545" y="1888027"/>
            <a:ext cx="6450911" cy="99179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Bahnschrift" panose="020B05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529</Words>
  <Application>Microsoft Office PowerPoint</Application>
  <PresentationFormat>Экран (16:9)</PresentationFormat>
  <Paragraphs>101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Bahnschrift</vt:lpstr>
      <vt:lpstr>Calibri</vt:lpstr>
      <vt:lpstr>Calibri Light</vt:lpstr>
      <vt:lpstr>Lato Heavy</vt:lpstr>
      <vt:lpstr>Segoe UI Black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Клышпаев Динмухамед</cp:lastModifiedBy>
  <cp:revision>189</cp:revision>
  <cp:lastPrinted>2021-06-25T09:50:41Z</cp:lastPrinted>
  <dcterms:created xsi:type="dcterms:W3CDTF">2020-11-28T15:33:48Z</dcterms:created>
  <dcterms:modified xsi:type="dcterms:W3CDTF">2021-09-13T09:27:44Z</dcterms:modified>
</cp:coreProperties>
</file>