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1"/>
  </p:notesMasterIdLst>
  <p:sldIdLst>
    <p:sldId id="288" r:id="rId2"/>
    <p:sldId id="271" r:id="rId3"/>
    <p:sldId id="278" r:id="rId4"/>
    <p:sldId id="277" r:id="rId5"/>
    <p:sldId id="273" r:id="rId6"/>
    <p:sldId id="284" r:id="rId7"/>
    <p:sldId id="275" r:id="rId8"/>
    <p:sldId id="287" r:id="rId9"/>
    <p:sldId id="279" r:id="rId10"/>
  </p:sldIdLst>
  <p:sldSz cx="9144000" cy="5143500" type="screen16x9"/>
  <p:notesSz cx="6761163" cy="9942513"/>
  <p:defaultTextStyle>
    <a:defPPr>
      <a:defRPr lang="ru-RU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A6A6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15" autoAdjust="0"/>
    <p:restoredTop sz="95314" autoAdjust="0"/>
  </p:normalViewPr>
  <p:slideViewPr>
    <p:cSldViewPr snapToGrid="0">
      <p:cViewPr varScale="1">
        <p:scale>
          <a:sx n="122" d="100"/>
          <a:sy n="122" d="100"/>
        </p:scale>
        <p:origin x="426" y="5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9837" cy="498852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3" y="1"/>
            <a:ext cx="2929837" cy="498852"/>
          </a:xfrm>
          <a:prstGeom prst="rect">
            <a:avLst/>
          </a:prstGeom>
        </p:spPr>
        <p:txBody>
          <a:bodyPr vert="horz" lIns="91446" tIns="45723" rIns="91446" bIns="45723" rtlCol="0"/>
          <a:lstStyle>
            <a:lvl1pPr algn="r">
              <a:defRPr sz="1200"/>
            </a:lvl1pPr>
          </a:lstStyle>
          <a:p>
            <a:fld id="{F32D5DFD-66B7-4160-B9C3-DFE9207D2183}" type="datetimeFigureOut">
              <a:rPr lang="ru-RU" smtClean="0"/>
              <a:t>13.09.2021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4600"/>
            <a:ext cx="5961063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6" tIns="45723" rIns="91446" bIns="4572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4"/>
            <a:ext cx="5408930" cy="3914865"/>
          </a:xfrm>
          <a:prstGeom prst="rect">
            <a:avLst/>
          </a:prstGeom>
        </p:spPr>
        <p:txBody>
          <a:bodyPr vert="horz" lIns="91446" tIns="45723" rIns="91446" bIns="4572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3" y="9443662"/>
            <a:ext cx="2929837" cy="498851"/>
          </a:xfrm>
          <a:prstGeom prst="rect">
            <a:avLst/>
          </a:prstGeom>
        </p:spPr>
        <p:txBody>
          <a:bodyPr vert="horz" lIns="91446" tIns="45723" rIns="91446" bIns="45723" rtlCol="0" anchor="b"/>
          <a:lstStyle>
            <a:lvl1pPr algn="r">
              <a:defRPr sz="1200"/>
            </a:lvl1pPr>
          </a:lstStyle>
          <a:p>
            <a:fld id="{230B0607-B033-479A-BC6F-26A687E6E4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51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0B0607-B033-479A-BC6F-26A687E6E450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01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745AEA-A76E-436A-82B9-0497351A6F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60840DF4-81A0-4CC6-ADDC-F53BE67C33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2CBF8E5-1111-49B6-A27E-32C0FEDC6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F37305-7B2E-4959-B247-A53FDC8D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F692EFFC-E10B-423B-8D81-EE3FDD02A8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38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4F3F82-ED3A-44BF-B8FC-05CBEB209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8A434EE-DF10-4766-8117-FDE802F382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1BDC468-DE29-484D-976F-579A7831E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27200DE1-7880-4436-BE08-CE180A485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D421C04-4F8C-43E5-BC0E-8AEA78CEC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16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B5D50911-C5B6-4582-A3FA-5FFB505F72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BD6A86D-D9E7-4DF5-9EA7-9FA1B0601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F3B77A84-7C47-4A68-916B-04052FFF9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9BDE815-8A99-4807-8CA9-C410D8DE1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D08A037-8B36-41AF-BEB0-13218F471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5678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 userDrawn="1"/>
        </p:nvSpPr>
        <p:spPr>
          <a:xfrm>
            <a:off x="0" y="0"/>
            <a:ext cx="9144000" cy="288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9111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0" y="4867274"/>
            <a:ext cx="9144000" cy="288000"/>
          </a:xfrm>
          <a:prstGeom prst="rect">
            <a:avLst/>
          </a:prstGeom>
          <a:solidFill>
            <a:srgbClr val="0065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91119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" name="Группа 21"/>
          <p:cNvGrpSpPr>
            <a:grpSpLocks/>
          </p:cNvGrpSpPr>
          <p:nvPr userDrawn="1"/>
        </p:nvGrpSpPr>
        <p:grpSpPr bwMode="auto">
          <a:xfrm>
            <a:off x="463550" y="2947989"/>
            <a:ext cx="971550" cy="1851025"/>
            <a:chOff x="464265" y="2731224"/>
            <a:chExt cx="970344" cy="1850030"/>
          </a:xfrm>
        </p:grpSpPr>
        <p:sp>
          <p:nvSpPr>
            <p:cNvPr id="8" name="Graphic 1"/>
            <p:cNvSpPr/>
            <p:nvPr/>
          </p:nvSpPr>
          <p:spPr>
            <a:xfrm>
              <a:off x="464265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" name="Graphic 1"/>
            <p:cNvSpPr/>
            <p:nvPr/>
          </p:nvSpPr>
          <p:spPr>
            <a:xfrm>
              <a:off x="949437" y="2731224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" name="Graphic 1"/>
            <p:cNvSpPr/>
            <p:nvPr/>
          </p:nvSpPr>
          <p:spPr>
            <a:xfrm>
              <a:off x="464265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" name="Graphic 1"/>
            <p:cNvSpPr/>
            <p:nvPr/>
          </p:nvSpPr>
          <p:spPr>
            <a:xfrm>
              <a:off x="949437" y="3189764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" name="Graphic 1"/>
            <p:cNvSpPr/>
            <p:nvPr/>
          </p:nvSpPr>
          <p:spPr>
            <a:xfrm>
              <a:off x="464265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3" name="Graphic 1"/>
            <p:cNvSpPr/>
            <p:nvPr/>
          </p:nvSpPr>
          <p:spPr>
            <a:xfrm>
              <a:off x="949437" y="3648306"/>
              <a:ext cx="485172" cy="474407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4" name="Graphic 1"/>
            <p:cNvSpPr/>
            <p:nvPr/>
          </p:nvSpPr>
          <p:spPr>
            <a:xfrm>
              <a:off x="464265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Graphic 1"/>
            <p:cNvSpPr/>
            <p:nvPr/>
          </p:nvSpPr>
          <p:spPr>
            <a:xfrm>
              <a:off x="949437" y="4106846"/>
              <a:ext cx="485172" cy="474408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pic>
        <p:nvPicPr>
          <p:cNvPr id="16" name="Picture 744" descr="ÐÐ°ÑÑÐ¸Ð½ÐºÐ¸ Ð¿Ð¾ Ð·Ð°Ð¿ÑÐ¾ÑÑ Ð³ÐµÑÐ± ÐºÐ°Ð·Ð°ÑÑÑÐ°Ð½Ð° png"/>
          <p:cNvPicPr>
            <a:picLocks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9575" y="1827214"/>
            <a:ext cx="1079500" cy="108108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7" name="Группа 29"/>
          <p:cNvGrpSpPr>
            <a:grpSpLocks/>
          </p:cNvGrpSpPr>
          <p:nvPr userDrawn="1"/>
        </p:nvGrpSpPr>
        <p:grpSpPr bwMode="auto">
          <a:xfrm>
            <a:off x="463550" y="315914"/>
            <a:ext cx="971550" cy="1392237"/>
            <a:chOff x="464265" y="499361"/>
            <a:chExt cx="970344" cy="1391523"/>
          </a:xfrm>
        </p:grpSpPr>
        <p:sp>
          <p:nvSpPr>
            <p:cNvPr id="18" name="Graphic 1"/>
            <p:cNvSpPr/>
            <p:nvPr/>
          </p:nvSpPr>
          <p:spPr>
            <a:xfrm>
              <a:off x="464265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9" name="Graphic 1"/>
            <p:cNvSpPr/>
            <p:nvPr/>
          </p:nvSpPr>
          <p:spPr>
            <a:xfrm>
              <a:off x="949437" y="499361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" name="Graphic 1"/>
            <p:cNvSpPr/>
            <p:nvPr/>
          </p:nvSpPr>
          <p:spPr>
            <a:xfrm>
              <a:off x="464265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1" name="Graphic 1"/>
            <p:cNvSpPr/>
            <p:nvPr/>
          </p:nvSpPr>
          <p:spPr>
            <a:xfrm>
              <a:off x="949437" y="957913"/>
              <a:ext cx="485172" cy="474420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2" name="Graphic 1"/>
            <p:cNvSpPr/>
            <p:nvPr/>
          </p:nvSpPr>
          <p:spPr>
            <a:xfrm>
              <a:off x="464265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3" name="Graphic 1"/>
            <p:cNvSpPr/>
            <p:nvPr/>
          </p:nvSpPr>
          <p:spPr>
            <a:xfrm>
              <a:off x="949437" y="1416465"/>
              <a:ext cx="485172" cy="474419"/>
            </a:xfrm>
            <a:custGeom>
              <a:avLst/>
              <a:gdLst>
                <a:gd name="connsiteX0" fmla="*/ 374047 w 781050"/>
                <a:gd name="connsiteY0" fmla="*/ 392716 h 781050"/>
                <a:gd name="connsiteX1" fmla="*/ 278130 w 781050"/>
                <a:gd name="connsiteY1" fmla="*/ 366617 h 781050"/>
                <a:gd name="connsiteX2" fmla="*/ 260604 w 781050"/>
                <a:gd name="connsiteY2" fmla="*/ 295561 h 781050"/>
                <a:gd name="connsiteX3" fmla="*/ 200597 w 781050"/>
                <a:gd name="connsiteY3" fmla="*/ 336709 h 781050"/>
                <a:gd name="connsiteX4" fmla="*/ 226028 w 781050"/>
                <a:gd name="connsiteY4" fmla="*/ 301847 h 781050"/>
                <a:gd name="connsiteX5" fmla="*/ 193643 w 781050"/>
                <a:gd name="connsiteY5" fmla="*/ 228600 h 781050"/>
                <a:gd name="connsiteX6" fmla="*/ 91726 w 781050"/>
                <a:gd name="connsiteY6" fmla="*/ 218313 h 781050"/>
                <a:gd name="connsiteX7" fmla="*/ 95155 w 781050"/>
                <a:gd name="connsiteY7" fmla="*/ 285369 h 781050"/>
                <a:gd name="connsiteX8" fmla="*/ 141637 w 781050"/>
                <a:gd name="connsiteY8" fmla="*/ 291275 h 781050"/>
                <a:gd name="connsiteX9" fmla="*/ 150019 w 781050"/>
                <a:gd name="connsiteY9" fmla="*/ 267367 h 781050"/>
                <a:gd name="connsiteX10" fmla="*/ 169831 w 781050"/>
                <a:gd name="connsiteY10" fmla="*/ 266033 h 781050"/>
                <a:gd name="connsiteX11" fmla="*/ 160020 w 781050"/>
                <a:gd name="connsiteY11" fmla="*/ 307181 h 781050"/>
                <a:gd name="connsiteX12" fmla="*/ 80010 w 781050"/>
                <a:gd name="connsiteY12" fmla="*/ 299752 h 781050"/>
                <a:gd name="connsiteX13" fmla="*/ 75438 w 781050"/>
                <a:gd name="connsiteY13" fmla="*/ 202787 h 781050"/>
                <a:gd name="connsiteX14" fmla="*/ 139351 w 781050"/>
                <a:gd name="connsiteY14" fmla="*/ 174974 h 781050"/>
                <a:gd name="connsiteX15" fmla="*/ 81820 w 781050"/>
                <a:gd name="connsiteY15" fmla="*/ 137732 h 781050"/>
                <a:gd name="connsiteX16" fmla="*/ 30671 w 781050"/>
                <a:gd name="connsiteY16" fmla="*/ 121253 h 781050"/>
                <a:gd name="connsiteX17" fmla="*/ 76867 w 781050"/>
                <a:gd name="connsiteY17" fmla="*/ 109823 h 781050"/>
                <a:gd name="connsiteX18" fmla="*/ 9620 w 781050"/>
                <a:gd name="connsiteY18" fmla="*/ 7144 h 781050"/>
                <a:gd name="connsiteX19" fmla="*/ 112014 w 781050"/>
                <a:gd name="connsiteY19" fmla="*/ 74200 h 781050"/>
                <a:gd name="connsiteX20" fmla="*/ 123444 w 781050"/>
                <a:gd name="connsiteY20" fmla="*/ 28004 h 781050"/>
                <a:gd name="connsiteX21" fmla="*/ 139922 w 781050"/>
                <a:gd name="connsiteY21" fmla="*/ 79248 h 781050"/>
                <a:gd name="connsiteX22" fmla="*/ 177165 w 781050"/>
                <a:gd name="connsiteY22" fmla="*/ 136779 h 781050"/>
                <a:gd name="connsiteX23" fmla="*/ 204978 w 781050"/>
                <a:gd name="connsiteY23" fmla="*/ 72866 h 781050"/>
                <a:gd name="connsiteX24" fmla="*/ 301943 w 781050"/>
                <a:gd name="connsiteY24" fmla="*/ 77438 h 781050"/>
                <a:gd name="connsiteX25" fmla="*/ 309372 w 781050"/>
                <a:gd name="connsiteY25" fmla="*/ 157353 h 781050"/>
                <a:gd name="connsiteX26" fmla="*/ 268224 w 781050"/>
                <a:gd name="connsiteY26" fmla="*/ 167164 h 781050"/>
                <a:gd name="connsiteX27" fmla="*/ 269558 w 781050"/>
                <a:gd name="connsiteY27" fmla="*/ 147352 h 781050"/>
                <a:gd name="connsiteX28" fmla="*/ 293465 w 781050"/>
                <a:gd name="connsiteY28" fmla="*/ 138970 h 781050"/>
                <a:gd name="connsiteX29" fmla="*/ 287560 w 781050"/>
                <a:gd name="connsiteY29" fmla="*/ 92488 h 781050"/>
                <a:gd name="connsiteX30" fmla="*/ 220504 w 781050"/>
                <a:gd name="connsiteY30" fmla="*/ 89059 h 781050"/>
                <a:gd name="connsiteX31" fmla="*/ 230791 w 781050"/>
                <a:gd name="connsiteY31" fmla="*/ 190976 h 781050"/>
                <a:gd name="connsiteX32" fmla="*/ 304038 w 781050"/>
                <a:gd name="connsiteY32" fmla="*/ 223266 h 781050"/>
                <a:gd name="connsiteX33" fmla="*/ 338900 w 781050"/>
                <a:gd name="connsiteY33" fmla="*/ 197930 h 781050"/>
                <a:gd name="connsiteX34" fmla="*/ 297752 w 781050"/>
                <a:gd name="connsiteY34" fmla="*/ 257937 h 781050"/>
                <a:gd name="connsiteX35" fmla="*/ 368808 w 781050"/>
                <a:gd name="connsiteY35" fmla="*/ 275463 h 781050"/>
                <a:gd name="connsiteX36" fmla="*/ 394907 w 781050"/>
                <a:gd name="connsiteY36" fmla="*/ 373856 h 781050"/>
                <a:gd name="connsiteX37" fmla="*/ 421005 w 781050"/>
                <a:gd name="connsiteY37" fmla="*/ 277940 h 781050"/>
                <a:gd name="connsiteX38" fmla="*/ 492062 w 781050"/>
                <a:gd name="connsiteY38" fmla="*/ 260414 h 781050"/>
                <a:gd name="connsiteX39" fmla="*/ 450914 w 781050"/>
                <a:gd name="connsiteY39" fmla="*/ 200406 h 781050"/>
                <a:gd name="connsiteX40" fmla="*/ 485775 w 781050"/>
                <a:gd name="connsiteY40" fmla="*/ 225838 h 781050"/>
                <a:gd name="connsiteX41" fmla="*/ 559022 w 781050"/>
                <a:gd name="connsiteY41" fmla="*/ 193548 h 781050"/>
                <a:gd name="connsiteX42" fmla="*/ 569309 w 781050"/>
                <a:gd name="connsiteY42" fmla="*/ 91631 h 781050"/>
                <a:gd name="connsiteX43" fmla="*/ 502253 w 781050"/>
                <a:gd name="connsiteY43" fmla="*/ 95059 h 781050"/>
                <a:gd name="connsiteX44" fmla="*/ 496348 w 781050"/>
                <a:gd name="connsiteY44" fmla="*/ 141542 h 781050"/>
                <a:gd name="connsiteX45" fmla="*/ 520256 w 781050"/>
                <a:gd name="connsiteY45" fmla="*/ 149924 h 781050"/>
                <a:gd name="connsiteX46" fmla="*/ 521589 w 781050"/>
                <a:gd name="connsiteY46" fmla="*/ 169736 h 781050"/>
                <a:gd name="connsiteX47" fmla="*/ 480441 w 781050"/>
                <a:gd name="connsiteY47" fmla="*/ 159925 h 781050"/>
                <a:gd name="connsiteX48" fmla="*/ 487871 w 781050"/>
                <a:gd name="connsiteY48" fmla="*/ 79915 h 781050"/>
                <a:gd name="connsiteX49" fmla="*/ 584835 w 781050"/>
                <a:gd name="connsiteY49" fmla="*/ 75343 h 781050"/>
                <a:gd name="connsiteX50" fmla="*/ 612648 w 781050"/>
                <a:gd name="connsiteY50" fmla="*/ 139160 h 781050"/>
                <a:gd name="connsiteX51" fmla="*/ 649891 w 781050"/>
                <a:gd name="connsiteY51" fmla="*/ 81629 h 781050"/>
                <a:gd name="connsiteX52" fmla="*/ 666369 w 781050"/>
                <a:gd name="connsiteY52" fmla="*/ 30385 h 781050"/>
                <a:gd name="connsiteX53" fmla="*/ 677799 w 781050"/>
                <a:gd name="connsiteY53" fmla="*/ 76581 h 781050"/>
                <a:gd name="connsiteX54" fmla="*/ 780193 w 781050"/>
                <a:gd name="connsiteY54" fmla="*/ 9525 h 781050"/>
                <a:gd name="connsiteX55" fmla="*/ 713137 w 781050"/>
                <a:gd name="connsiteY55" fmla="*/ 111919 h 781050"/>
                <a:gd name="connsiteX56" fmla="*/ 759333 w 781050"/>
                <a:gd name="connsiteY56" fmla="*/ 123349 h 781050"/>
                <a:gd name="connsiteX57" fmla="*/ 708184 w 781050"/>
                <a:gd name="connsiteY57" fmla="*/ 139827 h 781050"/>
                <a:gd name="connsiteX58" fmla="*/ 650653 w 781050"/>
                <a:gd name="connsiteY58" fmla="*/ 177070 h 781050"/>
                <a:gd name="connsiteX59" fmla="*/ 714565 w 781050"/>
                <a:gd name="connsiteY59" fmla="*/ 204883 h 781050"/>
                <a:gd name="connsiteX60" fmla="*/ 709994 w 781050"/>
                <a:gd name="connsiteY60" fmla="*/ 301847 h 781050"/>
                <a:gd name="connsiteX61" fmla="*/ 630079 w 781050"/>
                <a:gd name="connsiteY61" fmla="*/ 309277 h 781050"/>
                <a:gd name="connsiteX62" fmla="*/ 620268 w 781050"/>
                <a:gd name="connsiteY62" fmla="*/ 268129 h 781050"/>
                <a:gd name="connsiteX63" fmla="*/ 640080 w 781050"/>
                <a:gd name="connsiteY63" fmla="*/ 269462 h 781050"/>
                <a:gd name="connsiteX64" fmla="*/ 648462 w 781050"/>
                <a:gd name="connsiteY64" fmla="*/ 293370 h 781050"/>
                <a:gd name="connsiteX65" fmla="*/ 694944 w 781050"/>
                <a:gd name="connsiteY65" fmla="*/ 287465 h 781050"/>
                <a:gd name="connsiteX66" fmla="*/ 698373 w 781050"/>
                <a:gd name="connsiteY66" fmla="*/ 220409 h 781050"/>
                <a:gd name="connsiteX67" fmla="*/ 596456 w 781050"/>
                <a:gd name="connsiteY67" fmla="*/ 230696 h 781050"/>
                <a:gd name="connsiteX68" fmla="*/ 564166 w 781050"/>
                <a:gd name="connsiteY68" fmla="*/ 303943 h 781050"/>
                <a:gd name="connsiteX69" fmla="*/ 589598 w 781050"/>
                <a:gd name="connsiteY69" fmla="*/ 338804 h 781050"/>
                <a:gd name="connsiteX70" fmla="*/ 529590 w 781050"/>
                <a:gd name="connsiteY70" fmla="*/ 297656 h 781050"/>
                <a:gd name="connsiteX71" fmla="*/ 512064 w 781050"/>
                <a:gd name="connsiteY71" fmla="*/ 368713 h 781050"/>
                <a:gd name="connsiteX72" fmla="*/ 413671 w 781050"/>
                <a:gd name="connsiteY72" fmla="*/ 394811 h 781050"/>
                <a:gd name="connsiteX73" fmla="*/ 509588 w 781050"/>
                <a:gd name="connsiteY73" fmla="*/ 420910 h 781050"/>
                <a:gd name="connsiteX74" fmla="*/ 527114 w 781050"/>
                <a:gd name="connsiteY74" fmla="*/ 491966 h 781050"/>
                <a:gd name="connsiteX75" fmla="*/ 587216 w 781050"/>
                <a:gd name="connsiteY75" fmla="*/ 450818 h 781050"/>
                <a:gd name="connsiteX76" fmla="*/ 561785 w 781050"/>
                <a:gd name="connsiteY76" fmla="*/ 485680 h 781050"/>
                <a:gd name="connsiteX77" fmla="*/ 594170 w 781050"/>
                <a:gd name="connsiteY77" fmla="*/ 558927 h 781050"/>
                <a:gd name="connsiteX78" fmla="*/ 696087 w 781050"/>
                <a:gd name="connsiteY78" fmla="*/ 569214 h 781050"/>
                <a:gd name="connsiteX79" fmla="*/ 692658 w 781050"/>
                <a:gd name="connsiteY79" fmla="*/ 502158 h 781050"/>
                <a:gd name="connsiteX80" fmla="*/ 646176 w 781050"/>
                <a:gd name="connsiteY80" fmla="*/ 496253 h 781050"/>
                <a:gd name="connsiteX81" fmla="*/ 637794 w 781050"/>
                <a:gd name="connsiteY81" fmla="*/ 520160 h 781050"/>
                <a:gd name="connsiteX82" fmla="*/ 617982 w 781050"/>
                <a:gd name="connsiteY82" fmla="*/ 521494 h 781050"/>
                <a:gd name="connsiteX83" fmla="*/ 627793 w 781050"/>
                <a:gd name="connsiteY83" fmla="*/ 480346 h 781050"/>
                <a:gd name="connsiteX84" fmla="*/ 707803 w 781050"/>
                <a:gd name="connsiteY84" fmla="*/ 487680 h 781050"/>
                <a:gd name="connsiteX85" fmla="*/ 712375 w 781050"/>
                <a:gd name="connsiteY85" fmla="*/ 584645 h 781050"/>
                <a:gd name="connsiteX86" fmla="*/ 648462 w 781050"/>
                <a:gd name="connsiteY86" fmla="*/ 612458 h 781050"/>
                <a:gd name="connsiteX87" fmla="*/ 705993 w 781050"/>
                <a:gd name="connsiteY87" fmla="*/ 649700 h 781050"/>
                <a:gd name="connsiteX88" fmla="*/ 757142 w 781050"/>
                <a:gd name="connsiteY88" fmla="*/ 666179 h 781050"/>
                <a:gd name="connsiteX89" fmla="*/ 710946 w 781050"/>
                <a:gd name="connsiteY89" fmla="*/ 677704 h 781050"/>
                <a:gd name="connsiteX90" fmla="*/ 778002 w 781050"/>
                <a:gd name="connsiteY90" fmla="*/ 780098 h 781050"/>
                <a:gd name="connsiteX91" fmla="*/ 675608 w 781050"/>
                <a:gd name="connsiteY91" fmla="*/ 713042 h 781050"/>
                <a:gd name="connsiteX92" fmla="*/ 664178 w 781050"/>
                <a:gd name="connsiteY92" fmla="*/ 759238 h 781050"/>
                <a:gd name="connsiteX93" fmla="*/ 647700 w 781050"/>
                <a:gd name="connsiteY93" fmla="*/ 708088 h 781050"/>
                <a:gd name="connsiteX94" fmla="*/ 610457 w 781050"/>
                <a:gd name="connsiteY94" fmla="*/ 650558 h 781050"/>
                <a:gd name="connsiteX95" fmla="*/ 582644 w 781050"/>
                <a:gd name="connsiteY95" fmla="*/ 714470 h 781050"/>
                <a:gd name="connsiteX96" fmla="*/ 485680 w 781050"/>
                <a:gd name="connsiteY96" fmla="*/ 709898 h 781050"/>
                <a:gd name="connsiteX97" fmla="*/ 478346 w 781050"/>
                <a:gd name="connsiteY97" fmla="*/ 629984 h 781050"/>
                <a:gd name="connsiteX98" fmla="*/ 519494 w 781050"/>
                <a:gd name="connsiteY98" fmla="*/ 620078 h 781050"/>
                <a:gd name="connsiteX99" fmla="*/ 518160 w 781050"/>
                <a:gd name="connsiteY99" fmla="*/ 639890 h 781050"/>
                <a:gd name="connsiteX100" fmla="*/ 494252 w 781050"/>
                <a:gd name="connsiteY100" fmla="*/ 648272 h 781050"/>
                <a:gd name="connsiteX101" fmla="*/ 500158 w 781050"/>
                <a:gd name="connsiteY101" fmla="*/ 694754 h 781050"/>
                <a:gd name="connsiteX102" fmla="*/ 567214 w 781050"/>
                <a:gd name="connsiteY102" fmla="*/ 698183 h 781050"/>
                <a:gd name="connsiteX103" fmla="*/ 556927 w 781050"/>
                <a:gd name="connsiteY103" fmla="*/ 596265 h 781050"/>
                <a:gd name="connsiteX104" fmla="*/ 483680 w 781050"/>
                <a:gd name="connsiteY104" fmla="*/ 563975 h 781050"/>
                <a:gd name="connsiteX105" fmla="*/ 448818 w 781050"/>
                <a:gd name="connsiteY105" fmla="*/ 589407 h 781050"/>
                <a:gd name="connsiteX106" fmla="*/ 489966 w 781050"/>
                <a:gd name="connsiteY106" fmla="*/ 529400 h 781050"/>
                <a:gd name="connsiteX107" fmla="*/ 418910 w 781050"/>
                <a:gd name="connsiteY107" fmla="*/ 511874 h 781050"/>
                <a:gd name="connsiteX108" fmla="*/ 392811 w 781050"/>
                <a:gd name="connsiteY108" fmla="*/ 413480 h 781050"/>
                <a:gd name="connsiteX109" fmla="*/ 366713 w 781050"/>
                <a:gd name="connsiteY109" fmla="*/ 509397 h 781050"/>
                <a:gd name="connsiteX110" fmla="*/ 295656 w 781050"/>
                <a:gd name="connsiteY110" fmla="*/ 526923 h 781050"/>
                <a:gd name="connsiteX111" fmla="*/ 336804 w 781050"/>
                <a:gd name="connsiteY111" fmla="*/ 586931 h 781050"/>
                <a:gd name="connsiteX112" fmla="*/ 301943 w 781050"/>
                <a:gd name="connsiteY112" fmla="*/ 561499 h 781050"/>
                <a:gd name="connsiteX113" fmla="*/ 228695 w 781050"/>
                <a:gd name="connsiteY113" fmla="*/ 593789 h 781050"/>
                <a:gd name="connsiteX114" fmla="*/ 218408 w 781050"/>
                <a:gd name="connsiteY114" fmla="*/ 695706 h 781050"/>
                <a:gd name="connsiteX115" fmla="*/ 285464 w 781050"/>
                <a:gd name="connsiteY115" fmla="*/ 692277 h 781050"/>
                <a:gd name="connsiteX116" fmla="*/ 291370 w 781050"/>
                <a:gd name="connsiteY116" fmla="*/ 645795 h 781050"/>
                <a:gd name="connsiteX117" fmla="*/ 267462 w 781050"/>
                <a:gd name="connsiteY117" fmla="*/ 637413 h 781050"/>
                <a:gd name="connsiteX118" fmla="*/ 266129 w 781050"/>
                <a:gd name="connsiteY118" fmla="*/ 617601 h 781050"/>
                <a:gd name="connsiteX119" fmla="*/ 307277 w 781050"/>
                <a:gd name="connsiteY119" fmla="*/ 627412 h 781050"/>
                <a:gd name="connsiteX120" fmla="*/ 299847 w 781050"/>
                <a:gd name="connsiteY120" fmla="*/ 707327 h 781050"/>
                <a:gd name="connsiteX121" fmla="*/ 202883 w 781050"/>
                <a:gd name="connsiteY121" fmla="*/ 711899 h 781050"/>
                <a:gd name="connsiteX122" fmla="*/ 175069 w 781050"/>
                <a:gd name="connsiteY122" fmla="*/ 648081 h 781050"/>
                <a:gd name="connsiteX123" fmla="*/ 137827 w 781050"/>
                <a:gd name="connsiteY123" fmla="*/ 705612 h 781050"/>
                <a:gd name="connsiteX124" fmla="*/ 121349 w 781050"/>
                <a:gd name="connsiteY124" fmla="*/ 756857 h 781050"/>
                <a:gd name="connsiteX125" fmla="*/ 109919 w 781050"/>
                <a:gd name="connsiteY125" fmla="*/ 710660 h 781050"/>
                <a:gd name="connsiteX126" fmla="*/ 7144 w 781050"/>
                <a:gd name="connsiteY126" fmla="*/ 778193 h 781050"/>
                <a:gd name="connsiteX127" fmla="*/ 74200 w 781050"/>
                <a:gd name="connsiteY127" fmla="*/ 675799 h 781050"/>
                <a:gd name="connsiteX128" fmla="*/ 28004 w 781050"/>
                <a:gd name="connsiteY128" fmla="*/ 664369 h 781050"/>
                <a:gd name="connsiteX129" fmla="*/ 79248 w 781050"/>
                <a:gd name="connsiteY129" fmla="*/ 647890 h 781050"/>
                <a:gd name="connsiteX130" fmla="*/ 136779 w 781050"/>
                <a:gd name="connsiteY130" fmla="*/ 610648 h 781050"/>
                <a:gd name="connsiteX131" fmla="*/ 72962 w 781050"/>
                <a:gd name="connsiteY131" fmla="*/ 582835 h 781050"/>
                <a:gd name="connsiteX132" fmla="*/ 77534 w 781050"/>
                <a:gd name="connsiteY132" fmla="*/ 485870 h 781050"/>
                <a:gd name="connsiteX133" fmla="*/ 157544 w 781050"/>
                <a:gd name="connsiteY133" fmla="*/ 478441 h 781050"/>
                <a:gd name="connsiteX134" fmla="*/ 167354 w 781050"/>
                <a:gd name="connsiteY134" fmla="*/ 519589 h 781050"/>
                <a:gd name="connsiteX135" fmla="*/ 147542 w 781050"/>
                <a:gd name="connsiteY135" fmla="*/ 518255 h 781050"/>
                <a:gd name="connsiteX136" fmla="*/ 139160 w 781050"/>
                <a:gd name="connsiteY136" fmla="*/ 494348 h 781050"/>
                <a:gd name="connsiteX137" fmla="*/ 92678 w 781050"/>
                <a:gd name="connsiteY137" fmla="*/ 500253 h 781050"/>
                <a:gd name="connsiteX138" fmla="*/ 89249 w 781050"/>
                <a:gd name="connsiteY138" fmla="*/ 567309 h 781050"/>
                <a:gd name="connsiteX139" fmla="*/ 191167 w 781050"/>
                <a:gd name="connsiteY139" fmla="*/ 557022 h 781050"/>
                <a:gd name="connsiteX140" fmla="*/ 223456 w 781050"/>
                <a:gd name="connsiteY140" fmla="*/ 483775 h 781050"/>
                <a:gd name="connsiteX141" fmla="*/ 198025 w 781050"/>
                <a:gd name="connsiteY141" fmla="*/ 448913 h 781050"/>
                <a:gd name="connsiteX142" fmla="*/ 258128 w 781050"/>
                <a:gd name="connsiteY142" fmla="*/ 490061 h 781050"/>
                <a:gd name="connsiteX143" fmla="*/ 275654 w 781050"/>
                <a:gd name="connsiteY143" fmla="*/ 419005 h 781050"/>
                <a:gd name="connsiteX144" fmla="*/ 374047 w 781050"/>
                <a:gd name="connsiteY144" fmla="*/ 392716 h 78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781050" h="781050">
                  <a:moveTo>
                    <a:pt x="374047" y="392716"/>
                  </a:moveTo>
                  <a:cubicBezTo>
                    <a:pt x="324517" y="338900"/>
                    <a:pt x="313563" y="350901"/>
                    <a:pt x="278130" y="366617"/>
                  </a:cubicBezTo>
                  <a:cubicBezTo>
                    <a:pt x="292799" y="333947"/>
                    <a:pt x="288703" y="322802"/>
                    <a:pt x="260604" y="295561"/>
                  </a:cubicBezTo>
                  <a:cubicBezTo>
                    <a:pt x="258318" y="328898"/>
                    <a:pt x="233934" y="346615"/>
                    <a:pt x="200597" y="336709"/>
                  </a:cubicBezTo>
                  <a:cubicBezTo>
                    <a:pt x="215741" y="327850"/>
                    <a:pt x="223838" y="315563"/>
                    <a:pt x="226028" y="301847"/>
                  </a:cubicBezTo>
                  <a:cubicBezTo>
                    <a:pt x="229743" y="278702"/>
                    <a:pt x="216884" y="251269"/>
                    <a:pt x="193643" y="228600"/>
                  </a:cubicBezTo>
                  <a:cubicBezTo>
                    <a:pt x="159734" y="195453"/>
                    <a:pt x="115253" y="193548"/>
                    <a:pt x="91726" y="218313"/>
                  </a:cubicBezTo>
                  <a:cubicBezTo>
                    <a:pt x="70485" y="240697"/>
                    <a:pt x="75248" y="264795"/>
                    <a:pt x="95155" y="285369"/>
                  </a:cubicBezTo>
                  <a:cubicBezTo>
                    <a:pt x="110966" y="301752"/>
                    <a:pt x="131921" y="300038"/>
                    <a:pt x="141637" y="291275"/>
                  </a:cubicBezTo>
                  <a:cubicBezTo>
                    <a:pt x="146114" y="287179"/>
                    <a:pt x="154210" y="279654"/>
                    <a:pt x="150019" y="267367"/>
                  </a:cubicBezTo>
                  <a:cubicBezTo>
                    <a:pt x="142875" y="246412"/>
                    <a:pt x="161258" y="247745"/>
                    <a:pt x="169831" y="266033"/>
                  </a:cubicBezTo>
                  <a:cubicBezTo>
                    <a:pt x="177260" y="281940"/>
                    <a:pt x="169450" y="298704"/>
                    <a:pt x="160020" y="307181"/>
                  </a:cubicBezTo>
                  <a:cubicBezTo>
                    <a:pt x="141542" y="323469"/>
                    <a:pt x="108966" y="328994"/>
                    <a:pt x="80010" y="299752"/>
                  </a:cubicBezTo>
                  <a:cubicBezTo>
                    <a:pt x="54578" y="274034"/>
                    <a:pt x="43815" y="236982"/>
                    <a:pt x="75438" y="202787"/>
                  </a:cubicBezTo>
                  <a:cubicBezTo>
                    <a:pt x="94298" y="182404"/>
                    <a:pt x="114872" y="173546"/>
                    <a:pt x="139351" y="174974"/>
                  </a:cubicBezTo>
                  <a:cubicBezTo>
                    <a:pt x="117158" y="152305"/>
                    <a:pt x="105442" y="136874"/>
                    <a:pt x="81820" y="137732"/>
                  </a:cubicBezTo>
                  <a:cubicBezTo>
                    <a:pt x="57912" y="138589"/>
                    <a:pt x="46006" y="139637"/>
                    <a:pt x="30671" y="121253"/>
                  </a:cubicBezTo>
                  <a:cubicBezTo>
                    <a:pt x="42101" y="108299"/>
                    <a:pt x="60484" y="107918"/>
                    <a:pt x="76867" y="109823"/>
                  </a:cubicBezTo>
                  <a:cubicBezTo>
                    <a:pt x="38767" y="90869"/>
                    <a:pt x="9906" y="49911"/>
                    <a:pt x="9620" y="7144"/>
                  </a:cubicBezTo>
                  <a:cubicBezTo>
                    <a:pt x="52388" y="7430"/>
                    <a:pt x="93345" y="36290"/>
                    <a:pt x="112014" y="74200"/>
                  </a:cubicBezTo>
                  <a:cubicBezTo>
                    <a:pt x="110109" y="57817"/>
                    <a:pt x="110490" y="39338"/>
                    <a:pt x="123444" y="28004"/>
                  </a:cubicBezTo>
                  <a:cubicBezTo>
                    <a:pt x="141827" y="43434"/>
                    <a:pt x="140780" y="55340"/>
                    <a:pt x="139922" y="79248"/>
                  </a:cubicBezTo>
                  <a:cubicBezTo>
                    <a:pt x="139065" y="102870"/>
                    <a:pt x="154496" y="114586"/>
                    <a:pt x="177165" y="136779"/>
                  </a:cubicBezTo>
                  <a:cubicBezTo>
                    <a:pt x="175736" y="112300"/>
                    <a:pt x="184499" y="91726"/>
                    <a:pt x="204978" y="72866"/>
                  </a:cubicBezTo>
                  <a:cubicBezTo>
                    <a:pt x="239173" y="41339"/>
                    <a:pt x="276225" y="52007"/>
                    <a:pt x="301943" y="77438"/>
                  </a:cubicBezTo>
                  <a:cubicBezTo>
                    <a:pt x="331089" y="106394"/>
                    <a:pt x="325660" y="138970"/>
                    <a:pt x="309372" y="157353"/>
                  </a:cubicBezTo>
                  <a:cubicBezTo>
                    <a:pt x="300990" y="166878"/>
                    <a:pt x="284131" y="174689"/>
                    <a:pt x="268224" y="167164"/>
                  </a:cubicBezTo>
                  <a:cubicBezTo>
                    <a:pt x="249841" y="158591"/>
                    <a:pt x="248507" y="140208"/>
                    <a:pt x="269558" y="147352"/>
                  </a:cubicBezTo>
                  <a:cubicBezTo>
                    <a:pt x="281845" y="151543"/>
                    <a:pt x="289370" y="143447"/>
                    <a:pt x="293465" y="138970"/>
                  </a:cubicBezTo>
                  <a:cubicBezTo>
                    <a:pt x="302228" y="129350"/>
                    <a:pt x="303943" y="108395"/>
                    <a:pt x="287560" y="92488"/>
                  </a:cubicBezTo>
                  <a:cubicBezTo>
                    <a:pt x="267081" y="72581"/>
                    <a:pt x="242983" y="67818"/>
                    <a:pt x="220504" y="89059"/>
                  </a:cubicBezTo>
                  <a:cubicBezTo>
                    <a:pt x="195739" y="112586"/>
                    <a:pt x="197644" y="157067"/>
                    <a:pt x="230791" y="190976"/>
                  </a:cubicBezTo>
                  <a:cubicBezTo>
                    <a:pt x="253460" y="214122"/>
                    <a:pt x="280892" y="226981"/>
                    <a:pt x="304038" y="223266"/>
                  </a:cubicBezTo>
                  <a:cubicBezTo>
                    <a:pt x="317754" y="221075"/>
                    <a:pt x="330041" y="213074"/>
                    <a:pt x="338900" y="197930"/>
                  </a:cubicBezTo>
                  <a:cubicBezTo>
                    <a:pt x="348901" y="231267"/>
                    <a:pt x="331089" y="255651"/>
                    <a:pt x="297752" y="257937"/>
                  </a:cubicBezTo>
                  <a:cubicBezTo>
                    <a:pt x="324993" y="286036"/>
                    <a:pt x="336137" y="290132"/>
                    <a:pt x="368808" y="275463"/>
                  </a:cubicBezTo>
                  <a:cubicBezTo>
                    <a:pt x="353092" y="310991"/>
                    <a:pt x="341090" y="321850"/>
                    <a:pt x="394907" y="373856"/>
                  </a:cubicBezTo>
                  <a:cubicBezTo>
                    <a:pt x="448723" y="324326"/>
                    <a:pt x="436721" y="313468"/>
                    <a:pt x="421005" y="277940"/>
                  </a:cubicBezTo>
                  <a:cubicBezTo>
                    <a:pt x="453676" y="292608"/>
                    <a:pt x="464820" y="288512"/>
                    <a:pt x="492062" y="260414"/>
                  </a:cubicBezTo>
                  <a:cubicBezTo>
                    <a:pt x="458819" y="258128"/>
                    <a:pt x="441008" y="233744"/>
                    <a:pt x="450914" y="200406"/>
                  </a:cubicBezTo>
                  <a:cubicBezTo>
                    <a:pt x="459772" y="215551"/>
                    <a:pt x="472059" y="223552"/>
                    <a:pt x="485775" y="225838"/>
                  </a:cubicBezTo>
                  <a:cubicBezTo>
                    <a:pt x="508921" y="229553"/>
                    <a:pt x="536353" y="216694"/>
                    <a:pt x="559022" y="193548"/>
                  </a:cubicBezTo>
                  <a:cubicBezTo>
                    <a:pt x="592169" y="159639"/>
                    <a:pt x="594074" y="115157"/>
                    <a:pt x="569309" y="91631"/>
                  </a:cubicBezTo>
                  <a:cubicBezTo>
                    <a:pt x="546926" y="70390"/>
                    <a:pt x="522827" y="75152"/>
                    <a:pt x="502253" y="95059"/>
                  </a:cubicBezTo>
                  <a:cubicBezTo>
                    <a:pt x="485870" y="110966"/>
                    <a:pt x="487585" y="131826"/>
                    <a:pt x="496348" y="141542"/>
                  </a:cubicBezTo>
                  <a:cubicBezTo>
                    <a:pt x="500444" y="146018"/>
                    <a:pt x="507968" y="154115"/>
                    <a:pt x="520256" y="149924"/>
                  </a:cubicBezTo>
                  <a:cubicBezTo>
                    <a:pt x="541211" y="142780"/>
                    <a:pt x="539877" y="161163"/>
                    <a:pt x="521589" y="169736"/>
                  </a:cubicBezTo>
                  <a:cubicBezTo>
                    <a:pt x="505682" y="177165"/>
                    <a:pt x="488918" y="169355"/>
                    <a:pt x="480441" y="159925"/>
                  </a:cubicBezTo>
                  <a:cubicBezTo>
                    <a:pt x="464153" y="141446"/>
                    <a:pt x="458629" y="108871"/>
                    <a:pt x="487871" y="79915"/>
                  </a:cubicBezTo>
                  <a:cubicBezTo>
                    <a:pt x="513588" y="54483"/>
                    <a:pt x="550640" y="43720"/>
                    <a:pt x="584835" y="75343"/>
                  </a:cubicBezTo>
                  <a:cubicBezTo>
                    <a:pt x="605219" y="94202"/>
                    <a:pt x="614077" y="114776"/>
                    <a:pt x="612648" y="139160"/>
                  </a:cubicBezTo>
                  <a:cubicBezTo>
                    <a:pt x="635413" y="116967"/>
                    <a:pt x="650748" y="105251"/>
                    <a:pt x="649891" y="81629"/>
                  </a:cubicBezTo>
                  <a:cubicBezTo>
                    <a:pt x="649034" y="57722"/>
                    <a:pt x="647986" y="45815"/>
                    <a:pt x="666369" y="30385"/>
                  </a:cubicBezTo>
                  <a:cubicBezTo>
                    <a:pt x="679323" y="41815"/>
                    <a:pt x="679704" y="60198"/>
                    <a:pt x="677799" y="76581"/>
                  </a:cubicBezTo>
                  <a:cubicBezTo>
                    <a:pt x="696468" y="38672"/>
                    <a:pt x="737426" y="9811"/>
                    <a:pt x="780193" y="9525"/>
                  </a:cubicBezTo>
                  <a:cubicBezTo>
                    <a:pt x="779907" y="52292"/>
                    <a:pt x="751046" y="93250"/>
                    <a:pt x="713137" y="111919"/>
                  </a:cubicBezTo>
                  <a:cubicBezTo>
                    <a:pt x="729520" y="110014"/>
                    <a:pt x="747903" y="110395"/>
                    <a:pt x="759333" y="123349"/>
                  </a:cubicBezTo>
                  <a:cubicBezTo>
                    <a:pt x="743903" y="141732"/>
                    <a:pt x="731996" y="140684"/>
                    <a:pt x="708184" y="139827"/>
                  </a:cubicBezTo>
                  <a:cubicBezTo>
                    <a:pt x="684562" y="138970"/>
                    <a:pt x="672846" y="154400"/>
                    <a:pt x="650653" y="177070"/>
                  </a:cubicBezTo>
                  <a:cubicBezTo>
                    <a:pt x="675132" y="175546"/>
                    <a:pt x="695706" y="184404"/>
                    <a:pt x="714565" y="204883"/>
                  </a:cubicBezTo>
                  <a:cubicBezTo>
                    <a:pt x="746093" y="239078"/>
                    <a:pt x="735425" y="276130"/>
                    <a:pt x="709994" y="301847"/>
                  </a:cubicBezTo>
                  <a:cubicBezTo>
                    <a:pt x="681038" y="330994"/>
                    <a:pt x="648462" y="325565"/>
                    <a:pt x="630079" y="309277"/>
                  </a:cubicBezTo>
                  <a:cubicBezTo>
                    <a:pt x="620554" y="300895"/>
                    <a:pt x="612743" y="284036"/>
                    <a:pt x="620268" y="268129"/>
                  </a:cubicBezTo>
                  <a:cubicBezTo>
                    <a:pt x="628840" y="249746"/>
                    <a:pt x="647224" y="248412"/>
                    <a:pt x="640080" y="269462"/>
                  </a:cubicBezTo>
                  <a:cubicBezTo>
                    <a:pt x="635889" y="281750"/>
                    <a:pt x="643985" y="289274"/>
                    <a:pt x="648462" y="293370"/>
                  </a:cubicBezTo>
                  <a:cubicBezTo>
                    <a:pt x="658082" y="302133"/>
                    <a:pt x="679037" y="303848"/>
                    <a:pt x="694944" y="287465"/>
                  </a:cubicBezTo>
                  <a:cubicBezTo>
                    <a:pt x="714851" y="266986"/>
                    <a:pt x="719614" y="242888"/>
                    <a:pt x="698373" y="220409"/>
                  </a:cubicBezTo>
                  <a:cubicBezTo>
                    <a:pt x="674846" y="195644"/>
                    <a:pt x="630365" y="197549"/>
                    <a:pt x="596456" y="230696"/>
                  </a:cubicBezTo>
                  <a:cubicBezTo>
                    <a:pt x="573310" y="253365"/>
                    <a:pt x="560451" y="280797"/>
                    <a:pt x="564166" y="303943"/>
                  </a:cubicBezTo>
                  <a:cubicBezTo>
                    <a:pt x="566357" y="317659"/>
                    <a:pt x="574358" y="329946"/>
                    <a:pt x="589598" y="338804"/>
                  </a:cubicBezTo>
                  <a:cubicBezTo>
                    <a:pt x="556260" y="348806"/>
                    <a:pt x="531876" y="330994"/>
                    <a:pt x="529590" y="297656"/>
                  </a:cubicBezTo>
                  <a:cubicBezTo>
                    <a:pt x="501491" y="324898"/>
                    <a:pt x="497396" y="336042"/>
                    <a:pt x="512064" y="368713"/>
                  </a:cubicBezTo>
                  <a:cubicBezTo>
                    <a:pt x="476536" y="352997"/>
                    <a:pt x="465677" y="340995"/>
                    <a:pt x="413671" y="394811"/>
                  </a:cubicBezTo>
                  <a:cubicBezTo>
                    <a:pt x="463201" y="448628"/>
                    <a:pt x="474155" y="436626"/>
                    <a:pt x="509588" y="420910"/>
                  </a:cubicBezTo>
                  <a:cubicBezTo>
                    <a:pt x="494919" y="453581"/>
                    <a:pt x="499015" y="464725"/>
                    <a:pt x="527114" y="491966"/>
                  </a:cubicBezTo>
                  <a:cubicBezTo>
                    <a:pt x="529400" y="458724"/>
                    <a:pt x="553784" y="440912"/>
                    <a:pt x="587216" y="450818"/>
                  </a:cubicBezTo>
                  <a:cubicBezTo>
                    <a:pt x="572072" y="459676"/>
                    <a:pt x="563975" y="471964"/>
                    <a:pt x="561785" y="485680"/>
                  </a:cubicBezTo>
                  <a:cubicBezTo>
                    <a:pt x="558070" y="508825"/>
                    <a:pt x="570929" y="536258"/>
                    <a:pt x="594170" y="558927"/>
                  </a:cubicBezTo>
                  <a:cubicBezTo>
                    <a:pt x="628079" y="592074"/>
                    <a:pt x="672560" y="593979"/>
                    <a:pt x="696087" y="569214"/>
                  </a:cubicBezTo>
                  <a:cubicBezTo>
                    <a:pt x="717328" y="546830"/>
                    <a:pt x="712565" y="522732"/>
                    <a:pt x="692658" y="502158"/>
                  </a:cubicBezTo>
                  <a:cubicBezTo>
                    <a:pt x="676751" y="485775"/>
                    <a:pt x="655892" y="487490"/>
                    <a:pt x="646176" y="496253"/>
                  </a:cubicBezTo>
                  <a:cubicBezTo>
                    <a:pt x="641699" y="500348"/>
                    <a:pt x="633603" y="507873"/>
                    <a:pt x="637794" y="520160"/>
                  </a:cubicBezTo>
                  <a:cubicBezTo>
                    <a:pt x="644938" y="541115"/>
                    <a:pt x="626555" y="539782"/>
                    <a:pt x="617982" y="521494"/>
                  </a:cubicBezTo>
                  <a:cubicBezTo>
                    <a:pt x="610553" y="505587"/>
                    <a:pt x="618363" y="488823"/>
                    <a:pt x="627793" y="480346"/>
                  </a:cubicBezTo>
                  <a:cubicBezTo>
                    <a:pt x="646271" y="464058"/>
                    <a:pt x="678847" y="458534"/>
                    <a:pt x="707803" y="487680"/>
                  </a:cubicBezTo>
                  <a:cubicBezTo>
                    <a:pt x="733235" y="513398"/>
                    <a:pt x="743998" y="550450"/>
                    <a:pt x="712375" y="584645"/>
                  </a:cubicBezTo>
                  <a:cubicBezTo>
                    <a:pt x="693515" y="605028"/>
                    <a:pt x="672941" y="613886"/>
                    <a:pt x="648462" y="612458"/>
                  </a:cubicBezTo>
                  <a:cubicBezTo>
                    <a:pt x="670655" y="635127"/>
                    <a:pt x="682371" y="650558"/>
                    <a:pt x="705993" y="649700"/>
                  </a:cubicBezTo>
                  <a:cubicBezTo>
                    <a:pt x="729901" y="648843"/>
                    <a:pt x="741807" y="647795"/>
                    <a:pt x="757142" y="666179"/>
                  </a:cubicBezTo>
                  <a:cubicBezTo>
                    <a:pt x="745712" y="679133"/>
                    <a:pt x="727329" y="679513"/>
                    <a:pt x="710946" y="677704"/>
                  </a:cubicBezTo>
                  <a:cubicBezTo>
                    <a:pt x="748856" y="696373"/>
                    <a:pt x="777716" y="737330"/>
                    <a:pt x="778002" y="780098"/>
                  </a:cubicBezTo>
                  <a:cubicBezTo>
                    <a:pt x="735235" y="779812"/>
                    <a:pt x="694277" y="750951"/>
                    <a:pt x="675608" y="713042"/>
                  </a:cubicBezTo>
                  <a:cubicBezTo>
                    <a:pt x="677513" y="729425"/>
                    <a:pt x="677132" y="747903"/>
                    <a:pt x="664178" y="759238"/>
                  </a:cubicBezTo>
                  <a:cubicBezTo>
                    <a:pt x="645795" y="743807"/>
                    <a:pt x="646843" y="731901"/>
                    <a:pt x="647700" y="708088"/>
                  </a:cubicBezTo>
                  <a:cubicBezTo>
                    <a:pt x="648557" y="684467"/>
                    <a:pt x="633127" y="672751"/>
                    <a:pt x="610457" y="650558"/>
                  </a:cubicBezTo>
                  <a:cubicBezTo>
                    <a:pt x="611886" y="675037"/>
                    <a:pt x="603123" y="695611"/>
                    <a:pt x="582644" y="714470"/>
                  </a:cubicBezTo>
                  <a:cubicBezTo>
                    <a:pt x="548450" y="745998"/>
                    <a:pt x="511397" y="735330"/>
                    <a:pt x="485680" y="709898"/>
                  </a:cubicBezTo>
                  <a:cubicBezTo>
                    <a:pt x="456533" y="680942"/>
                    <a:pt x="461963" y="648367"/>
                    <a:pt x="478346" y="629984"/>
                  </a:cubicBezTo>
                  <a:cubicBezTo>
                    <a:pt x="486728" y="620459"/>
                    <a:pt x="503587" y="612648"/>
                    <a:pt x="519494" y="620078"/>
                  </a:cubicBezTo>
                  <a:cubicBezTo>
                    <a:pt x="537877" y="628745"/>
                    <a:pt x="539210" y="647033"/>
                    <a:pt x="518160" y="639890"/>
                  </a:cubicBezTo>
                  <a:cubicBezTo>
                    <a:pt x="505873" y="635699"/>
                    <a:pt x="498348" y="643795"/>
                    <a:pt x="494252" y="648272"/>
                  </a:cubicBezTo>
                  <a:cubicBezTo>
                    <a:pt x="485489" y="657892"/>
                    <a:pt x="483775" y="678847"/>
                    <a:pt x="500158" y="694754"/>
                  </a:cubicBezTo>
                  <a:cubicBezTo>
                    <a:pt x="520637" y="714661"/>
                    <a:pt x="544735" y="719423"/>
                    <a:pt x="567214" y="698183"/>
                  </a:cubicBezTo>
                  <a:cubicBezTo>
                    <a:pt x="591979" y="674656"/>
                    <a:pt x="590074" y="630174"/>
                    <a:pt x="556927" y="596265"/>
                  </a:cubicBezTo>
                  <a:cubicBezTo>
                    <a:pt x="534257" y="573119"/>
                    <a:pt x="506825" y="560261"/>
                    <a:pt x="483680" y="563975"/>
                  </a:cubicBezTo>
                  <a:cubicBezTo>
                    <a:pt x="469964" y="566166"/>
                    <a:pt x="457676" y="574167"/>
                    <a:pt x="448818" y="589407"/>
                  </a:cubicBezTo>
                  <a:cubicBezTo>
                    <a:pt x="438817" y="556070"/>
                    <a:pt x="456629" y="531686"/>
                    <a:pt x="489966" y="529400"/>
                  </a:cubicBezTo>
                  <a:cubicBezTo>
                    <a:pt x="462725" y="501301"/>
                    <a:pt x="451580" y="497205"/>
                    <a:pt x="418910" y="511874"/>
                  </a:cubicBezTo>
                  <a:cubicBezTo>
                    <a:pt x="434626" y="476345"/>
                    <a:pt x="446627" y="465487"/>
                    <a:pt x="392811" y="413480"/>
                  </a:cubicBezTo>
                  <a:cubicBezTo>
                    <a:pt x="338995" y="463010"/>
                    <a:pt x="350996" y="473964"/>
                    <a:pt x="366713" y="509397"/>
                  </a:cubicBezTo>
                  <a:cubicBezTo>
                    <a:pt x="334042" y="494729"/>
                    <a:pt x="322898" y="498824"/>
                    <a:pt x="295656" y="526923"/>
                  </a:cubicBezTo>
                  <a:cubicBezTo>
                    <a:pt x="328898" y="529209"/>
                    <a:pt x="346710" y="553593"/>
                    <a:pt x="336804" y="586931"/>
                  </a:cubicBezTo>
                  <a:cubicBezTo>
                    <a:pt x="327946" y="571786"/>
                    <a:pt x="315659" y="563690"/>
                    <a:pt x="301943" y="561499"/>
                  </a:cubicBezTo>
                  <a:cubicBezTo>
                    <a:pt x="278797" y="557784"/>
                    <a:pt x="251365" y="570643"/>
                    <a:pt x="228695" y="593789"/>
                  </a:cubicBezTo>
                  <a:cubicBezTo>
                    <a:pt x="195548" y="627698"/>
                    <a:pt x="193643" y="672179"/>
                    <a:pt x="218408" y="695706"/>
                  </a:cubicBezTo>
                  <a:cubicBezTo>
                    <a:pt x="240792" y="716947"/>
                    <a:pt x="264890" y="712184"/>
                    <a:pt x="285464" y="692277"/>
                  </a:cubicBezTo>
                  <a:cubicBezTo>
                    <a:pt x="301847" y="676370"/>
                    <a:pt x="300133" y="655415"/>
                    <a:pt x="291370" y="645795"/>
                  </a:cubicBezTo>
                  <a:cubicBezTo>
                    <a:pt x="287274" y="641318"/>
                    <a:pt x="279749" y="633222"/>
                    <a:pt x="267462" y="637413"/>
                  </a:cubicBezTo>
                  <a:cubicBezTo>
                    <a:pt x="246507" y="644557"/>
                    <a:pt x="247841" y="626174"/>
                    <a:pt x="266129" y="617601"/>
                  </a:cubicBezTo>
                  <a:cubicBezTo>
                    <a:pt x="282035" y="610172"/>
                    <a:pt x="298799" y="617982"/>
                    <a:pt x="307277" y="627412"/>
                  </a:cubicBezTo>
                  <a:cubicBezTo>
                    <a:pt x="323564" y="645890"/>
                    <a:pt x="329089" y="678466"/>
                    <a:pt x="299847" y="707327"/>
                  </a:cubicBezTo>
                  <a:cubicBezTo>
                    <a:pt x="274130" y="732758"/>
                    <a:pt x="237077" y="743522"/>
                    <a:pt x="202883" y="711899"/>
                  </a:cubicBezTo>
                  <a:cubicBezTo>
                    <a:pt x="182499" y="693039"/>
                    <a:pt x="173641" y="672465"/>
                    <a:pt x="175069" y="648081"/>
                  </a:cubicBezTo>
                  <a:cubicBezTo>
                    <a:pt x="152400" y="670274"/>
                    <a:pt x="136970" y="681990"/>
                    <a:pt x="137827" y="705612"/>
                  </a:cubicBezTo>
                  <a:cubicBezTo>
                    <a:pt x="138684" y="729520"/>
                    <a:pt x="139732" y="741426"/>
                    <a:pt x="121349" y="756857"/>
                  </a:cubicBezTo>
                  <a:cubicBezTo>
                    <a:pt x="108395" y="745427"/>
                    <a:pt x="108014" y="727043"/>
                    <a:pt x="109919" y="710660"/>
                  </a:cubicBezTo>
                  <a:cubicBezTo>
                    <a:pt x="90869" y="749046"/>
                    <a:pt x="49911" y="777907"/>
                    <a:pt x="7144" y="778193"/>
                  </a:cubicBezTo>
                  <a:cubicBezTo>
                    <a:pt x="7430" y="735425"/>
                    <a:pt x="36290" y="694468"/>
                    <a:pt x="74200" y="675799"/>
                  </a:cubicBezTo>
                  <a:cubicBezTo>
                    <a:pt x="57817" y="677704"/>
                    <a:pt x="39338" y="677323"/>
                    <a:pt x="28004" y="664369"/>
                  </a:cubicBezTo>
                  <a:cubicBezTo>
                    <a:pt x="43434" y="645986"/>
                    <a:pt x="55340" y="647033"/>
                    <a:pt x="79248" y="647890"/>
                  </a:cubicBezTo>
                  <a:cubicBezTo>
                    <a:pt x="102870" y="648748"/>
                    <a:pt x="114586" y="633317"/>
                    <a:pt x="136779" y="610648"/>
                  </a:cubicBezTo>
                  <a:cubicBezTo>
                    <a:pt x="112300" y="612077"/>
                    <a:pt x="91726" y="603314"/>
                    <a:pt x="72962" y="582835"/>
                  </a:cubicBezTo>
                  <a:cubicBezTo>
                    <a:pt x="41434" y="548640"/>
                    <a:pt x="52102" y="511588"/>
                    <a:pt x="77534" y="485870"/>
                  </a:cubicBezTo>
                  <a:cubicBezTo>
                    <a:pt x="106490" y="456724"/>
                    <a:pt x="139065" y="462153"/>
                    <a:pt x="157544" y="478441"/>
                  </a:cubicBezTo>
                  <a:cubicBezTo>
                    <a:pt x="167069" y="486823"/>
                    <a:pt x="174879" y="503682"/>
                    <a:pt x="167354" y="519589"/>
                  </a:cubicBezTo>
                  <a:cubicBezTo>
                    <a:pt x="158782" y="537972"/>
                    <a:pt x="140399" y="539306"/>
                    <a:pt x="147542" y="518255"/>
                  </a:cubicBezTo>
                  <a:cubicBezTo>
                    <a:pt x="151733" y="505968"/>
                    <a:pt x="143637" y="498443"/>
                    <a:pt x="139160" y="494348"/>
                  </a:cubicBezTo>
                  <a:cubicBezTo>
                    <a:pt x="129540" y="485585"/>
                    <a:pt x="108585" y="483870"/>
                    <a:pt x="92678" y="500253"/>
                  </a:cubicBezTo>
                  <a:cubicBezTo>
                    <a:pt x="72771" y="520827"/>
                    <a:pt x="68009" y="544830"/>
                    <a:pt x="89249" y="567309"/>
                  </a:cubicBezTo>
                  <a:cubicBezTo>
                    <a:pt x="112776" y="592074"/>
                    <a:pt x="157258" y="590169"/>
                    <a:pt x="191167" y="557022"/>
                  </a:cubicBezTo>
                  <a:cubicBezTo>
                    <a:pt x="214313" y="534353"/>
                    <a:pt x="227171" y="506921"/>
                    <a:pt x="223456" y="483775"/>
                  </a:cubicBezTo>
                  <a:cubicBezTo>
                    <a:pt x="221266" y="470059"/>
                    <a:pt x="213265" y="457772"/>
                    <a:pt x="198025" y="448913"/>
                  </a:cubicBezTo>
                  <a:cubicBezTo>
                    <a:pt x="231362" y="438912"/>
                    <a:pt x="255746" y="456724"/>
                    <a:pt x="258128" y="490061"/>
                  </a:cubicBezTo>
                  <a:cubicBezTo>
                    <a:pt x="286226" y="462820"/>
                    <a:pt x="290322" y="451675"/>
                    <a:pt x="275654" y="419005"/>
                  </a:cubicBezTo>
                  <a:cubicBezTo>
                    <a:pt x="311182" y="434531"/>
                    <a:pt x="322040" y="446532"/>
                    <a:pt x="374047" y="392716"/>
                  </a:cubicBezTo>
                  <a:close/>
                </a:path>
              </a:pathLst>
            </a:custGeom>
            <a:solidFill>
              <a:srgbClr val="0065BD"/>
            </a:solidFill>
            <a:ln w="12700" cap="rnd">
              <a:noFill/>
              <a:prstDash val="solid"/>
              <a:round/>
            </a:ln>
            <a:effectLst>
              <a:outerShdw blurRad="139700" sx="102000" sy="102000" algn="ctr" rotWithShape="0">
                <a:prstClr val="black">
                  <a:alpha val="23000"/>
                </a:prstClr>
              </a:outerShdw>
            </a:effectLst>
          </p:spPr>
          <p:txBody>
            <a:bodyPr anchor="ctr"/>
            <a:lstStyle/>
            <a:p>
              <a:pPr marL="0" marR="0" lvl="0" indent="0" algn="l" defTabSz="691119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4530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66ED462-6A52-4D92-B6D6-EA705E834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53D4DA2-4BB7-49E5-8564-971EDA1902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A1FEF4A-3483-4D24-8FD4-3B23AB327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AD89A35-277B-40D2-8A7B-28437D1D6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4F84E17-46E6-4CD5-A945-7E1C77231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98B5B4D-78FA-4C8F-9BBC-047845B216ED}"/>
              </a:ext>
            </a:extLst>
          </p:cNvPr>
          <p:cNvSpPr/>
          <p:nvPr userDrawn="1"/>
        </p:nvSpPr>
        <p:spPr>
          <a:xfrm>
            <a:off x="8865142" y="4988871"/>
            <a:ext cx="371324" cy="161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defTabSz="6905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defTabSz="690546">
              <a:defRPr/>
            </a:pPr>
            <a:fld id="{6A93956F-647A-44B9-8163-DDB447652883}" type="slidenum">
              <a:rPr lang="ru-RU" altLang="ru-RU" sz="800" smtClean="0">
                <a:solidFill>
                  <a:schemeClr val="tx1"/>
                </a:solidFill>
                <a:latin typeface="Arial" panose="020B0604020202020204" pitchFamily="34" charset="0"/>
              </a:rPr>
              <a:pPr algn="ctr" defTabSz="690546">
                <a:defRPr/>
              </a:pPr>
              <a:t>‹#›</a:t>
            </a:fld>
            <a:endParaRPr lang="ru-RU" altLang="ru-RU" sz="800" dirty="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657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5901658-CE2C-4C65-B522-368DCB96E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33231BF-8C55-4844-A5C7-F76E1E11D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EA49D75-AEB6-4CE6-8AC9-42CAB4A2C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B75DD10-378C-466E-9826-B1D354E36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0716D22-EFA2-44C9-BBDF-693002B31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05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D4D92B9-CA76-4B02-A1F5-D05981116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500873B0-81EA-47DF-A7A9-663E9E96A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4B674BF6-2A91-4543-ABDE-186175EC2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751A899-6156-4866-9CC6-D87BD850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514EC80-A724-4DD9-9029-882423C48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C58AE3C-6BF5-4313-8440-5A6E736A4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07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07376B4-786D-472B-B7D4-CECB0B388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CD3734D5-42F9-401E-A83F-28A90FA57B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E141A302-12A1-4C22-A66F-96ABA83131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70C9062-A72C-4EF7-9EFD-261F0BB9DA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D9B6604-4CF9-4657-BEEB-549CF4FB4B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015D05F9-1D3E-4C1F-8D9E-80473B380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E6EBE88-043E-461A-94F1-6E326C248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F4C4EA7-2589-4889-9D82-5A5C68DA9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1891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3C1B609-FFD4-40EA-97C9-E45A964EF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02FC665C-5BF7-457B-BD79-DD7CEB43E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B9D64C38-347B-4F1E-A136-28A0A1A1B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258D947B-ABDC-49D7-98E3-EED4BAE9C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631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0D41352-3946-4DDC-8D2B-81B354A5E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F2E2849E-B3FC-4ABF-AEF4-B370F4F2B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D25F5A29-21B2-4DBC-9E25-D28D02D4B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975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B0C723-CD97-4CF6-BE09-8C7220D4C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8D3F5281-D3E9-4277-B4BE-D607C44F4B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5448CA1D-7E28-4100-8EA5-99D588A2D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1ADCCEC-6D97-4066-A97C-04F2BA6C6D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6877BD72-24F6-4CB5-8242-4F9FCDA7B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2F14B94-9BF5-4052-886B-8DDBD0181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160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2F44170-86FB-4E03-9603-5CA6754F3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83A013D-99DA-48BF-B055-FE583865B6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82E4C0FB-2C9D-42CB-86AC-2A765C807E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01B00D0-14AC-45DC-80C4-53283AFB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F601DBFD-3354-45A1-A3C1-E5B4C9C5A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9C0A601-AEAC-4530-B236-5B53F011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2935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EDC3058-A165-4F99-9FE5-7F725F570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5B4C1C36-3F0B-44F1-A723-7B04CBE1C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15105AD-169D-4384-A233-81A02A392A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37A3B-50C7-429E-A821-61E204F8342B}" type="datetimeFigureOut">
              <a:rPr lang="ru-RU" smtClean="0"/>
              <a:pPr/>
              <a:t>13.09.2021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5D46316-30C1-4DC7-84B0-AED79EED96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F894552-CEA3-4A9C-B131-E3B34B9AB3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324369-FBAC-44AC-92AE-02EF5F64AF9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165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3.png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microsoft.com/office/2007/relationships/hdphoto" Target="../media/hdphoto1.wdp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image" Target="../media/image3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microsoft.com/office/2007/relationships/hdphoto" Target="../media/hdphoto1.wdp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3"/>
          <p:cNvSpPr txBox="1">
            <a:spLocks/>
          </p:cNvSpPr>
          <p:nvPr/>
        </p:nvSpPr>
        <p:spPr>
          <a:xfrm>
            <a:off x="1405721" y="977462"/>
            <a:ext cx="7738280" cy="3140491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«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Қазақстан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Республикасының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кейбір</a:t>
            </a:r>
            <a:r>
              <a:rPr lang="ru-RU" altLang="ru-RU" sz="2000" b="1" dirty="0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заңнамалық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актілеріне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altLang="ru-RU" sz="2000" b="1" dirty="0" smtClean="0">
              <a:solidFill>
                <a:srgbClr val="002060"/>
              </a:solidFill>
              <a:latin typeface="Bahnschrift" panose="020B0502040204020203" pitchFamily="34" charset="0"/>
              <a:ea typeface="Tahoma" pitchFamily="34" charset="0"/>
              <a:cs typeface="Tahoma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b="1" dirty="0" err="1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Қазақстан</a:t>
            </a:r>
            <a:r>
              <a:rPr lang="ru-RU" altLang="ru-RU" sz="2000" b="1" dirty="0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Республикасында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кәсіпкерлік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қызмет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саласында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жаңа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реттеушілік</a:t>
            </a:r>
            <a:r>
              <a:rPr lang="ru-RU" altLang="ru-RU" sz="2000" b="1" dirty="0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саясатты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енгізу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мәселелері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бойынша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altLang="ru-RU" sz="2000" b="1" dirty="0" smtClean="0">
              <a:solidFill>
                <a:srgbClr val="002060"/>
              </a:solidFill>
              <a:latin typeface="Bahnschrift" panose="020B0502040204020203" pitchFamily="34" charset="0"/>
              <a:ea typeface="Tahoma" pitchFamily="34" charset="0"/>
              <a:cs typeface="Tahoma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b="1" dirty="0" err="1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өзгерістер</a:t>
            </a:r>
            <a:r>
              <a:rPr lang="ru-RU" altLang="ru-RU" sz="2000" b="1" dirty="0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мен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толықтырулар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енгізу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туралы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» </a:t>
            </a:r>
            <a:endParaRPr lang="ru-RU" altLang="ru-RU" sz="2000" b="1" dirty="0" smtClean="0">
              <a:solidFill>
                <a:srgbClr val="002060"/>
              </a:solidFill>
              <a:latin typeface="Bahnschrift" panose="020B0502040204020203" pitchFamily="34" charset="0"/>
              <a:ea typeface="Tahoma" pitchFamily="34" charset="0"/>
              <a:cs typeface="Tahoma" pitchFamily="34" charset="0"/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ru-RU" altLang="ru-RU" sz="2000" b="1" dirty="0" err="1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Қазақстан</a:t>
            </a:r>
            <a:r>
              <a:rPr lang="ru-RU" altLang="ru-RU" sz="2000" b="1" dirty="0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Республикасы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ның</a:t>
            </a:r>
            <a:r>
              <a:rPr lang="ru-RU" altLang="ru-RU" sz="2000" b="1" dirty="0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Заң</a:t>
            </a:r>
            <a:r>
              <a:rPr lang="ru-RU" altLang="ru-RU" sz="2000" b="1" dirty="0" smtClean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2000" b="1" dirty="0" err="1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жобасы</a:t>
            </a:r>
            <a:r>
              <a:rPr lang="ru-RU" altLang="ru-RU" sz="2000" b="1" dirty="0">
                <a:solidFill>
                  <a:srgbClr val="002060"/>
                </a:solidFill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endParaRPr lang="ru-RU" sz="2000" b="1" dirty="0">
              <a:solidFill>
                <a:srgbClr val="0066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05721" y="283779"/>
            <a:ext cx="77382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latin typeface="Bahnschrift" panose="020B0502040204020203" pitchFamily="34" charset="0"/>
              </a:rPr>
              <a:t>ҚАЗАҚСТАН РЕСПУБЛИКАСЫНЫҢ </a:t>
            </a:r>
          </a:p>
          <a:p>
            <a:pPr algn="ctr"/>
            <a:r>
              <a:rPr lang="ru-RU" sz="1200" dirty="0" smtClean="0">
                <a:latin typeface="Bahnschrift" panose="020B0502040204020203" pitchFamily="34" charset="0"/>
              </a:rPr>
              <a:t>ҰЛТТЫҚ ЭКОНОМИКА МИНИСТРЛІГІ</a:t>
            </a:r>
            <a:endParaRPr lang="ru-RU" sz="1200" dirty="0">
              <a:latin typeface="Bahnschrift" panose="020B0502040204020203" pitchFamily="34" charset="0"/>
            </a:endParaRP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xmlns="" id="{946BD61A-E0B8-41B3-957A-A39B81ABD8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5875" y="4575385"/>
            <a:ext cx="279796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Open Sans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altLang="ru-RU" sz="1200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Нұр-Сұлтан</a:t>
            </a:r>
            <a:r>
              <a:rPr lang="ru-RU" altLang="ru-RU" sz="1200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қ, 2021 </a:t>
            </a:r>
            <a:r>
              <a:rPr lang="ru-RU" altLang="ru-RU" sz="120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ж</a:t>
            </a:r>
            <a:r>
              <a:rPr lang="ru-RU" altLang="ru-RU" sz="1200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. </a:t>
            </a:r>
            <a:r>
              <a:rPr lang="kk-KZ" altLang="ru-RU" sz="1200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қыркүйек</a:t>
            </a:r>
            <a:r>
              <a:rPr lang="ru-RU" altLang="ru-RU" sz="1200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altLang="ru-RU" sz="1200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айы</a:t>
            </a:r>
            <a:endParaRPr lang="ru-RU" altLang="ru-RU" sz="1200" dirty="0">
              <a:latin typeface="Bahnschrift" panose="020B0502040204020203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42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2">
            <a:extLst>
              <a:ext uri="{FF2B5EF4-FFF2-40B4-BE49-F238E27FC236}">
                <a16:creationId xmlns:a16="http://schemas.microsoft.com/office/drawing/2014/main" xmlns="" id="{3A447C9D-523C-4B12-9D30-655726ED5D50}"/>
              </a:ext>
            </a:extLst>
          </p:cNvPr>
          <p:cNvSpPr/>
          <p:nvPr/>
        </p:nvSpPr>
        <p:spPr>
          <a:xfrm>
            <a:off x="1803725" y="0"/>
            <a:ext cx="425450" cy="194309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458A1C8-C305-499D-B754-270A0B40DFC4}"/>
              </a:ext>
            </a:extLst>
          </p:cNvPr>
          <p:cNvSpPr txBox="1"/>
          <p:nvPr/>
        </p:nvSpPr>
        <p:spPr>
          <a:xfrm>
            <a:off x="500848" y="2230269"/>
            <a:ext cx="310441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517922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«ТАЗА ПАРАҚТАН» </a:t>
            </a:r>
            <a:r>
              <a:rPr lang="ru-RU" sz="24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РЕТТЕУ </a:t>
            </a:r>
            <a:r>
              <a:rPr lang="ru-RU" sz="2400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ТӘСІЛДЕРІ</a:t>
            </a:r>
            <a:endParaRPr lang="ru-RU" sz="24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BD3CE60C-8B7C-4784-B0A7-A02A5D6EBBBB}"/>
              </a:ext>
            </a:extLst>
          </p:cNvPr>
          <p:cNvGrpSpPr/>
          <p:nvPr/>
        </p:nvGrpSpPr>
        <p:grpSpPr>
          <a:xfrm>
            <a:off x="4173015" y="718962"/>
            <a:ext cx="4922114" cy="3792290"/>
            <a:chOff x="4164392" y="274611"/>
            <a:chExt cx="4516336" cy="4724905"/>
          </a:xfrm>
        </p:grpSpPr>
        <p:sp>
          <p:nvSpPr>
            <p:cNvPr id="36" name="Rectangle 286">
              <a:extLst>
                <a:ext uri="{FF2B5EF4-FFF2-40B4-BE49-F238E27FC236}">
                  <a16:creationId xmlns:a16="http://schemas.microsoft.com/office/drawing/2014/main" xmlns="" id="{E96FC5A8-356F-4145-A036-A2800CDE46A9}"/>
                </a:ext>
              </a:extLst>
            </p:cNvPr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 bwMode="gray">
            <a:xfrm>
              <a:off x="4164392" y="309824"/>
              <a:ext cx="4516335" cy="4654477"/>
            </a:xfrm>
            <a:prstGeom prst="roundRect">
              <a:avLst>
                <a:gd name="adj" fmla="val 0"/>
              </a:avLst>
            </a:prstGeom>
            <a:pattFill prst="ltDnDiag">
              <a:fgClr>
                <a:srgbClr val="F9C61B">
                  <a:lumMod val="40000"/>
                  <a:lumOff val="60000"/>
                </a:srgbClr>
              </a:fgClr>
              <a:bgClr>
                <a:srgbClr val="FFFFFF"/>
              </a:bgClr>
            </a:patt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>
              <a:defPPr>
                <a:defRPr lang="en-US"/>
              </a:defPPr>
              <a:lvl1pPr algn="ctr">
                <a:defRPr sz="1100">
                  <a:latin typeface="+mn-lt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457200" marR="0" lvl="1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  <p:sp>
          <p:nvSpPr>
            <p:cNvPr id="37" name="Rectangle 111">
              <a:extLst>
                <a:ext uri="{FF2B5EF4-FFF2-40B4-BE49-F238E27FC236}">
                  <a16:creationId xmlns:a16="http://schemas.microsoft.com/office/drawing/2014/main" xmlns="" id="{D9E03006-0039-4811-931C-92DECD084A51}"/>
                </a:ext>
              </a:extLst>
            </p:cNvPr>
            <p:cNvSpPr>
              <a:spLocks/>
            </p:cNvSpPr>
            <p:nvPr/>
          </p:nvSpPr>
          <p:spPr bwMode="gray">
            <a:xfrm>
              <a:off x="4164393" y="4964303"/>
              <a:ext cx="4516335" cy="35213"/>
            </a:xfrm>
            <a:prstGeom prst="rect">
              <a:avLst/>
            </a:prstGeom>
            <a:solidFill>
              <a:srgbClr val="F9C61B">
                <a:lumMod val="60000"/>
                <a:lumOff val="40000"/>
              </a:srgb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  <p:sp>
          <p:nvSpPr>
            <p:cNvPr id="38" name="Rectangle 112">
              <a:extLst>
                <a:ext uri="{FF2B5EF4-FFF2-40B4-BE49-F238E27FC236}">
                  <a16:creationId xmlns:a16="http://schemas.microsoft.com/office/drawing/2014/main" xmlns="" id="{AB28220E-1A35-4442-929F-5AAD331955C7}"/>
                </a:ext>
              </a:extLst>
            </p:cNvPr>
            <p:cNvSpPr>
              <a:spLocks/>
            </p:cNvSpPr>
            <p:nvPr/>
          </p:nvSpPr>
          <p:spPr bwMode="gray">
            <a:xfrm>
              <a:off x="4164393" y="274611"/>
              <a:ext cx="4516335" cy="35213"/>
            </a:xfrm>
            <a:prstGeom prst="rect">
              <a:avLst/>
            </a:prstGeom>
            <a:solidFill>
              <a:srgbClr val="F9C61B">
                <a:lumMod val="60000"/>
                <a:lumOff val="40000"/>
              </a:srgb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4714453" y="1484302"/>
            <a:ext cx="349685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14">
              <a:spcBef>
                <a:spcPts val="68"/>
              </a:spcBef>
              <a:tabLst>
                <a:tab pos="157925" algn="l"/>
              </a:tabLst>
            </a:pPr>
            <a:r>
              <a:rPr lang="ru-RU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ТАЛАПТАРДЫ БЕЛГІЛЕУ ШАРТТАРЫ</a:t>
            </a:r>
            <a:endParaRPr lang="en-US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08132" y="2099270"/>
            <a:ext cx="23778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14">
              <a:spcBef>
                <a:spcPts val="68"/>
              </a:spcBef>
              <a:tabLst>
                <a:tab pos="157925" algn="l"/>
              </a:tabLst>
            </a:pPr>
            <a:r>
              <a:rPr lang="kk-KZ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«</a:t>
            </a:r>
            <a:r>
              <a:rPr lang="en-US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1 </a:t>
            </a:r>
            <a:r>
              <a:rPr lang="en-US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2 </a:t>
            </a:r>
            <a:r>
              <a:rPr lang="en-US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OUT</a:t>
            </a:r>
            <a:r>
              <a:rPr lang="kk-KZ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»</a:t>
            </a:r>
            <a:r>
              <a:rPr lang="en-US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ҚАҒИДАСЫ</a:t>
            </a:r>
            <a:endParaRPr lang="en-US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716864" y="2615300"/>
            <a:ext cx="4320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9514">
              <a:spcBef>
                <a:spcPts val="68"/>
              </a:spcBef>
              <a:tabLst>
                <a:tab pos="157925" algn="l"/>
              </a:tabLst>
            </a:pPr>
            <a:r>
              <a:rPr lang="ru-RU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МІНДЕТТІ ТАЛАПТАР ТІЗІЛІМІ</a:t>
            </a:r>
            <a:endParaRPr lang="en-US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708132" y="949441"/>
            <a:ext cx="4320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marL="9514">
              <a:spcBef>
                <a:spcPts val="68"/>
              </a:spcBef>
              <a:tabLst>
                <a:tab pos="157925" algn="l"/>
              </a:tabLst>
            </a:pPr>
            <a:r>
              <a:rPr lang="ru-RU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БАЗАЛЫҚ ҚАҒИДАТТАРДЫ ЖЕТІЛДІРУ</a:t>
            </a:r>
            <a:endParaRPr lang="en-US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Овал 8">
            <a:extLst>
              <a:ext uri="{FF2B5EF4-FFF2-40B4-BE49-F238E27FC236}">
                <a16:creationId xmlns:a16="http://schemas.microsoft.com/office/drawing/2014/main" xmlns="" id="{D4E7C568-DAC2-429C-9478-6943C888C6F4}"/>
              </a:ext>
            </a:extLst>
          </p:cNvPr>
          <p:cNvSpPr/>
          <p:nvPr/>
        </p:nvSpPr>
        <p:spPr>
          <a:xfrm>
            <a:off x="4348195" y="961569"/>
            <a:ext cx="283523" cy="28352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ru-RU" sz="12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FF9182E5-54FB-4CC2-867F-67C1BB1CFC3F}"/>
              </a:ext>
            </a:extLst>
          </p:cNvPr>
          <p:cNvSpPr/>
          <p:nvPr/>
        </p:nvSpPr>
        <p:spPr>
          <a:xfrm>
            <a:off x="4368987" y="1508556"/>
            <a:ext cx="283523" cy="28352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lang="ru-RU" sz="12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B39CC218-6AD2-4C1A-B4E8-DC5829D0DC21}"/>
              </a:ext>
            </a:extLst>
          </p:cNvPr>
          <p:cNvSpPr/>
          <p:nvPr/>
        </p:nvSpPr>
        <p:spPr>
          <a:xfrm>
            <a:off x="4377546" y="2055543"/>
            <a:ext cx="283523" cy="28352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lang="ru-RU" sz="12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xmlns="" id="{CD37E5C5-19CB-4923-BC79-1A0F98A5B412}"/>
              </a:ext>
            </a:extLst>
          </p:cNvPr>
          <p:cNvSpPr/>
          <p:nvPr/>
        </p:nvSpPr>
        <p:spPr>
          <a:xfrm>
            <a:off x="4375078" y="2627428"/>
            <a:ext cx="283523" cy="28352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lang="ru-RU" sz="12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Овал 12">
            <a:extLst>
              <a:ext uri="{FF2B5EF4-FFF2-40B4-BE49-F238E27FC236}">
                <a16:creationId xmlns:a16="http://schemas.microsoft.com/office/drawing/2014/main" xmlns="" id="{1424A0BC-17DB-49BA-B655-148B70C6E1C7}"/>
              </a:ext>
            </a:extLst>
          </p:cNvPr>
          <p:cNvSpPr/>
          <p:nvPr/>
        </p:nvSpPr>
        <p:spPr>
          <a:xfrm>
            <a:off x="4377546" y="3167820"/>
            <a:ext cx="283523" cy="28352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  <a:endParaRPr lang="ru-RU" sz="12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xmlns="" id="{1EBCA2D1-CDBA-4E3D-AA84-ABC3DA4BD15F}"/>
              </a:ext>
            </a:extLst>
          </p:cNvPr>
          <p:cNvSpPr/>
          <p:nvPr/>
        </p:nvSpPr>
        <p:spPr>
          <a:xfrm>
            <a:off x="4380306" y="3919427"/>
            <a:ext cx="283523" cy="28352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ru-RU" sz="12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xmlns="" id="{E790FD6B-3B65-4130-AB1A-1E486C298A35}"/>
              </a:ext>
            </a:extLst>
          </p:cNvPr>
          <p:cNvGrpSpPr/>
          <p:nvPr/>
        </p:nvGrpSpPr>
        <p:grpSpPr>
          <a:xfrm>
            <a:off x="1442273" y="560863"/>
            <a:ext cx="1148355" cy="1241997"/>
            <a:chOff x="1442273" y="670591"/>
            <a:chExt cx="1148355" cy="1241997"/>
          </a:xfrm>
        </p:grpSpPr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xmlns="" id="{727D7EEE-D2B3-4E2B-9C5D-6F200764AE0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442273" y="670591"/>
              <a:ext cx="1148355" cy="1241997"/>
              <a:chOff x="4419600" y="1614488"/>
              <a:chExt cx="3353197" cy="3629025"/>
            </a:xfrm>
          </p:grpSpPr>
          <p:sp>
            <p:nvSpPr>
              <p:cNvPr id="33" name="AutoShape 2">
                <a:extLst>
                  <a:ext uri="{FF2B5EF4-FFF2-40B4-BE49-F238E27FC236}">
                    <a16:creationId xmlns:a16="http://schemas.microsoft.com/office/drawing/2014/main" xmlns="" id="{FFE9A9BC-C813-41C6-9A7A-8CF23B45CD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9600" y="1614488"/>
                <a:ext cx="3353197" cy="3629025"/>
              </a:xfrm>
              <a:custGeom>
                <a:avLst/>
                <a:gdLst/>
                <a:ahLst/>
                <a:cxnLst/>
                <a:rect l="0" t="0" r="r" b="b"/>
                <a:pathLst>
                  <a:path w="21600" h="21251">
                    <a:moveTo>
                      <a:pt x="0" y="7472"/>
                    </a:moveTo>
                    <a:cubicBezTo>
                      <a:pt x="0" y="6079"/>
                      <a:pt x="1085" y="4368"/>
                      <a:pt x="2412" y="3670"/>
                    </a:cubicBezTo>
                    <a:lnTo>
                      <a:pt x="8389" y="523"/>
                    </a:lnTo>
                    <a:cubicBezTo>
                      <a:pt x="9715" y="-175"/>
                      <a:pt x="11885" y="-175"/>
                      <a:pt x="13211" y="523"/>
                    </a:cubicBezTo>
                    <a:lnTo>
                      <a:pt x="19188" y="3670"/>
                    </a:lnTo>
                    <a:cubicBezTo>
                      <a:pt x="20515" y="4368"/>
                      <a:pt x="21600" y="6079"/>
                      <a:pt x="21600" y="7472"/>
                    </a:cubicBezTo>
                    <a:lnTo>
                      <a:pt x="21600" y="13778"/>
                    </a:lnTo>
                    <a:cubicBezTo>
                      <a:pt x="21600" y="15171"/>
                      <a:pt x="20515" y="16882"/>
                      <a:pt x="19188" y="17580"/>
                    </a:cubicBezTo>
                    <a:lnTo>
                      <a:pt x="13211" y="20727"/>
                    </a:lnTo>
                    <a:cubicBezTo>
                      <a:pt x="11885" y="21425"/>
                      <a:pt x="9715" y="21425"/>
                      <a:pt x="8389" y="20727"/>
                    </a:cubicBezTo>
                    <a:lnTo>
                      <a:pt x="2412" y="17580"/>
                    </a:lnTo>
                    <a:cubicBezTo>
                      <a:pt x="1085" y="16882"/>
                      <a:pt x="0" y="15171"/>
                      <a:pt x="0" y="13778"/>
                    </a:cubicBezTo>
                    <a:lnTo>
                      <a:pt x="0" y="7472"/>
                    </a:lnTo>
                    <a:close/>
                    <a:moveTo>
                      <a:pt x="0" y="7472"/>
                    </a:moveTo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txBody>
              <a:bodyPr lIns="0" tIns="0" rIns="0" bIns="0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  <a:cs typeface="+mn-cs"/>
                </a:endParaRPr>
              </a:p>
            </p:txBody>
          </p:sp>
          <p:sp>
            <p:nvSpPr>
              <p:cNvPr id="34" name="AutoShape 2">
                <a:extLst>
                  <a:ext uri="{FF2B5EF4-FFF2-40B4-BE49-F238E27FC236}">
                    <a16:creationId xmlns:a16="http://schemas.microsoft.com/office/drawing/2014/main" xmlns="" id="{8F393390-A4FB-4C1E-A822-1AB7C9A4A5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11355" y="1959983"/>
                <a:ext cx="2769290" cy="2938030"/>
              </a:xfrm>
              <a:custGeom>
                <a:avLst/>
                <a:gdLst>
                  <a:gd name="T0" fmla="*/ 0 w 21600"/>
                  <a:gd name="T1" fmla="*/ 112480491 h 21251"/>
                  <a:gd name="T2" fmla="*/ 30005990 w 21600"/>
                  <a:gd name="T3" fmla="*/ 55246738 h 21251"/>
                  <a:gd name="T4" fmla="*/ 104361619 w 21600"/>
                  <a:gd name="T5" fmla="*/ 7872971 h 21251"/>
                  <a:gd name="T6" fmla="*/ 164348726 w 21600"/>
                  <a:gd name="T7" fmla="*/ 7872971 h 21251"/>
                  <a:gd name="T8" fmla="*/ 238704355 w 21600"/>
                  <a:gd name="T9" fmla="*/ 55246738 h 21251"/>
                  <a:gd name="T10" fmla="*/ 268710345 w 21600"/>
                  <a:gd name="T11" fmla="*/ 112480491 h 21251"/>
                  <a:gd name="T12" fmla="*/ 268710345 w 21600"/>
                  <a:gd name="T13" fmla="*/ 207408386 h 21251"/>
                  <a:gd name="T14" fmla="*/ 238704355 w 21600"/>
                  <a:gd name="T15" fmla="*/ 264642262 h 21251"/>
                  <a:gd name="T16" fmla="*/ 164348726 w 21600"/>
                  <a:gd name="T17" fmla="*/ 312015907 h 21251"/>
                  <a:gd name="T18" fmla="*/ 104361619 w 21600"/>
                  <a:gd name="T19" fmla="*/ 312015907 h 21251"/>
                  <a:gd name="T20" fmla="*/ 30005990 w 21600"/>
                  <a:gd name="T21" fmla="*/ 264642262 h 21251"/>
                  <a:gd name="T22" fmla="*/ 0 w 21600"/>
                  <a:gd name="T23" fmla="*/ 207408386 h 21251"/>
                  <a:gd name="T24" fmla="*/ 0 w 21600"/>
                  <a:gd name="T25" fmla="*/ 112480491 h 21251"/>
                  <a:gd name="T26" fmla="*/ 0 w 21600"/>
                  <a:gd name="T27" fmla="*/ 112480491 h 21251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21600" h="21251">
                    <a:moveTo>
                      <a:pt x="0" y="7472"/>
                    </a:moveTo>
                    <a:cubicBezTo>
                      <a:pt x="0" y="6079"/>
                      <a:pt x="1085" y="4368"/>
                      <a:pt x="2412" y="3670"/>
                    </a:cubicBezTo>
                    <a:lnTo>
                      <a:pt x="8389" y="523"/>
                    </a:lnTo>
                    <a:cubicBezTo>
                      <a:pt x="9715" y="-175"/>
                      <a:pt x="11885" y="-175"/>
                      <a:pt x="13211" y="523"/>
                    </a:cubicBezTo>
                    <a:lnTo>
                      <a:pt x="19188" y="3670"/>
                    </a:lnTo>
                    <a:cubicBezTo>
                      <a:pt x="20515" y="4368"/>
                      <a:pt x="21600" y="6079"/>
                      <a:pt x="21600" y="7472"/>
                    </a:cubicBezTo>
                    <a:lnTo>
                      <a:pt x="21600" y="13778"/>
                    </a:lnTo>
                    <a:cubicBezTo>
                      <a:pt x="21600" y="15171"/>
                      <a:pt x="20515" y="16882"/>
                      <a:pt x="19188" y="17580"/>
                    </a:cubicBezTo>
                    <a:lnTo>
                      <a:pt x="13211" y="20727"/>
                    </a:lnTo>
                    <a:cubicBezTo>
                      <a:pt x="11885" y="21425"/>
                      <a:pt x="9715" y="21425"/>
                      <a:pt x="8389" y="20727"/>
                    </a:cubicBezTo>
                    <a:lnTo>
                      <a:pt x="2412" y="17580"/>
                    </a:lnTo>
                    <a:cubicBezTo>
                      <a:pt x="1085" y="16882"/>
                      <a:pt x="0" y="15171"/>
                      <a:pt x="0" y="13778"/>
                    </a:cubicBezTo>
                    <a:lnTo>
                      <a:pt x="0" y="7472"/>
                    </a:lnTo>
                    <a:close/>
                    <a:moveTo>
                      <a:pt x="0" y="7472"/>
                    </a:move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ru-RU"/>
              </a:p>
            </p:txBody>
          </p:sp>
        </p:grpSp>
        <p:pic>
          <p:nvPicPr>
            <p:cNvPr id="18" name="Рисунок 17">
              <a:extLst>
                <a:ext uri="{FF2B5EF4-FFF2-40B4-BE49-F238E27FC236}">
                  <a16:creationId xmlns:a16="http://schemas.microsoft.com/office/drawing/2014/main" xmlns="" id="{6DB4009A-131B-4AD3-B2E1-FA42688CA7E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0450" y="985589"/>
              <a:ext cx="612000" cy="612000"/>
            </a:xfrm>
            <a:prstGeom prst="rect">
              <a:avLst/>
            </a:prstGeom>
          </p:spPr>
        </p:pic>
      </p:grp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xmlns="" id="{07A2175A-5832-4622-897A-5DC7B44C86F9}"/>
              </a:ext>
            </a:extLst>
          </p:cNvPr>
          <p:cNvCxnSpPr>
            <a:cxnSpLocks/>
          </p:cNvCxnSpPr>
          <p:nvPr/>
        </p:nvCxnSpPr>
        <p:spPr>
          <a:xfrm flipV="1">
            <a:off x="3568657" y="2514684"/>
            <a:ext cx="31533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>
            <a:extLst>
              <a:ext uri="{FF2B5EF4-FFF2-40B4-BE49-F238E27FC236}">
                <a16:creationId xmlns:a16="http://schemas.microsoft.com/office/drawing/2014/main" xmlns="" id="{68C6698C-BC8E-462B-A94E-22A350EB3D2F}"/>
              </a:ext>
            </a:extLst>
          </p:cNvPr>
          <p:cNvCxnSpPr>
            <a:cxnSpLocks/>
          </p:cNvCxnSpPr>
          <p:nvPr/>
        </p:nvCxnSpPr>
        <p:spPr>
          <a:xfrm flipH="1">
            <a:off x="3895963" y="2743104"/>
            <a:ext cx="28040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>
            <a:extLst>
              <a:ext uri="{FF2B5EF4-FFF2-40B4-BE49-F238E27FC236}">
                <a16:creationId xmlns:a16="http://schemas.microsoft.com/office/drawing/2014/main" xmlns="" id="{81A5E44E-14F1-407B-8825-F7D43A7065C8}"/>
              </a:ext>
            </a:extLst>
          </p:cNvPr>
          <p:cNvCxnSpPr>
            <a:cxnSpLocks/>
          </p:cNvCxnSpPr>
          <p:nvPr/>
        </p:nvCxnSpPr>
        <p:spPr>
          <a:xfrm flipH="1">
            <a:off x="3895963" y="2229584"/>
            <a:ext cx="28040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>
            <a:extLst>
              <a:ext uri="{FF2B5EF4-FFF2-40B4-BE49-F238E27FC236}">
                <a16:creationId xmlns:a16="http://schemas.microsoft.com/office/drawing/2014/main" xmlns="" id="{2B8F3E07-3E87-40A7-9F2D-A89ACD88F542}"/>
              </a:ext>
            </a:extLst>
          </p:cNvPr>
          <p:cNvCxnSpPr>
            <a:cxnSpLocks/>
          </p:cNvCxnSpPr>
          <p:nvPr/>
        </p:nvCxnSpPr>
        <p:spPr>
          <a:xfrm flipH="1">
            <a:off x="3883987" y="1103330"/>
            <a:ext cx="28040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xmlns="" id="{DD4820F9-B95B-492E-820E-8387792FD23A}"/>
              </a:ext>
            </a:extLst>
          </p:cNvPr>
          <p:cNvCxnSpPr>
            <a:cxnSpLocks/>
          </p:cNvCxnSpPr>
          <p:nvPr/>
        </p:nvCxnSpPr>
        <p:spPr>
          <a:xfrm flipH="1">
            <a:off x="3895963" y="3288239"/>
            <a:ext cx="28040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>
            <a:extLst>
              <a:ext uri="{FF2B5EF4-FFF2-40B4-BE49-F238E27FC236}">
                <a16:creationId xmlns:a16="http://schemas.microsoft.com/office/drawing/2014/main" xmlns="" id="{CD1AFD27-BFEC-4AB7-8EF7-A647FBAB122B}"/>
              </a:ext>
            </a:extLst>
          </p:cNvPr>
          <p:cNvCxnSpPr>
            <a:cxnSpLocks/>
          </p:cNvCxnSpPr>
          <p:nvPr/>
        </p:nvCxnSpPr>
        <p:spPr>
          <a:xfrm flipH="1">
            <a:off x="3895963" y="4061188"/>
            <a:ext cx="28040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2">
            <a:extLst>
              <a:ext uri="{FF2B5EF4-FFF2-40B4-BE49-F238E27FC236}">
                <a16:creationId xmlns:a16="http://schemas.microsoft.com/office/drawing/2014/main" xmlns="" id="{332FD8F9-3303-4810-B7B0-264E0E28EAF6}"/>
              </a:ext>
            </a:extLst>
          </p:cNvPr>
          <p:cNvSpPr/>
          <p:nvPr/>
        </p:nvSpPr>
        <p:spPr>
          <a:xfrm>
            <a:off x="1803725" y="3520035"/>
            <a:ext cx="425450" cy="16234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Прямоугольник 39"/>
          <p:cNvSpPr/>
          <p:nvPr/>
        </p:nvSpPr>
        <p:spPr>
          <a:xfrm>
            <a:off x="4708132" y="3803180"/>
            <a:ext cx="4091185" cy="5360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514">
              <a:spcBef>
                <a:spcPts val="68"/>
              </a:spcBef>
              <a:tabLst>
                <a:tab pos="157925" algn="l"/>
              </a:tabLst>
            </a:pPr>
            <a:r>
              <a:rPr lang="ru-RU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МЕМЛЕКЕТТІК </a:t>
            </a:r>
            <a:r>
              <a:rPr lang="ru-RU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 МЕН ҚАДАҒАЛАУДЫ</a:t>
            </a:r>
          </a:p>
          <a:p>
            <a:pPr marL="9514">
              <a:spcBef>
                <a:spcPts val="68"/>
              </a:spcBef>
              <a:tabLst>
                <a:tab pos="157925" algn="l"/>
              </a:tabLst>
            </a:pPr>
            <a:r>
              <a:rPr lang="ru-RU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ЖЕТІЛДІРУ</a:t>
            </a:r>
            <a:endParaRPr lang="ru-RU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4" name="Прямая соединительная линия 53">
            <a:extLst>
              <a:ext uri="{FF2B5EF4-FFF2-40B4-BE49-F238E27FC236}">
                <a16:creationId xmlns:a16="http://schemas.microsoft.com/office/drawing/2014/main" xmlns="" id="{81A5E44E-14F1-407B-8825-F7D43A7065C8}"/>
              </a:ext>
            </a:extLst>
          </p:cNvPr>
          <p:cNvCxnSpPr>
            <a:cxnSpLocks/>
          </p:cNvCxnSpPr>
          <p:nvPr/>
        </p:nvCxnSpPr>
        <p:spPr>
          <a:xfrm flipH="1">
            <a:off x="3895963" y="1652759"/>
            <a:ext cx="280406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  <a:head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4708131" y="3071189"/>
            <a:ext cx="4091185" cy="536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514" algn="just">
              <a:spcBef>
                <a:spcPts val="68"/>
              </a:spcBef>
              <a:tabLst>
                <a:tab pos="157925" algn="l"/>
              </a:tabLst>
            </a:pPr>
            <a:r>
              <a:rPr lang="ru-RU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БИЗНЕС ЕСЕПТІЛІГІН </a:t>
            </a:r>
            <a:r>
              <a:rPr lang="ru-RU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ЦИФРЛАНДЫРУ, </a:t>
            </a:r>
          </a:p>
          <a:p>
            <a:pPr marL="9514" algn="just">
              <a:spcBef>
                <a:spcPts val="68"/>
              </a:spcBef>
              <a:tabLst>
                <a:tab pos="157925" algn="l"/>
              </a:tabLst>
            </a:pPr>
            <a:r>
              <a:rPr lang="ru-RU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БАҚЫЛАУДАҒЫ ТӘУЕКЕЛ-ТАЛДАУ</a:t>
            </a:r>
            <a:endParaRPr lang="en-US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3" name="Прямая соединительная линия 52">
            <a:extLst>
              <a:ext uri="{FF2B5EF4-FFF2-40B4-BE49-F238E27FC236}">
                <a16:creationId xmlns:a16="http://schemas.microsoft.com/office/drawing/2014/main" xmlns="" id="{3DA9D006-0746-479F-AB6C-2C64A5597E55}"/>
              </a:ext>
            </a:extLst>
          </p:cNvPr>
          <p:cNvCxnSpPr>
            <a:cxnSpLocks/>
          </p:cNvCxnSpPr>
          <p:nvPr/>
        </p:nvCxnSpPr>
        <p:spPr>
          <a:xfrm>
            <a:off x="3895963" y="1103330"/>
            <a:ext cx="0" cy="296787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75"/>
          <p:cNvCxnSpPr/>
          <p:nvPr/>
        </p:nvCxnSpPr>
        <p:spPr>
          <a:xfrm>
            <a:off x="4368987" y="1369115"/>
            <a:ext cx="448559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75"/>
          <p:cNvCxnSpPr/>
          <p:nvPr/>
        </p:nvCxnSpPr>
        <p:spPr>
          <a:xfrm>
            <a:off x="4377546" y="1943096"/>
            <a:ext cx="448559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75"/>
          <p:cNvCxnSpPr/>
          <p:nvPr/>
        </p:nvCxnSpPr>
        <p:spPr>
          <a:xfrm>
            <a:off x="4377546" y="2514684"/>
            <a:ext cx="448559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2" name="Straight Connector 75"/>
          <p:cNvCxnSpPr/>
          <p:nvPr/>
        </p:nvCxnSpPr>
        <p:spPr>
          <a:xfrm>
            <a:off x="4377546" y="3020217"/>
            <a:ext cx="448559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75"/>
          <p:cNvCxnSpPr/>
          <p:nvPr/>
        </p:nvCxnSpPr>
        <p:spPr>
          <a:xfrm>
            <a:off x="4377546" y="3639388"/>
            <a:ext cx="448559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771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Прямоугольник 41">
            <a:extLst>
              <a:ext uri="{FF2B5EF4-FFF2-40B4-BE49-F238E27FC236}">
                <a16:creationId xmlns:a16="http://schemas.microsoft.com/office/drawing/2014/main" xmlns="" id="{5EE07EF5-0296-40BF-B13D-1F7C45DD6321}"/>
              </a:ext>
            </a:extLst>
          </p:cNvPr>
          <p:cNvSpPr/>
          <p:nvPr/>
        </p:nvSpPr>
        <p:spPr>
          <a:xfrm>
            <a:off x="3367321" y="817553"/>
            <a:ext cx="5490013" cy="32240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D5E6075-2C17-4229-AA98-AEAEB32CAD34}"/>
              </a:ext>
            </a:extLst>
          </p:cNvPr>
          <p:cNvSpPr txBox="1"/>
          <p:nvPr/>
        </p:nvSpPr>
        <p:spPr bwMode="auto">
          <a:xfrm>
            <a:off x="0" y="0"/>
            <a:ext cx="9144000" cy="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marL="628650" lvl="0" algn="ctr" defTabSz="914400">
              <a:defRPr/>
            </a:pPr>
            <a:r>
              <a:rPr lang="ru-RU" sz="2400" b="1" dirty="0" err="1">
                <a:latin typeface="Bahnschrift" panose="020B0502040204020203" pitchFamily="34" charset="0"/>
              </a:rPr>
              <a:t>Базалық</a:t>
            </a:r>
            <a:r>
              <a:rPr lang="ru-RU" sz="2400" b="1" dirty="0">
                <a:latin typeface="Bahnschrift" panose="020B0502040204020203" pitchFamily="34" charset="0"/>
              </a:rPr>
              <a:t> </a:t>
            </a:r>
            <a:r>
              <a:rPr lang="ru-RU" sz="2400" b="1" dirty="0" err="1">
                <a:latin typeface="Bahnschrift" panose="020B0502040204020203" pitchFamily="34" charset="0"/>
              </a:rPr>
              <a:t>қағидаттарды</a:t>
            </a:r>
            <a:r>
              <a:rPr lang="ru-RU" sz="2400" b="1" dirty="0">
                <a:latin typeface="Bahnschrift" panose="020B0502040204020203" pitchFamily="34" charset="0"/>
              </a:rPr>
              <a:t> </a:t>
            </a:r>
            <a:r>
              <a:rPr lang="ru-RU" sz="2400" b="1" dirty="0" err="1">
                <a:latin typeface="Bahnschrift" panose="020B0502040204020203" pitchFamily="34" charset="0"/>
              </a:rPr>
              <a:t>жетілдіру</a:t>
            </a:r>
            <a:endParaRPr lang="ru-RU" sz="2400" b="1" dirty="0">
              <a:latin typeface="Bahnschrift" panose="020B0502040204020203" pitchFamily="34" charset="0"/>
            </a:endParaRPr>
          </a:p>
        </p:txBody>
      </p:sp>
      <p:cxnSp>
        <p:nvCxnSpPr>
          <p:cNvPr id="24" name="Straight Connector 32">
            <a:extLst>
              <a:ext uri="{FF2B5EF4-FFF2-40B4-BE49-F238E27FC236}">
                <a16:creationId xmlns:a16="http://schemas.microsoft.com/office/drawing/2014/main" xmlns="" id="{94642649-1670-44B1-80D3-3D0944D8261B}"/>
              </a:ext>
            </a:extLst>
          </p:cNvPr>
          <p:cNvCxnSpPr/>
          <p:nvPr/>
        </p:nvCxnSpPr>
        <p:spPr>
          <a:xfrm>
            <a:off x="0" y="518762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Группа 12">
            <a:extLst>
              <a:ext uri="{FF2B5EF4-FFF2-40B4-BE49-F238E27FC236}">
                <a16:creationId xmlns:a16="http://schemas.microsoft.com/office/drawing/2014/main" xmlns="" id="{2648546B-8A09-484E-B7B9-F05206550A0E}"/>
              </a:ext>
            </a:extLst>
          </p:cNvPr>
          <p:cNvGrpSpPr/>
          <p:nvPr/>
        </p:nvGrpSpPr>
        <p:grpSpPr>
          <a:xfrm>
            <a:off x="159599" y="4240363"/>
            <a:ext cx="8598471" cy="710532"/>
            <a:chOff x="159599" y="4240363"/>
            <a:chExt cx="8598471" cy="710532"/>
          </a:xfrm>
        </p:grpSpPr>
        <p:sp>
          <p:nvSpPr>
            <p:cNvPr id="46" name="Rectangle: Rounded Corners 2">
              <a:extLst>
                <a:ext uri="{FF2B5EF4-FFF2-40B4-BE49-F238E27FC236}">
                  <a16:creationId xmlns:a16="http://schemas.microsoft.com/office/drawing/2014/main" xmlns="" id="{95682BA8-E511-4A73-98A6-F0B8B36325AC}"/>
                </a:ext>
              </a:extLst>
            </p:cNvPr>
            <p:cNvSpPr/>
            <p:nvPr/>
          </p:nvSpPr>
          <p:spPr bwMode="auto">
            <a:xfrm>
              <a:off x="159599" y="4340375"/>
              <a:ext cx="8598471" cy="61052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Lato Heavy"/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3C55B963-DB33-4519-BB6B-8F1683CEE914}"/>
                </a:ext>
              </a:extLst>
            </p:cNvPr>
            <p:cNvSpPr txBox="1"/>
            <p:nvPr/>
          </p:nvSpPr>
          <p:spPr>
            <a:xfrm>
              <a:off x="953166" y="4363126"/>
              <a:ext cx="78020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1200"/>
                </a:spcBef>
              </a:pPr>
              <a:r>
                <a:rPr lang="ru-RU" sz="1600" b="1" dirty="0" err="1">
                  <a:latin typeface="Bahnschrift" panose="020B0502040204020203" pitchFamily="34" charset="0"/>
                </a:rPr>
                <a:t>Кәсіпкерлік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субъектілерінің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мемлекетке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деген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сенімін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және</a:t>
              </a:r>
              <a:r>
                <a:rPr lang="ru-RU" sz="1600" b="1" dirty="0">
                  <a:latin typeface="Bahnschrift" panose="020B0502040204020203" pitchFamily="34" charset="0"/>
                </a:rPr>
                <a:t> бизнес-</a:t>
              </a:r>
              <a:r>
                <a:rPr lang="ru-RU" sz="1600" b="1" dirty="0" err="1">
                  <a:latin typeface="Bahnschrift" panose="020B0502040204020203" pitchFamily="34" charset="0"/>
                </a:rPr>
                <a:t>ортаны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реттеудің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тиімділігін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арттыруға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мүмкіндік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береді</a:t>
              </a:r>
              <a:endParaRPr lang="ru-RU" sz="1600" b="1" dirty="0">
                <a:latin typeface="Bahnschrift" panose="020B0502040204020203" pitchFamily="34" charset="0"/>
              </a:endParaRPr>
            </a:p>
          </p:txBody>
        </p:sp>
        <p:grpSp>
          <p:nvGrpSpPr>
            <p:cNvPr id="12" name="Группа 11">
              <a:extLst>
                <a:ext uri="{FF2B5EF4-FFF2-40B4-BE49-F238E27FC236}">
                  <a16:creationId xmlns:a16="http://schemas.microsoft.com/office/drawing/2014/main" xmlns="" id="{ACEAC4A7-F566-4A73-91CE-EF95305F05AA}"/>
                </a:ext>
              </a:extLst>
            </p:cNvPr>
            <p:cNvGrpSpPr/>
            <p:nvPr/>
          </p:nvGrpSpPr>
          <p:grpSpPr>
            <a:xfrm>
              <a:off x="317066" y="4240363"/>
              <a:ext cx="717972" cy="685800"/>
              <a:chOff x="317066" y="4240363"/>
              <a:chExt cx="717972" cy="685800"/>
            </a:xfrm>
          </p:grpSpPr>
          <p:sp>
            <p:nvSpPr>
              <p:cNvPr id="49" name="Oval 34">
                <a:extLst>
                  <a:ext uri="{FF2B5EF4-FFF2-40B4-BE49-F238E27FC236}">
                    <a16:creationId xmlns:a16="http://schemas.microsoft.com/office/drawing/2014/main" xmlns="" id="{E9DE25A5-8A69-420B-9459-CF406BE94950}"/>
                  </a:ext>
                </a:extLst>
              </p:cNvPr>
              <p:cNvSpPr/>
              <p:nvPr/>
            </p:nvSpPr>
            <p:spPr bwMode="auto">
              <a:xfrm>
                <a:off x="317066" y="4365776"/>
                <a:ext cx="560388" cy="560387"/>
              </a:xfrm>
              <a:prstGeom prst="ellipse">
                <a:avLst/>
              </a:prstGeom>
              <a:solidFill>
                <a:srgbClr val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cs typeface="+mn-cs"/>
                </a:endParaRPr>
              </a:p>
            </p:txBody>
          </p:sp>
          <p:sp>
            <p:nvSpPr>
              <p:cNvPr id="50" name="Isosceles Triangle 35">
                <a:extLst>
                  <a:ext uri="{FF2B5EF4-FFF2-40B4-BE49-F238E27FC236}">
                    <a16:creationId xmlns:a16="http://schemas.microsoft.com/office/drawing/2014/main" xmlns="" id="{8756D239-42A1-4683-909F-057F8507166B}"/>
                  </a:ext>
                </a:extLst>
              </p:cNvPr>
              <p:cNvSpPr/>
              <p:nvPr/>
            </p:nvSpPr>
            <p:spPr bwMode="auto">
              <a:xfrm>
                <a:off x="941376" y="4240363"/>
                <a:ext cx="93662" cy="10001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cs typeface="+mn-cs"/>
                </a:endParaRPr>
              </a:p>
            </p:txBody>
          </p:sp>
          <p:pic>
            <p:nvPicPr>
              <p:cNvPr id="11" name="Рисунок 10">
                <a:extLst>
                  <a:ext uri="{FF2B5EF4-FFF2-40B4-BE49-F238E27FC236}">
                    <a16:creationId xmlns:a16="http://schemas.microsoft.com/office/drawing/2014/main" xmlns="" id="{0158BBFD-0016-47CE-AE91-EB08C04532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9260" y="4460022"/>
                <a:ext cx="396000" cy="396000"/>
              </a:xfrm>
              <a:prstGeom prst="rect">
                <a:avLst/>
              </a:prstGeom>
            </p:spPr>
          </p:pic>
        </p:grpSp>
      </p:grp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B1793BE4-7BDB-4C53-A439-160757863441}"/>
              </a:ext>
            </a:extLst>
          </p:cNvPr>
          <p:cNvSpPr txBox="1"/>
          <p:nvPr/>
        </p:nvSpPr>
        <p:spPr>
          <a:xfrm>
            <a:off x="3712676" y="3427110"/>
            <a:ext cx="4925716" cy="307777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ctr">
              <a:spcBef>
                <a:spcPts val="188"/>
              </a:spcBef>
            </a:pPr>
            <a:r>
              <a:rPr lang="ru-RU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Мемлекеттің</a:t>
            </a:r>
            <a:r>
              <a:rPr lang="ru-RU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кәсіпкерлік</a:t>
            </a:r>
            <a:r>
              <a:rPr lang="ru-RU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субъектілеріне</a:t>
            </a:r>
            <a:r>
              <a:rPr lang="ru-RU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сенімін</a:t>
            </a:r>
            <a:r>
              <a:rPr lang="ru-RU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арттыру</a:t>
            </a:r>
            <a:endParaRPr lang="ru-RU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Овал 50">
            <a:extLst>
              <a:ext uri="{FF2B5EF4-FFF2-40B4-BE49-F238E27FC236}">
                <a16:creationId xmlns:a16="http://schemas.microsoft.com/office/drawing/2014/main" xmlns="" id="{98CEEA6B-CE50-4366-9BD3-33638F7A05DF}"/>
              </a:ext>
            </a:extLst>
          </p:cNvPr>
          <p:cNvSpPr/>
          <p:nvPr/>
        </p:nvSpPr>
        <p:spPr>
          <a:xfrm>
            <a:off x="76960" y="48960"/>
            <a:ext cx="432000" cy="43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lang="ru-RU" sz="24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Rectangle 53">
            <a:extLst>
              <a:ext uri="{FF2B5EF4-FFF2-40B4-BE49-F238E27FC236}">
                <a16:creationId xmlns:a16="http://schemas.microsoft.com/office/drawing/2014/main" xmlns="" id="{1856B09C-92C9-4E8F-97AC-59FC82976A11}"/>
              </a:ext>
            </a:extLst>
          </p:cNvPr>
          <p:cNvSpPr>
            <a:spLocks/>
          </p:cNvSpPr>
          <p:nvPr/>
        </p:nvSpPr>
        <p:spPr bwMode="gray">
          <a:xfrm>
            <a:off x="201737" y="828143"/>
            <a:ext cx="2364526" cy="3163969"/>
          </a:xfrm>
          <a:prstGeom prst="rect">
            <a:avLst/>
          </a:prstGeom>
          <a:pattFill prst="ltDnDiag">
            <a:fgClr>
              <a:srgbClr val="0070CE">
                <a:lumMod val="20000"/>
                <a:lumOff val="80000"/>
              </a:srgbClr>
            </a:fgClr>
            <a:bgClr>
              <a:srgbClr val="FFFFFF"/>
            </a:bgClr>
          </a:pattFill>
          <a:ln w="9525" cap="flat" cmpd="sng" algn="ctr">
            <a:noFill/>
            <a:prstDash val="solid"/>
          </a:ln>
          <a:effectLst/>
        </p:spPr>
        <p:txBody>
          <a:bodyPr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Bahnschrift" panose="020B0502040204020203" pitchFamily="34" charset="0"/>
              <a:ea typeface="ＭＳ Ｐゴシック"/>
            </a:endParaRPr>
          </a:p>
        </p:txBody>
      </p:sp>
      <p:grpSp>
        <p:nvGrpSpPr>
          <p:cNvPr id="54" name="Group 3">
            <a:extLst>
              <a:ext uri="{FF2B5EF4-FFF2-40B4-BE49-F238E27FC236}">
                <a16:creationId xmlns:a16="http://schemas.microsoft.com/office/drawing/2014/main" xmlns="" id="{32F8C8A5-9174-471E-8BB8-0C7112D12CB8}"/>
              </a:ext>
            </a:extLst>
          </p:cNvPr>
          <p:cNvGrpSpPr/>
          <p:nvPr/>
        </p:nvGrpSpPr>
        <p:grpSpPr>
          <a:xfrm>
            <a:off x="201737" y="828143"/>
            <a:ext cx="2364526" cy="3224017"/>
            <a:chOff x="3599858" y="2494031"/>
            <a:chExt cx="1853390" cy="1164979"/>
          </a:xfrm>
        </p:grpSpPr>
        <p:sp>
          <p:nvSpPr>
            <p:cNvPr id="55" name="Rectangle 53">
              <a:extLst>
                <a:ext uri="{FF2B5EF4-FFF2-40B4-BE49-F238E27FC236}">
                  <a16:creationId xmlns:a16="http://schemas.microsoft.com/office/drawing/2014/main" xmlns="" id="{1856B09C-92C9-4E8F-97AC-59FC82976A11}"/>
                </a:ext>
              </a:extLst>
            </p:cNvPr>
            <p:cNvSpPr>
              <a:spLocks/>
            </p:cNvSpPr>
            <p:nvPr/>
          </p:nvSpPr>
          <p:spPr bwMode="gray">
            <a:xfrm>
              <a:off x="3599858" y="2494031"/>
              <a:ext cx="1853390" cy="1143281"/>
            </a:xfrm>
            <a:prstGeom prst="rect">
              <a:avLst/>
            </a:prstGeom>
            <a:pattFill prst="ltDnDiag">
              <a:fgClr>
                <a:srgbClr val="0070CE">
                  <a:lumMod val="20000"/>
                  <a:lumOff val="80000"/>
                </a:srgbClr>
              </a:fgClr>
              <a:bgClr>
                <a:srgbClr val="FFFFFF"/>
              </a:bgClr>
            </a:patt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ahnschrift" panose="020B0502040204020203" pitchFamily="34" charset="0"/>
                <a:ea typeface="ＭＳ Ｐゴシック"/>
              </a:endParaRPr>
            </a:p>
          </p:txBody>
        </p:sp>
        <p:sp>
          <p:nvSpPr>
            <p:cNvPr id="57" name="Rectangle 54">
              <a:extLst>
                <a:ext uri="{FF2B5EF4-FFF2-40B4-BE49-F238E27FC236}">
                  <a16:creationId xmlns:a16="http://schemas.microsoft.com/office/drawing/2014/main" xmlns="" id="{AA4AE085-276F-439B-89F3-0E9056B88ABF}"/>
                </a:ext>
              </a:extLst>
            </p:cNvPr>
            <p:cNvSpPr>
              <a:spLocks/>
            </p:cNvSpPr>
            <p:nvPr/>
          </p:nvSpPr>
          <p:spPr bwMode="gray">
            <a:xfrm>
              <a:off x="3599858" y="3633577"/>
              <a:ext cx="1853390" cy="25433"/>
            </a:xfrm>
            <a:prstGeom prst="rect">
              <a:avLst/>
            </a:prstGeom>
            <a:solidFill>
              <a:srgbClr val="0070CE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  <p:sp>
          <p:nvSpPr>
            <p:cNvPr id="58" name="Rectangle 55">
              <a:extLst>
                <a:ext uri="{FF2B5EF4-FFF2-40B4-BE49-F238E27FC236}">
                  <a16:creationId xmlns:a16="http://schemas.microsoft.com/office/drawing/2014/main" xmlns="" id="{745A5EEC-D296-4A0D-A61F-4DBD54EFC901}"/>
                </a:ext>
              </a:extLst>
            </p:cNvPr>
            <p:cNvSpPr>
              <a:spLocks/>
            </p:cNvSpPr>
            <p:nvPr/>
          </p:nvSpPr>
          <p:spPr bwMode="gray">
            <a:xfrm>
              <a:off x="3599858" y="2494149"/>
              <a:ext cx="1853390" cy="25433"/>
            </a:xfrm>
            <a:prstGeom prst="rect">
              <a:avLst/>
            </a:prstGeom>
            <a:solidFill>
              <a:srgbClr val="0070CE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</p:grpSp>
      <p:pic>
        <p:nvPicPr>
          <p:cNvPr id="59" name="Рисунок 76">
            <a:extLst>
              <a:ext uri="{FF2B5EF4-FFF2-40B4-BE49-F238E27FC236}">
                <a16:creationId xmlns:a16="http://schemas.microsoft.com/office/drawing/2014/main" xmlns="" id="{44C3F830-B120-4560-A3E8-05BB7342FF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262" y="1361892"/>
            <a:ext cx="607476" cy="607476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53A1E33F-0453-42AD-96F9-648123977BEC}"/>
              </a:ext>
            </a:extLst>
          </p:cNvPr>
          <p:cNvSpPr txBox="1"/>
          <p:nvPr/>
        </p:nvSpPr>
        <p:spPr>
          <a:xfrm>
            <a:off x="279203" y="2230674"/>
            <a:ext cx="220959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 defTabSz="69056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prstClr val="black"/>
                </a:solidFill>
                <a:latin typeface="Bahnschrift" panose="020B0502040204020203" pitchFamily="34" charset="0"/>
                <a:ea typeface="Tahoma" panose="020B0604030504040204" pitchFamily="34" charset="0"/>
                <a:cs typeface="Arial" panose="020B0604020202020204" pitchFamily="34" charset="0"/>
              </a:rPr>
              <a:t>КӘСІПКЕРЛІКТІ МЕМЛЕКЕТТІК РЕТТЕУДІҢ ТИІМДІЛІГІНЕ МЫНАДАЙ ЖОЛДАРМЕН ҚОЛ ЖЕТКІЗІЛЕДІ: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" panose="020B0502040204020203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Левая фигурная скобка 55">
            <a:extLst>
              <a:ext uri="{FF2B5EF4-FFF2-40B4-BE49-F238E27FC236}">
                <a16:creationId xmlns:a16="http://schemas.microsoft.com/office/drawing/2014/main" xmlns="" id="{FF766990-67C3-44FA-80B2-AD51AC7F877D}"/>
              </a:ext>
            </a:extLst>
          </p:cNvPr>
          <p:cNvSpPr/>
          <p:nvPr/>
        </p:nvSpPr>
        <p:spPr>
          <a:xfrm>
            <a:off x="2780403" y="828144"/>
            <a:ext cx="461259" cy="3224017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050">
              <a:latin typeface="Bahnschrift" panose="020B0502040204020203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BF96FE04-11BE-4CE1-A4AC-DCB094858A2B}"/>
              </a:ext>
            </a:extLst>
          </p:cNvPr>
          <p:cNvSpPr txBox="1"/>
          <p:nvPr/>
        </p:nvSpPr>
        <p:spPr>
          <a:xfrm>
            <a:off x="3726613" y="1032661"/>
            <a:ext cx="4897842" cy="307777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>
              <a:spcBef>
                <a:spcPts val="188"/>
              </a:spcBef>
            </a:pPr>
            <a:r>
              <a:rPr lang="ru-RU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Талаптарды</a:t>
            </a:r>
            <a:r>
              <a:rPr lang="ru-RU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белгілеу</a:t>
            </a:r>
            <a:r>
              <a:rPr lang="ru-RU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шарттарын</a:t>
            </a:r>
            <a:r>
              <a:rPr lang="ru-RU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сақтау</a:t>
            </a:r>
            <a:endParaRPr lang="ru-RU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2" name="Straight Connector 75"/>
          <p:cNvCxnSpPr/>
          <p:nvPr/>
        </p:nvCxnSpPr>
        <p:spPr>
          <a:xfrm>
            <a:off x="3815068" y="1473024"/>
            <a:ext cx="448559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Connector 75"/>
          <p:cNvCxnSpPr/>
          <p:nvPr/>
        </p:nvCxnSpPr>
        <p:spPr>
          <a:xfrm>
            <a:off x="3823817" y="2332006"/>
            <a:ext cx="448559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Прямоугольник 73">
            <a:extLst>
              <a:ext uri="{FF2B5EF4-FFF2-40B4-BE49-F238E27FC236}">
                <a16:creationId xmlns:a16="http://schemas.microsoft.com/office/drawing/2014/main" xmlns="" id="{ED536568-D112-40E0-A150-4EDDF6EBC33F}"/>
              </a:ext>
            </a:extLst>
          </p:cNvPr>
          <p:cNvSpPr/>
          <p:nvPr/>
        </p:nvSpPr>
        <p:spPr>
          <a:xfrm>
            <a:off x="3726614" y="1605611"/>
            <a:ext cx="4897842" cy="73866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Кәсіпкерлік</a:t>
            </a:r>
            <a:r>
              <a:rPr lang="ru-RU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субъектілері</a:t>
            </a:r>
            <a:r>
              <a:rPr lang="ru-RU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үшін</a:t>
            </a:r>
            <a:r>
              <a:rPr lang="ru-RU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негізсіз</a:t>
            </a:r>
            <a:r>
              <a:rPr lang="ru-RU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реттеушілік</a:t>
            </a:r>
            <a:r>
              <a:rPr lang="ru-RU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талаптарды</a:t>
            </a:r>
            <a:r>
              <a:rPr lang="ru-RU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енгізуге</a:t>
            </a:r>
            <a:r>
              <a:rPr lang="ru-RU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жол</a:t>
            </a:r>
            <a:r>
              <a:rPr lang="ru-RU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бермеу</a:t>
            </a:r>
            <a:endParaRPr lang="ru-RU" dirty="0" smtClean="0">
              <a:latin typeface="Bahnschrift" panose="020B0502040204020203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ru-RU" dirty="0">
              <a:latin typeface="Bahnschrift" panose="020B0502040204020203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6" name="Прямоугольник 75">
            <a:extLst>
              <a:ext uri="{FF2B5EF4-FFF2-40B4-BE49-F238E27FC236}">
                <a16:creationId xmlns:a16="http://schemas.microsoft.com/office/drawing/2014/main" xmlns="" id="{ED536568-D112-40E0-A150-4EDDF6EBC33F}"/>
              </a:ext>
            </a:extLst>
          </p:cNvPr>
          <p:cNvSpPr/>
          <p:nvPr/>
        </p:nvSpPr>
        <p:spPr>
          <a:xfrm>
            <a:off x="3726613" y="2504115"/>
            <a:ext cx="4897842" cy="73866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Мемлекеттік</a:t>
            </a:r>
            <a:r>
              <a:rPr lang="ru-RU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реттеудің</a:t>
            </a:r>
            <a:r>
              <a:rPr lang="ru-RU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жүйелілігі</a:t>
            </a:r>
            <a:r>
              <a:rPr lang="ru-RU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мен </a:t>
            </a:r>
            <a:r>
              <a:rPr lang="ru-RU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бірізділігі</a:t>
            </a:r>
            <a:r>
              <a:rPr lang="ru-RU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бұрын</a:t>
            </a:r>
            <a:r>
              <a:rPr lang="ru-RU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қабылданған</a:t>
            </a:r>
            <a:r>
              <a:rPr lang="ru-RU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шешімдердің</a:t>
            </a:r>
            <a:r>
              <a:rPr lang="ru-RU" dirty="0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сабақтастығы</a:t>
            </a:r>
            <a:endParaRPr lang="ru-RU" dirty="0" smtClean="0">
              <a:latin typeface="Bahnschrift" panose="020B0502040204020203" pitchFamily="34" charset="0"/>
              <a:ea typeface="Tahoma" pitchFamily="34" charset="0"/>
              <a:cs typeface="Tahoma" pitchFamily="34" charset="0"/>
            </a:endParaRPr>
          </a:p>
          <a:p>
            <a:pPr algn="just"/>
            <a:endParaRPr lang="ru-RU" dirty="0">
              <a:latin typeface="Bahnschrift" panose="020B0502040204020203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79" name="Straight Connector 75"/>
          <p:cNvCxnSpPr/>
          <p:nvPr/>
        </p:nvCxnSpPr>
        <p:spPr>
          <a:xfrm>
            <a:off x="3869531" y="3246337"/>
            <a:ext cx="4485592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Прямая соединительная линия 57">
            <a:extLst>
              <a:ext uri="{FF2B5EF4-FFF2-40B4-BE49-F238E27FC236}">
                <a16:creationId xmlns:a16="http://schemas.microsoft.com/office/drawing/2014/main" xmlns="" id="{7628CAC8-7E72-47C3-A0E0-DF247B6EACA9}"/>
              </a:ext>
            </a:extLst>
          </p:cNvPr>
          <p:cNvCxnSpPr>
            <a:cxnSpLocks/>
          </p:cNvCxnSpPr>
          <p:nvPr/>
        </p:nvCxnSpPr>
        <p:spPr>
          <a:xfrm>
            <a:off x="201737" y="4347994"/>
            <a:ext cx="0" cy="59528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1622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217AFDB1-1C8A-4BB0-8C26-036676285A36}"/>
              </a:ext>
            </a:extLst>
          </p:cNvPr>
          <p:cNvSpPr txBox="1"/>
          <p:nvPr/>
        </p:nvSpPr>
        <p:spPr bwMode="auto">
          <a:xfrm>
            <a:off x="0" y="0"/>
            <a:ext cx="9144000" cy="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marL="628650" lvl="0" algn="ctr" defTabSz="914400">
              <a:defRPr/>
            </a:pPr>
            <a:r>
              <a:rPr lang="ru-RU" sz="2400" b="1" dirty="0" err="1">
                <a:latin typeface="Bahnschrift" panose="020B0502040204020203" pitchFamily="34" charset="0"/>
              </a:rPr>
              <a:t>Бизнеске</a:t>
            </a:r>
            <a:r>
              <a:rPr lang="ru-RU" sz="2400" b="1" dirty="0">
                <a:latin typeface="Bahnschrift" panose="020B0502040204020203" pitchFamily="34" charset="0"/>
              </a:rPr>
              <a:t> </a:t>
            </a:r>
            <a:r>
              <a:rPr lang="ru-RU" sz="2400" b="1" dirty="0" err="1">
                <a:latin typeface="Bahnschrift" panose="020B0502040204020203" pitchFamily="34" charset="0"/>
              </a:rPr>
              <a:t>қойылатын</a:t>
            </a:r>
            <a:r>
              <a:rPr lang="ru-RU" sz="2400" b="1" dirty="0">
                <a:latin typeface="Bahnschrift" panose="020B0502040204020203" pitchFamily="34" charset="0"/>
              </a:rPr>
              <a:t> </a:t>
            </a:r>
            <a:r>
              <a:rPr lang="ru-RU" sz="2400" b="1" dirty="0" err="1">
                <a:latin typeface="Bahnschrift" panose="020B0502040204020203" pitchFamily="34" charset="0"/>
              </a:rPr>
              <a:t>талаптарды</a:t>
            </a:r>
            <a:r>
              <a:rPr lang="ru-RU" sz="2400" b="1" dirty="0">
                <a:latin typeface="Bahnschrift" panose="020B0502040204020203" pitchFamily="34" charset="0"/>
              </a:rPr>
              <a:t> </a:t>
            </a:r>
            <a:r>
              <a:rPr lang="ru-RU" sz="2400" b="1" dirty="0" err="1">
                <a:latin typeface="Bahnschrift" panose="020B0502040204020203" pitchFamily="34" charset="0"/>
              </a:rPr>
              <a:t>белгілеу</a:t>
            </a:r>
            <a:r>
              <a:rPr lang="ru-RU" sz="2400" b="1" dirty="0">
                <a:latin typeface="Bahnschrift" panose="020B0502040204020203" pitchFamily="34" charset="0"/>
              </a:rPr>
              <a:t> </a:t>
            </a:r>
            <a:r>
              <a:rPr lang="ru-RU" sz="2400" b="1" dirty="0" err="1">
                <a:latin typeface="Bahnschrift" panose="020B0502040204020203" pitchFamily="34" charset="0"/>
              </a:rPr>
              <a:t>шарттары</a:t>
            </a:r>
            <a:endParaRPr lang="ru-RU" sz="2400" b="1" dirty="0">
              <a:latin typeface="Bahnschrift" panose="020B0502040204020203" pitchFamily="34" charset="0"/>
            </a:endParaRPr>
          </a:p>
        </p:txBody>
      </p:sp>
      <p:cxnSp>
        <p:nvCxnSpPr>
          <p:cNvPr id="35" name="Straight Connector 32">
            <a:extLst>
              <a:ext uri="{FF2B5EF4-FFF2-40B4-BE49-F238E27FC236}">
                <a16:creationId xmlns:a16="http://schemas.microsoft.com/office/drawing/2014/main" xmlns="" id="{52C5A767-35CA-4901-B93E-F990D631D8E0}"/>
              </a:ext>
            </a:extLst>
          </p:cNvPr>
          <p:cNvCxnSpPr/>
          <p:nvPr/>
        </p:nvCxnSpPr>
        <p:spPr>
          <a:xfrm>
            <a:off x="0" y="518762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Группа 54">
            <a:extLst>
              <a:ext uri="{FF2B5EF4-FFF2-40B4-BE49-F238E27FC236}">
                <a16:creationId xmlns:a16="http://schemas.microsoft.com/office/drawing/2014/main" xmlns="" id="{E2311FCC-EC5B-4807-B942-D848BF4B542F}"/>
              </a:ext>
            </a:extLst>
          </p:cNvPr>
          <p:cNvGrpSpPr/>
          <p:nvPr/>
        </p:nvGrpSpPr>
        <p:grpSpPr>
          <a:xfrm>
            <a:off x="159599" y="4240363"/>
            <a:ext cx="6710539" cy="710532"/>
            <a:chOff x="159599" y="4240363"/>
            <a:chExt cx="6088801" cy="710532"/>
          </a:xfrm>
        </p:grpSpPr>
        <p:sp>
          <p:nvSpPr>
            <p:cNvPr id="56" name="Rectangle: Rounded Corners 2">
              <a:extLst>
                <a:ext uri="{FF2B5EF4-FFF2-40B4-BE49-F238E27FC236}">
                  <a16:creationId xmlns:a16="http://schemas.microsoft.com/office/drawing/2014/main" xmlns="" id="{CC96A521-AD07-4301-BBB0-C66F80311616}"/>
                </a:ext>
              </a:extLst>
            </p:cNvPr>
            <p:cNvSpPr/>
            <p:nvPr/>
          </p:nvSpPr>
          <p:spPr bwMode="auto">
            <a:xfrm>
              <a:off x="159599" y="4340375"/>
              <a:ext cx="6088801" cy="61052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Lato Heavy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xmlns="" id="{4888C6AD-C06E-4600-A4A0-C273FF8549B1}"/>
                </a:ext>
              </a:extLst>
            </p:cNvPr>
            <p:cNvSpPr txBox="1"/>
            <p:nvPr/>
          </p:nvSpPr>
          <p:spPr>
            <a:xfrm>
              <a:off x="955980" y="4353248"/>
              <a:ext cx="529242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1200"/>
                </a:spcBef>
              </a:pPr>
              <a:r>
                <a:rPr lang="ru-RU" sz="1600" b="1" dirty="0" err="1">
                  <a:latin typeface="Bahnschrift" panose="020B0502040204020203" pitchFamily="34" charset="0"/>
                </a:rPr>
                <a:t>Артық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талаптардың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өсуін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тежеуге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және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тиімсіз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талаптарды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болдырмауға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мүмкіндік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береді</a:t>
              </a:r>
              <a:endParaRPr lang="ru-RU" sz="1600" b="1" dirty="0">
                <a:latin typeface="Bahnschrift" panose="020B0502040204020203" pitchFamily="34" charset="0"/>
              </a:endParaRPr>
            </a:p>
          </p:txBody>
        </p:sp>
        <p:grpSp>
          <p:nvGrpSpPr>
            <p:cNvPr id="58" name="Группа 57">
              <a:extLst>
                <a:ext uri="{FF2B5EF4-FFF2-40B4-BE49-F238E27FC236}">
                  <a16:creationId xmlns:a16="http://schemas.microsoft.com/office/drawing/2014/main" xmlns="" id="{43688490-7B3B-4B6F-9804-51448706C184}"/>
                </a:ext>
              </a:extLst>
            </p:cNvPr>
            <p:cNvGrpSpPr/>
            <p:nvPr/>
          </p:nvGrpSpPr>
          <p:grpSpPr>
            <a:xfrm>
              <a:off x="317066" y="4240363"/>
              <a:ext cx="717972" cy="685800"/>
              <a:chOff x="317066" y="4240363"/>
              <a:chExt cx="717972" cy="685800"/>
            </a:xfrm>
          </p:grpSpPr>
          <p:sp>
            <p:nvSpPr>
              <p:cNvPr id="60" name="Oval 34">
                <a:extLst>
                  <a:ext uri="{FF2B5EF4-FFF2-40B4-BE49-F238E27FC236}">
                    <a16:creationId xmlns:a16="http://schemas.microsoft.com/office/drawing/2014/main" xmlns="" id="{177CE3D4-8B00-4432-81A3-79FF52E2ECE4}"/>
                  </a:ext>
                </a:extLst>
              </p:cNvPr>
              <p:cNvSpPr/>
              <p:nvPr/>
            </p:nvSpPr>
            <p:spPr bwMode="auto">
              <a:xfrm>
                <a:off x="317066" y="4365776"/>
                <a:ext cx="560388" cy="560387"/>
              </a:xfrm>
              <a:prstGeom prst="ellipse">
                <a:avLst/>
              </a:prstGeom>
              <a:solidFill>
                <a:srgbClr val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cs typeface="+mn-cs"/>
                </a:endParaRPr>
              </a:p>
            </p:txBody>
          </p:sp>
          <p:sp>
            <p:nvSpPr>
              <p:cNvPr id="61" name="Isosceles Triangle 35">
                <a:extLst>
                  <a:ext uri="{FF2B5EF4-FFF2-40B4-BE49-F238E27FC236}">
                    <a16:creationId xmlns:a16="http://schemas.microsoft.com/office/drawing/2014/main" xmlns="" id="{EFBA8643-E909-46D4-A5B1-A625B48C7BAA}"/>
                  </a:ext>
                </a:extLst>
              </p:cNvPr>
              <p:cNvSpPr/>
              <p:nvPr/>
            </p:nvSpPr>
            <p:spPr bwMode="auto">
              <a:xfrm>
                <a:off x="941376" y="4240363"/>
                <a:ext cx="93662" cy="10001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cs typeface="+mn-cs"/>
                </a:endParaRPr>
              </a:p>
            </p:txBody>
          </p:sp>
          <p:pic>
            <p:nvPicPr>
              <p:cNvPr id="62" name="Рисунок 61">
                <a:extLst>
                  <a:ext uri="{FF2B5EF4-FFF2-40B4-BE49-F238E27FC236}">
                    <a16:creationId xmlns:a16="http://schemas.microsoft.com/office/drawing/2014/main" xmlns="" id="{388A17F7-3C5D-424D-A691-13279F13636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9260" y="4447969"/>
                <a:ext cx="396000" cy="396000"/>
              </a:xfrm>
              <a:prstGeom prst="rect">
                <a:avLst/>
              </a:prstGeom>
            </p:spPr>
          </p:pic>
        </p:grp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B80E8344-C2AC-4FE4-A68F-E338399D28E2}"/>
              </a:ext>
            </a:extLst>
          </p:cNvPr>
          <p:cNvGrpSpPr/>
          <p:nvPr/>
        </p:nvGrpSpPr>
        <p:grpSpPr>
          <a:xfrm>
            <a:off x="246786" y="1305968"/>
            <a:ext cx="8774315" cy="3225959"/>
            <a:chOff x="712184" y="1498448"/>
            <a:chExt cx="8277293" cy="3203360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932641B5-E69F-47E6-9774-22DCCBD5FB77}"/>
                </a:ext>
              </a:extLst>
            </p:cNvPr>
            <p:cNvSpPr txBox="1"/>
            <p:nvPr/>
          </p:nvSpPr>
          <p:spPr>
            <a:xfrm>
              <a:off x="712184" y="1742992"/>
              <a:ext cx="2157910" cy="185691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188"/>
                </a:spcBef>
              </a:pPr>
              <a:r>
                <a:rPr lang="ru-RU" b="1" dirty="0" smtClean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pPr algn="ctr">
                <a:spcBef>
                  <a:spcPts val="188"/>
                </a:spcBef>
              </a:pP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реттегіш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құралдар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 smtClean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жеке</a:t>
              </a:r>
              <a:r>
                <a:rPr lang="ru-RU" sz="1100" dirty="0" smtClean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</a:p>
            <a:p>
              <a:pPr algn="ctr">
                <a:spcBef>
                  <a:spcPts val="188"/>
                </a:spcBef>
              </a:pPr>
              <a:r>
                <a:rPr lang="ru-RU" sz="1100" dirty="0" err="1" smtClean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және</a:t>
              </a:r>
              <a:r>
                <a:rPr lang="ru-RU" sz="1100" dirty="0" smtClean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заңды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тұлғалардың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құқықтары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мен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заңды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мүдделерін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адамдардың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өмірі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мен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денсаулығын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қоршаған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ортаны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қорғау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,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мемлекеттердің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қорғанысы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мен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қауіпсіздігін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қорғау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мақсатында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ғана</a:t>
              </a:r>
              <a:r>
                <a:rPr lang="ru-RU" sz="11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енгізіледі</a:t>
              </a:r>
              <a:endParaRPr lang="ru-RU" sz="1100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7DACA2D0-22AE-497A-8B2C-552BD7808667}"/>
                </a:ext>
              </a:extLst>
            </p:cNvPr>
            <p:cNvSpPr txBox="1"/>
            <p:nvPr/>
          </p:nvSpPr>
          <p:spPr>
            <a:xfrm>
              <a:off x="2860693" y="1963823"/>
              <a:ext cx="2067294" cy="11002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188"/>
                </a:spcBef>
              </a:pPr>
              <a:r>
                <a:rPr lang="ru-RU" sz="1100" dirty="0" err="1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реттегіш</a:t>
              </a:r>
              <a:r>
                <a:rPr lang="ru-RU" sz="1100" dirty="0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құралды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енгізу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уәждерінің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түсініктілігі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және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кәсіпкерлік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субъектілеріне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реттегіш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құралдарға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сәйкестікті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дайындау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үшін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жеткілікті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уақыт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беру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xmlns="" id="{7DACA2D0-22AE-497A-8B2C-552BD7808667}"/>
                </a:ext>
              </a:extLst>
            </p:cNvPr>
            <p:cNvSpPr txBox="1"/>
            <p:nvPr/>
          </p:nvSpPr>
          <p:spPr>
            <a:xfrm>
              <a:off x="6973477" y="1973994"/>
              <a:ext cx="2016000" cy="59596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188"/>
                </a:spcBef>
              </a:pPr>
              <a:r>
                <a:rPr lang="ru-RU" sz="1100" dirty="0" err="1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екі</a:t>
              </a:r>
              <a:r>
                <a:rPr lang="ru-RU" sz="1100" dirty="0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жақты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түсіндіруге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немесе</a:t>
              </a:r>
              <a:r>
                <a:rPr lang="ru-RU" sz="1100" dirty="0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белгісіздікке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жол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бермейтін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түсінікті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,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қол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жетімді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форма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xmlns="" id="{7DACA2D0-22AE-497A-8B2C-552BD7808667}"/>
                </a:ext>
              </a:extLst>
            </p:cNvPr>
            <p:cNvSpPr txBox="1"/>
            <p:nvPr/>
          </p:nvSpPr>
          <p:spPr>
            <a:xfrm>
              <a:off x="2851292" y="3533981"/>
              <a:ext cx="2069461" cy="7640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188"/>
                </a:spcBef>
              </a:pPr>
              <a:r>
                <a:rPr lang="ru-RU" sz="1100" dirty="0" err="1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қаттылық</a:t>
              </a:r>
              <a:r>
                <a:rPr lang="ru-RU" sz="1100" dirty="0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деңгейінің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қолайсыз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оқиғалардың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басталу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қаупі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деңгейіне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сәйкестігі</a:t>
              </a:r>
              <a:endParaRPr lang="ru-RU" sz="100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7DACA2D0-22AE-497A-8B2C-552BD7808667}"/>
                </a:ext>
              </a:extLst>
            </p:cNvPr>
            <p:cNvSpPr txBox="1"/>
            <p:nvPr/>
          </p:nvSpPr>
          <p:spPr>
            <a:xfrm>
              <a:off x="6973477" y="4151760"/>
              <a:ext cx="2016000" cy="42786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188"/>
                </a:spcBef>
              </a:pPr>
              <a:r>
                <a:rPr lang="ru-RU" sz="1100" dirty="0" err="1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енгізілетін</a:t>
              </a:r>
              <a:r>
                <a:rPr lang="ru-RU" sz="1100" dirty="0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реттегіш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құралдың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жүзеге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асырылуы</a:t>
              </a:r>
              <a:endParaRPr lang="ru-RU" sz="110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7DACA2D0-22AE-497A-8B2C-552BD7808667}"/>
                </a:ext>
              </a:extLst>
            </p:cNvPr>
            <p:cNvSpPr txBox="1"/>
            <p:nvPr/>
          </p:nvSpPr>
          <p:spPr>
            <a:xfrm>
              <a:off x="4920858" y="1933150"/>
              <a:ext cx="2016000" cy="9321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188"/>
                </a:spcBef>
              </a:pPr>
              <a:r>
                <a:rPr lang="ru-RU" sz="1100" dirty="0" err="1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жаңа</a:t>
              </a:r>
              <a:r>
                <a:rPr lang="ru-RU" sz="1100" dirty="0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және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(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немесе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)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өзгертілетін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реттегіш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құралдардың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мемлекеттік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жоспарлау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жүйесінің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құжаттарына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сәйкестігі</a:t>
              </a:r>
              <a:endParaRPr lang="ru-RU" sz="110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xmlns="" id="{7DACA2D0-22AE-497A-8B2C-552BD7808667}"/>
                </a:ext>
              </a:extLst>
            </p:cNvPr>
            <p:cNvSpPr txBox="1"/>
            <p:nvPr/>
          </p:nvSpPr>
          <p:spPr>
            <a:xfrm>
              <a:off x="6957090" y="2940749"/>
              <a:ext cx="2016000" cy="7640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188"/>
                </a:spcBef>
              </a:pPr>
              <a:r>
                <a:rPr lang="ru-RU" sz="1100" dirty="0" err="1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реттелетін</a:t>
              </a:r>
              <a:r>
                <a:rPr lang="ru-RU" sz="1100" dirty="0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құқықтық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қатынастар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субъектілері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үшін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ыңғайлылық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пен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ауыртпалық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талаптарының</a:t>
              </a:r>
              <a:r>
                <a:rPr lang="ru-RU" sz="11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 </a:t>
              </a:r>
              <a:r>
                <a:rPr lang="ru-RU" sz="1100" dirty="0" err="1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rPr>
                <a:t>сәйкестігі</a:t>
              </a:r>
              <a:endParaRPr lang="ru-RU" sz="110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endParaRPr>
            </a:p>
          </p:txBody>
        </p:sp>
        <p:cxnSp>
          <p:nvCxnSpPr>
            <p:cNvPr id="3" name="Прямая соединительная линия 2">
              <a:extLst>
                <a:ext uri="{FF2B5EF4-FFF2-40B4-BE49-F238E27FC236}">
                  <a16:creationId xmlns:a16="http://schemas.microsoft.com/office/drawing/2014/main" xmlns="" id="{29CC0C05-D08E-46D6-807C-75913C54F9C0}"/>
                </a:ext>
              </a:extLst>
            </p:cNvPr>
            <p:cNvCxnSpPr>
              <a:cxnSpLocks/>
            </p:cNvCxnSpPr>
            <p:nvPr/>
          </p:nvCxnSpPr>
          <p:spPr>
            <a:xfrm>
              <a:off x="2860693" y="1567045"/>
              <a:ext cx="0" cy="204840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Прямая соединительная линия 82">
              <a:extLst>
                <a:ext uri="{FF2B5EF4-FFF2-40B4-BE49-F238E27FC236}">
                  <a16:creationId xmlns:a16="http://schemas.microsoft.com/office/drawing/2014/main" xmlns="" id="{1002F426-F1ED-4C0F-9CED-640B89721515}"/>
                </a:ext>
              </a:extLst>
            </p:cNvPr>
            <p:cNvCxnSpPr>
              <a:cxnSpLocks/>
            </p:cNvCxnSpPr>
            <p:nvPr/>
          </p:nvCxnSpPr>
          <p:spPr>
            <a:xfrm>
              <a:off x="4913520" y="1567045"/>
              <a:ext cx="14467" cy="2500604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Прямая соединительная линия 83">
              <a:extLst>
                <a:ext uri="{FF2B5EF4-FFF2-40B4-BE49-F238E27FC236}">
                  <a16:creationId xmlns:a16="http://schemas.microsoft.com/office/drawing/2014/main" xmlns="" id="{8A207895-FC9D-4B72-9CD6-78F6E97BCCDF}"/>
                </a:ext>
              </a:extLst>
            </p:cNvPr>
            <p:cNvCxnSpPr>
              <a:cxnSpLocks/>
            </p:cNvCxnSpPr>
            <p:nvPr/>
          </p:nvCxnSpPr>
          <p:spPr>
            <a:xfrm>
              <a:off x="6927306" y="1498448"/>
              <a:ext cx="0" cy="320336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2CFD3A5E-3799-4633-A42C-77ECE523F916}"/>
              </a:ext>
            </a:extLst>
          </p:cNvPr>
          <p:cNvGrpSpPr/>
          <p:nvPr/>
        </p:nvGrpSpPr>
        <p:grpSpPr>
          <a:xfrm>
            <a:off x="333145" y="569765"/>
            <a:ext cx="8644483" cy="665006"/>
            <a:chOff x="249759" y="634603"/>
            <a:chExt cx="8644483" cy="738661"/>
          </a:xfrm>
        </p:grpSpPr>
        <p:grpSp>
          <p:nvGrpSpPr>
            <p:cNvPr id="40" name="Group 1">
              <a:extLst>
                <a:ext uri="{FF2B5EF4-FFF2-40B4-BE49-F238E27FC236}">
                  <a16:creationId xmlns:a16="http://schemas.microsoft.com/office/drawing/2014/main" xmlns="" id="{BDDC4B19-6CB6-4496-B01B-C263F3870C12}"/>
                </a:ext>
              </a:extLst>
            </p:cNvPr>
            <p:cNvGrpSpPr/>
            <p:nvPr/>
          </p:nvGrpSpPr>
          <p:grpSpPr>
            <a:xfrm>
              <a:off x="369279" y="634603"/>
              <a:ext cx="8405444" cy="738661"/>
              <a:chOff x="-2863422" y="223852"/>
              <a:chExt cx="2735993" cy="560972"/>
            </a:xfrm>
          </p:grpSpPr>
          <p:sp>
            <p:nvSpPr>
              <p:cNvPr id="52" name="Rectangle 286">
                <a:extLst>
                  <a:ext uri="{FF2B5EF4-FFF2-40B4-BE49-F238E27FC236}">
                    <a16:creationId xmlns:a16="http://schemas.microsoft.com/office/drawing/2014/main" xmlns="" id="{4246048C-093F-4B6F-8CBC-68C643C818B8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gray">
              <a:xfrm>
                <a:off x="-2863422" y="223852"/>
                <a:ext cx="2735993" cy="528115"/>
              </a:xfrm>
              <a:prstGeom prst="roundRect">
                <a:avLst>
                  <a:gd name="adj" fmla="val 0"/>
                </a:avLst>
              </a:prstGeom>
              <a:pattFill prst="ltDnDiag">
                <a:fgClr>
                  <a:srgbClr val="F9C61B">
                    <a:lumMod val="40000"/>
                    <a:lumOff val="60000"/>
                  </a:srgbClr>
                </a:fgClr>
                <a:bgClr>
                  <a:srgbClr val="FFFFFF"/>
                </a:bgClr>
              </a:patt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>
                <a:defPPr>
                  <a:defRPr lang="en-US"/>
                </a:defPPr>
                <a:lvl1pPr algn="ctr">
                  <a:defRPr sz="1100">
                    <a:latin typeface="+mn-lt"/>
                  </a:defRPr>
                </a:lvl1pPr>
                <a:lvl2pPr>
                  <a:defRPr>
                    <a:solidFill>
                      <a:schemeClr val="lt1"/>
                    </a:solidFill>
                    <a:latin typeface="+mn-lt"/>
                  </a:defRPr>
                </a:lvl2pPr>
                <a:lvl3pPr>
                  <a:defRPr>
                    <a:solidFill>
                      <a:schemeClr val="lt1"/>
                    </a:solidFill>
                    <a:latin typeface="+mn-lt"/>
                  </a:defRPr>
                </a:lvl3pPr>
                <a:lvl4pPr>
                  <a:defRPr>
                    <a:solidFill>
                      <a:schemeClr val="lt1"/>
                    </a:solidFill>
                    <a:latin typeface="+mn-lt"/>
                  </a:defRPr>
                </a:lvl4pPr>
                <a:lvl5pPr>
                  <a:defRPr>
                    <a:solidFill>
                      <a:schemeClr val="lt1"/>
                    </a:solidFill>
                    <a:latin typeface="+mn-lt"/>
                  </a:defRPr>
                </a:lvl5pPr>
                <a:lvl6pPr>
                  <a:defRPr>
                    <a:solidFill>
                      <a:schemeClr val="lt1"/>
                    </a:solidFill>
                    <a:latin typeface="+mn-lt"/>
                  </a:defRPr>
                </a:lvl6pPr>
                <a:lvl7pPr>
                  <a:defRPr>
                    <a:solidFill>
                      <a:schemeClr val="lt1"/>
                    </a:solidFill>
                    <a:latin typeface="+mn-lt"/>
                  </a:defRPr>
                </a:lvl7pPr>
                <a:lvl8pPr>
                  <a:defRPr>
                    <a:solidFill>
                      <a:schemeClr val="lt1"/>
                    </a:solidFill>
                    <a:latin typeface="+mn-lt"/>
                  </a:defRPr>
                </a:lvl8pPr>
                <a:lvl9pPr>
                  <a:defRPr>
                    <a:solidFill>
                      <a:schemeClr val="lt1"/>
                    </a:solidFill>
                    <a:latin typeface="+mn-lt"/>
                  </a:defRPr>
                </a:lvl9pPr>
              </a:lstStyle>
              <a:p>
                <a:pPr marL="457200" marR="0" lvl="1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sp>
            <p:nvSpPr>
              <p:cNvPr id="53" name="Rectangle 230">
                <a:extLst>
                  <a:ext uri="{FF2B5EF4-FFF2-40B4-BE49-F238E27FC236}">
                    <a16:creationId xmlns:a16="http://schemas.microsoft.com/office/drawing/2014/main" xmlns="" id="{84C07E52-3357-4677-A9A4-E417A5E564C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2863422" y="751981"/>
                <a:ext cx="2735993" cy="32843"/>
              </a:xfrm>
              <a:prstGeom prst="rect">
                <a:avLst/>
              </a:prstGeom>
              <a:solidFill>
                <a:srgbClr val="F9C61B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sp>
            <p:nvSpPr>
              <p:cNvPr id="54" name="Rectangle 231">
                <a:extLst>
                  <a:ext uri="{FF2B5EF4-FFF2-40B4-BE49-F238E27FC236}">
                    <a16:creationId xmlns:a16="http://schemas.microsoft.com/office/drawing/2014/main" xmlns="" id="{E9722FF7-78A8-4271-B0AC-B76E83F7EE8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2863422" y="224071"/>
                <a:ext cx="2735993" cy="32843"/>
              </a:xfrm>
              <a:prstGeom prst="rect">
                <a:avLst/>
              </a:prstGeom>
              <a:solidFill>
                <a:srgbClr val="F9C61B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</p:grpSp>
        <p:cxnSp>
          <p:nvCxnSpPr>
            <p:cNvPr id="41" name="Straight Connector 244">
              <a:extLst>
                <a:ext uri="{FF2B5EF4-FFF2-40B4-BE49-F238E27FC236}">
                  <a16:creationId xmlns:a16="http://schemas.microsoft.com/office/drawing/2014/main" xmlns="" id="{FDC3952E-B990-4A6C-894E-B3E99B905E02}"/>
                </a:ext>
              </a:extLst>
            </p:cNvPr>
            <p:cNvCxnSpPr>
              <a:cxnSpLocks/>
            </p:cNvCxnSpPr>
            <p:nvPr/>
          </p:nvCxnSpPr>
          <p:spPr>
            <a:xfrm>
              <a:off x="837399" y="663397"/>
              <a:ext cx="0" cy="681072"/>
            </a:xfrm>
            <a:prstGeom prst="line">
              <a:avLst/>
            </a:prstGeom>
            <a:ln w="28575">
              <a:solidFill>
                <a:srgbClr val="FBDD7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DCF4EE68-2998-493D-9D29-C6799E996D6A}"/>
                </a:ext>
              </a:extLst>
            </p:cNvPr>
            <p:cNvSpPr txBox="1"/>
            <p:nvPr/>
          </p:nvSpPr>
          <p:spPr>
            <a:xfrm>
              <a:off x="1177406" y="709876"/>
              <a:ext cx="7597314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 defTabSz="690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b="1" dirty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МЕМЛЕКЕТ ҚОЛДАНАТЫН ЖӘНЕ ЕНГІЗЕТІН КЕЗ КЕЛГЕН ТАЛАП МЫНАДАЙ ШАРТТАРҒА СӘЙКЕС КЕЛУГЕ ТИІС</a:t>
              </a:r>
              <a:endParaRPr kumimoji="0" lang="ru-RU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4" name="Group 17">
              <a:extLst>
                <a:ext uri="{FF2B5EF4-FFF2-40B4-BE49-F238E27FC236}">
                  <a16:creationId xmlns:a16="http://schemas.microsoft.com/office/drawing/2014/main" xmlns="" id="{26BF2F22-6296-4935-A22D-0544256E6CCC}"/>
                </a:ext>
              </a:extLst>
            </p:cNvPr>
            <p:cNvGrpSpPr/>
            <p:nvPr/>
          </p:nvGrpSpPr>
          <p:grpSpPr>
            <a:xfrm>
              <a:off x="249759" y="663398"/>
              <a:ext cx="72640" cy="681071"/>
              <a:chOff x="1033462" y="562212"/>
              <a:chExt cx="59532" cy="485051"/>
            </a:xfrm>
          </p:grpSpPr>
          <p:cxnSp>
            <p:nvCxnSpPr>
              <p:cNvPr id="48" name="Straight Connector 10">
                <a:extLst>
                  <a:ext uri="{FF2B5EF4-FFF2-40B4-BE49-F238E27FC236}">
                    <a16:creationId xmlns:a16="http://schemas.microsoft.com/office/drawing/2014/main" xmlns="" id="{DE1B49F4-48B7-42E2-A60C-1D76A457E53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2994" y="562212"/>
                <a:ext cx="0" cy="485051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102">
                <a:extLst>
                  <a:ext uri="{FF2B5EF4-FFF2-40B4-BE49-F238E27FC236}">
                    <a16:creationId xmlns:a16="http://schemas.microsoft.com/office/drawing/2014/main" xmlns="" id="{6BE2A4D7-6053-4183-A67D-A74FD4F5B00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3462" y="654149"/>
                <a:ext cx="0" cy="301177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up 103">
              <a:extLst>
                <a:ext uri="{FF2B5EF4-FFF2-40B4-BE49-F238E27FC236}">
                  <a16:creationId xmlns:a16="http://schemas.microsoft.com/office/drawing/2014/main" xmlns="" id="{D55B5745-1B28-483E-9A4F-69C819A05B10}"/>
                </a:ext>
              </a:extLst>
            </p:cNvPr>
            <p:cNvGrpSpPr/>
            <p:nvPr/>
          </p:nvGrpSpPr>
          <p:grpSpPr>
            <a:xfrm flipH="1" flipV="1">
              <a:off x="8821602" y="663733"/>
              <a:ext cx="72640" cy="680400"/>
              <a:chOff x="1033462" y="562212"/>
              <a:chExt cx="59532" cy="485051"/>
            </a:xfrm>
          </p:grpSpPr>
          <p:cxnSp>
            <p:nvCxnSpPr>
              <p:cNvPr id="46" name="Straight Connector 104">
                <a:extLst>
                  <a:ext uri="{FF2B5EF4-FFF2-40B4-BE49-F238E27FC236}">
                    <a16:creationId xmlns:a16="http://schemas.microsoft.com/office/drawing/2014/main" xmlns="" id="{37723F6A-4B36-44A5-B6B5-A14E00A192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2994" y="562212"/>
                <a:ext cx="0" cy="485051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105">
                <a:extLst>
                  <a:ext uri="{FF2B5EF4-FFF2-40B4-BE49-F238E27FC236}">
                    <a16:creationId xmlns:a16="http://schemas.microsoft.com/office/drawing/2014/main" xmlns="" id="{F0ED7EEF-B9C5-4F47-899E-D99550D0B6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3462" y="654149"/>
                <a:ext cx="0" cy="301177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" name="Группа 4">
              <a:extLst>
                <a:ext uri="{FF2B5EF4-FFF2-40B4-BE49-F238E27FC236}">
                  <a16:creationId xmlns:a16="http://schemas.microsoft.com/office/drawing/2014/main" xmlns="" id="{DD153327-87AE-4279-A105-92FDBCB37461}"/>
                </a:ext>
              </a:extLst>
            </p:cNvPr>
            <p:cNvGrpSpPr/>
            <p:nvPr/>
          </p:nvGrpSpPr>
          <p:grpSpPr>
            <a:xfrm>
              <a:off x="567399" y="733933"/>
              <a:ext cx="540000" cy="540000"/>
              <a:chOff x="567399" y="733933"/>
              <a:chExt cx="540000" cy="540000"/>
            </a:xfrm>
          </p:grpSpPr>
          <p:sp>
            <p:nvSpPr>
              <p:cNvPr id="50" name="Oval 223">
                <a:extLst>
                  <a:ext uri="{FF2B5EF4-FFF2-40B4-BE49-F238E27FC236}">
                    <a16:creationId xmlns:a16="http://schemas.microsoft.com/office/drawing/2014/main" xmlns="" id="{00BC0943-7D82-414E-A954-823DF9CF2E91}"/>
                  </a:ext>
                </a:extLst>
              </p:cNvPr>
              <p:cNvSpPr/>
              <p:nvPr/>
            </p:nvSpPr>
            <p:spPr bwMode="gray">
              <a:xfrm>
                <a:off x="567399" y="733933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 w="28575" cap="flat" cmpd="sng" algn="ctr">
                <a:solidFill>
                  <a:srgbClr val="FBDD76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67211" tIns="33605" rIns="67211" bIns="336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pic>
            <p:nvPicPr>
              <p:cNvPr id="85" name="Рисунок 84">
                <a:extLst>
                  <a:ext uri="{FF2B5EF4-FFF2-40B4-BE49-F238E27FC236}">
                    <a16:creationId xmlns:a16="http://schemas.microsoft.com/office/drawing/2014/main" xmlns="" id="{EFF6CCA7-E942-4E2F-B0B0-BCF5D37D7DD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7399" y="823933"/>
                <a:ext cx="360000" cy="360000"/>
              </a:xfrm>
              <a:prstGeom prst="rect">
                <a:avLst/>
              </a:prstGeom>
            </p:spPr>
          </p:pic>
        </p:grpSp>
      </p:grpSp>
      <p:sp>
        <p:nvSpPr>
          <p:cNvPr id="51" name="Овал 50">
            <a:extLst>
              <a:ext uri="{FF2B5EF4-FFF2-40B4-BE49-F238E27FC236}">
                <a16:creationId xmlns:a16="http://schemas.microsoft.com/office/drawing/2014/main" xmlns="" id="{C258E625-9191-492F-9D77-FA1AB793C134}"/>
              </a:ext>
            </a:extLst>
          </p:cNvPr>
          <p:cNvSpPr/>
          <p:nvPr/>
        </p:nvSpPr>
        <p:spPr>
          <a:xfrm>
            <a:off x="76960" y="48960"/>
            <a:ext cx="432000" cy="43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</a:p>
        </p:txBody>
      </p:sp>
      <p:sp>
        <p:nvSpPr>
          <p:cNvPr id="63" name="Прямоугольник 24">
            <a:extLst>
              <a:ext uri="{FF2B5EF4-FFF2-40B4-BE49-F238E27FC236}">
                <a16:creationId xmlns:a16="http://schemas.microsoft.com/office/drawing/2014/main" xmlns="" id="{E0FA38E2-3686-4ACB-B691-3345FF11E44C}"/>
              </a:ext>
            </a:extLst>
          </p:cNvPr>
          <p:cNvSpPr/>
          <p:nvPr/>
        </p:nvSpPr>
        <p:spPr>
          <a:xfrm>
            <a:off x="346273" y="1317956"/>
            <a:ext cx="2016000" cy="43083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НЕГІЗДІЛІК</a:t>
            </a:r>
            <a:endParaRPr lang="ru-RU" sz="1600" b="1" dirty="0">
              <a:solidFill>
                <a:schemeClr val="tx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 24">
            <a:extLst>
              <a:ext uri="{FF2B5EF4-FFF2-40B4-BE49-F238E27FC236}">
                <a16:creationId xmlns:a16="http://schemas.microsoft.com/office/drawing/2014/main" xmlns="" id="{E0FA38E2-3686-4ACB-B691-3345FF11E44C}"/>
              </a:ext>
            </a:extLst>
          </p:cNvPr>
          <p:cNvSpPr/>
          <p:nvPr/>
        </p:nvSpPr>
        <p:spPr>
          <a:xfrm>
            <a:off x="2659833" y="1327232"/>
            <a:ext cx="1847746" cy="43083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АШЫҚТЫҚ ЖӘНЕ БОЛЖАМДЫЛЫҚ </a:t>
            </a:r>
          </a:p>
        </p:txBody>
      </p:sp>
      <p:sp>
        <p:nvSpPr>
          <p:cNvPr id="65" name="Прямоугольник 24">
            <a:extLst>
              <a:ext uri="{FF2B5EF4-FFF2-40B4-BE49-F238E27FC236}">
                <a16:creationId xmlns:a16="http://schemas.microsoft.com/office/drawing/2014/main" xmlns="" id="{E0FA38E2-3686-4ACB-B691-3345FF11E44C}"/>
              </a:ext>
            </a:extLst>
          </p:cNvPr>
          <p:cNvSpPr/>
          <p:nvPr/>
        </p:nvSpPr>
        <p:spPr>
          <a:xfrm>
            <a:off x="4835924" y="1317594"/>
            <a:ext cx="1847746" cy="378176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>
                <a:solidFill>
                  <a:schemeClr val="tx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ТҰРАҚТЫЛЫҚ </a:t>
            </a:r>
            <a:endParaRPr lang="ru-RU" sz="1100" b="1" dirty="0">
              <a:solidFill>
                <a:schemeClr val="tx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66" name="Прямоугольник 24">
            <a:extLst>
              <a:ext uri="{FF2B5EF4-FFF2-40B4-BE49-F238E27FC236}">
                <a16:creationId xmlns:a16="http://schemas.microsoft.com/office/drawing/2014/main" xmlns="" id="{E0FA38E2-3686-4ACB-B691-3345FF11E44C}"/>
              </a:ext>
            </a:extLst>
          </p:cNvPr>
          <p:cNvSpPr/>
          <p:nvPr/>
        </p:nvSpPr>
        <p:spPr>
          <a:xfrm>
            <a:off x="6965420" y="1299775"/>
            <a:ext cx="1939567" cy="399934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>
                <a:solidFill>
                  <a:schemeClr val="tx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СЕНІМДІЛІК</a:t>
            </a:r>
          </a:p>
        </p:txBody>
      </p:sp>
      <p:sp>
        <p:nvSpPr>
          <p:cNvPr id="68" name="Прямоугольник 24">
            <a:extLst>
              <a:ext uri="{FF2B5EF4-FFF2-40B4-BE49-F238E27FC236}">
                <a16:creationId xmlns:a16="http://schemas.microsoft.com/office/drawing/2014/main" xmlns="" id="{E0FA38E2-3686-4ACB-B691-3345FF11E44C}"/>
              </a:ext>
            </a:extLst>
          </p:cNvPr>
          <p:cNvSpPr/>
          <p:nvPr/>
        </p:nvSpPr>
        <p:spPr>
          <a:xfrm>
            <a:off x="2688074" y="2920726"/>
            <a:ext cx="1847746" cy="370988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>
                <a:solidFill>
                  <a:schemeClr val="tx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ПРОПОРЦИОНАЛДЫЛЫҚ</a:t>
            </a:r>
            <a:endParaRPr lang="ru-RU" sz="1100" b="1" dirty="0">
              <a:solidFill>
                <a:schemeClr val="tx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Прямая соединительная линия 57">
            <a:extLst>
              <a:ext uri="{FF2B5EF4-FFF2-40B4-BE49-F238E27FC236}">
                <a16:creationId xmlns:a16="http://schemas.microsoft.com/office/drawing/2014/main" xmlns="" id="{7628CAC8-7E72-47C3-A0E0-DF247B6EACA9}"/>
              </a:ext>
            </a:extLst>
          </p:cNvPr>
          <p:cNvCxnSpPr>
            <a:cxnSpLocks/>
          </p:cNvCxnSpPr>
          <p:nvPr/>
        </p:nvCxnSpPr>
        <p:spPr>
          <a:xfrm>
            <a:off x="203192" y="4344207"/>
            <a:ext cx="0" cy="59400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Прямоугольник 24">
            <a:extLst>
              <a:ext uri="{FF2B5EF4-FFF2-40B4-BE49-F238E27FC236}">
                <a16:creationId xmlns:a16="http://schemas.microsoft.com/office/drawing/2014/main" xmlns="" id="{E0FA38E2-3686-4ACB-B691-3345FF11E44C}"/>
              </a:ext>
            </a:extLst>
          </p:cNvPr>
          <p:cNvSpPr/>
          <p:nvPr/>
        </p:nvSpPr>
        <p:spPr>
          <a:xfrm>
            <a:off x="6993252" y="2438175"/>
            <a:ext cx="1847746" cy="34105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>
                <a:solidFill>
                  <a:schemeClr val="tx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ҰТЫМДЫЛЫҚ</a:t>
            </a:r>
            <a:endParaRPr lang="ru-RU" sz="1100" b="1" dirty="0">
              <a:solidFill>
                <a:schemeClr val="tx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1" name="Прямоугольник 24">
            <a:extLst>
              <a:ext uri="{FF2B5EF4-FFF2-40B4-BE49-F238E27FC236}">
                <a16:creationId xmlns:a16="http://schemas.microsoft.com/office/drawing/2014/main" xmlns="" id="{E0FA38E2-3686-4ACB-B691-3345FF11E44C}"/>
              </a:ext>
            </a:extLst>
          </p:cNvPr>
          <p:cNvSpPr/>
          <p:nvPr/>
        </p:nvSpPr>
        <p:spPr>
          <a:xfrm>
            <a:off x="6986539" y="3570055"/>
            <a:ext cx="1847746" cy="341051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tx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ОРЫНДАУШЫЛЫҚ</a:t>
            </a:r>
          </a:p>
        </p:txBody>
      </p:sp>
      <p:sp>
        <p:nvSpPr>
          <p:cNvPr id="59" name="Прямоугольник 24">
            <a:extLst>
              <a:ext uri="{FF2B5EF4-FFF2-40B4-BE49-F238E27FC236}">
                <a16:creationId xmlns:a16="http://schemas.microsoft.com/office/drawing/2014/main" xmlns="" id="{E0FA38E2-3686-4ACB-B691-3345FF11E44C}"/>
              </a:ext>
            </a:extLst>
          </p:cNvPr>
          <p:cNvSpPr/>
          <p:nvPr/>
        </p:nvSpPr>
        <p:spPr>
          <a:xfrm>
            <a:off x="4815113" y="2692524"/>
            <a:ext cx="1847746" cy="26875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tx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ТЕҢДІК</a:t>
            </a:r>
            <a:endParaRPr lang="ru-RU" sz="1100" b="1" dirty="0">
              <a:solidFill>
                <a:schemeClr val="tx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7DACA2D0-22AE-497A-8B2C-552BD7808667}"/>
              </a:ext>
            </a:extLst>
          </p:cNvPr>
          <p:cNvSpPr txBox="1"/>
          <p:nvPr/>
        </p:nvSpPr>
        <p:spPr>
          <a:xfrm>
            <a:off x="4698051" y="2971342"/>
            <a:ext cx="21370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188"/>
              </a:spcBef>
            </a:pP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жекелеген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нарық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субъектілері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үшін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оның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ішінде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квазимемлекеттік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сектор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субъектілері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мен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табиғи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монополиялар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субъектілері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үшін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әртүрлі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құқықтық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режимдер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мен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талаптарды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белгілеуге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жол</a:t>
            </a:r>
            <a:r>
              <a:rPr lang="ru-RU" sz="1050" dirty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1050" dirty="0" err="1" smtClean="0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бермеу</a:t>
            </a:r>
            <a:r>
              <a:rPr lang="ru-RU" sz="1050" dirty="0" err="1">
                <a:latin typeface="Bahnschrift" panose="020B0502040204020203" pitchFamily="34" charset="0"/>
                <a:ea typeface="Tahoma" pitchFamily="34" charset="0"/>
                <a:cs typeface="Tahoma" pitchFamily="34" charset="0"/>
              </a:rPr>
              <a:t>і</a:t>
            </a:r>
            <a:endParaRPr lang="ru-RU" sz="1050" dirty="0" smtClean="0">
              <a:latin typeface="Bahnschrift" panose="020B0502040204020203" pitchFamily="34" charset="0"/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8367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F76A10CB-24E2-4E86-B572-50F88362A5AF}"/>
              </a:ext>
            </a:extLst>
          </p:cNvPr>
          <p:cNvSpPr txBox="1"/>
          <p:nvPr/>
        </p:nvSpPr>
        <p:spPr bwMode="auto">
          <a:xfrm>
            <a:off x="0" y="14032"/>
            <a:ext cx="9144000" cy="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marL="628650" lvl="0" algn="ctr" defTabSz="914400">
              <a:defRPr/>
            </a:pPr>
            <a:r>
              <a:rPr lang="kk-KZ" sz="2400" b="1" dirty="0" smtClean="0">
                <a:latin typeface="Bahnschrift" panose="020B0502040204020203" pitchFamily="34" charset="0"/>
              </a:rPr>
              <a:t>«</a:t>
            </a:r>
            <a:r>
              <a:rPr lang="en-US" sz="2400" b="1" dirty="0" smtClean="0">
                <a:latin typeface="Bahnschrift" panose="020B0502040204020203" pitchFamily="34" charset="0"/>
              </a:rPr>
              <a:t>1-IN 2-OUT</a:t>
            </a:r>
            <a:r>
              <a:rPr lang="kk-KZ" sz="2400" b="1" dirty="0" smtClean="0">
                <a:latin typeface="Bahnschrift" panose="020B0502040204020203" pitchFamily="34" charset="0"/>
              </a:rPr>
              <a:t>»</a:t>
            </a:r>
            <a:r>
              <a:rPr lang="en-US" sz="2400" b="1" dirty="0" smtClean="0">
                <a:latin typeface="Bahnschrift" panose="020B0502040204020203" pitchFamily="34" charset="0"/>
              </a:rPr>
              <a:t> </a:t>
            </a:r>
            <a:r>
              <a:rPr lang="ru-RU" sz="2400" b="1" dirty="0" err="1" smtClean="0">
                <a:latin typeface="Bahnschrift" panose="020B0502040204020203" pitchFamily="34" charset="0"/>
              </a:rPr>
              <a:t>қағидасы</a:t>
            </a:r>
            <a:endParaRPr lang="en-US" sz="2400" b="1" dirty="0">
              <a:latin typeface="Bahnschrift" panose="020B0502040204020203" pitchFamily="34" charset="0"/>
            </a:endParaRPr>
          </a:p>
        </p:txBody>
      </p:sp>
      <p:cxnSp>
        <p:nvCxnSpPr>
          <p:cNvPr id="24" name="Straight Connector 32">
            <a:extLst>
              <a:ext uri="{FF2B5EF4-FFF2-40B4-BE49-F238E27FC236}">
                <a16:creationId xmlns:a16="http://schemas.microsoft.com/office/drawing/2014/main" xmlns="" id="{F4D1CD3E-78D4-4F1C-8C47-E30A0C6A0D7B}"/>
              </a:ext>
            </a:extLst>
          </p:cNvPr>
          <p:cNvCxnSpPr/>
          <p:nvPr/>
        </p:nvCxnSpPr>
        <p:spPr>
          <a:xfrm>
            <a:off x="0" y="518762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xmlns="" id="{6350FAFA-3509-4319-B96A-EC8332922B95}"/>
              </a:ext>
            </a:extLst>
          </p:cNvPr>
          <p:cNvGrpSpPr/>
          <p:nvPr/>
        </p:nvGrpSpPr>
        <p:grpSpPr>
          <a:xfrm>
            <a:off x="159599" y="4240363"/>
            <a:ext cx="8598471" cy="710532"/>
            <a:chOff x="159599" y="4240363"/>
            <a:chExt cx="8598471" cy="710532"/>
          </a:xfrm>
        </p:grpSpPr>
        <p:sp>
          <p:nvSpPr>
            <p:cNvPr id="42" name="Rectangle: Rounded Corners 2">
              <a:extLst>
                <a:ext uri="{FF2B5EF4-FFF2-40B4-BE49-F238E27FC236}">
                  <a16:creationId xmlns:a16="http://schemas.microsoft.com/office/drawing/2014/main" xmlns="" id="{39229E2A-75F4-48A8-9B51-5A8CEC530D4F}"/>
                </a:ext>
              </a:extLst>
            </p:cNvPr>
            <p:cNvSpPr/>
            <p:nvPr/>
          </p:nvSpPr>
          <p:spPr bwMode="auto">
            <a:xfrm>
              <a:off x="159599" y="4340375"/>
              <a:ext cx="8598471" cy="610520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Lato Heavy"/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3050DB4B-626B-47AD-9A99-582C9FAE3824}"/>
                </a:ext>
              </a:extLst>
            </p:cNvPr>
            <p:cNvSpPr txBox="1"/>
            <p:nvPr/>
          </p:nvSpPr>
          <p:spPr>
            <a:xfrm>
              <a:off x="955980" y="4353248"/>
              <a:ext cx="780209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1200"/>
                </a:spcBef>
              </a:pPr>
              <a:r>
                <a:rPr lang="ru-RU" sz="1600" b="1" dirty="0" err="1">
                  <a:latin typeface="Bahnschrift" panose="020B0502040204020203" pitchFamily="34" charset="0"/>
                </a:rPr>
                <a:t>Кәсіпкерлік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субъектілері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үшін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әкімшілік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шығындарды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қысқартуға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мүмкіндік</a:t>
              </a:r>
              <a:r>
                <a:rPr lang="ru-RU" sz="1600" b="1" dirty="0">
                  <a:latin typeface="Bahnschrift" panose="020B0502040204020203" pitchFamily="34" charset="0"/>
                </a:rPr>
                <a:t> </a:t>
              </a:r>
              <a:r>
                <a:rPr lang="ru-RU" sz="1600" b="1" dirty="0" err="1">
                  <a:latin typeface="Bahnschrift" panose="020B0502040204020203" pitchFamily="34" charset="0"/>
                </a:rPr>
                <a:t>береді</a:t>
              </a:r>
              <a:endParaRPr lang="ru-RU" sz="1600" b="1" dirty="0">
                <a:latin typeface="Bahnschrift" panose="020B0502040204020203" pitchFamily="34" charset="0"/>
              </a:endParaRPr>
            </a:p>
          </p:txBody>
        </p:sp>
        <p:grpSp>
          <p:nvGrpSpPr>
            <p:cNvPr id="44" name="Группа 43">
              <a:extLst>
                <a:ext uri="{FF2B5EF4-FFF2-40B4-BE49-F238E27FC236}">
                  <a16:creationId xmlns:a16="http://schemas.microsoft.com/office/drawing/2014/main" xmlns="" id="{9A5782B1-38E3-4466-BA13-ECE471315155}"/>
                </a:ext>
              </a:extLst>
            </p:cNvPr>
            <p:cNvGrpSpPr/>
            <p:nvPr/>
          </p:nvGrpSpPr>
          <p:grpSpPr>
            <a:xfrm>
              <a:off x="317066" y="4240363"/>
              <a:ext cx="717972" cy="685800"/>
              <a:chOff x="317066" y="4240363"/>
              <a:chExt cx="717972" cy="685800"/>
            </a:xfrm>
          </p:grpSpPr>
          <p:sp>
            <p:nvSpPr>
              <p:cNvPr id="46" name="Oval 34">
                <a:extLst>
                  <a:ext uri="{FF2B5EF4-FFF2-40B4-BE49-F238E27FC236}">
                    <a16:creationId xmlns:a16="http://schemas.microsoft.com/office/drawing/2014/main" xmlns="" id="{EC790D2C-020E-45EC-9AFA-6262694CE8BD}"/>
                  </a:ext>
                </a:extLst>
              </p:cNvPr>
              <p:cNvSpPr/>
              <p:nvPr/>
            </p:nvSpPr>
            <p:spPr bwMode="auto">
              <a:xfrm>
                <a:off x="317066" y="4365776"/>
                <a:ext cx="560388" cy="560387"/>
              </a:xfrm>
              <a:prstGeom prst="ellipse">
                <a:avLst/>
              </a:prstGeom>
              <a:solidFill>
                <a:srgbClr val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cs typeface="+mn-cs"/>
                </a:endParaRPr>
              </a:p>
            </p:txBody>
          </p:sp>
          <p:sp>
            <p:nvSpPr>
              <p:cNvPr id="47" name="Isosceles Triangle 35">
                <a:extLst>
                  <a:ext uri="{FF2B5EF4-FFF2-40B4-BE49-F238E27FC236}">
                    <a16:creationId xmlns:a16="http://schemas.microsoft.com/office/drawing/2014/main" xmlns="" id="{CD80B31D-A3FF-4CE6-9ABD-DC3DF4FF0857}"/>
                  </a:ext>
                </a:extLst>
              </p:cNvPr>
              <p:cNvSpPr/>
              <p:nvPr/>
            </p:nvSpPr>
            <p:spPr bwMode="auto">
              <a:xfrm>
                <a:off x="941376" y="4240363"/>
                <a:ext cx="93662" cy="10001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cs typeface="+mn-cs"/>
                </a:endParaRPr>
              </a:p>
            </p:txBody>
          </p:sp>
          <p:pic>
            <p:nvPicPr>
              <p:cNvPr id="48" name="Рисунок 47">
                <a:extLst>
                  <a:ext uri="{FF2B5EF4-FFF2-40B4-BE49-F238E27FC236}">
                    <a16:creationId xmlns:a16="http://schemas.microsoft.com/office/drawing/2014/main" xmlns="" id="{49E58695-AA44-41AC-ACF7-3BD49AC908B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9260" y="4447969"/>
                <a:ext cx="396000" cy="396000"/>
              </a:xfrm>
              <a:prstGeom prst="rect">
                <a:avLst/>
              </a:prstGeom>
            </p:spPr>
          </p:pic>
        </p:grpSp>
      </p:grpSp>
      <p:sp>
        <p:nvSpPr>
          <p:cNvPr id="56" name="Овал 55">
            <a:extLst>
              <a:ext uri="{FF2B5EF4-FFF2-40B4-BE49-F238E27FC236}">
                <a16:creationId xmlns:a16="http://schemas.microsoft.com/office/drawing/2014/main" xmlns="" id="{9B459D34-B497-41F2-92B1-AC3392530FC2}"/>
              </a:ext>
            </a:extLst>
          </p:cNvPr>
          <p:cNvSpPr/>
          <p:nvPr/>
        </p:nvSpPr>
        <p:spPr>
          <a:xfrm>
            <a:off x="76960" y="48960"/>
            <a:ext cx="432000" cy="43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cxnSp>
        <p:nvCxnSpPr>
          <p:cNvPr id="57" name="Прямая соединительная линия 57">
            <a:extLst>
              <a:ext uri="{FF2B5EF4-FFF2-40B4-BE49-F238E27FC236}">
                <a16:creationId xmlns:a16="http://schemas.microsoft.com/office/drawing/2014/main" xmlns="" id="{7628CAC8-7E72-47C3-A0E0-DF247B6EACA9}"/>
              </a:ext>
            </a:extLst>
          </p:cNvPr>
          <p:cNvCxnSpPr>
            <a:cxnSpLocks/>
          </p:cNvCxnSpPr>
          <p:nvPr/>
        </p:nvCxnSpPr>
        <p:spPr>
          <a:xfrm>
            <a:off x="205235" y="4348635"/>
            <a:ext cx="0" cy="594000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110">
            <a:extLst>
              <a:ext uri="{FF2B5EF4-FFF2-40B4-BE49-F238E27FC236}">
                <a16:creationId xmlns:a16="http://schemas.microsoft.com/office/drawing/2014/main" xmlns="" id="{B959842B-679A-432E-974D-F9BB92963556}"/>
              </a:ext>
            </a:extLst>
          </p:cNvPr>
          <p:cNvSpPr/>
          <p:nvPr/>
        </p:nvSpPr>
        <p:spPr>
          <a:xfrm>
            <a:off x="207264" y="761048"/>
            <a:ext cx="3893125" cy="3544605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 defTabSz="914400" fontAlgn="base">
              <a:spcBef>
                <a:spcPts val="225"/>
              </a:spcBef>
              <a:spcAft>
                <a:spcPts val="225"/>
              </a:spcAft>
              <a:defRPr/>
            </a:pPr>
            <a:endParaRPr lang="en-US" b="1" dirty="0">
              <a:solidFill>
                <a:schemeClr val="tx1"/>
              </a:solidFill>
              <a:latin typeface="Bahnschrift" panose="020B0502040204020203" pitchFamily="34" charset="0"/>
              <a:sym typeface="+mn-lt"/>
            </a:endParaRPr>
          </a:p>
          <a:p>
            <a:pPr lvl="0" algn="ctr" defTabSz="914400" fontAlgn="base">
              <a:spcBef>
                <a:spcPts val="225"/>
              </a:spcBef>
              <a:spcAft>
                <a:spcPts val="225"/>
              </a:spcAft>
              <a:defRPr/>
            </a:pPr>
            <a:endParaRPr lang="en-US" sz="1600" b="1" dirty="0">
              <a:solidFill>
                <a:schemeClr val="tx1"/>
              </a:solidFill>
              <a:latin typeface="Bahnschrift" panose="020B0502040204020203" pitchFamily="34" charset="0"/>
              <a:sym typeface="+mn-lt"/>
            </a:endParaRPr>
          </a:p>
          <a:p>
            <a:pPr lvl="0" algn="ctr" defTabSz="914400" fontAlgn="base">
              <a:spcBef>
                <a:spcPts val="225"/>
              </a:spcBef>
              <a:spcAft>
                <a:spcPts val="225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Bahnschrift" panose="020B0502040204020203" pitchFamily="34" charset="0"/>
                <a:sym typeface="+mn-lt"/>
              </a:rPr>
              <a:t>ЖАҢА РЕТТЕГІШ ҚҰРАЛДЫ ЕНГІЗУ ҚОЛДАНЫСТАҒЫ ЕКІ ТАЛАПТЫҢ КҮШІН ЖОЮДЫ ТАЛАП ЕТЕДІ</a:t>
            </a:r>
          </a:p>
        </p:txBody>
      </p:sp>
      <p:pic>
        <p:nvPicPr>
          <p:cNvPr id="59" name="Рисунок 76">
            <a:extLst>
              <a:ext uri="{FF2B5EF4-FFF2-40B4-BE49-F238E27FC236}">
                <a16:creationId xmlns:a16="http://schemas.microsoft.com/office/drawing/2014/main" xmlns="" id="{44C3F830-B120-4560-A3E8-05BB7342FF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499" y="1280371"/>
            <a:ext cx="712562" cy="712562"/>
          </a:xfrm>
          <a:prstGeom prst="rect">
            <a:avLst/>
          </a:prstGeom>
        </p:spPr>
      </p:pic>
      <p:sp>
        <p:nvSpPr>
          <p:cNvPr id="60" name="Левая фигурная скобка 55">
            <a:extLst>
              <a:ext uri="{FF2B5EF4-FFF2-40B4-BE49-F238E27FC236}">
                <a16:creationId xmlns:a16="http://schemas.microsoft.com/office/drawing/2014/main" xmlns="" id="{FF766990-67C3-44FA-80B2-AD51AC7F877D}"/>
              </a:ext>
            </a:extLst>
          </p:cNvPr>
          <p:cNvSpPr/>
          <p:nvPr/>
        </p:nvSpPr>
        <p:spPr>
          <a:xfrm flipH="1">
            <a:off x="4328290" y="761048"/>
            <a:ext cx="212057" cy="3544252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050">
              <a:latin typeface="Bahnschrift" panose="020B0502040204020203" pitchFamily="34" charset="0"/>
            </a:endParaRPr>
          </a:p>
        </p:txBody>
      </p:sp>
      <p:sp>
        <p:nvSpPr>
          <p:cNvPr id="61" name="Левая фигурная скобка 55">
            <a:extLst>
              <a:ext uri="{FF2B5EF4-FFF2-40B4-BE49-F238E27FC236}">
                <a16:creationId xmlns:a16="http://schemas.microsoft.com/office/drawing/2014/main" xmlns="" id="{FF766990-67C3-44FA-80B2-AD51AC7F877D}"/>
              </a:ext>
            </a:extLst>
          </p:cNvPr>
          <p:cNvSpPr/>
          <p:nvPr/>
        </p:nvSpPr>
        <p:spPr>
          <a:xfrm rot="10800000" flipH="1">
            <a:off x="4547479" y="761048"/>
            <a:ext cx="212057" cy="3544252"/>
          </a:xfrm>
          <a:prstGeom prst="leftBrace">
            <a:avLst>
              <a:gd name="adj1" fmla="val 0"/>
              <a:gd name="adj2" fmla="val 50000"/>
            </a:avLst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1050">
              <a:latin typeface="Bahnschrift" panose="020B0502040204020203" pitchFamily="34" charset="0"/>
            </a:endParaRPr>
          </a:p>
        </p:txBody>
      </p:sp>
      <p:grpSp>
        <p:nvGrpSpPr>
          <p:cNvPr id="62" name="Group 3">
            <a:extLst>
              <a:ext uri="{FF2B5EF4-FFF2-40B4-BE49-F238E27FC236}">
                <a16:creationId xmlns:a16="http://schemas.microsoft.com/office/drawing/2014/main" xmlns="" id="{32F8C8A5-9174-471E-8BB8-0C7112D12CB8}"/>
              </a:ext>
            </a:extLst>
          </p:cNvPr>
          <p:cNvGrpSpPr/>
          <p:nvPr/>
        </p:nvGrpSpPr>
        <p:grpSpPr>
          <a:xfrm>
            <a:off x="5003799" y="760695"/>
            <a:ext cx="3893129" cy="3544605"/>
            <a:chOff x="3599858" y="2494031"/>
            <a:chExt cx="1853390" cy="1164979"/>
          </a:xfrm>
        </p:grpSpPr>
        <p:sp>
          <p:nvSpPr>
            <p:cNvPr id="63" name="Rectangle 53">
              <a:extLst>
                <a:ext uri="{FF2B5EF4-FFF2-40B4-BE49-F238E27FC236}">
                  <a16:creationId xmlns:a16="http://schemas.microsoft.com/office/drawing/2014/main" xmlns="" id="{1856B09C-92C9-4E8F-97AC-59FC82976A11}"/>
                </a:ext>
              </a:extLst>
            </p:cNvPr>
            <p:cNvSpPr>
              <a:spLocks/>
            </p:cNvSpPr>
            <p:nvPr/>
          </p:nvSpPr>
          <p:spPr bwMode="gray">
            <a:xfrm>
              <a:off x="3599858" y="2494031"/>
              <a:ext cx="1853390" cy="1143281"/>
            </a:xfrm>
            <a:prstGeom prst="rect">
              <a:avLst/>
            </a:prstGeom>
            <a:pattFill prst="ltDnDiag">
              <a:fgClr>
                <a:srgbClr val="0070CE">
                  <a:lumMod val="20000"/>
                  <a:lumOff val="80000"/>
                </a:srgbClr>
              </a:fgClr>
              <a:bgClr>
                <a:srgbClr val="FFFFFF"/>
              </a:bgClr>
            </a:patt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lvl="0" algn="ctr" defTabSz="914400">
                <a:defRPr/>
              </a:pPr>
              <a:endParaRPr lang="ru-RU" sz="1200" b="1" kern="0" dirty="0">
                <a:latin typeface="Bahnschrift" panose="020B0502040204020203" pitchFamily="34" charset="0"/>
                <a:ea typeface="ＭＳ Ｐゴシック"/>
              </a:endParaRPr>
            </a:p>
          </p:txBody>
        </p:sp>
        <p:sp>
          <p:nvSpPr>
            <p:cNvPr id="64" name="Rectangle 54">
              <a:extLst>
                <a:ext uri="{FF2B5EF4-FFF2-40B4-BE49-F238E27FC236}">
                  <a16:creationId xmlns:a16="http://schemas.microsoft.com/office/drawing/2014/main" xmlns="" id="{AA4AE085-276F-439B-89F3-0E9056B88ABF}"/>
                </a:ext>
              </a:extLst>
            </p:cNvPr>
            <p:cNvSpPr>
              <a:spLocks/>
            </p:cNvSpPr>
            <p:nvPr/>
          </p:nvSpPr>
          <p:spPr bwMode="gray">
            <a:xfrm>
              <a:off x="3599858" y="3608144"/>
              <a:ext cx="1853389" cy="50866"/>
            </a:xfrm>
            <a:prstGeom prst="rect">
              <a:avLst/>
            </a:prstGeom>
            <a:solidFill>
              <a:srgbClr val="0070CE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  <p:sp>
          <p:nvSpPr>
            <p:cNvPr id="65" name="Rectangle 55">
              <a:extLst>
                <a:ext uri="{FF2B5EF4-FFF2-40B4-BE49-F238E27FC236}">
                  <a16:creationId xmlns:a16="http://schemas.microsoft.com/office/drawing/2014/main" xmlns="" id="{745A5EEC-D296-4A0D-A61F-4DBD54EFC901}"/>
                </a:ext>
              </a:extLst>
            </p:cNvPr>
            <p:cNvSpPr>
              <a:spLocks/>
            </p:cNvSpPr>
            <p:nvPr/>
          </p:nvSpPr>
          <p:spPr bwMode="gray">
            <a:xfrm>
              <a:off x="3599858" y="2494147"/>
              <a:ext cx="1853388" cy="122537"/>
            </a:xfrm>
            <a:prstGeom prst="rect">
              <a:avLst/>
            </a:prstGeom>
            <a:solidFill>
              <a:srgbClr val="0070CE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algn="ctr" defTabSz="914400">
                <a:defRPr/>
              </a:pPr>
              <a:r>
                <a:rPr lang="ru-RU" sz="1600" b="1" kern="0" dirty="0" err="1">
                  <a:solidFill>
                    <a:schemeClr val="bg1"/>
                  </a:solidFill>
                  <a:latin typeface="Bahnschrift" panose="020B0502040204020203" pitchFamily="34" charset="0"/>
                  <a:ea typeface="ＭＳ Ｐゴシック"/>
                </a:rPr>
                <a:t>Жұмыс</a:t>
              </a:r>
              <a:r>
                <a:rPr lang="ru-RU" sz="1600" b="1" kern="0" dirty="0">
                  <a:solidFill>
                    <a:schemeClr val="bg1"/>
                  </a:solidFill>
                  <a:latin typeface="Bahnschrift" panose="020B0502040204020203" pitchFamily="34" charset="0"/>
                  <a:ea typeface="ＭＳ Ｐゴシック"/>
                </a:rPr>
                <a:t> </a:t>
              </a:r>
              <a:r>
                <a:rPr lang="ru-RU" sz="1600" b="1" kern="0" dirty="0" err="1">
                  <a:solidFill>
                    <a:schemeClr val="bg1"/>
                  </a:solidFill>
                  <a:latin typeface="Bahnschrift" panose="020B0502040204020203" pitchFamily="34" charset="0"/>
                  <a:ea typeface="ＭＳ Ｐゴシック"/>
                </a:rPr>
                <a:t>механизмі</a:t>
              </a:r>
              <a:endParaRPr lang="ru-RU" sz="1600" b="1" kern="0" dirty="0">
                <a:solidFill>
                  <a:schemeClr val="bg1"/>
                </a:solidFill>
                <a:latin typeface="Bahnschrift" panose="020B0502040204020203" pitchFamily="34" charset="0"/>
                <a:ea typeface="ＭＳ Ｐゴシック"/>
              </a:endParaRPr>
            </a:p>
          </p:txBody>
        </p:sp>
      </p:grpSp>
      <p:sp>
        <p:nvSpPr>
          <p:cNvPr id="66" name="Rectangle: Rounded Corners 2">
            <a:extLst>
              <a:ext uri="{FF2B5EF4-FFF2-40B4-BE49-F238E27FC236}">
                <a16:creationId xmlns:a16="http://schemas.microsoft.com/office/drawing/2014/main" xmlns="" id="{B98393AA-8E89-4752-A2FC-4830740DAB7E}"/>
              </a:ext>
            </a:extLst>
          </p:cNvPr>
          <p:cNvSpPr/>
          <p:nvPr/>
        </p:nvSpPr>
        <p:spPr bwMode="auto">
          <a:xfrm>
            <a:off x="5003799" y="1352307"/>
            <a:ext cx="3893131" cy="264819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690563">
              <a:defRPr/>
            </a:pPr>
            <a:endParaRPr lang="ru-RU" sz="1600" dirty="0">
              <a:solidFill>
                <a:schemeClr val="tx1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690563">
              <a:defRPr/>
            </a:pPr>
            <a:endParaRPr lang="ru-RU" dirty="0" smtClean="0">
              <a:solidFill>
                <a:schemeClr val="tx1"/>
              </a:solidFill>
              <a:latin typeface="Bahnschrift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690563">
              <a:defRPr/>
            </a:pPr>
            <a:endParaRPr lang="ru-RU" dirty="0">
              <a:solidFill>
                <a:schemeClr val="tx1"/>
              </a:solidFill>
              <a:latin typeface="Bahnschrift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690563">
              <a:defRPr/>
            </a:pPr>
            <a:r>
              <a:rPr lang="ru-RU" dirty="0" err="1" smtClean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Кәсіпкерлік</a:t>
            </a:r>
            <a:r>
              <a:rPr lang="ru-RU" dirty="0" smtClean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субъектілеріне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қатысты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ru-RU" dirty="0" smtClean="0">
              <a:solidFill>
                <a:schemeClr val="tx1"/>
              </a:solidFill>
              <a:latin typeface="Bahnschrift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 defTabSz="690563">
              <a:defRPr/>
            </a:pPr>
            <a:r>
              <a:rPr lang="ru-RU" dirty="0" err="1" smtClean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жаңа</a:t>
            </a:r>
            <a:r>
              <a:rPr lang="ru-RU" dirty="0" smtClean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талапты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енгізу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немесе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реттеуді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қатаңдату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реттеу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ұсынылатын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кәсіпкерлік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қызметті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құқықтық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реттеудің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сол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саласындағы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екі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талаптың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күшін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жоюды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көздейтін</a:t>
            </a:r>
            <a:r>
              <a:rPr lang="ru-RU" dirty="0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Bahnschrift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болады</a:t>
            </a:r>
            <a:endParaRPr lang="ru-RU" dirty="0">
              <a:solidFill>
                <a:schemeClr val="tx1"/>
              </a:solidFill>
              <a:latin typeface="Bahnschrift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7" name="Рисунок 53">
            <a:extLst>
              <a:ext uri="{FF2B5EF4-FFF2-40B4-BE49-F238E27FC236}">
                <a16:creationId xmlns:a16="http://schemas.microsoft.com/office/drawing/2014/main" xmlns="" id="{E88C9C48-171D-4C3C-B01B-D82B49C08CC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8773" y="1442479"/>
            <a:ext cx="685086" cy="685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624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6951D261-E651-4413-B526-37A74A508384}"/>
              </a:ext>
            </a:extLst>
          </p:cNvPr>
          <p:cNvSpPr txBox="1"/>
          <p:nvPr/>
        </p:nvSpPr>
        <p:spPr bwMode="auto">
          <a:xfrm>
            <a:off x="0" y="0"/>
            <a:ext cx="9144000" cy="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marL="628650" lvl="0" algn="ctr" defTabSz="914400">
              <a:defRPr/>
            </a:pPr>
            <a:r>
              <a:rPr lang="ru-RU" sz="2400" b="1" dirty="0" err="1">
                <a:latin typeface="Bahnschrift" panose="020B0502040204020203" pitchFamily="34" charset="0"/>
              </a:rPr>
              <a:t>Міндетті</a:t>
            </a:r>
            <a:r>
              <a:rPr lang="ru-RU" sz="2400" b="1" dirty="0">
                <a:latin typeface="Bahnschrift" panose="020B0502040204020203" pitchFamily="34" charset="0"/>
              </a:rPr>
              <a:t> </a:t>
            </a:r>
            <a:r>
              <a:rPr lang="ru-RU" sz="2400" b="1" dirty="0" err="1">
                <a:latin typeface="Bahnschrift" panose="020B0502040204020203" pitchFamily="34" charset="0"/>
              </a:rPr>
              <a:t>талаптар</a:t>
            </a:r>
            <a:r>
              <a:rPr lang="ru-RU" sz="2400" b="1" dirty="0">
                <a:latin typeface="Bahnschrift" panose="020B0502040204020203" pitchFamily="34" charset="0"/>
              </a:rPr>
              <a:t> </a:t>
            </a:r>
            <a:r>
              <a:rPr lang="ru-RU" sz="2400" b="1" dirty="0" err="1">
                <a:latin typeface="Bahnschrift" panose="020B0502040204020203" pitchFamily="34" charset="0"/>
              </a:rPr>
              <a:t>тізілімі</a:t>
            </a:r>
            <a:endParaRPr lang="ru-RU" sz="2400" b="1" dirty="0">
              <a:latin typeface="Bahnschrift" panose="020B0502040204020203" pitchFamily="34" charset="0"/>
            </a:endParaRPr>
          </a:p>
        </p:txBody>
      </p:sp>
      <p:cxnSp>
        <p:nvCxnSpPr>
          <p:cNvPr id="36" name="Straight Connector 32">
            <a:extLst>
              <a:ext uri="{FF2B5EF4-FFF2-40B4-BE49-F238E27FC236}">
                <a16:creationId xmlns:a16="http://schemas.microsoft.com/office/drawing/2014/main" xmlns="" id="{B1EBC200-F942-4AE9-8AE3-99402C9E94FA}"/>
              </a:ext>
            </a:extLst>
          </p:cNvPr>
          <p:cNvCxnSpPr/>
          <p:nvPr/>
        </p:nvCxnSpPr>
        <p:spPr>
          <a:xfrm>
            <a:off x="0" y="518762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Группа 52">
            <a:extLst>
              <a:ext uri="{FF2B5EF4-FFF2-40B4-BE49-F238E27FC236}">
                <a16:creationId xmlns:a16="http://schemas.microsoft.com/office/drawing/2014/main" xmlns="" id="{99120643-CBD6-4936-8D29-20CBEDA2B9D9}"/>
              </a:ext>
            </a:extLst>
          </p:cNvPr>
          <p:cNvGrpSpPr/>
          <p:nvPr/>
        </p:nvGrpSpPr>
        <p:grpSpPr>
          <a:xfrm>
            <a:off x="159599" y="4219994"/>
            <a:ext cx="8615121" cy="712107"/>
            <a:chOff x="159599" y="4219994"/>
            <a:chExt cx="8615121" cy="794413"/>
          </a:xfrm>
        </p:grpSpPr>
        <p:sp>
          <p:nvSpPr>
            <p:cNvPr id="54" name="Rectangle: Rounded Corners 2">
              <a:extLst>
                <a:ext uri="{FF2B5EF4-FFF2-40B4-BE49-F238E27FC236}">
                  <a16:creationId xmlns:a16="http://schemas.microsoft.com/office/drawing/2014/main" xmlns="" id="{98CDDB5E-70DC-40BA-9369-1B0308F2A9EC}"/>
                </a:ext>
              </a:extLst>
            </p:cNvPr>
            <p:cNvSpPr/>
            <p:nvPr/>
          </p:nvSpPr>
          <p:spPr bwMode="auto">
            <a:xfrm>
              <a:off x="159599" y="4219994"/>
              <a:ext cx="8598471" cy="794413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Lato Heavy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1ABF67BE-258E-47D1-92E9-DEC15883A851}"/>
                </a:ext>
              </a:extLst>
            </p:cNvPr>
            <p:cNvSpPr txBox="1"/>
            <p:nvPr/>
          </p:nvSpPr>
          <p:spPr>
            <a:xfrm>
              <a:off x="795260" y="4333814"/>
              <a:ext cx="7979460" cy="5836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1200"/>
                </a:spcBef>
              </a:pPr>
              <a:r>
                <a:rPr lang="ru-RU" b="1" dirty="0" err="1" smtClean="0">
                  <a:latin typeface="Bahnschrift" panose="020B0502040204020203" pitchFamily="34" charset="0"/>
                </a:rPr>
                <a:t>Қауіпсіздіктің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қажетті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деңгейін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қамтамасыз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ететін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міндетті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талаптардың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санын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оңтайландыру</a:t>
              </a:r>
              <a:r>
                <a:rPr lang="ru-RU" b="1" dirty="0" smtClean="0">
                  <a:latin typeface="Bahnschrift" panose="020B0502040204020203" pitchFamily="34" charset="0"/>
                </a:rPr>
                <a:t>,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бизнеске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қатысты</a:t>
              </a:r>
              <a:r>
                <a:rPr lang="ru-RU" b="1" dirty="0" smtClean="0">
                  <a:latin typeface="Bahnschrift" panose="020B0502040204020203" pitchFamily="34" charset="0"/>
                </a:rPr>
                <a:t> НҚА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базасын</a:t>
              </a:r>
              <a:r>
                <a:rPr lang="ru-RU" b="1" dirty="0" smtClean="0">
                  <a:latin typeface="Bahnschrift" panose="020B0502040204020203" pitchFamily="34" charset="0"/>
                </a:rPr>
                <a:t> </a:t>
              </a:r>
              <a:r>
                <a:rPr lang="ru-RU" b="1" dirty="0" err="1" smtClean="0">
                  <a:latin typeface="Bahnschrift" panose="020B0502040204020203" pitchFamily="34" charset="0"/>
                </a:rPr>
                <a:t>жетілдіру</a:t>
              </a:r>
              <a:endParaRPr lang="ru-RU" b="1" dirty="0" smtClean="0">
                <a:latin typeface="Bahnschrift" panose="020B0502040204020203" pitchFamily="34" charset="0"/>
              </a:endParaRPr>
            </a:p>
          </p:txBody>
        </p:sp>
        <p:grpSp>
          <p:nvGrpSpPr>
            <p:cNvPr id="56" name="Группа 55">
              <a:extLst>
                <a:ext uri="{FF2B5EF4-FFF2-40B4-BE49-F238E27FC236}">
                  <a16:creationId xmlns:a16="http://schemas.microsoft.com/office/drawing/2014/main" xmlns="" id="{F360A1B8-E822-44CE-A91D-5E1BBFC37720}"/>
                </a:ext>
              </a:extLst>
            </p:cNvPr>
            <p:cNvGrpSpPr/>
            <p:nvPr/>
          </p:nvGrpSpPr>
          <p:grpSpPr>
            <a:xfrm>
              <a:off x="317066" y="4365776"/>
              <a:ext cx="560388" cy="560387"/>
              <a:chOff x="317066" y="4365776"/>
              <a:chExt cx="560388" cy="560387"/>
            </a:xfrm>
          </p:grpSpPr>
          <p:sp>
            <p:nvSpPr>
              <p:cNvPr id="58" name="Oval 34">
                <a:extLst>
                  <a:ext uri="{FF2B5EF4-FFF2-40B4-BE49-F238E27FC236}">
                    <a16:creationId xmlns:a16="http://schemas.microsoft.com/office/drawing/2014/main" xmlns="" id="{5E4ED329-D40D-4C60-9463-9A21D113CA01}"/>
                  </a:ext>
                </a:extLst>
              </p:cNvPr>
              <p:cNvSpPr/>
              <p:nvPr/>
            </p:nvSpPr>
            <p:spPr bwMode="auto">
              <a:xfrm>
                <a:off x="317066" y="4365776"/>
                <a:ext cx="560388" cy="560387"/>
              </a:xfrm>
              <a:prstGeom prst="ellipse">
                <a:avLst/>
              </a:prstGeom>
              <a:solidFill>
                <a:srgbClr val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cs typeface="+mn-cs"/>
                </a:endParaRPr>
              </a:p>
            </p:txBody>
          </p:sp>
          <p:pic>
            <p:nvPicPr>
              <p:cNvPr id="60" name="Рисунок 59">
                <a:extLst>
                  <a:ext uri="{FF2B5EF4-FFF2-40B4-BE49-F238E27FC236}">
                    <a16:creationId xmlns:a16="http://schemas.microsoft.com/office/drawing/2014/main" xmlns="" id="{39E0AE21-3C5F-4013-8682-F8E9197ADC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9260" y="4447969"/>
                <a:ext cx="396000" cy="396000"/>
              </a:xfrm>
              <a:prstGeom prst="rect">
                <a:avLst/>
              </a:prstGeom>
            </p:spPr>
          </p:pic>
        </p:grpSp>
      </p:grpSp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58FF3F06-CB53-4A56-BEF2-403786BB82BB}"/>
              </a:ext>
            </a:extLst>
          </p:cNvPr>
          <p:cNvGrpSpPr/>
          <p:nvPr/>
        </p:nvGrpSpPr>
        <p:grpSpPr>
          <a:xfrm>
            <a:off x="249758" y="676447"/>
            <a:ext cx="8644483" cy="738661"/>
            <a:chOff x="249759" y="726043"/>
            <a:chExt cx="8644483" cy="738661"/>
          </a:xfrm>
        </p:grpSpPr>
        <p:grpSp>
          <p:nvGrpSpPr>
            <p:cNvPr id="38" name="Group 1">
              <a:extLst>
                <a:ext uri="{FF2B5EF4-FFF2-40B4-BE49-F238E27FC236}">
                  <a16:creationId xmlns:a16="http://schemas.microsoft.com/office/drawing/2014/main" xmlns="" id="{12E4D8E2-3788-4AEF-BDD0-9C4BA8D3741A}"/>
                </a:ext>
              </a:extLst>
            </p:cNvPr>
            <p:cNvGrpSpPr/>
            <p:nvPr/>
          </p:nvGrpSpPr>
          <p:grpSpPr>
            <a:xfrm>
              <a:off x="369279" y="726043"/>
              <a:ext cx="8405444" cy="738661"/>
              <a:chOff x="-2863422" y="223852"/>
              <a:chExt cx="2735993" cy="560972"/>
            </a:xfrm>
          </p:grpSpPr>
          <p:sp>
            <p:nvSpPr>
              <p:cNvPr id="50" name="Rectangle 286">
                <a:extLst>
                  <a:ext uri="{FF2B5EF4-FFF2-40B4-BE49-F238E27FC236}">
                    <a16:creationId xmlns:a16="http://schemas.microsoft.com/office/drawing/2014/main" xmlns="" id="{1618354F-9B2C-4505-83A8-15A17718561A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gray">
              <a:xfrm>
                <a:off x="-2863422" y="223852"/>
                <a:ext cx="2735993" cy="528115"/>
              </a:xfrm>
              <a:prstGeom prst="roundRect">
                <a:avLst>
                  <a:gd name="adj" fmla="val 0"/>
                </a:avLst>
              </a:prstGeom>
              <a:pattFill prst="ltDnDiag">
                <a:fgClr>
                  <a:srgbClr val="F9C61B">
                    <a:lumMod val="40000"/>
                    <a:lumOff val="60000"/>
                  </a:srgbClr>
                </a:fgClr>
                <a:bgClr>
                  <a:srgbClr val="FFFFFF"/>
                </a:bgClr>
              </a:patt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>
                <a:defPPr>
                  <a:defRPr lang="en-US"/>
                </a:defPPr>
                <a:lvl1pPr algn="ctr">
                  <a:defRPr sz="1100">
                    <a:latin typeface="+mn-lt"/>
                  </a:defRPr>
                </a:lvl1pPr>
                <a:lvl2pPr>
                  <a:defRPr>
                    <a:solidFill>
                      <a:schemeClr val="lt1"/>
                    </a:solidFill>
                    <a:latin typeface="+mn-lt"/>
                  </a:defRPr>
                </a:lvl2pPr>
                <a:lvl3pPr>
                  <a:defRPr>
                    <a:solidFill>
                      <a:schemeClr val="lt1"/>
                    </a:solidFill>
                    <a:latin typeface="+mn-lt"/>
                  </a:defRPr>
                </a:lvl3pPr>
                <a:lvl4pPr>
                  <a:defRPr>
                    <a:solidFill>
                      <a:schemeClr val="lt1"/>
                    </a:solidFill>
                    <a:latin typeface="+mn-lt"/>
                  </a:defRPr>
                </a:lvl4pPr>
                <a:lvl5pPr>
                  <a:defRPr>
                    <a:solidFill>
                      <a:schemeClr val="lt1"/>
                    </a:solidFill>
                    <a:latin typeface="+mn-lt"/>
                  </a:defRPr>
                </a:lvl5pPr>
                <a:lvl6pPr>
                  <a:defRPr>
                    <a:solidFill>
                      <a:schemeClr val="lt1"/>
                    </a:solidFill>
                    <a:latin typeface="+mn-lt"/>
                  </a:defRPr>
                </a:lvl6pPr>
                <a:lvl7pPr>
                  <a:defRPr>
                    <a:solidFill>
                      <a:schemeClr val="lt1"/>
                    </a:solidFill>
                    <a:latin typeface="+mn-lt"/>
                  </a:defRPr>
                </a:lvl7pPr>
                <a:lvl8pPr>
                  <a:defRPr>
                    <a:solidFill>
                      <a:schemeClr val="lt1"/>
                    </a:solidFill>
                    <a:latin typeface="+mn-lt"/>
                  </a:defRPr>
                </a:lvl8pPr>
                <a:lvl9pPr>
                  <a:defRPr>
                    <a:solidFill>
                      <a:schemeClr val="lt1"/>
                    </a:solidFill>
                    <a:latin typeface="+mn-lt"/>
                  </a:defRPr>
                </a:lvl9pPr>
              </a:lstStyle>
              <a:p>
                <a:pPr marL="457200" marR="0" lvl="1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sp>
            <p:nvSpPr>
              <p:cNvPr id="51" name="Rectangle 230">
                <a:extLst>
                  <a:ext uri="{FF2B5EF4-FFF2-40B4-BE49-F238E27FC236}">
                    <a16:creationId xmlns:a16="http://schemas.microsoft.com/office/drawing/2014/main" xmlns="" id="{75E69779-DE81-4478-9EAE-90A84593459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2863422" y="751981"/>
                <a:ext cx="2735993" cy="32843"/>
              </a:xfrm>
              <a:prstGeom prst="rect">
                <a:avLst/>
              </a:prstGeom>
              <a:solidFill>
                <a:srgbClr val="F9C61B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sp>
            <p:nvSpPr>
              <p:cNvPr id="52" name="Rectangle 231">
                <a:extLst>
                  <a:ext uri="{FF2B5EF4-FFF2-40B4-BE49-F238E27FC236}">
                    <a16:creationId xmlns:a16="http://schemas.microsoft.com/office/drawing/2014/main" xmlns="" id="{7B383FCB-D9F2-4C79-BBBC-3F6D1B68184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2863422" y="224071"/>
                <a:ext cx="2735993" cy="32843"/>
              </a:xfrm>
              <a:prstGeom prst="rect">
                <a:avLst/>
              </a:prstGeom>
              <a:solidFill>
                <a:srgbClr val="F9C61B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</p:grpSp>
        <p:cxnSp>
          <p:nvCxnSpPr>
            <p:cNvPr id="39" name="Straight Connector 244">
              <a:extLst>
                <a:ext uri="{FF2B5EF4-FFF2-40B4-BE49-F238E27FC236}">
                  <a16:creationId xmlns:a16="http://schemas.microsoft.com/office/drawing/2014/main" xmlns="" id="{44A044D8-6891-4793-BC05-131118DA3F6F}"/>
                </a:ext>
              </a:extLst>
            </p:cNvPr>
            <p:cNvCxnSpPr>
              <a:cxnSpLocks/>
            </p:cNvCxnSpPr>
            <p:nvPr/>
          </p:nvCxnSpPr>
          <p:spPr>
            <a:xfrm>
              <a:off x="837399" y="754837"/>
              <a:ext cx="0" cy="681072"/>
            </a:xfrm>
            <a:prstGeom prst="line">
              <a:avLst/>
            </a:prstGeom>
            <a:ln w="28575">
              <a:solidFill>
                <a:srgbClr val="FBDD7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AF706145-B8D3-44A2-A1B4-D3B3BCA9BDDC}"/>
                </a:ext>
              </a:extLst>
            </p:cNvPr>
            <p:cNvSpPr txBox="1"/>
            <p:nvPr/>
          </p:nvSpPr>
          <p:spPr>
            <a:xfrm>
              <a:off x="1177405" y="801316"/>
              <a:ext cx="7669957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just" defTabSz="690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600" b="1" dirty="0" smtClean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НҚА ЖӘНЕ ӨЗГЕ ДЕ ҚҰЖАТТАР ТҮРІНДЕГІ БИЗНЕСКЕ </a:t>
              </a:r>
              <a:r>
                <a:rPr lang="ru-RU" sz="1600" b="1" dirty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АРНАЛҒАН </a:t>
              </a:r>
              <a:r>
                <a:rPr lang="ru-RU" sz="1600" b="1" dirty="0" smtClean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ТАЛАПТАРДЫҢ ТОЛЫҚ ТІЗБЕСІН </a:t>
              </a:r>
              <a:r>
                <a:rPr lang="ru-RU" sz="1600" b="1" dirty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ҚАМТИТЫН БІРЫҢҒАЙ АҚПАРАТТЫҚ РЕСУРС</a:t>
              </a:r>
              <a:endPara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2" name="Group 17">
              <a:extLst>
                <a:ext uri="{FF2B5EF4-FFF2-40B4-BE49-F238E27FC236}">
                  <a16:creationId xmlns:a16="http://schemas.microsoft.com/office/drawing/2014/main" xmlns="" id="{C7198082-DEB0-41C5-AE2C-09D3F1316A06}"/>
                </a:ext>
              </a:extLst>
            </p:cNvPr>
            <p:cNvGrpSpPr/>
            <p:nvPr/>
          </p:nvGrpSpPr>
          <p:grpSpPr>
            <a:xfrm>
              <a:off x="249759" y="754838"/>
              <a:ext cx="72640" cy="681071"/>
              <a:chOff x="1033462" y="562212"/>
              <a:chExt cx="59532" cy="485051"/>
            </a:xfrm>
          </p:grpSpPr>
          <p:cxnSp>
            <p:nvCxnSpPr>
              <p:cNvPr id="46" name="Straight Connector 10">
                <a:extLst>
                  <a:ext uri="{FF2B5EF4-FFF2-40B4-BE49-F238E27FC236}">
                    <a16:creationId xmlns:a16="http://schemas.microsoft.com/office/drawing/2014/main" xmlns="" id="{ED9B8B02-E89C-4044-9A32-65E285C983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2994" y="562212"/>
                <a:ext cx="0" cy="485051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102">
                <a:extLst>
                  <a:ext uri="{FF2B5EF4-FFF2-40B4-BE49-F238E27FC236}">
                    <a16:creationId xmlns:a16="http://schemas.microsoft.com/office/drawing/2014/main" xmlns="" id="{C3CE7071-9E2E-4FE0-83AF-5B7DFBE72D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3462" y="654149"/>
                <a:ext cx="0" cy="301177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103">
              <a:extLst>
                <a:ext uri="{FF2B5EF4-FFF2-40B4-BE49-F238E27FC236}">
                  <a16:creationId xmlns:a16="http://schemas.microsoft.com/office/drawing/2014/main" xmlns="" id="{54EE4F1C-90AF-4C6F-BBE1-5E25756E9A94}"/>
                </a:ext>
              </a:extLst>
            </p:cNvPr>
            <p:cNvGrpSpPr/>
            <p:nvPr/>
          </p:nvGrpSpPr>
          <p:grpSpPr>
            <a:xfrm flipH="1" flipV="1">
              <a:off x="8821602" y="755173"/>
              <a:ext cx="72640" cy="680400"/>
              <a:chOff x="1033462" y="562212"/>
              <a:chExt cx="59532" cy="485051"/>
            </a:xfrm>
          </p:grpSpPr>
          <p:cxnSp>
            <p:nvCxnSpPr>
              <p:cNvPr id="44" name="Straight Connector 104">
                <a:extLst>
                  <a:ext uri="{FF2B5EF4-FFF2-40B4-BE49-F238E27FC236}">
                    <a16:creationId xmlns:a16="http://schemas.microsoft.com/office/drawing/2014/main" xmlns="" id="{39531EAC-83E3-42C1-BE3F-CF1E9B3C85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2994" y="562212"/>
                <a:ext cx="0" cy="485051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105">
                <a:extLst>
                  <a:ext uri="{FF2B5EF4-FFF2-40B4-BE49-F238E27FC236}">
                    <a16:creationId xmlns:a16="http://schemas.microsoft.com/office/drawing/2014/main" xmlns="" id="{76300232-764E-40E1-A6E4-C2E3FABA0D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3462" y="654149"/>
                <a:ext cx="0" cy="301177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xmlns="" id="{C2FCC30E-DF1F-4167-A0B2-04A5B6641A19}"/>
                </a:ext>
              </a:extLst>
            </p:cNvPr>
            <p:cNvGrpSpPr/>
            <p:nvPr/>
          </p:nvGrpSpPr>
          <p:grpSpPr>
            <a:xfrm>
              <a:off x="567399" y="825373"/>
              <a:ext cx="540000" cy="540000"/>
              <a:chOff x="567399" y="825373"/>
              <a:chExt cx="540000" cy="540000"/>
            </a:xfrm>
          </p:grpSpPr>
          <p:sp>
            <p:nvSpPr>
              <p:cNvPr id="48" name="Oval 223">
                <a:extLst>
                  <a:ext uri="{FF2B5EF4-FFF2-40B4-BE49-F238E27FC236}">
                    <a16:creationId xmlns:a16="http://schemas.microsoft.com/office/drawing/2014/main" xmlns="" id="{00E7F7A3-C63B-4E45-AA4F-D9F1E875010B}"/>
                  </a:ext>
                </a:extLst>
              </p:cNvPr>
              <p:cNvSpPr/>
              <p:nvPr/>
            </p:nvSpPr>
            <p:spPr bwMode="gray">
              <a:xfrm>
                <a:off x="567399" y="825373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 w="28575" cap="flat" cmpd="sng" algn="ctr">
                <a:solidFill>
                  <a:srgbClr val="FBDD76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67211" tIns="33605" rIns="67211" bIns="336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pic>
            <p:nvPicPr>
              <p:cNvPr id="61" name="Рисунок 60">
                <a:extLst>
                  <a:ext uri="{FF2B5EF4-FFF2-40B4-BE49-F238E27FC236}">
                    <a16:creationId xmlns:a16="http://schemas.microsoft.com/office/drawing/2014/main" xmlns="" id="{D419A36C-C0A0-4A59-A0EB-B24271B947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7399" y="915373"/>
                <a:ext cx="360000" cy="360000"/>
              </a:xfrm>
              <a:prstGeom prst="rect">
                <a:avLst/>
              </a:prstGeom>
            </p:spPr>
          </p:pic>
        </p:grpSp>
      </p:grpSp>
      <p:grpSp>
        <p:nvGrpSpPr>
          <p:cNvPr id="87" name="Группа 86">
            <a:extLst>
              <a:ext uri="{FF2B5EF4-FFF2-40B4-BE49-F238E27FC236}">
                <a16:creationId xmlns:a16="http://schemas.microsoft.com/office/drawing/2014/main" xmlns="" id="{28F9FDE1-E50E-4B0F-855D-4F28A7EC49A7}"/>
              </a:ext>
            </a:extLst>
          </p:cNvPr>
          <p:cNvGrpSpPr/>
          <p:nvPr/>
        </p:nvGrpSpPr>
        <p:grpSpPr>
          <a:xfrm>
            <a:off x="247636" y="1557063"/>
            <a:ext cx="8573966" cy="2576319"/>
            <a:chOff x="205235" y="1578384"/>
            <a:chExt cx="6357018" cy="2576319"/>
          </a:xfrm>
        </p:grpSpPr>
        <p:grpSp>
          <p:nvGrpSpPr>
            <p:cNvPr id="62" name="Группа 61">
              <a:extLst>
                <a:ext uri="{FF2B5EF4-FFF2-40B4-BE49-F238E27FC236}">
                  <a16:creationId xmlns:a16="http://schemas.microsoft.com/office/drawing/2014/main" xmlns="" id="{F0EA5CB0-9172-4102-8118-D84AC8049867}"/>
                </a:ext>
              </a:extLst>
            </p:cNvPr>
            <p:cNvGrpSpPr/>
            <p:nvPr/>
          </p:nvGrpSpPr>
          <p:grpSpPr>
            <a:xfrm>
              <a:off x="205235" y="1578384"/>
              <a:ext cx="6357018" cy="540001"/>
              <a:chOff x="205235" y="2045744"/>
              <a:chExt cx="6357018" cy="540001"/>
            </a:xfrm>
          </p:grpSpPr>
          <p:sp>
            <p:nvSpPr>
              <p:cNvPr id="63" name="Rectangle 53">
                <a:extLst>
                  <a:ext uri="{FF2B5EF4-FFF2-40B4-BE49-F238E27FC236}">
                    <a16:creationId xmlns:a16="http://schemas.microsoft.com/office/drawing/2014/main" xmlns="" id="{DC532223-4443-4D87-BCA5-DE449B2DA0D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63235" y="2045744"/>
                <a:ext cx="5799018" cy="460053"/>
              </a:xfrm>
              <a:prstGeom prst="rect">
                <a:avLst/>
              </a:prstGeom>
              <a:pattFill prst="ltDnDiag">
                <a:fgClr>
                  <a:srgbClr val="0070CE">
                    <a:lumMod val="20000"/>
                    <a:lumOff val="80000"/>
                  </a:srgbClr>
                </a:fgClr>
                <a:bgClr>
                  <a:srgbClr val="FFFFFF"/>
                </a:bgClr>
              </a:patt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2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ea typeface="ＭＳ Ｐゴシック"/>
                  <a:cs typeface="+mn-cs"/>
                </a:endParaRP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xmlns="" id="{49F92627-53B0-40AD-BCE8-DC81FE74F1AC}"/>
                  </a:ext>
                </a:extLst>
              </p:cNvPr>
              <p:cNvSpPr txBox="1"/>
              <p:nvPr/>
            </p:nvSpPr>
            <p:spPr>
              <a:xfrm>
                <a:off x="795260" y="2106493"/>
                <a:ext cx="4572000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Bef>
                    <a:spcPts val="188"/>
                  </a:spcBef>
                </a:pPr>
                <a:r>
                  <a:rPr lang="ru-RU" sz="1600" b="1" dirty="0" err="1" smtClean="0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Жұмыс</a:t>
                </a:r>
                <a:r>
                  <a:rPr lang="ru-RU" sz="1600" b="1" dirty="0" smtClean="0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1600" b="1" dirty="0" err="1" smtClean="0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механизмі</a:t>
                </a:r>
                <a:endParaRPr lang="ru-RU" sz="1600" b="1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grpSp>
            <p:nvGrpSpPr>
              <p:cNvPr id="65" name="Группа 64">
                <a:extLst>
                  <a:ext uri="{FF2B5EF4-FFF2-40B4-BE49-F238E27FC236}">
                    <a16:creationId xmlns:a16="http://schemas.microsoft.com/office/drawing/2014/main" xmlns="" id="{2BDDC374-A0F8-4FF4-927A-E38903ADD8E5}"/>
                  </a:ext>
                </a:extLst>
              </p:cNvPr>
              <p:cNvGrpSpPr/>
              <p:nvPr/>
            </p:nvGrpSpPr>
            <p:grpSpPr>
              <a:xfrm>
                <a:off x="205235" y="2045744"/>
                <a:ext cx="6322258" cy="540001"/>
                <a:chOff x="205235" y="2044574"/>
                <a:chExt cx="6322258" cy="540001"/>
              </a:xfrm>
            </p:grpSpPr>
            <p:cxnSp>
              <p:nvCxnSpPr>
                <p:cNvPr id="66" name="Прямая соединительная линия 65">
                  <a:extLst>
                    <a:ext uri="{FF2B5EF4-FFF2-40B4-BE49-F238E27FC236}">
                      <a16:creationId xmlns:a16="http://schemas.microsoft.com/office/drawing/2014/main" xmlns="" id="{90AA151F-CC3A-46BA-A612-D2F6907BBD4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745235" y="2044574"/>
                  <a:ext cx="5782258" cy="1"/>
                </a:xfrm>
                <a:prstGeom prst="line">
                  <a:avLst/>
                </a:prstGeom>
                <a:ln w="381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67" name="Группа 66">
                  <a:extLst>
                    <a:ext uri="{FF2B5EF4-FFF2-40B4-BE49-F238E27FC236}">
                      <a16:creationId xmlns:a16="http://schemas.microsoft.com/office/drawing/2014/main" xmlns="" id="{A00DAE1B-1155-4B4E-9C12-12951452D408}"/>
                    </a:ext>
                  </a:extLst>
                </p:cNvPr>
                <p:cNvGrpSpPr/>
                <p:nvPr/>
              </p:nvGrpSpPr>
              <p:grpSpPr>
                <a:xfrm>
                  <a:off x="205235" y="2044575"/>
                  <a:ext cx="540000" cy="540000"/>
                  <a:chOff x="205235" y="2143907"/>
                  <a:chExt cx="540000" cy="540000"/>
                </a:xfrm>
              </p:grpSpPr>
              <p:sp>
                <p:nvSpPr>
                  <p:cNvPr id="68" name="Прямоугольник: один усеченный угол 67">
                    <a:extLst>
                      <a:ext uri="{FF2B5EF4-FFF2-40B4-BE49-F238E27FC236}">
                        <a16:creationId xmlns:a16="http://schemas.microsoft.com/office/drawing/2014/main" xmlns="" id="{DFB5C1EC-7142-4786-9110-DA05AA3D1ACC}"/>
                      </a:ext>
                    </a:extLst>
                  </p:cNvPr>
                  <p:cNvSpPr/>
                  <p:nvPr/>
                </p:nvSpPr>
                <p:spPr>
                  <a:xfrm flipV="1">
                    <a:off x="205235" y="2143907"/>
                    <a:ext cx="540000" cy="540000"/>
                  </a:xfrm>
                  <a:prstGeom prst="snip1Rect">
                    <a:avLst/>
                  </a:prstGeom>
                  <a:solidFill>
                    <a:srgbClr val="0070C0"/>
                  </a:solidFill>
                  <a:ln w="38100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x-none"/>
                  </a:p>
                </p:txBody>
              </p:sp>
              <p:pic>
                <p:nvPicPr>
                  <p:cNvPr id="69" name="Рисунок 68">
                    <a:extLst>
                      <a:ext uri="{FF2B5EF4-FFF2-40B4-BE49-F238E27FC236}">
                        <a16:creationId xmlns:a16="http://schemas.microsoft.com/office/drawing/2014/main" xmlns="" id="{0B7CA38C-32F9-4A25-8F30-947BF055629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6">
                            <a14:imgEffect>
                              <a14:brightnessContrast bright="100000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23235" y="2161907"/>
                    <a:ext cx="504000" cy="504000"/>
                  </a:xfrm>
                  <a:prstGeom prst="rect">
                    <a:avLst/>
                  </a:prstGeom>
                </p:spPr>
              </p:pic>
            </p:grpSp>
          </p:grpSp>
        </p:grpSp>
        <p:grpSp>
          <p:nvGrpSpPr>
            <p:cNvPr id="86" name="Группа 85">
              <a:extLst>
                <a:ext uri="{FF2B5EF4-FFF2-40B4-BE49-F238E27FC236}">
                  <a16:creationId xmlns:a16="http://schemas.microsoft.com/office/drawing/2014/main" xmlns="" id="{8F941BDC-6D93-44CA-A0D9-7AF9479826A9}"/>
                </a:ext>
              </a:extLst>
            </p:cNvPr>
            <p:cNvGrpSpPr/>
            <p:nvPr/>
          </p:nvGrpSpPr>
          <p:grpSpPr>
            <a:xfrm>
              <a:off x="457203" y="2129033"/>
              <a:ext cx="5884815" cy="2025670"/>
              <a:chOff x="457203" y="2129033"/>
              <a:chExt cx="5884815" cy="2025670"/>
            </a:xfrm>
          </p:grpSpPr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xmlns="" id="{82BBC735-65F8-4EF4-8378-AABEA2D04D5F}"/>
                  </a:ext>
                </a:extLst>
              </p:cNvPr>
              <p:cNvSpPr txBox="1"/>
              <p:nvPr/>
            </p:nvSpPr>
            <p:spPr>
              <a:xfrm>
                <a:off x="457203" y="2693609"/>
                <a:ext cx="1383667" cy="1015663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ts val="188"/>
                  </a:spcBef>
                </a:pPr>
                <a:r>
                  <a:rPr lang="en-US" sz="1200" b="1" dirty="0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1. </a:t>
                </a:r>
                <a:r>
                  <a:rPr lang="ru-RU" sz="1200" dirty="0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Бизнес </a:t>
                </a:r>
                <a:r>
                  <a:rPr lang="ru-RU" sz="1200" dirty="0" err="1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үшін</a:t>
                </a:r>
                <a:r>
                  <a:rPr lang="ru-RU" sz="1200" dirty="0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барлық</a:t>
                </a:r>
                <a:r>
                  <a:rPr lang="ru-RU" sz="1200" dirty="0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талаптарды</a:t>
                </a:r>
                <a:r>
                  <a:rPr lang="ru-RU" sz="1200" dirty="0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(НҚА) </a:t>
                </a:r>
                <a:r>
                  <a:rPr lang="ru-RU" sz="1200" dirty="0" err="1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тізілімге</a:t>
                </a:r>
                <a:r>
                  <a:rPr lang="ru-RU" sz="1200" dirty="0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енгізу</a:t>
                </a:r>
                <a:endParaRPr lang="ru-RU" sz="1200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3" name="Прямоугольник 2"/>
              <p:cNvSpPr/>
              <p:nvPr/>
            </p:nvSpPr>
            <p:spPr>
              <a:xfrm>
                <a:off x="2154190" y="2684985"/>
                <a:ext cx="1304537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1200" b="1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r>
                  <a:rPr lang="en-US" sz="1200" b="1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.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Міндетті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талаптарды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қайта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қарау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мерзімдерін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көрсету</a:t>
                </a:r>
                <a:endParaRPr lang="ru-RU" sz="12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cxnSp>
            <p:nvCxnSpPr>
              <p:cNvPr id="19" name="Соединитель: уступ 68">
                <a:extLst>
                  <a:ext uri="{FF2B5EF4-FFF2-40B4-BE49-F238E27FC236}">
                    <a16:creationId xmlns:a16="http://schemas.microsoft.com/office/drawing/2014/main" xmlns="" id="{16AF685A-F3DA-4675-9670-8E014EEE2CEF}"/>
                  </a:ext>
                </a:extLst>
              </p:cNvPr>
              <p:cNvCxnSpPr>
                <a:cxnSpLocks/>
              </p:cNvCxnSpPr>
              <p:nvPr/>
            </p:nvCxnSpPr>
            <p:spPr>
              <a:xfrm rot="5400000" flipH="1" flipV="1">
                <a:off x="4637063" y="2084142"/>
                <a:ext cx="226455" cy="844693"/>
              </a:xfrm>
              <a:prstGeom prst="bentConnector2">
                <a:avLst/>
              </a:prstGeom>
              <a:ln w="28575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Соединитель: уступ 63">
                <a:extLst>
                  <a:ext uri="{FF2B5EF4-FFF2-40B4-BE49-F238E27FC236}">
                    <a16:creationId xmlns:a16="http://schemas.microsoft.com/office/drawing/2014/main" xmlns="" id="{7D53113D-E592-40B4-8F4D-D186793458A9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 flipH="1">
                <a:off x="4637062" y="3326259"/>
                <a:ext cx="226457" cy="844693"/>
              </a:xfrm>
              <a:prstGeom prst="bentConnector2">
                <a:avLst/>
              </a:prstGeom>
              <a:ln w="28575">
                <a:solidFill>
                  <a:srgbClr val="A6A6A6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Oval 145">
                <a:extLst>
                  <a:ext uri="{FF2B5EF4-FFF2-40B4-BE49-F238E27FC236}">
                    <a16:creationId xmlns:a16="http://schemas.microsoft.com/office/drawing/2014/main" xmlns="" id="{36458037-E307-49FB-A420-D10E0F7A79A3}"/>
                  </a:ext>
                </a:extLst>
              </p:cNvPr>
              <p:cNvSpPr/>
              <p:nvPr/>
            </p:nvSpPr>
            <p:spPr>
              <a:xfrm>
                <a:off x="4663910" y="2145137"/>
                <a:ext cx="172761" cy="161260"/>
              </a:xfrm>
              <a:prstGeom prst="ellipse">
                <a:avLst/>
              </a:prstGeom>
              <a:solidFill>
                <a:srgbClr val="00B050"/>
              </a:solidFill>
              <a:ln w="25400" cap="flat" cmpd="sng" algn="ctr">
                <a:solidFill>
                  <a:srgbClr val="00B05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</a:rPr>
                  <a:t>+</a:t>
                </a:r>
                <a:endParaRPr kumimoji="0" lang="en-US" sz="1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xmlns="" id="{EE7E601C-2F9B-490F-BE23-6AF63BB02E95}"/>
                  </a:ext>
                </a:extLst>
              </p:cNvPr>
              <p:cNvSpPr/>
              <p:nvPr/>
            </p:nvSpPr>
            <p:spPr>
              <a:xfrm>
                <a:off x="5172637" y="3597608"/>
                <a:ext cx="1169381" cy="52845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A6A6A6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050" dirty="0" err="1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Талап</a:t>
                </a:r>
                <a:r>
                  <a:rPr lang="ru-RU" sz="1050" dirty="0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050" dirty="0" err="1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тізілімде</a:t>
                </a:r>
                <a:endParaRPr lang="ru-RU" sz="1050" dirty="0" smtClean="0">
                  <a:solidFill>
                    <a:schemeClr val="tx1"/>
                  </a:solidFill>
                  <a:latin typeface="Bahnschrift" panose="020B0502040204020203" pitchFamily="34" charset="0"/>
                  <a:ea typeface="Tahoma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ru-RU" sz="1050" b="1" dirty="0" err="1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Белсенді</a:t>
                </a:r>
                <a:r>
                  <a:rPr lang="ru-RU" sz="1050" b="1" dirty="0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050" b="1" dirty="0" err="1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емес</a:t>
                </a:r>
                <a:endParaRPr lang="ru-RU" sz="1050" b="1" dirty="0">
                  <a:solidFill>
                    <a:schemeClr val="tx1"/>
                  </a:solidFill>
                  <a:latin typeface="Bahnschrift" panose="020B0502040204020203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Прямоугольник 29">
                <a:extLst>
                  <a:ext uri="{FF2B5EF4-FFF2-40B4-BE49-F238E27FC236}">
                    <a16:creationId xmlns:a16="http://schemas.microsoft.com/office/drawing/2014/main" xmlns="" id="{EE23F3C2-E8F7-4CD8-9A1E-3692AC2CA5C2}"/>
                  </a:ext>
                </a:extLst>
              </p:cNvPr>
              <p:cNvSpPr/>
              <p:nvPr/>
            </p:nvSpPr>
            <p:spPr>
              <a:xfrm>
                <a:off x="5172637" y="2129033"/>
                <a:ext cx="1169381" cy="528453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70C0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ru-RU" sz="1050" dirty="0" err="1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Талап</a:t>
                </a:r>
                <a:r>
                  <a:rPr lang="ru-RU" sz="1050" dirty="0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050" dirty="0" err="1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тізілімде</a:t>
                </a:r>
                <a:endParaRPr lang="ru-RU" sz="1050" dirty="0" smtClean="0">
                  <a:solidFill>
                    <a:schemeClr val="tx1"/>
                  </a:solidFill>
                  <a:latin typeface="Bahnschrift" panose="020B0502040204020203" pitchFamily="34" charset="0"/>
                  <a:ea typeface="Tahoma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ru-RU" sz="1050" b="1" dirty="0" err="1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белсенд</a:t>
                </a:r>
                <a:r>
                  <a:rPr lang="ru-RU" sz="1050" dirty="0" err="1" smtClean="0">
                    <a:solidFill>
                      <a:schemeClr val="tx1"/>
                    </a:solidFill>
                    <a:latin typeface="Bahnschrift" panose="020B0502040204020203" pitchFamily="34" charset="0"/>
                    <a:ea typeface="Tahoma" pitchFamily="34" charset="0"/>
                    <a:cs typeface="Arial" panose="020B0604020202020204" pitchFamily="34" charset="0"/>
                  </a:rPr>
                  <a:t>і</a:t>
                </a:r>
                <a:endParaRPr lang="ru-RU" sz="1050" b="1" dirty="0">
                  <a:solidFill>
                    <a:schemeClr val="tx1"/>
                  </a:solidFill>
                  <a:latin typeface="Bahnschrift" panose="020B0502040204020203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31" name="Рисунок 30" descr="Запрещено">
                <a:extLst>
                  <a:ext uri="{FF2B5EF4-FFF2-40B4-BE49-F238E27FC236}">
                    <a16:creationId xmlns:a16="http://schemas.microsoft.com/office/drawing/2014/main" xmlns="" id="{1260804F-CEB8-42C3-8BC4-F87F21A7B2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=""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4631072" y="3916265"/>
                <a:ext cx="238438" cy="238438"/>
              </a:xfrm>
              <a:prstGeom prst="rect">
                <a:avLst/>
              </a:prstGeom>
            </p:spPr>
          </p:pic>
          <p:sp>
            <p:nvSpPr>
              <p:cNvPr id="32" name="Прямоугольник 31"/>
              <p:cNvSpPr/>
              <p:nvPr/>
            </p:nvSpPr>
            <p:spPr>
              <a:xfrm>
                <a:off x="3662744" y="2770247"/>
                <a:ext cx="1622538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1200" b="1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3</a:t>
                </a:r>
                <a:r>
                  <a:rPr lang="en-US" sz="1200" b="1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.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Талаптарды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белгілеу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шарттары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бойынша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талаптарды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қайта</a:t>
                </a:r>
                <a:r>
                  <a:rPr lang="ru-RU" sz="1200" dirty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r>
                  <a:rPr lang="ru-RU" sz="1200" dirty="0" err="1" smtClean="0">
                    <a:latin typeface="Bahnschrift" panose="020B0502040204020203" pitchFamily="34" charset="0"/>
                    <a:ea typeface="Tahoma" pitchFamily="34" charset="0"/>
                    <a:cs typeface="Tahoma" pitchFamily="34" charset="0"/>
                  </a:rPr>
                  <a:t>қарау</a:t>
                </a:r>
                <a:endParaRPr lang="ru-RU" sz="1200" dirty="0" smtClean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endParaRPr>
              </a:p>
              <a:p>
                <a:pPr algn="ctr"/>
                <a:endParaRPr lang="ru-RU" sz="1200" dirty="0">
                  <a:latin typeface="Bahnschrift" panose="020B0502040204020203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grpSp>
            <p:nvGrpSpPr>
              <p:cNvPr id="75" name="Группа 99">
                <a:extLst>
                  <a:ext uri="{FF2B5EF4-FFF2-40B4-BE49-F238E27FC236}">
                    <a16:creationId xmlns:a16="http://schemas.microsoft.com/office/drawing/2014/main" xmlns="" id="{B60D141B-68C8-4B22-BEFE-3B56F77FF11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 flipH="1">
                <a:off x="1871923" y="2890915"/>
                <a:ext cx="267385" cy="364181"/>
                <a:chOff x="4939876" y="1622916"/>
                <a:chExt cx="470885" cy="575318"/>
              </a:xfrm>
            </p:grpSpPr>
            <p:sp>
              <p:nvSpPr>
                <p:cNvPr id="76" name="Chevron2">
                  <a:extLst>
                    <a:ext uri="{FF2B5EF4-FFF2-40B4-BE49-F238E27FC236}">
                      <a16:creationId xmlns:a16="http://schemas.microsoft.com/office/drawing/2014/main" xmlns="" id="{996CFE50-825B-4106-8635-B2DCFAED992A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4939876" y="1634257"/>
                  <a:ext cx="268629" cy="552636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2984501" h="5080001">
                      <a:moveTo>
                        <a:pt x="0" y="0"/>
                      </a:moveTo>
                      <a:lnTo>
                        <a:pt x="1524000" y="0"/>
                      </a:lnTo>
                      <a:lnTo>
                        <a:pt x="2984500" y="2540000"/>
                      </a:lnTo>
                      <a:lnTo>
                        <a:pt x="1524000" y="5080000"/>
                      </a:lnTo>
                      <a:lnTo>
                        <a:pt x="0" y="5080000"/>
                      </a:lnTo>
                      <a:lnTo>
                        <a:pt x="1460500" y="2540000"/>
                      </a:lnTo>
                      <a:close/>
                    </a:path>
                  </a:pathLst>
                </a:custGeom>
                <a:solidFill>
                  <a:srgbClr val="0065BD"/>
                </a:solidFill>
                <a:ln w="9525" cap="flat" cmpd="sng" algn="ctr">
                  <a:noFill/>
                  <a:prstDash val="solid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6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77" name="Chevron2">
                  <a:extLst>
                    <a:ext uri="{FF2B5EF4-FFF2-40B4-BE49-F238E27FC236}">
                      <a16:creationId xmlns:a16="http://schemas.microsoft.com/office/drawing/2014/main" xmlns="" id="{8466B851-57B1-47E1-BA32-0BE1A21887D8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156602" y="1622916"/>
                  <a:ext cx="254159" cy="575318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2984501" h="5080001">
                      <a:moveTo>
                        <a:pt x="0" y="0"/>
                      </a:moveTo>
                      <a:lnTo>
                        <a:pt x="1524000" y="0"/>
                      </a:lnTo>
                      <a:lnTo>
                        <a:pt x="2984500" y="2540000"/>
                      </a:lnTo>
                      <a:lnTo>
                        <a:pt x="1524000" y="5080000"/>
                      </a:lnTo>
                      <a:lnTo>
                        <a:pt x="0" y="5080000"/>
                      </a:lnTo>
                      <a:lnTo>
                        <a:pt x="1460500" y="2540000"/>
                      </a:lnTo>
                      <a:close/>
                    </a:path>
                  </a:pathLst>
                </a:custGeom>
                <a:solidFill>
                  <a:srgbClr val="A6A6A6"/>
                </a:solidFill>
                <a:ln w="9525" cap="flat" cmpd="sng" algn="ctr">
                  <a:noFill/>
                  <a:prstDash val="solid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6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/>
                    <a:cs typeface="Arial" panose="020B0604020202020204" pitchFamily="34" charset="0"/>
                  </a:endParaRPr>
                </a:p>
              </p:txBody>
            </p:sp>
          </p:grpSp>
          <p:grpSp>
            <p:nvGrpSpPr>
              <p:cNvPr id="78" name="Группа 99">
                <a:extLst>
                  <a:ext uri="{FF2B5EF4-FFF2-40B4-BE49-F238E27FC236}">
                    <a16:creationId xmlns:a16="http://schemas.microsoft.com/office/drawing/2014/main" xmlns="" id="{9FC26273-6339-46CF-A998-4A438A9ABF1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 rot="10800000" flipH="1">
                <a:off x="3473607" y="2927966"/>
                <a:ext cx="260109" cy="399160"/>
                <a:chOff x="5047702" y="1509126"/>
                <a:chExt cx="458071" cy="630576"/>
              </a:xfrm>
            </p:grpSpPr>
            <p:sp>
              <p:nvSpPr>
                <p:cNvPr id="79" name="Chevron2">
                  <a:extLst>
                    <a:ext uri="{FF2B5EF4-FFF2-40B4-BE49-F238E27FC236}">
                      <a16:creationId xmlns:a16="http://schemas.microsoft.com/office/drawing/2014/main" xmlns="" id="{59228ED5-8DF0-464F-B42C-A67D3EDC721E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047702" y="1548099"/>
                  <a:ext cx="243608" cy="552647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2984501" h="5080001">
                      <a:moveTo>
                        <a:pt x="0" y="0"/>
                      </a:moveTo>
                      <a:lnTo>
                        <a:pt x="1524000" y="0"/>
                      </a:lnTo>
                      <a:lnTo>
                        <a:pt x="2984500" y="2540000"/>
                      </a:lnTo>
                      <a:lnTo>
                        <a:pt x="1524000" y="5080000"/>
                      </a:lnTo>
                      <a:lnTo>
                        <a:pt x="0" y="5080000"/>
                      </a:lnTo>
                      <a:lnTo>
                        <a:pt x="1460500" y="2540000"/>
                      </a:lnTo>
                      <a:close/>
                    </a:path>
                  </a:pathLst>
                </a:custGeom>
                <a:solidFill>
                  <a:srgbClr val="0065BD"/>
                </a:solidFill>
                <a:ln w="9525" cap="flat" cmpd="sng" algn="ctr">
                  <a:noFill/>
                  <a:prstDash val="solid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6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80" name="Chevron2">
                  <a:extLst>
                    <a:ext uri="{FF2B5EF4-FFF2-40B4-BE49-F238E27FC236}">
                      <a16:creationId xmlns:a16="http://schemas.microsoft.com/office/drawing/2014/main" xmlns="" id="{1583B5EB-9A9B-4DC2-9BEF-C90697E14350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5227204" y="1509126"/>
                  <a:ext cx="278569" cy="630576"/>
                </a:xfrm>
                <a:custGeom>
                  <a:avLst/>
                  <a:gdLst/>
                  <a:ahLst/>
                  <a:cxnLst/>
                  <a:rect l="0" t="0" r="0" b="0"/>
                  <a:pathLst>
                    <a:path w="2984501" h="5080001">
                      <a:moveTo>
                        <a:pt x="0" y="0"/>
                      </a:moveTo>
                      <a:lnTo>
                        <a:pt x="1524000" y="0"/>
                      </a:lnTo>
                      <a:lnTo>
                        <a:pt x="2984500" y="2540000"/>
                      </a:lnTo>
                      <a:lnTo>
                        <a:pt x="1524000" y="5080000"/>
                      </a:lnTo>
                      <a:lnTo>
                        <a:pt x="0" y="5080000"/>
                      </a:lnTo>
                      <a:lnTo>
                        <a:pt x="1460500" y="2540000"/>
                      </a:lnTo>
                      <a:close/>
                    </a:path>
                  </a:pathLst>
                </a:custGeom>
                <a:solidFill>
                  <a:srgbClr val="A6A6A6"/>
                </a:solidFill>
                <a:ln w="9525" cap="flat" cmpd="sng" algn="ctr">
                  <a:noFill/>
                  <a:prstDash val="solid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600" dirty="0" err="1">
                    <a:solidFill>
                      <a:srgbClr val="000000"/>
                    </a:solidFill>
                    <a:latin typeface="Arial" panose="020B0604020202020204" pitchFamily="34" charset="0"/>
                    <a:ea typeface="ＭＳ Ｐゴシック"/>
                    <a:cs typeface="Arial" panose="020B0604020202020204" pitchFamily="34" charset="0"/>
                  </a:endParaRPr>
                </a:p>
              </p:txBody>
            </p:sp>
          </p:grpSp>
        </p:grpSp>
      </p:grpSp>
      <p:sp>
        <p:nvSpPr>
          <p:cNvPr id="70" name="Овал 69">
            <a:extLst>
              <a:ext uri="{FF2B5EF4-FFF2-40B4-BE49-F238E27FC236}">
                <a16:creationId xmlns:a16="http://schemas.microsoft.com/office/drawing/2014/main" xmlns="" id="{205C861F-9CB8-4139-92DF-9D315B46FC73}"/>
              </a:ext>
            </a:extLst>
          </p:cNvPr>
          <p:cNvSpPr/>
          <p:nvPr/>
        </p:nvSpPr>
        <p:spPr>
          <a:xfrm>
            <a:off x="76960" y="48960"/>
            <a:ext cx="432000" cy="43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</a:p>
        </p:txBody>
      </p:sp>
      <p:cxnSp>
        <p:nvCxnSpPr>
          <p:cNvPr id="72" name="Прямая соединительная линия 57">
            <a:extLst>
              <a:ext uri="{FF2B5EF4-FFF2-40B4-BE49-F238E27FC236}">
                <a16:creationId xmlns:a16="http://schemas.microsoft.com/office/drawing/2014/main" xmlns="" id="{7628CAC8-7E72-47C3-A0E0-DF247B6EACA9}"/>
              </a:ext>
            </a:extLst>
          </p:cNvPr>
          <p:cNvCxnSpPr>
            <a:cxnSpLocks/>
          </p:cNvCxnSpPr>
          <p:nvPr/>
        </p:nvCxnSpPr>
        <p:spPr>
          <a:xfrm>
            <a:off x="224355" y="4215859"/>
            <a:ext cx="2337" cy="716242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906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6B815FA-D0F8-499E-B589-D4261C566329}"/>
              </a:ext>
            </a:extLst>
          </p:cNvPr>
          <p:cNvSpPr txBox="1"/>
          <p:nvPr/>
        </p:nvSpPr>
        <p:spPr bwMode="auto">
          <a:xfrm>
            <a:off x="0" y="0"/>
            <a:ext cx="9144000" cy="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marL="628650" lvl="0" algn="ctr" defTabSz="914400">
              <a:defRPr/>
            </a:pPr>
            <a:r>
              <a:rPr lang="ru-RU" sz="2200" b="1" dirty="0">
                <a:latin typeface="Bahnschrift" panose="020B0502040204020203" pitchFamily="34" charset="0"/>
              </a:rPr>
              <a:t>Б</a:t>
            </a:r>
            <a:r>
              <a:rPr lang="ru-RU" sz="2200" b="1" dirty="0" smtClean="0">
                <a:latin typeface="Bahnschrift" panose="020B0502040204020203" pitchFamily="34" charset="0"/>
              </a:rPr>
              <a:t>изнес </a:t>
            </a:r>
            <a:r>
              <a:rPr lang="ru-RU" sz="2200" b="1" dirty="0" err="1" smtClean="0">
                <a:latin typeface="Bahnschrift" panose="020B0502040204020203" pitchFamily="34" charset="0"/>
              </a:rPr>
              <a:t>есептілігін</a:t>
            </a:r>
            <a:r>
              <a:rPr lang="ru-RU" sz="2200" b="1" dirty="0" smtClean="0">
                <a:latin typeface="Bahnschrift" panose="020B0502040204020203" pitchFamily="34" charset="0"/>
              </a:rPr>
              <a:t> </a:t>
            </a:r>
            <a:r>
              <a:rPr lang="ru-RU" sz="2200" b="1" dirty="0" err="1">
                <a:latin typeface="Bahnschrift" panose="020B0502040204020203" pitchFamily="34" charset="0"/>
              </a:rPr>
              <a:t>цифрландыру</a:t>
            </a:r>
            <a:r>
              <a:rPr lang="ru-RU" sz="2200" b="1" dirty="0">
                <a:latin typeface="Bahnschrift" panose="020B0502040204020203" pitchFamily="34" charset="0"/>
              </a:rPr>
              <a:t>, </a:t>
            </a:r>
            <a:r>
              <a:rPr lang="ru-RU" sz="2200" b="1" dirty="0" err="1" smtClean="0">
                <a:latin typeface="Bahnschrift" panose="020B0502040204020203" pitchFamily="34" charset="0"/>
              </a:rPr>
              <a:t>бақылаудағы</a:t>
            </a:r>
            <a:r>
              <a:rPr lang="ru-RU" sz="2200" b="1" dirty="0" smtClean="0">
                <a:latin typeface="Bahnschrift" panose="020B0502040204020203" pitchFamily="34" charset="0"/>
              </a:rPr>
              <a:t> </a:t>
            </a:r>
            <a:r>
              <a:rPr lang="ru-RU" sz="2200" b="1" dirty="0" err="1" smtClean="0">
                <a:latin typeface="Bahnschrift" panose="020B0502040204020203" pitchFamily="34" charset="0"/>
              </a:rPr>
              <a:t>тәуекел-талдау</a:t>
            </a:r>
            <a:endParaRPr lang="ru-RU" sz="2200" b="1" dirty="0">
              <a:latin typeface="Bahnschrift" panose="020B0502040204020203" pitchFamily="34" charset="0"/>
            </a:endParaRPr>
          </a:p>
        </p:txBody>
      </p:sp>
      <p:cxnSp>
        <p:nvCxnSpPr>
          <p:cNvPr id="23" name="Straight Connector 32">
            <a:extLst>
              <a:ext uri="{FF2B5EF4-FFF2-40B4-BE49-F238E27FC236}">
                <a16:creationId xmlns:a16="http://schemas.microsoft.com/office/drawing/2014/main" xmlns="" id="{642197B4-4CA4-4011-8D9B-2C6C0DC931B6}"/>
              </a:ext>
            </a:extLst>
          </p:cNvPr>
          <p:cNvCxnSpPr/>
          <p:nvPr/>
        </p:nvCxnSpPr>
        <p:spPr>
          <a:xfrm>
            <a:off x="0" y="518762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Группа 2">
            <a:extLst>
              <a:ext uri="{FF2B5EF4-FFF2-40B4-BE49-F238E27FC236}">
                <a16:creationId xmlns:a16="http://schemas.microsoft.com/office/drawing/2014/main" xmlns="" id="{4CDF5B04-9EEC-4EFE-8247-D351EAC2BAE2}"/>
              </a:ext>
            </a:extLst>
          </p:cNvPr>
          <p:cNvGrpSpPr/>
          <p:nvPr/>
        </p:nvGrpSpPr>
        <p:grpSpPr>
          <a:xfrm>
            <a:off x="249759" y="726042"/>
            <a:ext cx="8644483" cy="1099995"/>
            <a:chOff x="249759" y="726042"/>
            <a:chExt cx="8644483" cy="945907"/>
          </a:xfrm>
        </p:grpSpPr>
        <p:sp>
          <p:nvSpPr>
            <p:cNvPr id="42" name="Rectangle 286">
              <a:extLst>
                <a:ext uri="{FF2B5EF4-FFF2-40B4-BE49-F238E27FC236}">
                  <a16:creationId xmlns:a16="http://schemas.microsoft.com/office/drawing/2014/main" xmlns="" id="{8BEBA0EE-6F33-462F-975E-38BCBFA6A803}"/>
                </a:ext>
              </a:extLst>
            </p:cNvPr>
            <p:cNvSpPr txBox="1">
              <a:spLocks noChangeArrowheads="1"/>
            </p:cNvSpPr>
            <p:nvPr>
              <p:custDataLst>
                <p:tags r:id="rId3"/>
              </p:custDataLst>
            </p:nvPr>
          </p:nvSpPr>
          <p:spPr bwMode="gray">
            <a:xfrm>
              <a:off x="369279" y="726042"/>
              <a:ext cx="8405444" cy="923102"/>
            </a:xfrm>
            <a:prstGeom prst="roundRect">
              <a:avLst>
                <a:gd name="adj" fmla="val 0"/>
              </a:avLst>
            </a:prstGeom>
            <a:pattFill prst="ltDnDiag">
              <a:fgClr>
                <a:srgbClr val="F9C61B">
                  <a:lumMod val="40000"/>
                  <a:lumOff val="60000"/>
                </a:srgbClr>
              </a:fgClr>
              <a:bgClr>
                <a:srgbClr val="FFFFFF"/>
              </a:bgClr>
            </a:patt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>
              <a:defPPr>
                <a:defRPr lang="en-US"/>
              </a:defPPr>
              <a:lvl1pPr algn="ctr">
                <a:defRPr sz="1100">
                  <a:latin typeface="+mn-lt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457200" marR="0" lvl="1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Bahnschrift" panose="020B0502040204020203" pitchFamily="34" charset="0"/>
                <a:ea typeface="ＭＳ Ｐゴシック"/>
              </a:endParaRPr>
            </a:p>
          </p:txBody>
        </p:sp>
        <p:sp>
          <p:nvSpPr>
            <p:cNvPr id="43" name="Rectangle 230">
              <a:extLst>
                <a:ext uri="{FF2B5EF4-FFF2-40B4-BE49-F238E27FC236}">
                  <a16:creationId xmlns:a16="http://schemas.microsoft.com/office/drawing/2014/main" xmlns="" id="{2ACE7C86-7DDA-4404-85FB-3F09691EC52B}"/>
                </a:ext>
              </a:extLst>
            </p:cNvPr>
            <p:cNvSpPr>
              <a:spLocks/>
            </p:cNvSpPr>
            <p:nvPr/>
          </p:nvSpPr>
          <p:spPr bwMode="gray">
            <a:xfrm>
              <a:off x="369279" y="1609237"/>
              <a:ext cx="8405444" cy="43246"/>
            </a:xfrm>
            <a:prstGeom prst="rect">
              <a:avLst/>
            </a:prstGeom>
            <a:solidFill>
              <a:srgbClr val="F9C61B">
                <a:lumMod val="60000"/>
                <a:lumOff val="40000"/>
              </a:srgb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hnschrift" panose="020B0502040204020203" pitchFamily="34" charset="0"/>
                <a:ea typeface="ＭＳ Ｐゴシック"/>
              </a:endParaRPr>
            </a:p>
          </p:txBody>
        </p:sp>
        <p:sp>
          <p:nvSpPr>
            <p:cNvPr id="44" name="Rectangle 231">
              <a:extLst>
                <a:ext uri="{FF2B5EF4-FFF2-40B4-BE49-F238E27FC236}">
                  <a16:creationId xmlns:a16="http://schemas.microsoft.com/office/drawing/2014/main" xmlns="" id="{7C151A8E-A578-42EC-AFE2-1990FC001C51}"/>
                </a:ext>
              </a:extLst>
            </p:cNvPr>
            <p:cNvSpPr>
              <a:spLocks/>
            </p:cNvSpPr>
            <p:nvPr/>
          </p:nvSpPr>
          <p:spPr bwMode="gray">
            <a:xfrm>
              <a:off x="369279" y="726331"/>
              <a:ext cx="8405444" cy="43246"/>
            </a:xfrm>
            <a:prstGeom prst="rect">
              <a:avLst/>
            </a:prstGeom>
            <a:solidFill>
              <a:srgbClr val="F9C61B">
                <a:lumMod val="60000"/>
                <a:lumOff val="40000"/>
              </a:srgb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Bahnschrift" panose="020B0502040204020203" pitchFamily="34" charset="0"/>
                <a:ea typeface="ＭＳ Ｐゴシック"/>
              </a:endParaRPr>
            </a:p>
          </p:txBody>
        </p:sp>
        <p:cxnSp>
          <p:nvCxnSpPr>
            <p:cNvPr id="45" name="Straight Connector 244">
              <a:extLst>
                <a:ext uri="{FF2B5EF4-FFF2-40B4-BE49-F238E27FC236}">
                  <a16:creationId xmlns:a16="http://schemas.microsoft.com/office/drawing/2014/main" xmlns="" id="{FCF45902-FED6-474A-A2A0-79BE9E442DFB}"/>
                </a:ext>
              </a:extLst>
            </p:cNvPr>
            <p:cNvCxnSpPr>
              <a:cxnSpLocks/>
            </p:cNvCxnSpPr>
            <p:nvPr/>
          </p:nvCxnSpPr>
          <p:spPr>
            <a:xfrm>
              <a:off x="837399" y="754837"/>
              <a:ext cx="0" cy="877476"/>
            </a:xfrm>
            <a:prstGeom prst="line">
              <a:avLst/>
            </a:prstGeom>
            <a:ln w="28575">
              <a:solidFill>
                <a:srgbClr val="FBDD7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D557A96A-D10C-4D10-AA96-7B85DCBEF217}"/>
                </a:ext>
              </a:extLst>
            </p:cNvPr>
            <p:cNvSpPr txBox="1"/>
            <p:nvPr/>
          </p:nvSpPr>
          <p:spPr>
            <a:xfrm>
              <a:off x="1177406" y="772095"/>
              <a:ext cx="7716836" cy="8998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 defTabSz="690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550" b="1" dirty="0" smtClean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АҚПАРАТТЫҚ </a:t>
              </a:r>
              <a:r>
                <a:rPr lang="ru-RU" sz="1550" b="1" dirty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ЖҮЙЕЛЕРДІ ПАЙДАЛАНА ОТЫРЫП, </a:t>
              </a:r>
              <a:r>
                <a:rPr lang="ru-RU" sz="1550" b="1" dirty="0" smtClean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БИЗНЕСТІҢ ЕСЕПТІЛІГІН ҰСЫНУДЫ ТЕК ЭЛЕКТРОНДЫҚ </a:t>
              </a:r>
              <a:r>
                <a:rPr lang="ru-RU" sz="1550" b="1" dirty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НЫСАНДА ЗАҢНАМАЛЫҚ </a:t>
              </a:r>
              <a:r>
                <a:rPr lang="ru-RU" sz="1550" b="1" dirty="0" smtClean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БЕКІТУ, СОНДАЙ-АҚ БАҚЫЛАУ ЖӘНЕ ҚАДАҒАЛАУ СУБЪЕКТІЛЕРІН ІРІКТЕУ КЕЗІНДЕ ТӘУЕКЕЛДЕРДІ БАҒАЛАУДЫ ЖӘНЕ БАСҚАРУДЫ АВТОМАТТАНДЫРУ </a:t>
              </a:r>
              <a:endParaRPr kumimoji="0" lang="ru-RU" sz="15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" panose="020B05020402040202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8" name="Group 17">
              <a:extLst>
                <a:ext uri="{FF2B5EF4-FFF2-40B4-BE49-F238E27FC236}">
                  <a16:creationId xmlns:a16="http://schemas.microsoft.com/office/drawing/2014/main" xmlns="" id="{060D4D8E-C794-4E94-B6F6-C6199BB4A4C8}"/>
                </a:ext>
              </a:extLst>
            </p:cNvPr>
            <p:cNvGrpSpPr/>
            <p:nvPr/>
          </p:nvGrpSpPr>
          <p:grpSpPr>
            <a:xfrm>
              <a:off x="249759" y="748855"/>
              <a:ext cx="72640" cy="877476"/>
              <a:chOff x="1033462" y="562212"/>
              <a:chExt cx="59532" cy="485051"/>
            </a:xfrm>
          </p:grpSpPr>
          <p:cxnSp>
            <p:nvCxnSpPr>
              <p:cNvPr id="52" name="Straight Connector 10">
                <a:extLst>
                  <a:ext uri="{FF2B5EF4-FFF2-40B4-BE49-F238E27FC236}">
                    <a16:creationId xmlns:a16="http://schemas.microsoft.com/office/drawing/2014/main" xmlns="" id="{BED30CC3-C369-44B8-B6C4-41D3C7FB0AF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2994" y="562212"/>
                <a:ext cx="0" cy="485051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102">
                <a:extLst>
                  <a:ext uri="{FF2B5EF4-FFF2-40B4-BE49-F238E27FC236}">
                    <a16:creationId xmlns:a16="http://schemas.microsoft.com/office/drawing/2014/main" xmlns="" id="{BBB884B5-CD59-4D27-BEEC-E5DD4EF8608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3462" y="654149"/>
                <a:ext cx="0" cy="301177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" name="Group 103">
              <a:extLst>
                <a:ext uri="{FF2B5EF4-FFF2-40B4-BE49-F238E27FC236}">
                  <a16:creationId xmlns:a16="http://schemas.microsoft.com/office/drawing/2014/main" xmlns="" id="{34196F6E-2151-4B59-9AB1-2CE0188DF839}"/>
                </a:ext>
              </a:extLst>
            </p:cNvPr>
            <p:cNvGrpSpPr/>
            <p:nvPr/>
          </p:nvGrpSpPr>
          <p:grpSpPr>
            <a:xfrm flipH="1" flipV="1">
              <a:off x="8821602" y="748393"/>
              <a:ext cx="72640" cy="878400"/>
              <a:chOff x="1033462" y="562212"/>
              <a:chExt cx="59532" cy="485051"/>
            </a:xfrm>
          </p:grpSpPr>
          <p:cxnSp>
            <p:nvCxnSpPr>
              <p:cNvPr id="50" name="Straight Connector 104">
                <a:extLst>
                  <a:ext uri="{FF2B5EF4-FFF2-40B4-BE49-F238E27FC236}">
                    <a16:creationId xmlns:a16="http://schemas.microsoft.com/office/drawing/2014/main" xmlns="" id="{91D01DBE-2888-4393-8E9A-7F5922960E7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2994" y="562212"/>
                <a:ext cx="0" cy="485051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105">
                <a:extLst>
                  <a:ext uri="{FF2B5EF4-FFF2-40B4-BE49-F238E27FC236}">
                    <a16:creationId xmlns:a16="http://schemas.microsoft.com/office/drawing/2014/main" xmlns="" id="{8BE6223A-F2E7-446D-ACE0-A61FC559717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3462" y="654149"/>
                <a:ext cx="0" cy="301177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xmlns="" id="{242458CF-3358-49FA-8E68-3BE0E9B21176}"/>
                </a:ext>
              </a:extLst>
            </p:cNvPr>
            <p:cNvGrpSpPr/>
            <p:nvPr/>
          </p:nvGrpSpPr>
          <p:grpSpPr>
            <a:xfrm>
              <a:off x="567399" y="917593"/>
              <a:ext cx="540000" cy="540000"/>
              <a:chOff x="567399" y="917593"/>
              <a:chExt cx="540000" cy="540000"/>
            </a:xfrm>
          </p:grpSpPr>
          <p:sp>
            <p:nvSpPr>
              <p:cNvPr id="54" name="Oval 223">
                <a:extLst>
                  <a:ext uri="{FF2B5EF4-FFF2-40B4-BE49-F238E27FC236}">
                    <a16:creationId xmlns:a16="http://schemas.microsoft.com/office/drawing/2014/main" xmlns="" id="{CA61F9CC-4CD5-4D08-B3B6-5A75F03CE646}"/>
                  </a:ext>
                </a:extLst>
              </p:cNvPr>
              <p:cNvSpPr/>
              <p:nvPr/>
            </p:nvSpPr>
            <p:spPr bwMode="gray">
              <a:xfrm>
                <a:off x="567399" y="917593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 w="28575" cap="flat" cmpd="sng" algn="ctr">
                <a:solidFill>
                  <a:srgbClr val="FBDD76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67211" tIns="33605" rIns="67211" bIns="336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pic>
            <p:nvPicPr>
              <p:cNvPr id="64" name="Рисунок 63">
                <a:extLst>
                  <a:ext uri="{FF2B5EF4-FFF2-40B4-BE49-F238E27FC236}">
                    <a16:creationId xmlns:a16="http://schemas.microsoft.com/office/drawing/2014/main" xmlns="" id="{D3F5A5C4-C642-4391-8A4E-E787A806916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7399" y="1007593"/>
                <a:ext cx="360000" cy="360000"/>
              </a:xfrm>
              <a:prstGeom prst="rect">
                <a:avLst/>
              </a:prstGeom>
            </p:spPr>
          </p:pic>
        </p:grpSp>
      </p:grpSp>
      <p:sp>
        <p:nvSpPr>
          <p:cNvPr id="38" name="Овал 37">
            <a:extLst>
              <a:ext uri="{FF2B5EF4-FFF2-40B4-BE49-F238E27FC236}">
                <a16:creationId xmlns:a16="http://schemas.microsoft.com/office/drawing/2014/main" xmlns="" id="{C5092C14-9C35-4E51-A300-AA8023D3855E}"/>
              </a:ext>
            </a:extLst>
          </p:cNvPr>
          <p:cNvSpPr/>
          <p:nvPr/>
        </p:nvSpPr>
        <p:spPr>
          <a:xfrm>
            <a:off x="76960" y="48960"/>
            <a:ext cx="432000" cy="43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5</a:t>
            </a:r>
          </a:p>
        </p:txBody>
      </p:sp>
      <p:cxnSp>
        <p:nvCxnSpPr>
          <p:cNvPr id="39" name="Прямая соединительная линия 57">
            <a:extLst>
              <a:ext uri="{FF2B5EF4-FFF2-40B4-BE49-F238E27FC236}">
                <a16:creationId xmlns:a16="http://schemas.microsoft.com/office/drawing/2014/main" xmlns="" id="{7628CAC8-7E72-47C3-A0E0-DF247B6EACA9}"/>
              </a:ext>
            </a:extLst>
          </p:cNvPr>
          <p:cNvCxnSpPr>
            <a:cxnSpLocks/>
          </p:cNvCxnSpPr>
          <p:nvPr/>
        </p:nvCxnSpPr>
        <p:spPr>
          <a:xfrm>
            <a:off x="203192" y="4330700"/>
            <a:ext cx="0" cy="683707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5"/>
          <p:cNvGrpSpPr/>
          <p:nvPr/>
        </p:nvGrpSpPr>
        <p:grpSpPr>
          <a:xfrm>
            <a:off x="249759" y="1991395"/>
            <a:ext cx="4177642" cy="2224505"/>
            <a:chOff x="251793" y="2967342"/>
            <a:chExt cx="11449272" cy="2876641"/>
          </a:xfrm>
        </p:grpSpPr>
        <p:sp>
          <p:nvSpPr>
            <p:cNvPr id="41" name="Rectangle 286">
              <a:extLst>
                <a:ext uri="{FF2B5EF4-FFF2-40B4-BE49-F238E27FC236}">
                  <a16:creationId xmlns:a16="http://schemas.microsoft.com/office/drawing/2014/main" xmlns="" id="{54B1DF65-7683-4DF4-826D-E57391F30C48}"/>
                </a:ext>
              </a:extLst>
            </p:cNvPr>
            <p:cNvSpPr txBox="1">
              <a:spLocks noChangeArrowheads="1"/>
            </p:cNvSpPr>
            <p:nvPr>
              <p:custDataLst>
                <p:tags r:id="rId2"/>
              </p:custDataLst>
            </p:nvPr>
          </p:nvSpPr>
          <p:spPr bwMode="gray">
            <a:xfrm>
              <a:off x="251793" y="2967344"/>
              <a:ext cx="11449272" cy="2837919"/>
            </a:xfrm>
            <a:prstGeom prst="roundRect">
              <a:avLst>
                <a:gd name="adj" fmla="val 0"/>
              </a:avLst>
            </a:prstGeom>
            <a:pattFill prst="ltDnDiag">
              <a:fgClr>
                <a:schemeClr val="bg1"/>
              </a:fgClr>
              <a:bgClr>
                <a:schemeClr val="bg1">
                  <a:lumMod val="95000"/>
                </a:schemeClr>
              </a:bgClr>
            </a:patt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>
              <a:defPPr>
                <a:defRPr lang="en-US"/>
              </a:defPPr>
              <a:lvl1pPr algn="ctr">
                <a:defRPr sz="1100">
                  <a:latin typeface="+mn-lt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177800" marR="0" lvl="1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ＭＳ Ｐゴシック"/>
                <a:cs typeface="+mn-cs"/>
              </a:endParaRPr>
            </a:p>
          </p:txBody>
        </p:sp>
        <p:sp>
          <p:nvSpPr>
            <p:cNvPr id="46" name="Rectangle 156">
              <a:extLst>
                <a:ext uri="{FF2B5EF4-FFF2-40B4-BE49-F238E27FC236}">
                  <a16:creationId xmlns:a16="http://schemas.microsoft.com/office/drawing/2014/main" xmlns="" id="{D06AC582-3D44-4650-866E-BDAEBD7BEEBC}"/>
                </a:ext>
              </a:extLst>
            </p:cNvPr>
            <p:cNvSpPr>
              <a:spLocks/>
            </p:cNvSpPr>
            <p:nvPr/>
          </p:nvSpPr>
          <p:spPr bwMode="gray">
            <a:xfrm flipV="1">
              <a:off x="251793" y="2967342"/>
              <a:ext cx="11449272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  <p:sp>
          <p:nvSpPr>
            <p:cNvPr id="55" name="Rectangle 156">
              <a:extLst>
                <a:ext uri="{FF2B5EF4-FFF2-40B4-BE49-F238E27FC236}">
                  <a16:creationId xmlns:a16="http://schemas.microsoft.com/office/drawing/2014/main" xmlns="" id="{D06AC582-3D44-4650-866E-BDAEBD7BEEBC}"/>
                </a:ext>
              </a:extLst>
            </p:cNvPr>
            <p:cNvSpPr>
              <a:spLocks/>
            </p:cNvSpPr>
            <p:nvPr/>
          </p:nvSpPr>
          <p:spPr bwMode="gray">
            <a:xfrm flipV="1">
              <a:off x="251793" y="5798264"/>
              <a:ext cx="11449272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</p:grpSp>
      <p:grpSp>
        <p:nvGrpSpPr>
          <p:cNvPr id="77" name="Group 82"/>
          <p:cNvGrpSpPr/>
          <p:nvPr/>
        </p:nvGrpSpPr>
        <p:grpSpPr>
          <a:xfrm>
            <a:off x="4750315" y="1980421"/>
            <a:ext cx="4177642" cy="2235479"/>
            <a:chOff x="251793" y="2967342"/>
            <a:chExt cx="11449272" cy="2876641"/>
          </a:xfrm>
        </p:grpSpPr>
        <p:sp>
          <p:nvSpPr>
            <p:cNvPr id="78" name="Rectangle 286">
              <a:extLst>
                <a:ext uri="{FF2B5EF4-FFF2-40B4-BE49-F238E27FC236}">
                  <a16:creationId xmlns:a16="http://schemas.microsoft.com/office/drawing/2014/main" xmlns="" id="{54B1DF65-7683-4DF4-826D-E57391F30C48}"/>
                </a:ext>
              </a:extLst>
            </p:cNvPr>
            <p:cNvSpPr txBox="1">
              <a:spLocks noChangeArrowheads="1"/>
            </p:cNvSpPr>
            <p:nvPr>
              <p:custDataLst>
                <p:tags r:id="rId1"/>
              </p:custDataLst>
            </p:nvPr>
          </p:nvSpPr>
          <p:spPr bwMode="gray">
            <a:xfrm>
              <a:off x="251793" y="2967344"/>
              <a:ext cx="11449272" cy="2837919"/>
            </a:xfrm>
            <a:prstGeom prst="roundRect">
              <a:avLst>
                <a:gd name="adj" fmla="val 0"/>
              </a:avLst>
            </a:prstGeom>
            <a:pattFill prst="ltDnDiag">
              <a:fgClr>
                <a:schemeClr val="bg1"/>
              </a:fgClr>
              <a:bgClr>
                <a:schemeClr val="bg1">
                  <a:lumMod val="95000"/>
                </a:schemeClr>
              </a:bgClr>
            </a:patt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>
              <a:defPPr>
                <a:defRPr lang="en-US"/>
              </a:defPPr>
              <a:lvl1pPr algn="ctr">
                <a:defRPr sz="1100">
                  <a:latin typeface="+mn-lt"/>
                </a:defRPr>
              </a:lvl1pPr>
              <a:lvl2pPr>
                <a:defRPr>
                  <a:solidFill>
                    <a:schemeClr val="lt1"/>
                  </a:solidFill>
                  <a:latin typeface="+mn-lt"/>
                </a:defRPr>
              </a:lvl2pPr>
              <a:lvl3pPr>
                <a:defRPr>
                  <a:solidFill>
                    <a:schemeClr val="lt1"/>
                  </a:solidFill>
                  <a:latin typeface="+mn-lt"/>
                </a:defRPr>
              </a:lvl3pPr>
              <a:lvl4pPr>
                <a:defRPr>
                  <a:solidFill>
                    <a:schemeClr val="lt1"/>
                  </a:solidFill>
                  <a:latin typeface="+mn-lt"/>
                </a:defRPr>
              </a:lvl4pPr>
              <a:lvl5pPr>
                <a:defRPr>
                  <a:solidFill>
                    <a:schemeClr val="lt1"/>
                  </a:solidFill>
                  <a:latin typeface="+mn-lt"/>
                </a:defRPr>
              </a:lvl5pPr>
              <a:lvl6pPr>
                <a:defRPr>
                  <a:solidFill>
                    <a:schemeClr val="lt1"/>
                  </a:solidFill>
                  <a:latin typeface="+mn-lt"/>
                </a:defRPr>
              </a:lvl6pPr>
              <a:lvl7pPr>
                <a:defRPr>
                  <a:solidFill>
                    <a:schemeClr val="lt1"/>
                  </a:solidFill>
                  <a:latin typeface="+mn-lt"/>
                </a:defRPr>
              </a:lvl7pPr>
              <a:lvl8pPr>
                <a:defRPr>
                  <a:solidFill>
                    <a:schemeClr val="lt1"/>
                  </a:solidFill>
                  <a:latin typeface="+mn-lt"/>
                </a:defRPr>
              </a:lvl8pPr>
              <a:lvl9pPr>
                <a:defRPr>
                  <a:solidFill>
                    <a:schemeClr val="lt1"/>
                  </a:solidFill>
                  <a:latin typeface="+mn-lt"/>
                </a:defRPr>
              </a:lvl9pPr>
            </a:lstStyle>
            <a:p>
              <a:pPr marL="177800" marR="0" lvl="1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ea typeface="ＭＳ Ｐゴシック"/>
                <a:cs typeface="+mn-cs"/>
              </a:endParaRPr>
            </a:p>
          </p:txBody>
        </p:sp>
        <p:sp>
          <p:nvSpPr>
            <p:cNvPr id="79" name="Rectangle 156">
              <a:extLst>
                <a:ext uri="{FF2B5EF4-FFF2-40B4-BE49-F238E27FC236}">
                  <a16:creationId xmlns:a16="http://schemas.microsoft.com/office/drawing/2014/main" xmlns="" id="{D06AC582-3D44-4650-866E-BDAEBD7BEEBC}"/>
                </a:ext>
              </a:extLst>
            </p:cNvPr>
            <p:cNvSpPr>
              <a:spLocks/>
            </p:cNvSpPr>
            <p:nvPr/>
          </p:nvSpPr>
          <p:spPr bwMode="gray">
            <a:xfrm flipV="1">
              <a:off x="251793" y="2967342"/>
              <a:ext cx="11449272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  <p:sp>
          <p:nvSpPr>
            <p:cNvPr id="80" name="Rectangle 156">
              <a:extLst>
                <a:ext uri="{FF2B5EF4-FFF2-40B4-BE49-F238E27FC236}">
                  <a16:creationId xmlns:a16="http://schemas.microsoft.com/office/drawing/2014/main" xmlns="" id="{D06AC582-3D44-4650-866E-BDAEBD7BEEBC}"/>
                </a:ext>
              </a:extLst>
            </p:cNvPr>
            <p:cNvSpPr>
              <a:spLocks/>
            </p:cNvSpPr>
            <p:nvPr/>
          </p:nvSpPr>
          <p:spPr bwMode="gray">
            <a:xfrm flipV="1">
              <a:off x="251793" y="5798264"/>
              <a:ext cx="11449272" cy="45719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</p:grpSp>
      <p:grpSp>
        <p:nvGrpSpPr>
          <p:cNvPr id="81" name="Group 3">
            <a:extLst>
              <a:ext uri="{FF2B5EF4-FFF2-40B4-BE49-F238E27FC236}">
                <a16:creationId xmlns:a16="http://schemas.microsoft.com/office/drawing/2014/main" xmlns="" id="{32F8C8A5-9174-471E-8BB8-0C7112D12CB8}"/>
              </a:ext>
            </a:extLst>
          </p:cNvPr>
          <p:cNvGrpSpPr/>
          <p:nvPr/>
        </p:nvGrpSpPr>
        <p:grpSpPr>
          <a:xfrm>
            <a:off x="3547270" y="1980421"/>
            <a:ext cx="2049461" cy="2235479"/>
            <a:chOff x="3599858" y="2494031"/>
            <a:chExt cx="1853390" cy="1164979"/>
          </a:xfrm>
        </p:grpSpPr>
        <p:sp>
          <p:nvSpPr>
            <p:cNvPr id="82" name="Rectangle 53">
              <a:extLst>
                <a:ext uri="{FF2B5EF4-FFF2-40B4-BE49-F238E27FC236}">
                  <a16:creationId xmlns:a16="http://schemas.microsoft.com/office/drawing/2014/main" xmlns="" id="{1856B09C-92C9-4E8F-97AC-59FC82976A11}"/>
                </a:ext>
              </a:extLst>
            </p:cNvPr>
            <p:cNvSpPr>
              <a:spLocks/>
            </p:cNvSpPr>
            <p:nvPr/>
          </p:nvSpPr>
          <p:spPr bwMode="gray">
            <a:xfrm>
              <a:off x="3599858" y="2494031"/>
              <a:ext cx="1853390" cy="1143281"/>
            </a:xfrm>
            <a:prstGeom prst="rect">
              <a:avLst/>
            </a:prstGeom>
            <a:pattFill prst="ltDnDiag">
              <a:fgClr>
                <a:srgbClr val="0070CE">
                  <a:lumMod val="20000"/>
                  <a:lumOff val="80000"/>
                </a:srgbClr>
              </a:fgClr>
              <a:bgClr>
                <a:srgbClr val="FFFFFF"/>
              </a:bgClr>
            </a:patt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Bahnschrift" panose="020B0502040204020203" pitchFamily="34" charset="0"/>
                <a:ea typeface="ＭＳ Ｐゴシック"/>
              </a:endParaRPr>
            </a:p>
          </p:txBody>
        </p:sp>
        <p:sp>
          <p:nvSpPr>
            <p:cNvPr id="83" name="Rectangle 54">
              <a:extLst>
                <a:ext uri="{FF2B5EF4-FFF2-40B4-BE49-F238E27FC236}">
                  <a16:creationId xmlns:a16="http://schemas.microsoft.com/office/drawing/2014/main" xmlns="" id="{AA4AE085-276F-439B-89F3-0E9056B88ABF}"/>
                </a:ext>
              </a:extLst>
            </p:cNvPr>
            <p:cNvSpPr>
              <a:spLocks/>
            </p:cNvSpPr>
            <p:nvPr/>
          </p:nvSpPr>
          <p:spPr bwMode="gray">
            <a:xfrm>
              <a:off x="3599858" y="3633577"/>
              <a:ext cx="1853390" cy="25433"/>
            </a:xfrm>
            <a:prstGeom prst="rect">
              <a:avLst/>
            </a:prstGeom>
            <a:solidFill>
              <a:srgbClr val="0070CE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  <p:sp>
          <p:nvSpPr>
            <p:cNvPr id="84" name="Rectangle 55">
              <a:extLst>
                <a:ext uri="{FF2B5EF4-FFF2-40B4-BE49-F238E27FC236}">
                  <a16:creationId xmlns:a16="http://schemas.microsoft.com/office/drawing/2014/main" xmlns="" id="{745A5EEC-D296-4A0D-A61F-4DBD54EFC901}"/>
                </a:ext>
              </a:extLst>
            </p:cNvPr>
            <p:cNvSpPr>
              <a:spLocks/>
            </p:cNvSpPr>
            <p:nvPr/>
          </p:nvSpPr>
          <p:spPr bwMode="gray">
            <a:xfrm>
              <a:off x="3599858" y="2494149"/>
              <a:ext cx="1853390" cy="25433"/>
            </a:xfrm>
            <a:prstGeom prst="rect">
              <a:avLst/>
            </a:prstGeom>
            <a:solidFill>
              <a:srgbClr val="0070CE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</p:grpSp>
      <p:pic>
        <p:nvPicPr>
          <p:cNvPr id="86" name="Рисунок 71">
            <a:extLst>
              <a:ext uri="{FF2B5EF4-FFF2-40B4-BE49-F238E27FC236}">
                <a16:creationId xmlns:a16="http://schemas.microsoft.com/office/drawing/2014/main" xmlns="" id="{711B9623-8098-4EC2-949A-BA2CF2804E1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8201" y="2183059"/>
            <a:ext cx="607599" cy="607599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673460" y="3053835"/>
            <a:ext cx="18854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88"/>
              </a:spcBef>
            </a:pPr>
            <a:r>
              <a:rPr lang="kk-KZ" sz="16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Жұмыс механизмі</a:t>
            </a:r>
            <a:endParaRPr lang="ru-RU" sz="16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9759" y="2159825"/>
            <a:ext cx="329751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77900" lvl="1" indent="-135000" algn="ctr">
              <a:buFont typeface="Wingdings" panose="05000000000000000000" pitchFamily="2" charset="2"/>
              <a:buChar char="§"/>
            </a:pPr>
            <a:r>
              <a:rPr lang="ru-RU" sz="16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 </a:t>
            </a:r>
            <a:r>
              <a:rPr lang="ru-RU" sz="1600" b="1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</a:t>
            </a:r>
            <a:r>
              <a:rPr lang="ru-RU" sz="16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 smtClean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ctr"/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автоматтандырылған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есептілік</a:t>
            </a:r>
            <a:r>
              <a:rPr lang="ru-RU" sz="1600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ұсынылатын</a:t>
            </a:r>
            <a:r>
              <a:rPr lang="ru-RU" sz="1600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ақпараттық</a:t>
            </a:r>
            <a:r>
              <a:rPr lang="ru-RU" sz="1600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жүйелердің</a:t>
            </a:r>
            <a:r>
              <a:rPr lang="ru-RU" sz="1600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интеграциясын</a:t>
            </a:r>
            <a:r>
              <a:rPr lang="ru-RU" sz="1600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жүргізу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бақылау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шеңберінде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тәуекел-талдау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жүргізу</a:t>
            </a:r>
            <a:endParaRPr lang="ru-RU" sz="1600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xmlns="" id="{63DC940B-9D73-4D18-9A17-7C2F5F727D1A}"/>
              </a:ext>
            </a:extLst>
          </p:cNvPr>
          <p:cNvSpPr txBox="1"/>
          <p:nvPr/>
        </p:nvSpPr>
        <p:spPr>
          <a:xfrm>
            <a:off x="5596729" y="2299194"/>
            <a:ext cx="333122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35000" indent="-135000" algn="ctr">
              <a:buFont typeface="Wingdings" panose="05000000000000000000" pitchFamily="2" charset="2"/>
              <a:buChar char="§"/>
            </a:pPr>
            <a:r>
              <a:rPr lang="ru-RU" sz="1600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2023 </a:t>
            </a:r>
            <a:r>
              <a:rPr lang="ru-RU" sz="1600" b="1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жыл</a:t>
            </a:r>
            <a:r>
              <a:rPr lang="ru-RU" sz="1600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1600" b="1" dirty="0" smtClean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автоматтандырылмаған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есептілікті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,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тәуекелдерді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бағалау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басқару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жүйесін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цифрландыруды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ru-RU" sz="1600" dirty="0" err="1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қамтамасыз</a:t>
            </a:r>
            <a:r>
              <a:rPr lang="ru-RU" sz="1600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 err="1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ету</a:t>
            </a:r>
            <a:endParaRPr lang="ru-RU" sz="1600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9" name="Пятиугольник 3">
            <a:extLst>
              <a:ext uri="{FF2B5EF4-FFF2-40B4-BE49-F238E27FC236}">
                <a16:creationId xmlns:a16="http://schemas.microsoft.com/office/drawing/2014/main" xmlns="" id="{B72DBCBB-05A4-4EA8-AA87-12B76CC9A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319" y="4330058"/>
            <a:ext cx="8693737" cy="684989"/>
          </a:xfrm>
          <a:prstGeom prst="homePlate">
            <a:avLst>
              <a:gd name="adj" fmla="val 3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lIns="36000" tIns="0" rIns="36000" bIns="0" anchor="ctr"/>
          <a:lstStyle/>
          <a:p>
            <a:pPr marL="895350" eaLnBrk="0" hangingPunct="0"/>
            <a:endParaRPr lang="ru-RU" altLang="ru-RU" b="1" dirty="0">
              <a:latin typeface="Bahnschrift" panose="020B0502040204020203" pitchFamily="34" charset="0"/>
            </a:endParaRPr>
          </a:p>
        </p:txBody>
      </p:sp>
      <p:pic>
        <p:nvPicPr>
          <p:cNvPr id="90" name="Рисунок 89">
            <a:extLst>
              <a:ext uri="{FF2B5EF4-FFF2-40B4-BE49-F238E27FC236}">
                <a16:creationId xmlns:a16="http://schemas.microsoft.com/office/drawing/2014/main" xmlns="" id="{96CCB61F-C3A0-4ECC-97BE-BF0DAD969EC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03" y="4504889"/>
            <a:ext cx="349991" cy="396000"/>
          </a:xfrm>
          <a:prstGeom prst="rect">
            <a:avLst/>
          </a:prstGeom>
        </p:spPr>
      </p:pic>
      <p:sp>
        <p:nvSpPr>
          <p:cNvPr id="92" name="TextBox 91">
            <a:extLst>
              <a:ext uri="{FF2B5EF4-FFF2-40B4-BE49-F238E27FC236}">
                <a16:creationId xmlns:a16="http://schemas.microsoft.com/office/drawing/2014/main" xmlns="" id="{93E7926B-6A18-40FC-8BF9-BDC0384A975E}"/>
              </a:ext>
            </a:extLst>
          </p:cNvPr>
          <p:cNvSpPr txBox="1"/>
          <p:nvPr/>
        </p:nvSpPr>
        <p:spPr>
          <a:xfrm>
            <a:off x="742395" y="4363574"/>
            <a:ext cx="82206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ru-RU" sz="1600" b="1" dirty="0" err="1">
                <a:latin typeface="Bahnschrift" panose="020B0502040204020203" pitchFamily="34" charset="0"/>
              </a:rPr>
              <a:t>Қағаз</a:t>
            </a:r>
            <a:r>
              <a:rPr lang="ru-RU" sz="1600" b="1" dirty="0">
                <a:latin typeface="Bahnschrift" panose="020B0502040204020203" pitchFamily="34" charset="0"/>
              </a:rPr>
              <a:t> </a:t>
            </a:r>
            <a:r>
              <a:rPr lang="ru-RU" sz="1600" b="1" dirty="0" err="1">
                <a:latin typeface="Bahnschrift" panose="020B0502040204020203" pitchFamily="34" charset="0"/>
              </a:rPr>
              <a:t>тасымалдағышта</a:t>
            </a:r>
            <a:r>
              <a:rPr lang="ru-RU" sz="1600" b="1" dirty="0">
                <a:latin typeface="Bahnschrift" panose="020B0502040204020203" pitchFamily="34" charset="0"/>
              </a:rPr>
              <a:t> </a:t>
            </a:r>
            <a:r>
              <a:rPr lang="ru-RU" sz="1600" b="1" dirty="0" err="1">
                <a:latin typeface="Bahnschrift" panose="020B0502040204020203" pitchFamily="34" charset="0"/>
              </a:rPr>
              <a:t>есеп</a:t>
            </a:r>
            <a:r>
              <a:rPr lang="ru-RU" sz="1600" b="1" dirty="0">
                <a:latin typeface="Bahnschrift" panose="020B0502040204020203" pitchFamily="34" charset="0"/>
              </a:rPr>
              <a:t> </a:t>
            </a:r>
            <a:r>
              <a:rPr lang="ru-RU" sz="1600" b="1" dirty="0" err="1">
                <a:latin typeface="Bahnschrift" panose="020B0502040204020203" pitchFamily="34" charset="0"/>
              </a:rPr>
              <a:t>берумен</a:t>
            </a:r>
            <a:r>
              <a:rPr lang="ru-RU" sz="1600" b="1" dirty="0">
                <a:latin typeface="Bahnschrift" panose="020B0502040204020203" pitchFamily="34" charset="0"/>
              </a:rPr>
              <a:t> </a:t>
            </a:r>
            <a:r>
              <a:rPr lang="ru-RU" sz="1600" b="1" dirty="0" err="1">
                <a:latin typeface="Bahnschrift" panose="020B0502040204020203" pitchFamily="34" charset="0"/>
              </a:rPr>
              <a:t>байланысты</a:t>
            </a:r>
            <a:r>
              <a:rPr lang="ru-RU" sz="1600" b="1" dirty="0">
                <a:latin typeface="Bahnschrift" panose="020B0502040204020203" pitchFamily="34" charset="0"/>
              </a:rPr>
              <a:t> </a:t>
            </a:r>
            <a:r>
              <a:rPr lang="ru-RU" sz="1600" b="1" dirty="0" err="1">
                <a:latin typeface="Bahnschrift" panose="020B0502040204020203" pitchFamily="34" charset="0"/>
              </a:rPr>
              <a:t>бизнеске</a:t>
            </a:r>
            <a:r>
              <a:rPr lang="ru-RU" sz="1600" b="1" dirty="0">
                <a:latin typeface="Bahnschrift" panose="020B0502040204020203" pitchFamily="34" charset="0"/>
              </a:rPr>
              <a:t> </a:t>
            </a:r>
            <a:r>
              <a:rPr lang="ru-RU" sz="1600" b="1" dirty="0" err="1">
                <a:latin typeface="Bahnschrift" panose="020B0502040204020203" pitchFamily="34" charset="0"/>
              </a:rPr>
              <a:t>жүктемені</a:t>
            </a:r>
            <a:r>
              <a:rPr lang="ru-RU" sz="1600" b="1" dirty="0">
                <a:latin typeface="Bahnschrift" panose="020B0502040204020203" pitchFamily="34" charset="0"/>
              </a:rPr>
              <a:t> </a:t>
            </a:r>
            <a:r>
              <a:rPr lang="ru-RU" sz="1600" b="1" dirty="0" err="1">
                <a:latin typeface="Bahnschrift" panose="020B0502040204020203" pitchFamily="34" charset="0"/>
              </a:rPr>
              <a:t>төмендетуге</a:t>
            </a:r>
            <a:r>
              <a:rPr lang="ru-RU" sz="1600" b="1" dirty="0">
                <a:latin typeface="Bahnschrift" panose="020B0502040204020203" pitchFamily="34" charset="0"/>
              </a:rPr>
              <a:t> </a:t>
            </a:r>
            <a:r>
              <a:rPr lang="ru-RU" sz="1600" b="1" dirty="0" err="1">
                <a:latin typeface="Bahnschrift" panose="020B0502040204020203" pitchFamily="34" charset="0"/>
              </a:rPr>
              <a:t>мүмкіндік</a:t>
            </a:r>
            <a:r>
              <a:rPr lang="ru-RU" sz="1600" b="1" dirty="0">
                <a:latin typeface="Bahnschrift" panose="020B0502040204020203" pitchFamily="34" charset="0"/>
              </a:rPr>
              <a:t> </a:t>
            </a:r>
            <a:r>
              <a:rPr lang="ru-RU" sz="1600" b="1" dirty="0" err="1" smtClean="0">
                <a:latin typeface="Bahnschrift" panose="020B0502040204020203" pitchFamily="34" charset="0"/>
              </a:rPr>
              <a:t>береді</a:t>
            </a:r>
            <a:r>
              <a:rPr lang="ru-RU" sz="1600" b="1" dirty="0" smtClean="0">
                <a:latin typeface="Bahnschrift" panose="020B0502040204020203" pitchFamily="34" charset="0"/>
              </a:rPr>
              <a:t>, </a:t>
            </a:r>
            <a:r>
              <a:rPr lang="ru-RU" sz="1600" b="1" dirty="0" err="1" smtClean="0">
                <a:latin typeface="Bahnschrift" panose="020B0502040204020203" pitchFamily="34" charset="0"/>
              </a:rPr>
              <a:t>бақыланатын</a:t>
            </a:r>
            <a:r>
              <a:rPr lang="ru-RU" sz="1600" b="1" dirty="0" smtClean="0">
                <a:latin typeface="Bahnschrift" panose="020B0502040204020203" pitchFamily="34" charset="0"/>
              </a:rPr>
              <a:t> бизнес </a:t>
            </a:r>
            <a:r>
              <a:rPr lang="ru-RU" sz="1600" b="1" dirty="0" err="1" smtClean="0">
                <a:latin typeface="Bahnschrift" panose="020B0502040204020203" pitchFamily="34" charset="0"/>
              </a:rPr>
              <a:t>субъектілерінің</a:t>
            </a:r>
            <a:r>
              <a:rPr lang="ru-RU" sz="1600" b="1" dirty="0" smtClean="0">
                <a:latin typeface="Bahnschrift" panose="020B0502040204020203" pitchFamily="34" charset="0"/>
              </a:rPr>
              <a:t> </a:t>
            </a:r>
            <a:r>
              <a:rPr lang="ru-RU" sz="1600" b="1" dirty="0" err="1" smtClean="0">
                <a:latin typeface="Bahnschrift" panose="020B0502040204020203" pitchFamily="34" charset="0"/>
              </a:rPr>
              <a:t>тізімін</a:t>
            </a:r>
            <a:r>
              <a:rPr lang="ru-RU" sz="1600" b="1" dirty="0" smtClean="0">
                <a:latin typeface="Bahnschrift" panose="020B0502040204020203" pitchFamily="34" charset="0"/>
              </a:rPr>
              <a:t> </a:t>
            </a:r>
            <a:r>
              <a:rPr lang="ru-RU" sz="1600" b="1" dirty="0" err="1" smtClean="0">
                <a:latin typeface="Bahnschrift" panose="020B0502040204020203" pitchFamily="34" charset="0"/>
              </a:rPr>
              <a:t>оңтайландырады</a:t>
            </a:r>
            <a:endParaRPr lang="ru-RU" sz="1600" b="1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171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6951D261-E651-4413-B526-37A74A508384}"/>
              </a:ext>
            </a:extLst>
          </p:cNvPr>
          <p:cNvSpPr txBox="1"/>
          <p:nvPr/>
        </p:nvSpPr>
        <p:spPr bwMode="auto">
          <a:xfrm>
            <a:off x="0" y="0"/>
            <a:ext cx="9144000" cy="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noAutofit/>
          </a:bodyPr>
          <a:lstStyle/>
          <a:p>
            <a:pPr marL="628650" lvl="0" algn="ctr" defTabSz="914400">
              <a:defRPr/>
            </a:pPr>
            <a:r>
              <a:rPr lang="ru-RU" sz="2400" b="1" dirty="0" err="1">
                <a:latin typeface="Bahnschrift" panose="020B0502040204020203" pitchFamily="34" charset="0"/>
              </a:rPr>
              <a:t>М</a:t>
            </a:r>
            <a:r>
              <a:rPr lang="ru-RU" sz="2400" b="1" dirty="0" err="1" smtClean="0">
                <a:latin typeface="Bahnschrift" panose="020B0502040204020203" pitchFamily="34" charset="0"/>
              </a:rPr>
              <a:t>емлекеттік</a:t>
            </a:r>
            <a:r>
              <a:rPr lang="ru-RU" sz="2400" b="1" dirty="0" smtClean="0">
                <a:latin typeface="Bahnschrift" panose="020B0502040204020203" pitchFamily="34" charset="0"/>
              </a:rPr>
              <a:t> </a:t>
            </a:r>
            <a:r>
              <a:rPr lang="ru-RU" sz="2400" b="1" dirty="0" err="1" smtClean="0">
                <a:latin typeface="Bahnschrift" panose="020B0502040204020203" pitchFamily="34" charset="0"/>
              </a:rPr>
              <a:t>бақылау</a:t>
            </a:r>
            <a:r>
              <a:rPr lang="ru-RU" sz="2400" b="1" dirty="0" smtClean="0">
                <a:latin typeface="Bahnschrift" panose="020B0502040204020203" pitchFamily="34" charset="0"/>
              </a:rPr>
              <a:t> мен </a:t>
            </a:r>
            <a:r>
              <a:rPr lang="ru-RU" sz="2400" b="1" dirty="0" err="1" smtClean="0">
                <a:latin typeface="Bahnschrift" panose="020B0502040204020203" pitchFamily="34" charset="0"/>
              </a:rPr>
              <a:t>қадағалауды</a:t>
            </a:r>
            <a:r>
              <a:rPr lang="ru-RU" sz="2400" b="1" dirty="0" smtClean="0">
                <a:latin typeface="Bahnschrift" panose="020B0502040204020203" pitchFamily="34" charset="0"/>
              </a:rPr>
              <a:t> </a:t>
            </a:r>
            <a:r>
              <a:rPr lang="ru-RU" sz="2400" b="1" dirty="0" err="1" smtClean="0">
                <a:latin typeface="Bahnschrift" panose="020B0502040204020203" pitchFamily="34" charset="0"/>
              </a:rPr>
              <a:t>жетілдіру</a:t>
            </a:r>
            <a:endParaRPr lang="ru-RU" sz="2400" b="1" dirty="0">
              <a:latin typeface="Bahnschrift" panose="020B0502040204020203" pitchFamily="34" charset="0"/>
            </a:endParaRPr>
          </a:p>
        </p:txBody>
      </p:sp>
      <p:cxnSp>
        <p:nvCxnSpPr>
          <p:cNvPr id="36" name="Straight Connector 32">
            <a:extLst>
              <a:ext uri="{FF2B5EF4-FFF2-40B4-BE49-F238E27FC236}">
                <a16:creationId xmlns:a16="http://schemas.microsoft.com/office/drawing/2014/main" xmlns="" id="{B1EBC200-F942-4AE9-8AE3-99402C9E94FA}"/>
              </a:ext>
            </a:extLst>
          </p:cNvPr>
          <p:cNvCxnSpPr/>
          <p:nvPr/>
        </p:nvCxnSpPr>
        <p:spPr>
          <a:xfrm>
            <a:off x="0" y="518762"/>
            <a:ext cx="91440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Группа 52">
            <a:extLst>
              <a:ext uri="{FF2B5EF4-FFF2-40B4-BE49-F238E27FC236}">
                <a16:creationId xmlns:a16="http://schemas.microsoft.com/office/drawing/2014/main" xmlns="" id="{99120643-CBD6-4936-8D29-20CBEDA2B9D9}"/>
              </a:ext>
            </a:extLst>
          </p:cNvPr>
          <p:cNvGrpSpPr/>
          <p:nvPr/>
        </p:nvGrpSpPr>
        <p:grpSpPr>
          <a:xfrm>
            <a:off x="214235" y="4275480"/>
            <a:ext cx="8598471" cy="713515"/>
            <a:chOff x="159599" y="4237380"/>
            <a:chExt cx="8598471" cy="713515"/>
          </a:xfrm>
        </p:grpSpPr>
        <p:sp>
          <p:nvSpPr>
            <p:cNvPr id="54" name="Rectangle: Rounded Corners 2">
              <a:extLst>
                <a:ext uri="{FF2B5EF4-FFF2-40B4-BE49-F238E27FC236}">
                  <a16:creationId xmlns:a16="http://schemas.microsoft.com/office/drawing/2014/main" xmlns="" id="{98CDDB5E-70DC-40BA-9369-1B0308F2A9EC}"/>
                </a:ext>
              </a:extLst>
            </p:cNvPr>
            <p:cNvSpPr/>
            <p:nvPr/>
          </p:nvSpPr>
          <p:spPr bwMode="auto">
            <a:xfrm>
              <a:off x="159599" y="4292601"/>
              <a:ext cx="8598471" cy="65829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>
                <a:latin typeface="Lato Heavy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xmlns="" id="{1ABF67BE-258E-47D1-92E9-DEC15883A851}"/>
                </a:ext>
              </a:extLst>
            </p:cNvPr>
            <p:cNvSpPr txBox="1"/>
            <p:nvPr/>
          </p:nvSpPr>
          <p:spPr>
            <a:xfrm>
              <a:off x="916717" y="4237380"/>
              <a:ext cx="7802090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spcBef>
                  <a:spcPts val="1200"/>
                </a:spcBef>
              </a:pPr>
              <a:r>
                <a:rPr lang="ru-RU" sz="1300" b="1" dirty="0" err="1" smtClean="0">
                  <a:latin typeface="Bahnschrift" panose="020B0502040204020203" pitchFamily="34" charset="0"/>
                </a:rPr>
                <a:t>Мемлекеттік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бақылау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кезінде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жедел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ден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қою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шараларын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қолдану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есебінен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бизнес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үшін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кәсіптік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іс-шаралар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шеңберінде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бұзушылықтарды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өз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бетінше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жою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, бизнес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кінәсінен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ТЖ-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жағдайлардың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қаупін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азайту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мүмкіндігімен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әкімшілік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</a:t>
              </a:r>
              <a:r>
                <a:rPr lang="ru-RU" sz="1300" b="1" dirty="0" err="1" smtClean="0">
                  <a:latin typeface="Bahnschrift" panose="020B0502040204020203" pitchFamily="34" charset="0"/>
                </a:rPr>
                <a:t>айыппұлдарды</a:t>
              </a:r>
              <a:r>
                <a:rPr lang="ru-RU" sz="1300" b="1" dirty="0" smtClean="0">
                  <a:latin typeface="Bahnschrift" panose="020B0502040204020203" pitchFamily="34" charset="0"/>
                </a:rPr>
                <a:t> 50%-</a:t>
              </a:r>
              <a:r>
                <a:rPr lang="kk-KZ" sz="1300" b="1" dirty="0" smtClean="0">
                  <a:latin typeface="Bahnschrift" panose="020B0502040204020203" pitchFamily="34" charset="0"/>
                </a:rPr>
                <a:t>ға дейін қысқарту</a:t>
              </a:r>
              <a:endParaRPr lang="ru-RU" sz="1300" b="1" dirty="0">
                <a:latin typeface="Bahnschrift" panose="020B0502040204020203" pitchFamily="34" charset="0"/>
              </a:endParaRPr>
            </a:p>
          </p:txBody>
        </p:sp>
        <p:grpSp>
          <p:nvGrpSpPr>
            <p:cNvPr id="56" name="Группа 55">
              <a:extLst>
                <a:ext uri="{FF2B5EF4-FFF2-40B4-BE49-F238E27FC236}">
                  <a16:creationId xmlns:a16="http://schemas.microsoft.com/office/drawing/2014/main" xmlns="" id="{F360A1B8-E822-44CE-A91D-5E1BBFC37720}"/>
                </a:ext>
              </a:extLst>
            </p:cNvPr>
            <p:cNvGrpSpPr/>
            <p:nvPr/>
          </p:nvGrpSpPr>
          <p:grpSpPr>
            <a:xfrm>
              <a:off x="317066" y="4240363"/>
              <a:ext cx="717972" cy="685800"/>
              <a:chOff x="317066" y="4240363"/>
              <a:chExt cx="717972" cy="685800"/>
            </a:xfrm>
          </p:grpSpPr>
          <p:sp>
            <p:nvSpPr>
              <p:cNvPr id="58" name="Oval 34">
                <a:extLst>
                  <a:ext uri="{FF2B5EF4-FFF2-40B4-BE49-F238E27FC236}">
                    <a16:creationId xmlns:a16="http://schemas.microsoft.com/office/drawing/2014/main" xmlns="" id="{5E4ED329-D40D-4C60-9463-9A21D113CA01}"/>
                  </a:ext>
                </a:extLst>
              </p:cNvPr>
              <p:cNvSpPr/>
              <p:nvPr/>
            </p:nvSpPr>
            <p:spPr bwMode="auto">
              <a:xfrm>
                <a:off x="317066" y="4365776"/>
                <a:ext cx="560388" cy="560387"/>
              </a:xfrm>
              <a:prstGeom prst="ellipse">
                <a:avLst/>
              </a:prstGeom>
              <a:solidFill>
                <a:srgbClr val="FFFFFF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cs typeface="+mn-cs"/>
                </a:endParaRPr>
              </a:p>
            </p:txBody>
          </p:sp>
          <p:sp>
            <p:nvSpPr>
              <p:cNvPr id="59" name="Isosceles Triangle 35">
                <a:extLst>
                  <a:ext uri="{FF2B5EF4-FFF2-40B4-BE49-F238E27FC236}">
                    <a16:creationId xmlns:a16="http://schemas.microsoft.com/office/drawing/2014/main" xmlns="" id="{8DD2AF4A-1139-4BD5-903F-01A64760A5F1}"/>
                  </a:ext>
                </a:extLst>
              </p:cNvPr>
              <p:cNvSpPr/>
              <p:nvPr/>
            </p:nvSpPr>
            <p:spPr bwMode="auto">
              <a:xfrm>
                <a:off x="941376" y="4240363"/>
                <a:ext cx="93662" cy="100013"/>
              </a:xfrm>
              <a:prstGeom prst="triangle">
                <a:avLst>
                  <a:gd name="adj" fmla="val 0"/>
                </a:avLst>
              </a:prstGeom>
              <a:solidFill>
                <a:srgbClr val="FFFFFF">
                  <a:lumMod val="8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Lato Heavy"/>
                  <a:cs typeface="+mn-cs"/>
                </a:endParaRPr>
              </a:p>
            </p:txBody>
          </p:sp>
          <p:pic>
            <p:nvPicPr>
              <p:cNvPr id="60" name="Рисунок 59">
                <a:extLst>
                  <a:ext uri="{FF2B5EF4-FFF2-40B4-BE49-F238E27FC236}">
                    <a16:creationId xmlns:a16="http://schemas.microsoft.com/office/drawing/2014/main" xmlns="" id="{39E0AE21-3C5F-4013-8682-F8E9197ADC9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99260" y="4447969"/>
                <a:ext cx="396000" cy="396000"/>
              </a:xfrm>
              <a:prstGeom prst="rect">
                <a:avLst/>
              </a:prstGeom>
            </p:spPr>
          </p:pic>
        </p:grpSp>
      </p:grpSp>
      <p:grpSp>
        <p:nvGrpSpPr>
          <p:cNvPr id="4" name="Группа 3">
            <a:extLst>
              <a:ext uri="{FF2B5EF4-FFF2-40B4-BE49-F238E27FC236}">
                <a16:creationId xmlns:a16="http://schemas.microsoft.com/office/drawing/2014/main" xmlns="" id="{58FF3F06-CB53-4A56-BEF2-403786BB82BB}"/>
              </a:ext>
            </a:extLst>
          </p:cNvPr>
          <p:cNvGrpSpPr/>
          <p:nvPr/>
        </p:nvGrpSpPr>
        <p:grpSpPr>
          <a:xfrm>
            <a:off x="249759" y="726043"/>
            <a:ext cx="8644483" cy="738661"/>
            <a:chOff x="249759" y="726043"/>
            <a:chExt cx="8644483" cy="738661"/>
          </a:xfrm>
        </p:grpSpPr>
        <p:grpSp>
          <p:nvGrpSpPr>
            <p:cNvPr id="38" name="Group 1">
              <a:extLst>
                <a:ext uri="{FF2B5EF4-FFF2-40B4-BE49-F238E27FC236}">
                  <a16:creationId xmlns:a16="http://schemas.microsoft.com/office/drawing/2014/main" xmlns="" id="{12E4D8E2-3788-4AEF-BDD0-9C4BA8D3741A}"/>
                </a:ext>
              </a:extLst>
            </p:cNvPr>
            <p:cNvGrpSpPr/>
            <p:nvPr/>
          </p:nvGrpSpPr>
          <p:grpSpPr>
            <a:xfrm>
              <a:off x="369279" y="726043"/>
              <a:ext cx="8405444" cy="738661"/>
              <a:chOff x="-2863422" y="223852"/>
              <a:chExt cx="2735993" cy="560972"/>
            </a:xfrm>
          </p:grpSpPr>
          <p:sp>
            <p:nvSpPr>
              <p:cNvPr id="50" name="Rectangle 286">
                <a:extLst>
                  <a:ext uri="{FF2B5EF4-FFF2-40B4-BE49-F238E27FC236}">
                    <a16:creationId xmlns:a16="http://schemas.microsoft.com/office/drawing/2014/main" xmlns="" id="{1618354F-9B2C-4505-83A8-15A17718561A}"/>
                  </a:ext>
                </a:extLst>
              </p:cNvPr>
              <p:cNvSpPr txBox="1">
                <a:spLocks noChangeArrowheads="1"/>
              </p:cNvSpPr>
              <p:nvPr>
                <p:custDataLst>
                  <p:tags r:id="rId1"/>
                </p:custDataLst>
              </p:nvPr>
            </p:nvSpPr>
            <p:spPr bwMode="gray">
              <a:xfrm>
                <a:off x="-2863422" y="223852"/>
                <a:ext cx="2735993" cy="528115"/>
              </a:xfrm>
              <a:prstGeom prst="roundRect">
                <a:avLst>
                  <a:gd name="adj" fmla="val 0"/>
                </a:avLst>
              </a:prstGeom>
              <a:pattFill prst="ltDnDiag">
                <a:fgClr>
                  <a:srgbClr val="F9C61B">
                    <a:lumMod val="40000"/>
                    <a:lumOff val="60000"/>
                  </a:srgbClr>
                </a:fgClr>
                <a:bgClr>
                  <a:srgbClr val="FFFFFF"/>
                </a:bgClr>
              </a:patt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>
                <a:defPPr>
                  <a:defRPr lang="en-US"/>
                </a:defPPr>
                <a:lvl1pPr algn="ctr">
                  <a:defRPr sz="1100">
                    <a:latin typeface="+mn-lt"/>
                  </a:defRPr>
                </a:lvl1pPr>
                <a:lvl2pPr>
                  <a:defRPr>
                    <a:solidFill>
                      <a:schemeClr val="lt1"/>
                    </a:solidFill>
                    <a:latin typeface="+mn-lt"/>
                  </a:defRPr>
                </a:lvl2pPr>
                <a:lvl3pPr>
                  <a:defRPr>
                    <a:solidFill>
                      <a:schemeClr val="lt1"/>
                    </a:solidFill>
                    <a:latin typeface="+mn-lt"/>
                  </a:defRPr>
                </a:lvl3pPr>
                <a:lvl4pPr>
                  <a:defRPr>
                    <a:solidFill>
                      <a:schemeClr val="lt1"/>
                    </a:solidFill>
                    <a:latin typeface="+mn-lt"/>
                  </a:defRPr>
                </a:lvl4pPr>
                <a:lvl5pPr>
                  <a:defRPr>
                    <a:solidFill>
                      <a:schemeClr val="lt1"/>
                    </a:solidFill>
                    <a:latin typeface="+mn-lt"/>
                  </a:defRPr>
                </a:lvl5pPr>
                <a:lvl6pPr>
                  <a:defRPr>
                    <a:solidFill>
                      <a:schemeClr val="lt1"/>
                    </a:solidFill>
                    <a:latin typeface="+mn-lt"/>
                  </a:defRPr>
                </a:lvl6pPr>
                <a:lvl7pPr>
                  <a:defRPr>
                    <a:solidFill>
                      <a:schemeClr val="lt1"/>
                    </a:solidFill>
                    <a:latin typeface="+mn-lt"/>
                  </a:defRPr>
                </a:lvl7pPr>
                <a:lvl8pPr>
                  <a:defRPr>
                    <a:solidFill>
                      <a:schemeClr val="lt1"/>
                    </a:solidFill>
                    <a:latin typeface="+mn-lt"/>
                  </a:defRPr>
                </a:lvl8pPr>
                <a:lvl9pPr>
                  <a:defRPr>
                    <a:solidFill>
                      <a:schemeClr val="lt1"/>
                    </a:solidFill>
                    <a:latin typeface="+mn-lt"/>
                  </a:defRPr>
                </a:lvl9pPr>
              </a:lstStyle>
              <a:p>
                <a:pPr marL="457200" marR="0" lvl="1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sp>
            <p:nvSpPr>
              <p:cNvPr id="51" name="Rectangle 230">
                <a:extLst>
                  <a:ext uri="{FF2B5EF4-FFF2-40B4-BE49-F238E27FC236}">
                    <a16:creationId xmlns:a16="http://schemas.microsoft.com/office/drawing/2014/main" xmlns="" id="{75E69779-DE81-4478-9EAE-90A84593459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2863422" y="751981"/>
                <a:ext cx="2735993" cy="32843"/>
              </a:xfrm>
              <a:prstGeom prst="rect">
                <a:avLst/>
              </a:prstGeom>
              <a:solidFill>
                <a:srgbClr val="F9C61B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sp>
            <p:nvSpPr>
              <p:cNvPr id="52" name="Rectangle 231">
                <a:extLst>
                  <a:ext uri="{FF2B5EF4-FFF2-40B4-BE49-F238E27FC236}">
                    <a16:creationId xmlns:a16="http://schemas.microsoft.com/office/drawing/2014/main" xmlns="" id="{7B383FCB-D9F2-4C79-BBBC-3F6D1B68184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-2863422" y="224071"/>
                <a:ext cx="2735993" cy="32843"/>
              </a:xfrm>
              <a:prstGeom prst="rect">
                <a:avLst/>
              </a:prstGeom>
              <a:solidFill>
                <a:srgbClr val="F9C61B">
                  <a:lumMod val="60000"/>
                  <a:lumOff val="40000"/>
                </a:srgbClr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ru-RU" sz="15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</p:grpSp>
        <p:cxnSp>
          <p:nvCxnSpPr>
            <p:cNvPr id="39" name="Straight Connector 244">
              <a:extLst>
                <a:ext uri="{FF2B5EF4-FFF2-40B4-BE49-F238E27FC236}">
                  <a16:creationId xmlns:a16="http://schemas.microsoft.com/office/drawing/2014/main" xmlns="" id="{44A044D8-6891-4793-BC05-131118DA3F6F}"/>
                </a:ext>
              </a:extLst>
            </p:cNvPr>
            <p:cNvCxnSpPr>
              <a:cxnSpLocks/>
            </p:cNvCxnSpPr>
            <p:nvPr/>
          </p:nvCxnSpPr>
          <p:spPr>
            <a:xfrm>
              <a:off x="837399" y="754837"/>
              <a:ext cx="0" cy="681072"/>
            </a:xfrm>
            <a:prstGeom prst="line">
              <a:avLst/>
            </a:prstGeom>
            <a:ln w="28575">
              <a:solidFill>
                <a:srgbClr val="FBDD7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xmlns="" id="{AF706145-B8D3-44A2-A1B4-D3B3BCA9BDDC}"/>
                </a:ext>
              </a:extLst>
            </p:cNvPr>
            <p:cNvSpPr txBox="1"/>
            <p:nvPr/>
          </p:nvSpPr>
          <p:spPr>
            <a:xfrm>
              <a:off x="1177406" y="801316"/>
              <a:ext cx="7597314" cy="49244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 defTabSz="690563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ru-RU" sz="1300" b="1" dirty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МЕМЛЕКЕТТІК БАҚЫЛАУ ЖӘНЕ ҚАДАҒАЛАУ ЖҮЙЕСІ РЕФОРМАЛАНАТЫН </a:t>
              </a:r>
              <a:r>
                <a:rPr lang="ru-RU" sz="1300" b="1" dirty="0" smtClean="0">
                  <a:solidFill>
                    <a:prstClr val="black"/>
                  </a:solidFill>
                  <a:latin typeface="Bahnschrift" panose="020B0502040204020203" pitchFamily="34" charset="0"/>
                  <a:ea typeface="Tahoma" panose="020B0604030504040204" pitchFamily="34" charset="0"/>
                  <a:cs typeface="Arial" panose="020B0604020202020204" pitchFamily="34" charset="0"/>
                </a:rPr>
                <a:t>БОЛАДЫ. ТЕКСЕРУЛЕРДЕН ПРОФИЛАКТИКАЛЫҚ ІС-ШАРАЛАРҒА КӨШУ</a:t>
              </a:r>
              <a:endParaRPr lang="ru-RU" sz="1300" b="1" dirty="0">
                <a:solidFill>
                  <a:prstClr val="black"/>
                </a:solidFill>
                <a:latin typeface="Bahnschrift" panose="020B0502040204020203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2" name="Group 17">
              <a:extLst>
                <a:ext uri="{FF2B5EF4-FFF2-40B4-BE49-F238E27FC236}">
                  <a16:creationId xmlns:a16="http://schemas.microsoft.com/office/drawing/2014/main" xmlns="" id="{C7198082-DEB0-41C5-AE2C-09D3F1316A06}"/>
                </a:ext>
              </a:extLst>
            </p:cNvPr>
            <p:cNvGrpSpPr/>
            <p:nvPr/>
          </p:nvGrpSpPr>
          <p:grpSpPr>
            <a:xfrm>
              <a:off x="249759" y="754838"/>
              <a:ext cx="72640" cy="681071"/>
              <a:chOff x="1033462" y="562212"/>
              <a:chExt cx="59532" cy="485051"/>
            </a:xfrm>
          </p:grpSpPr>
          <p:cxnSp>
            <p:nvCxnSpPr>
              <p:cNvPr id="46" name="Straight Connector 10">
                <a:extLst>
                  <a:ext uri="{FF2B5EF4-FFF2-40B4-BE49-F238E27FC236}">
                    <a16:creationId xmlns:a16="http://schemas.microsoft.com/office/drawing/2014/main" xmlns="" id="{ED9B8B02-E89C-4044-9A32-65E285C983B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2994" y="562212"/>
                <a:ext cx="0" cy="485051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102">
                <a:extLst>
                  <a:ext uri="{FF2B5EF4-FFF2-40B4-BE49-F238E27FC236}">
                    <a16:creationId xmlns:a16="http://schemas.microsoft.com/office/drawing/2014/main" xmlns="" id="{C3CE7071-9E2E-4FE0-83AF-5B7DFBE72DB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3462" y="654149"/>
                <a:ext cx="0" cy="301177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103">
              <a:extLst>
                <a:ext uri="{FF2B5EF4-FFF2-40B4-BE49-F238E27FC236}">
                  <a16:creationId xmlns:a16="http://schemas.microsoft.com/office/drawing/2014/main" xmlns="" id="{54EE4F1C-90AF-4C6F-BBE1-5E25756E9A94}"/>
                </a:ext>
              </a:extLst>
            </p:cNvPr>
            <p:cNvGrpSpPr/>
            <p:nvPr/>
          </p:nvGrpSpPr>
          <p:grpSpPr>
            <a:xfrm flipH="1" flipV="1">
              <a:off x="8821602" y="755173"/>
              <a:ext cx="72640" cy="680400"/>
              <a:chOff x="1033462" y="562212"/>
              <a:chExt cx="59532" cy="485051"/>
            </a:xfrm>
          </p:grpSpPr>
          <p:cxnSp>
            <p:nvCxnSpPr>
              <p:cNvPr id="44" name="Straight Connector 104">
                <a:extLst>
                  <a:ext uri="{FF2B5EF4-FFF2-40B4-BE49-F238E27FC236}">
                    <a16:creationId xmlns:a16="http://schemas.microsoft.com/office/drawing/2014/main" xmlns="" id="{39531EAC-83E3-42C1-BE3F-CF1E9B3C85C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92994" y="562212"/>
                <a:ext cx="0" cy="485051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105">
                <a:extLst>
                  <a:ext uri="{FF2B5EF4-FFF2-40B4-BE49-F238E27FC236}">
                    <a16:creationId xmlns:a16="http://schemas.microsoft.com/office/drawing/2014/main" xmlns="" id="{76300232-764E-40E1-A6E4-C2E3FABA0D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33462" y="654149"/>
                <a:ext cx="0" cy="301177"/>
              </a:xfrm>
              <a:prstGeom prst="line">
                <a:avLst/>
              </a:prstGeom>
              <a:ln w="19050"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xmlns="" id="{C2FCC30E-DF1F-4167-A0B2-04A5B6641A19}"/>
                </a:ext>
              </a:extLst>
            </p:cNvPr>
            <p:cNvGrpSpPr/>
            <p:nvPr/>
          </p:nvGrpSpPr>
          <p:grpSpPr>
            <a:xfrm>
              <a:off x="567399" y="825373"/>
              <a:ext cx="540000" cy="540000"/>
              <a:chOff x="567399" y="825373"/>
              <a:chExt cx="540000" cy="540000"/>
            </a:xfrm>
          </p:grpSpPr>
          <p:sp>
            <p:nvSpPr>
              <p:cNvPr id="48" name="Oval 223">
                <a:extLst>
                  <a:ext uri="{FF2B5EF4-FFF2-40B4-BE49-F238E27FC236}">
                    <a16:creationId xmlns:a16="http://schemas.microsoft.com/office/drawing/2014/main" xmlns="" id="{00E7F7A3-C63B-4E45-AA4F-D9F1E875010B}"/>
                  </a:ext>
                </a:extLst>
              </p:cNvPr>
              <p:cNvSpPr/>
              <p:nvPr/>
            </p:nvSpPr>
            <p:spPr bwMode="gray">
              <a:xfrm>
                <a:off x="567399" y="825373"/>
                <a:ext cx="540000" cy="540000"/>
              </a:xfrm>
              <a:prstGeom prst="ellipse">
                <a:avLst/>
              </a:prstGeom>
              <a:solidFill>
                <a:schemeClr val="bg1"/>
              </a:solidFill>
              <a:ln w="28575" cap="flat" cmpd="sng" algn="ctr">
                <a:solidFill>
                  <a:srgbClr val="FBDD76"/>
                </a:solidFill>
                <a:prstDash val="solid"/>
              </a:ln>
              <a:effectLst/>
            </p:spPr>
            <p:txBody>
              <a:bodyPr rot="0" spcFirstLastPara="0" vertOverflow="overflow" horzOverflow="overflow" vert="horz" wrap="square" lIns="67211" tIns="33605" rIns="67211" bIns="33605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GB" sz="16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Bahnschrift" panose="020B0502040204020203" pitchFamily="34" charset="0"/>
                  <a:ea typeface="ＭＳ Ｐゴシック"/>
                </a:endParaRPr>
              </a:p>
            </p:txBody>
          </p:sp>
          <p:pic>
            <p:nvPicPr>
              <p:cNvPr id="61" name="Рисунок 60">
                <a:extLst>
                  <a:ext uri="{FF2B5EF4-FFF2-40B4-BE49-F238E27FC236}">
                    <a16:creationId xmlns:a16="http://schemas.microsoft.com/office/drawing/2014/main" xmlns="" id="{D419A36C-C0A0-4A59-A0EB-B24271B947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57399" y="915373"/>
                <a:ext cx="360000" cy="360000"/>
              </a:xfrm>
              <a:prstGeom prst="rect">
                <a:avLst/>
              </a:prstGeom>
            </p:spPr>
          </p:pic>
        </p:grpSp>
      </p:grpSp>
      <p:grpSp>
        <p:nvGrpSpPr>
          <p:cNvPr id="62" name="Группа 61">
            <a:extLst>
              <a:ext uri="{FF2B5EF4-FFF2-40B4-BE49-F238E27FC236}">
                <a16:creationId xmlns:a16="http://schemas.microsoft.com/office/drawing/2014/main" xmlns="" id="{F0EA5CB0-9172-4102-8118-D84AC8049867}"/>
              </a:ext>
            </a:extLst>
          </p:cNvPr>
          <p:cNvGrpSpPr/>
          <p:nvPr/>
        </p:nvGrpSpPr>
        <p:grpSpPr>
          <a:xfrm>
            <a:off x="223235" y="1596696"/>
            <a:ext cx="8721555" cy="504000"/>
            <a:chOff x="223235" y="2063745"/>
            <a:chExt cx="8721555" cy="504000"/>
          </a:xfrm>
        </p:grpSpPr>
        <p:sp>
          <p:nvSpPr>
            <p:cNvPr id="63" name="Rectangle 53">
              <a:extLst>
                <a:ext uri="{FF2B5EF4-FFF2-40B4-BE49-F238E27FC236}">
                  <a16:creationId xmlns:a16="http://schemas.microsoft.com/office/drawing/2014/main" xmlns="" id="{DC532223-4443-4D87-BCA5-DE449B2DA0D7}"/>
                </a:ext>
              </a:extLst>
            </p:cNvPr>
            <p:cNvSpPr>
              <a:spLocks/>
            </p:cNvSpPr>
            <p:nvPr/>
          </p:nvSpPr>
          <p:spPr bwMode="gray">
            <a:xfrm>
              <a:off x="769260" y="2107692"/>
              <a:ext cx="8175530" cy="460053"/>
            </a:xfrm>
            <a:prstGeom prst="rect">
              <a:avLst/>
            </a:prstGeom>
            <a:pattFill prst="ltDnDiag">
              <a:fgClr>
                <a:srgbClr val="0070CE">
                  <a:lumMod val="20000"/>
                  <a:lumOff val="80000"/>
                </a:srgbClr>
              </a:fgClr>
              <a:bgClr>
                <a:srgbClr val="FFFFFF"/>
              </a:bgClr>
            </a:pattFill>
            <a:ln w="9525" cap="flat" cmpd="sng" algn="ctr">
              <a:noFill/>
              <a:prstDash val="solid"/>
            </a:ln>
            <a:effectLst/>
          </p:spPr>
          <p:txBody>
            <a:bodyPr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2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ato Heavy"/>
                <a:ea typeface="ＭＳ Ｐゴシック"/>
                <a:cs typeface="+mn-cs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xmlns="" id="{49F92627-53B0-40AD-BCE8-DC81FE74F1AC}"/>
                </a:ext>
              </a:extLst>
            </p:cNvPr>
            <p:cNvSpPr txBox="1"/>
            <p:nvPr/>
          </p:nvSpPr>
          <p:spPr>
            <a:xfrm>
              <a:off x="855248" y="2168441"/>
              <a:ext cx="7264624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spcBef>
                  <a:spcPts val="188"/>
                </a:spcBef>
              </a:pPr>
              <a:r>
                <a:rPr lang="ru-RU" sz="1600" b="1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МЕМЛЕКЕТТІК БАҚЫЛАУДЫҢ ЖАҢА НЫСАНДАРЫ</a:t>
              </a:r>
            </a:p>
          </p:txBody>
        </p:sp>
        <p:pic>
          <p:nvPicPr>
            <p:cNvPr id="69" name="Рисунок 68">
              <a:extLst>
                <a:ext uri="{FF2B5EF4-FFF2-40B4-BE49-F238E27FC236}">
                  <a16:creationId xmlns:a16="http://schemas.microsoft.com/office/drawing/2014/main" xmlns="" id="{0B7CA38C-32F9-4A25-8F30-947BF055629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3235" y="2063745"/>
              <a:ext cx="504000" cy="504000"/>
            </a:xfrm>
            <a:prstGeom prst="rect">
              <a:avLst/>
            </a:prstGeom>
          </p:spPr>
        </p:pic>
      </p:grpSp>
      <p:sp>
        <p:nvSpPr>
          <p:cNvPr id="70" name="TextBox 69">
            <a:extLst>
              <a:ext uri="{FF2B5EF4-FFF2-40B4-BE49-F238E27FC236}">
                <a16:creationId xmlns:a16="http://schemas.microsoft.com/office/drawing/2014/main" xmlns="" id="{78CE6096-D17A-4314-ABF1-0C5DBB7D17E4}"/>
              </a:ext>
            </a:extLst>
          </p:cNvPr>
          <p:cNvSpPr txBox="1"/>
          <p:nvPr/>
        </p:nvSpPr>
        <p:spPr>
          <a:xfrm>
            <a:off x="651896" y="2772590"/>
            <a:ext cx="295746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 algn="ctr">
              <a:buAutoNum type="arabicPeriod"/>
            </a:pPr>
            <a:r>
              <a:rPr lang="ru-RU" sz="1000" b="1" dirty="0" err="1" smtClean="0">
                <a:latin typeface="Bahnschrift" panose="020B0502040204020203" pitchFamily="34" charset="0"/>
              </a:rPr>
              <a:t>Бармай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профилактикалық</a:t>
            </a:r>
            <a:r>
              <a:rPr lang="ru-RU" sz="1000" dirty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бақылау</a:t>
            </a:r>
            <a:endParaRPr lang="ru-RU" sz="1000" dirty="0" smtClean="0">
              <a:latin typeface="Bahnschrift" panose="020B0502040204020203" pitchFamily="34" charset="0"/>
            </a:endParaRPr>
          </a:p>
          <a:p>
            <a:pPr marL="228600" indent="-228600" algn="ctr">
              <a:buAutoNum type="arabicPeriod"/>
            </a:pPr>
            <a:endParaRPr lang="ru-RU" sz="400" dirty="0">
              <a:latin typeface="Bahnschrift" panose="020B0502040204020203" pitchFamily="34" charset="0"/>
            </a:endParaRPr>
          </a:p>
          <a:p>
            <a:pPr algn="ctr"/>
            <a:r>
              <a:rPr lang="ru-RU" sz="1000" b="1" dirty="0" smtClean="0">
                <a:latin typeface="Bahnschrift" panose="020B0502040204020203" pitchFamily="34" charset="0"/>
              </a:rPr>
              <a:t>2. </a:t>
            </a:r>
            <a:r>
              <a:rPr lang="ru-RU" sz="1000" b="1" dirty="0">
                <a:latin typeface="Bahnschrift" panose="020B0502040204020203" pitchFamily="34" charset="0"/>
              </a:rPr>
              <a:t>Бару </a:t>
            </a:r>
            <a:r>
              <a:rPr lang="ru-RU" sz="1000" b="1" dirty="0" err="1">
                <a:latin typeface="Bahnschrift" panose="020B0502040204020203" pitchFamily="34" charset="0"/>
              </a:rPr>
              <a:t>арқылы</a:t>
            </a:r>
            <a:r>
              <a:rPr lang="ru-RU" sz="1000" b="1" dirty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профилактикалық</a:t>
            </a:r>
            <a:r>
              <a:rPr lang="ru-RU" sz="1000" dirty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бақылау</a:t>
            </a:r>
            <a:endParaRPr lang="ru-RU" sz="1000" dirty="0" smtClean="0">
              <a:latin typeface="Bahnschrift" panose="020B0502040204020203" pitchFamily="34" charset="0"/>
            </a:endParaRPr>
          </a:p>
          <a:p>
            <a:pPr algn="ctr"/>
            <a:endParaRPr lang="ru-RU" sz="400" dirty="0">
              <a:latin typeface="Bahnschrift" panose="020B0502040204020203" pitchFamily="34" charset="0"/>
            </a:endParaRPr>
          </a:p>
          <a:p>
            <a:pPr algn="ctr"/>
            <a:r>
              <a:rPr lang="ru-RU" sz="1000" b="1" dirty="0" smtClean="0">
                <a:latin typeface="Bahnschrift" panose="020B0502040204020203" pitchFamily="34" charset="0"/>
              </a:rPr>
              <a:t>3. </a:t>
            </a:r>
            <a:r>
              <a:rPr lang="ru-RU" sz="1000" dirty="0" err="1">
                <a:latin typeface="Bahnschrift" panose="020B0502040204020203" pitchFamily="34" charset="0"/>
              </a:rPr>
              <a:t>Бақылау</a:t>
            </a:r>
            <a:r>
              <a:rPr lang="ru-RU" sz="1000" dirty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мақсатында</a:t>
            </a:r>
            <a:r>
              <a:rPr lang="ru-RU" sz="1000" dirty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сатып</a:t>
            </a:r>
            <a:r>
              <a:rPr lang="ru-RU" sz="1000" dirty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алу</a:t>
            </a:r>
            <a:endParaRPr lang="ru-RU" sz="1000" dirty="0">
              <a:latin typeface="Bahnschrift" panose="020B0502040204020203" pitchFamily="34" charset="0"/>
            </a:endParaRPr>
          </a:p>
          <a:p>
            <a:pPr algn="ctr"/>
            <a:r>
              <a:rPr lang="ru-RU" sz="1000" dirty="0" smtClean="0">
                <a:latin typeface="Bahnschrift" panose="020B0502040204020203" pitchFamily="34" charset="0"/>
              </a:rPr>
              <a:t>(</a:t>
            </a:r>
            <a:r>
              <a:rPr lang="ru-RU" sz="900" i="1" dirty="0" err="1">
                <a:latin typeface="Bahnschrift" panose="020B0502040204020203" pitchFamily="34" charset="0"/>
              </a:rPr>
              <a:t>нақты</a:t>
            </a:r>
            <a:r>
              <a:rPr lang="ru-RU" sz="900" i="1" dirty="0">
                <a:latin typeface="Bahnschrift" panose="020B0502040204020203" pitchFamily="34" charset="0"/>
              </a:rPr>
              <a:t> </a:t>
            </a:r>
            <a:r>
              <a:rPr lang="ru-RU" sz="900" i="1" dirty="0" err="1">
                <a:latin typeface="Bahnschrift" panose="020B0502040204020203" pitchFamily="34" charset="0"/>
              </a:rPr>
              <a:t>салалар</a:t>
            </a:r>
            <a:r>
              <a:rPr lang="ru-RU" sz="900" i="1" dirty="0">
                <a:latin typeface="Bahnschrift" panose="020B0502040204020203" pitchFamily="34" charset="0"/>
              </a:rPr>
              <a:t> </a:t>
            </a:r>
            <a:r>
              <a:rPr lang="ru-RU" sz="900" i="1" dirty="0" err="1">
                <a:latin typeface="Bahnschrift" panose="020B0502040204020203" pitchFamily="34" charset="0"/>
              </a:rPr>
              <a:t>үшін</a:t>
            </a:r>
            <a:r>
              <a:rPr lang="ru-RU" sz="1000" dirty="0" smtClean="0">
                <a:latin typeface="Bahnschrift" panose="020B0502040204020203" pitchFamily="34" charset="0"/>
              </a:rPr>
              <a:t>)</a:t>
            </a:r>
            <a:endParaRPr lang="ru-RU" sz="1000" dirty="0">
              <a:latin typeface="Bahnschrift" panose="020B0502040204020203" pitchFamily="34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xmlns="" id="{78CE6096-D17A-4314-ABF1-0C5DBB7D17E4}"/>
              </a:ext>
            </a:extLst>
          </p:cNvPr>
          <p:cNvSpPr txBox="1"/>
          <p:nvPr/>
        </p:nvSpPr>
        <p:spPr>
          <a:xfrm>
            <a:off x="3611010" y="2658027"/>
            <a:ext cx="24920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00" b="1" dirty="0" smtClean="0">
                <a:latin typeface="Bahnschrift" panose="020B0502040204020203" pitchFamily="34" charset="0"/>
              </a:rPr>
              <a:t>1.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Лицензиялық</a:t>
            </a:r>
            <a:r>
              <a:rPr lang="ru-RU" sz="1000" dirty="0">
                <a:latin typeface="Bahnschrift" panose="020B0502040204020203" pitchFamily="34" charset="0"/>
              </a:rPr>
              <a:t> (</a:t>
            </a:r>
            <a:r>
              <a:rPr lang="ru-RU" sz="1000" dirty="0" err="1">
                <a:latin typeface="Bahnschrift" panose="020B0502040204020203" pitchFamily="34" charset="0"/>
              </a:rPr>
              <a:t>рұқсат</a:t>
            </a:r>
            <a:r>
              <a:rPr lang="ru-RU" sz="1000" dirty="0">
                <a:latin typeface="Bahnschrift" panose="020B0502040204020203" pitchFamily="34" charset="0"/>
              </a:rPr>
              <a:t> беру) </a:t>
            </a:r>
            <a:r>
              <a:rPr lang="ru-RU" sz="1000" dirty="0" err="1">
                <a:latin typeface="Bahnschrift" panose="020B0502040204020203" pitchFamily="34" charset="0"/>
              </a:rPr>
              <a:t>талаптарға</a:t>
            </a:r>
            <a:r>
              <a:rPr lang="ru-RU" sz="1000" dirty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сәйкестігін</a:t>
            </a:r>
            <a:r>
              <a:rPr lang="ru-RU" sz="1000" dirty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тексеру</a:t>
            </a:r>
            <a:endParaRPr lang="ru-RU" sz="1000" dirty="0">
              <a:latin typeface="Bahnschrift" panose="020B0502040204020203" pitchFamily="34" charset="0"/>
            </a:endParaRPr>
          </a:p>
          <a:p>
            <a:pPr algn="ctr"/>
            <a:endParaRPr lang="ru-RU" sz="1000" dirty="0">
              <a:latin typeface="Bahnschrift" panose="020B0502040204020203" pitchFamily="34" charset="0"/>
            </a:endParaRPr>
          </a:p>
          <a:p>
            <a:pPr algn="ctr"/>
            <a:r>
              <a:rPr lang="ru-RU" sz="1000" b="1" dirty="0" smtClean="0">
                <a:latin typeface="Bahnschrift" panose="020B0502040204020203" pitchFamily="34" charset="0"/>
              </a:rPr>
              <a:t>2.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Жоспардан</a:t>
            </a:r>
            <a:r>
              <a:rPr lang="ru-RU" sz="1000" dirty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тыс</a:t>
            </a:r>
            <a:r>
              <a:rPr lang="ru-RU" sz="1000" dirty="0">
                <a:latin typeface="Bahnschrift" panose="020B0502040204020203" pitchFamily="34" charset="0"/>
              </a:rPr>
              <a:t> </a:t>
            </a:r>
            <a:r>
              <a:rPr lang="ru-RU" sz="1000" dirty="0" err="1">
                <a:latin typeface="Bahnschrift" panose="020B0502040204020203" pitchFamily="34" charset="0"/>
              </a:rPr>
              <a:t>тексерулер</a:t>
            </a:r>
            <a:endParaRPr lang="ru-RU" sz="1000" dirty="0">
              <a:latin typeface="Bahnschrift" panose="020B0502040204020203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xmlns="" id="{78CE6096-D17A-4314-ABF1-0C5DBB7D17E4}"/>
              </a:ext>
            </a:extLst>
          </p:cNvPr>
          <p:cNvSpPr txBox="1"/>
          <p:nvPr/>
        </p:nvSpPr>
        <p:spPr>
          <a:xfrm>
            <a:off x="6331206" y="2633234"/>
            <a:ext cx="249202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00" dirty="0" err="1" smtClean="0">
                <a:latin typeface="Bahnschrift" panose="020B0502040204020203" pitchFamily="34" charset="0"/>
              </a:rPr>
              <a:t>Адамдар</a:t>
            </a:r>
            <a:r>
              <a:rPr lang="ru-RU" sz="1000" dirty="0" smtClean="0">
                <a:latin typeface="Bahnschrift" panose="020B0502040204020203" pitchFamily="34" charset="0"/>
              </a:rPr>
              <a:t>, </a:t>
            </a:r>
            <a:r>
              <a:rPr lang="ru-RU" sz="1000" dirty="0" err="1" smtClean="0">
                <a:latin typeface="Bahnschrift" panose="020B0502040204020203" pitchFamily="34" charset="0"/>
              </a:rPr>
              <a:t>қоршаған</a:t>
            </a:r>
            <a:r>
              <a:rPr lang="ru-RU" sz="1000" dirty="0" smtClean="0">
                <a:latin typeface="Bahnschrift" panose="020B0502040204020203" pitchFamily="34" charset="0"/>
              </a:rPr>
              <a:t> орта, </a:t>
            </a:r>
            <a:r>
              <a:rPr lang="ru-RU" sz="1000" dirty="0" err="1" smtClean="0">
                <a:latin typeface="Bahnschrift" panose="020B0502040204020203" pitchFamily="34" charset="0"/>
              </a:rPr>
              <a:t>ұлттық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қауіпсіздік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үшін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ауыр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зардаптарға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әкеп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соққан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бұзушылық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фактісі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орын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алған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кінәліні</a:t>
            </a:r>
            <a:r>
              <a:rPr lang="ru-RU" sz="1000" dirty="0" smtClean="0">
                <a:latin typeface="Bahnschrift" panose="020B0502040204020203" pitchFamily="34" charset="0"/>
              </a:rPr>
              <a:t> </a:t>
            </a:r>
            <a:r>
              <a:rPr lang="ru-RU" sz="1000" dirty="0" err="1" smtClean="0">
                <a:latin typeface="Bahnschrift" panose="020B0502040204020203" pitchFamily="34" charset="0"/>
              </a:rPr>
              <a:t>анықтау</a:t>
            </a:r>
            <a:endParaRPr lang="ru-RU" sz="1000" dirty="0">
              <a:latin typeface="Bahnschrift" panose="020B0502040204020203" pitchFamily="34" charset="0"/>
            </a:endParaRPr>
          </a:p>
        </p:txBody>
      </p:sp>
      <p:grpSp>
        <p:nvGrpSpPr>
          <p:cNvPr id="95" name="Группа 94">
            <a:extLst>
              <a:ext uri="{FF2B5EF4-FFF2-40B4-BE49-F238E27FC236}">
                <a16:creationId xmlns:a16="http://schemas.microsoft.com/office/drawing/2014/main" xmlns="" id="{25BD7F2B-F9DE-49CD-B1AB-668C470FC91A}"/>
              </a:ext>
            </a:extLst>
          </p:cNvPr>
          <p:cNvGrpSpPr/>
          <p:nvPr/>
        </p:nvGrpSpPr>
        <p:grpSpPr>
          <a:xfrm>
            <a:off x="207782" y="1616254"/>
            <a:ext cx="8733530" cy="1205476"/>
            <a:chOff x="205235" y="2044575"/>
            <a:chExt cx="8733530" cy="1205476"/>
          </a:xfrm>
        </p:grpSpPr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xmlns="" id="{63DC940B-9D73-4D18-9A17-7C2F5F727D1A}"/>
                </a:ext>
              </a:extLst>
            </p:cNvPr>
            <p:cNvSpPr txBox="1"/>
            <p:nvPr/>
          </p:nvSpPr>
          <p:spPr>
            <a:xfrm>
              <a:off x="1051843" y="2726831"/>
              <a:ext cx="234000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b="1" dirty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ПРОФИЛАКТИКАЛЫҚ </a:t>
              </a:r>
              <a:endParaRPr lang="ru-RU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algn="ctr"/>
              <a:r>
                <a:rPr lang="ru-RU" b="1" dirty="0" smtClean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ІС-ШАРАЛАР</a:t>
              </a:r>
              <a:endParaRPr lang="ru-RU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xmlns="" id="{63DC940B-9D73-4D18-9A17-7C2F5F727D1A}"/>
                </a:ext>
              </a:extLst>
            </p:cNvPr>
            <p:cNvSpPr txBox="1"/>
            <p:nvPr/>
          </p:nvSpPr>
          <p:spPr>
            <a:xfrm>
              <a:off x="3670512" y="2745488"/>
              <a:ext cx="23400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kk-KZ" b="1" dirty="0" smtClean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ТЕКСЕРУЛЕР</a:t>
              </a:r>
              <a:endParaRPr lang="ru-RU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xmlns="" id="{63DC940B-9D73-4D18-9A17-7C2F5F727D1A}"/>
                </a:ext>
              </a:extLst>
            </p:cNvPr>
            <p:cNvSpPr txBox="1"/>
            <p:nvPr/>
          </p:nvSpPr>
          <p:spPr>
            <a:xfrm>
              <a:off x="6408200" y="2728444"/>
              <a:ext cx="234000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spcBef>
                  <a:spcPts val="188"/>
                </a:spcBef>
              </a:pPr>
              <a:r>
                <a:rPr lang="kk-KZ" b="1" dirty="0" smtClean="0">
                  <a:latin typeface="Bahnschrift" panose="020B0502040204020203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ТЕРГЕУ</a:t>
              </a:r>
              <a:endParaRPr lang="ru-RU" b="1" dirty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grpSp>
          <p:nvGrpSpPr>
            <p:cNvPr id="99" name="Группа 98">
              <a:extLst>
                <a:ext uri="{FF2B5EF4-FFF2-40B4-BE49-F238E27FC236}">
                  <a16:creationId xmlns:a16="http://schemas.microsoft.com/office/drawing/2014/main" xmlns="" id="{D3272AE4-D1FA-4B3D-853E-0A1E6E01E68C}"/>
                </a:ext>
              </a:extLst>
            </p:cNvPr>
            <p:cNvGrpSpPr/>
            <p:nvPr/>
          </p:nvGrpSpPr>
          <p:grpSpPr>
            <a:xfrm>
              <a:off x="205235" y="2044575"/>
              <a:ext cx="8733530" cy="664577"/>
              <a:chOff x="205235" y="2044575"/>
              <a:chExt cx="8733530" cy="664577"/>
            </a:xfrm>
          </p:grpSpPr>
          <p:grpSp>
            <p:nvGrpSpPr>
              <p:cNvPr id="100" name="Группа 99">
                <a:extLst>
                  <a:ext uri="{FF2B5EF4-FFF2-40B4-BE49-F238E27FC236}">
                    <a16:creationId xmlns:a16="http://schemas.microsoft.com/office/drawing/2014/main" xmlns="" id="{50F17CCD-B9D5-447D-8225-2F9C5FB7563A}"/>
                  </a:ext>
                </a:extLst>
              </p:cNvPr>
              <p:cNvGrpSpPr/>
              <p:nvPr/>
            </p:nvGrpSpPr>
            <p:grpSpPr>
              <a:xfrm>
                <a:off x="205235" y="2044575"/>
                <a:ext cx="8733530" cy="540000"/>
                <a:chOff x="205235" y="2044575"/>
                <a:chExt cx="8733530" cy="540000"/>
              </a:xfrm>
            </p:grpSpPr>
            <p:cxnSp>
              <p:nvCxnSpPr>
                <p:cNvPr id="104" name="Прямая соединительная линия 103">
                  <a:extLst>
                    <a:ext uri="{FF2B5EF4-FFF2-40B4-BE49-F238E27FC236}">
                      <a16:creationId xmlns:a16="http://schemas.microsoft.com/office/drawing/2014/main" xmlns="" id="{5DECB53C-B92B-40AB-B837-C0D9B377B0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45235" y="2044575"/>
                  <a:ext cx="8193530" cy="0"/>
                </a:xfrm>
                <a:prstGeom prst="line">
                  <a:avLst/>
                </a:prstGeom>
                <a:ln w="38100">
                  <a:solidFill>
                    <a:srgbClr val="0070C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5" name="Группа 104">
                  <a:extLst>
                    <a:ext uri="{FF2B5EF4-FFF2-40B4-BE49-F238E27FC236}">
                      <a16:creationId xmlns:a16="http://schemas.microsoft.com/office/drawing/2014/main" xmlns="" id="{A73039AE-999E-4BF3-BF03-893F7DC95D2B}"/>
                    </a:ext>
                  </a:extLst>
                </p:cNvPr>
                <p:cNvGrpSpPr/>
                <p:nvPr/>
              </p:nvGrpSpPr>
              <p:grpSpPr>
                <a:xfrm>
                  <a:off x="205235" y="2044575"/>
                  <a:ext cx="540000" cy="540000"/>
                  <a:chOff x="205235" y="2143907"/>
                  <a:chExt cx="540000" cy="540000"/>
                </a:xfrm>
              </p:grpSpPr>
              <p:sp>
                <p:nvSpPr>
                  <p:cNvPr id="106" name="Прямоугольник: один усеченный угол 56">
                    <a:extLst>
                      <a:ext uri="{FF2B5EF4-FFF2-40B4-BE49-F238E27FC236}">
                        <a16:creationId xmlns:a16="http://schemas.microsoft.com/office/drawing/2014/main" xmlns="" id="{11597DC0-05DC-4C75-9BB2-DA20CD031904}"/>
                      </a:ext>
                    </a:extLst>
                  </p:cNvPr>
                  <p:cNvSpPr/>
                  <p:nvPr/>
                </p:nvSpPr>
                <p:spPr>
                  <a:xfrm flipV="1">
                    <a:off x="205235" y="2143907"/>
                    <a:ext cx="540000" cy="540000"/>
                  </a:xfrm>
                  <a:prstGeom prst="snip1Rect">
                    <a:avLst/>
                  </a:prstGeom>
                  <a:solidFill>
                    <a:srgbClr val="0070C0"/>
                  </a:solidFill>
                  <a:ln w="38100">
                    <a:solidFill>
                      <a:srgbClr val="0070C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x-none"/>
                  </a:p>
                </p:txBody>
              </p:sp>
              <p:pic>
                <p:nvPicPr>
                  <p:cNvPr id="107" name="Рисунок 106">
                    <a:extLst>
                      <a:ext uri="{FF2B5EF4-FFF2-40B4-BE49-F238E27FC236}">
                        <a16:creationId xmlns:a16="http://schemas.microsoft.com/office/drawing/2014/main" xmlns="" id="{1BF7DF61-92C3-4B22-9C0E-8748A3E02ED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 cstate="print">
                    <a:extLst>
                      <a:ext uri="{BEBA8EAE-BF5A-486C-A8C5-ECC9F3942E4B}">
                        <a14:imgProps xmlns:a14="http://schemas.microsoft.com/office/drawing/2010/main">
                          <a14:imgLayer r:embed="rId6">
                            <a14:imgEffect>
                              <a14:brightnessContrast bright="100000"/>
                            </a14:imgEffect>
                          </a14:imgLayer>
                        </a14:imgProps>
                      </a:ex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223235" y="2161907"/>
                    <a:ext cx="504000" cy="504000"/>
                  </a:xfrm>
                  <a:prstGeom prst="rect">
                    <a:avLst/>
                  </a:prstGeom>
                </p:spPr>
              </p:pic>
            </p:grpSp>
          </p:grpSp>
          <p:cxnSp>
            <p:nvCxnSpPr>
              <p:cNvPr id="102" name="Прямая соединительная линия 101">
                <a:extLst>
                  <a:ext uri="{FF2B5EF4-FFF2-40B4-BE49-F238E27FC236}">
                    <a16:creationId xmlns:a16="http://schemas.microsoft.com/office/drawing/2014/main" xmlns="" id="{79C789F6-5CF6-4FF4-9AFA-6B7BE46D6C6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54477" y="2535964"/>
                <a:ext cx="6189" cy="159904"/>
              </a:xfrm>
              <a:prstGeom prst="line">
                <a:avLst/>
              </a:prstGeom>
              <a:ln w="28575">
                <a:solidFill>
                  <a:srgbClr val="0070C0"/>
                </a:solidFill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Прямая соединительная линия 102">
                <a:extLst>
                  <a:ext uri="{FF2B5EF4-FFF2-40B4-BE49-F238E27FC236}">
                    <a16:creationId xmlns:a16="http://schemas.microsoft.com/office/drawing/2014/main" xmlns="" id="{7F9171A9-B0F6-4CC2-9C46-5315D9D0908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7578200" y="2535964"/>
                <a:ext cx="8020" cy="173188"/>
              </a:xfrm>
              <a:prstGeom prst="line">
                <a:avLst/>
              </a:prstGeom>
              <a:ln w="28575">
                <a:solidFill>
                  <a:srgbClr val="0070C0"/>
                </a:solidFill>
                <a:tailEnd type="oval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108" name="Прямая соединительная линия 107">
            <a:extLst>
              <a:ext uri="{FF2B5EF4-FFF2-40B4-BE49-F238E27FC236}">
                <a16:creationId xmlns:a16="http://schemas.microsoft.com/office/drawing/2014/main" xmlns="" id="{79C789F6-5CF6-4FF4-9AFA-6B7BE46D6C60}"/>
              </a:ext>
            </a:extLst>
          </p:cNvPr>
          <p:cNvCxnSpPr>
            <a:cxnSpLocks/>
          </p:cNvCxnSpPr>
          <p:nvPr/>
        </p:nvCxnSpPr>
        <p:spPr>
          <a:xfrm>
            <a:off x="2224390" y="2092787"/>
            <a:ext cx="979" cy="159904"/>
          </a:xfrm>
          <a:prstGeom prst="line">
            <a:avLst/>
          </a:prstGeom>
          <a:ln w="28575">
            <a:solidFill>
              <a:srgbClr val="0070C0"/>
            </a:solidFill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Прямая соединительная линия 108">
            <a:extLst>
              <a:ext uri="{FF2B5EF4-FFF2-40B4-BE49-F238E27FC236}">
                <a16:creationId xmlns:a16="http://schemas.microsoft.com/office/drawing/2014/main" xmlns="" id="{5DECB53C-B92B-40AB-B837-C0D9B377B0AB}"/>
              </a:ext>
            </a:extLst>
          </p:cNvPr>
          <p:cNvCxnSpPr>
            <a:cxnSpLocks/>
          </p:cNvCxnSpPr>
          <p:nvPr/>
        </p:nvCxnSpPr>
        <p:spPr>
          <a:xfrm>
            <a:off x="719214" y="2093921"/>
            <a:ext cx="822655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Овал 64">
            <a:extLst>
              <a:ext uri="{FF2B5EF4-FFF2-40B4-BE49-F238E27FC236}">
                <a16:creationId xmlns:a16="http://schemas.microsoft.com/office/drawing/2014/main" xmlns="" id="{DAC2D4D0-751D-4A22-AD30-1C5DA84C0187}"/>
              </a:ext>
            </a:extLst>
          </p:cNvPr>
          <p:cNvSpPr/>
          <p:nvPr/>
        </p:nvSpPr>
        <p:spPr>
          <a:xfrm>
            <a:off x="76960" y="48960"/>
            <a:ext cx="432000" cy="43200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6</a:t>
            </a:r>
            <a:endParaRPr lang="ru-RU" sz="2400" b="1" dirty="0">
              <a:latin typeface="Bahnschrift" panose="020B0502040204020203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1ABF67BE-258E-47D1-92E9-DEC15883A851}"/>
              </a:ext>
            </a:extLst>
          </p:cNvPr>
          <p:cNvSpPr txBox="1"/>
          <p:nvPr/>
        </p:nvSpPr>
        <p:spPr>
          <a:xfrm>
            <a:off x="310449" y="3669729"/>
            <a:ext cx="84287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ru-RU" sz="1200" b="1" dirty="0" err="1">
                <a:latin typeface="Bahnschrift" panose="020B0502040204020203" pitchFamily="34" charset="0"/>
              </a:rPr>
              <a:t>Мемлекеттік</a:t>
            </a:r>
            <a:r>
              <a:rPr lang="ru-RU" sz="1200" b="1" dirty="0">
                <a:latin typeface="Bahnschrift" panose="020B0502040204020203" pitchFamily="34" charset="0"/>
              </a:rPr>
              <a:t> </a:t>
            </a:r>
            <a:r>
              <a:rPr lang="ru-RU" sz="1200" b="1" dirty="0" err="1">
                <a:latin typeface="Bahnschrift" panose="020B0502040204020203" pitchFamily="34" charset="0"/>
              </a:rPr>
              <a:t>бақылау</a:t>
            </a:r>
            <a:r>
              <a:rPr lang="ru-RU" sz="1200" b="1" dirty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барысында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және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оның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қорытындылары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бойынша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бизнестің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кінәсінен</a:t>
            </a:r>
            <a:r>
              <a:rPr lang="ru-RU" sz="1200" b="1" dirty="0" smtClean="0">
                <a:latin typeface="Bahnschrift" panose="020B0502040204020203" pitchFamily="34" charset="0"/>
              </a:rPr>
              <a:t> ТЖ-</a:t>
            </a:r>
            <a:r>
              <a:rPr lang="ru-RU" sz="1200" b="1" dirty="0" err="1" smtClean="0">
                <a:latin typeface="Bahnschrift" panose="020B0502040204020203" pitchFamily="34" charset="0"/>
              </a:rPr>
              <a:t>ахуалдың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туындауын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болдырмау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үшін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жедел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ден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қою</a:t>
            </a:r>
            <a:r>
              <a:rPr lang="ru-RU" sz="1200" b="1" dirty="0" smtClean="0">
                <a:latin typeface="Bahnschrift" panose="020B0502040204020203" pitchFamily="34" charset="0"/>
              </a:rPr>
              <a:t> (</a:t>
            </a:r>
            <a:r>
              <a:rPr lang="ru-RU" sz="1200" b="1" dirty="0" err="1" smtClean="0">
                <a:latin typeface="Bahnschrift" panose="020B0502040204020203" pitchFamily="34" charset="0"/>
              </a:rPr>
              <a:t>қадағалау</a:t>
            </a:r>
            <a:r>
              <a:rPr lang="ru-RU" sz="1200" b="1" dirty="0" smtClean="0">
                <a:latin typeface="Bahnschrift" panose="020B0502040204020203" pitchFamily="34" charset="0"/>
              </a:rPr>
              <a:t>) </a:t>
            </a:r>
            <a:r>
              <a:rPr lang="ru-RU" sz="1200" b="1" dirty="0" err="1" smtClean="0">
                <a:latin typeface="Bahnschrift" panose="020B0502040204020203" pitchFamily="34" charset="0"/>
              </a:rPr>
              <a:t>шараларын</a:t>
            </a:r>
            <a:r>
              <a:rPr lang="ru-RU" sz="1200" b="1" dirty="0" smtClean="0">
                <a:latin typeface="Bahnschrift" panose="020B0502040204020203" pitchFamily="34" charset="0"/>
              </a:rPr>
              <a:t> </a:t>
            </a:r>
            <a:r>
              <a:rPr lang="ru-RU" sz="1200" b="1" dirty="0" err="1" smtClean="0">
                <a:latin typeface="Bahnschrift" panose="020B0502040204020203" pitchFamily="34" charset="0"/>
              </a:rPr>
              <a:t>қолдану</a:t>
            </a:r>
            <a:endParaRPr lang="ru-RU" sz="1200" b="1" dirty="0">
              <a:latin typeface="Bahnschrift" panose="020B0502040204020203" pitchFamily="34" charset="0"/>
            </a:endParaRPr>
          </a:p>
        </p:txBody>
      </p:sp>
      <p:cxnSp>
        <p:nvCxnSpPr>
          <p:cNvPr id="68" name="Прямая соединительная линия 57">
            <a:extLst>
              <a:ext uri="{FF2B5EF4-FFF2-40B4-BE49-F238E27FC236}">
                <a16:creationId xmlns:a16="http://schemas.microsoft.com/office/drawing/2014/main" xmlns="" id="{7628CAC8-7E72-47C3-A0E0-DF247B6EACA9}"/>
              </a:ext>
            </a:extLst>
          </p:cNvPr>
          <p:cNvCxnSpPr>
            <a:cxnSpLocks/>
          </p:cNvCxnSpPr>
          <p:nvPr/>
        </p:nvCxnSpPr>
        <p:spPr>
          <a:xfrm>
            <a:off x="203192" y="4330700"/>
            <a:ext cx="0" cy="683707"/>
          </a:xfrm>
          <a:prstGeom prst="line">
            <a:avLst/>
          </a:prstGeom>
          <a:ln w="571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>
            <a:extLst>
              <a:ext uri="{FF2B5EF4-FFF2-40B4-BE49-F238E27FC236}">
                <a16:creationId xmlns:a16="http://schemas.microsoft.com/office/drawing/2014/main" xmlns="" id="{79C789F6-5CF6-4FF4-9AFA-6B7BE46D6C60}"/>
              </a:ext>
            </a:extLst>
          </p:cNvPr>
          <p:cNvCxnSpPr>
            <a:cxnSpLocks/>
          </p:cNvCxnSpPr>
          <p:nvPr/>
        </p:nvCxnSpPr>
        <p:spPr>
          <a:xfrm flipV="1">
            <a:off x="3647566" y="3465564"/>
            <a:ext cx="0" cy="269600"/>
          </a:xfrm>
          <a:prstGeom prst="line">
            <a:avLst/>
          </a:prstGeom>
          <a:ln w="28575">
            <a:solidFill>
              <a:srgbClr val="0070C0"/>
            </a:solidFill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279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>
            <a:extLst>
              <a:ext uri="{FF2B5EF4-FFF2-40B4-BE49-F238E27FC236}">
                <a16:creationId xmlns:a16="http://schemas.microsoft.com/office/drawing/2014/main" xmlns="" id="{4DD2958F-8FDD-4507-B74C-9345A4DC3C47}"/>
              </a:ext>
            </a:extLst>
          </p:cNvPr>
          <p:cNvSpPr txBox="1">
            <a:spLocks/>
          </p:cNvSpPr>
          <p:nvPr/>
        </p:nvSpPr>
        <p:spPr>
          <a:xfrm>
            <a:off x="1346545" y="1888027"/>
            <a:ext cx="6450911" cy="99179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err="1">
                <a:solidFill>
                  <a:schemeClr val="accent1">
                    <a:lumMod val="75000"/>
                  </a:schemeClr>
                </a:solidFill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Назарларыңызға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dirty="0" err="1" smtClean="0">
                <a:solidFill>
                  <a:schemeClr val="accent1">
                    <a:lumMod val="75000"/>
                  </a:schemeClr>
                </a:solidFill>
                <a:latin typeface="Bahnschrift" panose="020B0502040204020203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рахмет</a:t>
            </a:r>
            <a:endParaRPr lang="en-US" dirty="0">
              <a:solidFill>
                <a:schemeClr val="accent1">
                  <a:lumMod val="75000"/>
                </a:schemeClr>
              </a:solidFill>
              <a:latin typeface="Bahnschrift" panose="020B0502040204020203" pitchFamily="34" charset="0"/>
              <a:ea typeface="Segoe UI Black" panose="020B0A02040204020203" pitchFamily="34" charset="0"/>
              <a:cs typeface="Segoe UI Black" panose="020B0A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9637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waXHRCB7EKb2B1FcsIQ4g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1944</TotalTime>
  <Words>621</Words>
  <Application>Microsoft Office PowerPoint</Application>
  <PresentationFormat>Экран (16:9)</PresentationFormat>
  <Paragraphs>111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20" baseType="lpstr">
      <vt:lpstr>ＭＳ Ｐゴシック</vt:lpstr>
      <vt:lpstr>Arial</vt:lpstr>
      <vt:lpstr>Bahnschrift</vt:lpstr>
      <vt:lpstr>Calibri</vt:lpstr>
      <vt:lpstr>Calibri Light</vt:lpstr>
      <vt:lpstr>Lato Heavy</vt:lpstr>
      <vt:lpstr>Segoe UI Black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Клышпаев Динмухамед</cp:lastModifiedBy>
  <cp:revision>152</cp:revision>
  <cp:lastPrinted>2021-03-30T03:00:04Z</cp:lastPrinted>
  <dcterms:created xsi:type="dcterms:W3CDTF">2020-11-28T15:33:48Z</dcterms:created>
  <dcterms:modified xsi:type="dcterms:W3CDTF">2021-09-13T09:27:17Z</dcterms:modified>
</cp:coreProperties>
</file>