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  <p:sldMasterId id="2147483966" r:id="rId2"/>
  </p:sldMasterIdLst>
  <p:notesMasterIdLst>
    <p:notesMasterId r:id="rId17"/>
  </p:notesMasterIdLst>
  <p:sldIdLst>
    <p:sldId id="681" r:id="rId3"/>
    <p:sldId id="701" r:id="rId4"/>
    <p:sldId id="697" r:id="rId5"/>
    <p:sldId id="684" r:id="rId6"/>
    <p:sldId id="685" r:id="rId7"/>
    <p:sldId id="700" r:id="rId8"/>
    <p:sldId id="702" r:id="rId9"/>
    <p:sldId id="688" r:id="rId10"/>
    <p:sldId id="703" r:id="rId11"/>
    <p:sldId id="691" r:id="rId12"/>
    <p:sldId id="694" r:id="rId13"/>
    <p:sldId id="695" r:id="rId14"/>
    <p:sldId id="693" r:id="rId15"/>
    <p:sldId id="696" r:id="rId16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алил Бабалиев" initials="ХБ" lastIdx="3" clrIdx="0">
    <p:extLst>
      <p:ext uri="{19B8F6BF-5375-455C-9EA6-DF929625EA0E}">
        <p15:presenceInfo xmlns:p15="http://schemas.microsoft.com/office/powerpoint/2012/main" userId="S-1-5-21-814257648-3958449155-2889074526-66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82B4C"/>
    <a:srgbClr val="E0DEB8"/>
    <a:srgbClr val="FF0066"/>
    <a:srgbClr val="CC00CC"/>
    <a:srgbClr val="302898"/>
    <a:srgbClr val="E27880"/>
    <a:srgbClr val="B80000"/>
    <a:srgbClr val="172949"/>
    <a:srgbClr val="1A2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71" autoAdjust="0"/>
  </p:normalViewPr>
  <p:slideViewPr>
    <p:cSldViewPr>
      <p:cViewPr varScale="1">
        <p:scale>
          <a:sx n="54" d="100"/>
          <a:sy n="54" d="100"/>
        </p:scale>
        <p:origin x="78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5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54190063496939"/>
          <c:y val="9.1651650126227894E-3"/>
          <c:w val="0.80771724321108163"/>
          <c:h val="0.79598406787433296"/>
        </c:manualLayout>
      </c:layout>
      <c:pie3D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  <a:contourClr>
                <a:srgbClr val="000000"/>
              </a:contourClr>
            </a:sp3d>
          </c:spPr>
          <c:explosion val="35"/>
          <c:dPt>
            <c:idx val="0"/>
            <c:bubble3D val="0"/>
            <c:explosion val="13"/>
            <c:spPr>
              <a:solidFill>
                <a:srgbClr val="FF0000"/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9"/>
            <c:spPr>
              <a:solidFill>
                <a:srgbClr val="7030A0"/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23"/>
            <c:spPr>
              <a:solidFill>
                <a:schemeClr val="accent4">
                  <a:lumMod val="60000"/>
                  <a:lumOff val="40000"/>
                </a:schemeClr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25"/>
            <c:spPr>
              <a:solidFill>
                <a:srgbClr val="FFFF00"/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41"/>
            <c:spPr>
              <a:solidFill>
                <a:srgbClr val="28BCF2"/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explosion val="44"/>
            <c:spPr>
              <a:solidFill>
                <a:schemeClr val="tx2">
                  <a:lumMod val="75000"/>
                </a:schemeClr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6"/>
            <c:bubble3D val="0"/>
            <c:explosion val="27"/>
            <c:spPr>
              <a:solidFill>
                <a:schemeClr val="accent6">
                  <a:lumMod val="75000"/>
                </a:schemeClr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7"/>
            <c:bubble3D val="0"/>
            <c:explosion val="30"/>
            <c:spPr>
              <a:solidFill>
                <a:schemeClr val="accent1">
                  <a:lumMod val="60000"/>
                  <a:lumOff val="40000"/>
                </a:schemeClr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Pt>
            <c:idx val="8"/>
            <c:bubble3D val="0"/>
            <c:explosion val="13"/>
            <c:spPr>
              <a:solidFill>
                <a:schemeClr val="accent3">
                  <a:lumMod val="60000"/>
                  <a:lumOff val="40000"/>
                </a:schemeClr>
              </a:solidFill>
              <a:ln w="25395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 prstMaterial="metal">
                <a:bevelT/>
                <a:bevelB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6704764767228362"/>
                  <c:y val="0.2887167125045885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142A88"/>
                        </a:solidFill>
                      </a:rPr>
                      <a:t>Адам</a:t>
                    </a:r>
                    <a:r>
                      <a:rPr lang="ru-RU" sz="1600" b="1" baseline="0" dirty="0" smtClean="0">
                        <a:solidFill>
                          <a:srgbClr val="142A88"/>
                        </a:solidFill>
                      </a:rPr>
                      <a:t> </a:t>
                    </a:r>
                    <a:r>
                      <a:rPr lang="ru-RU" sz="1600" b="1" baseline="0" dirty="0" err="1" smtClean="0">
                        <a:solidFill>
                          <a:srgbClr val="142A88"/>
                        </a:solidFill>
                      </a:rPr>
                      <a:t>өлтіру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– 0,3%,</a:t>
                    </a:r>
                  </a:p>
                  <a:p>
                    <a:r>
                      <a:rPr lang="ru-RU" b="0" i="1" dirty="0" smtClean="0">
                        <a:solidFill>
                          <a:srgbClr val="142A88"/>
                        </a:solidFill>
                      </a:rPr>
                      <a:t>(853)</a:t>
                    </a:r>
                    <a:endParaRPr lang="ru-RU" b="0" i="1" baseline="0" dirty="0" smtClean="0">
                      <a:solidFill>
                        <a:srgbClr val="142A88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36505742933985E-2"/>
                  <c:y val="0.1601891937585961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 smtClean="0">
                        <a:solidFill>
                          <a:srgbClr val="142A88"/>
                        </a:solidFill>
                      </a:rPr>
                      <a:t>Денсаулыққа</a:t>
                    </a:r>
                    <a:r>
                      <a:rPr lang="ru-RU" b="1" baseline="0" dirty="0" smtClean="0">
                        <a:solidFill>
                          <a:srgbClr val="142A88"/>
                        </a:solidFill>
                      </a:rPr>
                      <a:t> </a:t>
                    </a:r>
                    <a:r>
                      <a:rPr lang="ru-RU" b="1" baseline="0" dirty="0" err="1" smtClean="0">
                        <a:solidFill>
                          <a:srgbClr val="142A88"/>
                        </a:solidFill>
                      </a:rPr>
                      <a:t>ауыр</a:t>
                    </a:r>
                    <a:r>
                      <a:rPr lang="ru-RU" b="1" baseline="0" dirty="0" smtClean="0">
                        <a:solidFill>
                          <a:srgbClr val="142A88"/>
                        </a:solidFill>
                      </a:rPr>
                      <a:t> </a:t>
                    </a:r>
                    <a:r>
                      <a:rPr lang="ru-RU" b="1" baseline="0" dirty="0" err="1" smtClean="0">
                        <a:solidFill>
                          <a:srgbClr val="142A88"/>
                        </a:solidFill>
                      </a:rPr>
                      <a:t>зиян</a:t>
                    </a:r>
                    <a:r>
                      <a:rPr lang="ru-RU" b="1" baseline="0" dirty="0" smtClean="0">
                        <a:solidFill>
                          <a:srgbClr val="142A88"/>
                        </a:solidFill>
                      </a:rPr>
                      <a:t> </a:t>
                    </a:r>
                    <a:r>
                      <a:rPr lang="ru-RU" b="1" baseline="0" dirty="0" err="1" smtClean="0">
                        <a:solidFill>
                          <a:srgbClr val="142A88"/>
                        </a:solidFill>
                      </a:rPr>
                      <a:t>келтіру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– 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0,7%, </a:t>
                    </a:r>
                    <a:r>
                      <a:rPr lang="ru-RU" b="0" i="1" dirty="0" smtClean="0">
                        <a:solidFill>
                          <a:srgbClr val="142A88"/>
                        </a:solidFill>
                      </a:rPr>
                      <a:t>(2160)</a:t>
                    </a:r>
                    <a:endParaRPr lang="ru-RU" b="0" i="1" baseline="0" dirty="0">
                      <a:solidFill>
                        <a:srgbClr val="142A88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829621570130764E-2"/>
                  <c:y val="0.2473227082773792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 smtClean="0">
                        <a:solidFill>
                          <a:srgbClr val="142A88"/>
                        </a:solidFill>
                      </a:rPr>
                      <a:t>Тонау</a:t>
                    </a:r>
                    <a:r>
                      <a:rPr lang="ru-RU" b="1" baseline="0" dirty="0" smtClean="0">
                        <a:solidFill>
                          <a:srgbClr val="142A88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– 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4,6%,</a:t>
                    </a:r>
                  </a:p>
                  <a:p>
                    <a:r>
                      <a:rPr lang="ru-RU" b="0" i="1" dirty="0" smtClean="0">
                        <a:solidFill>
                          <a:srgbClr val="142A88"/>
                        </a:solidFill>
                      </a:rPr>
                      <a:t>(11016)</a:t>
                    </a:r>
                    <a:endParaRPr lang="ru-RU" b="0" i="1" dirty="0">
                      <a:solidFill>
                        <a:srgbClr val="142A88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7922243312009526E-2"/>
                  <c:y val="0.1372015225264149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 smtClean="0">
                        <a:solidFill>
                          <a:srgbClr val="142A88"/>
                        </a:solidFill>
                      </a:rPr>
                      <a:t>Қарақшылық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– 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0,2%, </a:t>
                    </a:r>
                  </a:p>
                  <a:p>
                    <a:r>
                      <a:rPr lang="ru-RU" b="0" i="1" dirty="0" smtClean="0">
                        <a:solidFill>
                          <a:srgbClr val="142A88"/>
                        </a:solidFill>
                      </a:rPr>
                      <a:t>(741)</a:t>
                    </a:r>
                    <a:endParaRPr lang="ru-RU" b="0" i="1" baseline="0" dirty="0" smtClean="0">
                      <a:solidFill>
                        <a:srgbClr val="142A88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3510241137715399E-2"/>
                  <c:y val="-8.773591467597065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 smtClean="0">
                        <a:solidFill>
                          <a:srgbClr val="142A88"/>
                        </a:solidFill>
                      </a:rPr>
                      <a:t>Денсаулыққа</a:t>
                    </a:r>
                    <a:r>
                      <a:rPr lang="ru-RU" b="1" baseline="0" dirty="0" smtClean="0">
                        <a:solidFill>
                          <a:srgbClr val="142A88"/>
                        </a:solidFill>
                      </a:rPr>
                      <a:t> </a:t>
                    </a:r>
                    <a:r>
                      <a:rPr lang="ru-RU" b="1" baseline="0" dirty="0" err="1" smtClean="0">
                        <a:solidFill>
                          <a:srgbClr val="142A88"/>
                        </a:solidFill>
                      </a:rPr>
                      <a:t>ауырлығы</a:t>
                    </a:r>
                    <a:r>
                      <a:rPr lang="ru-RU" b="1" baseline="0" dirty="0" smtClean="0">
                        <a:solidFill>
                          <a:srgbClr val="142A88"/>
                        </a:solidFill>
                      </a:rPr>
                      <a:t> </a:t>
                    </a:r>
                    <a:r>
                      <a:rPr lang="ru-RU" b="1" baseline="0" dirty="0" err="1" smtClean="0">
                        <a:solidFill>
                          <a:srgbClr val="142A88"/>
                        </a:solidFill>
                      </a:rPr>
                      <a:t>орташа</a:t>
                    </a:r>
                    <a:r>
                      <a:rPr lang="ru-RU" b="1" baseline="0" dirty="0" smtClean="0">
                        <a:solidFill>
                          <a:srgbClr val="142A88"/>
                        </a:solidFill>
                      </a:rPr>
                      <a:t> </a:t>
                    </a:r>
                    <a:r>
                      <a:rPr lang="ru-RU" b="1" baseline="0" dirty="0" err="1" smtClean="0">
                        <a:solidFill>
                          <a:srgbClr val="142A88"/>
                        </a:solidFill>
                      </a:rPr>
                      <a:t>зиян</a:t>
                    </a:r>
                    <a:r>
                      <a:rPr lang="ru-RU" b="1" baseline="0" dirty="0" smtClean="0">
                        <a:solidFill>
                          <a:srgbClr val="142A88"/>
                        </a:solidFill>
                      </a:rPr>
                      <a:t> </a:t>
                    </a:r>
                    <a:r>
                      <a:rPr lang="ru-RU" b="1" baseline="0" dirty="0" err="1" smtClean="0">
                        <a:solidFill>
                          <a:srgbClr val="142A88"/>
                        </a:solidFill>
                      </a:rPr>
                      <a:t>келтіру</a:t>
                    </a:r>
                    <a:r>
                      <a:rPr lang="ru-RU" b="1" baseline="0" dirty="0" smtClean="0">
                        <a:solidFill>
                          <a:srgbClr val="142A88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– 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1,6%, </a:t>
                    </a:r>
                    <a:r>
                      <a:rPr lang="ru-RU" b="0" i="1" dirty="0" smtClean="0">
                        <a:solidFill>
                          <a:srgbClr val="142A88"/>
                        </a:solidFill>
                      </a:rPr>
                      <a:t>(5028)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0619071817217839E-2"/>
                  <c:y val="-0.2235320906915593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err="1" smtClean="0">
                        <a:solidFill>
                          <a:srgbClr val="142A88"/>
                        </a:solidFill>
                      </a:rPr>
                      <a:t>Бұзақылық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– 4,4%,</a:t>
                    </a:r>
                    <a:r>
                      <a:rPr lang="ru-RU" b="1" baseline="0" dirty="0" smtClean="0">
                        <a:solidFill>
                          <a:srgbClr val="142A88"/>
                        </a:solidFill>
                      </a:rPr>
                      <a:t> </a:t>
                    </a:r>
                  </a:p>
                  <a:p>
                    <a:r>
                      <a:rPr lang="ru-RU" b="0" i="1" dirty="0" smtClean="0">
                        <a:solidFill>
                          <a:srgbClr val="142A88"/>
                        </a:solidFill>
                      </a:rPr>
                      <a:t>(13796)</a:t>
                    </a:r>
                    <a:endParaRPr lang="ru-RU" b="0" i="1" dirty="0">
                      <a:solidFill>
                        <a:srgbClr val="142A88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1658292771408796"/>
                  <c:y val="1.310592161819432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marL="87313" indent="-87313" algn="ctr"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400" b="1" dirty="0" err="1" smtClean="0">
                        <a:solidFill>
                          <a:srgbClr val="142A88"/>
                        </a:solidFill>
                      </a:rPr>
                      <a:t>Ұрлық</a:t>
                    </a:r>
                    <a:r>
                      <a:rPr lang="ru-RU" sz="1400" b="1" dirty="0" smtClean="0">
                        <a:solidFill>
                          <a:srgbClr val="142A88"/>
                        </a:solidFill>
                      </a:rPr>
                      <a:t>– </a:t>
                    </a:r>
                    <a:r>
                      <a:rPr lang="ru-RU" sz="1400" b="1" dirty="0" smtClean="0">
                        <a:solidFill>
                          <a:srgbClr val="142A88"/>
                        </a:solidFill>
                      </a:rPr>
                      <a:t>68,9% </a:t>
                    </a:r>
                  </a:p>
                  <a:p>
                    <a:pPr marL="87313" indent="-87313" algn="ctr"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400" b="0" i="1" dirty="0" smtClean="0">
                        <a:solidFill>
                          <a:srgbClr val="142A88"/>
                        </a:solidFill>
                      </a:rPr>
                      <a:t>(215395)</a:t>
                    </a:r>
                    <a:r>
                      <a:rPr lang="ru-RU" sz="1400" b="1" baseline="0" dirty="0" smtClean="0">
                        <a:solidFill>
                          <a:srgbClr val="142A88"/>
                        </a:solidFill>
                      </a:rPr>
                      <a:t> </a:t>
                    </a:r>
                  </a:p>
                </c:rich>
              </c:tx>
              <c:numFmt formatCode="General" sourceLinked="0"/>
              <c:spPr>
                <a:solidFill>
                  <a:srgbClr val="4BACC6">
                    <a:lumMod val="20000"/>
                    <a:lumOff val="80000"/>
                    <a:alpha val="29000"/>
                  </a:srgbClr>
                </a:solidFill>
                <a:ln>
                  <a:solidFill>
                    <a:srgbClr val="0070C0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7"/>
              <c:layout>
                <c:manualLayout>
                  <c:x val="8.5780705264518559E-2"/>
                  <c:y val="-0.12815765063430967"/>
                </c:manualLayout>
              </c:layout>
              <c:tx>
                <c:rich>
                  <a:bodyPr/>
                  <a:lstStyle/>
                  <a:p>
                    <a:r>
                      <a:rPr lang="ru-RU" sz="1350" b="1" dirty="0" err="1" smtClean="0">
                        <a:solidFill>
                          <a:srgbClr val="142A88"/>
                        </a:solidFill>
                      </a:rPr>
                      <a:t>Есірткімен</a:t>
                    </a:r>
                    <a:r>
                      <a:rPr lang="ru-RU" sz="1350" b="1" dirty="0" smtClean="0">
                        <a:solidFill>
                          <a:srgbClr val="142A88"/>
                        </a:solidFill>
                      </a:rPr>
                      <a:t> </a:t>
                    </a:r>
                    <a:r>
                      <a:rPr lang="ru-RU" sz="1350" b="1" dirty="0" err="1" smtClean="0">
                        <a:solidFill>
                          <a:srgbClr val="142A88"/>
                        </a:solidFill>
                      </a:rPr>
                      <a:t>байланысты</a:t>
                    </a:r>
                    <a:r>
                      <a:rPr lang="ru-RU" sz="1350" b="1" baseline="0" dirty="0" smtClean="0">
                        <a:solidFill>
                          <a:srgbClr val="142A88"/>
                        </a:solidFill>
                      </a:rPr>
                      <a:t> </a:t>
                    </a:r>
                    <a:r>
                      <a:rPr lang="ru-RU" sz="1350" b="1" baseline="0" dirty="0" err="1" smtClean="0">
                        <a:solidFill>
                          <a:srgbClr val="142A88"/>
                        </a:solidFill>
                      </a:rPr>
                      <a:t>қылмыстар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-1,1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%, </a:t>
                    </a:r>
                    <a:r>
                      <a:rPr lang="ru-RU" b="0" i="1" dirty="0" smtClean="0">
                        <a:solidFill>
                          <a:srgbClr val="142A88"/>
                        </a:solidFill>
                      </a:rPr>
                      <a:t>(3406)</a:t>
                    </a:r>
                    <a:endParaRPr lang="ru-RU" b="0" i="1" dirty="0">
                      <a:solidFill>
                        <a:srgbClr val="142A88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22749039008040312"/>
                  <c:y val="3.002633501572132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 smtClean="0">
                        <a:solidFill>
                          <a:srgbClr val="142A88"/>
                        </a:solidFill>
                      </a:rPr>
                      <a:t>Басқалар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– </a:t>
                    </a:r>
                    <a:r>
                      <a:rPr lang="ru-RU" b="1" dirty="0" smtClean="0">
                        <a:solidFill>
                          <a:srgbClr val="142A88"/>
                        </a:solidFill>
                      </a:rPr>
                      <a:t>19,2%,</a:t>
                    </a:r>
                  </a:p>
                  <a:p>
                    <a:r>
                      <a:rPr lang="ru-RU" b="0" i="1" dirty="0" smtClean="0">
                        <a:solidFill>
                          <a:srgbClr val="142A88"/>
                        </a:solidFill>
                      </a:rPr>
                      <a:t>(60046)</a:t>
                    </a:r>
                    <a:endParaRPr lang="ru-RU" b="0" i="1" dirty="0">
                      <a:solidFill>
                        <a:srgbClr val="142A88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solidFill>
                <a:srgbClr val="4BACC6">
                  <a:lumMod val="20000"/>
                  <a:lumOff val="80000"/>
                  <a:alpha val="29000"/>
                </a:srgbClr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. </c:separator>
            <c:showLeaderLines val="1"/>
            <c:leaderLines>
              <c:spPr>
                <a:ln w="9523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Цифры!$A$28:$A$36</c:f>
              <c:strCache>
                <c:ptCount val="9"/>
                <c:pt idx="0">
                  <c:v>Убийства</c:v>
                </c:pt>
                <c:pt idx="1">
                  <c:v>Причинение тяжкого вреда здоровью</c:v>
                </c:pt>
                <c:pt idx="2">
                  <c:v>Грабежи</c:v>
                </c:pt>
                <c:pt idx="3">
                  <c:v>Разбои</c:v>
                </c:pt>
                <c:pt idx="4">
                  <c:v>Изнасилования</c:v>
                </c:pt>
                <c:pt idx="5">
                  <c:v>Хулиганства</c:v>
                </c:pt>
                <c:pt idx="6">
                  <c:v>Кражи</c:v>
                </c:pt>
                <c:pt idx="7">
                  <c:v>Преступления с наркотиками</c:v>
                </c:pt>
                <c:pt idx="8">
                  <c:v>Другие</c:v>
                </c:pt>
              </c:strCache>
            </c:strRef>
          </c:cat>
          <c:val>
            <c:numRef>
              <c:f>Цифры!$B$28:$B$36</c:f>
              <c:numCache>
                <c:formatCode>General</c:formatCode>
                <c:ptCount val="9"/>
                <c:pt idx="0">
                  <c:v>853</c:v>
                </c:pt>
                <c:pt idx="1">
                  <c:v>2159</c:v>
                </c:pt>
                <c:pt idx="2">
                  <c:v>11016</c:v>
                </c:pt>
                <c:pt idx="3">
                  <c:v>741</c:v>
                </c:pt>
                <c:pt idx="4">
                  <c:v>5028</c:v>
                </c:pt>
                <c:pt idx="5">
                  <c:v>13796</c:v>
                </c:pt>
                <c:pt idx="6">
                  <c:v>215395</c:v>
                </c:pt>
                <c:pt idx="7">
                  <c:v>3406</c:v>
                </c:pt>
                <c:pt idx="8">
                  <c:v>60046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rgbClr val="4F81BD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C0504D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8064A2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4BACC6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79646"/>
              </a:solidFill>
              <a:ln w="25395">
                <a:solidFill>
                  <a:srgbClr val="FFFFFF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395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395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395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3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Цифры!$A$28:$A$36</c:f>
              <c:strCache>
                <c:ptCount val="9"/>
                <c:pt idx="0">
                  <c:v>Убийства</c:v>
                </c:pt>
                <c:pt idx="1">
                  <c:v>Причинение тяжкого вреда здоровью</c:v>
                </c:pt>
                <c:pt idx="2">
                  <c:v>Грабежи</c:v>
                </c:pt>
                <c:pt idx="3">
                  <c:v>Разбои</c:v>
                </c:pt>
                <c:pt idx="4">
                  <c:v>Изнасилования</c:v>
                </c:pt>
                <c:pt idx="5">
                  <c:v>Хулиганства</c:v>
                </c:pt>
                <c:pt idx="6">
                  <c:v>Кражи</c:v>
                </c:pt>
                <c:pt idx="7">
                  <c:v>Преступления с наркотиками</c:v>
                </c:pt>
                <c:pt idx="8">
                  <c:v>Другие</c:v>
                </c:pt>
              </c:strCache>
            </c:strRef>
          </c:cat>
          <c:val>
            <c:numRef>
              <c:f>Цифры!$C$28:$C$36</c:f>
              <c:numCache>
                <c:formatCode>0.0%</c:formatCode>
                <c:ptCount val="9"/>
                <c:pt idx="0">
                  <c:v>2.7301241838432978E-3</c:v>
                </c:pt>
                <c:pt idx="1">
                  <c:v>6.9101267443349122E-3</c:v>
                </c:pt>
                <c:pt idx="2">
                  <c:v>3.5257969530149785E-2</c:v>
                </c:pt>
                <c:pt idx="3">
                  <c:v>2.3716553578287032E-3</c:v>
                </c:pt>
                <c:pt idx="4">
                  <c:v>1.6092689796440917E-2</c:v>
                </c:pt>
                <c:pt idx="5">
                  <c:v>4.4155677890154912E-2</c:v>
                </c:pt>
                <c:pt idx="6">
                  <c:v>0.68939636410190752</c:v>
                </c:pt>
                <c:pt idx="7">
                  <c:v>1.0901293048265266E-2</c:v>
                </c:pt>
                <c:pt idx="8">
                  <c:v>0.19218409934707464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spPr>
    <a:noFill/>
    <a:ln w="9523" cap="flat" cmpd="sng" algn="ctr">
      <a:solidFill>
        <a:srgbClr val="4F81BD"/>
      </a:solidFill>
      <a:round/>
    </a:ln>
    <a:effectLst>
      <a:softEdge rad="12700"/>
    </a:effectLst>
    <a:scene3d>
      <a:camera prst="orthographicFront"/>
      <a:lightRig rig="threePt" dir="t"/>
    </a:scene3d>
    <a:sp3d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708444192397118E-2"/>
          <c:y val="2.738490431760621E-2"/>
          <c:w val="0.91305968357564793"/>
          <c:h val="0.855305565853703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Отдел обороны и правопорядка КПМ по сведениям КПССУ ГП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7.11166501213128E-3"/>
                  <c:y val="-1.5521504208934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563310169837882E-3"/>
                  <c:y val="-2.069533894524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800997021836284E-2"/>
                  <c:y val="-2.5869173681558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1166501213128E-3"/>
                  <c:y val="-1.0347669472623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9563310169837882E-3"/>
                  <c:y val="-2.3282256313402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800997021836284E-2"/>
                  <c:y val="-1.5521504208934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жыл</c:v>
                </c:pt>
                <c:pt idx="1">
                  <c:v>2013 жыл</c:v>
                </c:pt>
                <c:pt idx="2">
                  <c:v>2014 жыл</c:v>
                </c:pt>
                <c:pt idx="3">
                  <c:v>2015 жыл</c:v>
                </c:pt>
                <c:pt idx="4">
                  <c:v>2016 жыл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38363</c:v>
                </c:pt>
                <c:pt idx="1">
                  <c:v>55764</c:v>
                </c:pt>
                <c:pt idx="2">
                  <c:v>63012</c:v>
                </c:pt>
                <c:pt idx="3">
                  <c:v>63223</c:v>
                </c:pt>
                <c:pt idx="4">
                  <c:v>64132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650520"/>
        <c:axId val="482211544"/>
        <c:axId val="0"/>
      </c:bar3DChart>
      <c:catAx>
        <c:axId val="219650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82211544"/>
        <c:crosses val="autoZero"/>
        <c:auto val="1"/>
        <c:lblAlgn val="ctr"/>
        <c:lblOffset val="100"/>
        <c:noMultiLvlLbl val="0"/>
      </c:catAx>
      <c:valAx>
        <c:axId val="482211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33CC"/>
                </a:solidFill>
              </a:defRPr>
            </a:pPr>
            <a:endParaRPr lang="ru-RU"/>
          </a:p>
        </c:txPr>
        <c:crossAx val="219650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50074065844536E-2"/>
          <c:y val="3.2187296649578624E-2"/>
          <c:w val="0.91305968357564793"/>
          <c:h val="0.83723042525189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Отдел обороны и правопорядка КПМ по сведениям КПССУ ГП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7.1014643647040231E-3"/>
                  <c:y val="-6.5872996993546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109052570689492E-2"/>
                  <c:y val="-4.133309911172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5442048813360021E-3"/>
                  <c:y val="-5.8112271443323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427347524380132E-2"/>
                  <c:y val="-6.45722741393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676464254721873E-2"/>
                  <c:y val="-5.296732547593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1116650121310753E-3"/>
                  <c:y val="-5.1738347363116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2012  жыл</c:v>
                </c:pt>
                <c:pt idx="1">
                  <c:v>2013 жыл</c:v>
                </c:pt>
                <c:pt idx="2">
                  <c:v>2014 жыл</c:v>
                </c:pt>
                <c:pt idx="3">
                  <c:v>2015 год</c:v>
                </c:pt>
                <c:pt idx="4">
                  <c:v>2016 жыл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3711</c:v>
                </c:pt>
                <c:pt idx="1">
                  <c:v>4821</c:v>
                </c:pt>
                <c:pt idx="2">
                  <c:v>5250</c:v>
                </c:pt>
                <c:pt idx="3">
                  <c:v>4869</c:v>
                </c:pt>
                <c:pt idx="4">
                  <c:v>5304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2212720"/>
        <c:axId val="482213112"/>
        <c:axId val="0"/>
      </c:bar3DChart>
      <c:catAx>
        <c:axId val="48221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82213112"/>
        <c:crosses val="autoZero"/>
        <c:auto val="1"/>
        <c:lblAlgn val="ctr"/>
        <c:lblOffset val="100"/>
        <c:noMultiLvlLbl val="0"/>
      </c:catAx>
      <c:valAx>
        <c:axId val="482213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33CC"/>
                </a:solidFill>
              </a:defRPr>
            </a:pPr>
            <a:endParaRPr lang="ru-RU"/>
          </a:p>
        </c:txPr>
        <c:crossAx val="48221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1299524549883E-2"/>
          <c:y val="1.9025456541312987E-2"/>
          <c:w val="0.87581241575788504"/>
          <c:h val="0.635570232294224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Отбасы-тұрмыстық қарым-қатынас саласында жасалған қылмыстар, барлығы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  <c:pt idx="5">
                  <c:v>2016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799</c:v>
                </c:pt>
                <c:pt idx="1">
                  <c:v>780</c:v>
                </c:pt>
                <c:pt idx="2">
                  <c:v>684</c:v>
                </c:pt>
                <c:pt idx="3">
                  <c:v>620</c:v>
                </c:pt>
                <c:pt idx="4">
                  <c:v>467</c:v>
                </c:pt>
                <c:pt idx="5">
                  <c:v>484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оның ішінде кісі өлтіру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191059791611417E-2"/>
                  <c:y val="-3.8731958379309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893294843708563E-2"/>
                  <c:y val="-1.9365979189654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191059791611417E-2"/>
                  <c:y val="-1.9365979189654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325883159676181E-2"/>
                  <c:y val="-2.3239175027585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2949531267255111E-2"/>
                  <c:y val="-1.549278335172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623648107579036E-2"/>
                  <c:y val="-3.8731958379309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  <c:pt idx="5">
                  <c:v>2016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281</c:v>
                </c:pt>
                <c:pt idx="1">
                  <c:v>285</c:v>
                </c:pt>
                <c:pt idx="2">
                  <c:v>218</c:v>
                </c:pt>
                <c:pt idx="3">
                  <c:v>188</c:v>
                </c:pt>
                <c:pt idx="4">
                  <c:v>82</c:v>
                </c:pt>
                <c:pt idx="5">
                  <c:v>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8003928"/>
        <c:axId val="478003144"/>
        <c:axId val="0"/>
      </c:bar3DChart>
      <c:catAx>
        <c:axId val="478003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78003144"/>
        <c:crosses val="autoZero"/>
        <c:auto val="1"/>
        <c:lblAlgn val="ctr"/>
        <c:lblOffset val="100"/>
        <c:noMultiLvlLbl val="0"/>
      </c:catAx>
      <c:valAx>
        <c:axId val="478003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33CC"/>
                </a:solidFill>
              </a:defRPr>
            </a:pPr>
            <a:endParaRPr lang="ru-RU"/>
          </a:p>
        </c:txPr>
        <c:crossAx val="478003928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797535226162266E-2"/>
          <c:y val="0.76076455849847524"/>
          <c:w val="0.93365942953882031"/>
          <c:h val="0.21023348152029545"/>
        </c:manualLayout>
      </c:layout>
      <c:overlay val="0"/>
      <c:txPr>
        <a:bodyPr/>
        <a:lstStyle/>
        <a:p>
          <a:pPr>
            <a:defRPr sz="20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940316424352126E-2"/>
          <c:y val="0.13009627545189056"/>
          <c:w val="0.91305968357564793"/>
          <c:h val="0.646086127416589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0829693386894634E-2"/>
                  <c:y val="-3.198118398372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753584884330534E-2"/>
                  <c:y val="-2.1320789322481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036179215954455E-2"/>
                  <c:y val="-1.8655690657171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565188663247956E-2"/>
                  <c:y val="-3.7311381314342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206485829059941E-2"/>
                  <c:y val="-3.198118398372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0112287718518605E-2"/>
                  <c:y val="-2.3985887987791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1B5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881</c:v>
                </c:pt>
                <c:pt idx="1">
                  <c:v>1037</c:v>
                </c:pt>
                <c:pt idx="2">
                  <c:v>982</c:v>
                </c:pt>
                <c:pt idx="3">
                  <c:v>877</c:v>
                </c:pt>
                <c:pt idx="4">
                  <c:v>975</c:v>
                </c:pt>
                <c:pt idx="5">
                  <c:v>1027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5389968"/>
        <c:axId val="245387616"/>
        <c:axId val="0"/>
      </c:bar3DChart>
      <c:catAx>
        <c:axId val="24538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1B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45387616"/>
        <c:crosses val="autoZero"/>
        <c:auto val="1"/>
        <c:lblAlgn val="ctr"/>
        <c:lblOffset val="100"/>
        <c:noMultiLvlLbl val="0"/>
      </c:catAx>
      <c:valAx>
        <c:axId val="24538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38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0.37801</cdr:x>
      <cdr:y>0.06627</cdr:y>
    </cdr:from>
    <cdr:to>
      <cdr:x>0.48042</cdr:x>
      <cdr:y>0.15786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75082" y="280606"/>
          <a:ext cx="914400" cy="387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1ED950-85F9-433D-95E8-A0F51D87F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56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CC3C58-D33B-4816-BC81-3C1980FC2D7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8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8E3FEA4-BEC0-4FCF-A636-0DAE533539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53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16D-47B9-4601-88E4-90C0DF3641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1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CA48-BF4A-4E57-8F50-185363D7CF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7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40A118-A541-440B-B4C7-5E5553DB1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8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EB4A1C-1ECD-4583-A218-A6C0CBAF5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0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37BF90-163A-41E0-AED6-BC66D70B0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0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8535E9-8D66-420C-A1AC-B19427E2A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8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45C56E-4FB4-46D2-9329-BA992B2E2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1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3331DF-BE16-44F9-BA22-371E6B996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22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12171D-3EE1-4151-B8B4-29E36348C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30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5C11D1-A3A6-4865-B210-582EB159A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7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0A82-FCFE-45FB-9939-DDCAB9C712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28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F63CDF-95CF-48E1-8E45-62B8E3285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83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A6A3D2-3E0D-41CE-852A-BB899E67D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14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488B83-46C0-43B8-BCBB-A5C6D5E48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2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33CC-1C29-48B0-BD88-F560D7FFAF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7E41-C73C-4AB3-B7C4-0FFDF2C46E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4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83F9-404F-4666-81CB-C6C43541A4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5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72EF-BF47-4A3C-BD19-777B737393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BD9C-1086-4F06-BA46-DBB5F71A5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3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D2DF-7EDB-4672-BCD8-DCA995AD23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A0EE5-4BBA-4040-B9C1-23CF7519E2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9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3B9230F-D614-48A9-A728-09E9BD71FA2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10.02.2017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8BC761-854E-4C57-91FC-9EEC9D139B3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97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fld id="{3F0D9EDF-0A94-4877-A250-9B2519E5A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4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7.ppt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0" y="1"/>
          <a:ext cx="9192561" cy="695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Презентация" r:id="rId3" imgW="4570501" imgH="3427400" progId="PowerPoint.Show.12">
                  <p:embed/>
                </p:oleObj>
              </mc:Choice>
              <mc:Fallback>
                <p:oleObj name="Презентация" r:id="rId3" imgW="4570501" imgH="3427400" progId="PowerPoint.Show.12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92561" cy="6957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1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90872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Балаларға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тұрмыстық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зорлық-зомбылықтың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профилактикасы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431282" y="944416"/>
            <a:ext cx="2712717" cy="226440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7" y="1048585"/>
            <a:ext cx="5976664" cy="2160240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/>
            <a:r>
              <a:rPr lang="ru-RU" alt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Ювеналдық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полиция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қолайсыз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отбасы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ретінде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есепте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тұрған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ru-RU" alt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отбасымен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профилактикалық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жүргізеді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оларда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ru-RU" alt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мың</a:t>
            </a:r>
            <a:r>
              <a:rPr lang="ru-RU" alt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тұрып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жатыр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202259"/>
              </p:ext>
            </p:extLst>
          </p:nvPr>
        </p:nvGraphicFramePr>
        <p:xfrm>
          <a:off x="467544" y="3933056"/>
          <a:ext cx="8208912" cy="246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051720" y="3501008"/>
            <a:ext cx="5544616" cy="764704"/>
          </a:xfrm>
          <a:prstGeom prst="roundRect">
            <a:avLst>
              <a:gd name="adj" fmla="val 1872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1B50"/>
                </a:solidFill>
              </a:rPr>
              <a:t>Ата-ана </a:t>
            </a:r>
            <a:r>
              <a:rPr lang="kk-KZ" sz="2000" b="1" smtClean="0">
                <a:solidFill>
                  <a:srgbClr val="001B50"/>
                </a:solidFill>
              </a:rPr>
              <a:t>құқығынан айырылған</a:t>
            </a:r>
          </a:p>
          <a:p>
            <a:pPr algn="ctr"/>
            <a:endParaRPr lang="ru-RU" sz="2000" b="1" dirty="0">
              <a:solidFill>
                <a:srgbClr val="001B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380" y="4725144"/>
            <a:ext cx="9120181" cy="17851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defRPr/>
            </a:pP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2016 </a:t>
            </a:r>
            <a:r>
              <a:rPr lang="ru-RU" altLang="ru-RU" sz="22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жылғы қарашада </a:t>
            </a:r>
            <a:r>
              <a:rPr lang="ru-RU" altLang="ru-RU" sz="2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Бала </a:t>
            </a:r>
            <a:r>
              <a:rPr lang="ru-RU" altLang="ru-RU" sz="2200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құқықтары жөніндегі уәкіл Балиева</a:t>
            </a:r>
            <a:r>
              <a:rPr lang="ru-RU" altLang="ru-RU" sz="22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Зағипа Яхиянқызының қолдауымен өткен 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2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Казақстан балаға мейірімді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22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атты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халықаралық 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конференция </a:t>
            </a:r>
            <a:r>
              <a:rPr lang="ru-RU" altLang="ru-RU" sz="22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шеңберінде ІІМ-нің кәмелетке толмағандарды отбасындағы зорлық-зомбылықтан қорғауға бағытталған  ұсыныстары талқыланды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altLang="ru-RU" sz="22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" y="-1082"/>
            <a:ext cx="9145380" cy="45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105273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Өңірлер бөлігінде кәмелетке толмағандарды бейімдеу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орталықтары ның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саны 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мәлімет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" name="Picture 2" descr="C:\Users\Arman.Ablaev\Desktop\Kz_Raion5---- 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6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5661248"/>
            <a:ext cx="8856984" cy="1080120"/>
          </a:xfrm>
          <a:prstGeom prst="roundRect">
            <a:avLst>
              <a:gd name="adj" fmla="val 20026"/>
            </a:avLst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indent="341313" algn="just"/>
            <a:r>
              <a:rPr lang="ru-RU" alt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Елімізде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alt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Кәмелетке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толмағандарды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бейімдеу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орталықтары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60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764704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Арнаулы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ұйымдары туралы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мәлімет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" name="Picture 4" descr="C:\Users\Yskak.Kulatay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9144000" cy="459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Yskak.Kulatay\Desktop\h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79" y="3392538"/>
            <a:ext cx="479846" cy="2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Yskak.Kulatay\Desktop\h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48" y="3167277"/>
            <a:ext cx="429752" cy="2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Yskak.Kulatay\Desktop\h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81" y="3439484"/>
            <a:ext cx="429752" cy="2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Yskak.Kulatay\Desktop\h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69836"/>
            <a:ext cx="429752" cy="2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Yskak.Kulatay\Desktop\h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85" y="2560774"/>
            <a:ext cx="429752" cy="2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Yskak.Kulatay\Desktop\h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6306" y="2683476"/>
            <a:ext cx="679609" cy="3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Yskak.Kulatay\Desktop\h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429752" cy="3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Yskak.Kulatay\Desktop\h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30" y="1927522"/>
            <a:ext cx="429752" cy="2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5229200"/>
            <a:ext cx="8784976" cy="1512168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u="sng" kern="0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Барлығы</a:t>
            </a:r>
            <a:r>
              <a:rPr lang="ru-RU" altLang="ru-RU" sz="2000" b="1" u="sng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ru-RU" altLang="ru-RU" sz="2000" b="1" u="sng" kern="0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арнаулы</a:t>
            </a:r>
            <a:r>
              <a:rPr lang="ru-RU" altLang="ru-RU" sz="2000" b="1" u="sng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u="sng" kern="0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altLang="ru-RU" sz="2000" b="1" u="sng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altLang="ru-RU" sz="2000" b="1" u="sng" kern="0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ұйымы</a:t>
            </a:r>
            <a:r>
              <a:rPr lang="ru-RU" altLang="ru-RU" sz="2000" b="1" u="sng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бар:</a:t>
            </a:r>
            <a:endParaRPr lang="ru-RU" altLang="ru-RU" sz="2000" b="1" kern="0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b="1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ru-RU" sz="2000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000" kern="0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арнаулы</a:t>
            </a:r>
            <a:r>
              <a:rPr lang="ru-RU" altLang="ru-RU" sz="2000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altLang="ru-RU" sz="2000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altLang="ru-RU" sz="2000" kern="0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ұйымы</a:t>
            </a:r>
            <a:endParaRPr lang="ru-RU" altLang="ru-RU" sz="2000" kern="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185738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b="1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2000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000" kern="0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</a:t>
            </a:r>
            <a:r>
              <a:rPr lang="ru-RU" altLang="ru-RU" sz="2000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режимде</a:t>
            </a:r>
            <a:r>
              <a:rPr lang="ru-RU" altLang="ru-RU" sz="2000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ұстайтын</a:t>
            </a:r>
            <a:r>
              <a:rPr lang="ru-RU" altLang="ru-RU" sz="2000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altLang="ru-RU" sz="2000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altLang="ru-RU" sz="2000" kern="0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ұйымы</a:t>
            </a:r>
            <a:r>
              <a:rPr lang="ru-RU" altLang="ru-RU" sz="2000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Белоусовка </a:t>
            </a:r>
            <a:r>
              <a:rPr lang="ru-RU" altLang="ru-RU" sz="2000" kern="0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ауылы</a:t>
            </a:r>
            <a:r>
              <a:rPr lang="ru-RU" altLang="ru-RU" sz="2000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kern="0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ШҚО</a:t>
            </a:r>
            <a:r>
              <a:rPr lang="ru-RU" altLang="ru-RU" sz="2000" kern="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000" kern="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0" y="1"/>
          <a:ext cx="9192561" cy="695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Презентация" r:id="rId3" imgW="4570501" imgH="3427400" progId="PowerPoint.Show.12">
                  <p:embed/>
                </p:oleObj>
              </mc:Choice>
              <mc:Fallback>
                <p:oleObj name="Презентация" r:id="rId3" imgW="4570501" imgH="3427400" progId="PowerPoint.Show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92561" cy="6957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5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2"/>
          <p:cNvSpPr txBox="1">
            <a:spLocks noChangeArrowheads="1"/>
          </p:cNvSpPr>
          <p:nvPr/>
        </p:nvSpPr>
        <p:spPr bwMode="auto">
          <a:xfrm>
            <a:off x="107504" y="1052736"/>
            <a:ext cx="90364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6700" algn="just"/>
            <a:r>
              <a:rPr lang="ru-RU" sz="2000" b="1" dirty="0" smtClean="0">
                <a:solidFill>
                  <a:srgbClr val="142A88"/>
                </a:solidFill>
                <a:cs typeface="Arial" charset="0"/>
              </a:rPr>
              <a:t>348849 </a:t>
            </a:r>
            <a:r>
              <a:rPr lang="ru-RU" sz="2000" dirty="0" err="1">
                <a:solidFill>
                  <a:srgbClr val="142A88"/>
                </a:solidFill>
                <a:cs typeface="Arial" charset="0"/>
              </a:rPr>
              <a:t>қ</a:t>
            </a:r>
            <a:r>
              <a:rPr lang="ru-RU" sz="2000" dirty="0" err="1" smtClean="0">
                <a:solidFill>
                  <a:srgbClr val="142A88"/>
                </a:solidFill>
                <a:cs typeface="Arial" charset="0"/>
              </a:rPr>
              <a:t>ылмыстық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142A88"/>
                </a:solidFill>
                <a:cs typeface="Arial" charset="0"/>
              </a:rPr>
              <a:t>құқық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142A88"/>
                </a:solidFill>
                <a:cs typeface="Arial" charset="0"/>
              </a:rPr>
              <a:t>бұзушылықтар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142A88"/>
                </a:solidFill>
                <a:cs typeface="Arial" charset="0"/>
              </a:rPr>
              <a:t>тіркелді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 </a:t>
            </a:r>
            <a:r>
              <a:rPr lang="ru-RU" i="1" dirty="0" smtClean="0">
                <a:solidFill>
                  <a:srgbClr val="142A88"/>
                </a:solidFill>
                <a:cs typeface="Arial" charset="0"/>
              </a:rPr>
              <a:t>(-</a:t>
            </a:r>
            <a:r>
              <a:rPr lang="ru-RU" i="1" dirty="0" smtClean="0">
                <a:solidFill>
                  <a:srgbClr val="142A88"/>
                </a:solidFill>
                <a:cs typeface="Arial" charset="0"/>
              </a:rPr>
              <a:t>5,4%)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, </a:t>
            </a:r>
            <a:br>
              <a:rPr lang="ru-RU" sz="2000" dirty="0" smtClean="0">
                <a:solidFill>
                  <a:srgbClr val="142A88"/>
                </a:solidFill>
                <a:cs typeface="Arial" charset="0"/>
              </a:rPr>
            </a:br>
            <a:r>
              <a:rPr lang="ru-RU" sz="2000" dirty="0" err="1" smtClean="0">
                <a:solidFill>
                  <a:srgbClr val="142A88"/>
                </a:solidFill>
                <a:cs typeface="Arial" charset="0"/>
              </a:rPr>
              <a:t>оның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142A88"/>
                </a:solidFill>
                <a:cs typeface="Arial" charset="0"/>
              </a:rPr>
              <a:t>ішінде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142A88"/>
                </a:solidFill>
                <a:cs typeface="Arial" charset="0"/>
              </a:rPr>
              <a:t>312440 </a:t>
            </a:r>
            <a:r>
              <a:rPr lang="ru-RU" sz="2000" dirty="0">
                <a:solidFill>
                  <a:srgbClr val="142A88"/>
                </a:solidFill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142A88"/>
                </a:solidFill>
                <a:cs typeface="Arial" charset="0"/>
              </a:rPr>
              <a:t>қылмыс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 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 </a:t>
            </a:r>
            <a:r>
              <a:rPr lang="ru-RU" i="1" dirty="0" smtClean="0">
                <a:solidFill>
                  <a:srgbClr val="142A88"/>
                </a:solidFill>
                <a:cs typeface="Arial" charset="0"/>
              </a:rPr>
              <a:t>(-5,3</a:t>
            </a:r>
            <a:r>
              <a:rPr lang="ru-RU" b="1" i="1" dirty="0" smtClean="0">
                <a:solidFill>
                  <a:srgbClr val="142A88"/>
                </a:solidFill>
                <a:cs typeface="Arial" charset="0"/>
              </a:rPr>
              <a:t>%</a:t>
            </a:r>
            <a:r>
              <a:rPr lang="ru-RU" i="1" dirty="0" smtClean="0">
                <a:solidFill>
                  <a:srgbClr val="142A88"/>
                </a:solidFill>
                <a:cs typeface="Arial" charset="0"/>
              </a:rPr>
              <a:t>) </a:t>
            </a:r>
            <a:r>
              <a:rPr lang="ru-RU" sz="2000" dirty="0" err="1" smtClean="0">
                <a:solidFill>
                  <a:srgbClr val="142A88"/>
                </a:solidFill>
                <a:cs typeface="Arial" charset="0"/>
              </a:rPr>
              <a:t>және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142A88"/>
                </a:solidFill>
                <a:cs typeface="Arial" charset="0"/>
              </a:rPr>
              <a:t>36409 </a:t>
            </a:r>
            <a:r>
              <a:rPr lang="ru-RU" sz="2000" dirty="0" err="1" smtClean="0">
                <a:solidFill>
                  <a:srgbClr val="142A88"/>
                </a:solidFill>
                <a:cs typeface="Arial" charset="0"/>
              </a:rPr>
              <a:t>қылмыстық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142A88"/>
                </a:solidFill>
                <a:cs typeface="Arial" charset="0"/>
              </a:rPr>
              <a:t>теріс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142A88"/>
                </a:solidFill>
                <a:cs typeface="Arial" charset="0"/>
              </a:rPr>
              <a:t>қылықтар</a:t>
            </a:r>
            <a:r>
              <a:rPr lang="ru-RU" sz="2000" dirty="0" smtClean="0">
                <a:solidFill>
                  <a:srgbClr val="142A88"/>
                </a:solidFill>
                <a:cs typeface="Arial" charset="0"/>
              </a:rPr>
              <a:t> </a:t>
            </a:r>
            <a:r>
              <a:rPr lang="ru-RU" i="1" dirty="0" smtClean="0">
                <a:solidFill>
                  <a:srgbClr val="142A88"/>
                </a:solidFill>
                <a:cs typeface="Arial" charset="0"/>
              </a:rPr>
              <a:t>(-</a:t>
            </a:r>
            <a:r>
              <a:rPr lang="ru-RU" i="1" dirty="0" smtClean="0">
                <a:solidFill>
                  <a:srgbClr val="142A88"/>
                </a:solidFill>
                <a:cs typeface="Arial" charset="0"/>
              </a:rPr>
              <a:t>6%). </a:t>
            </a:r>
            <a:endParaRPr lang="ru-RU" sz="1400" i="1" dirty="0">
              <a:solidFill>
                <a:srgbClr val="142A88"/>
              </a:solidFill>
              <a:cs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1520" y="5517232"/>
            <a:ext cx="8640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 smtClean="0">
                <a:solidFill>
                  <a:srgbClr val="142A88"/>
                </a:solidFill>
                <a:cs typeface="Arial" charset="0"/>
              </a:rPr>
              <a:t>        </a:t>
            </a:r>
            <a:endParaRPr lang="ru-RU" sz="1400" dirty="0">
              <a:solidFill>
                <a:srgbClr val="142A88"/>
              </a:solidFill>
              <a:cs typeface="Arial" charset="0"/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gray">
          <a:xfrm>
            <a:off x="2411759" y="260648"/>
            <a:ext cx="4608513" cy="481726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81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преступности</a:t>
            </a:r>
            <a:endParaRPr lang="en-US" sz="2000" b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912744"/>
              </p:ext>
            </p:extLst>
          </p:nvPr>
        </p:nvGraphicFramePr>
        <p:xfrm>
          <a:off x="107504" y="2060848"/>
          <a:ext cx="89289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90872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Тіркелген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қылмыстық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құқық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бұзушылықтар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мәліметтер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4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9" grpId="0"/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792" y="1484784"/>
            <a:ext cx="8316416" cy="47705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542925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«</a:t>
            </a:r>
            <a:r>
              <a:rPr lang="ru-RU" sz="2200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Алкоголизмге</a:t>
            </a:r>
            <a:r>
              <a:rPr 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нашақорлық </a:t>
            </a:r>
            <a:r>
              <a:rPr 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пен </a:t>
            </a:r>
            <a:r>
              <a:rPr lang="ru-RU" sz="2200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уытқұмарлық дерт</a:t>
            </a:r>
            <a:r>
              <a:rPr lang="en-US" sz="2200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не </a:t>
            </a:r>
            <a:r>
              <a:rPr lang="ru-RU" sz="2200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шалдыққан ауруларды</a:t>
            </a:r>
            <a:r>
              <a:rPr 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ер</a:t>
            </a:r>
            <a:r>
              <a:rPr lang="en-US" sz="2200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кс</a:t>
            </a:r>
            <a:r>
              <a:rPr lang="en-US" sz="2200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з </a:t>
            </a:r>
            <a:r>
              <a:rPr lang="ru-RU" sz="2200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емдеу</a:t>
            </a:r>
            <a:r>
              <a:rPr 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altLang="ru-RU" sz="2200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2200" dirty="0" err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Заңы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(1995 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ж.)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; </a:t>
            </a:r>
            <a:endParaRPr lang="ru-RU" altLang="ru-RU" sz="2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542925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«</a:t>
            </a:r>
            <a:r>
              <a:rPr lang="ru-RU" altLang="ru-RU" sz="2200" dirty="0" err="1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Қазақстан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Республикасындағы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баланың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құқықтары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туралы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2200" dirty="0" err="1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Заңы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(2002  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ж.)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;</a:t>
            </a:r>
            <a:endParaRPr lang="ru-RU" altLang="ru-RU" sz="22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indent="542925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«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Кәмелетке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толмағандар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арасындағы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құқық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бұзушылықтардың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профилактикасы мен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балалардың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қадағалаусыз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панасыз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қалуының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алдын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алу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туралы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» </a:t>
            </a:r>
            <a:r>
              <a:rPr lang="ru-RU" altLang="ru-RU" sz="2200" dirty="0" err="1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Заңы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(2004 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ж.)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;</a:t>
            </a:r>
            <a:endParaRPr lang="ru-RU" altLang="ru-RU" sz="22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indent="542925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«Тұрмыстық </a:t>
            </a:r>
            <a:r>
              <a:rPr lang="ru-RU" altLang="ru-RU" sz="2200" dirty="0" err="1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зорлық-зомбылық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профилактикасы </a:t>
            </a:r>
            <a:r>
              <a:rPr lang="ru-RU" altLang="ru-RU" sz="2200" dirty="0" err="1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туралы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» </a:t>
            </a:r>
            <a:r>
              <a:rPr lang="ru-RU" altLang="ru-RU" sz="2200" dirty="0" err="1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Заңы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(2009 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ж.)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;</a:t>
            </a:r>
            <a:endParaRPr lang="ru-RU" altLang="ru-RU" sz="22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indent="542925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«</a:t>
            </a:r>
            <a:r>
              <a:rPr lang="ru-RU" altLang="ru-RU" sz="2200" dirty="0" err="1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Құқық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2200" dirty="0" err="1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бұзушылық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профилактикасы </a:t>
            </a:r>
            <a:r>
              <a:rPr lang="ru-RU" altLang="ru-RU" sz="2200" dirty="0" err="1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туралы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» </a:t>
            </a:r>
            <a:r>
              <a:rPr lang="ru-RU" altLang="ru-RU" sz="2200" dirty="0" err="1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Заңы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b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</a:b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(2010  ж.)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ru-RU" altLang="ru-RU" sz="22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90872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  бұзушылықтар прафилактикасы  бойынша  құқықтық база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1681" y="1247836"/>
            <a:ext cx="5238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2016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жылы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отбасы-тұрмыстық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қарым-қатынастар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саласында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құқық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бұзушылық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жасаған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адамдарға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қатысты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64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мыңнан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астам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қорғау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нұсқамасы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шығарылды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. 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10154"/>
              </p:ext>
            </p:extLst>
          </p:nvPr>
        </p:nvGraphicFramePr>
        <p:xfrm>
          <a:off x="296465" y="3504020"/>
          <a:ext cx="8640960" cy="334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3539215" cy="253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9143999" cy="88193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Шығарылған қорғау нұсқамалары туралы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мәлімет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0862" y="1412776"/>
            <a:ext cx="5083138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2016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жылы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жалпы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еліміз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бойынша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соттар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құқық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бұзушының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мінез-құлқына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5,3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мыңнан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астам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ерекше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талаптар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белгіледі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.</a:t>
            </a:r>
            <a:endParaRPr lang="ru-RU" sz="22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92353"/>
              </p:ext>
            </p:extLst>
          </p:nvPr>
        </p:nvGraphicFramePr>
        <p:xfrm>
          <a:off x="-1" y="3324288"/>
          <a:ext cx="8865073" cy="327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61" y="863605"/>
            <a:ext cx="3719213" cy="246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9143999" cy="85907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 бұзушылардың  мінез-құлқына сотпен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мәлімет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3999" cy="1124744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Отбасы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тұрмыстық қарым-қатынас саласындағы қылмыстың, оның ішінде кісі өлтірудің саны туралы мәліметтер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65007"/>
              </p:ext>
            </p:extLst>
          </p:nvPr>
        </p:nvGraphicFramePr>
        <p:xfrm>
          <a:off x="139462" y="1552798"/>
          <a:ext cx="8865073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13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3999" cy="126876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 изменения и дополнения 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Закон «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профилактике бытового насилия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1700808"/>
            <a:ext cx="8624093" cy="48320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42913" algn="just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срок 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действия защитного 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предписания 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увеличен с </a:t>
            </a: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10 до 30 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суток;</a:t>
            </a:r>
            <a:endParaRPr lang="ru-RU" altLang="ru-RU" sz="2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442913" algn="just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правом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вынесения защитных предписаний наделены участковые инспектора полиции и по делам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несовершеннолетних;</a:t>
            </a:r>
            <a:endParaRPr lang="ru-RU" sz="2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442913" algn="just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определены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дополнительные меры охраны и защиты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потерпевшего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 членов его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семьи,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виде запрета лицу,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совершившему бытовое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насилие:</a:t>
            </a:r>
          </a:p>
          <a:p>
            <a:pPr marL="0" indent="0" algn="just" eaLnBrk="1" hangingPunct="1">
              <a:spcBef>
                <a:spcPts val="0"/>
              </a:spcBef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контактировать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 жертвой, а также с ее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несовершеннолетними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или недееспособными членами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семьи;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tabLst>
                <a:tab pos="542925" algn="l"/>
              </a:tabLst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проживать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потерпевшим в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одном жилище на срок до 30-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суток.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3999" cy="84665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Үкіметтік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ұйымдармен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іс-қимыл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жасасу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3015410"/>
            <a:ext cx="2627784" cy="1868037"/>
          </a:xfrm>
          <a:prstGeom prst="snip2DiagRect">
            <a:avLst>
              <a:gd name="adj1" fmla="val 0"/>
              <a:gd name="adj2" fmla="val 15902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4992615"/>
            <a:ext cx="2627784" cy="1811767"/>
          </a:xfrm>
          <a:prstGeom prst="snip2DiagRect">
            <a:avLst>
              <a:gd name="adj1" fmla="val 0"/>
              <a:gd name="adj2" fmla="val 15204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" y="955820"/>
            <a:ext cx="2613495" cy="1950423"/>
          </a:xfrm>
          <a:prstGeom prst="snip2DiagRect">
            <a:avLst>
              <a:gd name="adj1" fmla="val 0"/>
              <a:gd name="adj2" fmla="val 10839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2987824" y="1267707"/>
            <a:ext cx="5760640" cy="1440160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Отбасы-тұрмыстық </a:t>
            </a:r>
            <a:r>
              <a:rPr lang="ru-RU" sz="2000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құқық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бұзушылықтар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профилактикасы </a:t>
            </a:r>
            <a:r>
              <a:rPr lang="ru-RU" sz="2000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саласында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полиция </a:t>
            </a:r>
            <a:r>
              <a:rPr lang="ru-RU" sz="2000" b="1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</a:t>
            </a:r>
            <a:r>
              <a:rPr lang="ru-RU" sz="2000" b="1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үкіметтік</a:t>
            </a:r>
            <a:r>
              <a:rPr lang="ru-RU" sz="2000" b="1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емес</a:t>
            </a:r>
            <a:r>
              <a:rPr lang="ru-RU" sz="2000" b="1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ұйыммен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өзара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іс-қимыл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жасасады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rgbClr val="142A88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824" y="3075577"/>
            <a:ext cx="5760640" cy="1440160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Тұрмыстық </a:t>
            </a:r>
            <a:r>
              <a:rPr lang="ru-RU" sz="2000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зорлық-зомбылық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құрбандарына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 </a:t>
            </a:r>
            <a:r>
              <a:rPr lang="ru-RU" sz="2000" b="1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дағдарыс</a:t>
            </a:r>
            <a:r>
              <a:rPr lang="ru-RU" sz="2000" b="1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орталық</a:t>
            </a:r>
            <a:r>
              <a:rPr lang="ru-RU" sz="2000" b="1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көмек</a:t>
            </a:r>
            <a:r>
              <a:rPr lang="ru-RU" sz="2000" b="1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көрсетеді</a:t>
            </a:r>
            <a:r>
              <a:rPr lang="ru-RU" sz="2000" b="1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олардың</a:t>
            </a:r>
            <a:r>
              <a:rPr lang="ru-RU" sz="2000" b="1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18-де </a:t>
            </a:r>
            <a:r>
              <a:rPr lang="ru-RU" sz="2000" b="1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баспана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7824" y="4883447"/>
            <a:ext cx="5760640" cy="1440160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2000" b="1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бюджет </a:t>
            </a:r>
            <a:r>
              <a:rPr lang="ru-RU" sz="2000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есебінен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2000" dirty="0" smtClean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тапсырыс</a:t>
            </a:r>
            <a:r>
              <a:rPr lang="ru-RU" sz="2000" dirty="0" smtClean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халықаралық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гранттар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есебінен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2000" dirty="0">
                <a:solidFill>
                  <a:srgbClr val="142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0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3999" cy="84665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Тұрмыстық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зорлық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зомбылыққа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іс-қимылдың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өзекті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проблемалары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1052736"/>
            <a:ext cx="8856984" cy="5544616"/>
          </a:xfrm>
          <a:prstGeom prst="roundRect">
            <a:avLst>
              <a:gd name="adj" fmla="val 8679"/>
            </a:avLst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ҚК-нің </a:t>
            </a:r>
            <a:r>
              <a:rPr lang="ru-RU" alt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108-</a:t>
            </a:r>
            <a:r>
              <a:rPr lang="ru-RU" alt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бабын</a:t>
            </a:r>
            <a:r>
              <a:rPr lang="ru-RU" alt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Денсаулыққа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қасақана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жеңіл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зиян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келтіру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ҚК-нің </a:t>
            </a:r>
            <a:r>
              <a:rPr lang="ru-RU" alt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109-</a:t>
            </a:r>
            <a:r>
              <a:rPr lang="ru-RU" alt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бабын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Ұрып-соғу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іс-жүзінде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асыруда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проблемалар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бар;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Әкімшілік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ұстау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мерзімін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ru-RU" alt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тен</a:t>
            </a:r>
            <a:r>
              <a:rPr lang="ru-RU" alt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48 </a:t>
            </a:r>
            <a:r>
              <a:rPr lang="ru-RU" alt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сағатқа</a:t>
            </a:r>
            <a:r>
              <a:rPr lang="ru-RU" alt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ұлғайтудың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қажеттігі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бар;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Тұрмыстық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зорлық-зомбылық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жасаған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адамға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жәбірленушімен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жеке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тұрғын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жайда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тұруға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тыйым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салуда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проблемалар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бар; 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Қолданыстағы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УБДО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күштерін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кеңейту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сондай-ақ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600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төсек-орынға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тағы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38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УБДО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ашу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Мәжбүрлеп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емдеу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адамдарды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наркологиялық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ұйымдарға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рәсімдеудің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жүйесін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жеңілдету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сонда-ақ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осындай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ұйымдардың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жағдайында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оларды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емдеудің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шараларын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жетілдіру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1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23333</TotalTime>
  <Words>564</Words>
  <Application>Microsoft Office PowerPoint</Application>
  <PresentationFormat>Экран (4:3)</PresentationFormat>
  <Paragraphs>82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Arial Narrow</vt:lpstr>
      <vt:lpstr>Calibri</vt:lpstr>
      <vt:lpstr>Georgia</vt:lpstr>
      <vt:lpstr>Tahoma</vt:lpstr>
      <vt:lpstr>Times New Roman</vt:lpstr>
      <vt:lpstr>Trebuchet MS</vt:lpstr>
      <vt:lpstr>Tw Cen MT</vt:lpstr>
      <vt:lpstr>Tw Cen MT Condensed</vt:lpstr>
      <vt:lpstr>Wingdings</vt:lpstr>
      <vt:lpstr>Wingdings 3</vt:lpstr>
      <vt:lpstr>Интеграл</vt:lpstr>
      <vt:lpstr>Воздушный поток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User 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Бауржан Дарбаев</cp:lastModifiedBy>
  <cp:revision>1266</cp:revision>
  <cp:lastPrinted>2017-01-20T09:18:45Z</cp:lastPrinted>
  <dcterms:created xsi:type="dcterms:W3CDTF">2011-01-17T17:14:46Z</dcterms:created>
  <dcterms:modified xsi:type="dcterms:W3CDTF">2017-02-10T05:27:23Z</dcterms:modified>
</cp:coreProperties>
</file>