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1" r:id="rId3"/>
    <p:sldId id="262" r:id="rId4"/>
    <p:sldId id="258" r:id="rId5"/>
    <p:sldId id="273" r:id="rId6"/>
    <p:sldId id="269" r:id="rId7"/>
    <p:sldId id="270" r:id="rId8"/>
    <p:sldId id="271" r:id="rId9"/>
    <p:sldId id="272" r:id="rId10"/>
    <p:sldId id="268" r:id="rId11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2F47D9-1035-4641-BF02-E630EB871191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5F8DB0-B5BF-478B-9F4A-C26EB28885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66615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5F8DB0-B5BF-478B-9F4A-C26EB28885A9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32629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EE0520-9A35-40E0-AA07-C793DB2A3A19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0000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3.jpeg"/><Relationship Id="rId7" Type="http://schemas.openxmlformats.org/officeDocument/2006/relationships/image" Target="../media/image6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microsoft.com/office/2007/relationships/hdphoto" Target="../media/hdphoto1.wdp"/><Relationship Id="rId4" Type="http://schemas.openxmlformats.org/officeDocument/2006/relationships/image" Target="../media/image4.jpe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2.jpeg"/><Relationship Id="rId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microsoft.com/office/2007/relationships/hdphoto" Target="../media/hdphoto2.wdp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png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8.wmf"/><Relationship Id="rId7" Type="http://schemas.openxmlformats.org/officeDocument/2006/relationships/image" Target="../media/image2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svg"/><Relationship Id="rId4" Type="http://schemas.openxmlformats.org/officeDocument/2006/relationships/image" Target="../media/image19.png"/><Relationship Id="rId9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7"/>
          <p:cNvSpPr txBox="1">
            <a:spLocks noChangeArrowheads="1"/>
          </p:cNvSpPr>
          <p:nvPr/>
        </p:nvSpPr>
        <p:spPr bwMode="auto">
          <a:xfrm>
            <a:off x="897866" y="2564904"/>
            <a:ext cx="7348769" cy="13095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703" tIns="38848" rIns="77703" bIns="3884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kk-KZ" sz="2000" b="1" dirty="0">
                <a:solidFill>
                  <a:schemeClr val="accent1">
                    <a:lumMod val="50000"/>
                  </a:schemeClr>
                </a:solidFill>
              </a:rPr>
              <a:t>«Қазақстан Республикасының  кейбір заңнамалық актілеріне 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</a:rPr>
              <a:t>көлік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kk-KZ" sz="2000" b="1" dirty="0" smtClean="0">
                <a:solidFill>
                  <a:schemeClr val="accent1">
                    <a:lumMod val="50000"/>
                  </a:schemeClr>
                </a:solidFill>
              </a:rPr>
              <a:t>мәселелері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</a:rPr>
              <a:t>бойынша өзгерістер мен толықтырулар енгізу туралы»</a:t>
            </a:r>
            <a:endParaRPr lang="ru-RU" sz="2000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r>
              <a:rPr lang="kk-KZ" sz="2000" b="1" dirty="0">
                <a:solidFill>
                  <a:schemeClr val="accent1">
                    <a:lumMod val="50000"/>
                  </a:schemeClr>
                </a:solidFill>
              </a:rPr>
              <a:t>Қазақстан Республикасы Заңының жобасы </a:t>
            </a:r>
            <a:endParaRPr lang="ru-RU" sz="2000" b="1" dirty="0">
              <a:solidFill>
                <a:schemeClr val="accent1">
                  <a:lumMod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238809" y="1052736"/>
            <a:ext cx="7007826" cy="50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703" tIns="38848" rIns="77703" bIns="3884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b="1" dirty="0" smtClean="0">
                <a:latin typeface="Arial Narrow" panose="020B0606020202030204" pitchFamily="34" charset="0"/>
              </a:rPr>
              <a:t>ҚАЗАҚСТАН РЕСПУБЛИКАСЫ ИНДУСТРИЯ ЖӘНЕ ИНФРАҚҰРЫЛЫМДЫҚ ДАМУ МИНИСТРЛІГІ</a:t>
            </a:r>
            <a:endParaRPr lang="ru-RU" altLang="ru-RU" sz="1400" b="1" dirty="0">
              <a:latin typeface="Arial Narrow" panose="020B0606020202030204" pitchFamily="34" charset="0"/>
            </a:endParaRPr>
          </a:p>
        </p:txBody>
      </p:sp>
      <p:pic>
        <p:nvPicPr>
          <p:cNvPr id="8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6695" y="168838"/>
            <a:ext cx="827353" cy="845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3638029" y="6143875"/>
            <a:ext cx="19046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cap="small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Нұр</a:t>
            </a:r>
            <a:r>
              <a:rPr lang="ru-RU" sz="1400" b="1" cap="small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-Султан қ.</a:t>
            </a:r>
          </a:p>
          <a:p>
            <a:pPr algn="ctr"/>
            <a:r>
              <a:rPr lang="ru-RU" sz="1400" b="1" cap="small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2021 </a:t>
            </a:r>
            <a:r>
              <a:rPr lang="ru-RU" sz="1400" b="1" cap="small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400" b="1" cap="small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cap="small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Қыркүйек</a:t>
            </a:r>
            <a:endParaRPr lang="ru-RU" sz="1400" b="1" cap="small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Текст 3">
            <a:extLst>
              <a:ext uri="{FF2B5EF4-FFF2-40B4-BE49-F238E27FC236}">
                <a16:creationId xmlns:a16="http://schemas.microsoft.com/office/drawing/2014/main" id="{6282E95F-FA77-4B64-A584-99D7763E98E9}"/>
              </a:ext>
            </a:extLst>
          </p:cNvPr>
          <p:cNvSpPr txBox="1">
            <a:spLocks/>
          </p:cNvSpPr>
          <p:nvPr/>
        </p:nvSpPr>
        <p:spPr>
          <a:xfrm>
            <a:off x="6466495" y="4293096"/>
            <a:ext cx="2664296" cy="1261729"/>
          </a:xfrm>
          <a:prstGeom prst="rect">
            <a:avLst/>
          </a:prstGeom>
        </p:spPr>
        <p:txBody>
          <a:bodyPr lIns="64653" tIns="32327" rIns="64653" bIns="32327" anchor="ctr"/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7019">
              <a:buClr>
                <a:schemeClr val="tx2"/>
              </a:buClr>
              <a:defRPr/>
            </a:pPr>
            <a:r>
              <a:rPr lang="ru-RU" sz="1200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Баяндамашы</a:t>
            </a:r>
            <a:r>
              <a:rPr lang="ru-RU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: </a:t>
            </a:r>
            <a:r>
              <a:rPr lang="kk-KZ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</a:t>
            </a:r>
            <a:r>
              <a:rPr lang="kk-KZ" sz="1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амалиев </a:t>
            </a:r>
            <a:r>
              <a:rPr lang="kk-KZ" sz="1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Б.С.</a:t>
            </a:r>
            <a:endParaRPr lang="ru-RU" sz="12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defTabSz="687019">
              <a:buClr>
                <a:schemeClr val="tx2"/>
              </a:buClr>
              <a:defRPr/>
            </a:pPr>
            <a:r>
              <a:rPr lang="kk-KZ" sz="12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Қазақстан Республикасы Индустрия және инфрақұрылымдық даму министрі</a:t>
            </a:r>
            <a:endParaRPr lang="ru-RU" sz="12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7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83289" y="2852936"/>
            <a:ext cx="697742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Clr>
                <a:srgbClr val="002060"/>
              </a:buClr>
              <a:buSzPts val="4800"/>
            </a:pPr>
            <a:r>
              <a:rPr lang="ru-RU" sz="3600" b="1" dirty="0" smtClean="0">
                <a:solidFill>
                  <a:srgbClr val="001145"/>
                </a:solidFill>
                <a:latin typeface="Arial" pitchFamily="34" charset="0"/>
                <a:cs typeface="Arial" pitchFamily="34" charset="0"/>
              </a:rPr>
              <a:t>НАЗАРЛАРЫҢЫЗҒА РАҚМЕТ!</a:t>
            </a:r>
            <a:endParaRPr lang="ru-RU" sz="3600" b="1" dirty="0">
              <a:solidFill>
                <a:srgbClr val="001145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85134" y="166313"/>
            <a:ext cx="827353" cy="8456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1"/>
          <p:cNvSpPr txBox="1">
            <a:spLocks noChangeArrowheads="1"/>
          </p:cNvSpPr>
          <p:nvPr/>
        </p:nvSpPr>
        <p:spPr bwMode="auto">
          <a:xfrm>
            <a:off x="1294897" y="1052736"/>
            <a:ext cx="7007826" cy="509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77703" tIns="38848" rIns="77703" bIns="38848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b="1" dirty="0">
                <a:latin typeface="Arial Narrow" panose="020B0606020202030204" pitchFamily="34" charset="0"/>
              </a:rPr>
              <a:t>ҚАЗАҚСТАН РЕСПУБЛИКАСЫ ИНДУСТРИЯ ЖӘНЕ ИНФРАҚҰРЫЛЫМДЫҚ ДАМУ МИНИСТРЛІГІ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95936" y="6700719"/>
            <a:ext cx="1008112" cy="157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3923928" y="0"/>
            <a:ext cx="1008112" cy="157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3638029" y="6143875"/>
            <a:ext cx="190468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400" b="1" cap="small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Нұр</a:t>
            </a:r>
            <a:r>
              <a:rPr lang="ru-RU" sz="1400" b="1" cap="small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-Султан қ.</a:t>
            </a:r>
          </a:p>
          <a:p>
            <a:pPr algn="ctr"/>
            <a:r>
              <a:rPr lang="ru-RU" sz="1400" b="1" cap="small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2021 </a:t>
            </a:r>
            <a:r>
              <a:rPr lang="ru-RU" sz="1400" b="1" cap="small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жыл</a:t>
            </a:r>
            <a:r>
              <a:rPr lang="ru-RU" sz="1400" b="1" cap="small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400" b="1" cap="small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Қыркүйек</a:t>
            </a:r>
            <a:endParaRPr lang="ru-RU" sz="1400" b="1" cap="small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248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123" y="405703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Заң жобасының негізгі мақсаттары:</a:t>
            </a:r>
            <a:endParaRPr lang="ru-RU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63" y="220111"/>
            <a:ext cx="740516" cy="740516"/>
          </a:xfrm>
          <a:prstGeom prst="rect">
            <a:avLst/>
          </a:prstGeom>
        </p:spPr>
      </p:pic>
      <p:sp>
        <p:nvSpPr>
          <p:cNvPr id="11" name="Дуга 10"/>
          <p:cNvSpPr/>
          <p:nvPr/>
        </p:nvSpPr>
        <p:spPr>
          <a:xfrm rot="375205">
            <a:off x="-1610156" y="1340768"/>
            <a:ext cx="3229828" cy="5112568"/>
          </a:xfrm>
          <a:prstGeom prst="arc">
            <a:avLst>
              <a:gd name="adj1" fmla="val 16200000"/>
              <a:gd name="adj2" fmla="val 4691756"/>
            </a:avLst>
          </a:prstGeom>
          <a:ln w="19050">
            <a:prstDash val="sysDot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87624" y="1556792"/>
            <a:ext cx="7632849" cy="4977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     Жолдарда </a:t>
            </a:r>
            <a:r>
              <a:rPr lang="kk-KZ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көліктік бақылауды автоматтандыру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660028" y="2348880"/>
            <a:ext cx="7160445" cy="64807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Теңіз </a:t>
            </a:r>
            <a:r>
              <a:rPr lang="kk-KZ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көлігі саласындағы халықаралық шарттардың нормаларын имплементациялау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2195736" y="328498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1979712" y="3319895"/>
            <a:ext cx="6840761" cy="81725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Теміржол </a:t>
            </a:r>
            <a:r>
              <a:rPr lang="kk-KZ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көлігіндегі оқиғаларды және кемелермен болған авариялық жағдайларды тергеу тәртібін жетілдіру</a:t>
            </a:r>
            <a:endParaRPr lang="en-US" dirty="0">
              <a:latin typeface="Arial Narrow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794526" y="4407042"/>
            <a:ext cx="7025947" cy="87629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Қ</a:t>
            </a:r>
            <a:r>
              <a:rPr lang="kk-KZ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азақстан </a:t>
            </a:r>
            <a:r>
              <a:rPr lang="ru-RU" b="1" dirty="0" err="1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Республикасы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заңнамасын</a:t>
            </a:r>
            <a:r>
              <a:rPr lang="ru-RU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Халықаралық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Азаматтық</a:t>
            </a:r>
            <a:r>
              <a:rPr lang="ru-RU" b="1" dirty="0" smtClean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авиация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ұйымы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стандарттарының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талаптарына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және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Еуропалық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Одақтың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авиациялық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талаптарына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келтіру</a:t>
            </a:r>
            <a:endParaRPr lang="ru-RU" b="1" dirty="0">
              <a:solidFill>
                <a:schemeClr val="tx2"/>
              </a:solidFill>
              <a:latin typeface="Arial Narrow" pitchFamily="34" charset="0"/>
              <a:cs typeface="Arial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28" y="1278654"/>
            <a:ext cx="1236482" cy="9100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66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279" y="2188684"/>
            <a:ext cx="1140439" cy="10527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9839" y="4313130"/>
            <a:ext cx="1111880" cy="9653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850" y="3142836"/>
            <a:ext cx="1221878" cy="11702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6" name="Прямоугольник 25"/>
          <p:cNvSpPr/>
          <p:nvPr/>
        </p:nvSpPr>
        <p:spPr>
          <a:xfrm>
            <a:off x="1531308" y="5589240"/>
            <a:ext cx="7289165" cy="5760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Әуеайлақ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маңындағы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аумақта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қызметті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жүзеге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асыруға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рұқсат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алу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тетігін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  <a:cs typeface="Arial" pitchFamily="34" charset="0"/>
              </a:rPr>
              <a:t>реттеу</a:t>
            </a:r>
            <a:endParaRPr lang="ru-RU" b="1" dirty="0">
              <a:solidFill>
                <a:schemeClr val="tx2"/>
              </a:solidFill>
              <a:latin typeface="Arial Narrow" pitchFamily="34" charset="0"/>
            </a:endParaRP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028" y="5346278"/>
            <a:ext cx="879280" cy="9630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2" name="Номер слайда 1"/>
          <p:cNvSpPr>
            <a:spLocks noGrp="1"/>
          </p:cNvSpPr>
          <p:nvPr>
            <p:ph type="sldNum" idx="12"/>
          </p:nvPr>
        </p:nvSpPr>
        <p:spPr>
          <a:xfrm>
            <a:off x="6440760" y="6516577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107504" y="1124744"/>
            <a:ext cx="6624736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920848" y="180399"/>
            <a:ext cx="2105979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kk-KZ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ИНДУСТРИЯ ЖӘНЕ ИНФРАҚҰРЫЛЫМДЫҚ ДАМУ МИНИСТРЛІГІ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4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97911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4;p2">
            <a:extLst>
              <a:ext uri="{FF2B5EF4-FFF2-40B4-BE49-F238E27FC236}">
                <a16:creationId xmlns:a16="http://schemas.microsoft.com/office/drawing/2014/main" id="{CB1830BD-A01D-45B0-BB6B-7B9899AE0229}"/>
              </a:ext>
            </a:extLst>
          </p:cNvPr>
          <p:cNvSpPr txBox="1"/>
          <p:nvPr/>
        </p:nvSpPr>
        <p:spPr>
          <a:xfrm>
            <a:off x="263022" y="179389"/>
            <a:ext cx="8247929" cy="3692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/>
            <a:r>
              <a:rPr lang="ru-RU" b="1" dirty="0">
                <a:solidFill>
                  <a:schemeClr val="tx2"/>
                </a:solidFill>
                <a:latin typeface="Tahoma"/>
                <a:ea typeface="Tahoma"/>
                <a:cs typeface="Tahoma"/>
                <a:sym typeface="Tahoma"/>
              </a:rPr>
              <a:t>АВТОМАТТАНДЫРЫЛҒАН ӨЛШЕУ СТАНЦИЯЛАРЫ</a:t>
            </a:r>
            <a:endParaRPr lang="ru-RU" sz="1800" b="1" dirty="0" smtClean="0">
              <a:solidFill>
                <a:schemeClr val="tx2"/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092853" y="2936988"/>
            <a:ext cx="716479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жолдарда көлік құралдарының салмақтық және габариттік параметрлерін өлшеудің </a:t>
            </a:r>
            <a:r>
              <a:rPr lang="kk-KZ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Автоматтандырылған </a:t>
            </a:r>
            <a:r>
              <a:rPr lang="kk-KZ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станцияларын </a:t>
            </a:r>
            <a:r>
              <a:rPr lang="kk-KZ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орнату жоспарлануда</a:t>
            </a:r>
            <a:endParaRPr lang="ru-RU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0" y="3933056"/>
            <a:ext cx="9144000" cy="360040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20000"/>
                  <a:lumOff val="80000"/>
                  <a:shade val="30000"/>
                  <a:satMod val="115000"/>
                </a:schemeClr>
              </a:gs>
              <a:gs pos="50000">
                <a:schemeClr val="tx2">
                  <a:lumMod val="20000"/>
                  <a:lumOff val="80000"/>
                  <a:shade val="67500"/>
                  <a:satMod val="115000"/>
                </a:schemeClr>
              </a:gs>
              <a:gs pos="100000">
                <a:schemeClr val="tx2">
                  <a:lumMod val="20000"/>
                  <a:lumOff val="80000"/>
                  <a:shade val="100000"/>
                  <a:satMod val="115000"/>
                </a:schemeClr>
              </a:gs>
            </a:gsLst>
            <a:lin ang="189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b="1" dirty="0">
                <a:latin typeface="Arial Narrow" pitchFamily="34" charset="0"/>
              </a:rPr>
              <a:t>Ұсынылып отырған шараларды іске асыру мүмкіндік </a:t>
            </a:r>
            <a:r>
              <a:rPr lang="kk-KZ" b="1" dirty="0" smtClean="0">
                <a:latin typeface="Arial Narrow" pitchFamily="34" charset="0"/>
              </a:rPr>
              <a:t>береді:</a:t>
            </a:r>
            <a:endParaRPr lang="ru-RU" b="1" dirty="0"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379108" y="5776430"/>
            <a:ext cx="259228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автожолдардың </a:t>
            </a:r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сақталуын</a:t>
            </a:r>
          </a:p>
          <a:p>
            <a:pPr algn="ctr"/>
            <a:r>
              <a:rPr lang="kk-KZ" sz="16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kk-KZ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қамтамасыз </a:t>
            </a:r>
            <a:r>
              <a:rPr lang="kk-KZ" sz="16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етуге</a:t>
            </a:r>
            <a:endParaRPr lang="ru-RU" sz="16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34791" y="5752771"/>
            <a:ext cx="28025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ауыр салмақты </a:t>
            </a:r>
            <a:r>
              <a:rPr lang="kk-KZ" sz="1400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АКҚ </a:t>
            </a:r>
            <a:r>
              <a:rPr lang="kk-KZ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жол жүргені үшін бюджетке түсетін алымдар жыл сайын 1,5 млрд. теңгеге </a:t>
            </a:r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ұлғайтуға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13396" y="5776428"/>
            <a:ext cx="298782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автожолдарда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көліктік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жүргізу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кезінде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адами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факторды</a:t>
            </a:r>
            <a:r>
              <a:rPr lang="ru-RU" sz="1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болдырмауға</a:t>
            </a:r>
            <a:endParaRPr lang="ru-RU" sz="14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34791" y="1052736"/>
            <a:ext cx="828092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Жүктерді автомобильмен тасымалдаудың жоғары қарқындылығы жол төсемінің мерзімінен бұрын бұзылуына жол бермеу бойынша түбегейлі шараларды қабылдауды талап етеді</a:t>
            </a:r>
            <a:endParaRPr lang="ru-RU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2348880"/>
            <a:ext cx="9144000" cy="576064"/>
          </a:xfrm>
          <a:prstGeom prst="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395536" y="2290657"/>
            <a:ext cx="82809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Инфрақұрылымды дамытудың 2020-2025 жылдарға </a:t>
            </a:r>
            <a:r>
              <a:rPr lang="kk-KZ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арналған «Нұрлы жол» </a:t>
            </a:r>
            <a:r>
              <a:rPr lang="kk-KZ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мемлекеттік бағдарламасын іске асыру мақсатында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Номер слайда 1"/>
          <p:cNvSpPr>
            <a:spLocks noGrp="1"/>
          </p:cNvSpPr>
          <p:nvPr>
            <p:ph type="sldNum" idx="12"/>
          </p:nvPr>
        </p:nvSpPr>
        <p:spPr>
          <a:xfrm>
            <a:off x="6440760" y="6516577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9207" y="4297174"/>
            <a:ext cx="1529710" cy="1479256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2461" y="4391679"/>
            <a:ext cx="1627070" cy="1384749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9092" y="4440934"/>
            <a:ext cx="1256433" cy="1191736"/>
          </a:xfrm>
          <a:prstGeom prst="rect">
            <a:avLst/>
          </a:prstGeom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152757" y="692696"/>
            <a:ext cx="6147435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920848" y="180399"/>
            <a:ext cx="2105979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kk-KZ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ИНДУСТРИЯ ЖӘНЕ ИНФРАҚҰРЫЛЫМДЫҚ ДАМУ МИНИСТРЛІГІ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22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439348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55929" y="0"/>
            <a:ext cx="711352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2007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жылғы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батып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кеткен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кемелерді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алып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тастау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туралы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Найроби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халықаралық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конвенциясының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талаптарын</a:t>
            </a:r>
            <a:r>
              <a:rPr lang="ru-RU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имплементациялау</a:t>
            </a:r>
            <a:endParaRPr lang="en-US" b="1" dirty="0" smtClean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5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6920848" y="180399"/>
            <a:ext cx="2105979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kk-KZ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ИНДУСТРИЯ ЖӘНЕ ИНФРАҚҰРЫЛЫМДЫҚ ДАМУ МИНИСТРЛІГІ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707366" y="1225632"/>
            <a:ext cx="442696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Қазіргі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уақытта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Қазақстан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Республикасының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аумақтық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суларындағы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суға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батқан</a:t>
            </a:r>
            <a:r>
              <a:rPr lang="ru-RU" sz="1600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кемелер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қалдықтарының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саны</a:t>
            </a:r>
            <a:endParaRPr lang="ru-RU" sz="1600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7146173" y="2567317"/>
            <a:ext cx="1024906" cy="502663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5965266" y="2566297"/>
            <a:ext cx="983253" cy="503683"/>
          </a:xfrm>
          <a:prstGeom prst="straightConnector1">
            <a:avLst/>
          </a:prstGeom>
          <a:ln w="25400">
            <a:solidFill>
              <a:schemeClr val="accent2">
                <a:lumMod val="75000"/>
              </a:schemeClr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4362091" y="3069979"/>
            <a:ext cx="2784082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Иран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құрғақ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жүк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Тиба</a:t>
            </a: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2015 </a:t>
            </a:r>
            <a:r>
              <a:rPr lang="ru-RU" sz="1200" b="1" i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батып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кетті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200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6851394" y="3069980"/>
            <a:ext cx="2389731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ресейлік</a:t>
            </a:r>
            <a:r>
              <a:rPr lang="ru-RU" sz="1400" b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«Аракс» </a:t>
            </a:r>
            <a:r>
              <a:rPr lang="ru-RU" sz="1400" b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кемесі</a:t>
            </a:r>
            <a:endParaRPr lang="ru-RU" sz="1400" b="1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2016 </a:t>
            </a:r>
            <a:r>
              <a:rPr lang="ru-RU" sz="1200" b="1" i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жылы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err="1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батып</a:t>
            </a:r>
            <a:r>
              <a:rPr lang="ru-RU" sz="1200" b="1" i="1" dirty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200" b="1" i="1" dirty="0" err="1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кетті</a:t>
            </a:r>
            <a:r>
              <a:rPr lang="ru-RU" sz="1200" b="1" i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endParaRPr lang="ru-RU" sz="1200" i="1" dirty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0" y="3859307"/>
            <a:ext cx="9143999" cy="505797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shade val="30000"/>
                  <a:satMod val="115000"/>
                </a:schemeClr>
              </a:gs>
              <a:gs pos="50000">
                <a:schemeClr val="accent1">
                  <a:lumMod val="60000"/>
                  <a:lumOff val="40000"/>
                  <a:shade val="67500"/>
                  <a:satMod val="115000"/>
                </a:schemeClr>
              </a:gs>
              <a:gs pos="100000">
                <a:schemeClr val="accent1">
                  <a:lumMod val="60000"/>
                  <a:lumOff val="40000"/>
                  <a:shade val="100000"/>
                  <a:satMod val="115000"/>
                </a:schemeClr>
              </a:gs>
            </a:gsLst>
            <a:lin ang="2700000" scaled="1"/>
            <a:tileRect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2021540" y="3927539"/>
            <a:ext cx="510091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ЗАҢ ЖОБАСЫ 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АЯСЫНДА КӨЗДЕЛГЕН</a:t>
            </a:r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</a:rPr>
              <a:t>:</a:t>
            </a:r>
            <a:endParaRPr lang="ru-RU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168071" y="4456047"/>
            <a:ext cx="879464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кеме иесінің суға батқан мүлікті көтеру жөніндегі </a:t>
            </a:r>
            <a:r>
              <a:rPr lang="kk-KZ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өзінің азаматтық-құқықтық жауапкершілігін сақтандыру жөніндегі </a:t>
            </a:r>
            <a:r>
              <a:rPr lang="kk-KZ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міндетті белгілеу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-9668" y="5229200"/>
            <a:ext cx="9143999" cy="406120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285999" y="522570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b="1" dirty="0" err="1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Бұл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өзгерістер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80445" y="5872033"/>
            <a:ext cx="818310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Қазақстанға </a:t>
            </a:r>
            <a:r>
              <a:rPr lang="kk-KZ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суға батқан кемені көтеру бойынша </a:t>
            </a:r>
            <a:r>
              <a:rPr lang="kk-KZ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шығындарды өтеу туралы талаптарды сақтандыру компаниясына тікелей ұсынуға мүмкіндік береді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107504" y="1052736"/>
            <a:ext cx="547260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686234" y="1951675"/>
            <a:ext cx="8455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  <a:latin typeface="Arial Narrow" pitchFamily="34" charset="0"/>
              </a:rPr>
              <a:t>10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5929" y="1490010"/>
            <a:ext cx="45925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200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2021 жылғы 31 наурызда Қазақстан Республикасы батып кеткен кемелерді алып тастау туралы 2007 жылғы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Найроби халықаралық конвенциясын ратификациялады</a:t>
            </a:r>
            <a:endParaRPr lang="ru-RU" b="1" dirty="0"/>
          </a:p>
        </p:txBody>
      </p:sp>
      <p:sp>
        <p:nvSpPr>
          <p:cNvPr id="35" name="Номер слайда 1"/>
          <p:cNvSpPr>
            <a:spLocks noGrp="1"/>
          </p:cNvSpPr>
          <p:nvPr>
            <p:ph type="sldNum" idx="12"/>
          </p:nvPr>
        </p:nvSpPr>
        <p:spPr>
          <a:xfrm>
            <a:off x="6440760" y="6516577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359901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21086" y="57560"/>
            <a:ext cx="626469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Теміржол </a:t>
            </a:r>
            <a:r>
              <a:rPr lang="kk-KZ" b="1" dirty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және су көлігіндегі қозғалыс қауіпсіздігін арттыру</a:t>
            </a:r>
            <a:endParaRPr lang="ru-RU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21086" y="836712"/>
            <a:ext cx="531501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115616" y="3861048"/>
            <a:ext cx="3312368" cy="1926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жолаушылар поездарының жылжымалы құрамының түсуіне немесе соқтығысуына әкеп соққан оқиғаларды тексеруді уәкілетті органның құзыретіне беру</a:t>
            </a:r>
            <a:endParaRPr lang="ru-RU" sz="16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904502" y="3861048"/>
            <a:ext cx="3411914" cy="19266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6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уәкілетті органның құзыретіне сондай-ақ Каспий теңізінің аумақтық суларында ҚР Мемлекеттік </a:t>
            </a:r>
            <a:r>
              <a:rPr lang="kk-KZ" sz="1600" i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туын </a:t>
            </a:r>
            <a:r>
              <a:rPr lang="kk-KZ" sz="1600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көтеріп жүзетін кемелермен болған авариялық жағдайларды тергеп-тексеруді енгізу</a:t>
            </a:r>
            <a:endParaRPr lang="ru-RU" sz="16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1141" y="1124744"/>
            <a:ext cx="854171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Қазіргі уақытта теміржол көлігіндегі апаттар мен аварияларды тергеуді көлік саласындағы </a:t>
            </a:r>
            <a:r>
              <a:rPr lang="kk-KZ" b="1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уәкілетті орган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ал оқиғалар мен инциденттерді тасымалдау процесіне </a:t>
            </a:r>
            <a:r>
              <a:rPr lang="kk-KZ" b="1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қатысушылардың</a:t>
            </a:r>
            <a:r>
              <a:rPr lang="kk-KZ" dirty="0">
                <a:solidFill>
                  <a:schemeClr val="accent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 өздері жүргізеді</a:t>
            </a:r>
            <a:endParaRPr lang="ru-RU" dirty="0">
              <a:solidFill>
                <a:schemeClr val="accent2">
                  <a:lumMod val="75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971600" y="2348880"/>
            <a:ext cx="7416824" cy="641918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algn="ctr"/>
            <a:endParaRPr lang="ru-RU" dirty="0"/>
          </a:p>
        </p:txBody>
      </p:sp>
      <p:cxnSp>
        <p:nvCxnSpPr>
          <p:cNvPr id="17" name="Прямая со стрелкой 16"/>
          <p:cNvCxnSpPr/>
          <p:nvPr/>
        </p:nvCxnSpPr>
        <p:spPr>
          <a:xfrm flipH="1">
            <a:off x="2848858" y="3019021"/>
            <a:ext cx="1616765" cy="7700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>
            <a:off x="4708857" y="3019021"/>
            <a:ext cx="1743050" cy="770019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3800842E-45AF-4248-BCC4-02991213A4D0}"/>
              </a:ext>
            </a:extLst>
          </p:cNvPr>
          <p:cNvSpPr/>
          <p:nvPr/>
        </p:nvSpPr>
        <p:spPr>
          <a:xfrm>
            <a:off x="0" y="6021288"/>
            <a:ext cx="9144000" cy="836712"/>
          </a:xfrm>
          <a:prstGeom prst="rect">
            <a:avLst/>
          </a:prstGeom>
          <a:gradFill flip="none" rotWithShape="1">
            <a:gsLst>
              <a:gs pos="0">
                <a:schemeClr val="tx2">
                  <a:shade val="30000"/>
                  <a:satMod val="115000"/>
                </a:schemeClr>
              </a:gs>
              <a:gs pos="50000">
                <a:schemeClr val="tx2">
                  <a:shade val="67500"/>
                  <a:satMod val="115000"/>
                </a:schemeClr>
              </a:gs>
              <a:gs pos="100000">
                <a:schemeClr val="tx2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22" name="TextBox 21"/>
          <p:cNvSpPr txBox="1"/>
          <p:nvPr/>
        </p:nvSpPr>
        <p:spPr>
          <a:xfrm rot="16200000">
            <a:off x="-194966" y="6297606"/>
            <a:ext cx="8604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ӘСЕРІ</a:t>
            </a:r>
            <a:endParaRPr lang="ru-RU" sz="1400" b="1" dirty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31540" y="6254978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ctr">
              <a:buFont typeface="Wingdings" pitchFamily="2" charset="2"/>
              <a:buChar char="v"/>
            </a:pPr>
            <a:r>
              <a:rPr lang="ru-RU" b="1" dirty="0" err="1">
                <a:solidFill>
                  <a:schemeClr val="bg1"/>
                </a:solidFill>
                <a:latin typeface="Arial Narrow" pitchFamily="34" charset="0"/>
              </a:rPr>
              <a:t>Жолаушыларды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</a:rPr>
              <a:t>, </a:t>
            </a:r>
            <a:r>
              <a:rPr lang="ru-RU" b="1" dirty="0" err="1">
                <a:solidFill>
                  <a:schemeClr val="bg1"/>
                </a:solidFill>
                <a:latin typeface="Arial Narrow" pitchFamily="34" charset="0"/>
              </a:rPr>
              <a:t>багажды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 Narrow" pitchFamily="34" charset="0"/>
              </a:rPr>
              <a:t>және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 Narrow" pitchFamily="34" charset="0"/>
              </a:rPr>
              <a:t>жүктерді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 Narrow" pitchFamily="34" charset="0"/>
              </a:rPr>
              <a:t>көлікте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 Narrow" pitchFamily="34" charset="0"/>
              </a:rPr>
              <a:t>тасымалдау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bg1"/>
                </a:solidFill>
                <a:latin typeface="Arial Narrow" pitchFamily="34" charset="0"/>
              </a:rPr>
              <a:t>қауіпсіздігін</a:t>
            </a:r>
            <a:r>
              <a:rPr lang="ru-RU" b="1" dirty="0">
                <a:solidFill>
                  <a:schemeClr val="bg1"/>
                </a:solidFill>
                <a:latin typeface="Arial Narrow" pitchFamily="34" charset="0"/>
              </a:rPr>
              <a:t> </a:t>
            </a:r>
            <a:r>
              <a:rPr lang="ru-RU" b="1" dirty="0" err="1" smtClean="0">
                <a:solidFill>
                  <a:schemeClr val="bg1"/>
                </a:solidFill>
                <a:latin typeface="Arial Narrow" pitchFamily="34" charset="0"/>
              </a:rPr>
              <a:t>арттыру</a:t>
            </a:r>
            <a:endParaRPr lang="ru-RU" b="1" dirty="0" smtClean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24" name="Номер слайда 1"/>
          <p:cNvSpPr>
            <a:spLocks noGrp="1"/>
          </p:cNvSpPr>
          <p:nvPr>
            <p:ph type="sldNum" idx="12"/>
          </p:nvPr>
        </p:nvSpPr>
        <p:spPr>
          <a:xfrm>
            <a:off x="6440760" y="6516577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5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3126342" y="2483520"/>
            <a:ext cx="31118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ЗАҢ ЖОБАСЫ АЯСЫНДА</a:t>
            </a:r>
          </a:p>
        </p:txBody>
      </p:sp>
      <p:pic>
        <p:nvPicPr>
          <p:cNvPr id="18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TextBox 19"/>
          <p:cNvSpPr txBox="1"/>
          <p:nvPr/>
        </p:nvSpPr>
        <p:spPr>
          <a:xfrm>
            <a:off x="6920848" y="180399"/>
            <a:ext cx="2105979" cy="31547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kk-KZ" sz="800" b="1" dirty="0" smtClean="0">
                <a:solidFill>
                  <a:schemeClr val="tx2">
                    <a:lumMod val="75000"/>
                  </a:schemeClr>
                </a:solidFill>
                <a:latin typeface="Arial Narrow" panose="020B0606020202030204" pitchFamily="34" charset="0"/>
              </a:rPr>
              <a:t>ИНДУСТРИЯ ЖӘНЕ ИНФРАҚҰРЫЛЫМДЫҚ ДАМУ МИНИСТРЛІГІ</a:t>
            </a:r>
            <a:endParaRPr lang="ru-RU" sz="800" b="1" dirty="0">
              <a:solidFill>
                <a:schemeClr val="tx2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99045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96652" y="289012"/>
            <a:ext cx="509431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ru-RU" altLang="ru-RU" b="1" kern="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АЗАМАТТЫҚ АВИАЦИЯ САЛАСЫНДАҒЫ ЗАҢ ЖОБАСЫНА ТҮЗЕТУЛЕР</a:t>
            </a: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7504" y="1196752"/>
            <a:ext cx="547260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8" name="Номер слайда 1"/>
          <p:cNvSpPr txBox="1">
            <a:spLocks/>
          </p:cNvSpPr>
          <p:nvPr/>
        </p:nvSpPr>
        <p:spPr>
          <a:xfrm>
            <a:off x="6400800" y="648641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6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557808" y="1575341"/>
            <a:ext cx="81906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Ұшқышсыз</a:t>
            </a:r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ұшу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аппараттарын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процесін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реттеу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норманы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енгізу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атап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айтқанда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сертификаттау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рәсімін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енгізу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қашықтықтан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сәйкестендіруге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қойылатын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талаптарды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белгілеу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оларды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аймақтарын</a:t>
            </a:r>
            <a:r>
              <a:rPr lang="ru-RU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айқындау</a:t>
            </a:r>
            <a:endParaRPr lang="ru-RU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19648" y="3296927"/>
            <a:ext cx="6866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ұшқышсыз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авиациялық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жүйе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ұшқышсыз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әуе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кемесі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ұғымдары</a:t>
            </a:r>
            <a:r>
              <a:rPr lang="ru-RU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енгізіледі</a:t>
            </a:r>
            <a:endParaRPr lang="ru-RU" b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2" name="Прямая соединительная линия 11">
            <a:extLst>
              <a:ext uri="{FF2B5EF4-FFF2-40B4-BE49-F238E27FC236}">
                <a16:creationId xmlns:a16="http://schemas.microsoft.com/office/drawing/2014/main" id="{6A04E4D7-8A62-4D3D-9B83-D626F979106F}"/>
              </a:ext>
            </a:extLst>
          </p:cNvPr>
          <p:cNvCxnSpPr>
            <a:cxnSpLocks/>
          </p:cNvCxnSpPr>
          <p:nvPr/>
        </p:nvCxnSpPr>
        <p:spPr>
          <a:xfrm>
            <a:off x="35496" y="2996952"/>
            <a:ext cx="9108504" cy="0"/>
          </a:xfrm>
          <a:prstGeom prst="line">
            <a:avLst/>
          </a:prstGeom>
          <a:ln w="31750" cap="rnd">
            <a:solidFill>
              <a:srgbClr val="0011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id="{6A04E4D7-8A62-4D3D-9B83-D626F979106F}"/>
              </a:ext>
            </a:extLst>
          </p:cNvPr>
          <p:cNvCxnSpPr>
            <a:cxnSpLocks/>
          </p:cNvCxnSpPr>
          <p:nvPr/>
        </p:nvCxnSpPr>
        <p:spPr>
          <a:xfrm>
            <a:off x="35496" y="4221088"/>
            <a:ext cx="9108504" cy="0"/>
          </a:xfrm>
          <a:prstGeom prst="line">
            <a:avLst/>
          </a:prstGeom>
          <a:ln w="31750" cap="rnd">
            <a:solidFill>
              <a:srgbClr val="001145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112" y="3203803"/>
            <a:ext cx="757535" cy="764704"/>
          </a:xfrm>
          <a:prstGeom prst="rect">
            <a:avLst/>
          </a:prstGeom>
        </p:spPr>
      </p:pic>
      <p:sp>
        <p:nvSpPr>
          <p:cNvPr id="14" name="Скругленный прямоугольник 13"/>
          <p:cNvSpPr/>
          <p:nvPr/>
        </p:nvSpPr>
        <p:spPr>
          <a:xfrm>
            <a:off x="2475119" y="4484712"/>
            <a:ext cx="4229258" cy="528464"/>
          </a:xfrm>
          <a:prstGeom prst="roundRect">
            <a:avLst/>
          </a:prstGeom>
          <a:gradFill flip="none" rotWithShape="1">
            <a:gsLst>
              <a:gs pos="0">
                <a:schemeClr val="accent1">
                  <a:shade val="30000"/>
                  <a:satMod val="115000"/>
                </a:schemeClr>
              </a:gs>
              <a:gs pos="50000">
                <a:schemeClr val="accent1">
                  <a:shade val="67500"/>
                  <a:satMod val="115000"/>
                </a:schemeClr>
              </a:gs>
              <a:gs pos="100000">
                <a:schemeClr val="accent1">
                  <a:shade val="100000"/>
                  <a:satMod val="115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971600" y="5267257"/>
            <a:ext cx="32403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Азаматтық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авиация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саласындағы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уәкілетті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ұйымға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жүктелген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міндеттерді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орындау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үшін</a:t>
            </a:r>
            <a:endParaRPr lang="ru-RU" sz="1400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4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бірінші</a:t>
            </a:r>
            <a:r>
              <a:rPr lang="ru-RU" sz="1400" b="1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басшысының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жеке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жауапкершілігі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181645" y="5267258"/>
            <a:ext cx="298943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Авиациалық</a:t>
            </a:r>
            <a:r>
              <a:rPr lang="ru-RU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инспекторлардың</a:t>
            </a:r>
            <a:r>
              <a:rPr lang="ru-RU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қызметтік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міндеттерін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орындамағаны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немесе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тиісінше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орындамағаны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жауапкершілігі</a:t>
            </a:r>
            <a:endParaRPr lang="ru-RU" sz="1400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5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40" y="5286184"/>
            <a:ext cx="1052736" cy="105273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6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747" y="5217654"/>
            <a:ext cx="1174778" cy="126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" name="Рисунок 19"/>
          <p:cNvPicPr>
            <a:picLocks noChangeAspect="1"/>
          </p:cNvPicPr>
          <p:nvPr/>
        </p:nvPicPr>
        <p:blipFill rotWithShape="1"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595" t="11226" r="23333" b="33302"/>
          <a:stretch/>
        </p:blipFill>
        <p:spPr>
          <a:xfrm>
            <a:off x="8086624" y="5394099"/>
            <a:ext cx="861038" cy="836903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2706973" y="4535826"/>
            <a:ext cx="37655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chemeClr val="bg1"/>
                </a:solidFill>
                <a:latin typeface="Arial Narrow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Заң</a:t>
            </a: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жобасында</a:t>
            </a:r>
            <a:r>
              <a:rPr lang="ru-RU" sz="2000" b="1" dirty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2000" b="1" dirty="0" err="1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көзделген</a:t>
            </a:r>
            <a:r>
              <a:rPr lang="ru-RU" sz="2000" b="1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:</a:t>
            </a:r>
            <a:r>
              <a:rPr lang="ru-RU" b="1" dirty="0" smtClean="0">
                <a:solidFill>
                  <a:schemeClr val="bg1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endParaRPr lang="ru-RU" b="1" dirty="0">
              <a:solidFill>
                <a:schemeClr val="bg1"/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pic>
        <p:nvPicPr>
          <p:cNvPr id="22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8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93003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1"/>
          <p:cNvSpPr>
            <a:spLocks noGrp="1"/>
          </p:cNvSpPr>
          <p:nvPr>
            <p:ph type="sldNum" idx="12"/>
          </p:nvPr>
        </p:nvSpPr>
        <p:spPr>
          <a:xfrm>
            <a:off x="6440760" y="6516577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</a:t>
            </a:r>
            <a:endParaRPr lang="ru-RU" sz="2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107504" y="908720"/>
            <a:ext cx="547260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Прямоугольник 6"/>
          <p:cNvSpPr/>
          <p:nvPr/>
        </p:nvSpPr>
        <p:spPr>
          <a:xfrm>
            <a:off x="4085" y="1340768"/>
            <a:ext cx="9144000" cy="394864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2634419" y="1366300"/>
            <a:ext cx="41216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itchFamily="34" charset="0"/>
              </a:rPr>
              <a:t>ЗАҢ ЖОБАСЫ АЯСЫНДА ҰСЫНЫЛАДЫ:</a:t>
            </a:r>
            <a:endParaRPr lang="ru-RU" b="1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772" y="1916832"/>
            <a:ext cx="591214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2"/>
                </a:solidFill>
                <a:latin typeface="Arial Narrow" pitchFamily="34" charset="0"/>
              </a:rPr>
              <a:t>1</a:t>
            </a:r>
            <a:endParaRPr lang="ru-RU" sz="2800" b="1" dirty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55576" y="2056202"/>
            <a:ext cx="81743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450"/>
              </a:spcAft>
            </a:pP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«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Қазақстанның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авиациялық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әкімшілігі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» АҚ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қаржыландыру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тәртібін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өзгерту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75728" y="2848290"/>
            <a:ext cx="81743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Ә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уе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кемесін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жерде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мұз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қатуға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қарсы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қорғауды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жүргізу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тәртібін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айқындау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5576" y="3477778"/>
            <a:ext cx="815490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«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Ә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діл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мәдениет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» (</a:t>
            </a:r>
            <a:r>
              <a:rPr lang="en-US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Just Culture)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институтын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енгізу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ол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бойынша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авиация персоналы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қасақана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жасалған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іс-әрекеттерді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қоспағанда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,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өзінің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және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(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немесе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)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басқаның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қателіктері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туралы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хабарлағаны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үшін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жаза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алмайды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55576" y="4549149"/>
            <a:ext cx="81541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Ә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уе</a:t>
            </a:r>
            <a:r>
              <a:rPr lang="ru-RU" b="1" i="1" dirty="0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тасымалы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тасымалдаушымен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шектелген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тұлғалардың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Тізілімін</a:t>
            </a:r>
            <a:r>
              <a:rPr lang="ru-RU" b="1" i="1" dirty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 </a:t>
            </a:r>
            <a:r>
              <a:rPr lang="ru-RU" b="1" i="1" dirty="0" err="1" smtClean="0">
                <a:solidFill>
                  <a:schemeClr val="accent1">
                    <a:lumMod val="50000"/>
                  </a:schemeClr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енгізу</a:t>
            </a:r>
            <a:endParaRPr lang="ru-RU" b="1" i="1" dirty="0">
              <a:solidFill>
                <a:schemeClr val="accent1">
                  <a:lumMod val="50000"/>
                </a:schemeClr>
              </a:solidFill>
              <a:latin typeface="Arial Narrow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4389" y="2708920"/>
            <a:ext cx="591214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Arial Narrow" pitchFamily="34" charset="0"/>
              </a:rPr>
              <a:t>2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55213" y="3539969"/>
            <a:ext cx="591214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Arial Narrow" pitchFamily="34" charset="0"/>
              </a:rPr>
              <a:t>3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58905" y="4401108"/>
            <a:ext cx="586698" cy="648072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chemeClr val="tx2"/>
                </a:solidFill>
                <a:latin typeface="Arial Narrow" pitchFamily="34" charset="0"/>
              </a:rPr>
              <a:t>4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0" y="5301208"/>
            <a:ext cx="9148085" cy="28803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486492" y="5249605"/>
            <a:ext cx="4305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err="1">
                <a:solidFill>
                  <a:schemeClr val="tx2"/>
                </a:solidFill>
                <a:latin typeface="Arial Narrow" pitchFamily="34" charset="0"/>
              </a:rPr>
              <a:t>Енгізілген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</a:rPr>
              <a:t>өзгерістер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</a:rPr>
              <a:t>беретін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 Narrow" pitchFamily="34" charset="0"/>
              </a:rPr>
              <a:t>мүмкіндіктер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</a:rPr>
              <a:t>:</a:t>
            </a:r>
          </a:p>
        </p:txBody>
      </p:sp>
      <p:sp>
        <p:nvSpPr>
          <p:cNvPr id="25" name="Стрелка вниз 24"/>
          <p:cNvSpPr/>
          <p:nvPr/>
        </p:nvSpPr>
        <p:spPr>
          <a:xfrm>
            <a:off x="2595610" y="5589240"/>
            <a:ext cx="563404" cy="288032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низ 25"/>
          <p:cNvSpPr/>
          <p:nvPr/>
        </p:nvSpPr>
        <p:spPr>
          <a:xfrm>
            <a:off x="6005830" y="5584587"/>
            <a:ext cx="563404" cy="288032"/>
          </a:xfrm>
          <a:prstGeom prst="downArrow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1367644" y="5899228"/>
            <a:ext cx="29523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ұшу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қауіпсіздігі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авиациялық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қауіпсіздік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деңгейін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арттыру</a:t>
            </a:r>
            <a:endParaRPr lang="ru-RU" sz="1600" b="1" dirty="0">
              <a:solidFill>
                <a:schemeClr val="tx2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4276827" y="5902508"/>
            <a:ext cx="37212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Қазақстанның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авиациялық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әкімшілігі</a:t>
            </a:r>
            <a:r>
              <a:rPr lang="ru-RU" sz="16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» 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АҚ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тұрақты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қаржыландыру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проблемасын</a:t>
            </a:r>
            <a:r>
              <a:rPr lang="ru-RU" sz="16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жою</a:t>
            </a:r>
            <a:endParaRPr lang="ru-RU" sz="1600" b="1" dirty="0">
              <a:solidFill>
                <a:schemeClr val="tx2"/>
              </a:solidFill>
            </a:endParaRP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2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arker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5872619"/>
            <a:ext cx="784346" cy="784346"/>
          </a:xfrm>
          <a:prstGeom prst="rect">
            <a:avLst/>
          </a:prstGeom>
        </p:spPr>
      </p:pic>
      <p:pic>
        <p:nvPicPr>
          <p:cNvPr id="32" name="Рисунок 31"/>
          <p:cNvPicPr>
            <a:picLocks noChangeAspect="1"/>
          </p:cNvPicPr>
          <p:nvPr/>
        </p:nvPicPr>
        <p:blipFill>
          <a:blip r:embed="rId4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28384" y="5901663"/>
            <a:ext cx="828562" cy="828562"/>
          </a:xfrm>
          <a:prstGeom prst="rect">
            <a:avLst/>
          </a:prstGeom>
        </p:spPr>
      </p:pic>
      <p:sp>
        <p:nvSpPr>
          <p:cNvPr id="33" name="Прямоугольник 32"/>
          <p:cNvSpPr/>
          <p:nvPr/>
        </p:nvSpPr>
        <p:spPr>
          <a:xfrm>
            <a:off x="251035" y="131243"/>
            <a:ext cx="57636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85800">
              <a:defRPr/>
            </a:pPr>
            <a:r>
              <a:rPr lang="ru-RU" altLang="ru-RU" b="1" kern="0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АЗАМАТТЫҚ АВИАЦИЯ САЛАСЫНДАҒЫ ЗАҢ ЖОБАСЫНА ТҮЗЕТУЛЕР</a:t>
            </a:r>
          </a:p>
        </p:txBody>
      </p:sp>
      <p:pic>
        <p:nvPicPr>
          <p:cNvPr id="27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86635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4971863" y="2344476"/>
            <a:ext cx="3285854" cy="313442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68580" tIns="34290" rIns="68580" bIns="34290" rtlCol="0" anchor="ctr"/>
          <a:lstStyle/>
          <a:p>
            <a:pPr algn="ctr"/>
            <a:endParaRPr lang="ru-RU"/>
          </a:p>
        </p:txBody>
      </p:sp>
      <p:sp>
        <p:nvSpPr>
          <p:cNvPr id="125" name="Rectangle 2">
            <a:extLst>
              <a:ext uri="{FF2B5EF4-FFF2-40B4-BE49-F238E27FC236}">
                <a16:creationId xmlns:a16="http://schemas.microsoft.com/office/drawing/2014/main" id="{DCBA4AAB-2D5F-8B46-9753-9BB42CAD9039}"/>
              </a:ext>
            </a:extLst>
          </p:cNvPr>
          <p:cNvSpPr/>
          <p:nvPr/>
        </p:nvSpPr>
        <p:spPr>
          <a:xfrm>
            <a:off x="389130" y="4450080"/>
            <a:ext cx="3878785" cy="1367041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endParaRPr lang="ru-RU" sz="1200" dirty="0">
              <a:solidFill>
                <a:prstClr val="black"/>
              </a:solidFill>
              <a:latin typeface="Arial Narrow" pitchFamily="34" charset="0"/>
              <a:ea typeface="Segoe UI" pitchFamily="34" charset="0"/>
              <a:cs typeface="Segoe UI" pitchFamily="34" charset="0"/>
            </a:endParaRPr>
          </a:p>
          <a:p>
            <a:pPr marL="285750" indent="-285750" algn="just">
              <a:spcAft>
                <a:spcPts val="450"/>
              </a:spcAft>
              <a:buFont typeface="Wingdings" pitchFamily="2" charset="2"/>
              <a:buChar char="Ø"/>
            </a:pP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аң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фермаларын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spcAft>
                <a:spcPts val="450"/>
              </a:spcAft>
              <a:buFont typeface="Wingdings" pitchFamily="2" charset="2"/>
              <a:buChar char="Ø"/>
            </a:pP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мал сою </a:t>
            </a:r>
            <a:r>
              <a:rPr lang="ru-RU" sz="1600" i="1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орындарын</a:t>
            </a:r>
            <a:r>
              <a:rPr lang="ru-RU" sz="1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;</a:t>
            </a:r>
          </a:p>
          <a:p>
            <a:pPr marL="285750" indent="-285750">
              <a:spcAft>
                <a:spcPts val="450"/>
              </a:spcAft>
              <a:buFont typeface="Wingdings" pitchFamily="2" charset="2"/>
              <a:buChar char="Ø"/>
            </a:pP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басқа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да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ауыл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шаруашылығы</a:t>
            </a:r>
            <a:r>
              <a:rPr lang="ru-RU" sz="1600" i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sz="1600" i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объектілерін</a:t>
            </a:r>
            <a:r>
              <a:rPr lang="en-US" sz="1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.</a:t>
            </a:r>
            <a:r>
              <a:rPr lang="ru-RU" sz="1600" i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endParaRPr lang="ru-RU" sz="1600" i="1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</p:txBody>
      </p:sp>
      <p:pic>
        <p:nvPicPr>
          <p:cNvPr id="128" name="Picture 2" descr="C:\Program Files\Microsoft Office\MEDIA\CAGCAT10\j0293234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374332" y="3340083"/>
            <a:ext cx="574186" cy="4489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9" name="Прямая со стрелкой 128"/>
          <p:cNvCxnSpPr/>
          <p:nvPr/>
        </p:nvCxnSpPr>
        <p:spPr>
          <a:xfrm flipH="1">
            <a:off x="6616928" y="2776689"/>
            <a:ext cx="450850" cy="550333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0" name="Прямая соединительная линия 129"/>
          <p:cNvCxnSpPr/>
          <p:nvPr/>
        </p:nvCxnSpPr>
        <p:spPr>
          <a:xfrm flipH="1">
            <a:off x="7058859" y="2776689"/>
            <a:ext cx="1995639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 flipH="1">
            <a:off x="7269452" y="2314880"/>
            <a:ext cx="1990077" cy="438582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Әуеайлақтың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бақылау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1200" b="1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нүктесі</a:t>
            </a:r>
            <a:endParaRPr lang="ru-RU" sz="1200" b="1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34" name="Прямоугольник 133"/>
          <p:cNvSpPr/>
          <p:nvPr/>
        </p:nvSpPr>
        <p:spPr>
          <a:xfrm>
            <a:off x="6631001" y="4359433"/>
            <a:ext cx="768957" cy="284693"/>
          </a:xfrm>
          <a:prstGeom prst="rect">
            <a:avLst/>
          </a:prstGeom>
          <a:noFill/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15 км</a:t>
            </a:r>
          </a:p>
        </p:txBody>
      </p:sp>
      <p:sp>
        <p:nvSpPr>
          <p:cNvPr id="147" name="Прямоугольник 146"/>
          <p:cNvSpPr/>
          <p:nvPr/>
        </p:nvSpPr>
        <p:spPr>
          <a:xfrm>
            <a:off x="5742273" y="1753776"/>
            <a:ext cx="1838303" cy="500137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Әуеайлақ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маңы</a:t>
            </a:r>
            <a:r>
              <a:rPr lang="ru-RU" sz="14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ru-RU" sz="14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аумағы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151" name="Rectangle 2">
            <a:extLst>
              <a:ext uri="{FF2B5EF4-FFF2-40B4-BE49-F238E27FC236}">
                <a16:creationId xmlns:a16="http://schemas.microsoft.com/office/drawing/2014/main" id="{DCBA4AAB-2D5F-8B46-9753-9BB42CAD9039}"/>
              </a:ext>
            </a:extLst>
          </p:cNvPr>
          <p:cNvSpPr/>
          <p:nvPr/>
        </p:nvSpPr>
        <p:spPr>
          <a:xfrm>
            <a:off x="8770621" y="6524389"/>
            <a:ext cx="358139" cy="25391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r"/>
            <a:r>
              <a:rPr lang="ru-RU" sz="1200" dirty="0">
                <a:solidFill>
                  <a:schemeClr val="bg2">
                    <a:lumMod val="25000"/>
                  </a:schemeClr>
                </a:solidFill>
                <a:latin typeface="Arial Narrow" pitchFamily="34" charset="0"/>
                <a:cs typeface="Segoe UI" pitchFamily="34" charset="0"/>
              </a:rPr>
              <a:t>4</a:t>
            </a:r>
            <a:endParaRPr lang="ru-RU" sz="1200" dirty="0">
              <a:solidFill>
                <a:srgbClr val="C00000"/>
              </a:solidFill>
              <a:latin typeface="Arial Narrow" pitchFamily="34" charset="0"/>
              <a:cs typeface="Segoe UI" pitchFamily="34" charset="0"/>
            </a:endParaRPr>
          </a:p>
        </p:txBody>
      </p:sp>
      <p:sp>
        <p:nvSpPr>
          <p:cNvPr id="126" name="Прямоугольник 125"/>
          <p:cNvSpPr/>
          <p:nvPr/>
        </p:nvSpPr>
        <p:spPr>
          <a:xfrm>
            <a:off x="233312" y="151358"/>
            <a:ext cx="4572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defTabSz="685800">
              <a:defRPr/>
            </a:pPr>
            <a:r>
              <a:rPr lang="ru-RU" altLang="ru-RU" sz="1600" b="1" kern="0" dirty="0">
                <a:solidFill>
                  <a:schemeClr val="tx2">
                    <a:lumMod val="7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АЗАМАТТЫҚ АВИАЦИЯ САЛАСЫНДАҒЫ ЗАҢ ЖОБАСЫНА ТҮЗЕТУЛЕР</a:t>
            </a:r>
          </a:p>
        </p:txBody>
      </p:sp>
      <p:pic>
        <p:nvPicPr>
          <p:cNvPr id="4" name="Рисунок 3" descr="سهم لأسفل контур">
            <a:extLst>
              <a:ext uri="{FF2B5EF4-FFF2-40B4-BE49-F238E27FC236}">
                <a16:creationId xmlns:a16="http://schemas.microsoft.com/office/drawing/2014/main" id="{E2D85BD3-6924-4B05-B850-BADB03D59C4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159728" y="3717352"/>
            <a:ext cx="914400" cy="1853548"/>
          </a:xfrm>
          <a:prstGeom prst="rect">
            <a:avLst/>
          </a:prstGeom>
        </p:spPr>
      </p:pic>
      <p:sp>
        <p:nvSpPr>
          <p:cNvPr id="25" name="Rectangle 2">
            <a:extLst>
              <a:ext uri="{FF2B5EF4-FFF2-40B4-BE49-F238E27FC236}">
                <a16:creationId xmlns:a16="http://schemas.microsoft.com/office/drawing/2014/main" id="{88F1D3AD-E86C-4F68-BD99-AE92705BCFBA}"/>
              </a:ext>
            </a:extLst>
          </p:cNvPr>
          <p:cNvSpPr/>
          <p:nvPr/>
        </p:nvSpPr>
        <p:spPr>
          <a:xfrm>
            <a:off x="683568" y="2534171"/>
            <a:ext cx="4537936" cy="1915909"/>
          </a:xfrm>
          <a:prstGeom prst="rect">
            <a:avLst/>
          </a:prstGeom>
          <a:ln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әуеайлақ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маңындағы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аумақта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ұшу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қауіпсіздігіне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қатер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төндіретін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құрылысты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 smtClean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реттеу</a:t>
            </a:r>
            <a:endParaRPr lang="ru-RU" b="1" dirty="0" smtClean="0">
              <a:solidFill>
                <a:schemeClr val="tx2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  <a:p>
            <a:endParaRPr lang="ru-RU" b="1" dirty="0">
              <a:solidFill>
                <a:schemeClr val="tx2"/>
              </a:solidFill>
              <a:latin typeface="Arial" pitchFamily="34" charset="0"/>
              <a:ea typeface="Segoe UI" pitchFamily="34" charset="0"/>
              <a:cs typeface="Arial" pitchFamily="34" charset="0"/>
            </a:endParaRPr>
          </a:p>
          <a:p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әуеайлақтан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C00000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15 км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радиуста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орналастыру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үшін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</a:t>
            </a:r>
            <a:r>
              <a:rPr lang="ru-RU" b="1" dirty="0" err="1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рұқсат</a:t>
            </a:r>
            <a:r>
              <a:rPr lang="ru-RU" b="1" dirty="0">
                <a:solidFill>
                  <a:schemeClr val="tx2"/>
                </a:solidFill>
                <a:latin typeface="Arial" pitchFamily="34" charset="0"/>
                <a:ea typeface="Segoe UI" pitchFamily="34" charset="0"/>
                <a:cs typeface="Arial" pitchFamily="34" charset="0"/>
              </a:rPr>
              <a:t> беру</a:t>
            </a:r>
            <a:r>
              <a:rPr lang="ru-RU" b="1" dirty="0">
                <a:solidFill>
                  <a:schemeClr val="tx2"/>
                </a:solidFill>
                <a:latin typeface="Arial Narrow" pitchFamily="34" charset="0"/>
                <a:ea typeface="Segoe UI" pitchFamily="34" charset="0"/>
                <a:cs typeface="Segoe UI" pitchFamily="34" charset="0"/>
              </a:rPr>
              <a:t>:</a:t>
            </a:r>
          </a:p>
          <a:p>
            <a:pPr algn="ctr"/>
            <a:endParaRPr lang="ru-RU" sz="1200" dirty="0">
              <a:solidFill>
                <a:prstClr val="black"/>
              </a:solidFill>
              <a:latin typeface="Arial Narrow" pitchFamily="34" charset="0"/>
              <a:ea typeface="Segoe UI" pitchFamily="34" charset="0"/>
              <a:cs typeface="Segoe UI" pitchFamily="34" charset="0"/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107504" y="892162"/>
            <a:ext cx="547260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gradFill flip="none" rotWithShape="1">
            <a:gsLst>
              <a:gs pos="0">
                <a:schemeClr val="accent1">
                  <a:lumMod val="75000"/>
                  <a:shade val="30000"/>
                  <a:satMod val="115000"/>
                </a:schemeClr>
              </a:gs>
              <a:gs pos="50000">
                <a:schemeClr val="accent1">
                  <a:lumMod val="75000"/>
                  <a:shade val="67500"/>
                  <a:satMod val="115000"/>
                </a:schemeClr>
              </a:gs>
              <a:gs pos="100000">
                <a:schemeClr val="accent1">
                  <a:lumMod val="75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194966" y="6297606"/>
            <a:ext cx="8604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 Narrow" pitchFamily="34" charset="0"/>
              </a:rPr>
              <a:t>ЭФФЕКТ</a:t>
            </a:r>
            <a:endParaRPr lang="ru-RU" sz="1400" b="1" dirty="0">
              <a:solidFill>
                <a:schemeClr val="tx2">
                  <a:lumMod val="60000"/>
                  <a:lumOff val="40000"/>
                </a:schemeClr>
              </a:solidFill>
              <a:latin typeface="Arial Narrow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5687" y="6159106"/>
            <a:ext cx="88204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Құстардың </a:t>
            </a:r>
            <a:r>
              <a:rPr lang="kk-KZ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жаппай жиналуына жағдай жасамаса және ұшу қауіпсіздігіне қауіп төндірмесе, ә</a:t>
            </a:r>
            <a:r>
              <a:rPr lang="kk-KZ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уеайлақтың </a:t>
            </a:r>
            <a:r>
              <a:rPr lang="kk-KZ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бақылау нүктесінен 15 км радиустағы объектілердің құрылысы</a:t>
            </a:r>
          </a:p>
          <a:p>
            <a:pPr algn="ctr"/>
            <a:r>
              <a:rPr lang="ru-RU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endParaRPr lang="ru-RU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44085" y="1288005"/>
            <a:ext cx="4231838" cy="500137"/>
          </a:xfrm>
          <a:prstGeom prst="roundRect">
            <a:avLst/>
          </a:prstGeom>
          <a:gradFill flip="none" rotWithShape="1">
            <a:gsLst>
              <a:gs pos="0">
                <a:schemeClr val="tx2">
                  <a:lumMod val="40000"/>
                  <a:lumOff val="60000"/>
                  <a:shade val="30000"/>
                  <a:satMod val="115000"/>
                </a:schemeClr>
              </a:gs>
              <a:gs pos="50000">
                <a:schemeClr val="tx2">
                  <a:lumMod val="40000"/>
                  <a:lumOff val="60000"/>
                  <a:shade val="67500"/>
                  <a:satMod val="115000"/>
                </a:schemeClr>
              </a:gs>
              <a:gs pos="100000">
                <a:schemeClr val="tx2">
                  <a:lumMod val="40000"/>
                  <a:lumOff val="60000"/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450"/>
              </a:spcAft>
            </a:pPr>
            <a:r>
              <a:rPr lang="ru-RU" sz="2000" b="1" dirty="0">
                <a:solidFill>
                  <a:schemeClr val="bg1"/>
                </a:solidFill>
                <a:ea typeface="Segoe UI" pitchFamily="34" charset="0"/>
                <a:cs typeface="Angsana New" pitchFamily="18" charset="-34"/>
              </a:rPr>
              <a:t> </a:t>
            </a:r>
            <a:endParaRPr lang="ru-RU" sz="2000" b="1" dirty="0" smtClean="0">
              <a:solidFill>
                <a:schemeClr val="bg1"/>
              </a:solidFill>
              <a:ea typeface="Segoe UI" pitchFamily="34" charset="0"/>
              <a:cs typeface="Angsana New" pitchFamily="18" charset="-34"/>
            </a:endParaRPr>
          </a:p>
          <a:p>
            <a:pPr algn="ctr">
              <a:spcAft>
                <a:spcPts val="450"/>
              </a:spcAft>
            </a:pPr>
            <a:r>
              <a:rPr lang="ru-RU" sz="2000" b="1" dirty="0" err="1" smtClean="0">
                <a:solidFill>
                  <a:schemeClr val="bg1"/>
                </a:solidFill>
                <a:ea typeface="Segoe UI" pitchFamily="34" charset="0"/>
                <a:cs typeface="Angsana New" pitchFamily="18" charset="-34"/>
              </a:rPr>
              <a:t>Заң</a:t>
            </a:r>
            <a:r>
              <a:rPr lang="ru-RU" sz="2000" b="1" dirty="0" smtClean="0">
                <a:solidFill>
                  <a:schemeClr val="bg1"/>
                </a:solidFill>
                <a:ea typeface="Segoe UI" pitchFamily="34" charset="0"/>
                <a:cs typeface="Angsana New" pitchFamily="18" charset="-34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a typeface="Segoe UI" pitchFamily="34" charset="0"/>
                <a:cs typeface="Angsana New" pitchFamily="18" charset="-34"/>
              </a:rPr>
              <a:t>жобасымен</a:t>
            </a:r>
            <a:r>
              <a:rPr lang="ru-RU" sz="2000" b="1" dirty="0">
                <a:solidFill>
                  <a:schemeClr val="bg1"/>
                </a:solidFill>
                <a:ea typeface="Segoe UI" pitchFamily="34" charset="0"/>
                <a:cs typeface="Angsana New" pitchFamily="18" charset="-34"/>
              </a:rPr>
              <a:t> </a:t>
            </a:r>
            <a:r>
              <a:rPr lang="ru-RU" sz="2000" b="1" dirty="0" err="1">
                <a:solidFill>
                  <a:schemeClr val="bg1"/>
                </a:solidFill>
                <a:ea typeface="Segoe UI" pitchFamily="34" charset="0"/>
                <a:cs typeface="Angsana New" pitchFamily="18" charset="-34"/>
              </a:rPr>
              <a:t>қарастырылған</a:t>
            </a:r>
            <a:r>
              <a:rPr lang="ru-RU" sz="2000" b="1" dirty="0">
                <a:solidFill>
                  <a:schemeClr val="bg1"/>
                </a:solidFill>
                <a:ea typeface="Segoe UI" pitchFamily="34" charset="0"/>
                <a:cs typeface="Angsana New" pitchFamily="18" charset="-34"/>
              </a:rPr>
              <a:t>:</a:t>
            </a:r>
          </a:p>
          <a:p>
            <a:pPr algn="ctr">
              <a:spcAft>
                <a:spcPts val="450"/>
              </a:spcAft>
            </a:pPr>
            <a:endParaRPr lang="ru-RU" b="1" dirty="0">
              <a:solidFill>
                <a:schemeClr val="bg1"/>
              </a:solidFill>
              <a:ea typeface="Segoe UI" pitchFamily="34" charset="0"/>
              <a:cs typeface="Angsana New" pitchFamily="18" charset="-34"/>
            </a:endParaRPr>
          </a:p>
        </p:txBody>
      </p:sp>
      <p:sp>
        <p:nvSpPr>
          <p:cNvPr id="22" name="Номер слайда 1"/>
          <p:cNvSpPr>
            <a:spLocks noGrp="1"/>
          </p:cNvSpPr>
          <p:nvPr>
            <p:ph type="sldNum" idx="12"/>
          </p:nvPr>
        </p:nvSpPr>
        <p:spPr>
          <a:xfrm>
            <a:off x="6440760" y="6516577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8</a:t>
            </a:r>
            <a:endParaRPr lang="ru-RU" sz="2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7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0841" y="2592520"/>
            <a:ext cx="839942" cy="839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106" y="3730543"/>
            <a:ext cx="432048" cy="432048"/>
          </a:xfrm>
          <a:prstGeom prst="rect">
            <a:avLst/>
          </a:prstGeom>
        </p:spPr>
      </p:pic>
      <p:pic>
        <p:nvPicPr>
          <p:cNvPr id="24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9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3744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47139" y="128275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b="1" dirty="0">
                <a:solidFill>
                  <a:schemeClr val="tx2">
                    <a:lumMod val="75000"/>
                  </a:schemeClr>
                </a:solidFill>
                <a:latin typeface="Tahoma"/>
                <a:ea typeface="Tahoma"/>
                <a:cs typeface="Tahoma"/>
                <a:sym typeface="Tahoma"/>
              </a:rPr>
              <a:t>ЗАҢ ЖОБАСЫН ҚАБЫЛДАУДАН КҮТІЛЕТІН ӘСЕРЛЕР</a:t>
            </a:r>
          </a:p>
          <a:p>
            <a:pPr lvl="0"/>
            <a:endParaRPr lang="ru-RU" b="1" dirty="0">
              <a:solidFill>
                <a:schemeClr val="tx2">
                  <a:lumMod val="75000"/>
                </a:schemeClr>
              </a:solidFill>
              <a:latin typeface="Tahoma"/>
              <a:ea typeface="Tahoma"/>
              <a:cs typeface="Tahoma"/>
              <a:sym typeface="Tahoma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47138" y="945297"/>
            <a:ext cx="8473333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азаматтық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авиация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қызметін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қадағалау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тиімділігін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азаматтық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авиация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субъектілері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үшін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ұшу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қауіпсіздігінің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кейбір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аспектілерін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нақтылау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 </a:t>
            </a:r>
            <a:endParaRPr lang="ru-RU" sz="160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ұшқышсыз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ұшу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аппараттарын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пайдалану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процестерін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реттеу</a:t>
            </a:r>
            <a:r>
              <a:rPr lang="ru-RU" sz="16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көліктік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жүйесінде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адами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фактор мен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сыбайлас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жемқорлық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тәуекелдерін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жою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жолаушыларды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багажды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жүктерді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тасымалдау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қауіпсіздігін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күшейту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автожолдардың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сақталуын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тасымалдаудың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баламалы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түрлерін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дамыту</a:t>
            </a:r>
            <a:r>
              <a:rPr lang="ru-RU" sz="16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әкімшілік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кедергілерді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азайту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қашықтықтан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бақылау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нысанына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көшу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ru-RU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суға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батқан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мүлікті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көтеруді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қамтамасыз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ету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теңіз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апаттарының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салдарын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жедел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жою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жөніндегі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тетікті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құру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;</a:t>
            </a:r>
          </a:p>
          <a:p>
            <a:pPr marL="285750" indent="-285750" algn="just">
              <a:buFont typeface="Wingdings" pitchFamily="2" charset="2"/>
              <a:buChar char="ü"/>
            </a:pPr>
            <a:endParaRPr lang="kk-KZ" sz="16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marL="285750" indent="-285750" algn="just">
              <a:buFont typeface="Wingdings" pitchFamily="2" charset="2"/>
              <a:buChar char="ü"/>
            </a:pP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апаттарды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темір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жол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көлігіндегі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авариялар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мен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оқиғаларды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сондай-ақ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кемелердегі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авариялық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жағдайларды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тергеудің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тиімділігін</a:t>
            </a:r>
            <a:r>
              <a:rPr lang="ru-RU" sz="16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арттыру</a:t>
            </a:r>
            <a:r>
              <a:rPr lang="ru-RU" sz="16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995936" y="6700719"/>
            <a:ext cx="1008112" cy="157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3923928" y="0"/>
            <a:ext cx="1008112" cy="15728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Номер слайда 1"/>
          <p:cNvSpPr>
            <a:spLocks noGrp="1"/>
          </p:cNvSpPr>
          <p:nvPr>
            <p:ph type="sldNum" idx="12"/>
          </p:nvPr>
        </p:nvSpPr>
        <p:spPr>
          <a:xfrm>
            <a:off x="6440760" y="6516577"/>
            <a:ext cx="2743200" cy="365125"/>
          </a:xfrm>
        </p:spPr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9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347139" y="861378"/>
            <a:ext cx="5472608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Google Shape;91;p1" descr="Изображение выглядит как здание&#10;&#10;Автоматически созданное описание">
            <a:extLst>
              <a:ext uri="{FF2B5EF4-FFF2-40B4-BE49-F238E27FC236}">
                <a16:creationId xmlns:a16="http://schemas.microsoft.com/office/drawing/2014/main" id="{E3D40C07-B15A-4C53-A0D2-FE7E78153A0D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627586" y="173533"/>
            <a:ext cx="320933" cy="33096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9292788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752</Words>
  <Application>Microsoft Office PowerPoint</Application>
  <PresentationFormat>Экран (4:3)</PresentationFormat>
  <Paragraphs>114</Paragraphs>
  <Slides>10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Angsana New</vt:lpstr>
      <vt:lpstr>Arial</vt:lpstr>
      <vt:lpstr>Arial Narrow</vt:lpstr>
      <vt:lpstr>Calibri</vt:lpstr>
      <vt:lpstr>Segoe UI</vt:lpstr>
      <vt:lpstr>Tahoma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Умитай Ыбыраева</dc:creator>
  <cp:lastModifiedBy>Шоныраева Асель</cp:lastModifiedBy>
  <cp:revision>57</cp:revision>
  <cp:lastPrinted>2021-09-20T04:07:26Z</cp:lastPrinted>
  <dcterms:created xsi:type="dcterms:W3CDTF">2021-09-13T05:31:11Z</dcterms:created>
  <dcterms:modified xsi:type="dcterms:W3CDTF">2021-09-20T04:40:16Z</dcterms:modified>
</cp:coreProperties>
</file>