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323" r:id="rId2"/>
    <p:sldId id="329" r:id="rId3"/>
    <p:sldId id="326" r:id="rId4"/>
    <p:sldId id="331" r:id="rId5"/>
    <p:sldId id="336" r:id="rId6"/>
    <p:sldId id="337" r:id="rId7"/>
    <p:sldId id="338" r:id="rId8"/>
    <p:sldId id="339" r:id="rId9"/>
    <p:sldId id="335" r:id="rId10"/>
  </p:sldIdLst>
  <p:sldSz cx="9144000" cy="5143500" type="screen16x9"/>
  <p:notesSz cx="6797675" cy="99250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2" autoAdjust="0"/>
    <p:restoredTop sz="88723" autoAdjust="0"/>
  </p:normalViewPr>
  <p:slideViewPr>
    <p:cSldViewPr>
      <p:cViewPr varScale="1">
        <p:scale>
          <a:sx n="136" d="100"/>
          <a:sy n="136" d="100"/>
        </p:scale>
        <p:origin x="702" y="162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CBD10-8F9A-4C60-9A33-7DBA3927EB13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3525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4399"/>
            <a:ext cx="5438140" cy="44662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7075"/>
            <a:ext cx="2945659" cy="49625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55518-F5F9-4E22-B603-6ACCCF1A201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04978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1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86220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2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361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3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100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4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6761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5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71128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6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12280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7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98774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8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63716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" y="744538"/>
            <a:ext cx="6613525" cy="37211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ru-RU" altLang="ru-RU" dirty="0"/>
          </a:p>
        </p:txBody>
      </p:sp>
      <p:sp>
        <p:nvSpPr>
          <p:cNvPr id="5124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51C263B1-C9E3-4240-9C1D-47F66009B45F}" type="slidenum">
              <a:rPr lang="ru-RU" altLang="ru-RU" smtClean="0">
                <a:solidFill>
                  <a:prstClr val="black"/>
                </a:solidFill>
              </a:rPr>
              <a:pPr/>
              <a:t>9</a:t>
            </a:fld>
            <a:endParaRPr lang="ru-RU" alt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55803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735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043608" y="110411"/>
            <a:ext cx="723736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ҚАЗАҚСТАН РЕСПУБЛИКАСЫ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kk-KZ" alt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АҚПАРАТ ЖӘНЕ ҚОҒАМДЫҚ ДАМУ МИНИСТРЛІГІ</a:t>
            </a:r>
            <a:endParaRPr lang="en-US" altLang="ru-RU" sz="14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119312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5733817"/>
              </p:ext>
            </p:extLst>
          </p:nvPr>
        </p:nvGraphicFramePr>
        <p:xfrm>
          <a:off x="0" y="699541"/>
          <a:ext cx="9144000" cy="4402297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02297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953318" y="1059582"/>
            <a:ext cx="72373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«Қазақстан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Республикасының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кейбір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заңнамалық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актілеріне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волонтерлік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тапсырыс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үкіметтік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емес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ұйымдарға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арналған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гранттар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мәселелері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бойынша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өзгерістер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мен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толықтырулар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000" b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Қазақстан Республикасы </a:t>
            </a:r>
            <a:r>
              <a:rPr lang="ru-RU" sz="2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Заңының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Жобасы </a:t>
            </a:r>
          </a:p>
        </p:txBody>
      </p:sp>
      <p:pic>
        <p:nvPicPr>
          <p:cNvPr id="14" name="Picture 4" descr="C:\Documents and Settings\Пользователь\Рабочий стол\Орда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281" y="3555386"/>
            <a:ext cx="9125719" cy="158811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7198059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9663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292081" y="110411"/>
            <a:ext cx="29888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kk-KZ" altLang="ru-RU" sz="1000" b="1" dirty="0" smtClean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ҚАЗАҚСТАН РЕСПУБЛИКАСЫ АҚПАРАТ ЖӘНЕ ҚОҒАМДЫҚ ДАМУ МИНИСТРЛІГІ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0997587"/>
              </p:ext>
            </p:extLst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213840" y="195486"/>
            <a:ext cx="3710088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4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ЗАҢ ЖОБАСЫН ТАЛҚЫЛАУ</a:t>
            </a:r>
            <a:endParaRPr lang="ru-RU" sz="14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9552" y="926185"/>
            <a:ext cx="446449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2144319" y="780645"/>
            <a:ext cx="1795268" cy="820343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k-KZ" sz="105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Үкіметі жанындағы қайырымдылықты дамыту мәселелері жөніндегі Кеңес</a:t>
            </a:r>
            <a:endParaRPr lang="ru-RU" sz="105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068884" y="1795775"/>
            <a:ext cx="1801699" cy="1334491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Отырыстарда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қаралды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</a:p>
          <a:p>
            <a:pPr lvl="0" algn="just"/>
            <a:endParaRPr lang="ru-RU" sz="9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1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қараша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2018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ж.;  </a:t>
            </a:r>
          </a:p>
          <a:p>
            <a:pPr marL="171450" lvl="0" indent="-171450" algn="just">
              <a:buFont typeface="Wingdings" panose="05000000000000000000" pitchFamily="2" charset="2"/>
              <a:buChar char="q"/>
            </a:pPr>
            <a:endParaRPr lang="ru-RU" sz="9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1450" lvl="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19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желтоқсан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2019 ж.</a:t>
            </a:r>
            <a:endParaRPr lang="ru-RU" sz="1000" b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4169175" y="774750"/>
            <a:ext cx="2059009" cy="81412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Сұхбат</a:t>
            </a:r>
            <a:r>
              <a:rPr lang="ru-RU" sz="105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ru-RU" sz="105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алаңдары</a:t>
            </a:r>
            <a:endParaRPr lang="ru-RU" sz="105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995935" y="1787233"/>
            <a:ext cx="2264469" cy="234218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1200" b="1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Алматы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Нұр-Сұлтан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қалаларындағы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ҮЕҰ-мен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талқылау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2019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ж. </a:t>
            </a:r>
            <a:r>
              <a:rPr lang="ru-RU" sz="8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endParaRPr lang="ru-RU" sz="9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Өңірлермен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зоналдық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талқылаулар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( 2021 ж. </a:t>
            </a:r>
            <a:r>
              <a:rPr lang="ru-RU" sz="8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сәүір-мамыр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10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Қазақстандағы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парламентаризмді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дамыту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Қорының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алаңында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(2021 ж. </a:t>
            </a:r>
            <a:r>
              <a:rPr lang="ru-RU" sz="8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  <a:endParaRPr lang="ru-RU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«Сорос Қазақстан»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Қорының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алаңында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ж. </a:t>
            </a:r>
            <a:r>
              <a:rPr lang="ru-RU" sz="8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мамыр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 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1200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6548" y="769804"/>
            <a:ext cx="1836983" cy="82823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5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05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105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тапсырмалары</a:t>
            </a:r>
            <a:endParaRPr lang="ru-RU" sz="105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4982" y="1795775"/>
            <a:ext cx="1798549" cy="172406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волонтерлік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ұйымдарының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бизнес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секторының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өкілдерімен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кездесу</a:t>
            </a:r>
            <a:r>
              <a:rPr lang="ru-RU" sz="1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(30.09.2020 ж.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);</a:t>
            </a:r>
          </a:p>
          <a:p>
            <a:pPr algn="just"/>
            <a:endParaRPr lang="ru-RU" sz="10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«Волонтер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жылының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жабылуы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(8.12.2020 ж.)</a:t>
            </a:r>
            <a:endParaRPr lang="ru-RU" sz="9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415522" y="1754423"/>
            <a:ext cx="2528461" cy="235367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«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Қазақстанның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Азаматтық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альянсы»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ЗТБ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– «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Қайырымдылық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мәселелері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бойынша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заңнаманы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жетілдіру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бойынша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ұсынымдар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мен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ұсыныстар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әзірлеу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»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(2019 ж);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«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Жастар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» 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ҒЗО 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«ҚР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жағдайында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қайырымдылық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пен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донорлықты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дамыту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жүйесі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»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(2019 ж.)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ru-RU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«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Рухани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жаңғыру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» ҚКДИ «ҚР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жағдайындағы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қайырымдылық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жүйесі</a:t>
            </a:r>
            <a:r>
              <a:rPr lang="ru-RU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» </a:t>
            </a:r>
            <a:r>
              <a:rPr lang="ru-RU" sz="8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(2020 ж., 2021 ж.)</a:t>
            </a:r>
            <a:endParaRPr lang="ru-RU" sz="9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6357425" y="769804"/>
            <a:ext cx="2586558" cy="80108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ru-RU" sz="105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105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зерттеулер</a:t>
            </a:r>
            <a:r>
              <a:rPr lang="ru-RU" sz="105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105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аналитикалық</a:t>
            </a:r>
            <a:r>
              <a:rPr lang="ru-RU" sz="1050" b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50" b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баяндамалар</a:t>
            </a:r>
            <a:endParaRPr lang="ru-RU" sz="105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193985" y="4443958"/>
            <a:ext cx="8678639" cy="50405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Aft>
                <a:spcPts val="0"/>
              </a:spcAft>
            </a:pP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Заңнаманы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жетілдіру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жөніндегі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жұмыс</a:t>
            </a:r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 </a:t>
            </a:r>
            <a:r>
              <a:rPr lang="ru-RU" sz="1400" b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</a:rPr>
              <a:t>топтары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effectLst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2894698" y="3140554"/>
            <a:ext cx="539989" cy="1262328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/>
          <p:nvPr/>
        </p:nvCxnSpPr>
        <p:spPr>
          <a:xfrm>
            <a:off x="1055853" y="3557735"/>
            <a:ext cx="332846" cy="832346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H="1">
            <a:off x="4400698" y="4129419"/>
            <a:ext cx="578756" cy="304251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97" name="Прямая со стрелкой 4096"/>
          <p:cNvCxnSpPr/>
          <p:nvPr/>
        </p:nvCxnSpPr>
        <p:spPr>
          <a:xfrm flipH="1">
            <a:off x="5824509" y="4032484"/>
            <a:ext cx="591013" cy="390899"/>
          </a:xfrm>
          <a:prstGeom prst="straightConnector1">
            <a:avLst/>
          </a:prstGeom>
          <a:ln w="19050">
            <a:solidFill>
              <a:schemeClr val="accent5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13634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2849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436097" y="110411"/>
            <a:ext cx="28448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ҚАЗАҚСТАН РЕСПУБЛИКАСЫ АҚПАРАТ ЖӘНЕ ҚОҒАМДЫҚ ДАМУ МИНИСТРЛІГІ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915651"/>
              </p:ext>
            </p:extLst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4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ЫНТАЛАНДЫРУ ТЕТІКТЕРІН ЖЕТІЛДІРУ</a:t>
                      </a:r>
                      <a:endParaRPr lang="kk-KZ" sz="14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9388" marR="0" lvl="0" indent="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 </a:t>
                      </a:r>
                    </a:p>
                    <a:p>
                      <a:pPr marL="179388" marR="0" lvl="0" indent="2714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lang="ru-RU" sz="1600" b="1" dirty="0" smtClean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156661" y="51470"/>
            <a:ext cx="520742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ҚАЙЫРЫМДЫЛЫҚ ЖӘНЕ ВОЛОНТЕРЛІК </a:t>
            </a:r>
            <a:r>
              <a:rPr lang="ru-RU" sz="12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ҚЫЗМЕТІ </a:t>
            </a:r>
            <a:r>
              <a:rPr lang="ru-RU" sz="12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САЛАСЫНДАҒЫ ЗАҢНАМАҒА ТҮЗЕТУЛЕР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917589" y="1080040"/>
            <a:ext cx="6778735" cy="64739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Волонтерлік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қатысатын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адамдардың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азаматтық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кіруі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артықшылық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ru-RU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</a:t>
            </a:r>
            <a:r>
              <a:rPr lang="ru-RU" sz="10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Еңбек</a:t>
            </a:r>
            <a:r>
              <a:rPr lang="ru-RU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кодексінің</a:t>
            </a:r>
            <a:r>
              <a:rPr lang="ru-RU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139-бабы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1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100" b="1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11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931673" y="1963951"/>
            <a:ext cx="6842867" cy="622348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Қайырымдылыққа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қатысатын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адамдардың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жоғары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оқу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орындарына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түсу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кезінде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артықшылық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алу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(«</a:t>
            </a:r>
            <a:r>
              <a:rPr lang="ru-RU" sz="10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Білім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ҚР </a:t>
            </a:r>
            <a:r>
              <a:rPr lang="ru-RU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Заңының 26-бабы</a:t>
            </a:r>
            <a:r>
              <a:rPr lang="ru-RU" sz="105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10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917589" y="2831478"/>
            <a:ext cx="6842867" cy="61984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Волонтерлік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ұйымдарына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мүлікті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жеңілдікті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шарттармен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 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(«</a:t>
            </a:r>
            <a:r>
              <a:rPr lang="ru-RU" sz="10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Мемлекеттік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мүлік</a:t>
            </a:r>
            <a:r>
              <a:rPr lang="ru-RU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Заңының 75-бабы)</a:t>
            </a:r>
            <a:endParaRPr lang="ru-RU" sz="105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95536" y="1080040"/>
            <a:ext cx="597412" cy="3247614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ru-RU" sz="16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ҰСЫНЫЛАТЫН НОРМАЛАР</a:t>
            </a: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917590" y="3651870"/>
            <a:ext cx="6856950" cy="67578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саласындағы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уәкілетті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орган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бекітетін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тәртіппен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құрметті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атақтар</a:t>
            </a:r>
            <a:r>
              <a:rPr lang="ru-RU" sz="11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1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 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(«</a:t>
            </a:r>
            <a:r>
              <a:rPr lang="ru-RU" sz="10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0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туралы</a:t>
            </a:r>
            <a:r>
              <a:rPr lang="ru-RU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Заңының </a:t>
            </a:r>
            <a:r>
              <a:rPr lang="ru-RU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7-1-бабы)</a:t>
            </a:r>
            <a:endParaRPr lang="ru-RU" sz="11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Стрелка вправо 21"/>
          <p:cNvSpPr/>
          <p:nvPr/>
        </p:nvSpPr>
        <p:spPr>
          <a:xfrm>
            <a:off x="1174278" y="1272274"/>
            <a:ext cx="576064" cy="42569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трелка вправо 23"/>
          <p:cNvSpPr/>
          <p:nvPr/>
        </p:nvSpPr>
        <p:spPr>
          <a:xfrm>
            <a:off x="1145442" y="2065406"/>
            <a:ext cx="576064" cy="42569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Стрелка вправо 24"/>
          <p:cNvSpPr/>
          <p:nvPr/>
        </p:nvSpPr>
        <p:spPr>
          <a:xfrm>
            <a:off x="1143582" y="2928556"/>
            <a:ext cx="576064" cy="42569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Стрелка вправо 25"/>
          <p:cNvSpPr/>
          <p:nvPr/>
        </p:nvSpPr>
        <p:spPr>
          <a:xfrm>
            <a:off x="1119776" y="3755712"/>
            <a:ext cx="576064" cy="425691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8699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78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292081" y="110411"/>
            <a:ext cx="2988890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ҚАЗАҚСТАН РЕСПУБЛИКАСЫ АҚПАРАТ ЖӘНЕ ҚОҒАМДЫҚ ДАМУ МИНИСТРЛІГІ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3497801"/>
              </p:ext>
            </p:extLst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251520" y="64826"/>
            <a:ext cx="446556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ҚАЙЫРЫМДЫЛЫҚ ЖӘНЕ ВОЛОНТЕРЛІК ҚЫЗМЕТ САЛАСЫНДАҒЫ ЗАҢНАМАҒА ТҮЗЕТУЛЕР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5" y="771550"/>
            <a:ext cx="7923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 КӨМЕКТІҢ АШЫҚТЫҒЫН ҚАМТАМАСЫЗ ЕТУ</a:t>
            </a: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23528" y="1180001"/>
            <a:ext cx="3471164" cy="4156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lang="kk-KZ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ҰСЫНЫЛАТЫН НОРМАЛАР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291991" y="3240030"/>
            <a:ext cx="3481290" cy="45739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Электрондық қайырымдылықты заңнамалық деңгейде енгізу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91991" y="2037443"/>
            <a:ext cx="3457822" cy="56498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 ұйымдарының тізілімін енгізу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4355976" y="1116953"/>
            <a:ext cx="4447390" cy="1579865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kk-KZ" sz="10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kk-KZ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Тізілімді Енгізу</a:t>
            </a:r>
            <a:r>
              <a:rPr lang="kk-KZ" sz="9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 </a:t>
            </a:r>
            <a:r>
              <a:rPr lang="kk-KZ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объектілері, қайырымдылық ұйымдары және олар көрсеткен қайырымдылық көмек туралы мәліметтерді </a:t>
            </a: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қамтитын </a:t>
            </a:r>
            <a:r>
              <a:rPr lang="kk-KZ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бірыңғай электрондық дерекқорды құруға мүмкіндік береді</a:t>
            </a: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kk-KZ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 </a:t>
            </a:r>
            <a:r>
              <a:rPr lang="kk-KZ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ұйымдарына деген сенімді арттырады</a:t>
            </a: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 көрсетілетін </a:t>
            </a:r>
            <a:r>
              <a:rPr lang="kk-KZ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 көмектің ашықтығын қамтамасыз етеді</a:t>
            </a: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kk-KZ" sz="9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өтініш </a:t>
            </a:r>
            <a:r>
              <a:rPr lang="kk-KZ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берушілерді (бенефициарларды) </a:t>
            </a: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верификациялау, </a:t>
            </a:r>
            <a:r>
              <a:rPr lang="kk-KZ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өтініш берушілердің нақты мәртебесін айқындауға мүмкіндік </a:t>
            </a:r>
            <a:r>
              <a:rPr lang="kk-KZ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береді;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kk-KZ" sz="10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4355976" y="3032011"/>
            <a:ext cx="4340349" cy="1793594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k-KZ" sz="10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kk-KZ" sz="1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Халықаралық </a:t>
            </a:r>
            <a:r>
              <a:rPr lang="kk-KZ" sz="1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тәжірибе</a:t>
            </a:r>
          </a:p>
          <a:p>
            <a:pPr algn="ctr"/>
            <a:endParaRPr lang="kk-KZ" sz="10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АҚШ-та</a:t>
            </a:r>
            <a:r>
              <a:rPr lang="kk-KZ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қаржылық жағдайды, есеп беруді және ашықтықты қарастыратын </a:t>
            </a:r>
            <a:r>
              <a:rPr lang="en-US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Charity Navigator </a:t>
            </a:r>
            <a:r>
              <a:rPr lang="kk-KZ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рейтингтік жүйесі бар. </a:t>
            </a:r>
          </a:p>
          <a:p>
            <a:pPr marL="171450" indent="-171450" algn="just">
              <a:buFont typeface="Wingdings" panose="05000000000000000000" pitchFamily="2" charset="2"/>
              <a:buChar char="q"/>
            </a:pPr>
            <a:endParaRPr lang="kk-KZ" sz="1000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000" b="1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 </a:t>
            </a:r>
            <a:r>
              <a:rPr lang="kk-KZ" sz="10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Зеландияда </a:t>
            </a:r>
            <a:r>
              <a:rPr lang="kk-KZ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 ұйымдарының тізілімі қайырымдылық ұйымдарының </a:t>
            </a:r>
            <a:r>
              <a:rPr lang="kk-KZ" sz="10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«тірі» дерекқоры </a:t>
            </a:r>
            <a:r>
              <a:rPr lang="kk-KZ" sz="10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 табылады. Қайырымдылық ұйымдары туралы ақпарат жалпыға қолжетімді болып табылады. Тізілімде тіркеу ерікті болып табылады.</a:t>
            </a:r>
            <a:endParaRPr lang="ru-RU" sz="1200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 flipV="1">
            <a:off x="3867660" y="1923121"/>
            <a:ext cx="449327" cy="282491"/>
          </a:xfrm>
          <a:prstGeom prst="straightConnector1">
            <a:avLst/>
          </a:prstGeom>
          <a:ln w="190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 стрелкой 22"/>
          <p:cNvCxnSpPr/>
          <p:nvPr/>
        </p:nvCxnSpPr>
        <p:spPr>
          <a:xfrm>
            <a:off x="3789981" y="2598949"/>
            <a:ext cx="488018" cy="1174820"/>
          </a:xfrm>
          <a:prstGeom prst="straightConnector1">
            <a:avLst/>
          </a:prstGeom>
          <a:ln w="1905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Рисунок 2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4052" y="3194558"/>
            <a:ext cx="385908" cy="21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0163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436097" y="110411"/>
            <a:ext cx="284487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ru-RU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ҚАЗАҚСТАН РЕСПУБЛИКАСЫ АҚПАРАТ ЖӘНЕ ҚОҒАМДЫҚ ДАМУ МИНИСТРЛІГІ</a:t>
            </a: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5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4280093"/>
              </p:ext>
            </p:extLst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251520" y="64826"/>
            <a:ext cx="424847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1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ҚАЙЫРЫМДЫЛЫҚ ЖӘНЕ ВОЛОНТЕРЛІК ҚЫЗМЕТ САЛАСЫНДАҒЫ ЗАҢНАМАҒА ТҮЗЕТУЛЕР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55576" y="772002"/>
            <a:ext cx="79230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 ПЕН ВОЛОНТЕРЛІКТІ ДАМЫТУДЫҢ ЖАҢА ҮРДІСТЕРІ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08085" y="1341260"/>
            <a:ext cx="667889" cy="29740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kk-KZ" sz="1400" b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ҰСЫНЫЛАТЫН НОРМАЛАР</a:t>
            </a:r>
            <a:endParaRPr lang="ru-RU" sz="1400" b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554665" y="1478598"/>
            <a:ext cx="3457822" cy="57009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Корпоративтік қайырымдылық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545747" y="2508280"/>
            <a:ext cx="3457821" cy="56498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Корпоративтік  </a:t>
            </a:r>
            <a:r>
              <a:rPr lang="kk-KZ" sz="12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волонтерлік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5525912" y="1237142"/>
            <a:ext cx="3026480" cy="1993483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 fontAlgn="base"/>
            <a:r>
              <a:rPr lang="ru-RU" sz="11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Қазіргі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уақытта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Қазақстанның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компаниялары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қызметкерлеріне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пакет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ұсынады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мекемелерге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жобаларға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іс-шараларға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демеушілік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қолдау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көрсетеді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корпоративтік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жауапкершіліктің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кешенді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стратегиясының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бөлігі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болып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табылады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 fontAlgn="base"/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</a:t>
            </a:r>
            <a:r>
              <a:rPr lang="ru-RU" sz="9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Компаниялардың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көмек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волонтерлік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қызмет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көрсету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процесі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регламенттелмегендіктен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</a:t>
            </a:r>
            <a:r>
              <a:rPr lang="ru-RU" sz="9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корпоративтік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волонтерлік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 </a:t>
            </a:r>
            <a:r>
              <a:rPr lang="ru-RU" sz="900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ұғымын</a:t>
            </a:r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ұсынылады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900" i="1" dirty="0">
              <a:solidFill>
                <a:schemeClr val="accent1">
                  <a:lumMod val="75000"/>
                </a:schemeClr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трелка вправо 3"/>
          <p:cNvSpPr/>
          <p:nvPr/>
        </p:nvSpPr>
        <p:spPr>
          <a:xfrm>
            <a:off x="1050524" y="1751414"/>
            <a:ext cx="420673" cy="182027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Стрелка вправо 20"/>
          <p:cNvSpPr/>
          <p:nvPr/>
        </p:nvSpPr>
        <p:spPr>
          <a:xfrm>
            <a:off x="1051301" y="2736672"/>
            <a:ext cx="420673" cy="182027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1545748" y="3723878"/>
            <a:ext cx="3457821" cy="591402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q"/>
            </a:pPr>
            <a:r>
              <a:rPr lang="kk-KZ" sz="12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 краудфандинг платформаларының қызметін реттеу</a:t>
            </a:r>
            <a:endParaRPr lang="ru-RU" sz="1200" i="1" dirty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трелка вправо 22"/>
          <p:cNvSpPr/>
          <p:nvPr/>
        </p:nvSpPr>
        <p:spPr>
          <a:xfrm>
            <a:off x="1070601" y="3903959"/>
            <a:ext cx="420673" cy="182027"/>
          </a:xfrm>
          <a:prstGeom prst="right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5012487" y="1763643"/>
            <a:ext cx="452127" cy="23204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5012487" y="2508280"/>
            <a:ext cx="452127" cy="2824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Скругленный прямоугольник 25"/>
          <p:cNvSpPr/>
          <p:nvPr/>
        </p:nvSpPr>
        <p:spPr>
          <a:xfrm>
            <a:off x="5591177" y="3507854"/>
            <a:ext cx="3087423" cy="1303297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900" i="1" dirty="0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ru-RU" sz="900" b="1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Халықаралық</a:t>
            </a:r>
            <a:r>
              <a:rPr lang="ru-RU" sz="900" b="1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b="1" i="1" dirty="0" err="1" smtClean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тәжірибе</a:t>
            </a:r>
            <a:endParaRPr lang="ru-RU" sz="9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ru-RU" sz="900" b="1" i="1" dirty="0" smtClean="0">
              <a:solidFill>
                <a:schemeClr val="accent1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Ұлыбританияда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АҚШ-та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Еуропада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жеке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және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шағын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стартаптарға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өздерінің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жобаларын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ашуға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немесе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қайырымдылық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мақсаттарына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қаражат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жинауға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көмектесетін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онлайн-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краудфандинг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платформалары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сәтті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жұмыс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err="1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істейді</a:t>
            </a:r>
            <a:r>
              <a:rPr lang="ru-RU" sz="900" i="1" dirty="0">
                <a:solidFill>
                  <a:schemeClr val="accent1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28" name="Рисунок 2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0152" y="3616159"/>
            <a:ext cx="385908" cy="215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1117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543550" y="110411"/>
            <a:ext cx="277286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kk-KZ" altLang="ru-RU" sz="1000" b="1" dirty="0" smtClean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ҚАЗАҚСТАН РЕСПУБЛИКАСЫ АҚПАРАТ ЖӘНЕ ҚОҒАМДЫҚ ДАМУ МИНИСТРЛІГІ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/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lvl="0" indent="271463" algn="ctr">
                        <a:defRPr/>
                      </a:pPr>
                      <a:endParaRPr lang="ru-RU" sz="14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9388" lvl="0" indent="271463" algn="ctr">
                        <a:defRPr/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Градуирленген гранттар жүйесін</a:t>
                      </a:r>
                      <a:r>
                        <a:rPr lang="ru-RU" sz="14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енгізу</a:t>
                      </a:r>
                      <a:endParaRPr lang="ru-RU" sz="14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179388" lvl="0" indent="271463" algn="ctr">
                        <a:defRPr/>
                      </a:pPr>
                      <a:endParaRPr lang="ru-RU" sz="1400" b="1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156660" y="51470"/>
            <a:ext cx="558587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Font typeface="Arial" panose="020B0604020202020204" pitchFamily="34" charset="0"/>
              <a:buNone/>
            </a:pPr>
            <a:r>
              <a:rPr lang="ru-RU" sz="1200" b="1" dirty="0" smtClean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ҮЕҰ АРНАЛҒАН ГРАНТТАР МЕН МЕМЛЕКЕТТІК ӘЛЕУМЕТТІК ТАПСЫРЫС САЛАСЫНДАҒЫ ЗАҢНАМАҒА ӨЗГЕРІСТЕР</a:t>
            </a:r>
            <a:endParaRPr lang="ru-RU" sz="1200" b="1" dirty="0">
              <a:solidFill>
                <a:prstClr val="white"/>
              </a:solidFill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4" name="Блок-схема: альтернативный процесс 3"/>
          <p:cNvSpPr/>
          <p:nvPr/>
        </p:nvSpPr>
        <p:spPr>
          <a:xfrm>
            <a:off x="247378" y="1252074"/>
            <a:ext cx="1872208" cy="843558"/>
          </a:xfrm>
          <a:prstGeom prst="flowChartAlternateProcess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Қысқа мерзімді </a:t>
            </a:r>
          </a:p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гранттар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Блок-схема: альтернативный процесс 12"/>
          <p:cNvSpPr/>
          <p:nvPr/>
        </p:nvSpPr>
        <p:spPr>
          <a:xfrm>
            <a:off x="573722" y="1929530"/>
            <a:ext cx="2448272" cy="1380383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 асырылу мерзімі: 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 айдан 1 жылға дейін;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Қаржыландыру көлемі: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500 ден</a:t>
            </a:r>
            <a:r>
              <a:rPr lang="en-US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3000 </a:t>
            </a:r>
            <a:r>
              <a:rPr lang="kk-KZ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АЕК-ке дейін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;</a:t>
            </a: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Кім қатыса алады: 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ҮЕҰ, оның ішінде әлеуметтік жобаларды іске асыруда жұмыс тәжірибесі жоқ ҮЕҰ қоса алғанда 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Блок-схема: альтернативный процесс 13"/>
          <p:cNvSpPr/>
          <p:nvPr/>
        </p:nvSpPr>
        <p:spPr>
          <a:xfrm>
            <a:off x="3253711" y="1247196"/>
            <a:ext cx="1872208" cy="843558"/>
          </a:xfrm>
          <a:prstGeom prst="flowChartAlternateProcess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 мерзімді</a:t>
            </a:r>
          </a:p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гранттар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Блок-схема: альтернативный процесс 15"/>
          <p:cNvSpPr/>
          <p:nvPr/>
        </p:nvSpPr>
        <p:spPr>
          <a:xfrm>
            <a:off x="3579286" y="1931611"/>
            <a:ext cx="2596326" cy="1362167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 асырылу мерзімі: 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жылдан 2 жылға дейін;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Қаржыландыру көлемі: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3000-нан 10000 АЕК-</a:t>
            </a:r>
            <a:r>
              <a:rPr lang="ru-RU" sz="9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ке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дейін;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9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Кім қатыса алады:  </a:t>
            </a:r>
            <a:r>
              <a:rPr lang="ru-RU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жобаларды іске асыруда 1 жылдан аса жұмыс тәжірибесі бар ҮЕҰ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Блок-схема: альтернативный процесс 16"/>
          <p:cNvSpPr/>
          <p:nvPr/>
        </p:nvSpPr>
        <p:spPr>
          <a:xfrm>
            <a:off x="6239673" y="1247195"/>
            <a:ext cx="1872208" cy="789243"/>
          </a:xfrm>
          <a:prstGeom prst="flowChartAlternateProcess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Ұзақ мерзімді </a:t>
            </a:r>
          </a:p>
          <a:p>
            <a:pPr algn="ctr"/>
            <a:r>
              <a:rPr lang="kk-KZ" sz="14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гранттар</a:t>
            </a:r>
            <a:endParaRPr lang="ru-RU" sz="14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Блок-схема: альтернативный процесс 17"/>
          <p:cNvSpPr/>
          <p:nvPr/>
        </p:nvSpPr>
        <p:spPr>
          <a:xfrm>
            <a:off x="6516216" y="1870253"/>
            <a:ext cx="2520280" cy="1376590"/>
          </a:xfrm>
          <a:prstGeom prst="flowChartAlternateProcess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8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Іске асырылу мерзімі:  </a:t>
            </a:r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жылдан 3-жылға дейін;</a:t>
            </a:r>
            <a:endParaRPr lang="ru-RU" sz="8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8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Қаржыландыру көлемі: </a:t>
            </a:r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10000 АЕК-</a:t>
            </a:r>
            <a:r>
              <a:rPr lang="ru-RU" sz="8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тен</a:t>
            </a:r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бастап;</a:t>
            </a:r>
            <a:endParaRPr lang="ru-RU" sz="8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Ø"/>
            </a:pPr>
            <a:r>
              <a:rPr lang="ru-RU" sz="800" b="1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Кім қатыса алады:  </a:t>
            </a:r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жобаларды іске асыруда 3 жылдан аса тәжірибесі бар, ұзақ мерзімді жобаларды жүзеге асыруға қажетті материалдық базасы бар ҮЕҰ</a:t>
            </a:r>
            <a:endParaRPr lang="ru-RU" sz="8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Выгнутая вверх стрелка 5"/>
          <p:cNvSpPr/>
          <p:nvPr/>
        </p:nvSpPr>
        <p:spPr>
          <a:xfrm rot="2817021">
            <a:off x="2175737" y="1541285"/>
            <a:ext cx="479770" cy="188721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0" name="Выгнутая вверх стрелка 19"/>
          <p:cNvSpPr/>
          <p:nvPr/>
        </p:nvSpPr>
        <p:spPr>
          <a:xfrm rot="2817021">
            <a:off x="5131970" y="1562990"/>
            <a:ext cx="479770" cy="188721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Выгнутая вверх стрелка 20"/>
          <p:cNvSpPr/>
          <p:nvPr/>
        </p:nvSpPr>
        <p:spPr>
          <a:xfrm rot="2817021">
            <a:off x="8150684" y="1501970"/>
            <a:ext cx="479770" cy="188721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290638" y="3795886"/>
            <a:ext cx="8711442" cy="1029719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Градуирленген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гранттарды </a:t>
            </a:r>
            <a:r>
              <a:rPr lang="kk-KZ" sz="12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енгізу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kk-KZ" sz="12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гранттық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қаржыландыру рәсімін, оның ішінде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ауылдық жерлерде гранттардың іске асырылуын оңайлатуды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қамтамасыз етуге мүмкіндік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береді (</a:t>
            </a:r>
            <a:r>
              <a:rPr lang="ru-RU" sz="12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200" i="1" dirty="0" err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басшысының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2021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жылғы 1 қыркүйектегі Қазақстан халқына Жолдауында айтылған тапсырманы орындау)</a:t>
            </a:r>
          </a:p>
          <a:p>
            <a:pPr algn="just"/>
            <a:endParaRPr lang="ru-RU" sz="1200" b="1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84087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649976" y="83408"/>
            <a:ext cx="28104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kk-KZ" altLang="ru-RU" sz="1000" b="1" dirty="0" smtClean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ҚАЗАҚСТАН РЕСПУБЛИКАСЫ </a:t>
            </a:r>
            <a:r>
              <a:rPr lang="kk-KZ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АҚПАРАТ ЖӘНЕ ҚОҒАМДЫҚ ДАМУ МИНИСТРЛІГІ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/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ҮЕҰ арналған гранттық</a:t>
                      </a:r>
                      <a:r>
                        <a:rPr lang="ru-RU" sz="16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қаржыландыру тетігін жетілдіру</a:t>
                      </a:r>
                      <a:endParaRPr kumimoji="0" lang="ru-RU" sz="16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156660" y="51470"/>
            <a:ext cx="55858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4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ҮЕҰ АРНАЛҒАН ГРАНТТАР МЕН МЕМЛЕКЕТТІК ӘЛЕУМЕТТІК ТАПСЫРЫС САЛАСЫНДАҒЫ ЗАҢНАМАҒА ӨЗГЕРІСТЕР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5290" y="1043486"/>
            <a:ext cx="446449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20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1276728" y="1104474"/>
            <a:ext cx="4656309" cy="877223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«Төменнен-жоғарыға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»</a:t>
            </a:r>
          </a:p>
          <a:p>
            <a:pPr algn="ctr"/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</a:t>
            </a:r>
            <a:r>
              <a:rPr lang="ru-RU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ағидаты бойынша гранттарды </a:t>
            </a:r>
            <a:r>
              <a:rPr lang="ru-RU" sz="12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жоспарлаудың </a:t>
            </a:r>
            <a:endParaRPr lang="ru-RU" sz="1200" b="1" dirty="0" smtClean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жаңа форматын енгізу</a:t>
            </a:r>
            <a:endParaRPr lang="ru-R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Скругленный прямоугольник 17"/>
          <p:cNvSpPr/>
          <p:nvPr/>
        </p:nvSpPr>
        <p:spPr>
          <a:xfrm>
            <a:off x="1289569" y="2075927"/>
            <a:ext cx="4656309" cy="748057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Орталық мемлекеттік органдарға гранттар беру құзыретін беру</a:t>
            </a:r>
            <a:endParaRPr lang="ru-R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1283148" y="2918214"/>
            <a:ext cx="4669150" cy="78092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Гранттардың тиімділігін бағалау тетігін енгізу</a:t>
            </a:r>
            <a:endParaRPr lang="ru-R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111723" y="1104474"/>
            <a:ext cx="888305" cy="3339483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marL="179388" lvl="0" indent="271463" algn="ctr">
              <a:defRPr/>
            </a:pPr>
            <a:r>
              <a:rPr lang="kk-KZ" sz="1600" b="1" dirty="0" smtClean="0">
                <a:solidFill>
                  <a:schemeClr val="accent1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ҰСЫНЫЛАТЫН ШАРАЛАР</a:t>
            </a:r>
            <a:endParaRPr lang="ru-RU" sz="1600" b="1" dirty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Скругленная прямоугольная выноска 13"/>
          <p:cNvSpPr/>
          <p:nvPr/>
        </p:nvSpPr>
        <p:spPr>
          <a:xfrm>
            <a:off x="6385825" y="1079775"/>
            <a:ext cx="2633103" cy="942373"/>
          </a:xfrm>
          <a:prstGeom prst="wedgeRoundRectCallout">
            <a:avLst>
              <a:gd name="adj1" fmla="val -66676"/>
              <a:gd name="adj2" fmla="val -27588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гранттарды мақсатты топтардың қажеттілігіне бағыттауға және қоғамның көпшілік талқылауға қатысуын қамтамасыз етуге мүмкіндік береді </a:t>
            </a:r>
            <a:endParaRPr lang="ru-RU" sz="10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ая прямоугольная выноска 25"/>
          <p:cNvSpPr/>
          <p:nvPr/>
        </p:nvSpPr>
        <p:spPr>
          <a:xfrm>
            <a:off x="6316321" y="2109646"/>
            <a:ext cx="2702607" cy="780113"/>
          </a:xfrm>
          <a:prstGeom prst="wedgeRoundRectCallout">
            <a:avLst>
              <a:gd name="adj1" fmla="val -63387"/>
              <a:gd name="adj2" fmla="val -3362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</a:t>
            </a:r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ранттардың берудің салалық қағидатын кеңейтуге мүмкіндік береді</a:t>
            </a:r>
            <a:endParaRPr lang="ru-RU" sz="10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Скругленная прямоугольная выноска 26"/>
          <p:cNvSpPr/>
          <p:nvPr/>
        </p:nvSpPr>
        <p:spPr>
          <a:xfrm>
            <a:off x="6360024" y="3019673"/>
            <a:ext cx="2684704" cy="679466"/>
          </a:xfrm>
          <a:prstGeom prst="wedgeRoundRectCallout">
            <a:avLst>
              <a:gd name="adj1" fmla="val -63886"/>
              <a:gd name="adj2" fmla="val -4958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i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</a:t>
            </a:r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ске асырылған гранттардың әлеуметтік әсерін бағалауға мүмкіндік береді</a:t>
            </a:r>
            <a:endParaRPr lang="ru-RU" sz="10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Штриховая стрелка вправо 29"/>
          <p:cNvSpPr/>
          <p:nvPr/>
        </p:nvSpPr>
        <p:spPr>
          <a:xfrm>
            <a:off x="1084654" y="1562798"/>
            <a:ext cx="15530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Штриховая стрелка вправо 31"/>
          <p:cNvSpPr/>
          <p:nvPr/>
        </p:nvSpPr>
        <p:spPr>
          <a:xfrm>
            <a:off x="1090973" y="2383319"/>
            <a:ext cx="15530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 flipH="1" flipV="1">
            <a:off x="1441187" y="2751487"/>
            <a:ext cx="13061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dirty="0" smtClean="0">
              <a:solidFill>
                <a:schemeClr val="accent1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§"/>
            </a:pPr>
            <a:endParaRPr lang="ru-RU" sz="12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endParaRPr lang="ru-RU" sz="1200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marL="171450" indent="-171450" algn="just">
              <a:buFont typeface="Wingdings" pitchFamily="2" charset="2"/>
              <a:buChar char="§"/>
            </a:pPr>
            <a:endParaRPr lang="ru-RU" sz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Штриховая стрелка вправо 30"/>
          <p:cNvSpPr/>
          <p:nvPr/>
        </p:nvSpPr>
        <p:spPr>
          <a:xfrm>
            <a:off x="1078465" y="3337959"/>
            <a:ext cx="15530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1270306" y="3837416"/>
            <a:ext cx="4681991" cy="780925"/>
          </a:xfrm>
          <a:prstGeom prst="round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k-KZ" sz="12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ҮЕҰ институционалдық дамуына мүмкіндік </a:t>
            </a:r>
            <a:endParaRPr lang="ru-RU" sz="1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Штриховая стрелка вправо 24"/>
          <p:cNvSpPr/>
          <p:nvPr/>
        </p:nvSpPr>
        <p:spPr>
          <a:xfrm>
            <a:off x="1073995" y="4083718"/>
            <a:ext cx="155302" cy="45719"/>
          </a:xfrm>
          <a:prstGeom prst="strip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Скругленная прямоугольная выноска 27"/>
          <p:cNvSpPr/>
          <p:nvPr/>
        </p:nvSpPr>
        <p:spPr>
          <a:xfrm>
            <a:off x="6360312" y="3887284"/>
            <a:ext cx="2684704" cy="732084"/>
          </a:xfrm>
          <a:prstGeom prst="wedgeRoundRectCallout">
            <a:avLst>
              <a:gd name="adj1" fmla="val -63886"/>
              <a:gd name="adj2" fmla="val -4958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ҮЕҰ тұрақтылығын арттыруға мүмкіндік береді</a:t>
            </a:r>
            <a:endParaRPr lang="ru-RU" sz="10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11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5580113" y="83408"/>
            <a:ext cx="28104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180975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180975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just">
              <a:spcBef>
                <a:spcPct val="0"/>
              </a:spcBef>
              <a:buFontTx/>
              <a:buNone/>
            </a:pPr>
            <a:r>
              <a:rPr lang="kk-KZ" altLang="ru-RU" sz="1000" b="1" dirty="0" smtClean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ҚАЗАҚСТАН РЕСПУБЛИКАСЫ </a:t>
            </a:r>
            <a:r>
              <a:rPr lang="kk-KZ" altLang="ru-RU" sz="1000" b="1" dirty="0">
                <a:solidFill>
                  <a:prstClr val="white"/>
                </a:solidFill>
                <a:latin typeface="Arial" panose="020B0604020202020204" pitchFamily="34" charset="0"/>
                <a:ea typeface="Kozuka Gothic Pro H" pitchFamily="34" charset="-128"/>
              </a:rPr>
              <a:t>АҚПАРАТ ЖӘНЕ ҚОҒАМДЫҚ ДАМУ МИНИСТРЛІГІ</a:t>
            </a:r>
            <a:endParaRPr lang="en-US" altLang="ru-RU" sz="1000" b="1" dirty="0">
              <a:solidFill>
                <a:prstClr val="white"/>
              </a:solidFill>
              <a:latin typeface="Arial" panose="020B0604020202020204" pitchFamily="34" charset="0"/>
              <a:ea typeface="Kozuka Gothic Pro H" pitchFamily="34" charset="-128"/>
            </a:endParaRPr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390569" y="64826"/>
            <a:ext cx="611511" cy="522058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48159"/>
              </p:ext>
            </p:extLst>
          </p:nvPr>
        </p:nvGraphicFramePr>
        <p:xfrm>
          <a:off x="35496" y="586884"/>
          <a:ext cx="9108504" cy="4514955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085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4514955">
                <a:tc>
                  <a:txBody>
                    <a:bodyPr/>
                    <a:lstStyle/>
                    <a:p>
                      <a:pPr marL="179388" lvl="0" indent="271463" algn="ctr">
                        <a:defRPr/>
                      </a:pP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Мемлекет пен ҮЕҰ </a:t>
                      </a:r>
                      <a:r>
                        <a:rPr lang="ru-RU" sz="14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өзара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4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іс-қимылының</a:t>
                      </a:r>
                      <a:r>
                        <a:rPr lang="ru-RU" sz="14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жаңа тетігін – «стратегиялық әріптестікті» енгізу </a:t>
                      </a:r>
                      <a:endParaRPr lang="ru-RU" sz="14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Прямоугольник 31"/>
          <p:cNvSpPr>
            <a:spLocks noChangeArrowheads="1"/>
          </p:cNvSpPr>
          <p:nvPr/>
        </p:nvSpPr>
        <p:spPr bwMode="auto">
          <a:xfrm>
            <a:off x="156660" y="51470"/>
            <a:ext cx="558587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buNone/>
            </a:pPr>
            <a:r>
              <a:rPr lang="ru-RU" sz="1400" b="1" dirty="0">
                <a:solidFill>
                  <a:prstClr val="white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ҮЕҰ АРНАЛҒАН ГРАНТТАР МЕН МЕМЛЕКЕТТІК ӘЛЕУМЕТТІК ТАПСЫРЫС САЛАСЫНДАҒЫ ЗАҢНАМАҒА ӨЗГЕРІСТЕР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12682" y="1127554"/>
            <a:ext cx="2448272" cy="665157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ОМО ұсыныстарды жинақтау және стратегиялық әріптестік бағыттарын қалыптастыру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90531" y="2018065"/>
            <a:ext cx="2441509" cy="630060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900" i="1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Стратегиялық әріптестерге </a:t>
            </a:r>
            <a:r>
              <a:rPr lang="kk-KZ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қойылатын талаптар мен бағыттарды бекіту</a:t>
            </a:r>
            <a:endParaRPr lang="ru-RU" sz="9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519907" y="2825369"/>
            <a:ext cx="2380522" cy="64324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9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Конкурстық үрдістерді өткізу және келісім-шартқа отыру</a:t>
            </a:r>
            <a:endParaRPr lang="ru-RU" sz="9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2507594" y="4260258"/>
            <a:ext cx="2392835" cy="696598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8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Стратегиялық әріптестікті іске асыру туралы есепті әзірлеу</a:t>
            </a:r>
            <a:endParaRPr lang="ru-RU" sz="8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23245" y="1109296"/>
            <a:ext cx="1956139" cy="65128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Уәкілетті орган</a:t>
            </a: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236161" y="2110233"/>
            <a:ext cx="1944511" cy="651289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ҚР Үкіметі</a:t>
            </a: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198268" y="3301359"/>
            <a:ext cx="2016224" cy="839621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Орталық мемлекеттік органдар</a:t>
            </a: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Штриховая стрелка вправо 2"/>
          <p:cNvSpPr/>
          <p:nvPr/>
        </p:nvSpPr>
        <p:spPr>
          <a:xfrm>
            <a:off x="2241589" y="1410110"/>
            <a:ext cx="191436" cy="81520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Штриховая стрелка вправо 17"/>
          <p:cNvSpPr/>
          <p:nvPr/>
        </p:nvSpPr>
        <p:spPr>
          <a:xfrm>
            <a:off x="2238677" y="2471889"/>
            <a:ext cx="222787" cy="76037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Штриховая стрелка вправо 18"/>
          <p:cNvSpPr/>
          <p:nvPr/>
        </p:nvSpPr>
        <p:spPr>
          <a:xfrm rot="3177790">
            <a:off x="2141943" y="4268450"/>
            <a:ext cx="352884" cy="67693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Штриховая стрелка вправо 19"/>
          <p:cNvSpPr/>
          <p:nvPr/>
        </p:nvSpPr>
        <p:spPr>
          <a:xfrm rot="19341901">
            <a:off x="2152744" y="3148909"/>
            <a:ext cx="333491" cy="86941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Выгнутая вверх стрелка 3"/>
          <p:cNvSpPr/>
          <p:nvPr/>
        </p:nvSpPr>
        <p:spPr>
          <a:xfrm rot="5400000">
            <a:off x="4839327" y="1835197"/>
            <a:ext cx="499677" cy="158194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1" name="Выгнутая вверх стрелка 20"/>
          <p:cNvSpPr/>
          <p:nvPr/>
        </p:nvSpPr>
        <p:spPr>
          <a:xfrm rot="5400000">
            <a:off x="4803122" y="2641796"/>
            <a:ext cx="499677" cy="158194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2" name="Выгнутая вверх стрелка 21"/>
          <p:cNvSpPr/>
          <p:nvPr/>
        </p:nvSpPr>
        <p:spPr>
          <a:xfrm rot="5400000">
            <a:off x="4785135" y="3425732"/>
            <a:ext cx="499677" cy="158194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6" name="Скругленная прямоугольная выноска 5"/>
          <p:cNvSpPr/>
          <p:nvPr/>
        </p:nvSpPr>
        <p:spPr>
          <a:xfrm>
            <a:off x="5286349" y="1059582"/>
            <a:ext cx="3814252" cy="2269042"/>
          </a:xfrm>
          <a:prstGeom prst="wedgeRoundRectCallout">
            <a:avLst>
              <a:gd name="adj1" fmla="val -54357"/>
              <a:gd name="adj2" fmla="val -21936"/>
              <a:gd name="adj3" fmla="val 16667"/>
            </a:avLst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Стратегиялық әріптестік тетігін ензудің ерекшеліктері 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kk-KZ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Стратегиялық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серіктестер мемлекеттік бастамаларды іске асыру жөніндегі ұлттық үйлестірушілерге </a:t>
            </a:r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айналады</a:t>
            </a:r>
            <a:endParaRPr lang="ru-RU" sz="9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ru-RU" sz="9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kk-KZ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ірі желілік ҮЕҰ ғана мемлекеттің стратегиялық әріптесі бола алады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kk-KZ" sz="9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kk-KZ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</a:t>
            </a:r>
            <a:r>
              <a:rPr lang="kk-KZ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онкурс мемлекеттік сатып алулар  порталынан тыс өткізіледі, 1 бағыт бойынша тек 1 ғана стратегиялық әріптес анықталады, келісім-шарттар 3 жылдық мерзімге жасалады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endParaRPr lang="kk-KZ" sz="900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kk-KZ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Актілер ОМО және азаматтық қоғам өкілдерінен құрылған комиссиямен қабылданады</a:t>
            </a:r>
            <a:endParaRPr lang="ru-RU" sz="1000" b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2522141" y="3542905"/>
            <a:ext cx="2378288" cy="643242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800" i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Көрсетілген қызметтер актісін қабылдау үшін комиссия құру</a:t>
            </a:r>
            <a:endParaRPr lang="ru-RU" sz="800" i="1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Выгнутая вверх стрелка 26"/>
          <p:cNvSpPr/>
          <p:nvPr/>
        </p:nvSpPr>
        <p:spPr>
          <a:xfrm rot="5400000">
            <a:off x="4829797" y="4188150"/>
            <a:ext cx="499677" cy="158194"/>
          </a:xfrm>
          <a:prstGeom prst="curvedDown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28" name="Штриховая стрелка вправо 27"/>
          <p:cNvSpPr/>
          <p:nvPr/>
        </p:nvSpPr>
        <p:spPr>
          <a:xfrm>
            <a:off x="2240298" y="3751035"/>
            <a:ext cx="276102" cy="92440"/>
          </a:xfrm>
          <a:prstGeom prst="stripedRightArrow">
            <a:avLst/>
          </a:prstGeom>
          <a:solidFill>
            <a:schemeClr val="tx2"/>
          </a:solidFill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Скругленная прямоугольная выноска 28"/>
          <p:cNvSpPr/>
          <p:nvPr/>
        </p:nvSpPr>
        <p:spPr>
          <a:xfrm>
            <a:off x="5356185" y="3439034"/>
            <a:ext cx="3744416" cy="1556762"/>
          </a:xfrm>
          <a:prstGeom prst="wedgeRoundRectCallout">
            <a:avLst>
              <a:gd name="adj1" fmla="val -54931"/>
              <a:gd name="adj2" fmla="val -22251"/>
              <a:gd name="adj3" fmla="val 16667"/>
            </a:avLst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sz="1000" b="1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Халықаралық тәжірибе</a:t>
            </a:r>
          </a:p>
          <a:p>
            <a:pPr algn="ctr"/>
            <a:endParaRPr lang="kk-KZ" sz="10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Ұлыбританияда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мемлекет ең беделді ҮЕҰ-мен ұзақ мерзімді ынтымақтастықты жүзеге асыратын </a:t>
            </a: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стратегиялық серіктестік деп аталатын тәжірибе бар.</a:t>
            </a:r>
            <a:endParaRPr lang="ru-RU" sz="900" b="1" dirty="0" smtClean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9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Ресейде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әлеуметтік бағдарланған коммерциялық емес ұйымдарға </a:t>
            </a:r>
            <a:r>
              <a:rPr lang="ru-RU" sz="900" dirty="0" smtClean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федералдық </a:t>
            </a:r>
            <a:r>
              <a:rPr lang="ru-RU" sz="9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бюджеттен субсидиялар беріледі </a:t>
            </a:r>
          </a:p>
        </p:txBody>
      </p:sp>
      <p:pic>
        <p:nvPicPr>
          <p:cNvPr id="30" name="Рисунок 2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0757" y="3556092"/>
            <a:ext cx="576064" cy="321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1015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35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3" name="Номер слайда 2"/>
          <p:cNvSpPr>
            <a:spLocks noGrp="1"/>
          </p:cNvSpPr>
          <p:nvPr>
            <p:ph type="sldNum" sz="quarter" idx="12"/>
          </p:nvPr>
        </p:nvSpPr>
        <p:spPr bwMode="auto">
          <a:xfrm>
            <a:off x="6638925" y="4825605"/>
            <a:ext cx="2057400" cy="27384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193F1E06-D850-4343-BFC4-94AE04273CAE}" type="slidenum">
              <a:rPr lang="ru-RU" altLang="ru-RU" sz="1200" smtClean="0">
                <a:solidFill>
                  <a:srgbClr val="898989"/>
                </a:solidFill>
                <a:latin typeface="Arial" pitchFamily="34" charset="0"/>
                <a:cs typeface="Arial" pitchFamily="34" charset="0"/>
              </a:rPr>
              <a:pPr>
                <a:spcBef>
                  <a:spcPct val="0"/>
                </a:spcBef>
                <a:buFontTx/>
                <a:buNone/>
              </a:pPr>
              <a:t>9</a:t>
            </a:fld>
            <a:endParaRPr lang="ru-RU" altLang="ru-RU" sz="1200">
              <a:solidFill>
                <a:srgbClr val="898989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5" name="Таблица 14"/>
          <p:cNvGraphicFramePr>
            <a:graphicFrameLocks noGrp="1"/>
          </p:cNvGraphicFramePr>
          <p:nvPr>
            <p:extLst/>
          </p:nvPr>
        </p:nvGraphicFramePr>
        <p:xfrm>
          <a:off x="0" y="651710"/>
          <a:ext cx="9144000" cy="4450129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9144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4450129">
                <a:tc>
                  <a:txBody>
                    <a:bodyPr/>
                    <a:lstStyle/>
                    <a:p>
                      <a:pPr marL="179388" marR="0" lvl="0" indent="271463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ru-RU" sz="14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68580" marR="68580" marT="34290" marB="34290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467544" y="1707449"/>
            <a:ext cx="85689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НАЗАРЛАРЫ</a:t>
            </a:r>
            <a:r>
              <a:rPr lang="ru-RU" sz="7200" dirty="0" err="1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ң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ЫЗ</a:t>
            </a:r>
            <a:r>
              <a:rPr lang="ru-RU" sz="5400" b="1" dirty="0" err="1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Ғ</a:t>
            </a:r>
            <a:r>
              <a:rPr lang="ru-RU" sz="4800" b="1" dirty="0" err="1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А</a:t>
            </a:r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 </a:t>
            </a:r>
          </a:p>
          <a:p>
            <a:pPr lvl="0" algn="ctr"/>
            <a:r>
              <a:rPr lang="ru-RU" sz="4800" b="1" dirty="0" smtClean="0">
                <a:solidFill>
                  <a:schemeClr val="accent1">
                    <a:lumMod val="75000"/>
                  </a:schemeClr>
                </a:solidFill>
                <a:latin typeface="Arial Narrow" pitchFamily="34" charset="0"/>
              </a:rPr>
              <a:t>РАХМЕТ!</a:t>
            </a:r>
            <a:endParaRPr lang="ru-RU" sz="4800" dirty="0">
              <a:solidFill>
                <a:schemeClr val="accent1">
                  <a:lumMod val="75000"/>
                </a:schemeClr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7590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Слайды КДГО</Template>
  <TotalTime>3752</TotalTime>
  <Words>977</Words>
  <Application>Microsoft Office PowerPoint</Application>
  <PresentationFormat>Экран (16:9)</PresentationFormat>
  <Paragraphs>166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6" baseType="lpstr">
      <vt:lpstr>Arial</vt:lpstr>
      <vt:lpstr>Arial Narrow</vt:lpstr>
      <vt:lpstr>Calibri</vt:lpstr>
      <vt:lpstr>Kozuka Gothic Pro H</vt:lpstr>
      <vt:lpstr>Times New Roman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Жумагазиев Адиетолла</cp:lastModifiedBy>
  <cp:revision>229</cp:revision>
  <cp:lastPrinted>2021-08-16T10:50:29Z</cp:lastPrinted>
  <dcterms:created xsi:type="dcterms:W3CDTF">2020-12-22T12:55:47Z</dcterms:created>
  <dcterms:modified xsi:type="dcterms:W3CDTF">2021-10-18T06:18:10Z</dcterms:modified>
</cp:coreProperties>
</file>