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9" r:id="rId3"/>
    <p:sldId id="326" r:id="rId4"/>
    <p:sldId id="331" r:id="rId5"/>
    <p:sldId id="336" r:id="rId6"/>
    <p:sldId id="337" r:id="rId7"/>
    <p:sldId id="338" r:id="rId8"/>
    <p:sldId id="339" r:id="rId9"/>
    <p:sldId id="335" r:id="rId10"/>
  </p:sldIdLst>
  <p:sldSz cx="9144000" cy="5143500" type="screen16x9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88723" autoAdjust="0"/>
  </p:normalViewPr>
  <p:slideViewPr>
    <p:cSldViewPr>
      <p:cViewPr varScale="1">
        <p:scale>
          <a:sx n="136" d="100"/>
          <a:sy n="136" d="100"/>
        </p:scale>
        <p:origin x="702" y="16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CBD10-8F9A-4C60-9A33-7DBA3927EB13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55518-F5F9-4E22-B603-6ACCCF1A2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9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22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76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7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3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35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43608" y="110411"/>
            <a:ext cx="7237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АҚПАРАТ ЖӘНЕ ҚОҒАМДЫҚ ДАМУ МИНИСТРЛІГІ</a:t>
            </a:r>
            <a:endParaRPr lang="en-US" altLang="ru-RU" sz="14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119312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33817"/>
              </p:ext>
            </p:extLst>
          </p:nvPr>
        </p:nvGraphicFramePr>
        <p:xfrm>
          <a:off x="0" y="699541"/>
          <a:ext cx="9144000" cy="44022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02297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3318" y="1059582"/>
            <a:ext cx="7237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«Қазақстан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актілеріне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тапсырыс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үкіметтік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ұйымдарға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Қазақстан Республикасы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Заңының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 </a:t>
            </a:r>
          </a:p>
        </p:txBody>
      </p:sp>
      <p:pic>
        <p:nvPicPr>
          <p:cNvPr id="14" name="Picture 4" descr="C:\Documents and Settings\Пользователь\Рабочий стол\Ор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1" y="3555386"/>
            <a:ext cx="9125719" cy="1588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8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63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92081" y="110411"/>
            <a:ext cx="2988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0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АҚПАРАТ ЖӘНЕ ҚОҒАМДЫҚ ДАМУ МИНИСТРЛІГІ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997587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13840" y="195486"/>
            <a:ext cx="3710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ЗАҢ ЖОБАСЫН ТАЛҚЫЛАУ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2618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4319" y="780645"/>
            <a:ext cx="1795268" cy="820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Үкіметі жанындағы қайырымдылықты дамыту мәселелері жөніндегі Кеңес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68884" y="1795775"/>
            <a:ext cx="1801699" cy="13344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Отырыстарда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қаралды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lvl="0" algn="just"/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қараша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2018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ж.;  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желтоқсан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2019 ж.</a:t>
            </a:r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69175" y="774750"/>
            <a:ext cx="2059009" cy="8141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Сұхбат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алаңдары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95935" y="1787233"/>
            <a:ext cx="2264469" cy="23421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Нұр-Сұлтан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қалаларындағы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ҮЕҰ-мен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талқылау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 </a:t>
            </a:r>
            <a:r>
              <a:rPr lang="ru-RU" sz="8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Өңірлермен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зоналдық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талқылаулар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( 2021 ж. </a:t>
            </a:r>
            <a:r>
              <a:rPr lang="ru-RU" sz="8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сәүір-мамыр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Қазақстандағы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парламентаризмді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Қорының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алаңында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(2021 ж. </a:t>
            </a:r>
            <a:r>
              <a:rPr lang="ru-RU" sz="8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«Сорос Қазақстан»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Қорының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алаңында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ж. </a:t>
            </a:r>
            <a:r>
              <a:rPr lang="ru-RU" sz="8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6548" y="769804"/>
            <a:ext cx="1836983" cy="8282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982" y="1795775"/>
            <a:ext cx="1798549" cy="1724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ұйымдарының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секторының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өкілдерімен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кездесу</a:t>
            </a:r>
            <a:r>
              <a:rPr lang="ru-RU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(30.09.2020 ж.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«Волонтер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жылының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жабылуы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(8.12.2020 ж.)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15522" y="1754423"/>
            <a:ext cx="2528461" cy="23536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Қазақстанның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Азаматтық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альянсы»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ЗТБ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«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Қайырымдылық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мәселелері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бойынша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заңнаманы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жетілдіру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бойынша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ұсынымдар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ұсыныстар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әзірлеу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(2019 ж);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Жастар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ҒЗО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«ҚР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жағдайында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қайырымдылық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пен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донорлықты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дамыту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жүйесі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(2019 ж.)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Рухани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жаңғыру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ҚКДИ «ҚР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жағдайындағы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қайырымдылық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жүйесі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 ж., 2021 ж.)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425" y="769804"/>
            <a:ext cx="2586558" cy="8010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зерттеулер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аналитикалық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баяндамалар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3985" y="4443958"/>
            <a:ext cx="8678639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Заңнаманы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жетілдіру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жөніндегі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жұмыс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топтары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94698" y="3140554"/>
            <a:ext cx="539989" cy="1262328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55853" y="3557735"/>
            <a:ext cx="332846" cy="832346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400698" y="4129419"/>
            <a:ext cx="578756" cy="30425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Прямая со стрелкой 4096"/>
          <p:cNvCxnSpPr/>
          <p:nvPr/>
        </p:nvCxnSpPr>
        <p:spPr>
          <a:xfrm flipH="1">
            <a:off x="5824509" y="4032484"/>
            <a:ext cx="591013" cy="390899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6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436097" y="110411"/>
            <a:ext cx="2844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АҚПАРАТ ЖӘНЕ ҚОҒАМДЫҚ ДАМУ МИНИСТРЛІГІ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15651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ЫНТАЛАНДЫРУ ТЕТІКТЕРІН ЖЕТІЛДІРУ</a:t>
                      </a:r>
                      <a:endParaRPr lang="kk-KZ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marR="0" lvl="0" indent="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marL="179388" marR="0" lvl="0" indent="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1" y="51470"/>
            <a:ext cx="520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ҚАЙЫРЫМДЫЛЫҚ ЖӘНЕ ВОЛОНТЕРЛІК </a:t>
            </a: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ҚЫЗМЕТІ 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САЛАСЫНДАҒЫ ЗАҢНАМАҒА ТҮЗЕТУЛЕР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7589" y="1080040"/>
            <a:ext cx="6778735" cy="6473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қатысатын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кіруі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артықшылық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0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139-бабы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31673" y="1963951"/>
            <a:ext cx="6842867" cy="6223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Қайырымдылыққа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қатысатын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орындарына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түсу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артықшылық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 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Заңының 26-бабы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7589" y="2831478"/>
            <a:ext cx="6842867" cy="6198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шарттармен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Заңының 75-бабы)</a:t>
            </a:r>
            <a:endParaRPr lang="ru-RU" sz="105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080040"/>
            <a:ext cx="597412" cy="32476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НОРМАЛАР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17590" y="3651870"/>
            <a:ext cx="6856950" cy="6757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бекітетін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құрметті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атақтар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Заңының 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7-1-бабы)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174278" y="1272274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145442" y="2065406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143582" y="2928556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119776" y="3755712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92081" y="110411"/>
            <a:ext cx="2988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АҚПАРАТ ЖӘНЕ ҚОҒАМДЫҚ ДАМУ МИНИСТРЛІГІ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97801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51520" y="64826"/>
            <a:ext cx="44655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1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ҚАЙЫРЫМДЫЛЫҚ ЖӘНЕ ВОЛОНТЕРЛІК ҚЫЗМЕТ САЛАСЫНДАҒЫ ЗАҢНАМАҒА ТҮЗЕТУЛЕР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5" y="771550"/>
            <a:ext cx="7923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КӨМЕКТІҢ АШЫҚТЫҒЫН ҚАМТАМАСЫЗ ЕТУ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80001"/>
            <a:ext cx="3471164" cy="415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НОРМАЛАР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991" y="3240030"/>
            <a:ext cx="3481290" cy="4573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 қайырымдылықты заңнамалық деңгейде енгізу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991" y="2037443"/>
            <a:ext cx="3457822" cy="5649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ұйымдарының тізілімін енгізу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976" y="1116953"/>
            <a:ext cx="4447390" cy="15798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Тізілімді Енгізу</a:t>
            </a:r>
            <a:r>
              <a:rPr lang="kk-KZ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объектілері, қайырымдылық ұйымдары және олар көрсеткен қайырымдылық көмек туралы мәліметтерді 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қамтитын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 электрондық дерекқорды құруға мүмкіндік береді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 деген сенімді арттырады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көрсетілетін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көмектің ашықтығын қамтамасыз етеді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берушілерді (бенефициарларды) 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верификациялау,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 берушілердің нақты мәртебесін айқындауға мүмкіндік 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1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5976" y="3032011"/>
            <a:ext cx="4340349" cy="17935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</a:t>
            </a:r>
            <a:r>
              <a:rPr lang="kk-KZ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</a:t>
            </a:r>
          </a:p>
          <a:p>
            <a:pPr algn="ctr"/>
            <a:endParaRPr lang="kk-KZ" sz="10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АҚШ-та</a:t>
            </a:r>
            <a:r>
              <a:rPr lang="kk-KZ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қаржылық жағдайды, есеп беруді және ашықтықты қарастыратын </a:t>
            </a:r>
            <a:r>
              <a:rPr lang="en-US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Charity Navigator </a:t>
            </a:r>
            <a:r>
              <a:rPr lang="kk-KZ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рейтингтік жүйесі бар.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 </a:t>
            </a:r>
            <a:r>
              <a:rPr lang="kk-KZ" sz="1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Зеландияда </a:t>
            </a:r>
            <a:r>
              <a:rPr lang="kk-KZ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ұйымдарының тізілімі қайырымдылық ұйымдарының </a:t>
            </a:r>
            <a:r>
              <a:rPr lang="kk-KZ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«тірі» дерекқоры </a:t>
            </a:r>
            <a:r>
              <a:rPr lang="kk-KZ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 табылады. Қайырымдылық ұйымдары туралы ақпарат жалпыға қолжетімді болып табылады. Тізілімде тіркеу ерікті болып табылады.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867660" y="1923121"/>
            <a:ext cx="449327" cy="2824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89981" y="2598949"/>
            <a:ext cx="488018" cy="117482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052" y="3194558"/>
            <a:ext cx="385908" cy="2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436097" y="110411"/>
            <a:ext cx="2844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АҚПАРАТ ЖӘНЕ ҚОҒАМДЫҚ ДАМУ МИНИСТРЛІГІ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80093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51520" y="64826"/>
            <a:ext cx="42484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1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ҚАЙЫРЫМДЫЛЫҚ ЖӘНЕ ВОЛОНТЕРЛІК ҚЫЗМЕТ САЛАСЫНДАҒЫ ЗАҢНАМАҒА ТҮЗЕТУЛЕР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772002"/>
            <a:ext cx="7923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ПЕН ВОЛОНТЕРЛІКТІ ДАМЫТУДЫҢ ЖАҢА ҮРДІСТЕРІ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8085" y="1341260"/>
            <a:ext cx="667889" cy="29740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НОРМАЛАР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54665" y="1478598"/>
            <a:ext cx="3457822" cy="5700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 қайырымдылық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5747" y="2508280"/>
            <a:ext cx="3457821" cy="5649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  </a:t>
            </a: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525912" y="1237142"/>
            <a:ext cx="3026480" cy="19934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уақытта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Қазақстанның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қызметкерлеріне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пакет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мекемелерге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жобаларға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іс-шараларға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демеушілік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жауапкершіліктің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стратегиясының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fontAlgn="base"/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Компаниялардың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регламенттелмегендіктен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ұғымын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50524" y="1751414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51301" y="2736672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45748" y="3723878"/>
            <a:ext cx="3457821" cy="5914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 краудфандинг платформаларының қызметін реттеу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070601" y="3903959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12487" y="1763643"/>
            <a:ext cx="452127" cy="232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012487" y="2508280"/>
            <a:ext cx="452127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591177" y="3507854"/>
            <a:ext cx="3087423" cy="13032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9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</a:t>
            </a:r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Ұлыбританияда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АҚШ-та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Еуропада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стартаптарға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өздерінің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жобаларын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ашуға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қайырымдылық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мақсаттарына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жинауға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көмектесетін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онлайн-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краудфандинг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платформалары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сәтті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істейді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16159"/>
            <a:ext cx="385908" cy="2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543550" y="110411"/>
            <a:ext cx="2772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0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АҚПАРАТ ЖӘНЕ ҚОҒАМДЫҚ ДАМУ МИНИСТРЛІГІ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lvl="0" indent="271463" algn="ctr">
                        <a:defRPr/>
                      </a:pP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lvl="0" indent="271463" algn="ctr"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Градуирленген гранттар жүйесін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енгізу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lvl="0" indent="271463" algn="ctr"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ҮЕҰ АРНАЛҒАН ГРАНТТАР МЕН МЕМЛЕКЕТТІК ӘЛЕУМЕТТІК ТАПСЫРЫС САЛАСЫНДАҒЫ ЗАҢНАМАҒА ӨЗГЕРІСТЕР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7378" y="1252074"/>
            <a:ext cx="1872208" cy="843558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 мерзімді </a:t>
            </a:r>
          </a:p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3722" y="1929530"/>
            <a:ext cx="2448272" cy="1380383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 асырылу мерзімі: 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айдан 1 жылға дейін;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 көлемі: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ден</a:t>
            </a:r>
            <a:r>
              <a:rPr lang="en-US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3000 </a:t>
            </a:r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АЕК-ке дейін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Кім қатыса алады: 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ҮЕҰ, оның ішінде әлеуметтік жобаларды іске асыруда жұмыс тәжірибесі жоқ ҮЕҰ қоса алғанда 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253711" y="1247196"/>
            <a:ext cx="1872208" cy="843558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мерзімді</a:t>
            </a:r>
          </a:p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579286" y="1931611"/>
            <a:ext cx="2596326" cy="1362167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 асырылу мерзімі: 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жылдан 2 жылға дейін;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 көлемі: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3000-нан 10000 АЕК-</a:t>
            </a:r>
            <a:r>
              <a:rPr lang="ru-RU" sz="9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дейін;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Кім қатыса алады: 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жобаларды іске асыруда 1 жылдан аса жұмыс тәжірибесі бар ҮЕҰ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239673" y="1247195"/>
            <a:ext cx="1872208" cy="789243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 мерзімді </a:t>
            </a:r>
          </a:p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516216" y="1870253"/>
            <a:ext cx="2520280" cy="1376590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 асырылу мерзімі: 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жылдан 3-жылға дейін;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 көлемі: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10000 АЕК-</a:t>
            </a:r>
            <a:r>
              <a:rPr lang="ru-RU" sz="8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бастап;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Кім қатыса алады: 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жобаларды іске асыруда 3 жылдан аса тәжірибесі бар, ұзақ мерзімді жобаларды жүзеге асыруға қажетті материалдық базасы бар ҮЕҰ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2817021">
            <a:off x="2175737" y="1541285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rot="2817021">
            <a:off x="5131970" y="1562990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2817021">
            <a:off x="8150684" y="1501970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0638" y="3795886"/>
            <a:ext cx="8711442" cy="102971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Градуирленген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гранттарды </a:t>
            </a:r>
            <a:r>
              <a:rPr lang="kk-KZ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гранттық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қаржыландыру рәсімін, оның ішінде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 жерлерде гранттардың іске асырылуын оңайлатуды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 етуге мүмкіндік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 (</a:t>
            </a:r>
            <a:r>
              <a:rPr lang="ru-RU" sz="12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1 қыркүйектегі Қазақстан халқына Жолдауында айтылған тапсырманы орындау)</a:t>
            </a:r>
          </a:p>
          <a:p>
            <a:pPr algn="just"/>
            <a:endParaRPr lang="ru-RU" sz="12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0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649976" y="83408"/>
            <a:ext cx="2810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0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АҚПАРАТ ЖӘНЕ ҚОҒАМДЫҚ ДАМУ МИНИСТРЛІГІ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ҮЕҰ арналған гранттық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қаржыландыру тетігін жетілдіру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ҮЕҰ АРНАЛҒАН ГРАНТТАР МЕН МЕМЛЕКЕТТІК ӘЛЕУМЕТТІК ТАПСЫРЫС САЛАСЫНДАҒЫ ЗАҢНАМАҒА ӨЗГЕРІСТЕР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290" y="1043486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76728" y="1104474"/>
            <a:ext cx="4656309" cy="8772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«Төменнен-жоғарыға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ағидаты бойынша гранттарды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жоспарлаудың </a:t>
            </a:r>
            <a:endParaRPr lang="ru-RU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 форматын енгізу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9569" y="2075927"/>
            <a:ext cx="4656309" cy="74805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 мемлекеттік органдарға гранттар беру құзыретін беру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83148" y="2918214"/>
            <a:ext cx="4669150" cy="7809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Гранттардың тиімділігін бағалау тетігін енгізу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723" y="1104474"/>
            <a:ext cx="888305" cy="333948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marL="179388" lvl="0" indent="271463" algn="ctr">
              <a:defRPr/>
            </a:pPr>
            <a:r>
              <a:rPr lang="kk-KZ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ҰСЫНЫЛАТЫН ШАРАЛАР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385825" y="1079775"/>
            <a:ext cx="2633103" cy="942373"/>
          </a:xfrm>
          <a:prstGeom prst="wedgeRoundRectCallout">
            <a:avLst>
              <a:gd name="adj1" fmla="val -66676"/>
              <a:gd name="adj2" fmla="val -27588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гранттарды мақсатты топтардың қажеттілігіне бағыттауға және қоғамның көпшілік талқылауға қатысуын қамтамасыз етуге мүмкіндік береді 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6316321" y="2109646"/>
            <a:ext cx="2702607" cy="780113"/>
          </a:xfrm>
          <a:prstGeom prst="wedgeRoundRectCallout">
            <a:avLst>
              <a:gd name="adj1" fmla="val -63387"/>
              <a:gd name="adj2" fmla="val -3362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ранттардың берудің салалық қағидатын кеңейтуге мүмкіндік береді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6360024" y="3019673"/>
            <a:ext cx="2684704" cy="679466"/>
          </a:xfrm>
          <a:prstGeom prst="wedgeRoundRectCallout">
            <a:avLst>
              <a:gd name="adj1" fmla="val -63886"/>
              <a:gd name="adj2" fmla="val -4958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ске асырылған гранттардың әлеуметтік әсерін бағалауға мүмкіндік береді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1084654" y="1562798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>
            <a:off x="1090973" y="2383319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 flipH="1" flipV="1">
            <a:off x="1441187" y="2751487"/>
            <a:ext cx="130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1078465" y="3337959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70306" y="3837416"/>
            <a:ext cx="4681991" cy="7809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ҮЕҰ институционалдық дамуына мүмкіндік 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1073995" y="4083718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6360312" y="3887284"/>
            <a:ext cx="2684704" cy="732084"/>
          </a:xfrm>
          <a:prstGeom prst="wedgeRoundRectCallout">
            <a:avLst>
              <a:gd name="adj1" fmla="val -63886"/>
              <a:gd name="adj2" fmla="val -4958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ҮЕҰ тұрақтылығын арттыруға мүмкіндік береді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1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580113" y="83408"/>
            <a:ext cx="2810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0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ҚАЗАҚСТАН РЕСПУБЛИКАСЫ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АҚПАРАТ ЖӘНЕ ҚОҒАМДЫҚ ДАМУ МИНИСТРЛІГІ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8159"/>
              </p:ext>
            </p:extLst>
          </p:nvPr>
        </p:nvGraphicFramePr>
        <p:xfrm>
          <a:off x="35496" y="586884"/>
          <a:ext cx="9108504" cy="45149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08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14955">
                <a:tc>
                  <a:txBody>
                    <a:bodyPr/>
                    <a:lstStyle/>
                    <a:p>
                      <a:pPr marL="179388" lvl="0" indent="271463" algn="ctr"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Мемлекет пен ҮЕҰ 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өзара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іс-қимылының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жаңа тетігін – «стратегиялық әріптестікті» енгізу 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ҮЕҰ АРНАЛҒАН ГРАНТТАР МЕН МЕМЛЕКЕТТІК ӘЛЕУМЕТТІК ТАПСЫРЫС САЛАСЫНДАҒЫ ЗАҢНАМАҒА ӨЗГЕРІСТЕР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2682" y="1127554"/>
            <a:ext cx="2448272" cy="6651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ОМО ұсыныстарды жинақтау және стратегиялық әріптестік бағыттарын қалыптастыру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90531" y="2018065"/>
            <a:ext cx="2441509" cy="6300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i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әріптестерге </a:t>
            </a:r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қойылатын талаптар мен бағыттарды бекіту</a:t>
            </a:r>
            <a:endParaRPr lang="ru-RU" sz="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9907" y="2825369"/>
            <a:ext cx="2380522" cy="6432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Конкурстық үрдістерді өткізу және келісім-шартқа отыру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7594" y="4260258"/>
            <a:ext cx="2392835" cy="6965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әріптестікті іске асыру туралы есепті әзірлеу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3245" y="1109296"/>
            <a:ext cx="1956139" cy="6512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 орган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6161" y="2110233"/>
            <a:ext cx="1944511" cy="6512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Үкіметі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8268" y="3301359"/>
            <a:ext cx="2016224" cy="8396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 мемлекеттік органдар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241589" y="1410110"/>
            <a:ext cx="191436" cy="81520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2238677" y="2471889"/>
            <a:ext cx="222787" cy="76037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3177790">
            <a:off x="2141943" y="4268450"/>
            <a:ext cx="352884" cy="67693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19341901">
            <a:off x="2152744" y="3148909"/>
            <a:ext cx="333491" cy="86941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гнутая вверх стрелка 3"/>
          <p:cNvSpPr/>
          <p:nvPr/>
        </p:nvSpPr>
        <p:spPr>
          <a:xfrm rot="5400000">
            <a:off x="4839327" y="1835197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5400000">
            <a:off x="4803122" y="2641796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rot="5400000">
            <a:off x="4785135" y="3425732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286349" y="1059582"/>
            <a:ext cx="3814252" cy="2269042"/>
          </a:xfrm>
          <a:prstGeom prst="wedgeRoundRectCallout">
            <a:avLst>
              <a:gd name="adj1" fmla="val -54357"/>
              <a:gd name="adj2" fmla="val -2193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әріптестік тетігін ензудің ерекшеліктері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серіктестер мемлекеттік бастамаларды іске асыру жөніндегі ұлттық үйлестірушілерге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айналады</a:t>
            </a:r>
            <a:endParaRPr lang="ru-RU" sz="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 желілік ҮЕҰ ғана мемлекеттің стратегиялық әріптесі бола алады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9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онкурс мемлекеттік сатып алулар  порталынан тыс өткізіледі, 1 бағыт бойынша тек 1 ғана стратегиялық әріптес анықталады, келісім-шарттар 3 жылдық мерзімге жасалады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9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 ОМО және азаматтық қоғам өкілдерінен құрылған комиссиямен қабылданады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22141" y="3542905"/>
            <a:ext cx="2378288" cy="6432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Көрсетілген қызметтер актісін қабылдау үшін комиссия құру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5400000">
            <a:off x="4829797" y="4188150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2240298" y="3751035"/>
            <a:ext cx="276102" cy="92440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356185" y="3439034"/>
            <a:ext cx="3744416" cy="1556762"/>
          </a:xfrm>
          <a:prstGeom prst="wedgeRoundRectCallout">
            <a:avLst>
              <a:gd name="adj1" fmla="val -54931"/>
              <a:gd name="adj2" fmla="val -2225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тәжірибе</a:t>
            </a:r>
          </a:p>
          <a:p>
            <a:pPr algn="ctr"/>
            <a:endParaRPr lang="kk-KZ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Ұлыбританияда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 ең беделді ҮЕҰ-мен ұзақ мерзімді ынтымақтастықты жүзеге асыратын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серіктестік деп аталатын тәжірибе бар.</a:t>
            </a:r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Ресейде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бағдарланған коммерциялық емес ұйымдарға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федералдық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бюджеттен субсидиялар беріледі 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57" y="3556092"/>
            <a:ext cx="576064" cy="3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1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707449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НАЗАРЛАРЫ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ң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ЫЗ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Ғ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lvl="0"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РАХМЕТ!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КДГО</Template>
  <TotalTime>3752</TotalTime>
  <Words>977</Words>
  <Application>Microsoft Office PowerPoint</Application>
  <PresentationFormat>Экран (16:9)</PresentationFormat>
  <Paragraphs>166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Kozuka Gothic Pro 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Жумагазиев Адиетолла</cp:lastModifiedBy>
  <cp:revision>229</cp:revision>
  <cp:lastPrinted>2021-08-16T10:50:29Z</cp:lastPrinted>
  <dcterms:created xsi:type="dcterms:W3CDTF">2020-12-22T12:55:47Z</dcterms:created>
  <dcterms:modified xsi:type="dcterms:W3CDTF">2021-10-18T06:18:10Z</dcterms:modified>
</cp:coreProperties>
</file>