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344" r:id="rId5"/>
    <p:sldId id="356" r:id="rId6"/>
    <p:sldId id="357" r:id="rId7"/>
    <p:sldId id="358" r:id="rId8"/>
    <p:sldId id="359" r:id="rId9"/>
    <p:sldId id="360" r:id="rId10"/>
    <p:sldId id="362" r:id="rId11"/>
    <p:sldId id="363" r:id="rId12"/>
    <p:sldId id="364" r:id="rId13"/>
    <p:sldId id="361" r:id="rId14"/>
    <p:sldId id="282" r:id="rId15"/>
  </p:sldIdLst>
  <p:sldSz cx="12192000" cy="6858000"/>
  <p:notesSz cx="6797675" cy="992505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8ACB6"/>
    <a:srgbClr val="F7ACB6"/>
    <a:srgbClr val="FF6B00"/>
    <a:srgbClr val="ECE5DD"/>
    <a:srgbClr val="093C71"/>
    <a:srgbClr val="AC00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6433" autoAdjust="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431BA1-A815-4605-A991-9188657332AF}" type="datetime1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5B23B-BA80-4EB7-AB63-F67E29E7AB0D}" type="datetime1">
              <a:rPr lang="ru-RU" noProof="0" smtClean="0"/>
              <a:t>10.11.2021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4748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8357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7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15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5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43" y="4777260"/>
            <a:ext cx="5438791" cy="39080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6713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068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7496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9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41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9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7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одзаголовок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9"/>
            <a:ext cx="10862677" cy="44628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5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5" y="1980001"/>
            <a:ext cx="5183188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 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6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6" y="1980001"/>
            <a:ext cx="5157787" cy="3996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9" cy="39323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6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Вставьте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988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2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4402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03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Вставьте нижний колонтитул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7119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Вставьте нижний колонтитул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798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Вставьте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315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Вставьте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8129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Вставьте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294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BDF1-B54C-4CB0-ABA4-F139C50C4D76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Прямоугольник: скругленные углы 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4"/>
            <a:ext cx="12116547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ru-RU" sz="1200" b="1" dirty="0">
              <a:solidFill>
                <a:srgbClr val="093C71"/>
              </a:solidFill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7" y="213498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олилиния: Фигура 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1" y="5962138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11D193A-C52D-43BF-B722-7087FC911843}" type="slidenum">
              <a:rPr lang="ru-RU" smtClean="0"/>
              <a:pPr algn="ctr"/>
              <a:t>‹#›</a:t>
            </a:fld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Полилиния: Фигура 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9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9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Стиль образца заголовка</a:t>
            </a:r>
            <a:endParaRPr lang="ru-RU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260001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9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59" r:id="rId13"/>
    <p:sldLayoutId id="2147483656" r:id="rId14"/>
    <p:sldLayoutId id="2147483666" r:id="rId15"/>
    <p:sldLayoutId id="2147483650" r:id="rId16"/>
    <p:sldLayoutId id="2147483652" r:id="rId17"/>
    <p:sldLayoutId id="2147483667" r:id="rId18"/>
    <p:sldLayoutId id="2147483668" r:id="rId19"/>
    <p:sldLayoutId id="2147483654" r:id="rId20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989546" y="195695"/>
            <a:ext cx="91686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310" algn="ctr">
              <a:lnSpc>
                <a:spcPct val="150000"/>
              </a:lnSpc>
            </a:pPr>
            <a:r>
              <a:rPr lang="ru-RU" sz="2000" b="1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КАЗАХСТАН</a:t>
            </a:r>
          </a:p>
          <a:p>
            <a:pPr marR="67310" algn="ctr">
              <a:lnSpc>
                <a:spcPct val="150000"/>
              </a:lnSpc>
            </a:pPr>
            <a:r>
              <a:rPr lang="ru-RU" sz="2000" b="1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САНИТАРНО-ЭПИДЕМИОЛОГИЧЕСКОГО КОНТРОЛЯ</a:t>
            </a:r>
          </a:p>
          <a:p>
            <a:pPr marR="67310" algn="ctr"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ЦИОНАЛ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spc="-1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  <a:r>
              <a:rPr lang="ru-RU" sz="2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</a:t>
            </a:r>
            <a:r>
              <a:rPr lang="ru-RU" sz="2000" b="1" spc="-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20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</a:t>
            </a:r>
            <a:r>
              <a:rPr lang="ru-RU" sz="20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КЦИЙ </a:t>
            </a:r>
          </a:p>
          <a:p>
            <a:pPr marR="67310" algn="ctr"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М.</a:t>
            </a:r>
            <a:r>
              <a:rPr lang="ru-RU" sz="2000" b="1" spc="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АЙКИМ</a:t>
            </a:r>
            <a:r>
              <a:rPr lang="ru-RU" sz="2000" b="1" spc="-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67310" algn="ctr">
              <a:lnSpc>
                <a:spcPct val="150000"/>
              </a:lnSpc>
            </a:pPr>
            <a:endParaRPr lang="ru-RU" sz="2000" b="1" spc="-1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37513" y="6308712"/>
            <a:ext cx="166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Алматы. 2021 г.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13160" y="5978497"/>
            <a:ext cx="3987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директор, д.м.н.  Т. </a:t>
            </a:r>
            <a:r>
              <a:rPr lang="ru-RU" sz="1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Ерубаев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181181"/>
            <a:ext cx="1158521" cy="11585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0763" y="2119086"/>
            <a:ext cx="9168601" cy="264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67310" algn="ct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обеспечения мониторинга за активностью природных очагов особо опасных инфекций</a:t>
            </a:r>
          </a:p>
        </p:txBody>
      </p:sp>
    </p:spTree>
    <p:extLst>
      <p:ext uri="{BB962C8B-B14F-4D97-AF65-F5344CB8AC3E}">
        <p14:creationId xmlns:p14="http://schemas.microsoft.com/office/powerpoint/2010/main" val="253780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418184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положительные аспекты 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703510" y="2466531"/>
            <a:ext cx="1355725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2454B69-CCD3-4A91-B66C-92C0D73A25C6}" type="TxLink">
              <a:rPr lang="en-US" sz="20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r"/>
              <a:t>QUARTER: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" name="TextBox 51"/>
          <p:cNvSpPr txBox="1"/>
          <p:nvPr/>
        </p:nvSpPr>
        <p:spPr>
          <a:xfrm>
            <a:off x="6697159" y="2999933"/>
            <a:ext cx="1365251" cy="377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2DB72D-AB1E-418A-8929-F4EDFB8773AD}" type="TxLink">
              <a:rPr lang="en-US" sz="20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r"/>
              <a:t>MACROS:</a:t>
            </a:fld>
            <a:endParaRPr lang="en-US" sz="2000" b="1" i="0" u="none" strike="noStrike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93458" y="4223904"/>
            <a:ext cx="3436449" cy="1618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Создание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кадрового резерва специалистов для осуществления обращения  с патогенными биологическими агентами I и II групп патогенности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82147" y="1436907"/>
            <a:ext cx="2923826" cy="7946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Управление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биологическими рисками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67534" y="4238928"/>
            <a:ext cx="3436449" cy="1603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Социальная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защита специалистов и вспомогательного персонала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63422" y="2821221"/>
            <a:ext cx="3169486" cy="11049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аспекты</a:t>
            </a:r>
          </a:p>
        </p:txBody>
      </p:sp>
      <p:cxnSp>
        <p:nvCxnSpPr>
          <p:cNvPr id="22" name="Прямая со стрелкой 21"/>
          <p:cNvCxnSpPr>
            <a:stCxn id="20" idx="5"/>
            <a:endCxn id="14" idx="0"/>
          </p:cNvCxnSpPr>
          <p:nvPr/>
        </p:nvCxnSpPr>
        <p:spPr>
          <a:xfrm>
            <a:off x="7068748" y="3764312"/>
            <a:ext cx="1642935" cy="45959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0" idx="0"/>
            <a:endCxn id="18" idx="2"/>
          </p:cNvCxnSpPr>
          <p:nvPr/>
        </p:nvCxnSpPr>
        <p:spPr>
          <a:xfrm flipH="1" flipV="1">
            <a:off x="5944060" y="2231577"/>
            <a:ext cx="4105" cy="58964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3"/>
            <a:endCxn id="19" idx="0"/>
          </p:cNvCxnSpPr>
          <p:nvPr/>
        </p:nvCxnSpPr>
        <p:spPr>
          <a:xfrm flipH="1">
            <a:off x="3285759" y="3764312"/>
            <a:ext cx="1541823" cy="47461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6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237513" y="6308712"/>
            <a:ext cx="166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Алматы. 2021 г.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4"/>
          <p:cNvSpPr/>
          <p:nvPr/>
        </p:nvSpPr>
        <p:spPr>
          <a:xfrm>
            <a:off x="3728011" y="3300162"/>
            <a:ext cx="5017771" cy="0"/>
          </a:xfrm>
          <a:custGeom>
            <a:avLst/>
            <a:gdLst/>
            <a:ahLst/>
            <a:cxnLst/>
            <a:rect l="l" t="t" r="r" b="b"/>
            <a:pathLst>
              <a:path w="5017770">
                <a:moveTo>
                  <a:pt x="0" y="0"/>
                </a:moveTo>
                <a:lnTo>
                  <a:pt x="5017389" y="0"/>
                </a:lnTo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6"/>
          <p:cNvSpPr txBox="1"/>
          <p:nvPr/>
        </p:nvSpPr>
        <p:spPr>
          <a:xfrm>
            <a:off x="3799485" y="2869276"/>
            <a:ext cx="49129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marR="67310" algn="ctr"/>
            <a:r>
              <a:rPr lang="ru-RU" sz="2800" b="1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13160" y="5978497"/>
            <a:ext cx="3987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директор, д.м.н.  Т. </a:t>
            </a:r>
            <a:r>
              <a:rPr lang="ru-RU" sz="1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Ерубаев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181181"/>
            <a:ext cx="1158521" cy="11585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8896" y="153971"/>
            <a:ext cx="6096000" cy="1345048"/>
          </a:xfrm>
          <a:prstGeom prst="rect">
            <a:avLst/>
          </a:prstGeom>
        </p:spPr>
        <p:txBody>
          <a:bodyPr>
            <a:spAutoFit/>
          </a:bodyPr>
          <a:lstStyle/>
          <a:p>
            <a:pPr marR="67310" algn="ctr">
              <a:lnSpc>
                <a:spcPct val="150000"/>
              </a:lnSpc>
            </a:pP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КАЗАХСТАН</a:t>
            </a:r>
          </a:p>
          <a:p>
            <a:pPr marR="67310" algn="ctr">
              <a:lnSpc>
                <a:spcPct val="150000"/>
              </a:lnSpc>
            </a:pP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САНИТАРНО-ЭПИДЕМИОЛОГИЧЕСКОГО КОНТРОЛЯ</a:t>
            </a:r>
          </a:p>
          <a:p>
            <a:pPr marR="67310" algn="ctr">
              <a:lnSpc>
                <a:spcPct val="150000"/>
              </a:lnSpc>
            </a:pP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на ПХВ 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ЦИОНАЛ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spc="-1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  <a:r>
              <a:rPr lang="ru-RU" sz="14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67310" algn="ctr">
              <a:lnSpc>
                <a:spcPct val="150000"/>
              </a:lnSpc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 ОП</a:t>
            </a:r>
            <a:r>
              <a:rPr lang="ru-RU" sz="1400" b="1" spc="-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14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</a:t>
            </a:r>
            <a:r>
              <a:rPr lang="ru-RU" sz="14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КЦИЙ ИМ. М.</a:t>
            </a:r>
            <a:r>
              <a:rPr lang="ru-RU" sz="1400" b="1" spc="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АЙКИМ</a:t>
            </a:r>
            <a:r>
              <a:rPr lang="ru-RU" sz="1400" b="1" spc="-2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b="1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353315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ЗА ОСОБО ОПАСНЫМИ ИНФЕКЦИЯМИ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80" y="1054188"/>
            <a:ext cx="8601756" cy="49837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90171" y="6250760"/>
            <a:ext cx="10232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Казахстане природные очаги чумы занимают почти </a:t>
            </a:r>
            <a:r>
              <a:rPr lang="ru-RU" sz="1600" dirty="0" smtClean="0"/>
              <a:t>половину территории республики </a:t>
            </a:r>
            <a:r>
              <a:rPr lang="ru-RU" sz="1600" dirty="0"/>
              <a:t>(41% площади). </a:t>
            </a:r>
          </a:p>
        </p:txBody>
      </p:sp>
    </p:spTree>
    <p:extLst>
      <p:ext uri="{BB962C8B-B14F-4D97-AF65-F5344CB8AC3E}">
        <p14:creationId xmlns:p14="http://schemas.microsoft.com/office/powerpoint/2010/main" val="156008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очагИ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чумы на трансграничных территориях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68" y="1965471"/>
            <a:ext cx="4198203" cy="425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F:\Зам\МОИ ДОКУМЕНТЫ\ВКО\Общая с заставами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50" y="1907415"/>
            <a:ext cx="6343672" cy="42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897" y="1378109"/>
            <a:ext cx="467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Волго-Уральский песчаный очаг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чумы</a:t>
            </a:r>
            <a:endParaRPr lang="ru-RU" b="1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83888" y="1283303"/>
            <a:ext cx="0" cy="52276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930135" y="1370104"/>
            <a:ext cx="35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Горно-Алтайский очаг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чумы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1371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филиалов ННЦООИ им. М. </a:t>
            </a:r>
            <a:r>
              <a:rPr lang="ru-RU" sz="2000" b="1" cap="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айкимбаева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95318" y="1239761"/>
            <a:ext cx="0" cy="52276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kaisar\Desktop\Работа\Сводная информация\Атырау\20200406_1148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8" y="1283303"/>
            <a:ext cx="2922616" cy="23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aisar\Desktop\Работа\Сводная информация\Жамбылская\WhatsApp Image 2020-04-06 at 15.49.09 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47" y="1283304"/>
            <a:ext cx="2925604" cy="23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01" y="1283304"/>
            <a:ext cx="2925604" cy="2334892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8" y="4028774"/>
            <a:ext cx="2950119" cy="23544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kaisar\Desktop\Работа\Сводная информация\Актобе\IMG-20200406-WA00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47" y="4046286"/>
            <a:ext cx="2893897" cy="2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IMG_00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01" y="4028774"/>
            <a:ext cx="2893897" cy="22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802118" y="1225248"/>
            <a:ext cx="0" cy="52276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7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филиалов ННЦООИ им. М. </a:t>
            </a:r>
            <a:r>
              <a:rPr lang="ru-RU" sz="2000" b="1" cap="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айкимбаева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95318" y="1239761"/>
            <a:ext cx="0" cy="52276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02118" y="1225248"/>
            <a:ext cx="0" cy="52276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kaisar\Desktop\Работа\Сводная информация\Кызылорда\Алма Муслимовна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9" y="1254276"/>
            <a:ext cx="2925602" cy="23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Windows 7\Desktop\DCIM\100ACA64\DSC_0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5761" y="1239761"/>
            <a:ext cx="2906589" cy="2363921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5" y="1225249"/>
            <a:ext cx="2886998" cy="237843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0" y="4051898"/>
            <a:ext cx="2900441" cy="2331334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60" y="4028774"/>
            <a:ext cx="2874883" cy="2351460"/>
          </a:xfrm>
          <a:prstGeom prst="rect">
            <a:avLst/>
          </a:prstGeom>
        </p:spPr>
      </p:pic>
      <p:pic>
        <p:nvPicPr>
          <p:cNvPr id="24" name="Рисунок 23" descr="C:\Users\user\Desktop\здание зоологи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0343" y="4028774"/>
            <a:ext cx="2886998" cy="23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70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СПЕЦИАЛИСТОВ </a:t>
            </a: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ННЦООИ 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ПОЛЕВЫХ УСЛОВИЯХ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76" y="1283303"/>
            <a:ext cx="3656074" cy="254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90" y="1283303"/>
            <a:ext cx="3656074" cy="254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3" descr="C:\Users\a.matzhanova\Downloads\IMG-20200520-WA0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89" y="4216337"/>
            <a:ext cx="3490621" cy="240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024102" y="1094621"/>
            <a:ext cx="0" cy="29330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20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ЦИФРОВИЗАЦИЯ, ИНФОРМАЦИОННАЯ СИСТЕМА «БИОБЕЗОПАСНОСТЬ»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01" y="1395125"/>
            <a:ext cx="1154789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Одной из важнейших задач нового Закона о Биобезопасности является постоянный контроль (мониторинг) на государственном уровне реальной эпидемической и эпизоотической ситуации в стране и раннее выявление внешних биологических угроз исходящих от зарубежных стран, которые могут представлять опасность для Казахстанской системы здравоохранения.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01" y="2506048"/>
            <a:ext cx="11580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этих целей проектом ЗРК Биобезопасность предусмотрена разработка специальной информационной системы мониторинга и оценки биологических рисков для населения Казахстана, которая будет в он-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лайн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режиме проводить мониторинг: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3931" y="3125810"/>
            <a:ext cx="53096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за потенциально-опасными биологическими объектами внутри страны:</a:t>
            </a:r>
          </a:p>
          <a:p>
            <a:pPr indent="269875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природными очагами особо опасных инфекций;</a:t>
            </a:r>
          </a:p>
          <a:p>
            <a:pPr indent="269875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особо опасными инфекционными заболеваниями человека и животных;</a:t>
            </a:r>
          </a:p>
          <a:p>
            <a:pPr indent="269875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лабораториями работающими (содержащими в коллекциях) с микроорганизмами 1-2 групп патогенности) вне зависимости от их ведомственной принадлежности;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8861" y="5452165"/>
            <a:ext cx="8497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за эпидемической и эпизоотической ситуацией в зарубежных странах, особенно в сопредельных приграничных и имеющих прямое транспортное сообщение с Республикой Казахстан.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7419" y="2409505"/>
            <a:ext cx="115192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humbs.dreamstime.com/b/%D0%B3%D0%BB%D0%BE%D0%B1%D1%83%D1%81-%D0%B7%D0%B5%D0%BC%D0%BB%D0%B8-%D1%81-%D1%81%D0%B5%D0%BC%D0%B5%D0%BD%D0%BE%D0%B7%D0%B0%D1%87%D0%B0%D1%82%D0%BA%D0%B0%D0%BC%D0%B8-%D0%B8-bacterias-%D0%BF%D0%BE%D0%B4-%D0%BB%D1%83%D0%BF%D0%BE%D0%B9-%D0%BF%D0%B5%D1%80%D0%B5%D0%B2%D0%BE%D0%B4%D0%BE%D0%BC-d-151344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0" y="5137693"/>
            <a:ext cx="2246606" cy="148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3.ggpht.com/a/AATXAJyFJ8I7PP8ZJAmnrxXkuGZ5y6aSUUk2lxBnS9iGcg=s900-c-k-c0xffffffff-no-rj-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0" y="3308596"/>
            <a:ext cx="1544293" cy="154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EQf-7isWkAE_l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06" y="3341231"/>
            <a:ext cx="2152124" cy="151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athrubhumi.com/polopoly_fs/1.4876585.1593709742!/image/image.jpg_gen/derivatives/landscape_894_577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2" y="3295203"/>
            <a:ext cx="1770653" cy="157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8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ЦИФРОВИЗАЦИЯ, ИНФОРМАЦИОННАЯ СИСТЕМА «БИОБЕЗОПАСНОСТЬ»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01" y="1199903"/>
            <a:ext cx="11461366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Разработчиками Закона предполагается, что данные, полученные уполномоченными государственными органами от единой информационной системы «Биобезопасность РК», позволят на основании анализа и оценки биологических рисков и угроз создать - компьютерную геоинформационную модель рисков, «привязанную» к конкретной административной территории, с учетом характерных для данной территории метеофакторов, ландшафтных и социально значимых объектов инфраструктуры, численностью проживающего населения. 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167" y="2524599"/>
            <a:ext cx="114613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Геоинформационная модель в перспективе, позволит эффективно прогнозировать эпизоотическую и эпидемическую ситуацию в конкретных административных районах Казахстана, приграничных территориях и пунктах пропуска через государственную границу Республики – объективно определять и прогнозировать риски возникновения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299" y="5679281"/>
            <a:ext cx="11555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Модель позволит государственным органам принимать обоснованные управленческие решения, планировать и создавать необходимые резервные материально-технические и человеческие ресурсы, как на республиканском, так и на региональном уровне и обеспечить оперативное реагирование на биологические угрозы и инциденты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https://sputnik.kz/images/1201/58/120158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2" y="3379621"/>
            <a:ext cx="4247531" cy="225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408" y="3263263"/>
            <a:ext cx="3928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Локальных биологических инцидентов;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Ограниченных биологических инцидентов;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Чрезвычайных биологических инцидентов.</a:t>
            </a:r>
          </a:p>
        </p:txBody>
      </p:sp>
      <p:pic>
        <p:nvPicPr>
          <p:cNvPr id="16" name="Рисунок 4" descr="Рисунок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28" y="3619866"/>
            <a:ext cx="3492244" cy="177883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40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" y="166678"/>
            <a:ext cx="1116625" cy="1116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1983" y="524935"/>
            <a:ext cx="1050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ЦИФРОВИЗАЦИЯ, ИНФОРМАЦИОННАЯ СИСТЕМА «БИОБЕЗОПАСНОСТЬ»</a:t>
            </a:r>
            <a:endParaRPr lang="ru-RU" sz="2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241" y="1171618"/>
            <a:ext cx="1126066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Сфера участия Национального Научного центра особо опасных инфекций им. М.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Айкимбаева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проекте информационной системы «Биобезопасность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8846" y="1856677"/>
            <a:ext cx="9675386" cy="457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Филиалы ННЦООИ постоянно работают в природных очагах особо опасных инфекций, проводят мониторинг эпидемиологической и эпизоотической ситуации в природных очагах чумы и других особо опасных инфекций, проводят комплекс превентивных (дератизационных и дезинсекционных) мероприятий в наиболее опасных административных территориях и населенных пунктах, имеющихся в природных очагах с проживающим населением – более 3-х млн. чел</a:t>
            </a:r>
            <a:r>
              <a:rPr lang="ru-RU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.;</a:t>
            </a: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endParaRPr lang="ru-RU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ННЦООИ </a:t>
            </a: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единственный институт в системе санитарно-эпидемиологических органов и организаций – ведущий постоянный геоинформационный мониторинг ситуации в природных очагах чумы и других особо опасных инфекций учреждений с использованием </a:t>
            </a:r>
            <a:r>
              <a:rPr lang="en-US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GPS </a:t>
            </a: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навигаторов и имеющий огромную многолетнюю геоинформационную базу данных с точными </a:t>
            </a:r>
            <a:r>
              <a:rPr lang="ru-RU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</a:t>
            </a: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-координатами случаев заболеваний людей и </a:t>
            </a:r>
            <a:r>
              <a:rPr lang="ru-RU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животных;</a:t>
            </a: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ННЦООИ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совместно с Министерством сельского хозяйства разработал и постоянно обновляет геоинформационную базу (атлас, Кадастр) стационарно- неблагополучных по сибирской язве пунктов (1935 – 2018 гг.)     с точными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гео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-координатами зарегистрированных случае заболеваний людей и животных сибирской язвы и местами захоронений животных, павших от сибирской язвы (потенциально- опасных биологических объектов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FF0000"/>
              </a:buClr>
              <a:buSzPct val="149000"/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ННЦООИ ведет постоянный мониторинг (сбор информации) из доступных источников (ВОЗ,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СМИ и др.) о случаях заболеваний особо опасными инфекциями, зарегистрированных в зарубежных странах. Сводная, обобщенная информация ежемесячно представляется в МЗ РК и КСЭК МЗ РК, а также территориальным органам санитарно- эпидемиологического контроля. </a:t>
            </a:r>
            <a:endParaRPr lang="ru-R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53" y="1858920"/>
            <a:ext cx="1537382" cy="107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Dgis-1\Desktop\атлас с правками атшабара\1,06\б.п.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4533" r="2262" b="15896"/>
          <a:stretch/>
        </p:blipFill>
        <p:spPr bwMode="auto">
          <a:xfrm>
            <a:off x="427312" y="3069903"/>
            <a:ext cx="1541423" cy="95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2" y="4301205"/>
            <a:ext cx="1582231" cy="89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3" y="5466805"/>
            <a:ext cx="1582231" cy="102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412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722</Words>
  <Application>Microsoft Office PowerPoint</Application>
  <PresentationFormat>Широкоэкранный</PresentationFormat>
  <Paragraphs>60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2021-05-31T01:18:58Z</dcterms:created>
  <dcterms:modified xsi:type="dcterms:W3CDTF">2021-11-10T09:49:53Z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