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94" r:id="rId1"/>
  </p:sldMasterIdLst>
  <p:sldIdLst>
    <p:sldId id="266" r:id="rId2"/>
    <p:sldId id="267" r:id="rId3"/>
    <p:sldId id="26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AD91020-1ECF-41DA-82C1-0AEBCC605F01}">
          <p14:sldIdLst>
            <p14:sldId id="266"/>
            <p14:sldId id="267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4B6E-9847-4B1E-AAA1-9EDEEA201DB7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C93-0724-4144-9C9B-218B899C48F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11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4B6E-9847-4B1E-AAA1-9EDEEA201DB7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C93-0724-4144-9C9B-218B899C4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45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4B6E-9847-4B1E-AAA1-9EDEEA201DB7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C93-0724-4144-9C9B-218B899C4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36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4B6E-9847-4B1E-AAA1-9EDEEA201DB7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C93-0724-4144-9C9B-218B899C4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4B6E-9847-4B1E-AAA1-9EDEEA201DB7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C93-0724-4144-9C9B-218B899C48F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63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4B6E-9847-4B1E-AAA1-9EDEEA201DB7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C93-0724-4144-9C9B-218B899C4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24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4B6E-9847-4B1E-AAA1-9EDEEA201DB7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C93-0724-4144-9C9B-218B899C4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32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4B6E-9847-4B1E-AAA1-9EDEEA201DB7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C93-0724-4144-9C9B-218B899C4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19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4B6E-9847-4B1E-AAA1-9EDEEA201DB7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C93-0724-4144-9C9B-218B899C4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70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7FD4B6E-9847-4B1E-AAA1-9EDEEA201DB7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5AC93-0724-4144-9C9B-218B899C4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58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4B6E-9847-4B1E-AAA1-9EDEEA201DB7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C93-0724-4144-9C9B-218B899C4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5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7FD4B6E-9847-4B1E-AAA1-9EDEEA201DB7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785AC93-0724-4144-9C9B-218B899C48F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43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B9FA9-CA4F-4D2F-B30D-331F1B294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192271"/>
            <a:ext cx="10058400" cy="111510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сельского хозяйства Республики Казахстан</a:t>
            </a:r>
            <a:r>
              <a:rPr lang="ru-RU" alt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alt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00CA16-9528-40E0-91D5-F1CD5F0E0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2224" y="2466976"/>
            <a:ext cx="7934325" cy="1306739"/>
          </a:xfrm>
        </p:spPr>
        <p:txBody>
          <a:bodyPr/>
          <a:lstStyle/>
          <a:p>
            <a:pPr algn="ctr"/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РГП на ПХВ «НАЦИОНАЛЬНЫЙ РЕФЕРЕНТНЫЙ ЦЕНТР ПО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ВЕТЕРИНАРИИ»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83E0141-EC5C-4356-91A6-26496D3963FF}"/>
              </a:ext>
            </a:extLst>
          </p:cNvPr>
          <p:cNvSpPr/>
          <p:nvPr/>
        </p:nvSpPr>
        <p:spPr>
          <a:xfrm>
            <a:off x="5175716" y="5774470"/>
            <a:ext cx="2664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Нур-Султан - 2021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29" y="3887710"/>
            <a:ext cx="3190545" cy="154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2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397E91-6A69-4D75-A7E6-28843AA156EC}"/>
              </a:ext>
            </a:extLst>
          </p:cNvPr>
          <p:cNvSpPr txBox="1">
            <a:spLocks/>
          </p:cNvSpPr>
          <p:nvPr/>
        </p:nvSpPr>
        <p:spPr>
          <a:xfrm>
            <a:off x="4006550" y="40721"/>
            <a:ext cx="3848699" cy="50405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all" baseline="0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</a:t>
            </a:r>
            <a:endParaRPr lang="ru-RU" sz="20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554303" y="671410"/>
            <a:ext cx="11300836" cy="3022082"/>
            <a:chOff x="323529" y="928670"/>
            <a:chExt cx="8734143" cy="357793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" name="Line 61"/>
            <p:cNvSpPr>
              <a:spLocks noChangeShapeType="1"/>
            </p:cNvSpPr>
            <p:nvPr/>
          </p:nvSpPr>
          <p:spPr bwMode="auto">
            <a:xfrm>
              <a:off x="4286250" y="1500188"/>
              <a:ext cx="2714625" cy="357187"/>
            </a:xfrm>
            <a:prstGeom prst="line">
              <a:avLst/>
            </a:prstGeom>
            <a:grpFill/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 sz="1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" name="Line 61"/>
            <p:cNvSpPr>
              <a:spLocks noChangeShapeType="1"/>
            </p:cNvSpPr>
            <p:nvPr/>
          </p:nvSpPr>
          <p:spPr bwMode="auto">
            <a:xfrm flipH="1">
              <a:off x="2190292" y="1500188"/>
              <a:ext cx="2167396" cy="428626"/>
            </a:xfrm>
            <a:prstGeom prst="line">
              <a:avLst/>
            </a:prstGeom>
            <a:grpFill/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 sz="1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2571736" y="928670"/>
              <a:ext cx="4071966" cy="71438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РГП на ПХВ «НРЦВ»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299943" y="3645024"/>
              <a:ext cx="1714501" cy="792088"/>
            </a:xfrm>
            <a:prstGeom prst="rect">
              <a:avLst/>
            </a:prstGeom>
            <a:solidFill>
              <a:srgbClr val="00FFCC"/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endPara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Лаборатория пищевой безопасности</a:t>
              </a:r>
            </a:p>
            <a:p>
              <a:pPr eaLnBrk="1" hangingPunct="1">
                <a:defRPr/>
              </a:pPr>
              <a:endPara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478971" y="2711546"/>
              <a:ext cx="1647040" cy="786384"/>
            </a:xfrm>
            <a:prstGeom prst="rect">
              <a:avLst/>
            </a:prstGeom>
            <a:solidFill>
              <a:srgbClr val="33CCFF"/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Лаборатория диагностики инфекционных заболеваний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478971" y="3714518"/>
              <a:ext cx="1647040" cy="792088"/>
            </a:xfrm>
            <a:prstGeom prst="rect">
              <a:avLst/>
            </a:prstGeom>
            <a:solidFill>
              <a:srgbClr val="33CCFF"/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Лаборатория пищевой безопасности</a:t>
              </a:r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2299943" y="2705842"/>
              <a:ext cx="1717135" cy="792088"/>
            </a:xfrm>
            <a:prstGeom prst="rect">
              <a:avLst/>
            </a:prstGeom>
            <a:solidFill>
              <a:srgbClr val="00FFCC"/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Лаборатория диагностики инфекционных заболеваний</a:t>
              </a:r>
            </a:p>
          </p:txBody>
        </p:sp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6557372" y="2714809"/>
              <a:ext cx="2500300" cy="85725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Лаборатория Национальной коллекции депонированных штаммов микроорганизмов</a:t>
              </a:r>
            </a:p>
          </p:txBody>
        </p:sp>
        <p:sp>
          <p:nvSpPr>
            <p:cNvPr id="14" name="Rectangle 24"/>
            <p:cNvSpPr>
              <a:spLocks noChangeArrowheads="1"/>
            </p:cNvSpPr>
            <p:nvPr/>
          </p:nvSpPr>
          <p:spPr bwMode="auto">
            <a:xfrm>
              <a:off x="323529" y="3645024"/>
              <a:ext cx="1772779" cy="792088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Лаборатория регистрации, апробации ветеринарных  препаратов</a:t>
              </a:r>
            </a:p>
          </p:txBody>
        </p:sp>
        <p:sp>
          <p:nvSpPr>
            <p:cNvPr id="15" name="Rectangle 58"/>
            <p:cNvSpPr>
              <a:spLocks noChangeArrowheads="1"/>
            </p:cNvSpPr>
            <p:nvPr/>
          </p:nvSpPr>
          <p:spPr bwMode="auto">
            <a:xfrm>
              <a:off x="475792" y="1956317"/>
              <a:ext cx="3429000" cy="571500"/>
            </a:xfrm>
            <a:prstGeom prst="rect">
              <a:avLst/>
            </a:prstGeom>
            <a:solidFill>
              <a:srgbClr val="00FFCC"/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г. </a:t>
              </a:r>
              <a:r>
                <a:rPr lang="ru-RU" sz="20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Нур</a:t>
              </a:r>
              <a:r>
                <a:rPr lang="ru-RU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-Султан</a:t>
              </a:r>
            </a:p>
          </p:txBody>
        </p:sp>
        <p:sp>
          <p:nvSpPr>
            <p:cNvPr id="16" name="Rectangle 58"/>
            <p:cNvSpPr>
              <a:spLocks noChangeArrowheads="1"/>
            </p:cNvSpPr>
            <p:nvPr/>
          </p:nvSpPr>
          <p:spPr bwMode="auto">
            <a:xfrm>
              <a:off x="5546886" y="1895952"/>
              <a:ext cx="3490913" cy="571500"/>
            </a:xfrm>
            <a:prstGeom prst="rect">
              <a:avLst/>
            </a:prstGeom>
            <a:solidFill>
              <a:srgbClr val="33CCFF"/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Филиал </a:t>
              </a:r>
              <a:r>
                <a:rPr lang="ru-RU" sz="20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г.Алматы</a:t>
              </a:r>
              <a:endPara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Соединительная линия уступом 17"/>
            <p:cNvCxnSpPr/>
            <p:nvPr/>
          </p:nvCxnSpPr>
          <p:spPr>
            <a:xfrm rot="5400000">
              <a:off x="1476711" y="3238472"/>
              <a:ext cx="1428750" cy="158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070614" y="3101885"/>
              <a:ext cx="219236" cy="127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cxnSpLocks/>
            </p:cNvCxnSpPr>
            <p:nvPr/>
          </p:nvCxnSpPr>
          <p:spPr>
            <a:xfrm flipH="1">
              <a:off x="5880276" y="2467452"/>
              <a:ext cx="2315" cy="242561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096308" y="3953641"/>
              <a:ext cx="193542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37791" y="2697913"/>
              <a:ext cx="1732823" cy="792088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Административно-хозяйственный блок</a:t>
              </a:r>
            </a:p>
          </p:txBody>
        </p:sp>
      </p:grp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B4156BC1-7DF4-4E3C-9046-4F3592F19183}"/>
              </a:ext>
            </a:extLst>
          </p:cNvPr>
          <p:cNvCxnSpPr>
            <a:cxnSpLocks/>
          </p:cNvCxnSpPr>
          <p:nvPr/>
        </p:nvCxnSpPr>
        <p:spPr>
          <a:xfrm>
            <a:off x="10105574" y="1970575"/>
            <a:ext cx="0" cy="195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D6D81025-D084-4515-AC78-CBC9FC0E8D74}"/>
              </a:ext>
            </a:extLst>
          </p:cNvPr>
          <p:cNvCxnSpPr>
            <a:cxnSpLocks/>
          </p:cNvCxnSpPr>
          <p:nvPr/>
        </p:nvCxnSpPr>
        <p:spPr>
          <a:xfrm>
            <a:off x="8340917" y="1971133"/>
            <a:ext cx="0" cy="1143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Объект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34" y="3685085"/>
            <a:ext cx="5424546" cy="238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8090499" y="3114928"/>
            <a:ext cx="250418" cy="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Таблица 30">
            <a:extLst>
              <a:ext uri="{FF2B5EF4-FFF2-40B4-BE49-F238E27FC236}">
                <a16:creationId xmlns:a16="http://schemas.microsoft.com/office/drawing/2014/main" id="{02591D55-B117-4EB4-A306-57D91BF2E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906644"/>
              </p:ext>
            </p:extLst>
          </p:nvPr>
        </p:nvGraphicFramePr>
        <p:xfrm>
          <a:off x="6223000" y="3836400"/>
          <a:ext cx="5632139" cy="243911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57214">
                  <a:extLst>
                    <a:ext uri="{9D8B030D-6E8A-4147-A177-3AD203B41FA5}">
                      <a16:colId xmlns:a16="http://schemas.microsoft.com/office/drawing/2014/main" val="2682957699"/>
                    </a:ext>
                  </a:extLst>
                </a:gridCol>
                <a:gridCol w="75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0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604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Всего </a:t>
                      </a:r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численность, ед.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172 </a:t>
                      </a:r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/ 100 %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116  (67%)- </a:t>
                      </a: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головное предприятие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3400016870"/>
                  </a:ext>
                </a:extLst>
              </a:tr>
              <a:tr h="159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56 (33%) </a:t>
                      </a: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– филиал в </a:t>
                      </a:r>
                      <a:r>
                        <a:rPr lang="ru-RU" sz="12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г.Алматы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2611957579"/>
                  </a:ext>
                </a:extLst>
              </a:tr>
              <a:tr h="15990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из </a:t>
                      </a: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них: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015045"/>
                  </a:ext>
                </a:extLst>
              </a:tr>
              <a:tr h="479904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Производственный персонал,         ед.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118 </a:t>
                      </a:r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/ </a:t>
                      </a:r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68 </a:t>
                      </a:r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75 (64%) - головное предприятие</a:t>
                      </a:r>
                    </a:p>
                    <a:p>
                      <a:pPr algn="l" fontAlgn="ctr"/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 43</a:t>
                      </a:r>
                      <a:r>
                        <a:rPr lang="ru-RU" sz="1200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(36%) </a:t>
                      </a:r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- филиал в </a:t>
                      </a:r>
                      <a:r>
                        <a:rPr lang="ru-RU" sz="1200" u="none" strike="noStrike" dirty="0" err="1" smtClean="0">
                          <a:solidFill>
                            <a:srgbClr val="002060"/>
                          </a:solidFill>
                          <a:effectLst/>
                        </a:rPr>
                        <a:t>г.Алматы</a:t>
                      </a:r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3878752529"/>
                  </a:ext>
                </a:extLst>
              </a:tr>
              <a:tr h="466897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Административно- управленческий </a:t>
                      </a:r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персонал, ед.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 / </a:t>
                      </a:r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12 </a:t>
                      </a:r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 17 (85%)</a:t>
                      </a:r>
                      <a:r>
                        <a:rPr lang="ru-RU" sz="1200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- </a:t>
                      </a: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головное предприятие</a:t>
                      </a:r>
                    </a:p>
                    <a:p>
                      <a:pPr algn="l" fontAlgn="ctr"/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 3 (15%) -  </a:t>
                      </a: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филиал в </a:t>
                      </a:r>
                      <a:r>
                        <a:rPr lang="ru-RU" sz="12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г.Алматы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2558968933"/>
                  </a:ext>
                </a:extLst>
              </a:tr>
              <a:tr h="544916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Вспомогательный </a:t>
                      </a:r>
                      <a:b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персонал, ед.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34 /20</a:t>
                      </a:r>
                      <a:r>
                        <a:rPr lang="ru-RU" sz="12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 24 (71%) - </a:t>
                      </a: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головное предприятие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 10</a:t>
                      </a:r>
                      <a:r>
                        <a:rPr lang="ru-RU" sz="1200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(29%)</a:t>
                      </a:r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– филиал в </a:t>
                      </a:r>
                      <a:r>
                        <a:rPr lang="ru-RU" sz="12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г.Алматы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807765216"/>
                  </a:ext>
                </a:extLst>
              </a:tr>
              <a:tr h="377329">
                <a:tc gridSpan="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1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6151" y="7746"/>
            <a:ext cx="866324" cy="466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36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63BCAFE-0719-4BF6-BFBA-558417EC783A}"/>
              </a:ext>
            </a:extLst>
          </p:cNvPr>
          <p:cNvSpPr txBox="1">
            <a:spLocks/>
          </p:cNvSpPr>
          <p:nvPr/>
        </p:nvSpPr>
        <p:spPr>
          <a:xfrm>
            <a:off x="1811786" y="207034"/>
            <a:ext cx="9782116" cy="914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Санитарно-защитная зона (СЗЗ)</a:t>
            </a:r>
            <a:b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4000" b="1" dirty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C3FC117-9910-425A-9F2A-54F3D2860B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69872" cy="125175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34936" y="1133932"/>
            <a:ext cx="10499108" cy="513986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для лабораторий, работающих с патогенными микроорганизмами, с химически и радиологическими веществами и др., отсутствуют требования к СЗЗ.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этом, в зависимости от вида деятельности, лаборатория может наносить вред источниками воздействия на среду обитания и здоровье человека.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Санитарные правила "Санитарно-эпидемиологические требования по установлению санитарно-защитной зоны производственных объектов", утвержденные приказом Министра национальной экономики Республики Казахстан № 237 от 20 марта 2015 года (далее – Правила) направлены только к производственным объектам.</a:t>
            </a:r>
          </a:p>
          <a:p>
            <a:pPr algn="just">
              <a:lnSpc>
                <a:spcPct val="115000"/>
              </a:lnSpc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подпункту 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пункта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приложения 1 Правил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 объектам, использующим в производстве микроорганизмы 1-2 группы патогенности, требования к СЗЗ составляют не менее 1000 метров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1028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2194</TotalTime>
  <Words>295</Words>
  <Application>Microsoft Office PowerPoint</Application>
  <PresentationFormat>Широкоэкранный</PresentationFormat>
  <Paragraphs>46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Tahoma</vt:lpstr>
      <vt:lpstr>Times New Roman</vt:lpstr>
      <vt:lpstr>Wingdings</vt:lpstr>
      <vt:lpstr>Ретро</vt:lpstr>
      <vt:lpstr>Министерство сельского хозяйства Республики Казахстан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Кушкимбаева Назгуль</cp:lastModifiedBy>
  <cp:revision>467</cp:revision>
  <cp:lastPrinted>2021-11-11T11:47:10Z</cp:lastPrinted>
  <dcterms:created xsi:type="dcterms:W3CDTF">2021-05-26T08:25:11Z</dcterms:created>
  <dcterms:modified xsi:type="dcterms:W3CDTF">2021-11-15T04:56:26Z</dcterms:modified>
</cp:coreProperties>
</file>