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image37.svg" ContentType="image/svg"/>
  <Override PartName="/ppt/media/image39.svg" ContentType="image/svg"/>
  <Override PartName="/ppt/media/image43.svg" ContentType="image/svg"/>
  <Override PartName="/ppt/media/image104.svg" ContentType="image/svg"/>
  <Override PartName="/ppt/media/image51.svg" ContentType="image/svg"/>
  <Override PartName="/ppt/media/image108.svg" ContentType="image/sv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0" r:id="rId2"/>
    <p:sldId id="361" r:id="rId3"/>
    <p:sldId id="362" r:id="rId4"/>
    <p:sldId id="363" r:id="rId5"/>
    <p:sldId id="364" r:id="rId6"/>
    <p:sldId id="359" r:id="rId7"/>
    <p:sldId id="345" r:id="rId8"/>
    <p:sldId id="326" r:id="rId9"/>
    <p:sldId id="328" r:id="rId10"/>
    <p:sldId id="312" r:id="rId11"/>
    <p:sldId id="299" r:id="rId12"/>
    <p:sldId id="323" r:id="rId13"/>
    <p:sldId id="309" r:id="rId14"/>
    <p:sldId id="320" r:id="rId15"/>
    <p:sldId id="347" r:id="rId16"/>
    <p:sldId id="365" r:id="rId17"/>
    <p:sldId id="366" r:id="rId18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EFFFF"/>
    <a:srgbClr val="C4611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2857" autoAdjust="0"/>
  </p:normalViewPr>
  <p:slideViewPr>
    <p:cSldViewPr snapToGrid="0">
      <p:cViewPr>
        <p:scale>
          <a:sx n="110" d="100"/>
          <a:sy n="11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81527012599196E-2"/>
          <c:y val="4.4176706827309238E-2"/>
          <c:w val="0.97961847298740079"/>
          <c:h val="0.71025179169006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11 месяцев 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0.8</c:v>
                </c:pt>
                <c:pt idx="1">
                  <c:v>1</c:v>
                </c:pt>
                <c:pt idx="2">
                  <c:v>1.1000000000000001</c:v>
                </c:pt>
                <c:pt idx="3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86-45B4-BEC8-5BEAE5AF84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9"/>
        <c:overlap val="-27"/>
        <c:axId val="71139328"/>
        <c:axId val="71142016"/>
      </c:barChart>
      <c:catAx>
        <c:axId val="7113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71142016"/>
        <c:crosses val="autoZero"/>
        <c:auto val="1"/>
        <c:lblAlgn val="ctr"/>
        <c:lblOffset val="100"/>
        <c:noMultiLvlLbl val="0"/>
      </c:catAx>
      <c:valAx>
        <c:axId val="7114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139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55637083496329"/>
          <c:y val="3.4410180684237943E-2"/>
          <c:w val="0.7504436221577232"/>
          <c:h val="0.931179638631524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dirty="0"/>
                      <a:t>8,3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99-4EBD-B32C-A76DF384B9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Кызылординская обл.</c:v>
                </c:pt>
                <c:pt idx="1">
                  <c:v>СКО</c:v>
                </c:pt>
                <c:pt idx="2">
                  <c:v>Туркестанская обл.</c:v>
                </c:pt>
                <c:pt idx="3">
                  <c:v>Атырауская обл.</c:v>
                </c:pt>
                <c:pt idx="4">
                  <c:v>Мангистауская обл.</c:v>
                </c:pt>
                <c:pt idx="5">
                  <c:v>Акмолинская обл.</c:v>
                </c:pt>
                <c:pt idx="6">
                  <c:v>ЗКО</c:v>
                </c:pt>
                <c:pt idx="7">
                  <c:v>Жамбылская обл.</c:v>
                </c:pt>
                <c:pt idx="8">
                  <c:v>Павлодарская обл.</c:v>
                </c:pt>
                <c:pt idx="9">
                  <c:v>Актюбинская обл.</c:v>
                </c:pt>
                <c:pt idx="10">
                  <c:v>Костанайская обл.</c:v>
                </c:pt>
                <c:pt idx="11">
                  <c:v>Алматинская обл.</c:v>
                </c:pt>
                <c:pt idx="12">
                  <c:v>г. Шымкент</c:v>
                </c:pt>
                <c:pt idx="13">
                  <c:v>ВКО</c:v>
                </c:pt>
                <c:pt idx="14">
                  <c:v>Карагандинская обл.</c:v>
                </c:pt>
                <c:pt idx="15">
                  <c:v>г. Нур-Султан</c:v>
                </c:pt>
                <c:pt idx="16">
                  <c:v>г. Алматы</c:v>
                </c:pt>
              </c:strCache>
            </c:strRef>
          </c:cat>
          <c:val>
            <c:numRef>
              <c:f>Лист1!$B$2:$B$18</c:f>
              <c:numCache>
                <c:formatCode>0.0</c:formatCode>
                <c:ptCount val="17"/>
                <c:pt idx="0">
                  <c:v>0.19576566165176038</c:v>
                </c:pt>
                <c:pt idx="1">
                  <c:v>0.29268196120979006</c:v>
                </c:pt>
                <c:pt idx="2">
                  <c:v>0.3031507050323502</c:v>
                </c:pt>
                <c:pt idx="3">
                  <c:v>0.30510873415014794</c:v>
                </c:pt>
                <c:pt idx="4">
                  <c:v>0.34230239043100336</c:v>
                </c:pt>
                <c:pt idx="5">
                  <c:v>0.37148710409085955</c:v>
                </c:pt>
                <c:pt idx="6">
                  <c:v>0.38971113068091168</c:v>
                </c:pt>
                <c:pt idx="7">
                  <c:v>0.48611161493682753</c:v>
                </c:pt>
                <c:pt idx="8">
                  <c:v>0.48827240954231282</c:v>
                </c:pt>
                <c:pt idx="9">
                  <c:v>0.50092726450602987</c:v>
                </c:pt>
                <c:pt idx="10">
                  <c:v>0.60697007388989221</c:v>
                </c:pt>
                <c:pt idx="11">
                  <c:v>0.73454631604210652</c:v>
                </c:pt>
                <c:pt idx="12">
                  <c:v>0.81388525177600002</c:v>
                </c:pt>
                <c:pt idx="13">
                  <c:v>0.82914324662235239</c:v>
                </c:pt>
                <c:pt idx="14">
                  <c:v>0.92294446368331828</c:v>
                </c:pt>
                <c:pt idx="15">
                  <c:v>3.9371656351033102</c:v>
                </c:pt>
                <c:pt idx="16">
                  <c:v>8.98375543486517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50-4B0D-8DF5-93D84008A4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2"/>
        <c:axId val="124613760"/>
        <c:axId val="124731776"/>
      </c:barChart>
      <c:catAx>
        <c:axId val="12461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24731776"/>
        <c:crosses val="autoZero"/>
        <c:auto val="1"/>
        <c:lblAlgn val="ctr"/>
        <c:lblOffset val="100"/>
        <c:noMultiLvlLbl val="0"/>
      </c:catAx>
      <c:valAx>
        <c:axId val="12473177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2461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49759720401923E-2"/>
          <c:y val="3.8012457310813194E-2"/>
          <c:w val="0.95194408038444733"/>
          <c:h val="0.81210336232021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11 месяцев 2021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0.6</c:v>
                </c:pt>
                <c:pt idx="1">
                  <c:v>3.2</c:v>
                </c:pt>
                <c:pt idx="2">
                  <c:v>4.5</c:v>
                </c:pt>
                <c:pt idx="3">
                  <c:v>6.5</c:v>
                </c:pt>
                <c:pt idx="4">
                  <c:v>15.3</c:v>
                </c:pt>
                <c:pt idx="5">
                  <c:v>12.3</c:v>
                </c:pt>
                <c:pt idx="6">
                  <c:v>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86-45B4-BEC8-5BEAE5AF84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9"/>
        <c:overlap val="-27"/>
        <c:axId val="145406976"/>
        <c:axId val="166795520"/>
      </c:barChart>
      <c:catAx>
        <c:axId val="14540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66795520"/>
        <c:crosses val="autoZero"/>
        <c:auto val="1"/>
        <c:lblAlgn val="ctr"/>
        <c:lblOffset val="100"/>
        <c:noMultiLvlLbl val="0"/>
      </c:catAx>
      <c:valAx>
        <c:axId val="166795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4069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381527012599196E-2"/>
          <c:y val="4.4176706827309238E-2"/>
          <c:w val="0.94268179358661153"/>
          <c:h val="0.846984121294005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 БУМАЖНОМ НОСИТЕЛЕ</c:v>
                </c:pt>
                <c:pt idx="1">
                  <c:v>ЭП</c:v>
                </c:pt>
                <c:pt idx="2">
                  <c:v>КНП</c:v>
                </c:pt>
                <c:pt idx="3">
                  <c:v>МОБИЛЬНОЕ ПРИЛОЖЕНИЕ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1E-3</c:v>
                </c:pt>
                <c:pt idx="1">
                  <c:v>5.5E-2</c:v>
                </c:pt>
                <c:pt idx="2" formatCode="0%">
                  <c:v>0.4</c:v>
                </c:pt>
                <c:pt idx="3">
                  <c:v>0.54400000000000004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86-45B4-BEC8-5BEAE5AF84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9"/>
        <c:overlap val="-27"/>
        <c:axId val="145455360"/>
        <c:axId val="145470592"/>
      </c:barChart>
      <c:catAx>
        <c:axId val="1454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45470592"/>
        <c:crosses val="autoZero"/>
        <c:auto val="1"/>
        <c:lblAlgn val="ctr"/>
        <c:lblOffset val="100"/>
        <c:noMultiLvlLbl val="0"/>
      </c:catAx>
      <c:valAx>
        <c:axId val="1454705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5455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1AF02-4A1A-49ED-AFDC-0EBBEBC2BE93}" type="doc">
      <dgm:prSet loTypeId="urn:microsoft.com/office/officeart/2005/8/layout/gear1#1" loCatId="relationship" qsTypeId="urn:microsoft.com/office/officeart/2005/8/quickstyle/simple5" qsCatId="simple" csTypeId="urn:microsoft.com/office/officeart/2005/8/colors/accent1_5" csCatId="accent1" phldr="1"/>
      <dgm:spPr/>
    </dgm:pt>
    <dgm:pt modelId="{A37A886F-FCA1-43A2-961E-7FA3A0B4D956}">
      <dgm:prSet phldrT="[Текст]" custT="1"/>
      <dgm:spPr/>
      <dgm:t>
        <a:bodyPr/>
        <a:lstStyle/>
        <a:p>
          <a:endParaRPr lang="ru-RU" sz="1600" b="0" dirty="0">
            <a:solidFill>
              <a:schemeClr val="tx1"/>
            </a:solidFill>
          </a:endParaRPr>
        </a:p>
      </dgm:t>
    </dgm:pt>
    <dgm:pt modelId="{DA288291-9387-4CE9-9C0F-A22B85CC49BA}" type="parTrans" cxnId="{E3C25E37-ED7B-4785-8FA9-0385C32A8C42}">
      <dgm:prSet/>
      <dgm:spPr/>
      <dgm:t>
        <a:bodyPr/>
        <a:lstStyle/>
        <a:p>
          <a:endParaRPr lang="ru-RU"/>
        </a:p>
      </dgm:t>
    </dgm:pt>
    <dgm:pt modelId="{7574579F-FB2D-46EE-97A7-4AE680FDBD18}" type="sibTrans" cxnId="{E3C25E37-ED7B-4785-8FA9-0385C32A8C42}">
      <dgm:prSet/>
      <dgm:spPr/>
      <dgm:t>
        <a:bodyPr/>
        <a:lstStyle/>
        <a:p>
          <a:endParaRPr lang="ru-RU"/>
        </a:p>
      </dgm:t>
    </dgm:pt>
    <dgm:pt modelId="{09A86D2C-E87E-4852-B373-1ED93F9D241A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D5049EC7-497E-4156-B72E-CE9B058C7A6A}" type="parTrans" cxnId="{62944D23-8A2E-4CCF-823C-34627CE44DC0}">
      <dgm:prSet/>
      <dgm:spPr/>
      <dgm:t>
        <a:bodyPr/>
        <a:lstStyle/>
        <a:p>
          <a:endParaRPr lang="ru-RU"/>
        </a:p>
      </dgm:t>
    </dgm:pt>
    <dgm:pt modelId="{62C454BD-203B-4483-9745-4FE303BA6096}" type="sibTrans" cxnId="{62944D23-8A2E-4CCF-823C-34627CE44DC0}">
      <dgm:prSet/>
      <dgm:spPr/>
      <dgm:t>
        <a:bodyPr/>
        <a:lstStyle/>
        <a:p>
          <a:endParaRPr lang="ru-RU"/>
        </a:p>
      </dgm:t>
    </dgm:pt>
    <dgm:pt modelId="{2DA1A4B4-8163-42B6-87A4-83DFD2764427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</a:endParaRPr>
        </a:p>
      </dgm:t>
    </dgm:pt>
    <dgm:pt modelId="{7AE721A6-1884-42E1-A28D-E1BB35A73F89}" type="parTrans" cxnId="{16BB2DC0-0F33-45E8-9E1D-95D1071B9A15}">
      <dgm:prSet/>
      <dgm:spPr/>
      <dgm:t>
        <a:bodyPr/>
        <a:lstStyle/>
        <a:p>
          <a:endParaRPr lang="ru-RU"/>
        </a:p>
      </dgm:t>
    </dgm:pt>
    <dgm:pt modelId="{422D76FE-F7AB-4198-81E5-27535DCFF77E}" type="sibTrans" cxnId="{16BB2DC0-0F33-45E8-9E1D-95D1071B9A15}">
      <dgm:prSet/>
      <dgm:spPr/>
      <dgm:t>
        <a:bodyPr/>
        <a:lstStyle/>
        <a:p>
          <a:endParaRPr lang="ru-RU"/>
        </a:p>
      </dgm:t>
    </dgm:pt>
    <dgm:pt modelId="{806826E9-4F90-4BB8-87E9-81498DF641B6}" type="pres">
      <dgm:prSet presAssocID="{C6C1AF02-4A1A-49ED-AFDC-0EBBEBC2BE9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07DB39-7E47-44A2-931E-9996D7796550}" type="pres">
      <dgm:prSet presAssocID="{A37A886F-FCA1-43A2-961E-7FA3A0B4D956}" presName="gear1" presStyleLbl="node1" presStyleIdx="0" presStyleCnt="3" custScaleX="122844" custScaleY="121681" custLinFactNeighborX="-83735" custLinFactNeighborY="-787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507C-8BBB-4CF2-83FE-27CFB06B0B36}" type="pres">
      <dgm:prSet presAssocID="{A37A886F-FCA1-43A2-961E-7FA3A0B4D956}" presName="gear1srcNode" presStyleLbl="node1" presStyleIdx="0" presStyleCnt="3"/>
      <dgm:spPr/>
      <dgm:t>
        <a:bodyPr/>
        <a:lstStyle/>
        <a:p>
          <a:endParaRPr lang="ru-RU"/>
        </a:p>
      </dgm:t>
    </dgm:pt>
    <dgm:pt modelId="{D5CC38FC-05D7-47AB-A671-6C9B76D91D2E}" type="pres">
      <dgm:prSet presAssocID="{A37A886F-FCA1-43A2-961E-7FA3A0B4D956}" presName="gear1dstNode" presStyleLbl="node1" presStyleIdx="0" presStyleCnt="3"/>
      <dgm:spPr/>
      <dgm:t>
        <a:bodyPr/>
        <a:lstStyle/>
        <a:p>
          <a:endParaRPr lang="ru-RU"/>
        </a:p>
      </dgm:t>
    </dgm:pt>
    <dgm:pt modelId="{A703C556-90AD-43DC-A76F-127A23A6872B}" type="pres">
      <dgm:prSet presAssocID="{09A86D2C-E87E-4852-B373-1ED93F9D241A}" presName="gear2" presStyleLbl="node1" presStyleIdx="1" presStyleCnt="3" custScaleX="142113" custScaleY="133620" custLinFactNeighborX="33831" custLinFactNeighborY="50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E66BE-4CE0-4F18-A044-4F0285F1A37E}" type="pres">
      <dgm:prSet presAssocID="{09A86D2C-E87E-4852-B373-1ED93F9D241A}" presName="gear2srcNode" presStyleLbl="node1" presStyleIdx="1" presStyleCnt="3"/>
      <dgm:spPr/>
      <dgm:t>
        <a:bodyPr/>
        <a:lstStyle/>
        <a:p>
          <a:endParaRPr lang="ru-RU"/>
        </a:p>
      </dgm:t>
    </dgm:pt>
    <dgm:pt modelId="{4BD8EF4F-F350-4D75-858B-C4D295C73443}" type="pres">
      <dgm:prSet presAssocID="{09A86D2C-E87E-4852-B373-1ED93F9D241A}" presName="gear2dstNode" presStyleLbl="node1" presStyleIdx="1" presStyleCnt="3"/>
      <dgm:spPr/>
      <dgm:t>
        <a:bodyPr/>
        <a:lstStyle/>
        <a:p>
          <a:endParaRPr lang="ru-RU"/>
        </a:p>
      </dgm:t>
    </dgm:pt>
    <dgm:pt modelId="{FA9B22C7-E4B8-4C98-B3DE-97A839C7F3D2}" type="pres">
      <dgm:prSet presAssocID="{2DA1A4B4-8163-42B6-87A4-83DFD2764427}" presName="gear3" presStyleLbl="node1" presStyleIdx="2" presStyleCnt="3" custScaleX="143794" custScaleY="143068" custLinFactNeighborX="55778" custLinFactNeighborY="50441"/>
      <dgm:spPr/>
      <dgm:t>
        <a:bodyPr/>
        <a:lstStyle/>
        <a:p>
          <a:endParaRPr lang="ru-RU"/>
        </a:p>
      </dgm:t>
    </dgm:pt>
    <dgm:pt modelId="{A9C354BF-854D-4708-A1BB-B22BF1360D83}" type="pres">
      <dgm:prSet presAssocID="{2DA1A4B4-8163-42B6-87A4-83DFD276442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CE86C-2F6F-4E42-A6C8-B3A103CDEC9F}" type="pres">
      <dgm:prSet presAssocID="{2DA1A4B4-8163-42B6-87A4-83DFD2764427}" presName="gear3srcNode" presStyleLbl="node1" presStyleIdx="2" presStyleCnt="3"/>
      <dgm:spPr/>
      <dgm:t>
        <a:bodyPr/>
        <a:lstStyle/>
        <a:p>
          <a:endParaRPr lang="ru-RU"/>
        </a:p>
      </dgm:t>
    </dgm:pt>
    <dgm:pt modelId="{A83EF384-D5B9-44AF-98EC-9ACFB5E2CBC7}" type="pres">
      <dgm:prSet presAssocID="{2DA1A4B4-8163-42B6-87A4-83DFD2764427}" presName="gear3dstNode" presStyleLbl="node1" presStyleIdx="2" presStyleCnt="3"/>
      <dgm:spPr/>
      <dgm:t>
        <a:bodyPr/>
        <a:lstStyle/>
        <a:p>
          <a:endParaRPr lang="ru-RU"/>
        </a:p>
      </dgm:t>
    </dgm:pt>
    <dgm:pt modelId="{600724E2-425F-48BA-B3B3-4E1EA9FB4107}" type="pres">
      <dgm:prSet presAssocID="{7574579F-FB2D-46EE-97A7-4AE680FDBD18}" presName="connector1" presStyleLbl="sibTrans2D1" presStyleIdx="0" presStyleCnt="3" custAng="19737508" custScaleY="99208" custLinFactNeighborX="-59978" custLinFactNeighborY="-74714"/>
      <dgm:spPr/>
      <dgm:t>
        <a:bodyPr/>
        <a:lstStyle/>
        <a:p>
          <a:endParaRPr lang="ru-RU"/>
        </a:p>
      </dgm:t>
    </dgm:pt>
    <dgm:pt modelId="{0C3FA16E-D2A6-4CC8-A725-8E7F093C0654}" type="pres">
      <dgm:prSet presAssocID="{62C454BD-203B-4483-9745-4FE303BA6096}" presName="connector2" presStyleLbl="sibTrans2D1" presStyleIdx="1" presStyleCnt="3" custAng="18366889" custLinFactNeighborX="-2293" custLinFactNeighborY="47022"/>
      <dgm:spPr/>
      <dgm:t>
        <a:bodyPr/>
        <a:lstStyle/>
        <a:p>
          <a:endParaRPr lang="ru-RU"/>
        </a:p>
      </dgm:t>
    </dgm:pt>
    <dgm:pt modelId="{97490897-D6C4-47D5-A657-BC21D219A438}" type="pres">
      <dgm:prSet presAssocID="{422D76FE-F7AB-4198-81E5-27535DCFF77E}" presName="connector3" presStyleLbl="sibTrans2D1" presStyleIdx="2" presStyleCnt="3" custAng="4505371" custScaleX="123631" custLinFactNeighborX="51536" custLinFactNeighborY="36367"/>
      <dgm:spPr/>
      <dgm:t>
        <a:bodyPr/>
        <a:lstStyle/>
        <a:p>
          <a:endParaRPr lang="ru-RU"/>
        </a:p>
      </dgm:t>
    </dgm:pt>
  </dgm:ptLst>
  <dgm:cxnLst>
    <dgm:cxn modelId="{4B877524-6E6B-411A-B423-A3EAA0A1C523}" type="presOf" srcId="{2DA1A4B4-8163-42B6-87A4-83DFD2764427}" destId="{FA9B22C7-E4B8-4C98-B3DE-97A839C7F3D2}" srcOrd="0" destOrd="0" presId="urn:microsoft.com/office/officeart/2005/8/layout/gear1#1"/>
    <dgm:cxn modelId="{C45E5344-DF85-4162-A7A2-729EA5477224}" type="presOf" srcId="{A37A886F-FCA1-43A2-961E-7FA3A0B4D956}" destId="{447E507C-8BBB-4CF2-83FE-27CFB06B0B36}" srcOrd="1" destOrd="0" presId="urn:microsoft.com/office/officeart/2005/8/layout/gear1#1"/>
    <dgm:cxn modelId="{67CF4EEF-6BBD-42A5-9131-F608965F6E5E}" type="presOf" srcId="{2DA1A4B4-8163-42B6-87A4-83DFD2764427}" destId="{CC0CE86C-2F6F-4E42-A6C8-B3A103CDEC9F}" srcOrd="2" destOrd="0" presId="urn:microsoft.com/office/officeart/2005/8/layout/gear1#1"/>
    <dgm:cxn modelId="{5298ED34-C5BC-4630-A9A6-3DF706897C19}" type="presOf" srcId="{422D76FE-F7AB-4198-81E5-27535DCFF77E}" destId="{97490897-D6C4-47D5-A657-BC21D219A438}" srcOrd="0" destOrd="0" presId="urn:microsoft.com/office/officeart/2005/8/layout/gear1#1"/>
    <dgm:cxn modelId="{A48C1064-9663-4D21-B8E3-83EF96656863}" type="presOf" srcId="{62C454BD-203B-4483-9745-4FE303BA6096}" destId="{0C3FA16E-D2A6-4CC8-A725-8E7F093C0654}" srcOrd="0" destOrd="0" presId="urn:microsoft.com/office/officeart/2005/8/layout/gear1#1"/>
    <dgm:cxn modelId="{7362034D-E01B-4DA6-891A-2202659BCB62}" type="presOf" srcId="{09A86D2C-E87E-4852-B373-1ED93F9D241A}" destId="{4BD8EF4F-F350-4D75-858B-C4D295C73443}" srcOrd="2" destOrd="0" presId="urn:microsoft.com/office/officeart/2005/8/layout/gear1#1"/>
    <dgm:cxn modelId="{50391AE3-9F4F-47EC-934B-65131BE40DF7}" type="presOf" srcId="{A37A886F-FCA1-43A2-961E-7FA3A0B4D956}" destId="{F707DB39-7E47-44A2-931E-9996D7796550}" srcOrd="0" destOrd="0" presId="urn:microsoft.com/office/officeart/2005/8/layout/gear1#1"/>
    <dgm:cxn modelId="{15BE25C2-19CD-42A6-A71C-09E3ED6EC704}" type="presOf" srcId="{2DA1A4B4-8163-42B6-87A4-83DFD2764427}" destId="{A9C354BF-854D-4708-A1BB-B22BF1360D83}" srcOrd="1" destOrd="0" presId="urn:microsoft.com/office/officeart/2005/8/layout/gear1#1"/>
    <dgm:cxn modelId="{2199C824-49AC-4868-B192-68C0A6C70E42}" type="presOf" srcId="{A37A886F-FCA1-43A2-961E-7FA3A0B4D956}" destId="{D5CC38FC-05D7-47AB-A671-6C9B76D91D2E}" srcOrd="2" destOrd="0" presId="urn:microsoft.com/office/officeart/2005/8/layout/gear1#1"/>
    <dgm:cxn modelId="{8380EE33-1BEC-4FBC-99E5-19E967F0736D}" type="presOf" srcId="{C6C1AF02-4A1A-49ED-AFDC-0EBBEBC2BE93}" destId="{806826E9-4F90-4BB8-87E9-81498DF641B6}" srcOrd="0" destOrd="0" presId="urn:microsoft.com/office/officeart/2005/8/layout/gear1#1"/>
    <dgm:cxn modelId="{4A5356CA-BA80-4CAE-8728-D0204019B146}" type="presOf" srcId="{09A86D2C-E87E-4852-B373-1ED93F9D241A}" destId="{A703C556-90AD-43DC-A76F-127A23A6872B}" srcOrd="0" destOrd="0" presId="urn:microsoft.com/office/officeart/2005/8/layout/gear1#1"/>
    <dgm:cxn modelId="{16BB2DC0-0F33-45E8-9E1D-95D1071B9A15}" srcId="{C6C1AF02-4A1A-49ED-AFDC-0EBBEBC2BE93}" destId="{2DA1A4B4-8163-42B6-87A4-83DFD2764427}" srcOrd="2" destOrd="0" parTransId="{7AE721A6-1884-42E1-A28D-E1BB35A73F89}" sibTransId="{422D76FE-F7AB-4198-81E5-27535DCFF77E}"/>
    <dgm:cxn modelId="{516D6EF7-1172-4D59-BA5D-EB61F841B19F}" type="presOf" srcId="{09A86D2C-E87E-4852-B373-1ED93F9D241A}" destId="{4B3E66BE-4CE0-4F18-A044-4F0285F1A37E}" srcOrd="1" destOrd="0" presId="urn:microsoft.com/office/officeart/2005/8/layout/gear1#1"/>
    <dgm:cxn modelId="{E3C25E37-ED7B-4785-8FA9-0385C32A8C42}" srcId="{C6C1AF02-4A1A-49ED-AFDC-0EBBEBC2BE93}" destId="{A37A886F-FCA1-43A2-961E-7FA3A0B4D956}" srcOrd="0" destOrd="0" parTransId="{DA288291-9387-4CE9-9C0F-A22B85CC49BA}" sibTransId="{7574579F-FB2D-46EE-97A7-4AE680FDBD18}"/>
    <dgm:cxn modelId="{62944D23-8A2E-4CCF-823C-34627CE44DC0}" srcId="{C6C1AF02-4A1A-49ED-AFDC-0EBBEBC2BE93}" destId="{09A86D2C-E87E-4852-B373-1ED93F9D241A}" srcOrd="1" destOrd="0" parTransId="{D5049EC7-497E-4156-B72E-CE9B058C7A6A}" sibTransId="{62C454BD-203B-4483-9745-4FE303BA6096}"/>
    <dgm:cxn modelId="{0485D689-F7EE-4780-8CFB-AD3C70535B4D}" type="presOf" srcId="{7574579F-FB2D-46EE-97A7-4AE680FDBD18}" destId="{600724E2-425F-48BA-B3B3-4E1EA9FB4107}" srcOrd="0" destOrd="0" presId="urn:microsoft.com/office/officeart/2005/8/layout/gear1#1"/>
    <dgm:cxn modelId="{9535BABE-02F9-45B0-859C-BD6E59A4E571}" type="presOf" srcId="{2DA1A4B4-8163-42B6-87A4-83DFD2764427}" destId="{A83EF384-D5B9-44AF-98EC-9ACFB5E2CBC7}" srcOrd="3" destOrd="0" presId="urn:microsoft.com/office/officeart/2005/8/layout/gear1#1"/>
    <dgm:cxn modelId="{A494247A-98E0-4EC0-A4D0-2DB5834ACF03}" type="presParOf" srcId="{806826E9-4F90-4BB8-87E9-81498DF641B6}" destId="{F707DB39-7E47-44A2-931E-9996D7796550}" srcOrd="0" destOrd="0" presId="urn:microsoft.com/office/officeart/2005/8/layout/gear1#1"/>
    <dgm:cxn modelId="{CDB72419-8892-4798-8EAB-9F7233F65D58}" type="presParOf" srcId="{806826E9-4F90-4BB8-87E9-81498DF641B6}" destId="{447E507C-8BBB-4CF2-83FE-27CFB06B0B36}" srcOrd="1" destOrd="0" presId="urn:microsoft.com/office/officeart/2005/8/layout/gear1#1"/>
    <dgm:cxn modelId="{C1260AA3-3524-4A08-8E78-1FA130C42EFA}" type="presParOf" srcId="{806826E9-4F90-4BB8-87E9-81498DF641B6}" destId="{D5CC38FC-05D7-47AB-A671-6C9B76D91D2E}" srcOrd="2" destOrd="0" presId="urn:microsoft.com/office/officeart/2005/8/layout/gear1#1"/>
    <dgm:cxn modelId="{2888667E-B007-4AA2-ADDE-0E294BC76E84}" type="presParOf" srcId="{806826E9-4F90-4BB8-87E9-81498DF641B6}" destId="{A703C556-90AD-43DC-A76F-127A23A6872B}" srcOrd="3" destOrd="0" presId="urn:microsoft.com/office/officeart/2005/8/layout/gear1#1"/>
    <dgm:cxn modelId="{D58B08DF-C648-4B7C-917A-C98360F86231}" type="presParOf" srcId="{806826E9-4F90-4BB8-87E9-81498DF641B6}" destId="{4B3E66BE-4CE0-4F18-A044-4F0285F1A37E}" srcOrd="4" destOrd="0" presId="urn:microsoft.com/office/officeart/2005/8/layout/gear1#1"/>
    <dgm:cxn modelId="{29CA8EAE-7236-40E9-89EE-F7D70F5F8DC9}" type="presParOf" srcId="{806826E9-4F90-4BB8-87E9-81498DF641B6}" destId="{4BD8EF4F-F350-4D75-858B-C4D295C73443}" srcOrd="5" destOrd="0" presId="urn:microsoft.com/office/officeart/2005/8/layout/gear1#1"/>
    <dgm:cxn modelId="{06A152FD-EA16-49EB-B838-29FC30ADC96F}" type="presParOf" srcId="{806826E9-4F90-4BB8-87E9-81498DF641B6}" destId="{FA9B22C7-E4B8-4C98-B3DE-97A839C7F3D2}" srcOrd="6" destOrd="0" presId="urn:microsoft.com/office/officeart/2005/8/layout/gear1#1"/>
    <dgm:cxn modelId="{5589414B-CB08-424D-B250-095B58C45E8E}" type="presParOf" srcId="{806826E9-4F90-4BB8-87E9-81498DF641B6}" destId="{A9C354BF-854D-4708-A1BB-B22BF1360D83}" srcOrd="7" destOrd="0" presId="urn:microsoft.com/office/officeart/2005/8/layout/gear1#1"/>
    <dgm:cxn modelId="{F7F197E2-FA77-4FBB-A5EB-3BCEE4A0C5A9}" type="presParOf" srcId="{806826E9-4F90-4BB8-87E9-81498DF641B6}" destId="{CC0CE86C-2F6F-4E42-A6C8-B3A103CDEC9F}" srcOrd="8" destOrd="0" presId="urn:microsoft.com/office/officeart/2005/8/layout/gear1#1"/>
    <dgm:cxn modelId="{1CB7F391-4E10-4EEF-A81A-EBD84FAEF70A}" type="presParOf" srcId="{806826E9-4F90-4BB8-87E9-81498DF641B6}" destId="{A83EF384-D5B9-44AF-98EC-9ACFB5E2CBC7}" srcOrd="9" destOrd="0" presId="urn:microsoft.com/office/officeart/2005/8/layout/gear1#1"/>
    <dgm:cxn modelId="{9FD3E60E-24F5-4C2B-AE7C-F0D73ACCA139}" type="presParOf" srcId="{806826E9-4F90-4BB8-87E9-81498DF641B6}" destId="{600724E2-425F-48BA-B3B3-4E1EA9FB4107}" srcOrd="10" destOrd="0" presId="urn:microsoft.com/office/officeart/2005/8/layout/gear1#1"/>
    <dgm:cxn modelId="{D71E5EBD-C576-42CD-A0B7-F8EC526553CC}" type="presParOf" srcId="{806826E9-4F90-4BB8-87E9-81498DF641B6}" destId="{0C3FA16E-D2A6-4CC8-A725-8E7F093C0654}" srcOrd="11" destOrd="0" presId="urn:microsoft.com/office/officeart/2005/8/layout/gear1#1"/>
    <dgm:cxn modelId="{49EFCDF3-B582-41F8-ACA5-471BB1F6E1AE}" type="presParOf" srcId="{806826E9-4F90-4BB8-87E9-81498DF641B6}" destId="{97490897-D6C4-47D5-A657-BC21D219A438}" srcOrd="12" destOrd="0" presId="urn:microsoft.com/office/officeart/2005/8/layout/gear1#1"/>
  </dgm:cxnLst>
  <dgm:bg>
    <a:noFill/>
  </dgm:bg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7DB39-7E47-44A2-931E-9996D7796550}">
      <dsp:nvSpPr>
        <dsp:cNvPr id="0" name=""/>
        <dsp:cNvSpPr/>
      </dsp:nvSpPr>
      <dsp:spPr>
        <a:xfrm>
          <a:off x="0" y="0"/>
          <a:ext cx="1322207" cy="1309690"/>
        </a:xfrm>
        <a:prstGeom prst="gear9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tx1"/>
            </a:solidFill>
          </a:endParaRPr>
        </a:p>
      </dsp:txBody>
      <dsp:txXfrm>
        <a:off x="264887" y="306789"/>
        <a:ext cx="792433" cy="673207"/>
      </dsp:txXfrm>
    </dsp:sp>
    <dsp:sp modelId="{A703C556-90AD-43DC-A76F-127A23A6872B}">
      <dsp:nvSpPr>
        <dsp:cNvPr id="0" name=""/>
        <dsp:cNvSpPr/>
      </dsp:nvSpPr>
      <dsp:spPr>
        <a:xfrm>
          <a:off x="467710" y="911006"/>
          <a:ext cx="1112440" cy="1045958"/>
        </a:xfrm>
        <a:prstGeom prst="gear6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740697" y="1175921"/>
        <a:ext cx="566466" cy="516128"/>
      </dsp:txXfrm>
    </dsp:sp>
    <dsp:sp modelId="{FA9B22C7-E4B8-4C98-B3DE-97A839C7F3D2}">
      <dsp:nvSpPr>
        <dsp:cNvPr id="0" name=""/>
        <dsp:cNvSpPr/>
      </dsp:nvSpPr>
      <dsp:spPr>
        <a:xfrm rot="20700000">
          <a:off x="1078712" y="438659"/>
          <a:ext cx="1104895" cy="1095251"/>
        </a:xfrm>
        <a:prstGeom prst="gear6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 rot="-20700000">
        <a:off x="1321620" y="678307"/>
        <a:ext cx="619079" cy="615953"/>
      </dsp:txXfrm>
    </dsp:sp>
    <dsp:sp modelId="{600724E2-425F-48BA-B3B3-4E1EA9FB4107}">
      <dsp:nvSpPr>
        <dsp:cNvPr id="0" name=""/>
        <dsp:cNvSpPr/>
      </dsp:nvSpPr>
      <dsp:spPr>
        <a:xfrm rot="19737508">
          <a:off x="62473" y="-250559"/>
          <a:ext cx="1377703" cy="1366791"/>
        </a:xfrm>
        <a:prstGeom prst="circularArrow">
          <a:avLst>
            <a:gd name="adj1" fmla="val 4687"/>
            <a:gd name="adj2" fmla="val 299029"/>
            <a:gd name="adj3" fmla="val 2417672"/>
            <a:gd name="adj4" fmla="val 16092663"/>
            <a:gd name="adj5" fmla="val 5469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3FA16E-D2A6-4CC8-A725-8E7F093C0654}">
      <dsp:nvSpPr>
        <dsp:cNvPr id="0" name=""/>
        <dsp:cNvSpPr/>
      </dsp:nvSpPr>
      <dsp:spPr>
        <a:xfrm rot="18366889">
          <a:off x="206131" y="976113"/>
          <a:ext cx="1000987" cy="10009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490897-D6C4-47D5-A657-BC21D219A438}">
      <dsp:nvSpPr>
        <dsp:cNvPr id="0" name=""/>
        <dsp:cNvSpPr/>
      </dsp:nvSpPr>
      <dsp:spPr>
        <a:xfrm rot="4505371">
          <a:off x="1057435" y="363088"/>
          <a:ext cx="1334307" cy="10792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217" cy="497683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1"/>
            <a:ext cx="2951217" cy="497683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r">
              <a:defRPr sz="1200"/>
            </a:lvl1pPr>
          </a:lstStyle>
          <a:p>
            <a:fld id="{0B668A1F-62F5-4FBD-8170-11D504CDAF8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1654"/>
            <a:ext cx="2951217" cy="497683"/>
          </a:xfrm>
          <a:prstGeom prst="rect">
            <a:avLst/>
          </a:prstGeom>
        </p:spPr>
        <p:txBody>
          <a:bodyPr vert="horz" lIns="91576" tIns="45788" rIns="91576" bIns="457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654"/>
            <a:ext cx="2951217" cy="497683"/>
          </a:xfrm>
          <a:prstGeom prst="rect">
            <a:avLst/>
          </a:prstGeom>
        </p:spPr>
        <p:txBody>
          <a:bodyPr vert="horz" lIns="91576" tIns="45788" rIns="91576" bIns="45788" rtlCol="0" anchor="b"/>
          <a:lstStyle>
            <a:lvl1pPr algn="r">
              <a:defRPr sz="1200"/>
            </a:lvl1pPr>
          </a:lstStyle>
          <a:p>
            <a:fld id="{FB6E309B-921C-47F9-AC3A-62640F66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9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7" cy="497524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r">
              <a:defRPr sz="1200"/>
            </a:lvl1pPr>
          </a:lstStyle>
          <a:p>
            <a:fld id="{C28CB371-A699-4E5A-B2F2-0537E734473E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6" tIns="45788" rIns="91576" bIns="457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22498"/>
            <a:ext cx="5447666" cy="4472939"/>
          </a:xfrm>
          <a:prstGeom prst="rect">
            <a:avLst/>
          </a:prstGeom>
        </p:spPr>
        <p:txBody>
          <a:bodyPr vert="horz" lIns="91576" tIns="45788" rIns="91576" bIns="457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1812"/>
            <a:ext cx="2951217" cy="497524"/>
          </a:xfrm>
          <a:prstGeom prst="rect">
            <a:avLst/>
          </a:prstGeom>
        </p:spPr>
        <p:txBody>
          <a:bodyPr vert="horz" lIns="91576" tIns="45788" rIns="91576" bIns="457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76" tIns="45788" rIns="91576" bIns="45788" rtlCol="0" anchor="b"/>
          <a:lstStyle>
            <a:lvl1pPr algn="r">
              <a:defRPr sz="1200"/>
            </a:lvl1pPr>
          </a:lstStyle>
          <a:p>
            <a:fld id="{86D38A77-D383-4F6A-974D-BDE94783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9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CE20E5-4CE1-4446-A8EA-2324F0DDD0E9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39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5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7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E34F0-F39C-45CA-B3FD-AF484E563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C53667-F068-4B11-9533-31FC8A331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92A831-FD04-400F-A049-2F3214624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291-8016-4046-97DC-5D5CE76A934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4CEBFA-94B8-4756-8228-80D3267F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B2331C-2513-4510-AF9C-EEDB0D7D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5D7A-4A84-4681-93EB-1C8E19BFA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1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865007-F09B-47E2-AD74-70FEFA91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E075855-4E51-4753-83F5-206FC0E90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553D1F-7432-43F0-875B-61341FB5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291-8016-4046-97DC-5D5CE76A934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B14D0B-9069-4D7D-9D79-4D7CCE24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144E01-8EDB-4EE6-B712-836CB1AA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5D7A-4A84-4681-93EB-1C8E19BFA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283D9B9-23A6-4315-9CAC-DDB19AFE3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38A837-0713-4E23-AD55-A4A1CD45C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4175AD-3738-4411-B5E1-133E3C8F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291-8016-4046-97DC-5D5CE76A934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756CC2-3F08-45DD-958D-DEF8CA02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9BF6BC-A269-4C01-AE54-C42E07F7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5D7A-4A84-4681-93EB-1C8E19BFA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1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7D7517-159D-462D-856A-220E1C3B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874E6A-C241-4D90-85D3-23C9F9B7E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AEC119-A49C-4677-9CD8-BB70F6B4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291-8016-4046-97DC-5D5CE76A934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CEC556-AA15-4B35-B263-55477648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8E9C4D-55E8-4F30-8782-8F3A38CE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5D7A-4A84-4681-93EB-1C8E19BFA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3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0BE5EB-7B95-468C-B360-B33AA608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DD78CA-BF06-4561-9CF9-591EE3CFA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6F85E5-D4F2-494C-B1CC-A8EC7EA6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291-8016-4046-97DC-5D5CE76A934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3D7870-786D-481E-AB9F-206CE002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F519FF-FC9A-4FBC-90B2-9B6F070F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5D7A-4A84-4681-93EB-1C8E19BFA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8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F363FC-C6C5-41C7-AEAB-631AB649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B19E64-A6AD-43D4-90DE-19AED3DDF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A9054C-AD84-45AE-AE45-7BE0BCB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29E353-F821-43B4-BA9F-535C5AE8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291-8016-4046-97DC-5D5CE76A934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37BA62-F794-4EE6-817F-CCCC677C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828556-5FAD-4D8C-859C-B6753C5E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5D7A-4A84-4681-93EB-1C8E19BFA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0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7C547-BF1A-4E98-AFF9-FB1D185D4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42E463-9824-448E-90EE-FFD08BFC2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C572C1-9AE7-4F47-A848-AF5016740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2637DF2-DE34-4C01-B2E8-452D641AC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BACDC56-C9AC-4DD3-BE48-76E9B7911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33DC0D3-CBE3-4F1C-8163-06AA521C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291-8016-4046-97DC-5D5CE76A934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AC4AD3B-C333-4554-AE91-A124AC9F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28B49F-E3E2-4D70-8987-55807D6D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5D7A-4A84-4681-93EB-1C8E19BFA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77BCDB-5520-43D1-A73C-1860626F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39F09B-3672-496E-927A-8A5344D6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291-8016-4046-97DC-5D5CE76A934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853F510-CC88-4135-A271-A2AA5F18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A4DC658-93DF-4F09-8E30-E1D237D1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5D7A-4A84-4681-93EB-1C8E19BFA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B148AEA-9BA6-4DE6-9E4A-324FF900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291-8016-4046-97DC-5D5CE76A934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1012FD1-CA94-4BE3-AB29-D8653EFAA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BA44C6-0614-47A7-B21A-441B5DA0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5D7A-4A84-4681-93EB-1C8E19BFA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7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D545B-DBBD-498A-95CD-8DB00C2F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B77962-BDED-40E3-8812-3923F4F36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6F108BD-B1CA-484E-BC55-ABFF9580E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1BCC94-43A5-4038-8405-297BF4A0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291-8016-4046-97DC-5D5CE76A934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286A7A-9872-4EE6-A659-BC91F458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273B54-2B4E-4671-939C-495DFC8D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5D7A-4A84-4681-93EB-1C8E19BFA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8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80E88D-F66E-4EBD-958F-2C9F9E55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51F479-D594-4721-814B-D38B96DF9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53BD32-599D-453C-B2DC-16C76089C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A2F73A-6398-4569-BF5F-B19741F1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291-8016-4046-97DC-5D5CE76A934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EABFD1-69D9-41CA-8EE0-E3D30624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63F985-5A52-495B-A2DF-4573928E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5D7A-4A84-4681-93EB-1C8E19BFA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857131-5425-4B36-BB52-27CDC15B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BC06D3-5BC2-43D7-AA70-9643247D4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F38DD5-7540-4751-B4FC-DC39BBC27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7291-8016-4046-97DC-5D5CE76A934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D17C60-8467-4203-A1D9-891D69B03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A01012-5129-4FC3-BD11-2C0E196B9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5D7A-4A84-4681-93EB-1C8E19BFA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6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svg"/><Relationship Id="rId18" Type="http://schemas.openxmlformats.org/officeDocument/2006/relationships/image" Target="../media/image51.png"/><Relationship Id="rId26" Type="http://schemas.openxmlformats.org/officeDocument/2006/relationships/image" Target="../media/image73.svg"/><Relationship Id="rId3" Type="http://schemas.microsoft.com/office/2007/relationships/hdphoto" Target="../media/hdphoto1.wdp"/><Relationship Id="rId21" Type="http://schemas.openxmlformats.org/officeDocument/2006/relationships/image" Target="../media/image54.png"/><Relationship Id="rId7" Type="http://schemas.openxmlformats.org/officeDocument/2006/relationships/image" Target="../media/image10.svg"/><Relationship Id="rId12" Type="http://schemas.openxmlformats.org/officeDocument/2006/relationships/image" Target="../media/image33.png"/><Relationship Id="rId17" Type="http://schemas.openxmlformats.org/officeDocument/2006/relationships/image" Target="../media/image49.svg"/><Relationship Id="rId25" Type="http://schemas.openxmlformats.org/officeDocument/2006/relationships/image" Target="../media/image57.pn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53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24" Type="http://schemas.openxmlformats.org/officeDocument/2006/relationships/image" Target="../media/image71.svg"/><Relationship Id="rId5" Type="http://schemas.openxmlformats.org/officeDocument/2006/relationships/image" Target="../media/image20.svg"/><Relationship Id="rId15" Type="http://schemas.openxmlformats.org/officeDocument/2006/relationships/image" Target="../media/image6.svg"/><Relationship Id="rId23" Type="http://schemas.openxmlformats.org/officeDocument/2006/relationships/image" Target="../media/image56.png"/><Relationship Id="rId28" Type="http://schemas.openxmlformats.org/officeDocument/2006/relationships/image" Target="../media/image75.svg"/><Relationship Id="rId10" Type="http://schemas.openxmlformats.org/officeDocument/2006/relationships/image" Target="../media/image32.png"/><Relationship Id="rId19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12.svg"/><Relationship Id="rId14" Type="http://schemas.openxmlformats.org/officeDocument/2006/relationships/image" Target="../media/image34.png"/><Relationship Id="rId22" Type="http://schemas.openxmlformats.org/officeDocument/2006/relationships/image" Target="../media/image55.png"/><Relationship Id="rId27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.svg"/><Relationship Id="rId18" Type="http://schemas.openxmlformats.org/officeDocument/2006/relationships/chart" Target="../charts/chart2.xml"/><Relationship Id="rId3" Type="http://schemas.microsoft.com/office/2007/relationships/hdphoto" Target="../media/hdphoto1.wdp"/><Relationship Id="rId7" Type="http://schemas.openxmlformats.org/officeDocument/2006/relationships/image" Target="../media/image12.svg"/><Relationship Id="rId12" Type="http://schemas.openxmlformats.org/officeDocument/2006/relationships/image" Target="../media/image34.png"/><Relationship Id="rId17" Type="http://schemas.openxmlformats.org/officeDocument/2006/relationships/image" Target="../media/image71.sv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20.svg"/><Relationship Id="rId15" Type="http://schemas.openxmlformats.org/officeDocument/2006/relationships/image" Target="../media/image8.svg"/><Relationship Id="rId10" Type="http://schemas.openxmlformats.org/officeDocument/2006/relationships/image" Target="../media/image33.png"/><Relationship Id="rId19" Type="http://schemas.openxmlformats.org/officeDocument/2006/relationships/chart" Target="../charts/chart3.xml"/><Relationship Id="rId4" Type="http://schemas.openxmlformats.org/officeDocument/2006/relationships/image" Target="../media/image31.png"/><Relationship Id="rId9" Type="http://schemas.openxmlformats.org/officeDocument/2006/relationships/image" Target="../media/image14.sv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svg"/><Relationship Id="rId18" Type="http://schemas.openxmlformats.org/officeDocument/2006/relationships/image" Target="../media/image62.png"/><Relationship Id="rId3" Type="http://schemas.microsoft.com/office/2007/relationships/hdphoto" Target="../media/hdphoto1.wdp"/><Relationship Id="rId21" Type="http://schemas.openxmlformats.org/officeDocument/2006/relationships/chart" Target="../charts/chart4.xml"/><Relationship Id="rId7" Type="http://schemas.openxmlformats.org/officeDocument/2006/relationships/image" Target="../media/image10.svg"/><Relationship Id="rId12" Type="http://schemas.openxmlformats.org/officeDocument/2006/relationships/image" Target="../media/image33.png"/><Relationship Id="rId17" Type="http://schemas.openxmlformats.org/officeDocument/2006/relationships/image" Target="../media/image49.sv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20.svg"/><Relationship Id="rId15" Type="http://schemas.openxmlformats.org/officeDocument/2006/relationships/image" Target="../media/image6.svg"/><Relationship Id="rId10" Type="http://schemas.openxmlformats.org/officeDocument/2006/relationships/image" Target="../media/image32.png"/><Relationship Id="rId19" Type="http://schemas.openxmlformats.org/officeDocument/2006/relationships/image" Target="../media/image63.png"/><Relationship Id="rId4" Type="http://schemas.openxmlformats.org/officeDocument/2006/relationships/image" Target="../media/image31.png"/><Relationship Id="rId9" Type="http://schemas.openxmlformats.org/officeDocument/2006/relationships/image" Target="../media/image12.sv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.svg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" Type="http://schemas.microsoft.com/office/2007/relationships/hdphoto" Target="../media/hdphoto1.wdp"/><Relationship Id="rId21" Type="http://schemas.openxmlformats.org/officeDocument/2006/relationships/image" Target="../media/image12.svg"/><Relationship Id="rId34" Type="http://schemas.openxmlformats.org/officeDocument/2006/relationships/image" Target="../media/image76.png"/><Relationship Id="rId7" Type="http://schemas.openxmlformats.org/officeDocument/2006/relationships/image" Target="../media/image4.svg"/><Relationship Id="rId12" Type="http://schemas.openxmlformats.org/officeDocument/2006/relationships/image" Target="../media/image26.png"/><Relationship Id="rId17" Type="http://schemas.openxmlformats.org/officeDocument/2006/relationships/image" Target="../media/image39.svg"/><Relationship Id="rId25" Type="http://schemas.openxmlformats.org/officeDocument/2006/relationships/image" Target="../media/image90.svg"/><Relationship Id="rId33" Type="http://schemas.openxmlformats.org/officeDocument/2006/relationships/image" Target="../media/image98.sv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7.png"/><Relationship Id="rId29" Type="http://schemas.openxmlformats.org/officeDocument/2006/relationships/image" Target="../media/image9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84.svg"/><Relationship Id="rId24" Type="http://schemas.openxmlformats.org/officeDocument/2006/relationships/image" Target="../media/image71.png"/><Relationship Id="rId32" Type="http://schemas.openxmlformats.org/officeDocument/2006/relationships/image" Target="../media/image75.png"/><Relationship Id="rId37" Type="http://schemas.openxmlformats.org/officeDocument/2006/relationships/image" Target="../media/image102.svg"/><Relationship Id="rId5" Type="http://schemas.openxmlformats.org/officeDocument/2006/relationships/image" Target="../media/image14.svg"/><Relationship Id="rId15" Type="http://schemas.openxmlformats.org/officeDocument/2006/relationships/image" Target="../media/image10.svg"/><Relationship Id="rId23" Type="http://schemas.openxmlformats.org/officeDocument/2006/relationships/image" Target="../media/image70.png"/><Relationship Id="rId28" Type="http://schemas.openxmlformats.org/officeDocument/2006/relationships/image" Target="../media/image73.png"/><Relationship Id="rId36" Type="http://schemas.openxmlformats.org/officeDocument/2006/relationships/image" Target="../media/image77.png"/><Relationship Id="rId10" Type="http://schemas.openxmlformats.org/officeDocument/2006/relationships/image" Target="../media/image66.png"/><Relationship Id="rId19" Type="http://schemas.openxmlformats.org/officeDocument/2006/relationships/image" Target="../media/image49.svg"/><Relationship Id="rId31" Type="http://schemas.openxmlformats.org/officeDocument/2006/relationships/image" Target="../media/image96.svg"/><Relationship Id="rId4" Type="http://schemas.openxmlformats.org/officeDocument/2006/relationships/image" Target="../media/image23.png"/><Relationship Id="rId9" Type="http://schemas.openxmlformats.org/officeDocument/2006/relationships/image" Target="../media/image6.svg"/><Relationship Id="rId14" Type="http://schemas.openxmlformats.org/officeDocument/2006/relationships/image" Target="../media/image67.png"/><Relationship Id="rId22" Type="http://schemas.openxmlformats.org/officeDocument/2006/relationships/image" Target="../media/image69.jpg"/><Relationship Id="rId27" Type="http://schemas.openxmlformats.org/officeDocument/2006/relationships/image" Target="../media/image92.svg"/><Relationship Id="rId30" Type="http://schemas.openxmlformats.org/officeDocument/2006/relationships/image" Target="../media/image74.png"/><Relationship Id="rId35" Type="http://schemas.openxmlformats.org/officeDocument/2006/relationships/image" Target="../media/image10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24.png"/><Relationship Id="rId18" Type="http://schemas.openxmlformats.org/officeDocument/2006/relationships/image" Target="../media/image8.svg"/><Relationship Id="rId3" Type="http://schemas.microsoft.com/office/2007/relationships/hdphoto" Target="../media/hdphoto1.wdp"/><Relationship Id="rId21" Type="http://schemas.openxmlformats.org/officeDocument/2006/relationships/image" Target="../media/image83.png"/><Relationship Id="rId7" Type="http://schemas.openxmlformats.org/officeDocument/2006/relationships/image" Target="../media/image80.png"/><Relationship Id="rId12" Type="http://schemas.openxmlformats.org/officeDocument/2006/relationships/image" Target="../media/image12.sv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39.sv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7.png"/><Relationship Id="rId5" Type="http://schemas.openxmlformats.org/officeDocument/2006/relationships/image" Target="../media/image70.png"/><Relationship Id="rId15" Type="http://schemas.openxmlformats.org/officeDocument/2006/relationships/image" Target="../media/image25.png"/><Relationship Id="rId10" Type="http://schemas.openxmlformats.org/officeDocument/2006/relationships/image" Target="../media/image14.svg"/><Relationship Id="rId19" Type="http://schemas.openxmlformats.org/officeDocument/2006/relationships/image" Target="../media/image81.png"/><Relationship Id="rId4" Type="http://schemas.openxmlformats.org/officeDocument/2006/relationships/image" Target="../media/image78.tmp"/><Relationship Id="rId9" Type="http://schemas.openxmlformats.org/officeDocument/2006/relationships/image" Target="../media/image23.png"/><Relationship Id="rId14" Type="http://schemas.openxmlformats.org/officeDocument/2006/relationships/image" Target="../media/image37.svg"/><Relationship Id="rId22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svg"/><Relationship Id="rId18" Type="http://schemas.openxmlformats.org/officeDocument/2006/relationships/image" Target="../media/image87.png"/><Relationship Id="rId26" Type="http://schemas.openxmlformats.org/officeDocument/2006/relationships/image" Target="../media/image89.png"/><Relationship Id="rId3" Type="http://schemas.microsoft.com/office/2007/relationships/hdphoto" Target="../media/hdphoto1.wdp"/><Relationship Id="rId21" Type="http://schemas.openxmlformats.org/officeDocument/2006/relationships/image" Target="../media/image51.svg"/><Relationship Id="rId7" Type="http://schemas.openxmlformats.org/officeDocument/2006/relationships/image" Target="../media/image14.svg"/><Relationship Id="rId12" Type="http://schemas.openxmlformats.org/officeDocument/2006/relationships/image" Target="../media/image60.png"/><Relationship Id="rId17" Type="http://schemas.openxmlformats.org/officeDocument/2006/relationships/image" Target="../media/image75.svg"/><Relationship Id="rId25" Type="http://schemas.openxmlformats.org/officeDocument/2006/relationships/image" Target="../media/image119.svg"/><Relationship Id="rId2" Type="http://schemas.openxmlformats.org/officeDocument/2006/relationships/image" Target="../media/image1.png"/><Relationship Id="rId16" Type="http://schemas.openxmlformats.org/officeDocument/2006/relationships/image" Target="../media/image86.png"/><Relationship Id="rId20" Type="http://schemas.openxmlformats.org/officeDocument/2006/relationships/image" Target="../media/image35.png"/><Relationship Id="rId29" Type="http://schemas.openxmlformats.org/officeDocument/2006/relationships/image" Target="../media/image12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6.svg"/><Relationship Id="rId24" Type="http://schemas.openxmlformats.org/officeDocument/2006/relationships/image" Target="../media/image88.png"/><Relationship Id="rId5" Type="http://schemas.openxmlformats.org/officeDocument/2006/relationships/image" Target="../media/image21.svg"/><Relationship Id="rId15" Type="http://schemas.openxmlformats.org/officeDocument/2006/relationships/image" Target="../media/image10.svg"/><Relationship Id="rId23" Type="http://schemas.openxmlformats.org/officeDocument/2006/relationships/image" Target="../media/image108.svg"/><Relationship Id="rId28" Type="http://schemas.openxmlformats.org/officeDocument/2006/relationships/image" Target="../media/image90.png"/><Relationship Id="rId10" Type="http://schemas.openxmlformats.org/officeDocument/2006/relationships/image" Target="../media/image34.png"/><Relationship Id="rId19" Type="http://schemas.openxmlformats.org/officeDocument/2006/relationships/image" Target="../media/image104.svg"/><Relationship Id="rId4" Type="http://schemas.openxmlformats.org/officeDocument/2006/relationships/image" Target="../media/image31.png"/><Relationship Id="rId9" Type="http://schemas.openxmlformats.org/officeDocument/2006/relationships/image" Target="../media/image4.svg"/><Relationship Id="rId14" Type="http://schemas.openxmlformats.org/officeDocument/2006/relationships/image" Target="../media/image85.png"/><Relationship Id="rId22" Type="http://schemas.openxmlformats.org/officeDocument/2006/relationships/image" Target="../media/image80.png"/><Relationship Id="rId27" Type="http://schemas.openxmlformats.org/officeDocument/2006/relationships/image" Target="../media/image121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svg"/><Relationship Id="rId18" Type="http://schemas.openxmlformats.org/officeDocument/2006/relationships/image" Target="../media/image7.png"/><Relationship Id="rId3" Type="http://schemas.openxmlformats.org/officeDocument/2006/relationships/image" Target="../media/image1.png"/><Relationship Id="rId21" Type="http://schemas.openxmlformats.org/officeDocument/2006/relationships/image" Target="../media/image16.sv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1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.svg"/><Relationship Id="rId5" Type="http://schemas.openxmlformats.org/officeDocument/2006/relationships/image" Target="../media/image10.jpeg"/><Relationship Id="rId15" Type="http://schemas.openxmlformats.org/officeDocument/2006/relationships/image" Target="../media/image8.svg"/><Relationship Id="rId10" Type="http://schemas.openxmlformats.org/officeDocument/2006/relationships/image" Target="../media/image3.png"/><Relationship Id="rId19" Type="http://schemas.openxmlformats.org/officeDocument/2006/relationships/image" Target="../media/image12.svg"/><Relationship Id="rId4" Type="http://schemas.microsoft.com/office/2007/relationships/hdphoto" Target="../media/hdphoto1.wdp"/><Relationship Id="rId9" Type="http://schemas.openxmlformats.org/officeDocument/2006/relationships/image" Target="../media/image21.sv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svg"/><Relationship Id="rId18" Type="http://schemas.openxmlformats.org/officeDocument/2006/relationships/image" Target="../media/image10.jpeg"/><Relationship Id="rId26" Type="http://schemas.openxmlformats.org/officeDocument/2006/relationships/image" Target="../media/image4.svg"/><Relationship Id="rId3" Type="http://schemas.openxmlformats.org/officeDocument/2006/relationships/image" Target="../media/image1.png"/><Relationship Id="rId21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17" Type="http://schemas.openxmlformats.org/officeDocument/2006/relationships/image" Target="../media/image12.svg"/><Relationship Id="rId25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20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6.svg"/><Relationship Id="rId24" Type="http://schemas.microsoft.com/office/2007/relationships/diagramDrawing" Target="../diagrams/drawing1.xml"/><Relationship Id="rId5" Type="http://schemas.openxmlformats.org/officeDocument/2006/relationships/image" Target="../media/image15.png"/><Relationship Id="rId15" Type="http://schemas.openxmlformats.org/officeDocument/2006/relationships/image" Target="../media/image10.svg"/><Relationship Id="rId23" Type="http://schemas.openxmlformats.org/officeDocument/2006/relationships/diagramColors" Target="../diagrams/colors1.xml"/><Relationship Id="rId28" Type="http://schemas.openxmlformats.org/officeDocument/2006/relationships/image" Target="../media/image16.svg"/><Relationship Id="rId10" Type="http://schemas.openxmlformats.org/officeDocument/2006/relationships/image" Target="../media/image4.png"/><Relationship Id="rId19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21.svg"/><Relationship Id="rId14" Type="http://schemas.openxmlformats.org/officeDocument/2006/relationships/image" Target="../media/image6.png"/><Relationship Id="rId22" Type="http://schemas.openxmlformats.org/officeDocument/2006/relationships/diagramQuickStyle" Target="../diagrams/quickStyle1.xml"/><Relationship Id="rId27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27.sv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6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24" Type="http://schemas.openxmlformats.org/officeDocument/2006/relationships/image" Target="../media/image33.sv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8.svg"/><Relationship Id="rId19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svg"/><Relationship Id="rId1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12.svg"/><Relationship Id="rId12" Type="http://schemas.openxmlformats.org/officeDocument/2006/relationships/image" Target="../media/image26.png"/><Relationship Id="rId17" Type="http://schemas.openxmlformats.org/officeDocument/2006/relationships/image" Target="../media/image43.sv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9.svg"/><Relationship Id="rId5" Type="http://schemas.openxmlformats.org/officeDocument/2006/relationships/image" Target="../media/image14.svg"/><Relationship Id="rId15" Type="http://schemas.openxmlformats.org/officeDocument/2006/relationships/image" Target="../media/image6.svg"/><Relationship Id="rId10" Type="http://schemas.openxmlformats.org/officeDocument/2006/relationships/image" Target="../media/image25.png"/><Relationship Id="rId19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7.sv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9.svg"/><Relationship Id="rId3" Type="http://schemas.microsoft.com/office/2007/relationships/hdphoto" Target="../media/hdphoto1.wdp"/><Relationship Id="rId7" Type="http://schemas.openxmlformats.org/officeDocument/2006/relationships/image" Target="../media/image14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6.svg"/><Relationship Id="rId5" Type="http://schemas.openxmlformats.org/officeDocument/2006/relationships/image" Target="../media/image20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4.svg"/><Relationship Id="rId1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jpeg"/><Relationship Id="rId3" Type="http://schemas.microsoft.com/office/2007/relationships/hdphoto" Target="../media/hdphoto2.wdp"/><Relationship Id="rId7" Type="http://schemas.openxmlformats.org/officeDocument/2006/relationships/image" Target="../media/image6.sv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image" Target="../media/image36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41.jpeg"/><Relationship Id="rId10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18" Type="http://schemas.openxmlformats.org/officeDocument/2006/relationships/image" Target="../media/image46.png"/><Relationship Id="rId3" Type="http://schemas.microsoft.com/office/2007/relationships/hdphoto" Target="../media/hdphoto1.wdp"/><Relationship Id="rId21" Type="http://schemas.openxmlformats.org/officeDocument/2006/relationships/image" Target="../media/image49.png"/><Relationship Id="rId7" Type="http://schemas.openxmlformats.org/officeDocument/2006/relationships/image" Target="../media/image8.svg"/><Relationship Id="rId12" Type="http://schemas.openxmlformats.org/officeDocument/2006/relationships/image" Target="../media/image32.png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44.jpe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24" Type="http://schemas.openxmlformats.org/officeDocument/2006/relationships/image" Target="../media/image49.svg"/><Relationship Id="rId5" Type="http://schemas.openxmlformats.org/officeDocument/2006/relationships/image" Target="../media/image20.svg"/><Relationship Id="rId15" Type="http://schemas.openxmlformats.org/officeDocument/2006/relationships/image" Target="../media/image4.svg"/><Relationship Id="rId23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image" Target="../media/image47.png"/><Relationship Id="rId4" Type="http://schemas.openxmlformats.org/officeDocument/2006/relationships/image" Target="../media/image31.png"/><Relationship Id="rId9" Type="http://schemas.openxmlformats.org/officeDocument/2006/relationships/image" Target="../media/image10.svg"/><Relationship Id="rId14" Type="http://schemas.openxmlformats.org/officeDocument/2006/relationships/image" Target="../media/image33.png"/><Relationship Id="rId2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3" Type="http://schemas.microsoft.com/office/2007/relationships/hdphoto" Target="../media/hdphoto1.wdp"/><Relationship Id="rId7" Type="http://schemas.openxmlformats.org/officeDocument/2006/relationships/image" Target="../media/image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0.svg"/><Relationship Id="rId1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1.png"/><Relationship Id="rId9" Type="http://schemas.openxmlformats.org/officeDocument/2006/relationships/image" Target="../media/image10.sv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1851159"/>
            <a:ext cx="12192000" cy="1635533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xmlns="" id="{E5411E17-A3BA-453A-883D-594C23086964}"/>
              </a:ext>
            </a:extLst>
          </p:cNvPr>
          <p:cNvSpPr/>
          <p:nvPr/>
        </p:nvSpPr>
        <p:spPr>
          <a:xfrm>
            <a:off x="1454708" y="1727343"/>
            <a:ext cx="2444462" cy="1952172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A48067-1179-4649-B7F1-30581D0B6BAF}"/>
              </a:ext>
            </a:extLst>
          </p:cNvPr>
          <p:cNvSpPr txBox="1"/>
          <p:nvPr/>
        </p:nvSpPr>
        <p:spPr>
          <a:xfrm>
            <a:off x="4036896" y="1849343"/>
            <a:ext cx="73587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" sz="3200" dirty="0"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САЛЫҚТЫҚ ЖӘНЕ КЕДЕНДІК ӘКІМШІЛЕНДІРУДІ </a:t>
            </a:r>
            <a:r>
              <a:rPr lang="kk" sz="3200" b="1" dirty="0"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ЦИФРЛАНДЫРУ</a:t>
            </a:r>
            <a:r>
              <a:rPr lang="kk" sz="3200" dirty="0"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/>
            </a:r>
            <a:br>
              <a:rPr lang="kk" sz="3200" dirty="0"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</a:br>
            <a:r>
              <a:rPr lang="kk" sz="3200" b="1" dirty="0"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БАРЫСЫ ТУРАЛЫ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67A189D-A1E6-40DD-830E-8B2C996AF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3" y="43400"/>
            <a:ext cx="770888" cy="7949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25A6BD-0FCA-4487-9356-9A2341EDD909}"/>
              </a:ext>
            </a:extLst>
          </p:cNvPr>
          <p:cNvSpPr txBox="1"/>
          <p:nvPr/>
        </p:nvSpPr>
        <p:spPr>
          <a:xfrm>
            <a:off x="1113382" y="86945"/>
            <a:ext cx="4533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" sz="2000" dirty="0"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ҚАЗАҚСТАН РЕСПУБЛИКАСЫ</a:t>
            </a:r>
            <a:r>
              <a:rPr lang="kk-KZ" sz="2000" dirty="0"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НЫҢ</a:t>
            </a:r>
            <a:r>
              <a:rPr lang="kk" sz="2000" dirty="0"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 </a:t>
            </a:r>
          </a:p>
          <a:p>
            <a:r>
              <a:rPr lang="kk" sz="2000" b="1" dirty="0"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ҚАРЖЫ МИНИСТРЛІГІ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9000331" y="0"/>
            <a:ext cx="3428896" cy="881776"/>
            <a:chOff x="12307194" y="0"/>
            <a:chExt cx="3428896" cy="881776"/>
          </a:xfrm>
        </p:grpSpPr>
        <p:sp>
          <p:nvSpPr>
            <p:cNvPr id="35" name="Параллелограмм 34">
              <a:extLst>
                <a:ext uri="{FF2B5EF4-FFF2-40B4-BE49-F238E27FC236}">
                  <a16:creationId xmlns:a16="http://schemas.microsoft.com/office/drawing/2014/main" xmlns="" id="{E5B26DB6-565F-43E6-9681-4F31A761A349}"/>
                </a:ext>
              </a:extLst>
            </p:cNvPr>
            <p:cNvSpPr/>
            <p:nvPr/>
          </p:nvSpPr>
          <p:spPr>
            <a:xfrm>
              <a:off x="12307194" y="0"/>
              <a:ext cx="1104138" cy="881776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xmlns="" id="{F235B235-28A1-4298-A671-EA3021C87F6E}"/>
                </a:ext>
              </a:extLst>
            </p:cNvPr>
            <p:cNvSpPr/>
            <p:nvPr/>
          </p:nvSpPr>
          <p:spPr>
            <a:xfrm>
              <a:off x="12749233" y="0"/>
              <a:ext cx="1104138" cy="881776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36">
              <a:extLst>
                <a:ext uri="{FF2B5EF4-FFF2-40B4-BE49-F238E27FC236}">
                  <a16:creationId xmlns:a16="http://schemas.microsoft.com/office/drawing/2014/main" xmlns="" id="{255C5C43-5E47-410F-B82D-7A378E925CB6}"/>
                </a:ext>
              </a:extLst>
            </p:cNvPr>
            <p:cNvSpPr/>
            <p:nvPr/>
          </p:nvSpPr>
          <p:spPr>
            <a:xfrm>
              <a:off x="13210184" y="0"/>
              <a:ext cx="1104138" cy="881776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xmlns="" id="{A21DA1AC-284E-4579-8498-6A5DAC259E9E}"/>
                </a:ext>
              </a:extLst>
            </p:cNvPr>
            <p:cNvSpPr/>
            <p:nvPr/>
          </p:nvSpPr>
          <p:spPr>
            <a:xfrm>
              <a:off x="13689440" y="0"/>
              <a:ext cx="1104138" cy="881776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араллелограмм 38">
              <a:extLst>
                <a:ext uri="{FF2B5EF4-FFF2-40B4-BE49-F238E27FC236}">
                  <a16:creationId xmlns:a16="http://schemas.microsoft.com/office/drawing/2014/main" xmlns="" id="{43C0A6B2-5223-43A6-B5E2-B3EA88376309}"/>
                </a:ext>
              </a:extLst>
            </p:cNvPr>
            <p:cNvSpPr/>
            <p:nvPr/>
          </p:nvSpPr>
          <p:spPr>
            <a:xfrm>
              <a:off x="14150391" y="0"/>
              <a:ext cx="1104138" cy="881776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араллелограмм 39">
              <a:extLst>
                <a:ext uri="{FF2B5EF4-FFF2-40B4-BE49-F238E27FC236}">
                  <a16:creationId xmlns:a16="http://schemas.microsoft.com/office/drawing/2014/main" xmlns="" id="{1CB52A70-F28C-40A0-9FEF-99022473DAC9}"/>
                </a:ext>
              </a:extLst>
            </p:cNvPr>
            <p:cNvSpPr/>
            <p:nvPr/>
          </p:nvSpPr>
          <p:spPr>
            <a:xfrm>
              <a:off x="14631952" y="0"/>
              <a:ext cx="1104138" cy="881776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A202B906-C71D-438D-8908-45EC8027C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2957996" y="309563"/>
              <a:ext cx="262648" cy="262648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A787FD20-EE7E-475A-87DE-FD77DBA0D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3413717" y="309563"/>
              <a:ext cx="262648" cy="26264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F313AE7C-04A1-4E3F-BE8D-2F55A0307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0800000" flipV="1">
              <a:off x="13890949" y="307404"/>
              <a:ext cx="259438" cy="259438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29F95D9D-41A3-4C02-9F91-4B5A3D9F0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4336441" y="296076"/>
              <a:ext cx="284860" cy="28486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xmlns="" id="{680A1839-3A26-4ACF-A859-0738FEF2B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 flipV="1">
              <a:off x="14825346" y="313785"/>
              <a:ext cx="285750" cy="28575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E867C7C8-5995-456D-8EF9-6235B40D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2513001" y="329768"/>
              <a:ext cx="241824" cy="241824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B45D7363-413A-4384-BDA7-2426CE71AF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076354" y="2033588"/>
            <a:ext cx="1201169" cy="120116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699A172-A224-4043-8E08-46E92F5B44DB}"/>
              </a:ext>
            </a:extLst>
          </p:cNvPr>
          <p:cNvSpPr/>
          <p:nvPr/>
        </p:nvSpPr>
        <p:spPr>
          <a:xfrm>
            <a:off x="4127000" y="6366742"/>
            <a:ext cx="3937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Нұр-Сұлтан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қ.,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желтоқсан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4520242"/>
            <a:ext cx="12192000" cy="937715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699A172-A224-4043-8E08-46E92F5B44DB}"/>
              </a:ext>
            </a:extLst>
          </p:cNvPr>
          <p:cNvSpPr/>
          <p:nvPr/>
        </p:nvSpPr>
        <p:spPr>
          <a:xfrm>
            <a:off x="3682005" y="4665933"/>
            <a:ext cx="5524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sz="3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ҮКІМЕТ САҒАТЫ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49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>
            <a:spLocks/>
          </p:cNvSpPr>
          <p:nvPr/>
        </p:nvSpPr>
        <p:spPr bwMode="auto">
          <a:xfrm>
            <a:off x="11459301" y="6473974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x-none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0" y="-2312"/>
            <a:ext cx="12192000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-1"/>
            <a:ext cx="12192000" cy="881777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араллелограмм 43">
            <a:extLst>
              <a:ext uri="{FF2B5EF4-FFF2-40B4-BE49-F238E27FC236}">
                <a16:creationId xmlns:a16="http://schemas.microsoft.com/office/drawing/2014/main" xmlns="" id="{031F8992-64A9-4B6A-9ADE-FB8A8CA0D6B8}"/>
              </a:ext>
            </a:extLst>
          </p:cNvPr>
          <p:cNvSpPr/>
          <p:nvPr/>
        </p:nvSpPr>
        <p:spPr>
          <a:xfrm>
            <a:off x="-251719" y="3974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6F9F8AD-56DD-4F1A-A085-E0EB01871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423" y="212477"/>
            <a:ext cx="281045" cy="322698"/>
          </a:xfrm>
          <a:prstGeom prst="rect">
            <a:avLst/>
          </a:prstGeom>
        </p:spPr>
      </p:pic>
      <p:sp>
        <p:nvSpPr>
          <p:cNvPr id="84" name="Параллелограмм 83">
            <a:extLst>
              <a:ext uri="{FF2B5EF4-FFF2-40B4-BE49-F238E27FC236}">
                <a16:creationId xmlns:a16="http://schemas.microsoft.com/office/drawing/2014/main" xmlns="" id="{D66AB616-CF6A-48CD-98B2-9A57779A0CAA}"/>
              </a:ext>
            </a:extLst>
          </p:cNvPr>
          <p:cNvSpPr/>
          <p:nvPr/>
        </p:nvSpPr>
        <p:spPr>
          <a:xfrm>
            <a:off x="33997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Параллелограмм 87">
            <a:extLst>
              <a:ext uri="{FF2B5EF4-FFF2-40B4-BE49-F238E27FC236}">
                <a16:creationId xmlns:a16="http://schemas.microsoft.com/office/drawing/2014/main" xmlns="" id="{7086B5BE-F5CC-4BEA-ACB0-9A00D3BD7854}"/>
              </a:ext>
            </a:extLst>
          </p:cNvPr>
          <p:cNvSpPr/>
          <p:nvPr/>
        </p:nvSpPr>
        <p:spPr>
          <a:xfrm>
            <a:off x="1105460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араллелограмм 88">
            <a:extLst>
              <a:ext uri="{FF2B5EF4-FFF2-40B4-BE49-F238E27FC236}">
                <a16:creationId xmlns:a16="http://schemas.microsoft.com/office/drawing/2014/main" xmlns="" id="{14B0AB7D-177A-4EBB-98F4-B9CCED0B354E}"/>
              </a:ext>
            </a:extLst>
          </p:cNvPr>
          <p:cNvSpPr/>
          <p:nvPr/>
        </p:nvSpPr>
        <p:spPr>
          <a:xfrm>
            <a:off x="11536170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E8F78F8A-E0C0-48B3-BBFB-3643F0185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40659" y="296076"/>
            <a:ext cx="284860" cy="28486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D8FDDE2D-F3B0-4364-BAD3-6281963E6D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V="1">
            <a:off x="11729564" y="313785"/>
            <a:ext cx="285750" cy="28575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53E90EC9-97D6-45E3-BA6F-6C78A52ECE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4434" y="254132"/>
            <a:ext cx="281043" cy="281043"/>
          </a:xfrm>
          <a:prstGeom prst="rect">
            <a:avLst/>
          </a:prstGeom>
        </p:spPr>
      </p:pic>
      <p:sp>
        <p:nvSpPr>
          <p:cNvPr id="85" name="Параллелограмм 84">
            <a:extLst>
              <a:ext uri="{FF2B5EF4-FFF2-40B4-BE49-F238E27FC236}">
                <a16:creationId xmlns:a16="http://schemas.microsoft.com/office/drawing/2014/main" xmlns="" id="{BCC4577C-C0A7-4E8F-B54E-1D462659C1B7}"/>
              </a:ext>
            </a:extLst>
          </p:cNvPr>
          <p:cNvSpPr/>
          <p:nvPr/>
        </p:nvSpPr>
        <p:spPr>
          <a:xfrm>
            <a:off x="90814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09F1BE9-06D6-4E36-84AD-B3ADB95934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36645" y="272318"/>
            <a:ext cx="304801" cy="304801"/>
          </a:xfrm>
          <a:prstGeom prst="rect">
            <a:avLst/>
          </a:prstGeom>
        </p:spPr>
      </p:pic>
      <p:sp>
        <p:nvSpPr>
          <p:cNvPr id="86" name="Параллелограмм 85">
            <a:extLst>
              <a:ext uri="{FF2B5EF4-FFF2-40B4-BE49-F238E27FC236}">
                <a16:creationId xmlns:a16="http://schemas.microsoft.com/office/drawing/2014/main" xmlns="" id="{595AEBA6-AB04-45BD-AAF1-204BA37243F0}"/>
              </a:ext>
            </a:extLst>
          </p:cNvPr>
          <p:cNvSpPr/>
          <p:nvPr/>
        </p:nvSpPr>
        <p:spPr>
          <a:xfrm>
            <a:off x="1441446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48ECA326-6C6A-4479-95AE-6963F91776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669943" y="287150"/>
            <a:ext cx="279692" cy="279692"/>
          </a:xfrm>
          <a:prstGeom prst="rect">
            <a:avLst/>
          </a:prstGeom>
        </p:spPr>
      </p:pic>
      <p:sp>
        <p:nvSpPr>
          <p:cNvPr id="87" name="Параллелограмм 86">
            <a:extLst>
              <a:ext uri="{FF2B5EF4-FFF2-40B4-BE49-F238E27FC236}">
                <a16:creationId xmlns:a16="http://schemas.microsoft.com/office/drawing/2014/main" xmlns="" id="{AD07A033-4871-4B1F-B2C6-C48A1F661CE1}"/>
              </a:ext>
            </a:extLst>
          </p:cNvPr>
          <p:cNvSpPr/>
          <p:nvPr/>
        </p:nvSpPr>
        <p:spPr>
          <a:xfrm>
            <a:off x="194177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9B7D51D3-EC6A-4E72-93F2-E0AE0D6860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0800000" flipV="1">
            <a:off x="2205680" y="154183"/>
            <a:ext cx="541069" cy="54106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836888E-2086-436A-86B9-9BD53D9EF2BC}"/>
              </a:ext>
            </a:extLst>
          </p:cNvPr>
          <p:cNvSpPr txBox="1"/>
          <p:nvPr/>
        </p:nvSpPr>
        <p:spPr>
          <a:xfrm>
            <a:off x="3174043" y="240833"/>
            <a:ext cx="55775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 «СИСТЕМА УПРАВЛЕНИЯ РИСКАМИ» 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643015F6-A150-4049-87A5-F6FC5333C50D}"/>
              </a:ext>
            </a:extLst>
          </p:cNvPr>
          <p:cNvGrpSpPr/>
          <p:nvPr/>
        </p:nvGrpSpPr>
        <p:grpSpPr>
          <a:xfrm>
            <a:off x="-30397" y="4410429"/>
            <a:ext cx="3531370" cy="923330"/>
            <a:chOff x="-30397" y="4410429"/>
            <a:chExt cx="3531370" cy="9233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4D974255-6930-4C81-B142-31366239718E}"/>
                </a:ext>
              </a:extLst>
            </p:cNvPr>
            <p:cNvSpPr txBox="1"/>
            <p:nvPr/>
          </p:nvSpPr>
          <p:spPr>
            <a:xfrm>
              <a:off x="-30397" y="4410429"/>
              <a:ext cx="27193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Формы налоговой отчетности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/>
              <a:r>
                <a:rPr lang="ru-RU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501 млн. ФНО</a:t>
              </a:r>
            </a:p>
          </p:txBody>
        </p:sp>
        <p:pic>
          <p:nvPicPr>
            <p:cNvPr id="65" name="Рисунок 150">
              <a:extLst>
                <a:ext uri="{FF2B5EF4-FFF2-40B4-BE49-F238E27FC236}">
                  <a16:creationId xmlns:a16="http://schemas.microsoft.com/office/drawing/2014/main" xmlns="" id="{8EBB4817-AD70-47B9-BD14-B95478BD3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012" y="4458054"/>
              <a:ext cx="611961" cy="730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930D7FE4-48F8-49C0-9982-DE6049CE451A}"/>
              </a:ext>
            </a:extLst>
          </p:cNvPr>
          <p:cNvGrpSpPr/>
          <p:nvPr/>
        </p:nvGrpSpPr>
        <p:grpSpPr>
          <a:xfrm>
            <a:off x="250507" y="1082883"/>
            <a:ext cx="3407782" cy="923330"/>
            <a:chOff x="250507" y="1066465"/>
            <a:chExt cx="3407782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551AC6D-1CB7-4977-9140-B9CDB7EF2EF2}"/>
                </a:ext>
              </a:extLst>
            </p:cNvPr>
            <p:cNvSpPr txBox="1"/>
            <p:nvPr/>
          </p:nvSpPr>
          <p:spPr>
            <a:xfrm>
              <a:off x="250507" y="1066465"/>
              <a:ext cx="24384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Электронные счета-фактуры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/>
              <a:r>
                <a:rPr lang="en-US" b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ru-RU" b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 </a:t>
              </a:r>
              <a:r>
                <a:rPr lang="ru-RU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млн. ЭСФ</a:t>
              </a:r>
            </a:p>
          </p:txBody>
        </p:sp>
        <p:pic>
          <p:nvPicPr>
            <p:cNvPr id="68" name="Рисунок 151">
              <a:extLst>
                <a:ext uri="{FF2B5EF4-FFF2-40B4-BE49-F238E27FC236}">
                  <a16:creationId xmlns:a16="http://schemas.microsoft.com/office/drawing/2014/main" xmlns="" id="{94BFDEB9-20A8-457D-8F74-CFE497504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138" y="1122514"/>
              <a:ext cx="766151" cy="811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72207C8A-4DF6-4DB6-8CED-9713E1FEC711}"/>
              </a:ext>
            </a:extLst>
          </p:cNvPr>
          <p:cNvGrpSpPr/>
          <p:nvPr/>
        </p:nvGrpSpPr>
        <p:grpSpPr>
          <a:xfrm>
            <a:off x="250507" y="5617416"/>
            <a:ext cx="3407782" cy="923330"/>
            <a:chOff x="250507" y="5617416"/>
            <a:chExt cx="3407782" cy="9233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C20F8228-931D-4982-9013-FB8055265297}"/>
                </a:ext>
              </a:extLst>
            </p:cNvPr>
            <p:cNvSpPr txBox="1"/>
            <p:nvPr/>
          </p:nvSpPr>
          <p:spPr>
            <a:xfrm>
              <a:off x="250507" y="5617416"/>
              <a:ext cx="24384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Декларации на товары</a:t>
              </a:r>
            </a:p>
            <a:p>
              <a:pPr algn="r"/>
              <a:r>
                <a:rPr lang="ru-RU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1,1 млн. ДТ</a:t>
              </a:r>
            </a:p>
          </p:txBody>
        </p:sp>
        <p:pic>
          <p:nvPicPr>
            <p:cNvPr id="71" name="Рисунок 152">
              <a:extLst>
                <a:ext uri="{FF2B5EF4-FFF2-40B4-BE49-F238E27FC236}">
                  <a16:creationId xmlns:a16="http://schemas.microsoft.com/office/drawing/2014/main" xmlns="" id="{02A0A8D4-0CE7-4F3A-8F3A-5C8B3E6FB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233" y="5637394"/>
              <a:ext cx="745056" cy="889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1C93528A-8AC3-40EA-B174-4C4684956C9B}"/>
              </a:ext>
            </a:extLst>
          </p:cNvPr>
          <p:cNvGrpSpPr/>
          <p:nvPr/>
        </p:nvGrpSpPr>
        <p:grpSpPr>
          <a:xfrm>
            <a:off x="250507" y="3384744"/>
            <a:ext cx="3250466" cy="923330"/>
            <a:chOff x="250507" y="3384744"/>
            <a:chExt cx="3250466" cy="92333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BEE39D53-445A-48B4-A8C6-F4D3706F9342}"/>
                </a:ext>
              </a:extLst>
            </p:cNvPr>
            <p:cNvSpPr txBox="1"/>
            <p:nvPr/>
          </p:nvSpPr>
          <p:spPr>
            <a:xfrm>
              <a:off x="250507" y="3384744"/>
              <a:ext cx="24384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База данных 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3-х лиц</a:t>
              </a:r>
            </a:p>
            <a:p>
              <a:pPr algn="r"/>
              <a:r>
                <a:rPr lang="ru-RU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29 источников</a:t>
              </a:r>
            </a:p>
          </p:txBody>
        </p:sp>
        <p:pic>
          <p:nvPicPr>
            <p:cNvPr id="74" name="Рисунок 153">
              <a:extLst>
                <a:ext uri="{FF2B5EF4-FFF2-40B4-BE49-F238E27FC236}">
                  <a16:creationId xmlns:a16="http://schemas.microsoft.com/office/drawing/2014/main" xmlns="" id="{1B198178-17F8-4798-BB24-001B986E8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113" y="3483480"/>
              <a:ext cx="653860" cy="641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A3B3DF70-36D0-4CCB-A92D-A999CB01D10E}"/>
              </a:ext>
            </a:extLst>
          </p:cNvPr>
          <p:cNvGrpSpPr/>
          <p:nvPr/>
        </p:nvGrpSpPr>
        <p:grpSpPr>
          <a:xfrm>
            <a:off x="250507" y="2273453"/>
            <a:ext cx="3314153" cy="923330"/>
            <a:chOff x="250507" y="2273453"/>
            <a:chExt cx="3314153" cy="92333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1A472034-84A4-479C-BEFF-C5B65015AE36}"/>
                </a:ext>
              </a:extLst>
            </p:cNvPr>
            <p:cNvSpPr txBox="1"/>
            <p:nvPr/>
          </p:nvSpPr>
          <p:spPr>
            <a:xfrm>
              <a:off x="250507" y="2273453"/>
              <a:ext cx="24384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Сведения онлайн-ККМ</a:t>
              </a:r>
            </a:p>
            <a:p>
              <a:pPr algn="r"/>
              <a:r>
                <a:rPr lang="en-US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r>
                <a:rPr lang="ru-RU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млрд. чеков</a:t>
              </a:r>
            </a:p>
          </p:txBody>
        </p:sp>
        <p:pic>
          <p:nvPicPr>
            <p:cNvPr id="77" name="Рисунок 154">
              <a:extLst>
                <a:ext uri="{FF2B5EF4-FFF2-40B4-BE49-F238E27FC236}">
                  <a16:creationId xmlns:a16="http://schemas.microsoft.com/office/drawing/2014/main" xmlns="" id="{54E526C5-D4E0-4516-AED6-D63D04EE9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138" y="2279760"/>
              <a:ext cx="672522" cy="804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EE43AC22-8AE4-4A03-A222-C81A59A83DBD}"/>
              </a:ext>
            </a:extLst>
          </p:cNvPr>
          <p:cNvGrpSpPr/>
          <p:nvPr/>
        </p:nvGrpSpPr>
        <p:grpSpPr>
          <a:xfrm>
            <a:off x="3767891" y="1528130"/>
            <a:ext cx="3672562" cy="4550951"/>
            <a:chOff x="3767891" y="1528130"/>
            <a:chExt cx="3672562" cy="4550951"/>
          </a:xfrm>
        </p:grpSpPr>
        <p:sp>
          <p:nvSpPr>
            <p:cNvPr id="79" name="Шестиугольник 78">
              <a:extLst>
                <a:ext uri="{FF2B5EF4-FFF2-40B4-BE49-F238E27FC236}">
                  <a16:creationId xmlns:a16="http://schemas.microsoft.com/office/drawing/2014/main" xmlns="" id="{A41C4E19-159C-454F-8F15-63E41FAF1062}"/>
                </a:ext>
              </a:extLst>
            </p:cNvPr>
            <p:cNvSpPr/>
            <p:nvPr/>
          </p:nvSpPr>
          <p:spPr>
            <a:xfrm rot="5400000">
              <a:off x="4827056" y="2575272"/>
              <a:ext cx="2689514" cy="2537280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0" name="Прямая со стрелкой 79">
              <a:extLst>
                <a:ext uri="{FF2B5EF4-FFF2-40B4-BE49-F238E27FC236}">
                  <a16:creationId xmlns:a16="http://schemas.microsoft.com/office/drawing/2014/main" xmlns="" id="{D66F75A5-A1C3-4C12-8C50-A97FE585D253}"/>
                </a:ext>
              </a:extLst>
            </p:cNvPr>
            <p:cNvCxnSpPr/>
            <p:nvPr/>
          </p:nvCxnSpPr>
          <p:spPr>
            <a:xfrm>
              <a:off x="3767891" y="2682222"/>
              <a:ext cx="1823284" cy="0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>
              <a:extLst>
                <a:ext uri="{FF2B5EF4-FFF2-40B4-BE49-F238E27FC236}">
                  <a16:creationId xmlns:a16="http://schemas.microsoft.com/office/drawing/2014/main" xmlns="" id="{A857F847-69B8-4749-B1BC-19BC52D2D7FF}"/>
                </a:ext>
              </a:extLst>
            </p:cNvPr>
            <p:cNvCxnSpPr>
              <a:cxnSpLocks/>
            </p:cNvCxnSpPr>
            <p:nvPr/>
          </p:nvCxnSpPr>
          <p:spPr>
            <a:xfrm>
              <a:off x="3767891" y="3811509"/>
              <a:ext cx="1013659" cy="0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>
              <a:extLst>
                <a:ext uri="{FF2B5EF4-FFF2-40B4-BE49-F238E27FC236}">
                  <a16:creationId xmlns:a16="http://schemas.microsoft.com/office/drawing/2014/main" xmlns="" id="{5DB88263-EF1E-45BE-9EEA-E3FFB984E757}"/>
                </a:ext>
              </a:extLst>
            </p:cNvPr>
            <p:cNvCxnSpPr>
              <a:cxnSpLocks/>
            </p:cNvCxnSpPr>
            <p:nvPr/>
          </p:nvCxnSpPr>
          <p:spPr>
            <a:xfrm>
              <a:off x="3767891" y="4805820"/>
              <a:ext cx="1461334" cy="0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Соединитель: уступ 82">
              <a:extLst>
                <a:ext uri="{FF2B5EF4-FFF2-40B4-BE49-F238E27FC236}">
                  <a16:creationId xmlns:a16="http://schemas.microsoft.com/office/drawing/2014/main" xmlns="" id="{3CDB496C-8574-4653-8093-83309E20B31A}"/>
                </a:ext>
              </a:extLst>
            </p:cNvPr>
            <p:cNvCxnSpPr>
              <a:endCxn id="79" idx="3"/>
            </p:cNvCxnSpPr>
            <p:nvPr/>
          </p:nvCxnSpPr>
          <p:spPr>
            <a:xfrm>
              <a:off x="3767891" y="1528130"/>
              <a:ext cx="2403922" cy="971025"/>
            </a:xfrm>
            <a:prstGeom prst="bentConnector2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Соединитель: уступ 95">
              <a:extLst>
                <a:ext uri="{FF2B5EF4-FFF2-40B4-BE49-F238E27FC236}">
                  <a16:creationId xmlns:a16="http://schemas.microsoft.com/office/drawing/2014/main" xmlns="" id="{8A344801-937C-49FE-AB85-0F1E7E9D6EF6}"/>
                </a:ext>
              </a:extLst>
            </p:cNvPr>
            <p:cNvCxnSpPr>
              <a:cxnSpLocks/>
              <a:endCxn id="79" idx="0"/>
            </p:cNvCxnSpPr>
            <p:nvPr/>
          </p:nvCxnSpPr>
          <p:spPr>
            <a:xfrm flipV="1">
              <a:off x="3767891" y="5188669"/>
              <a:ext cx="2403922" cy="890412"/>
            </a:xfrm>
            <a:prstGeom prst="bentConnector2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FE33AFA0-DD88-4900-8A7A-B3A3BC051F28}"/>
              </a:ext>
            </a:extLst>
          </p:cNvPr>
          <p:cNvSpPr txBox="1"/>
          <p:nvPr/>
        </p:nvSpPr>
        <p:spPr>
          <a:xfrm>
            <a:off x="4969852" y="4113466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ИСКУССТВЕННЫЙ ИНТЕЛЛЕКТ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D80A0117-69D1-4486-B074-965C4EE3DE71}"/>
              </a:ext>
            </a:extLst>
          </p:cNvPr>
          <p:cNvSpPr txBox="1"/>
          <p:nvPr/>
        </p:nvSpPr>
        <p:spPr>
          <a:xfrm>
            <a:off x="7997335" y="887132"/>
            <a:ext cx="4051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ЭФФЕКТЫ</a:t>
            </a:r>
          </a:p>
        </p:txBody>
      </p:sp>
      <p:cxnSp>
        <p:nvCxnSpPr>
          <p:cNvPr id="101" name="Соединитель: уступ 100">
            <a:extLst>
              <a:ext uri="{FF2B5EF4-FFF2-40B4-BE49-F238E27FC236}">
                <a16:creationId xmlns:a16="http://schemas.microsoft.com/office/drawing/2014/main" xmlns="" id="{8A59A0BB-47C6-45A1-B299-FA43F4D98257}"/>
              </a:ext>
            </a:extLst>
          </p:cNvPr>
          <p:cNvCxnSpPr>
            <a:cxnSpLocks/>
            <a:endCxn id="100" idx="1"/>
          </p:cNvCxnSpPr>
          <p:nvPr/>
        </p:nvCxnSpPr>
        <p:spPr>
          <a:xfrm rot="5400000" flipH="1" flipV="1">
            <a:off x="6539841" y="2028497"/>
            <a:ext cx="2368026" cy="546962"/>
          </a:xfrm>
          <a:prstGeom prst="bentConnector2">
            <a:avLst/>
          </a:prstGeom>
          <a:ln w="190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05D961FD-EAAE-4FA6-B8F8-FDB6A115E1EC}"/>
              </a:ext>
            </a:extLst>
          </p:cNvPr>
          <p:cNvGrpSpPr/>
          <p:nvPr/>
        </p:nvGrpSpPr>
        <p:grpSpPr>
          <a:xfrm>
            <a:off x="8196530" y="1766637"/>
            <a:ext cx="3709398" cy="2164844"/>
            <a:chOff x="8252945" y="1997472"/>
            <a:chExt cx="3709398" cy="216484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F22AC448-45D3-4BE1-9B1D-7EC32759B625}"/>
                </a:ext>
              </a:extLst>
            </p:cNvPr>
            <p:cNvSpPr txBox="1"/>
            <p:nvPr/>
          </p:nvSpPr>
          <p:spPr>
            <a:xfrm>
              <a:off x="9047592" y="2961987"/>
              <a:ext cx="291475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Категорирование НП:</a:t>
              </a:r>
            </a:p>
            <a:p>
              <a:pPr>
                <a:defRPr/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НП</a:t>
              </a:r>
              <a:r>
                <a:rPr lang="ru-RU" sz="16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 </a:t>
              </a:r>
              <a:r>
                <a:rPr lang="ru-RU" sz="1200" i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высокая 2%, средняя 51%, низкая 47%;</a:t>
              </a:r>
            </a:p>
            <a:p>
              <a:pPr>
                <a:defRPr/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УВЭД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 </a:t>
              </a:r>
              <a:r>
                <a:rPr lang="ru-RU" sz="1200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высокая 3%, средняя </a:t>
              </a:r>
              <a:r>
                <a:rPr lang="en-US" sz="1200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kk-KZ" sz="1200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ru-RU" sz="1200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%, низкая 31%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xmlns="" id="{989D68CD-7537-4175-A5D2-FF594640F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8252945" y="1997472"/>
              <a:ext cx="693706" cy="693706"/>
            </a:xfrm>
            <a:prstGeom prst="rect">
              <a:avLst/>
            </a:prstGeom>
          </p:spPr>
        </p:pic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C1B20509-078A-47D6-A63D-AC7A906FAD20}"/>
              </a:ext>
            </a:extLst>
          </p:cNvPr>
          <p:cNvSpPr txBox="1"/>
          <p:nvPr/>
        </p:nvSpPr>
        <p:spPr>
          <a:xfrm>
            <a:off x="8954098" y="1821102"/>
            <a:ext cx="3230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Разработано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моделей рисков</a:t>
            </a:r>
          </a:p>
        </p:txBody>
      </p: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xmlns="" id="{6BA80EE0-5321-44F7-B566-FC91BE91A439}"/>
              </a:ext>
            </a:extLst>
          </p:cNvPr>
          <p:cNvGrpSpPr/>
          <p:nvPr/>
        </p:nvGrpSpPr>
        <p:grpSpPr>
          <a:xfrm>
            <a:off x="8184146" y="4214988"/>
            <a:ext cx="3800312" cy="2210606"/>
            <a:chOff x="8281487" y="4107648"/>
            <a:chExt cx="3800312" cy="2210606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A9045F72-714F-4D47-98B5-022252356C52}"/>
                </a:ext>
              </a:extLst>
            </p:cNvPr>
            <p:cNvSpPr txBox="1"/>
            <p:nvPr/>
          </p:nvSpPr>
          <p:spPr>
            <a:xfrm>
              <a:off x="9064126" y="5302591"/>
              <a:ext cx="301767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Камеральный контроль: </a:t>
              </a:r>
              <a:r>
                <a:rPr lang="ru-RU" sz="16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сформировано в 2021 году</a:t>
              </a:r>
              <a:r>
                <a:rPr lang="ru-RU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6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46 тыс. </a:t>
              </a:r>
              <a:r>
                <a:rPr lang="ru-RU" sz="16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уведомлений </a:t>
              </a:r>
            </a:p>
            <a:p>
              <a:r>
                <a:rPr lang="ru-RU" sz="1200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(в 2020 году 80 тыс.)</a:t>
              </a:r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5C2891B9-44A7-4400-9F91-4F6587A15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p:blipFill>
          <p:spPr>
            <a:xfrm>
              <a:off x="8281487" y="4107648"/>
              <a:ext cx="662251" cy="662251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C76FE59F-E36D-4917-827A-E7207AC74ED9}"/>
              </a:ext>
            </a:extLst>
          </p:cNvPr>
          <p:cNvGrpSpPr/>
          <p:nvPr/>
        </p:nvGrpSpPr>
        <p:grpSpPr>
          <a:xfrm>
            <a:off x="8261036" y="4129010"/>
            <a:ext cx="3523207" cy="2000873"/>
            <a:chOff x="8299104" y="4259244"/>
            <a:chExt cx="3523207" cy="2000873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6954FE1D-7A96-42B6-8002-7F8DF9AA4962}"/>
                </a:ext>
              </a:extLst>
            </p:cNvPr>
            <p:cNvSpPr txBox="1"/>
            <p:nvPr/>
          </p:nvSpPr>
          <p:spPr>
            <a:xfrm>
              <a:off x="9004853" y="4259244"/>
              <a:ext cx="281745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Отбор на </a:t>
              </a: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налоговые </a:t>
              </a:r>
              <a:r>
                <a: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</a:t>
              </a: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таможенные проверки:      </a:t>
              </a:r>
              <a:r>
                <a:rPr lang="ru-RU" sz="16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241 проверок </a:t>
              </a:r>
              <a:r>
                <a: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2021 году </a:t>
              </a:r>
              <a:r>
                <a:rPr lang="ru-RU" sz="1200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(в 2019 году 1 140 проверок)</a:t>
              </a:r>
            </a:p>
          </p:txBody>
        </p:sp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xmlns="" id="{6FA9A0FE-BB93-4BF0-9602-9BF36CF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p:blipFill>
          <p:spPr>
            <a:xfrm>
              <a:off x="8299104" y="5597866"/>
              <a:ext cx="662251" cy="662251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3A156389-0601-45C9-B748-AF1B9D7543BA}"/>
              </a:ext>
            </a:extLst>
          </p:cNvPr>
          <p:cNvSpPr txBox="1"/>
          <p:nvPr/>
        </p:nvSpPr>
        <p:spPr>
          <a:xfrm>
            <a:off x="4742877" y="2890390"/>
            <a:ext cx="28578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цифровых документов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97C52AB-E9A9-4788-9AE1-85F2E1A5B82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233199" y="2861736"/>
            <a:ext cx="69500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56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>
            <a:spLocks/>
          </p:cNvSpPr>
          <p:nvPr/>
        </p:nvSpPr>
        <p:spPr bwMode="auto">
          <a:xfrm>
            <a:off x="11512466" y="6505873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x-none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12397" y="-6440"/>
            <a:ext cx="12192000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-1"/>
            <a:ext cx="12192000" cy="881777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араллелограмм 43">
            <a:extLst>
              <a:ext uri="{FF2B5EF4-FFF2-40B4-BE49-F238E27FC236}">
                <a16:creationId xmlns:a16="http://schemas.microsoft.com/office/drawing/2014/main" xmlns="" id="{031F8992-64A9-4B6A-9ADE-FB8A8CA0D6B8}"/>
              </a:ext>
            </a:extLst>
          </p:cNvPr>
          <p:cNvSpPr/>
          <p:nvPr/>
        </p:nvSpPr>
        <p:spPr>
          <a:xfrm>
            <a:off x="-253187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6F9F8AD-56DD-4F1A-A085-E0EB01871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779" y="307403"/>
            <a:ext cx="281045" cy="281043"/>
          </a:xfrm>
          <a:prstGeom prst="rect">
            <a:avLst/>
          </a:prstGeom>
        </p:spPr>
      </p:pic>
      <p:sp>
        <p:nvSpPr>
          <p:cNvPr id="84" name="Параллелограмм 83">
            <a:extLst>
              <a:ext uri="{FF2B5EF4-FFF2-40B4-BE49-F238E27FC236}">
                <a16:creationId xmlns:a16="http://schemas.microsoft.com/office/drawing/2014/main" xmlns="" id="{D66AB616-CF6A-48CD-98B2-9A57779A0CAA}"/>
              </a:ext>
            </a:extLst>
          </p:cNvPr>
          <p:cNvSpPr/>
          <p:nvPr/>
        </p:nvSpPr>
        <p:spPr>
          <a:xfrm>
            <a:off x="33997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Параллелограмм 88">
            <a:extLst>
              <a:ext uri="{FF2B5EF4-FFF2-40B4-BE49-F238E27FC236}">
                <a16:creationId xmlns:a16="http://schemas.microsoft.com/office/drawing/2014/main" xmlns="" id="{14B0AB7D-177A-4EBB-98F4-B9CCED0B354E}"/>
              </a:ext>
            </a:extLst>
          </p:cNvPr>
          <p:cNvSpPr/>
          <p:nvPr/>
        </p:nvSpPr>
        <p:spPr>
          <a:xfrm>
            <a:off x="11320370" y="3072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D8FDDE2D-F3B0-4364-BAD3-6281963E6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V="1">
            <a:off x="11729564" y="313785"/>
            <a:ext cx="285750" cy="28575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53E90EC9-97D6-45E3-BA6F-6C78A52ECE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4434" y="296076"/>
            <a:ext cx="281043" cy="281043"/>
          </a:xfrm>
          <a:prstGeom prst="rect">
            <a:avLst/>
          </a:prstGeom>
        </p:spPr>
      </p:pic>
      <p:sp>
        <p:nvSpPr>
          <p:cNvPr id="85" name="Параллелограмм 84">
            <a:extLst>
              <a:ext uri="{FF2B5EF4-FFF2-40B4-BE49-F238E27FC236}">
                <a16:creationId xmlns:a16="http://schemas.microsoft.com/office/drawing/2014/main" xmlns="" id="{BCC4577C-C0A7-4E8F-B54E-1D462659C1B7}"/>
              </a:ext>
            </a:extLst>
          </p:cNvPr>
          <p:cNvSpPr/>
          <p:nvPr/>
        </p:nvSpPr>
        <p:spPr>
          <a:xfrm>
            <a:off x="90814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09F1BE9-06D6-4E36-84AD-B3ADB95934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36645" y="272318"/>
            <a:ext cx="304801" cy="304801"/>
          </a:xfrm>
          <a:prstGeom prst="rect">
            <a:avLst/>
          </a:prstGeom>
        </p:spPr>
      </p:pic>
      <p:sp>
        <p:nvSpPr>
          <p:cNvPr id="86" name="Параллелограмм 85">
            <a:extLst>
              <a:ext uri="{FF2B5EF4-FFF2-40B4-BE49-F238E27FC236}">
                <a16:creationId xmlns:a16="http://schemas.microsoft.com/office/drawing/2014/main" xmlns="" id="{595AEBA6-AB04-45BD-AAF1-204BA37243F0}"/>
              </a:ext>
            </a:extLst>
          </p:cNvPr>
          <p:cNvSpPr/>
          <p:nvPr/>
        </p:nvSpPr>
        <p:spPr>
          <a:xfrm>
            <a:off x="1441446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48ECA326-6C6A-4479-95AE-6963F91776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669943" y="287150"/>
            <a:ext cx="279692" cy="279692"/>
          </a:xfrm>
          <a:prstGeom prst="rect">
            <a:avLst/>
          </a:prstGeom>
        </p:spPr>
      </p:pic>
      <p:sp>
        <p:nvSpPr>
          <p:cNvPr id="87" name="Параллелограмм 86">
            <a:extLst>
              <a:ext uri="{FF2B5EF4-FFF2-40B4-BE49-F238E27FC236}">
                <a16:creationId xmlns:a16="http://schemas.microsoft.com/office/drawing/2014/main" xmlns="" id="{AD07A033-4871-4B1F-B2C6-C48A1F661CE1}"/>
              </a:ext>
            </a:extLst>
          </p:cNvPr>
          <p:cNvSpPr/>
          <p:nvPr/>
        </p:nvSpPr>
        <p:spPr>
          <a:xfrm>
            <a:off x="194177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9B7D51D3-EC6A-4E72-93F2-E0AE0D6860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10800000" flipV="1">
            <a:off x="2154437" y="284179"/>
            <a:ext cx="304267" cy="304267"/>
          </a:xfrm>
          <a:prstGeom prst="rect">
            <a:avLst/>
          </a:prstGeom>
        </p:spPr>
      </p:pic>
      <p:sp>
        <p:nvSpPr>
          <p:cNvPr id="88" name="Параллелограмм 87">
            <a:extLst>
              <a:ext uri="{FF2B5EF4-FFF2-40B4-BE49-F238E27FC236}">
                <a16:creationId xmlns:a16="http://schemas.microsoft.com/office/drawing/2014/main" xmlns="" id="{7086B5BE-F5CC-4BEA-ACB0-9A00D3BD7854}"/>
              </a:ext>
            </a:extLst>
          </p:cNvPr>
          <p:cNvSpPr/>
          <p:nvPr/>
        </p:nvSpPr>
        <p:spPr>
          <a:xfrm>
            <a:off x="243943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E8F78F8A-E0C0-48B3-BBFB-3643F01852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643415" y="114053"/>
            <a:ext cx="621330" cy="62133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6CAF5E2-BA13-411D-8D5E-37FF84367D79}"/>
              </a:ext>
            </a:extLst>
          </p:cNvPr>
          <p:cNvSpPr txBox="1"/>
          <p:nvPr/>
        </p:nvSpPr>
        <p:spPr>
          <a:xfrm>
            <a:off x="3623931" y="253609"/>
            <a:ext cx="55775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ОНЛАЙН-ККМ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D165261-EB70-4D68-8A68-222B5DBB14DA}"/>
              </a:ext>
            </a:extLst>
          </p:cNvPr>
          <p:cNvSpPr txBox="1"/>
          <p:nvPr/>
        </p:nvSpPr>
        <p:spPr>
          <a:xfrm>
            <a:off x="330834" y="1178027"/>
            <a:ext cx="329309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января 2020 года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повсеместный переход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применение онлайн-ККМ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xmlns="" id="{D8E24A9B-A2A7-47AE-A245-F9A75BE30E2C}"/>
              </a:ext>
            </a:extLst>
          </p:cNvPr>
          <p:cNvGrpSpPr/>
          <p:nvPr/>
        </p:nvGrpSpPr>
        <p:grpSpPr>
          <a:xfrm>
            <a:off x="4316402" y="1178027"/>
            <a:ext cx="3580500" cy="722210"/>
            <a:chOff x="8643125" y="1135386"/>
            <a:chExt cx="3293098" cy="722210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10D8A449-BDC1-41E7-912D-AFC2D8E92229}"/>
                </a:ext>
              </a:extLst>
            </p:cNvPr>
            <p:cNvSpPr txBox="1"/>
            <p:nvPr/>
          </p:nvSpPr>
          <p:spPr>
            <a:xfrm>
              <a:off x="8643126" y="1135386"/>
              <a:ext cx="32930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760</a:t>
              </a:r>
              <a:r>
                <a:rPr lang="ru-RU" sz="20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тыс. онлайн-ККМ </a:t>
              </a:r>
              <a:endPara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D29F79A3-F70A-4F17-98B8-B16E2805D5AE}"/>
                </a:ext>
              </a:extLst>
            </p:cNvPr>
            <p:cNvSpPr txBox="1"/>
            <p:nvPr/>
          </p:nvSpPr>
          <p:spPr>
            <a:xfrm>
              <a:off x="8643125" y="1519042"/>
              <a:ext cx="32930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зарегистрировано (98%)</a:t>
              </a:r>
            </a:p>
          </p:txBody>
        </p:sp>
      </p:grp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xmlns="" id="{E580E8D3-089D-4757-B19F-D05D083BCC24}"/>
              </a:ext>
            </a:extLst>
          </p:cNvPr>
          <p:cNvCxnSpPr>
            <a:cxnSpLocks/>
          </p:cNvCxnSpPr>
          <p:nvPr/>
        </p:nvCxnSpPr>
        <p:spPr>
          <a:xfrm>
            <a:off x="330834" y="2295916"/>
            <a:ext cx="1145838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xmlns="" id="{31FFFCBC-E8D4-41AF-B5C1-4340761EFA0D}"/>
              </a:ext>
            </a:extLst>
          </p:cNvPr>
          <p:cNvCxnSpPr>
            <a:cxnSpLocks/>
          </p:cNvCxnSpPr>
          <p:nvPr/>
        </p:nvCxnSpPr>
        <p:spPr>
          <a:xfrm>
            <a:off x="4096678" y="1165327"/>
            <a:ext cx="0" cy="92333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xmlns="" id="{3F26C7F4-B548-4E5B-AE16-7C4C52BF0BF1}"/>
              </a:ext>
            </a:extLst>
          </p:cNvPr>
          <p:cNvCxnSpPr>
            <a:cxnSpLocks/>
          </p:cNvCxnSpPr>
          <p:nvPr/>
        </p:nvCxnSpPr>
        <p:spPr>
          <a:xfrm>
            <a:off x="8173378" y="1165327"/>
            <a:ext cx="0" cy="92333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Диаграмма 122">
            <a:extLst>
              <a:ext uri="{FF2B5EF4-FFF2-40B4-BE49-F238E27FC236}">
                <a16:creationId xmlns:a16="http://schemas.microsoft.com/office/drawing/2014/main" xmlns="" id="{0F9B2BD0-4733-4650-97CB-57A44ADE0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339919"/>
              </p:ext>
            </p:extLst>
          </p:nvPr>
        </p:nvGraphicFramePr>
        <p:xfrm>
          <a:off x="98874" y="2622816"/>
          <a:ext cx="5961154" cy="423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370CAD39-B7C0-43E7-A5DA-1B2855168966}"/>
              </a:ext>
            </a:extLst>
          </p:cNvPr>
          <p:cNvSpPr txBox="1"/>
          <p:nvPr/>
        </p:nvSpPr>
        <p:spPr>
          <a:xfrm>
            <a:off x="281940" y="2368474"/>
            <a:ext cx="5814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Выручка по областям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(трлн.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тг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xmlns="" id="{A9F3AC07-86C0-47E5-9DC5-7E0FE51B47B4}"/>
              </a:ext>
            </a:extLst>
          </p:cNvPr>
          <p:cNvCxnSpPr>
            <a:cxnSpLocks/>
          </p:cNvCxnSpPr>
          <p:nvPr/>
        </p:nvCxnSpPr>
        <p:spPr>
          <a:xfrm>
            <a:off x="6097200" y="2453538"/>
            <a:ext cx="9452" cy="420945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CF335939-B878-4270-ABCC-4EA0F5E32855}"/>
              </a:ext>
            </a:extLst>
          </p:cNvPr>
          <p:cNvSpPr txBox="1"/>
          <p:nvPr/>
        </p:nvSpPr>
        <p:spPr>
          <a:xfrm>
            <a:off x="6307407" y="2379107"/>
            <a:ext cx="5814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выручки онлайн-ККМ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(трлн.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тг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</p:txBody>
      </p:sp>
      <p:graphicFrame>
        <p:nvGraphicFramePr>
          <p:cNvPr id="127" name="Диаграмма 126">
            <a:extLst>
              <a:ext uri="{FF2B5EF4-FFF2-40B4-BE49-F238E27FC236}">
                <a16:creationId xmlns:a16="http://schemas.microsoft.com/office/drawing/2014/main" xmlns="" id="{D7AE4EDE-B31E-4466-97E8-3FFA27CF9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015906"/>
              </p:ext>
            </p:extLst>
          </p:nvPr>
        </p:nvGraphicFramePr>
        <p:xfrm>
          <a:off x="6201254" y="2830762"/>
          <a:ext cx="5814060" cy="367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DC80BF0F-E69A-43C1-8141-86C79D475AB5}"/>
              </a:ext>
            </a:extLst>
          </p:cNvPr>
          <p:cNvGrpSpPr/>
          <p:nvPr/>
        </p:nvGrpSpPr>
        <p:grpSpPr>
          <a:xfrm>
            <a:off x="8351402" y="1070330"/>
            <a:ext cx="3685001" cy="981131"/>
            <a:chOff x="4615013" y="1135386"/>
            <a:chExt cx="3293097" cy="9811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1FDA9D6-3A3A-417D-97B4-618E2873EA9C}"/>
                </a:ext>
              </a:extLst>
            </p:cNvPr>
            <p:cNvSpPr txBox="1"/>
            <p:nvPr/>
          </p:nvSpPr>
          <p:spPr>
            <a:xfrm>
              <a:off x="4615013" y="1135386"/>
              <a:ext cx="32930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b="1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en-US" sz="2000" b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ru-RU" sz="2000" b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млрд. тенге</a:t>
              </a:r>
              <a:endPara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A5410F4-C336-46E4-8E81-421334D92AC9}"/>
                </a:ext>
              </a:extLst>
            </p:cNvPr>
            <p:cNvSpPr txBox="1"/>
            <p:nvPr/>
          </p:nvSpPr>
          <p:spPr>
            <a:xfrm>
              <a:off x="4615013" y="1531742"/>
              <a:ext cx="32930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дополнительно поступило в бюджет за 2020-2021 годы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083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Graphic spid="123" grpId="0">
        <p:bldAsOne/>
      </p:bldGraphic>
      <p:bldP spid="124" grpId="0"/>
      <p:bldP spid="126" grpId="0"/>
      <p:bldGraphic spid="12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>
            <a:spLocks/>
          </p:cNvSpPr>
          <p:nvPr/>
        </p:nvSpPr>
        <p:spPr bwMode="auto">
          <a:xfrm>
            <a:off x="11459301" y="6473974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x-none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370" y="30352"/>
            <a:ext cx="12192000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-1"/>
            <a:ext cx="12192000" cy="881777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араллелограмм 43">
            <a:extLst>
              <a:ext uri="{FF2B5EF4-FFF2-40B4-BE49-F238E27FC236}">
                <a16:creationId xmlns:a16="http://schemas.microsoft.com/office/drawing/2014/main" xmlns="" id="{031F8992-64A9-4B6A-9ADE-FB8A8CA0D6B8}"/>
              </a:ext>
            </a:extLst>
          </p:cNvPr>
          <p:cNvSpPr/>
          <p:nvPr/>
        </p:nvSpPr>
        <p:spPr>
          <a:xfrm>
            <a:off x="-253187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6F9F8AD-56DD-4F1A-A085-E0EB01871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779" y="307403"/>
            <a:ext cx="281045" cy="281043"/>
          </a:xfrm>
          <a:prstGeom prst="rect">
            <a:avLst/>
          </a:prstGeom>
        </p:spPr>
      </p:pic>
      <p:sp>
        <p:nvSpPr>
          <p:cNvPr id="84" name="Параллелограмм 83">
            <a:extLst>
              <a:ext uri="{FF2B5EF4-FFF2-40B4-BE49-F238E27FC236}">
                <a16:creationId xmlns:a16="http://schemas.microsoft.com/office/drawing/2014/main" xmlns="" id="{D66AB616-CF6A-48CD-98B2-9A57779A0CAA}"/>
              </a:ext>
            </a:extLst>
          </p:cNvPr>
          <p:cNvSpPr/>
          <p:nvPr/>
        </p:nvSpPr>
        <p:spPr>
          <a:xfrm>
            <a:off x="33997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Параллелограмм 87">
            <a:extLst>
              <a:ext uri="{FF2B5EF4-FFF2-40B4-BE49-F238E27FC236}">
                <a16:creationId xmlns:a16="http://schemas.microsoft.com/office/drawing/2014/main" xmlns="" id="{7086B5BE-F5CC-4BEA-ACB0-9A00D3BD7854}"/>
              </a:ext>
            </a:extLst>
          </p:cNvPr>
          <p:cNvSpPr/>
          <p:nvPr/>
        </p:nvSpPr>
        <p:spPr>
          <a:xfrm>
            <a:off x="1105460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араллелограмм 88">
            <a:extLst>
              <a:ext uri="{FF2B5EF4-FFF2-40B4-BE49-F238E27FC236}">
                <a16:creationId xmlns:a16="http://schemas.microsoft.com/office/drawing/2014/main" xmlns="" id="{14B0AB7D-177A-4EBB-98F4-B9CCED0B354E}"/>
              </a:ext>
            </a:extLst>
          </p:cNvPr>
          <p:cNvSpPr/>
          <p:nvPr/>
        </p:nvSpPr>
        <p:spPr>
          <a:xfrm>
            <a:off x="11536170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E8F78F8A-E0C0-48B3-BBFB-3643F0185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40659" y="296076"/>
            <a:ext cx="284860" cy="28486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D8FDDE2D-F3B0-4364-BAD3-6281963E6D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V="1">
            <a:off x="11729564" y="313785"/>
            <a:ext cx="285750" cy="28575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53E90EC9-97D6-45E3-BA6F-6C78A52ECE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4434" y="296076"/>
            <a:ext cx="281043" cy="281043"/>
          </a:xfrm>
          <a:prstGeom prst="rect">
            <a:avLst/>
          </a:prstGeom>
        </p:spPr>
      </p:pic>
      <p:sp>
        <p:nvSpPr>
          <p:cNvPr id="85" name="Параллелограмм 84">
            <a:extLst>
              <a:ext uri="{FF2B5EF4-FFF2-40B4-BE49-F238E27FC236}">
                <a16:creationId xmlns:a16="http://schemas.microsoft.com/office/drawing/2014/main" xmlns="" id="{BCC4577C-C0A7-4E8F-B54E-1D462659C1B7}"/>
              </a:ext>
            </a:extLst>
          </p:cNvPr>
          <p:cNvSpPr/>
          <p:nvPr/>
        </p:nvSpPr>
        <p:spPr>
          <a:xfrm>
            <a:off x="90814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09F1BE9-06D6-4E36-84AD-B3ADB95934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36645" y="272318"/>
            <a:ext cx="304801" cy="304801"/>
          </a:xfrm>
          <a:prstGeom prst="rect">
            <a:avLst/>
          </a:prstGeom>
        </p:spPr>
      </p:pic>
      <p:sp>
        <p:nvSpPr>
          <p:cNvPr id="86" name="Параллелограмм 85">
            <a:extLst>
              <a:ext uri="{FF2B5EF4-FFF2-40B4-BE49-F238E27FC236}">
                <a16:creationId xmlns:a16="http://schemas.microsoft.com/office/drawing/2014/main" xmlns="" id="{595AEBA6-AB04-45BD-AAF1-204BA37243F0}"/>
              </a:ext>
            </a:extLst>
          </p:cNvPr>
          <p:cNvSpPr/>
          <p:nvPr/>
        </p:nvSpPr>
        <p:spPr>
          <a:xfrm>
            <a:off x="1441446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48ECA326-6C6A-4479-95AE-6963F91776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669943" y="287150"/>
            <a:ext cx="279692" cy="279692"/>
          </a:xfrm>
          <a:prstGeom prst="rect">
            <a:avLst/>
          </a:prstGeom>
        </p:spPr>
      </p:pic>
      <p:sp>
        <p:nvSpPr>
          <p:cNvPr id="87" name="Параллелограмм 86">
            <a:extLst>
              <a:ext uri="{FF2B5EF4-FFF2-40B4-BE49-F238E27FC236}">
                <a16:creationId xmlns:a16="http://schemas.microsoft.com/office/drawing/2014/main" xmlns="" id="{AD07A033-4871-4B1F-B2C6-C48A1F661CE1}"/>
              </a:ext>
            </a:extLst>
          </p:cNvPr>
          <p:cNvSpPr/>
          <p:nvPr/>
        </p:nvSpPr>
        <p:spPr>
          <a:xfrm>
            <a:off x="194177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9B7D51D3-EC6A-4E72-93F2-E0AE0D6860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0800000" flipV="1">
            <a:off x="2205680" y="154183"/>
            <a:ext cx="541069" cy="54106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836888E-2086-436A-86B9-9BD53D9EF2BC}"/>
              </a:ext>
            </a:extLst>
          </p:cNvPr>
          <p:cNvSpPr txBox="1"/>
          <p:nvPr/>
        </p:nvSpPr>
        <p:spPr>
          <a:xfrm>
            <a:off x="3177188" y="240833"/>
            <a:ext cx="5146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ВСЕОБЩЕЕ ДЕКЛАРИРОВАНИЕ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1521D9CB-EF4A-4001-892D-8186D10449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89293" y="4549476"/>
            <a:ext cx="776069" cy="373447"/>
          </a:xfrm>
          <a:prstGeom prst="rect">
            <a:avLst/>
          </a:prstGeom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xmlns="" id="{A80E5C48-B7B2-450B-9FBC-F17571853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5"/>
          <a:stretch/>
        </p:blipFill>
        <p:spPr bwMode="auto">
          <a:xfrm>
            <a:off x="1606443" y="4504725"/>
            <a:ext cx="891648" cy="36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BF0281B-357C-4ECC-9FEF-126FA7F838D7}"/>
              </a:ext>
            </a:extLst>
          </p:cNvPr>
          <p:cNvSpPr txBox="1"/>
          <p:nvPr/>
        </p:nvSpPr>
        <p:spPr>
          <a:xfrm>
            <a:off x="45687" y="994118"/>
            <a:ext cx="537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принятых деклараций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2021 году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70465" y="5050084"/>
            <a:ext cx="5330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реализовано получение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видов сведений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уполномоченных органов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декларации в течение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2-3 минут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простота заполнения декларации 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2D1826B-4ABC-4E6F-BEE2-54BF88A9D49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3" t="37262" r="27523" b="48753"/>
          <a:stretch/>
        </p:blipFill>
        <p:spPr>
          <a:xfrm>
            <a:off x="2880816" y="4440233"/>
            <a:ext cx="861564" cy="573752"/>
          </a:xfrm>
          <a:prstGeom prst="rect">
            <a:avLst/>
          </a:prstGeom>
        </p:spPr>
      </p:pic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xmlns="" id="{D7AE4EDE-B31E-4466-97E8-3FFA27CF9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103495"/>
              </p:ext>
            </p:extLst>
          </p:nvPr>
        </p:nvGraphicFramePr>
        <p:xfrm>
          <a:off x="350571" y="1530192"/>
          <a:ext cx="5153321" cy="290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1" name="Объект 2"/>
          <p:cNvSpPr txBox="1">
            <a:spLocks/>
          </p:cNvSpPr>
          <p:nvPr/>
        </p:nvSpPr>
        <p:spPr>
          <a:xfrm>
            <a:off x="5831457" y="1073436"/>
            <a:ext cx="6327290" cy="3419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Этапы внедрения всеобщего декларирования</a:t>
            </a:r>
          </a:p>
          <a:p>
            <a:pPr algn="l"/>
            <a:endParaRPr lang="en-US" sz="1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I-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ЭТАП: 2021 год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государственные служащие и их супруги</a:t>
            </a:r>
          </a:p>
          <a:p>
            <a:pPr algn="l"/>
            <a:endParaRPr lang="ru-RU" sz="1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-ЭТАП: с 2023 года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работники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квазигосектора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государственных учреждений</a:t>
            </a:r>
          </a:p>
          <a:p>
            <a:pPr algn="l"/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-ЭТАП: с 2024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руководители юридических лиц, индивидуальные предприниматели</a:t>
            </a:r>
          </a:p>
          <a:p>
            <a:pPr algn="l"/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-ЭТАП: с 2025 года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оставшиеся категории граждан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A9F3AC07-86C0-47E5-9DC5-7E0FE51B47B4}"/>
              </a:ext>
            </a:extLst>
          </p:cNvPr>
          <p:cNvCxnSpPr>
            <a:cxnSpLocks/>
          </p:cNvCxnSpPr>
          <p:nvPr/>
        </p:nvCxnSpPr>
        <p:spPr>
          <a:xfrm>
            <a:off x="5705951" y="900677"/>
            <a:ext cx="0" cy="595732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029860" y="5079210"/>
            <a:ext cx="608034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497 тыс. граждан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представили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512 тыс. деклараций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4,4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тыс.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граждан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представили декларацию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выставлены уведомления.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00501" y="4542657"/>
            <a:ext cx="4022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первого этапа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159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Graphic spid="4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>
            <a:spLocks/>
          </p:cNvSpPr>
          <p:nvPr/>
        </p:nvSpPr>
        <p:spPr bwMode="auto">
          <a:xfrm>
            <a:off x="11459301" y="6473974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x-none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7212" y="148"/>
            <a:ext cx="12192000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-1"/>
            <a:ext cx="12192000" cy="881777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xmlns="" id="{E5411E17-A3BA-453A-883D-594C23086964}"/>
              </a:ext>
            </a:extLst>
          </p:cNvPr>
          <p:cNvSpPr/>
          <p:nvPr/>
        </p:nvSpPr>
        <p:spPr>
          <a:xfrm>
            <a:off x="-285750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A48067-1179-4649-B7F1-30581D0B6BAF}"/>
              </a:ext>
            </a:extLst>
          </p:cNvPr>
          <p:cNvSpPr txBox="1"/>
          <p:nvPr/>
        </p:nvSpPr>
        <p:spPr>
          <a:xfrm>
            <a:off x="4425894" y="253609"/>
            <a:ext cx="55775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Е-SALYQ AZAMAT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xmlns="" id="{326F2912-95D4-481F-8D97-4168F9DD3E6D}"/>
              </a:ext>
            </a:extLst>
          </p:cNvPr>
          <p:cNvSpPr/>
          <p:nvPr/>
        </p:nvSpPr>
        <p:spPr>
          <a:xfrm>
            <a:off x="24868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AC70B8E-7018-423F-B8DF-D837DFEE9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30397" y="310249"/>
            <a:ext cx="258543" cy="2585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5F7D022-EE1E-4D4C-BF3D-202A41A87C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9278" y="283551"/>
            <a:ext cx="297640" cy="297640"/>
          </a:xfrm>
          <a:prstGeom prst="rect">
            <a:avLst/>
          </a:prstGeom>
        </p:spPr>
      </p:pic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xmlns="" id="{6C391434-8072-4646-87EF-66265D7BB1C9}"/>
              </a:ext>
            </a:extLst>
          </p:cNvPr>
          <p:cNvSpPr/>
          <p:nvPr/>
        </p:nvSpPr>
        <p:spPr>
          <a:xfrm>
            <a:off x="787460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xmlns="" id="{A692BFA2-F89B-4243-8E90-AE0DE44DF4CD}"/>
              </a:ext>
            </a:extLst>
          </p:cNvPr>
          <p:cNvSpPr/>
          <p:nvPr/>
        </p:nvSpPr>
        <p:spPr>
          <a:xfrm>
            <a:off x="1277682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араллелограмм 29">
            <a:extLst>
              <a:ext uri="{FF2B5EF4-FFF2-40B4-BE49-F238E27FC236}">
                <a16:creationId xmlns:a16="http://schemas.microsoft.com/office/drawing/2014/main" xmlns="" id="{9A1507A7-A21E-48A2-A9FF-BA3FDEBEE172}"/>
              </a:ext>
            </a:extLst>
          </p:cNvPr>
          <p:cNvSpPr/>
          <p:nvPr/>
        </p:nvSpPr>
        <p:spPr>
          <a:xfrm>
            <a:off x="1742975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араллелограмм 30">
            <a:extLst>
              <a:ext uri="{FF2B5EF4-FFF2-40B4-BE49-F238E27FC236}">
                <a16:creationId xmlns:a16="http://schemas.microsoft.com/office/drawing/2014/main" xmlns="" id="{FD9375CC-196C-4641-8467-A6D1938584AE}"/>
              </a:ext>
            </a:extLst>
          </p:cNvPr>
          <p:cNvSpPr/>
          <p:nvPr/>
        </p:nvSpPr>
        <p:spPr>
          <a:xfrm>
            <a:off x="2252284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араллелограмм 31">
            <a:extLst>
              <a:ext uri="{FF2B5EF4-FFF2-40B4-BE49-F238E27FC236}">
                <a16:creationId xmlns:a16="http://schemas.microsoft.com/office/drawing/2014/main" xmlns="" id="{3B11E84B-6DAA-4C1F-878E-DC31A92184F8}"/>
              </a:ext>
            </a:extLst>
          </p:cNvPr>
          <p:cNvSpPr/>
          <p:nvPr/>
        </p:nvSpPr>
        <p:spPr>
          <a:xfrm>
            <a:off x="2685193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араллелограмм 32">
            <a:extLst>
              <a:ext uri="{FF2B5EF4-FFF2-40B4-BE49-F238E27FC236}">
                <a16:creationId xmlns:a16="http://schemas.microsoft.com/office/drawing/2014/main" xmlns="" id="{68388809-5F4B-4856-AE15-859F60F7A6DA}"/>
              </a:ext>
            </a:extLst>
          </p:cNvPr>
          <p:cNvSpPr/>
          <p:nvPr/>
        </p:nvSpPr>
        <p:spPr>
          <a:xfrm>
            <a:off x="3154461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xmlns="" id="{F7E59AC8-9BA6-48DF-A8F6-8AE631782B58}"/>
              </a:ext>
            </a:extLst>
          </p:cNvPr>
          <p:cNvSpPr/>
          <p:nvPr/>
        </p:nvSpPr>
        <p:spPr>
          <a:xfrm>
            <a:off x="11563130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DE11723-393A-49F7-AE56-51407E907D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7197" y="274502"/>
            <a:ext cx="305564" cy="30556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87BFB403-07D3-44E2-8A13-3C9DF6755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469707" y="296076"/>
            <a:ext cx="296879" cy="29687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4F6D5A9-ED50-4113-8B72-2BCF3D24C5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0800000" flipV="1">
            <a:off x="1977383" y="298695"/>
            <a:ext cx="281371" cy="28137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FA560EA8-71D4-495E-9855-327389A58A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425271" y="296109"/>
            <a:ext cx="294434" cy="29443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25CABA7C-C6F3-4021-8FF3-4A8E345519F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0800000" flipH="1" flipV="1">
            <a:off x="2886350" y="313785"/>
            <a:ext cx="289234" cy="28923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0FFFE4C4-9D40-4E1C-969B-EA758E366F9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425229" y="177274"/>
            <a:ext cx="539714" cy="5397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F134B6D-EE0C-4BA0-83E1-EE65852333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flipV="1">
            <a:off x="11756524" y="313785"/>
            <a:ext cx="285750" cy="28575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330453AB-7103-4FBE-9C6F-CD961956DA95}"/>
              </a:ext>
            </a:extLst>
          </p:cNvPr>
          <p:cNvGrpSpPr/>
          <p:nvPr/>
        </p:nvGrpSpPr>
        <p:grpSpPr>
          <a:xfrm>
            <a:off x="-763" y="867820"/>
            <a:ext cx="3014073" cy="5978031"/>
            <a:chOff x="38863" y="879968"/>
            <a:chExt cx="3014073" cy="596710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56400C85-8E53-480B-9AF3-659570F9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65" y="1192951"/>
              <a:ext cx="2433880" cy="5271348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монитор, сидит, компьютер, экран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D1621AA-81BE-4BE7-BDC9-7EC77E1C7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3" y="879968"/>
              <a:ext cx="3014073" cy="5967101"/>
            </a:xfrm>
            <a:prstGeom prst="rect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3D751C7-DAA2-40CD-B45A-2CFFBCEA2B1A}"/>
              </a:ext>
            </a:extLst>
          </p:cNvPr>
          <p:cNvSpPr txBox="1"/>
          <p:nvPr/>
        </p:nvSpPr>
        <p:spPr>
          <a:xfrm>
            <a:off x="4601627" y="1233063"/>
            <a:ext cx="5226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уплаты налогов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DFD59C30-09ED-4D34-9A2C-1654ACEEC911}"/>
              </a:ext>
            </a:extLst>
          </p:cNvPr>
          <p:cNvGrpSpPr/>
          <p:nvPr/>
        </p:nvGrpSpPr>
        <p:grpSpPr>
          <a:xfrm>
            <a:off x="3121847" y="5405468"/>
            <a:ext cx="1706451" cy="1256861"/>
            <a:chOff x="3062825" y="4964878"/>
            <a:chExt cx="1677705" cy="1110125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xmlns="" id="{72108D58-F109-4B52-AE1D-9426AFB67EDE}"/>
                </a:ext>
              </a:extLst>
            </p:cNvPr>
            <p:cNvGrpSpPr/>
            <p:nvPr/>
          </p:nvGrpSpPr>
          <p:grpSpPr>
            <a:xfrm>
              <a:off x="3062825" y="4964878"/>
              <a:ext cx="1677705" cy="1110125"/>
              <a:chOff x="281940" y="5126914"/>
              <a:chExt cx="2154711" cy="1425756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6A7BCD49-92F2-4857-8D59-72EF66C298A1}"/>
                  </a:ext>
                </a:extLst>
              </p:cNvPr>
              <p:cNvSpPr txBox="1"/>
              <p:nvPr/>
            </p:nvSpPr>
            <p:spPr>
              <a:xfrm>
                <a:off x="281941" y="5126914"/>
                <a:ext cx="1285820" cy="663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800</a:t>
                </a:r>
                <a:endParaRPr lang="ru-RU" sz="3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5EC2B5F7-7DE8-41DF-BF63-852671DCDA2E}"/>
                  </a:ext>
                </a:extLst>
              </p:cNvPr>
              <p:cNvSpPr txBox="1"/>
              <p:nvPr/>
            </p:nvSpPr>
            <p:spPr>
              <a:xfrm>
                <a:off x="281940" y="5679832"/>
                <a:ext cx="2154711" cy="872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1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пользователей мобильного приложения </a:t>
                </a:r>
              </a:p>
              <a:p>
                <a:endParaRPr lang="ru-RU" sz="11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7FAB5B00-DC91-44CB-9F72-37B9D919FF64}"/>
                </a:ext>
              </a:extLst>
            </p:cNvPr>
            <p:cNvSpPr txBox="1"/>
            <p:nvPr/>
          </p:nvSpPr>
          <p:spPr>
            <a:xfrm>
              <a:off x="3894239" y="4997818"/>
              <a:ext cx="6742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тыс.</a:t>
              </a:r>
              <a:endParaRPr lang="ru-RU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6BF05588-E740-4A71-B220-7F8AFFD96C72}"/>
              </a:ext>
            </a:extLst>
          </p:cNvPr>
          <p:cNvGrpSpPr/>
          <p:nvPr/>
        </p:nvGrpSpPr>
        <p:grpSpPr>
          <a:xfrm>
            <a:off x="7423866" y="5412066"/>
            <a:ext cx="2096031" cy="1209597"/>
            <a:chOff x="5032993" y="4945182"/>
            <a:chExt cx="1073051" cy="1209597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xmlns="" id="{EF663912-4AC8-42AB-A22B-42CCC842C4A6}"/>
                </a:ext>
              </a:extLst>
            </p:cNvPr>
            <p:cNvGrpSpPr/>
            <p:nvPr/>
          </p:nvGrpSpPr>
          <p:grpSpPr>
            <a:xfrm>
              <a:off x="5032993" y="4964882"/>
              <a:ext cx="1073051" cy="1189897"/>
              <a:chOff x="2983501" y="5126914"/>
              <a:chExt cx="1378140" cy="1528208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730478A9-AEBC-412F-A276-9046565A94C1}"/>
                  </a:ext>
                </a:extLst>
              </p:cNvPr>
              <p:cNvSpPr txBox="1"/>
              <p:nvPr/>
            </p:nvSpPr>
            <p:spPr>
              <a:xfrm>
                <a:off x="2983501" y="5126914"/>
                <a:ext cx="532595" cy="751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k-KZ" sz="32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ru-RU" sz="32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endParaRPr lang="ru-RU" sz="3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19EA6F3C-9C2F-44DE-8F65-1EDC9F488700}"/>
                  </a:ext>
                </a:extLst>
              </p:cNvPr>
              <p:cNvSpPr txBox="1"/>
              <p:nvPr/>
            </p:nvSpPr>
            <p:spPr>
              <a:xfrm>
                <a:off x="3046537" y="5884320"/>
                <a:ext cx="1315104" cy="770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1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подали заявки на корректировку транспорта</a:t>
                </a:r>
                <a:endParaRPr lang="ru-RU" sz="11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E93AC80C-C812-4C2F-9430-58CA5E203708}"/>
                </a:ext>
              </a:extLst>
            </p:cNvPr>
            <p:cNvSpPr txBox="1"/>
            <p:nvPr/>
          </p:nvSpPr>
          <p:spPr>
            <a:xfrm>
              <a:off x="5416881" y="4945182"/>
              <a:ext cx="5686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тыс.</a:t>
              </a:r>
              <a:br>
                <a:rPr lang="ru-RU" sz="1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физ. лиц</a:t>
              </a:r>
              <a:endParaRPr lang="ru-RU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82081A4-566E-403D-A48F-D5A25C991A6E}"/>
              </a:ext>
            </a:extLst>
          </p:cNvPr>
          <p:cNvGrpSpPr/>
          <p:nvPr/>
        </p:nvGrpSpPr>
        <p:grpSpPr>
          <a:xfrm>
            <a:off x="9823947" y="5440641"/>
            <a:ext cx="2078595" cy="1117896"/>
            <a:chOff x="10254176" y="4862656"/>
            <a:chExt cx="2424489" cy="1117896"/>
          </a:xfrm>
        </p:grpSpPr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xmlns="" id="{6CE80DEA-D44C-4A14-99E7-A4F2A02B6C50}"/>
                </a:ext>
              </a:extLst>
            </p:cNvPr>
            <p:cNvGrpSpPr/>
            <p:nvPr/>
          </p:nvGrpSpPr>
          <p:grpSpPr>
            <a:xfrm>
              <a:off x="10490104" y="4862656"/>
              <a:ext cx="1922034" cy="1117896"/>
              <a:chOff x="4863468" y="4995613"/>
              <a:chExt cx="2468506" cy="1435735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67EB3A40-5DF8-4016-82E1-6A1E5FF1ADCE}"/>
                  </a:ext>
                </a:extLst>
              </p:cNvPr>
              <p:cNvSpPr txBox="1"/>
              <p:nvPr/>
            </p:nvSpPr>
            <p:spPr>
              <a:xfrm>
                <a:off x="5021734" y="4995613"/>
                <a:ext cx="1880862" cy="7510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665</a:t>
                </a:r>
                <a:endParaRPr lang="ru-RU" sz="3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C7000805-5E37-46F8-B2B7-15FB82572F00}"/>
                  </a:ext>
                </a:extLst>
              </p:cNvPr>
              <p:cNvSpPr txBox="1"/>
              <p:nvPr/>
            </p:nvSpPr>
            <p:spPr>
              <a:xfrm>
                <a:off x="4863468" y="5877951"/>
                <a:ext cx="2468506" cy="553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1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воспользовались переплатой</a:t>
                </a:r>
                <a:endParaRPr lang="ru-RU" sz="11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4F5E744A-6886-4BB7-8474-44CA1B5A73E3}"/>
                </a:ext>
              </a:extLst>
            </p:cNvPr>
            <p:cNvSpPr txBox="1"/>
            <p:nvPr/>
          </p:nvSpPr>
          <p:spPr>
            <a:xfrm>
              <a:off x="11674923" y="4995658"/>
              <a:ext cx="10037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млн. </a:t>
              </a:r>
              <a:r>
                <a:rPr lang="ru-RU" sz="14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тг</a:t>
              </a:r>
              <a:endParaRPr lang="ru-RU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C7800F9C-6BF5-4D4B-955A-C04F308E8E42}"/>
                </a:ext>
              </a:extLst>
            </p:cNvPr>
            <p:cNvSpPr txBox="1"/>
            <p:nvPr/>
          </p:nvSpPr>
          <p:spPr>
            <a:xfrm>
              <a:off x="10254176" y="5008609"/>
              <a:ext cx="11523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</a:t>
              </a:r>
              <a:endParaRPr lang="ru-RU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BA2FD5A-B455-4E1F-8963-311606DA46A9}"/>
              </a:ext>
            </a:extLst>
          </p:cNvPr>
          <p:cNvGrpSpPr/>
          <p:nvPr/>
        </p:nvGrpSpPr>
        <p:grpSpPr>
          <a:xfrm>
            <a:off x="3052937" y="4988448"/>
            <a:ext cx="8989337" cy="338554"/>
            <a:chOff x="3448319" y="4988448"/>
            <a:chExt cx="8805650" cy="338554"/>
          </a:xfrm>
        </p:grpSpPr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xmlns="" id="{6EEF2EB5-B5D2-4B1E-85CB-59DE693CC696}"/>
                </a:ext>
              </a:extLst>
            </p:cNvPr>
            <p:cNvCxnSpPr>
              <a:cxnSpLocks/>
            </p:cNvCxnSpPr>
            <p:nvPr/>
          </p:nvCxnSpPr>
          <p:spPr>
            <a:xfrm>
              <a:off x="3448319" y="5180179"/>
              <a:ext cx="880565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42B1B76C-AA6E-4AF6-8DBF-2E7F6AF29563}"/>
                </a:ext>
              </a:extLst>
            </p:cNvPr>
            <p:cNvSpPr txBox="1"/>
            <p:nvPr/>
          </p:nvSpPr>
          <p:spPr>
            <a:xfrm>
              <a:off x="5549323" y="4988448"/>
              <a:ext cx="423381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ЭФФЕКТЫ ВНЕДРЕНИЯ В 2021 году: </a:t>
              </a:r>
              <a:endParaRPr lang="ru-RU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CB75D477-8F33-4A5E-8775-09CCB7C02FD6}"/>
              </a:ext>
            </a:extLst>
          </p:cNvPr>
          <p:cNvGrpSpPr/>
          <p:nvPr/>
        </p:nvGrpSpPr>
        <p:grpSpPr>
          <a:xfrm>
            <a:off x="3329351" y="4009889"/>
            <a:ext cx="3995901" cy="596459"/>
            <a:chOff x="3329351" y="4190650"/>
            <a:chExt cx="3995901" cy="596459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4623AEC8-BA41-4675-841D-662B83A86365}"/>
                </a:ext>
              </a:extLst>
            </p:cNvPr>
            <p:cNvSpPr txBox="1"/>
            <p:nvPr/>
          </p:nvSpPr>
          <p:spPr>
            <a:xfrm>
              <a:off x="3964943" y="4362259"/>
              <a:ext cx="33603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Получение оповещений</a:t>
              </a: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BF97D7FA-D878-40F9-A56D-2ABD38347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3329351" y="4190650"/>
              <a:ext cx="596459" cy="596459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5FEE0B34-22D3-42E6-B457-267818309BC9}"/>
              </a:ext>
            </a:extLst>
          </p:cNvPr>
          <p:cNvGrpSpPr/>
          <p:nvPr/>
        </p:nvGrpSpPr>
        <p:grpSpPr>
          <a:xfrm>
            <a:off x="7760385" y="3243887"/>
            <a:ext cx="4212689" cy="538098"/>
            <a:chOff x="7760385" y="3467180"/>
            <a:chExt cx="4212689" cy="53809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0D2DD793-C08A-44EB-8AEE-894F6B2F65E6}"/>
                </a:ext>
              </a:extLst>
            </p:cNvPr>
            <p:cNvSpPr txBox="1"/>
            <p:nvPr/>
          </p:nvSpPr>
          <p:spPr>
            <a:xfrm>
              <a:off x="8399586" y="3647164"/>
              <a:ext cx="35734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Управление переплатой</a:t>
              </a:r>
            </a:p>
          </p:txBody>
        </p:sp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xmlns="" id="{2A951A68-720C-465B-94FA-5D8C47CDA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7760385" y="3467180"/>
              <a:ext cx="538098" cy="538098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F3FD040A-C814-43DB-92E3-A24BDFDE46C0}"/>
              </a:ext>
            </a:extLst>
          </p:cNvPr>
          <p:cNvGrpSpPr/>
          <p:nvPr/>
        </p:nvGrpSpPr>
        <p:grpSpPr>
          <a:xfrm>
            <a:off x="7766365" y="1756711"/>
            <a:ext cx="3993530" cy="538098"/>
            <a:chOff x="7766365" y="1937472"/>
            <a:chExt cx="3993530" cy="53809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5F89F4EE-3D41-42B5-8801-55B3CB2C8259}"/>
                </a:ext>
              </a:extLst>
            </p:cNvPr>
            <p:cNvSpPr txBox="1"/>
            <p:nvPr/>
          </p:nvSpPr>
          <p:spPr>
            <a:xfrm>
              <a:off x="8399586" y="2016259"/>
              <a:ext cx="33603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Прямая интеграция с банками </a:t>
              </a:r>
            </a:p>
          </p:txBody>
        </p:sp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xmlns="" id="{C563E1BA-9857-4BBD-8D2A-726990999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7766365" y="1937472"/>
              <a:ext cx="538098" cy="538098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E8BB234A-1B95-49F2-B053-0AB24AF7AE59}"/>
              </a:ext>
            </a:extLst>
          </p:cNvPr>
          <p:cNvGrpSpPr/>
          <p:nvPr/>
        </p:nvGrpSpPr>
        <p:grpSpPr>
          <a:xfrm>
            <a:off x="7829729" y="3959328"/>
            <a:ext cx="4104380" cy="538098"/>
            <a:chOff x="7868694" y="4174645"/>
            <a:chExt cx="4104380" cy="538098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9F51D15C-3C59-462E-89DD-A22DE420689D}"/>
                </a:ext>
              </a:extLst>
            </p:cNvPr>
            <p:cNvSpPr txBox="1"/>
            <p:nvPr/>
          </p:nvSpPr>
          <p:spPr>
            <a:xfrm>
              <a:off x="8399586" y="4324736"/>
              <a:ext cx="35734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Оплата ЕСП</a:t>
              </a: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015243AB-CFE4-4C9C-B4AD-1C53BF2F7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7868694" y="4174645"/>
              <a:ext cx="538098" cy="538098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7B8F5C71-03FE-4570-888E-1993610403F7}"/>
              </a:ext>
            </a:extLst>
          </p:cNvPr>
          <p:cNvGrpSpPr/>
          <p:nvPr/>
        </p:nvGrpSpPr>
        <p:grpSpPr>
          <a:xfrm>
            <a:off x="3381190" y="2685333"/>
            <a:ext cx="3944062" cy="954107"/>
            <a:chOff x="3381190" y="2866094"/>
            <a:chExt cx="3944062" cy="954107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4F3F90D4-857F-45B6-A1CD-3A576231A7C2}"/>
                </a:ext>
              </a:extLst>
            </p:cNvPr>
            <p:cNvSpPr txBox="1"/>
            <p:nvPr/>
          </p:nvSpPr>
          <p:spPr>
            <a:xfrm>
              <a:off x="3964943" y="2866094"/>
              <a:ext cx="336030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ru-RU" sz="14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Автозачет</a:t>
              </a:r>
              <a:r>
                <a:rPr lang="ru-RU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14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автосписание</a:t>
              </a:r>
              <a:r>
                <a:rPr lang="ru-RU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и онлайн-пополнение в течение 2-х минут в счет погашения задолженности и предстоящих платежей </a:t>
              </a:r>
              <a:endPara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xmlns="" id="{CCB0D37B-92D7-4D59-97D9-7D0F6332D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p:blipFill>
          <p:spPr>
            <a:xfrm>
              <a:off x="3381190" y="2954131"/>
              <a:ext cx="513049" cy="513049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2DABFA91-9B0A-4D43-A9A3-FED6852E77E2}"/>
              </a:ext>
            </a:extLst>
          </p:cNvPr>
          <p:cNvGrpSpPr/>
          <p:nvPr/>
        </p:nvGrpSpPr>
        <p:grpSpPr>
          <a:xfrm>
            <a:off x="3329351" y="1832296"/>
            <a:ext cx="3995901" cy="596459"/>
            <a:chOff x="3329351" y="2013057"/>
            <a:chExt cx="3995901" cy="59645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D82D2E6B-2A77-4DCB-AA3F-8C6B9F4C91ED}"/>
                </a:ext>
              </a:extLst>
            </p:cNvPr>
            <p:cNvSpPr txBox="1"/>
            <p:nvPr/>
          </p:nvSpPr>
          <p:spPr>
            <a:xfrm>
              <a:off x="3964943" y="2016259"/>
              <a:ext cx="336030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Исключение заполнения множества реквизитов </a:t>
              </a:r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xmlns="" id="{B6FFEC78-6A9B-4E4D-BE3B-6BD54652A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p:blipFill>
          <p:spPr>
            <a:xfrm>
              <a:off x="3329351" y="2013057"/>
              <a:ext cx="596459" cy="59645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4EE94F27-5ED1-4313-98EE-43527D9E851A}"/>
              </a:ext>
            </a:extLst>
          </p:cNvPr>
          <p:cNvGrpSpPr/>
          <p:nvPr/>
        </p:nvGrpSpPr>
        <p:grpSpPr>
          <a:xfrm>
            <a:off x="7710068" y="2514513"/>
            <a:ext cx="4263006" cy="581053"/>
            <a:chOff x="7710068" y="2695274"/>
            <a:chExt cx="4263006" cy="581053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CBBA1853-86E8-4574-9496-ADDB1E8A1741}"/>
                </a:ext>
              </a:extLst>
            </p:cNvPr>
            <p:cNvSpPr txBox="1"/>
            <p:nvPr/>
          </p:nvSpPr>
          <p:spPr>
            <a:xfrm>
              <a:off x="8399586" y="2723990"/>
              <a:ext cx="35734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Просмотр и корректировка объектов налогообложения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BBE34460-05A5-463B-9C07-F245FDBEB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p:blipFill>
          <p:spPr>
            <a:xfrm>
              <a:off x="7710068" y="2695274"/>
              <a:ext cx="581053" cy="581053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1D18EF85-5B87-4E30-8676-BEE507406616}"/>
              </a:ext>
            </a:extLst>
          </p:cNvPr>
          <p:cNvGrpSpPr/>
          <p:nvPr/>
        </p:nvGrpSpPr>
        <p:grpSpPr>
          <a:xfrm>
            <a:off x="5029201" y="5398854"/>
            <a:ext cx="2340112" cy="1283367"/>
            <a:chOff x="3407835" y="4964881"/>
            <a:chExt cx="1558586" cy="1133536"/>
          </a:xfrm>
        </p:grpSpPr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xmlns="" id="{3E795F33-85C8-453A-9D61-226940D918C6}"/>
                </a:ext>
              </a:extLst>
            </p:cNvPr>
            <p:cNvGrpSpPr/>
            <p:nvPr/>
          </p:nvGrpSpPr>
          <p:grpSpPr>
            <a:xfrm>
              <a:off x="3407835" y="4964881"/>
              <a:ext cx="1366465" cy="1133536"/>
              <a:chOff x="725043" y="5126914"/>
              <a:chExt cx="1754980" cy="1455823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59775FAE-0097-47C8-81DF-7CD81C756726}"/>
                  </a:ext>
                </a:extLst>
              </p:cNvPr>
              <p:cNvSpPr txBox="1"/>
              <p:nvPr/>
            </p:nvSpPr>
            <p:spPr>
              <a:xfrm>
                <a:off x="876848" y="5126914"/>
                <a:ext cx="897178" cy="663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369</a:t>
                </a:r>
                <a:endParaRPr lang="ru-RU" sz="3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046C5E7D-9C91-44CA-A0E5-D44068446657}"/>
                  </a:ext>
                </a:extLst>
              </p:cNvPr>
              <p:cNvSpPr txBox="1"/>
              <p:nvPr/>
            </p:nvSpPr>
            <p:spPr>
              <a:xfrm>
                <a:off x="725043" y="5709900"/>
                <a:ext cx="1754980" cy="872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k-KZ" sz="11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</a:t>
                </a:r>
                <a:r>
                  <a:rPr lang="ru-RU" sz="11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</a:t>
                </a:r>
                <a:r>
                  <a:rPr lang="kk-KZ" sz="11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ятых форм отчетности  по Всеобщему декларированию</a:t>
                </a:r>
                <a:endParaRPr lang="ru-RU" sz="11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5D1EADCA-DA9C-4D03-B19A-AAABA5622D87}"/>
                </a:ext>
              </a:extLst>
            </p:cNvPr>
            <p:cNvSpPr txBox="1"/>
            <p:nvPr/>
          </p:nvSpPr>
          <p:spPr>
            <a:xfrm>
              <a:off x="4097030" y="4973560"/>
              <a:ext cx="869391" cy="2718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тыс.</a:t>
              </a:r>
              <a:endParaRPr lang="ru-RU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xmlns="" id="{E8A6E6BF-0333-49B4-A66B-0183E3233F7C}"/>
              </a:ext>
            </a:extLst>
          </p:cNvPr>
          <p:cNvCxnSpPr>
            <a:cxnSpLocks/>
          </p:cNvCxnSpPr>
          <p:nvPr/>
        </p:nvCxnSpPr>
        <p:spPr>
          <a:xfrm>
            <a:off x="9618497" y="5408681"/>
            <a:ext cx="0" cy="117501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E8A6E6BF-0333-49B4-A66B-0183E3233F7C}"/>
              </a:ext>
            </a:extLst>
          </p:cNvPr>
          <p:cNvCxnSpPr>
            <a:cxnSpLocks/>
          </p:cNvCxnSpPr>
          <p:nvPr/>
        </p:nvCxnSpPr>
        <p:spPr>
          <a:xfrm>
            <a:off x="7123388" y="5433991"/>
            <a:ext cx="0" cy="117501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xmlns="" id="{E8A6E6BF-0333-49B4-A66B-0183E3233F7C}"/>
              </a:ext>
            </a:extLst>
          </p:cNvPr>
          <p:cNvCxnSpPr>
            <a:cxnSpLocks/>
          </p:cNvCxnSpPr>
          <p:nvPr/>
        </p:nvCxnSpPr>
        <p:spPr>
          <a:xfrm>
            <a:off x="4827867" y="5412066"/>
            <a:ext cx="0" cy="117501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04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85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>
            <a:spLocks/>
          </p:cNvSpPr>
          <p:nvPr/>
        </p:nvSpPr>
        <p:spPr bwMode="auto">
          <a:xfrm>
            <a:off x="11459301" y="6473974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x-none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-13145" y="1649"/>
            <a:ext cx="12192000" cy="6858001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4" y="1266456"/>
            <a:ext cx="2396091" cy="309718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BFFC1A7-FEE1-4953-ABC4-AAB7C4521B20}"/>
              </a:ext>
            </a:extLst>
          </p:cNvPr>
          <p:cNvGrpSpPr/>
          <p:nvPr/>
        </p:nvGrpSpPr>
        <p:grpSpPr>
          <a:xfrm>
            <a:off x="98874" y="934955"/>
            <a:ext cx="3014073" cy="5967101"/>
            <a:chOff x="2928361" y="893281"/>
            <a:chExt cx="3014073" cy="5967101"/>
          </a:xfrm>
        </p:grpSpPr>
        <p:pic>
          <p:nvPicPr>
            <p:cNvPr id="7" name="Рисунок 6" descr="Изображение выглядит как монитор, сидит, компьютер, экран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D03631B-9914-4A5F-BB65-A28FF752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361" y="893281"/>
              <a:ext cx="3014073" cy="59671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330A486-93C9-43A7-908D-4FB076105670}"/>
                </a:ext>
              </a:extLst>
            </p:cNvPr>
            <p:cNvSpPr txBox="1"/>
            <p:nvPr/>
          </p:nvSpPr>
          <p:spPr>
            <a:xfrm>
              <a:off x="3401076" y="5725313"/>
              <a:ext cx="207224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</a:t>
              </a:r>
              <a:endParaRPr lang="ru-RU" sz="25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6F4BE0A7-1E5F-4C88-B509-52B6B3D5C987}"/>
              </a:ext>
            </a:extLst>
          </p:cNvPr>
          <p:cNvSpPr/>
          <p:nvPr/>
        </p:nvSpPr>
        <p:spPr>
          <a:xfrm>
            <a:off x="1211673" y="4487201"/>
            <a:ext cx="792074" cy="7649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682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766AC05-F53E-4152-8336-681D52928210}"/>
              </a:ext>
            </a:extLst>
          </p:cNvPr>
          <p:cNvSpPr/>
          <p:nvPr/>
        </p:nvSpPr>
        <p:spPr>
          <a:xfrm>
            <a:off x="569789" y="5120656"/>
            <a:ext cx="2072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spc="6" dirty="0">
                <a:solidFill>
                  <a:srgbClr val="140A50"/>
                </a:solidFill>
                <a:cs typeface="Roboto Condensed"/>
              </a:rPr>
              <a:t>е- </a:t>
            </a:r>
            <a:r>
              <a:rPr lang="en-US" sz="3600" b="1" spc="6" dirty="0" err="1">
                <a:solidFill>
                  <a:srgbClr val="140A50"/>
                </a:solidFill>
                <a:cs typeface="Roboto Condensed"/>
              </a:rPr>
              <a:t>Salyq</a:t>
            </a:r>
            <a:endParaRPr lang="ru-RU" sz="3600" b="1" spc="6" dirty="0">
              <a:solidFill>
                <a:srgbClr val="140A50"/>
              </a:solidFill>
              <a:cs typeface="Roboto Condensed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-1"/>
            <a:ext cx="12192000" cy="881777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A48067-1179-4649-B7F1-30581D0B6BAF}"/>
              </a:ext>
            </a:extLst>
          </p:cNvPr>
          <p:cNvSpPr txBox="1"/>
          <p:nvPr/>
        </p:nvSpPr>
        <p:spPr>
          <a:xfrm>
            <a:off x="1540147" y="265918"/>
            <a:ext cx="55775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E-SALYQ BUSINESS» 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xmlns="" id="{E5411E17-A3BA-453A-883D-594C23086964}"/>
              </a:ext>
            </a:extLst>
          </p:cNvPr>
          <p:cNvSpPr/>
          <p:nvPr/>
        </p:nvSpPr>
        <p:spPr>
          <a:xfrm>
            <a:off x="-285750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xmlns="" id="{7D0980DA-A62F-460B-B058-8130773468EB}"/>
              </a:ext>
            </a:extLst>
          </p:cNvPr>
          <p:cNvSpPr/>
          <p:nvPr/>
        </p:nvSpPr>
        <p:spPr>
          <a:xfrm>
            <a:off x="436009" y="-16652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3108FC1-4C68-4A75-ACD7-67391DCF8A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4005" y="177139"/>
            <a:ext cx="577668" cy="5776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AC70B8E-7018-423F-B8DF-D837DFEE95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30397" y="310249"/>
            <a:ext cx="258543" cy="258543"/>
          </a:xfrm>
          <a:prstGeom prst="rect">
            <a:avLst/>
          </a:prstGeom>
        </p:spPr>
      </p:pic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xmlns="" id="{68388809-5F4B-4856-AE15-859F60F7A6DA}"/>
              </a:ext>
            </a:extLst>
          </p:cNvPr>
          <p:cNvSpPr/>
          <p:nvPr/>
        </p:nvSpPr>
        <p:spPr>
          <a:xfrm>
            <a:off x="1127074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xmlns="" id="{68388809-5F4B-4856-AE15-859F60F7A6DA}"/>
              </a:ext>
            </a:extLst>
          </p:cNvPr>
          <p:cNvSpPr/>
          <p:nvPr/>
        </p:nvSpPr>
        <p:spPr>
          <a:xfrm>
            <a:off x="9100294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68388809-5F4B-4856-AE15-859F60F7A6DA}"/>
              </a:ext>
            </a:extLst>
          </p:cNvPr>
          <p:cNvSpPr/>
          <p:nvPr/>
        </p:nvSpPr>
        <p:spPr>
          <a:xfrm>
            <a:off x="979847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xmlns="" id="{68388809-5F4B-4856-AE15-859F60F7A6DA}"/>
              </a:ext>
            </a:extLst>
          </p:cNvPr>
          <p:cNvSpPr/>
          <p:nvPr/>
        </p:nvSpPr>
        <p:spPr>
          <a:xfrm>
            <a:off x="10428265" y="-1508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F134B6D-EE0C-4BA0-83E1-EE65852333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flipV="1">
            <a:off x="11679943" y="265918"/>
            <a:ext cx="285750" cy="2857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FFFE4C4-9D40-4E1C-969B-EA758E366F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325905" y="269142"/>
            <a:ext cx="326458" cy="32645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5CABA7C-C6F3-4021-8FF3-4A8E345519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0800000" flipH="1" flipV="1">
            <a:off x="10139031" y="287823"/>
            <a:ext cx="289234" cy="28923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4F6D5A9-ED50-4113-8B72-2BCF3D24C50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rot="10800000" flipV="1">
            <a:off x="10989378" y="283551"/>
            <a:ext cx="281371" cy="2813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E76B15-6E7D-4C92-9220-57CB4355362A}"/>
              </a:ext>
            </a:extLst>
          </p:cNvPr>
          <p:cNvSpPr txBox="1"/>
          <p:nvPr/>
        </p:nvSpPr>
        <p:spPr>
          <a:xfrm>
            <a:off x="3886486" y="944915"/>
            <a:ext cx="426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Предпосылки внедрения: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80D81AD2-B4E5-4C39-A965-C2289853D611}"/>
              </a:ext>
            </a:extLst>
          </p:cNvPr>
          <p:cNvGrpSpPr/>
          <p:nvPr/>
        </p:nvGrpSpPr>
        <p:grpSpPr>
          <a:xfrm>
            <a:off x="3274861" y="1402028"/>
            <a:ext cx="4096065" cy="634566"/>
            <a:chOff x="388372" y="1809369"/>
            <a:chExt cx="4096065" cy="634566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549CD287-0F85-4EC7-9C85-F0C68DDC2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72" y="1832058"/>
              <a:ext cx="718666" cy="61187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9667608-C394-49C1-89B8-0C6B1C4B8424}"/>
                </a:ext>
              </a:extLst>
            </p:cNvPr>
            <p:cNvSpPr txBox="1"/>
            <p:nvPr/>
          </p:nvSpPr>
          <p:spPr>
            <a:xfrm>
              <a:off x="1241122" y="1809369"/>
              <a:ext cx="32433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Трудности с ведением учета доходов (налоговые регистры)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2FB33979-CFC8-4EEE-80C8-851B3C38817B}"/>
              </a:ext>
            </a:extLst>
          </p:cNvPr>
          <p:cNvGrpSpPr/>
          <p:nvPr/>
        </p:nvGrpSpPr>
        <p:grpSpPr>
          <a:xfrm>
            <a:off x="3258888" y="2332292"/>
            <a:ext cx="4665912" cy="954107"/>
            <a:chOff x="355860" y="2676378"/>
            <a:chExt cx="5232140" cy="95410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C3A1292C-BC35-4703-9725-F17178676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60" y="2761184"/>
              <a:ext cx="662182" cy="67531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8879BC2-31A1-4326-BBF8-4A19BB4233BA}"/>
                </a:ext>
              </a:extLst>
            </p:cNvPr>
            <p:cNvSpPr txBox="1"/>
            <p:nvPr/>
          </p:nvSpPr>
          <p:spPr>
            <a:xfrm>
              <a:off x="1241122" y="2676378"/>
              <a:ext cx="434687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Сложность расчета платежей -необходимость  исчисления ИПН, </a:t>
              </a:r>
              <a:r>
                <a:rPr lang="ru-RU" sz="1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соц.налога</a:t>
              </a:r>
              <a:r>
                <a:rPr lang="ru-RU" sz="1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социальных платежей </a:t>
              </a:r>
            </a:p>
            <a:p>
              <a:r>
                <a:rPr lang="ru-RU" sz="1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(разные объекты, пределы, ставки)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A442A517-741C-470F-BF3A-A9EE62F7860E}"/>
              </a:ext>
            </a:extLst>
          </p:cNvPr>
          <p:cNvGrpSpPr/>
          <p:nvPr/>
        </p:nvGrpSpPr>
        <p:grpSpPr>
          <a:xfrm>
            <a:off x="7830959" y="1387360"/>
            <a:ext cx="4141308" cy="680908"/>
            <a:chOff x="343129" y="3921530"/>
            <a:chExt cx="4141308" cy="68090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A6B3E2F5-5EAD-4842-B1CB-02DB4D92A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29" y="3927122"/>
              <a:ext cx="717445" cy="6753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235142F-CD8A-497D-8607-801BC3E9263A}"/>
                </a:ext>
              </a:extLst>
            </p:cNvPr>
            <p:cNvSpPr txBox="1"/>
            <p:nvPr/>
          </p:nvSpPr>
          <p:spPr>
            <a:xfrm>
              <a:off x="1241122" y="3921530"/>
              <a:ext cx="32433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Сложность заполнения налоговой отчетности 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85165075-E4BD-414F-9BE0-A015421F0556}"/>
              </a:ext>
            </a:extLst>
          </p:cNvPr>
          <p:cNvGrpSpPr/>
          <p:nvPr/>
        </p:nvGrpSpPr>
        <p:grpSpPr>
          <a:xfrm>
            <a:off x="7850158" y="2339109"/>
            <a:ext cx="4359580" cy="697378"/>
            <a:chOff x="392143" y="4864739"/>
            <a:chExt cx="4359580" cy="697378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7A59924C-EFFF-4B7C-BE83-EEDACB0A5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43" y="4965852"/>
              <a:ext cx="700330" cy="59626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F8361DD-A92E-4ADF-A024-3DC2F10B3915}"/>
                </a:ext>
              </a:extLst>
            </p:cNvPr>
            <p:cNvSpPr txBox="1"/>
            <p:nvPr/>
          </p:nvSpPr>
          <p:spPr>
            <a:xfrm>
              <a:off x="1241122" y="4864739"/>
              <a:ext cx="351060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Раздельные платежные документы на каждый платеж (ИПН и </a:t>
              </a:r>
              <a:r>
                <a:rPr lang="ru-RU" sz="1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соц.платежи</a:t>
              </a:r>
              <a:r>
                <a:rPr lang="ru-RU" sz="16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EC2B5F7-7DE8-41DF-BF63-852671DCDA2E}"/>
              </a:ext>
            </a:extLst>
          </p:cNvPr>
          <p:cNvSpPr txBox="1"/>
          <p:nvPr/>
        </p:nvSpPr>
        <p:spPr>
          <a:xfrm>
            <a:off x="2978885" y="5790539"/>
            <a:ext cx="2344287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6,8 тыс. </a:t>
            </a:r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пользователей мобильного приложения, из них:</a:t>
            </a:r>
          </a:p>
          <a:p>
            <a:endParaRPr lang="ru-RU" sz="11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9EA6F3C-9C2F-44DE-8F65-1EDC9F488700}"/>
              </a:ext>
            </a:extLst>
          </p:cNvPr>
          <p:cNvSpPr txBox="1"/>
          <p:nvPr/>
        </p:nvSpPr>
        <p:spPr>
          <a:xfrm>
            <a:off x="7741001" y="5922097"/>
            <a:ext cx="22217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30 % </a:t>
            </a:r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Салоны красоты,</a:t>
            </a:r>
            <a:endParaRPr lang="ru-RU" sz="1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CCC2344-C76D-4601-8EDA-6ABA3A798112}"/>
              </a:ext>
            </a:extLst>
          </p:cNvPr>
          <p:cNvSpPr txBox="1"/>
          <p:nvPr/>
        </p:nvSpPr>
        <p:spPr>
          <a:xfrm>
            <a:off x="9846217" y="5935373"/>
            <a:ext cx="22220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15% </a:t>
            </a:r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Аренда имущества</a:t>
            </a:r>
            <a:endParaRPr lang="ru-RU" sz="1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CBA2FD5A-B455-4E1F-8963-311606DA46A9}"/>
              </a:ext>
            </a:extLst>
          </p:cNvPr>
          <p:cNvGrpSpPr/>
          <p:nvPr/>
        </p:nvGrpSpPr>
        <p:grpSpPr>
          <a:xfrm>
            <a:off x="3205337" y="3701981"/>
            <a:ext cx="8766930" cy="338554"/>
            <a:chOff x="3448319" y="4988448"/>
            <a:chExt cx="8447092" cy="338554"/>
          </a:xfrm>
        </p:grpSpPr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xmlns="" id="{6EEF2EB5-B5D2-4B1E-85CB-59DE693CC696}"/>
                </a:ext>
              </a:extLst>
            </p:cNvPr>
            <p:cNvCxnSpPr>
              <a:cxnSpLocks/>
            </p:cNvCxnSpPr>
            <p:nvPr/>
          </p:nvCxnSpPr>
          <p:spPr>
            <a:xfrm>
              <a:off x="3448319" y="5180179"/>
              <a:ext cx="8447092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42B1B76C-AA6E-4AF6-8DBF-2E7F6AF29563}"/>
                </a:ext>
              </a:extLst>
            </p:cNvPr>
            <p:cNvSpPr txBox="1"/>
            <p:nvPr/>
          </p:nvSpPr>
          <p:spPr>
            <a:xfrm>
              <a:off x="5549323" y="4988448"/>
              <a:ext cx="39764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ЭФФЕКТЫ ВНЕДРЕНИЯ В 2021 ГОДУ: </a:t>
              </a:r>
            </a:p>
          </p:txBody>
        </p:sp>
      </p:grp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4BB7F99E-C1AE-454C-A049-85B830434C9C}"/>
              </a:ext>
            </a:extLst>
          </p:cNvPr>
          <p:cNvCxnSpPr>
            <a:cxnSpLocks/>
          </p:cNvCxnSpPr>
          <p:nvPr/>
        </p:nvCxnSpPr>
        <p:spPr>
          <a:xfrm>
            <a:off x="5227869" y="5747887"/>
            <a:ext cx="0" cy="75603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46C5E7D-9C91-44CA-A0E5-D44068446657}"/>
              </a:ext>
            </a:extLst>
          </p:cNvPr>
          <p:cNvSpPr txBox="1"/>
          <p:nvPr/>
        </p:nvSpPr>
        <p:spPr>
          <a:xfrm>
            <a:off x="5258967" y="5935560"/>
            <a:ext cx="26354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Такси и грузоперевозки</a:t>
            </a:r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C2B3C82-31A6-42B3-8832-43C4F823E37E}"/>
              </a:ext>
            </a:extLst>
          </p:cNvPr>
          <p:cNvSpPr txBox="1"/>
          <p:nvPr/>
        </p:nvSpPr>
        <p:spPr>
          <a:xfrm>
            <a:off x="3089298" y="4196802"/>
            <a:ext cx="2790509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900"/>
              </a:spcAft>
            </a:pPr>
            <a:r>
              <a:rPr lang="ru-RU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Авторизация ФЛ  и регистрация ИП в мобильном приложении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A45FFC7-2A03-4F95-B5C7-BFC866A3FE17}"/>
              </a:ext>
            </a:extLst>
          </p:cNvPr>
          <p:cNvSpPr txBox="1"/>
          <p:nvPr/>
        </p:nvSpPr>
        <p:spPr>
          <a:xfrm>
            <a:off x="5980090" y="4187860"/>
            <a:ext cx="2950441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>
              <a:spcAft>
                <a:spcPts val="900"/>
              </a:spcAft>
              <a:defRPr sz="1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b="0" dirty="0"/>
              <a:t>Формирование регистра доходов (интеграция с БВУ и интернет-площадками)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5B4F6A7-577D-4217-ACA0-FA45D99DD67A}"/>
              </a:ext>
            </a:extLst>
          </p:cNvPr>
          <p:cNvSpPr txBox="1"/>
          <p:nvPr/>
        </p:nvSpPr>
        <p:spPr>
          <a:xfrm>
            <a:off x="3099929" y="4809717"/>
            <a:ext cx="2950441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>
              <a:spcAft>
                <a:spcPts val="900"/>
              </a:spcAft>
              <a:defRPr sz="1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b="0" dirty="0" err="1"/>
              <a:t>Авторасчет</a:t>
            </a:r>
            <a:r>
              <a:rPr lang="ru-RU" b="0" dirty="0"/>
              <a:t> </a:t>
            </a:r>
            <a:r>
              <a:rPr lang="ru-RU" b="0" dirty="0" err="1"/>
              <a:t>ипн</a:t>
            </a:r>
            <a:r>
              <a:rPr lang="ru-RU" b="0" dirty="0"/>
              <a:t> и социальных платежей, в том числе по наемным работникам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9B265C3-E1D0-4BAC-91C3-0C6187CF5ACD}"/>
              </a:ext>
            </a:extLst>
          </p:cNvPr>
          <p:cNvSpPr txBox="1"/>
          <p:nvPr/>
        </p:nvSpPr>
        <p:spPr>
          <a:xfrm>
            <a:off x="9031911" y="4172586"/>
            <a:ext cx="3205482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>
              <a:spcAft>
                <a:spcPts val="900"/>
              </a:spcAft>
              <a:defRPr sz="1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b="0" dirty="0"/>
              <a:t>Формирование платежного документа и оплата платежей в «один клик»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F461E93-3929-443E-9253-06056307D79E}"/>
              </a:ext>
            </a:extLst>
          </p:cNvPr>
          <p:cNvSpPr txBox="1"/>
          <p:nvPr/>
        </p:nvSpPr>
        <p:spPr>
          <a:xfrm>
            <a:off x="6019797" y="4949938"/>
            <a:ext cx="2910734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>
              <a:spcAft>
                <a:spcPts val="900"/>
              </a:spcAft>
              <a:defRPr sz="1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b="0" dirty="0"/>
              <a:t>Формирование чеков через мобильное приложение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3BF3607-B1C9-436A-9B44-2DDA8666640E}"/>
              </a:ext>
            </a:extLst>
          </p:cNvPr>
          <p:cNvSpPr txBox="1"/>
          <p:nvPr/>
        </p:nvSpPr>
        <p:spPr>
          <a:xfrm>
            <a:off x="9068395" y="4967069"/>
            <a:ext cx="3014073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>
              <a:spcAft>
                <a:spcPts val="900"/>
              </a:spcAft>
              <a:defRPr sz="1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b="0" dirty="0"/>
              <a:t>Прекращение деятельности в один клик</a:t>
            </a:r>
          </a:p>
        </p:txBody>
      </p:sp>
    </p:spTree>
    <p:extLst>
      <p:ext uri="{BB962C8B-B14F-4D97-AF65-F5344CB8AC3E}">
        <p14:creationId xmlns:p14="http://schemas.microsoft.com/office/powerpoint/2010/main" val="1008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1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47" grpId="0"/>
      <p:bldP spid="48" grpId="0"/>
      <p:bldP spid="49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>
            <a:spLocks/>
          </p:cNvSpPr>
          <p:nvPr/>
        </p:nvSpPr>
        <p:spPr bwMode="auto">
          <a:xfrm>
            <a:off x="11459301" y="6473974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x-none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8FD4B88D-BF35-4A79-A322-CFD15EB03779}"/>
              </a:ext>
            </a:extLst>
          </p:cNvPr>
          <p:cNvSpPr txBox="1">
            <a:spLocks/>
          </p:cNvSpPr>
          <p:nvPr/>
        </p:nvSpPr>
        <p:spPr>
          <a:xfrm>
            <a:off x="1416993" y="179627"/>
            <a:ext cx="6536562" cy="361950"/>
          </a:xfrm>
          <a:prstGeom prst="rect">
            <a:avLst/>
          </a:prstGeom>
        </p:spPr>
        <p:txBody>
          <a:bodyPr vert="horz" lIns="103900" tIns="51951" rIns="103900" bIns="519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37061"/>
            <a:r>
              <a:rPr lang="ru-RU" sz="2400" b="1" cap="small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итоги </a:t>
            </a:r>
            <a:r>
              <a:rPr lang="ru-RU" sz="2400" b="1" cap="small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внедрения цифровых технологий</a:t>
            </a: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xmlns="" id="{78507D72-ED23-4463-B788-0B1BE97A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00" y="1031342"/>
            <a:ext cx="1460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АСТАНА-1</a:t>
            </a: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xmlns="" id="{78507D72-ED23-4463-B788-0B1BE97A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30" y="1400674"/>
            <a:ext cx="3800711" cy="104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Полное электронное декларирование</a:t>
            </a:r>
          </a:p>
          <a:p>
            <a:pPr eaLnBrk="1" hangingPunct="1"/>
            <a:r>
              <a:rPr lang="ru-RU" altLang="x-none" sz="1467" b="1" dirty="0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altLang="x-none" sz="1600" b="1" dirty="0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altLang="x-none" sz="1467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млн. или более </a:t>
            </a:r>
            <a:r>
              <a:rPr lang="ru-RU" altLang="x-none" sz="16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82%</a:t>
            </a: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 деклараций</a:t>
            </a:r>
          </a:p>
          <a:p>
            <a:pPr eaLnBrk="1" hangingPunct="1"/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     выпущено в автоматическом режиме</a:t>
            </a:r>
          </a:p>
          <a:p>
            <a:pPr eaLnBrk="1" hangingPunct="1"/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     за 1 минуту</a:t>
            </a:r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xmlns="" id="{78507D72-ED23-4463-B788-0B1BE97A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96" y="5128657"/>
            <a:ext cx="3793445" cy="81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Аналитика больших данных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600" b="1" dirty="0">
                <a:solidFill>
                  <a:srgbClr val="00924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 моделей рисков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Обработано </a:t>
            </a:r>
            <a:r>
              <a:rPr lang="ru-RU" altLang="x-none" sz="1600" b="1" dirty="0">
                <a:solidFill>
                  <a:srgbClr val="00924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 млрд. документов</a:t>
            </a:r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xmlns="" id="{78507D72-ED23-4463-B788-0B1BE97A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668" y="1572028"/>
            <a:ext cx="3220198" cy="5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Переведено на онлайн-ККМ </a:t>
            </a:r>
            <a:r>
              <a:rPr lang="ru-RU" altLang="x-none" sz="1600" b="1" dirty="0">
                <a:solidFill>
                  <a:srgbClr val="00924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98%</a:t>
            </a: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 налогоплательщиков</a:t>
            </a:r>
          </a:p>
        </p:txBody>
      </p:sp>
      <p:sp>
        <p:nvSpPr>
          <p:cNvPr id="20" name="TextBox 33">
            <a:extLst>
              <a:ext uri="{FF2B5EF4-FFF2-40B4-BE49-F238E27FC236}">
                <a16:creationId xmlns:a16="http://schemas.microsoft.com/office/drawing/2014/main" xmlns="" id="{78507D72-ED23-4463-B788-0B1BE97A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181" y="5085572"/>
            <a:ext cx="4087688" cy="79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Количество одновременно работающих пользователей увеличено до </a:t>
            </a:r>
            <a:r>
              <a:rPr lang="ru-RU" altLang="x-none" sz="1600" b="1" dirty="0">
                <a:solidFill>
                  <a:srgbClr val="00924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120</a:t>
            </a: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 тыс.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Стабилизирована работа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5836" y="4462624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x-none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Система управления </a:t>
            </a:r>
          </a:p>
          <a:p>
            <a:pPr eaLnBrk="1" hangingPunct="1"/>
            <a:r>
              <a:rPr lang="ru-RU" altLang="x-none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рисками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15695" y="1087858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x-none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Онлайн-ККМ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53815" y="4416787"/>
            <a:ext cx="338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x-none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Модернизация кабинета налогоплательщика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xmlns="" id="{E2E67C27-081E-48A9-BD98-521A9FB1A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96" y="3150119"/>
            <a:ext cx="3641104" cy="103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Сделки с контрагентами в онлайн </a:t>
            </a:r>
          </a:p>
          <a:p>
            <a:pPr eaLnBrk="1" hangingPunct="1"/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     режиме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600" b="1" dirty="0" smtClean="0">
                <a:solidFill>
                  <a:srgbClr val="00924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712</a:t>
            </a:r>
            <a:r>
              <a:rPr lang="ru-RU" altLang="x-none" sz="1467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тыс. пользователей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Выписано ЭСФ </a:t>
            </a:r>
            <a:r>
              <a:rPr lang="ru-RU" altLang="x-none" sz="1600" b="1" dirty="0" smtClean="0">
                <a:solidFill>
                  <a:srgbClr val="00924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790</a:t>
            </a:r>
            <a:r>
              <a:rPr lang="ru-RU" altLang="x-none" sz="1467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млн.</a:t>
            </a:r>
          </a:p>
        </p:txBody>
      </p:sp>
      <p:sp>
        <p:nvSpPr>
          <p:cNvPr id="24" name="TextBox 33">
            <a:extLst>
              <a:ext uri="{FF2B5EF4-FFF2-40B4-BE49-F238E27FC236}">
                <a16:creationId xmlns:a16="http://schemas.microsoft.com/office/drawing/2014/main" xmlns="" id="{7C6E92F5-3C35-4908-A156-B0B6C8CEA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80" y="2771194"/>
            <a:ext cx="4134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Электронные счета-фактуры</a:t>
            </a: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xmlns="" id="{11A66415-8E0A-493E-A97D-F24C1DE2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744" y="3175551"/>
            <a:ext cx="3478264" cy="81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Проведено </a:t>
            </a:r>
            <a:r>
              <a:rPr lang="ru-RU" altLang="x-none" sz="1600" b="1" dirty="0">
                <a:solidFill>
                  <a:srgbClr val="00924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новых интеграций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Время получения услуг сокращено с 30 до </a:t>
            </a:r>
            <a:r>
              <a:rPr lang="ru-RU" altLang="x-none" sz="1600" b="1" dirty="0">
                <a:solidFill>
                  <a:srgbClr val="00924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 дней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52FFE18-CFD4-4D52-8F8A-FFADBE5D2885}"/>
              </a:ext>
            </a:extLst>
          </p:cNvPr>
          <p:cNvSpPr/>
          <p:nvPr/>
        </p:nvSpPr>
        <p:spPr>
          <a:xfrm>
            <a:off x="5474868" y="2747547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x-none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Е-Окно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-249037" y="0"/>
            <a:ext cx="12638313" cy="761743"/>
            <a:chOff x="-253188" y="19170"/>
            <a:chExt cx="12893496" cy="884378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528496A7-412D-465D-976A-A8611077C965}"/>
                </a:ext>
              </a:extLst>
            </p:cNvPr>
            <p:cNvSpPr/>
            <p:nvPr/>
          </p:nvSpPr>
          <p:spPr>
            <a:xfrm>
              <a:off x="1186602" y="19170"/>
              <a:ext cx="11252447" cy="861865"/>
            </a:xfrm>
            <a:prstGeom prst="rect">
              <a:avLst/>
            </a:prstGeom>
            <a:solidFill>
              <a:srgbClr val="00B0F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cap="small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  <a:p>
              <a:r>
                <a:rPr lang="ru-RU" sz="2000" b="1" cap="small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endParaRPr lang="ru-RU" sz="24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Параллелограмм 30">
              <a:extLst>
                <a:ext uri="{FF2B5EF4-FFF2-40B4-BE49-F238E27FC236}">
                  <a16:creationId xmlns:a16="http://schemas.microsoft.com/office/drawing/2014/main" xmlns="" id="{031F8992-64A9-4B6A-9ADE-FB8A8CA0D6B8}"/>
                </a:ext>
              </a:extLst>
            </p:cNvPr>
            <p:cNvSpPr/>
            <p:nvPr/>
          </p:nvSpPr>
          <p:spPr>
            <a:xfrm>
              <a:off x="-253188" y="21772"/>
              <a:ext cx="1747630" cy="881776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96F9F8AD-56DD-4F1A-A085-E0EB01871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1780" y="307405"/>
              <a:ext cx="281045" cy="281043"/>
            </a:xfrm>
            <a:prstGeom prst="rect">
              <a:avLst/>
            </a:prstGeom>
          </p:spPr>
        </p:pic>
        <p:sp>
          <p:nvSpPr>
            <p:cNvPr id="33" name="Параллелограмм 32">
              <a:extLst>
                <a:ext uri="{FF2B5EF4-FFF2-40B4-BE49-F238E27FC236}">
                  <a16:creationId xmlns:a16="http://schemas.microsoft.com/office/drawing/2014/main" xmlns="" id="{BCC4577C-C0A7-4E8F-B54E-1D462659C1B7}"/>
                </a:ext>
              </a:extLst>
            </p:cNvPr>
            <p:cNvSpPr/>
            <p:nvPr/>
          </p:nvSpPr>
          <p:spPr>
            <a:xfrm>
              <a:off x="9774793" y="21772"/>
              <a:ext cx="1104139" cy="881776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5" name="Параллелограмм 34">
              <a:extLst>
                <a:ext uri="{FF2B5EF4-FFF2-40B4-BE49-F238E27FC236}">
                  <a16:creationId xmlns:a16="http://schemas.microsoft.com/office/drawing/2014/main" xmlns="" id="{AD07A033-4871-4B1F-B2C6-C48A1F661CE1}"/>
                </a:ext>
              </a:extLst>
            </p:cNvPr>
            <p:cNvSpPr/>
            <p:nvPr/>
          </p:nvSpPr>
          <p:spPr>
            <a:xfrm>
              <a:off x="10593657" y="21772"/>
              <a:ext cx="1104139" cy="881776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xmlns="" id="{7086B5BE-F5CC-4BEA-ACB0-9A00D3BD7854}"/>
                </a:ext>
              </a:extLst>
            </p:cNvPr>
            <p:cNvSpPr/>
            <p:nvPr/>
          </p:nvSpPr>
          <p:spPr>
            <a:xfrm>
              <a:off x="11054609" y="21772"/>
              <a:ext cx="1104139" cy="881776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7" name="Параллелограмм 36">
              <a:extLst>
                <a:ext uri="{FF2B5EF4-FFF2-40B4-BE49-F238E27FC236}">
                  <a16:creationId xmlns:a16="http://schemas.microsoft.com/office/drawing/2014/main" xmlns="" id="{14B0AB7D-177A-4EBB-98F4-B9CCED0B354E}"/>
                </a:ext>
              </a:extLst>
            </p:cNvPr>
            <p:cNvSpPr/>
            <p:nvPr/>
          </p:nvSpPr>
          <p:spPr>
            <a:xfrm>
              <a:off x="11536169" y="21772"/>
              <a:ext cx="1104139" cy="881776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709F1BE9-06D6-4E36-84AD-B3ADB9593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094069" y="296076"/>
              <a:ext cx="262648" cy="26264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48ECA326-6C6A-4479-95AE-6963F9177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592275" y="309564"/>
              <a:ext cx="262648" cy="262648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9B7D51D3-EC6A-4E72-93F2-E0AE0D686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 rot="10800000" flipV="1">
              <a:off x="11056431" y="307404"/>
              <a:ext cx="259439" cy="259438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E8F78F8A-E0C0-48B3-BBFB-3643F0185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1501923" y="296076"/>
              <a:ext cx="284860" cy="28486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D8FDDE2D-F3B0-4364-BAD3-6281963E6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 flipV="1">
              <a:off x="11990829" y="313785"/>
              <a:ext cx="285751" cy="285750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53E90EC9-97D6-45E3-BA6F-6C78A52EC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580465" y="150753"/>
              <a:ext cx="572739" cy="572738"/>
            </a:xfrm>
            <a:prstGeom prst="rect">
              <a:avLst/>
            </a:prstGeom>
          </p:spPr>
        </p:pic>
        <p:sp>
          <p:nvSpPr>
            <p:cNvPr id="45" name="Параллелограмм 44">
              <a:extLst>
                <a:ext uri="{FF2B5EF4-FFF2-40B4-BE49-F238E27FC236}">
                  <a16:creationId xmlns:a16="http://schemas.microsoft.com/office/drawing/2014/main" xmlns="" id="{031F8992-64A9-4B6A-9ADE-FB8A8CA0D6B8}"/>
                </a:ext>
              </a:extLst>
            </p:cNvPr>
            <p:cNvSpPr/>
            <p:nvPr/>
          </p:nvSpPr>
          <p:spPr>
            <a:xfrm>
              <a:off x="8888376" y="19170"/>
              <a:ext cx="1104139" cy="881776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96F9F8AD-56DD-4F1A-A085-E0EB01871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391856" y="316140"/>
              <a:ext cx="281045" cy="281043"/>
            </a:xfrm>
            <a:prstGeom prst="rect">
              <a:avLst/>
            </a:prstGeom>
          </p:spPr>
        </p:pic>
      </p:grpSp>
      <p:sp>
        <p:nvSpPr>
          <p:cNvPr id="51" name="TextBox 33">
            <a:extLst>
              <a:ext uri="{FF2B5EF4-FFF2-40B4-BE49-F238E27FC236}">
                <a16:creationId xmlns:a16="http://schemas.microsoft.com/office/drawing/2014/main" xmlns="" id="{78507D72-ED23-4463-B788-0B1BE97A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395" y="5075492"/>
            <a:ext cx="3706695" cy="5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sz="16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512 </a:t>
            </a:r>
            <a:r>
              <a:rPr lang="ru-RU" sz="1467" dirty="0">
                <a:latin typeface="Tahoma" panose="020B0604030504040204" pitchFamily="34" charset="0"/>
                <a:cs typeface="Tahoma" panose="020B0604030504040204" pitchFamily="34" charset="0"/>
              </a:rPr>
              <a:t>тыс. представлено </a:t>
            </a:r>
            <a:r>
              <a:rPr lang="ru-RU" sz="1467" dirty="0" smtClean="0">
                <a:latin typeface="Tahoma" panose="020B0604030504040204" pitchFamily="34" charset="0"/>
                <a:cs typeface="Tahoma" panose="020B0604030504040204" pitchFamily="34" charset="0"/>
              </a:rPr>
              <a:t>деклараций в первом этапе </a:t>
            </a:r>
            <a:endParaRPr lang="en-US" sz="1467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885451" y="1067145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x-none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en-US" altLang="x-none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Salyq</a:t>
            </a:r>
            <a:r>
              <a:rPr lang="en-US" altLang="x-none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x-none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Azamat</a:t>
            </a:r>
            <a:endParaRPr lang="ru-RU" altLang="x-none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334204" y="4321643"/>
            <a:ext cx="338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x-none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Всеобщее декларирование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052FFE18-CFD4-4D52-8F8A-FFADBE5D2885}"/>
              </a:ext>
            </a:extLst>
          </p:cNvPr>
          <p:cNvSpPr/>
          <p:nvPr/>
        </p:nvSpPr>
        <p:spPr>
          <a:xfrm>
            <a:off x="8925634" y="2758733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en-US" altLang="x-none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Salyq</a:t>
            </a:r>
            <a:r>
              <a:rPr lang="en-US" altLang="x-none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x-none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Bussines</a:t>
            </a:r>
            <a:endParaRPr lang="ru-RU" altLang="x-none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33">
            <a:extLst>
              <a:ext uri="{FF2B5EF4-FFF2-40B4-BE49-F238E27FC236}">
                <a16:creationId xmlns:a16="http://schemas.microsoft.com/office/drawing/2014/main" xmlns="" id="{78507D72-ED23-4463-B788-0B1BE97A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3747" y="1510908"/>
            <a:ext cx="3931211" cy="103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Упрощение оплаты налогов ФЛ</a:t>
            </a:r>
          </a:p>
          <a:p>
            <a:pPr eaLnBrk="1" hangingPunct="1"/>
            <a:r>
              <a:rPr lang="ru-RU" altLang="x-none" sz="1467" b="1" dirty="0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altLang="x-none" sz="1600" b="1" dirty="0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800</a:t>
            </a:r>
            <a:r>
              <a:rPr lang="ru-RU" altLang="x-none" sz="1467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тыс. пользователей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67" dirty="0">
                <a:latin typeface="Tahoma" panose="020B0604030504040204" pitchFamily="34" charset="0"/>
                <a:cs typeface="Tahoma" panose="020B0604030504040204" pitchFamily="34" charset="0"/>
              </a:rPr>
              <a:t>воспользовались переплатой на сумму </a:t>
            </a:r>
            <a:r>
              <a:rPr lang="ru-RU" sz="16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665 </a:t>
            </a:r>
            <a:r>
              <a:rPr lang="ru-RU" sz="1467" dirty="0">
                <a:latin typeface="Tahoma" panose="020B0604030504040204" pitchFamily="34" charset="0"/>
                <a:cs typeface="Tahoma" panose="020B0604030504040204" pitchFamily="34" charset="0"/>
              </a:rPr>
              <a:t>млн. тенге</a:t>
            </a:r>
            <a:endParaRPr lang="ru-RU" altLang="x-none" sz="1467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33">
            <a:extLst>
              <a:ext uri="{FF2B5EF4-FFF2-40B4-BE49-F238E27FC236}">
                <a16:creationId xmlns:a16="http://schemas.microsoft.com/office/drawing/2014/main" xmlns="" id="{78507D72-ED23-4463-B788-0B1BE97A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057" y="3229199"/>
            <a:ext cx="4010108" cy="79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Упрощение </a:t>
            </a:r>
            <a:r>
              <a:rPr lang="ru-RU" sz="1467" dirty="0">
                <a:latin typeface="Tahoma" panose="020B0604030504040204" pitchFamily="34" charset="0"/>
                <a:cs typeface="Tahoma" panose="020B0604030504040204" pitchFamily="34" charset="0"/>
              </a:rPr>
              <a:t>исполнения налоговых обязательств ИП</a:t>
            </a:r>
            <a:endParaRPr lang="ru-RU" altLang="x-none" sz="1467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x-none" sz="1467" b="1" dirty="0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altLang="x-none" sz="1600" b="1" dirty="0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6,8</a:t>
            </a:r>
            <a:r>
              <a:rPr lang="ru-RU" altLang="x-none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x-none" sz="1467" dirty="0">
                <a:latin typeface="Tahoma" panose="020B0604030504040204" pitchFamily="34" charset="0"/>
                <a:cs typeface="Tahoma" panose="020B0604030504040204" pitchFamily="34" charset="0"/>
              </a:rPr>
              <a:t>тыс.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382623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/>
          <p:nvPr/>
        </p:nvSpPr>
        <p:spPr bwMode="auto">
          <a:xfrm>
            <a:off x="11459301" y="6473974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rtl="0"/>
            <a:r>
              <a:rPr lang="kk" sz="24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1</a:t>
            </a:r>
            <a:r>
              <a:rPr lang="kk-KZ" sz="2400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6</a:t>
            </a:r>
            <a:endParaRPr lang="ru-RU" altLang="x-none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>
            <a:fillRect/>
          </a:stretch>
        </p:blipFill>
        <p:spPr>
          <a:xfrm>
            <a:off x="10651" y="-1109"/>
            <a:ext cx="12192000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-1"/>
            <a:ext cx="12192000" cy="881777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араллелограмм 43">
            <a:extLst>
              <a:ext uri="{FF2B5EF4-FFF2-40B4-BE49-F238E27FC236}">
                <a16:creationId xmlns:a16="http://schemas.microsoft.com/office/drawing/2014/main" xmlns="" id="{031F8992-64A9-4B6A-9ADE-FB8A8CA0D6B8}"/>
              </a:ext>
            </a:extLst>
          </p:cNvPr>
          <p:cNvSpPr/>
          <p:nvPr/>
        </p:nvSpPr>
        <p:spPr>
          <a:xfrm>
            <a:off x="-253187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6F9F8AD-56DD-4F1A-A085-E0EB01871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779" y="307403"/>
            <a:ext cx="281045" cy="281043"/>
          </a:xfrm>
          <a:prstGeom prst="rect">
            <a:avLst/>
          </a:prstGeom>
        </p:spPr>
      </p:pic>
      <p:sp>
        <p:nvSpPr>
          <p:cNvPr id="84" name="Параллелограмм 83">
            <a:extLst>
              <a:ext uri="{FF2B5EF4-FFF2-40B4-BE49-F238E27FC236}">
                <a16:creationId xmlns:a16="http://schemas.microsoft.com/office/drawing/2014/main" xmlns="" id="{D66AB616-CF6A-48CD-98B2-9A57779A0CAA}"/>
              </a:ext>
            </a:extLst>
          </p:cNvPr>
          <p:cNvSpPr/>
          <p:nvPr/>
        </p:nvSpPr>
        <p:spPr>
          <a:xfrm>
            <a:off x="33997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53E90EC9-97D6-45E3-BA6F-6C78A52ECE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4434" y="296076"/>
            <a:ext cx="281043" cy="281043"/>
          </a:xfrm>
          <a:prstGeom prst="rect">
            <a:avLst/>
          </a:prstGeom>
        </p:spPr>
      </p:pic>
      <p:sp>
        <p:nvSpPr>
          <p:cNvPr id="85" name="Параллелограмм 84">
            <a:extLst>
              <a:ext uri="{FF2B5EF4-FFF2-40B4-BE49-F238E27FC236}">
                <a16:creationId xmlns:a16="http://schemas.microsoft.com/office/drawing/2014/main" xmlns="" id="{BCC4577C-C0A7-4E8F-B54E-1D462659C1B7}"/>
              </a:ext>
            </a:extLst>
          </p:cNvPr>
          <p:cNvSpPr/>
          <p:nvPr/>
        </p:nvSpPr>
        <p:spPr>
          <a:xfrm>
            <a:off x="90814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09F1BE9-06D6-4E36-84AD-B3ADB95934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36645" y="272318"/>
            <a:ext cx="304801" cy="304801"/>
          </a:xfrm>
          <a:prstGeom prst="rect">
            <a:avLst/>
          </a:prstGeom>
        </p:spPr>
      </p:pic>
      <p:sp>
        <p:nvSpPr>
          <p:cNvPr id="86" name="Параллелограмм 85">
            <a:extLst>
              <a:ext uri="{FF2B5EF4-FFF2-40B4-BE49-F238E27FC236}">
                <a16:creationId xmlns:a16="http://schemas.microsoft.com/office/drawing/2014/main" xmlns="" id="{595AEBA6-AB04-45BD-AAF1-204BA37243F0}"/>
              </a:ext>
            </a:extLst>
          </p:cNvPr>
          <p:cNvSpPr/>
          <p:nvPr/>
        </p:nvSpPr>
        <p:spPr>
          <a:xfrm>
            <a:off x="1441446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48ECA326-6C6A-4479-95AE-6963F91776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669943" y="287150"/>
            <a:ext cx="279692" cy="279692"/>
          </a:xfrm>
          <a:prstGeom prst="rect">
            <a:avLst/>
          </a:prstGeom>
        </p:spPr>
      </p:pic>
      <p:sp>
        <p:nvSpPr>
          <p:cNvPr id="87" name="Параллелограмм 86">
            <a:extLst>
              <a:ext uri="{FF2B5EF4-FFF2-40B4-BE49-F238E27FC236}">
                <a16:creationId xmlns:a16="http://schemas.microsoft.com/office/drawing/2014/main" xmlns="" id="{AD07A033-4871-4B1F-B2C6-C48A1F661CE1}"/>
              </a:ext>
            </a:extLst>
          </p:cNvPr>
          <p:cNvSpPr/>
          <p:nvPr/>
        </p:nvSpPr>
        <p:spPr>
          <a:xfrm>
            <a:off x="194177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9B7D51D3-EC6A-4E72-93F2-E0AE0D6860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0800000" flipV="1">
            <a:off x="2154437" y="284179"/>
            <a:ext cx="304267" cy="304267"/>
          </a:xfrm>
          <a:prstGeom prst="rect">
            <a:avLst/>
          </a:prstGeom>
        </p:spPr>
      </p:pic>
      <p:sp>
        <p:nvSpPr>
          <p:cNvPr id="88" name="Параллелограмм 87">
            <a:extLst>
              <a:ext uri="{FF2B5EF4-FFF2-40B4-BE49-F238E27FC236}">
                <a16:creationId xmlns:a16="http://schemas.microsoft.com/office/drawing/2014/main" xmlns="" id="{7086B5BE-F5CC-4BEA-ACB0-9A00D3BD7854}"/>
              </a:ext>
            </a:extLst>
          </p:cNvPr>
          <p:cNvSpPr/>
          <p:nvPr/>
        </p:nvSpPr>
        <p:spPr>
          <a:xfrm>
            <a:off x="243943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E8F78F8A-E0C0-48B3-BBFB-3643F01852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617672" y="246863"/>
            <a:ext cx="362197" cy="362197"/>
          </a:xfrm>
          <a:prstGeom prst="rect">
            <a:avLst/>
          </a:prstGeom>
        </p:spPr>
      </p:pic>
      <p:sp>
        <p:nvSpPr>
          <p:cNvPr id="89" name="Параллелограмм 88">
            <a:extLst>
              <a:ext uri="{FF2B5EF4-FFF2-40B4-BE49-F238E27FC236}">
                <a16:creationId xmlns:a16="http://schemas.microsoft.com/office/drawing/2014/main" xmlns="" id="{14B0AB7D-177A-4EBB-98F4-B9CCED0B354E}"/>
              </a:ext>
            </a:extLst>
          </p:cNvPr>
          <p:cNvSpPr/>
          <p:nvPr/>
        </p:nvSpPr>
        <p:spPr>
          <a:xfrm>
            <a:off x="2977820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D8FDDE2D-F3B0-4364-BAD3-6281963E6D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flipV="1">
            <a:off x="3183914" y="109749"/>
            <a:ext cx="625550" cy="6255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AEFF872-2BC9-4A64-AF9A-2D57F4D712E8}"/>
              </a:ext>
            </a:extLst>
          </p:cNvPr>
          <p:cNvSpPr txBox="1"/>
          <p:nvPr/>
        </p:nvSpPr>
        <p:spPr>
          <a:xfrm>
            <a:off x="4174988" y="241549"/>
            <a:ext cx="5577573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kk" sz="20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ПЕРСПЕКТИВАЛАР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561883C0-294A-4A76-84FB-FEB8DE42B472}"/>
              </a:ext>
            </a:extLst>
          </p:cNvPr>
          <p:cNvGrpSpPr/>
          <p:nvPr/>
        </p:nvGrpSpPr>
        <p:grpSpPr>
          <a:xfrm>
            <a:off x="469278" y="1463442"/>
            <a:ext cx="5846462" cy="1337450"/>
            <a:chOff x="469278" y="3318884"/>
            <a:chExt cx="5846462" cy="1337450"/>
          </a:xfrm>
        </p:grpSpPr>
        <p:sp>
          <p:nvSpPr>
            <p:cNvPr id="42" name="Шестиугольник 41">
              <a:extLst>
                <a:ext uri="{FF2B5EF4-FFF2-40B4-BE49-F238E27FC236}">
                  <a16:creationId xmlns:a16="http://schemas.microsoft.com/office/drawing/2014/main" xmlns="" id="{37B11DE7-1BE2-4191-B0BD-05254E1B84B8}"/>
                </a:ext>
              </a:extLst>
            </p:cNvPr>
            <p:cNvSpPr/>
            <p:nvPr/>
          </p:nvSpPr>
          <p:spPr>
            <a:xfrm rot="5400000">
              <a:off x="435182" y="3352980"/>
              <a:ext cx="1204739" cy="1136547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27F9E19-AF1E-4956-B5EF-25CD6B9EB7A4}"/>
                </a:ext>
              </a:extLst>
            </p:cNvPr>
            <p:cNvSpPr txBox="1"/>
            <p:nvPr/>
          </p:nvSpPr>
          <p:spPr>
            <a:xfrm>
              <a:off x="1810179" y="3332895"/>
              <a:ext cx="4505561" cy="1323439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rtl="0"/>
              <a:r>
                <a:rPr lang="kk" sz="16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ТБЖ ЖАСАНДЫ ИНТЕЛ</a:t>
              </a:r>
              <a:r>
                <a:rPr lang="kk-KZ" sz="16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Л</a:t>
              </a:r>
              <a:r>
                <a:rPr lang="kk" sz="16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ЕКТ</a:t>
              </a:r>
              <a:r>
                <a:rPr lang="kk-KZ" sz="16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Т</a:t>
              </a:r>
              <a:r>
                <a:rPr lang="kk" sz="16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І ҚОЛДАНУ </a:t>
              </a:r>
              <a:br>
                <a:rPr lang="kk" sz="16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</a:br>
              <a:r>
                <a:rPr lang="kk" sz="1200" b="0" i="0" u="none" strike="noStrike" dirty="0"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салық және кедендік әкімшілендіруде шешім қабылдау кезінде адами факторды болдырмауға, сыбайлас жемқорлық тәуекелдерін болдырмауға және бюджетке түсетін түсімдерді ұлғайтуға мүмкіндік береді</a:t>
              </a:r>
              <a:endParaRPr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F51A7FC4-E464-4CB3-8C93-C218E680D327}"/>
              </a:ext>
            </a:extLst>
          </p:cNvPr>
          <p:cNvGrpSpPr/>
          <p:nvPr/>
        </p:nvGrpSpPr>
        <p:grpSpPr>
          <a:xfrm>
            <a:off x="436350" y="3098031"/>
            <a:ext cx="5436222" cy="1204739"/>
            <a:chOff x="436350" y="5354566"/>
            <a:chExt cx="5436222" cy="1204739"/>
          </a:xfrm>
        </p:grpSpPr>
        <p:sp>
          <p:nvSpPr>
            <p:cNvPr id="37" name="Шестиугольник 36">
              <a:extLst>
                <a:ext uri="{FF2B5EF4-FFF2-40B4-BE49-F238E27FC236}">
                  <a16:creationId xmlns:a16="http://schemas.microsoft.com/office/drawing/2014/main" xmlns="" id="{075721FD-9497-46AF-9F1E-E310CC11F7E4}"/>
                </a:ext>
              </a:extLst>
            </p:cNvPr>
            <p:cNvSpPr/>
            <p:nvPr/>
          </p:nvSpPr>
          <p:spPr>
            <a:xfrm rot="5400000">
              <a:off x="402254" y="5388662"/>
              <a:ext cx="1204739" cy="1136547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0C8AE61-2D6D-4A50-819F-9656F04B7E76}"/>
                </a:ext>
              </a:extLst>
            </p:cNvPr>
            <p:cNvSpPr txBox="1"/>
            <p:nvPr/>
          </p:nvSpPr>
          <p:spPr>
            <a:xfrm>
              <a:off x="1777251" y="5451577"/>
              <a:ext cx="4095321" cy="95410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rtl="0"/>
              <a:r>
                <a:rPr lang="kk" sz="16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«ДЕҢГЕЙЛЕС МОНИТОРИНГ» пилоттық жобасы</a:t>
              </a:r>
              <a:r>
                <a:rPr lang="kk" sz="12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/>
              </a:r>
              <a:br>
                <a:rPr lang="kk" sz="12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</a:br>
              <a:r>
                <a:rPr lang="kk" sz="1200" b="0" i="0" u="none" strike="noStrike" dirty="0"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 ірі салық төлеушілерді тиімді әкімшілендіруді қамтамасыз етуге мүмкіндік береді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3B67F92B-F88E-411A-9C69-8CFADB21D564}"/>
              </a:ext>
            </a:extLst>
          </p:cNvPr>
          <p:cNvGrpSpPr/>
          <p:nvPr/>
        </p:nvGrpSpPr>
        <p:grpSpPr>
          <a:xfrm>
            <a:off x="6642516" y="1398127"/>
            <a:ext cx="5073198" cy="1228878"/>
            <a:chOff x="6748846" y="1215201"/>
            <a:chExt cx="5073198" cy="1228878"/>
          </a:xfrm>
        </p:grpSpPr>
        <p:sp>
          <p:nvSpPr>
            <p:cNvPr id="47" name="Шестиугольник 46">
              <a:extLst>
                <a:ext uri="{FF2B5EF4-FFF2-40B4-BE49-F238E27FC236}">
                  <a16:creationId xmlns:a16="http://schemas.microsoft.com/office/drawing/2014/main" xmlns="" id="{FEA0CDE2-4396-4AAE-9C3A-0278EAFA1FB0}"/>
                </a:ext>
              </a:extLst>
            </p:cNvPr>
            <p:cNvSpPr/>
            <p:nvPr/>
          </p:nvSpPr>
          <p:spPr>
            <a:xfrm rot="5400000">
              <a:off x="6714750" y="1249297"/>
              <a:ext cx="1204739" cy="1136547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FCBC888-6B99-4A9F-B3E7-0308CF23CCF2}"/>
                </a:ext>
              </a:extLst>
            </p:cNvPr>
            <p:cNvSpPr txBox="1"/>
            <p:nvPr/>
          </p:nvSpPr>
          <p:spPr>
            <a:xfrm>
              <a:off x="7983564" y="1227351"/>
              <a:ext cx="3838480" cy="12167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rtl="0"/>
              <a:r>
                <a:rPr lang="kk" sz="16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ЭЫДҰ ЖӘНЕ ХАЛЫҚАРАЛЫҚ ҰЙЫМДАРМЕН АҚПАРАТ АЛМАСУ </a:t>
              </a:r>
            </a:p>
            <a:p>
              <a:pPr rtl="0"/>
              <a:r>
                <a:rPr lang="kk" sz="1200" b="0" i="0" u="none" strike="noStrike" dirty="0"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ҚР азаматтарының қаржылық шоттары бойынша мәліметтерді 100-ден астам юрисдикцияда алуға мүмкіндік береді 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7BD3A098-F7B2-4718-84E9-C90F8ADDDE1E}"/>
              </a:ext>
            </a:extLst>
          </p:cNvPr>
          <p:cNvGrpSpPr/>
          <p:nvPr/>
        </p:nvGrpSpPr>
        <p:grpSpPr>
          <a:xfrm>
            <a:off x="6615494" y="2991445"/>
            <a:ext cx="5133474" cy="1204739"/>
            <a:chOff x="6764357" y="3082639"/>
            <a:chExt cx="4785436" cy="1204739"/>
          </a:xfrm>
        </p:grpSpPr>
        <p:sp>
          <p:nvSpPr>
            <p:cNvPr id="40" name="Шестиугольник 39">
              <a:extLst>
                <a:ext uri="{FF2B5EF4-FFF2-40B4-BE49-F238E27FC236}">
                  <a16:creationId xmlns:a16="http://schemas.microsoft.com/office/drawing/2014/main" xmlns="" id="{F01DF808-B517-4E4D-B71A-495DA6FEDA4D}"/>
                </a:ext>
              </a:extLst>
            </p:cNvPr>
            <p:cNvSpPr/>
            <p:nvPr/>
          </p:nvSpPr>
          <p:spPr>
            <a:xfrm rot="5400000">
              <a:off x="6730261" y="3116735"/>
              <a:ext cx="1204739" cy="1136547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E13B4CE-AA28-49E9-B77D-747925A6BFBC}"/>
                </a:ext>
              </a:extLst>
            </p:cNvPr>
            <p:cNvSpPr txBox="1"/>
            <p:nvPr/>
          </p:nvSpPr>
          <p:spPr>
            <a:xfrm>
              <a:off x="7971673" y="3084873"/>
              <a:ext cx="3578120" cy="113342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rtl="0"/>
              <a:r>
                <a:rPr lang="kk" sz="16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ӨТКІЗУ ПУНКТ</a:t>
              </a:r>
              <a:r>
                <a:rPr lang="kk-KZ" sz="16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Т</a:t>
              </a:r>
              <a:r>
                <a:rPr lang="kk" sz="16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ЕРІ МЕН АХУАЛДЫҚ ОРТАЛЫҚТЫ ЖАҢҒЫРТУ </a:t>
              </a:r>
              <a:br>
                <a:rPr lang="kk" sz="16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</a:br>
              <a:r>
                <a:rPr lang="kk" sz="1200" b="0" i="0" u="none" strike="noStrike" dirty="0"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кеден бекеттеріндегі өткізу </a:t>
              </a:r>
              <a:r>
                <a:rPr lang="kk" sz="1200" b="0" i="0" u="none" strike="noStrike" dirty="0" smtClean="0"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пу</a:t>
              </a:r>
              <a:r>
                <a:rPr lang="kk-KZ" sz="1200" b="0" i="0" u="none" strike="noStrike" dirty="0" smtClean="0"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н</a:t>
              </a:r>
              <a:r>
                <a:rPr lang="kk" sz="1200" b="0" i="0" u="none" strike="noStrike" dirty="0" smtClean="0"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кт</a:t>
              </a:r>
              <a:r>
                <a:rPr lang="kk-KZ" sz="1200" b="0" i="0" u="none" strike="noStrike" dirty="0" smtClean="0"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т</a:t>
              </a:r>
              <a:r>
                <a:rPr lang="kk" sz="1200" b="0" i="0" u="none" strike="noStrike" dirty="0" smtClean="0"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ерінде </a:t>
              </a:r>
              <a:r>
                <a:rPr lang="kk" sz="1200" b="0" i="0" u="none" strike="noStrike" dirty="0"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автокөлік құралдарының ағынын жедел басқаруға мүмкіндік береді</a:t>
              </a:r>
              <a:endPara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5AC62ED-1BAB-4B40-8B56-C27E21264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6984702" y="3353809"/>
              <a:ext cx="686967" cy="686967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F51A7FC4-E464-4CB3-8C93-C218E680D327}"/>
              </a:ext>
            </a:extLst>
          </p:cNvPr>
          <p:cNvGrpSpPr/>
          <p:nvPr/>
        </p:nvGrpSpPr>
        <p:grpSpPr>
          <a:xfrm>
            <a:off x="439888" y="4760317"/>
            <a:ext cx="5436222" cy="1204739"/>
            <a:chOff x="436350" y="5354566"/>
            <a:chExt cx="5436222" cy="1204739"/>
          </a:xfrm>
        </p:grpSpPr>
        <p:sp>
          <p:nvSpPr>
            <p:cNvPr id="39" name="Шестиугольник 38">
              <a:extLst>
                <a:ext uri="{FF2B5EF4-FFF2-40B4-BE49-F238E27FC236}">
                  <a16:creationId xmlns:a16="http://schemas.microsoft.com/office/drawing/2014/main" xmlns="" id="{075721FD-9497-46AF-9F1E-E310CC11F7E4}"/>
                </a:ext>
              </a:extLst>
            </p:cNvPr>
            <p:cNvSpPr/>
            <p:nvPr/>
          </p:nvSpPr>
          <p:spPr>
            <a:xfrm rot="5400000">
              <a:off x="402254" y="5388662"/>
              <a:ext cx="1204739" cy="1136547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E0C8AE61-2D6D-4A50-819F-9656F04B7E76}"/>
                </a:ext>
              </a:extLst>
            </p:cNvPr>
            <p:cNvSpPr txBox="1"/>
            <p:nvPr/>
          </p:nvSpPr>
          <p:spPr>
            <a:xfrm>
              <a:off x="1777251" y="5458225"/>
              <a:ext cx="4095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ТИІСТІ САҚТЫҚ ПРИНЦИПІ</a:t>
              </a:r>
              <a:r>
                <a:rPr lang="ru-RU" sz="12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sz="12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кәсіпкерлердің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өз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контрагенттерін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өз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бетінше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тексеруі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үшін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ашық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инеграцияланған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дерекқорды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жетілдіру</a:t>
              </a:r>
              <a:endPara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F51A7FC4-E464-4CB3-8C93-C218E680D327}"/>
              </a:ext>
            </a:extLst>
          </p:cNvPr>
          <p:cNvGrpSpPr/>
          <p:nvPr/>
        </p:nvGrpSpPr>
        <p:grpSpPr>
          <a:xfrm>
            <a:off x="6674134" y="4693848"/>
            <a:ext cx="5308755" cy="1204739"/>
            <a:chOff x="436349" y="5354566"/>
            <a:chExt cx="5308755" cy="1204739"/>
          </a:xfrm>
        </p:grpSpPr>
        <p:sp>
          <p:nvSpPr>
            <p:cNvPr id="52" name="Шестиугольник 51">
              <a:extLst>
                <a:ext uri="{FF2B5EF4-FFF2-40B4-BE49-F238E27FC236}">
                  <a16:creationId xmlns:a16="http://schemas.microsoft.com/office/drawing/2014/main" xmlns="" id="{075721FD-9497-46AF-9F1E-E310CC11F7E4}"/>
                </a:ext>
              </a:extLst>
            </p:cNvPr>
            <p:cNvSpPr/>
            <p:nvPr/>
          </p:nvSpPr>
          <p:spPr>
            <a:xfrm rot="5400000">
              <a:off x="435529" y="5355386"/>
              <a:ext cx="1204739" cy="1203099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E0C8AE61-2D6D-4A50-819F-9656F04B7E76}"/>
                </a:ext>
              </a:extLst>
            </p:cNvPr>
            <p:cNvSpPr txBox="1"/>
            <p:nvPr/>
          </p:nvSpPr>
          <p:spPr>
            <a:xfrm>
              <a:off x="1787883" y="5500757"/>
              <a:ext cx="395722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БАЙЛАНЫС ОРТАЛЫҒЫН ТРАНСФОРМАЦИЯЛАУ</a:t>
              </a:r>
              <a:r>
                <a:rPr lang="ru-RU" sz="12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sz="12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kk-KZ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Виртуалды аудан әкімшілігіне көшіру</a:t>
              </a:r>
            </a:p>
            <a:p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Чат-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ботты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енгізу</a:t>
              </a:r>
              <a:endPara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9B7D51D3-EC6A-4E72-93F2-E0AE0D6860A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10800000" flipV="1">
            <a:off x="660671" y="5065365"/>
            <a:ext cx="691482" cy="54106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A3108FC1-4C68-4A75-ACD7-67391DCF8A1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6965652" y="4978171"/>
            <a:ext cx="686967" cy="63508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E127D1BF-A8EC-43A3-9E24-51EF9BA7D58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6935199" y="1643913"/>
            <a:ext cx="673432" cy="6862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00B00D2-A820-4691-9782-44130DF40E5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686549" y="1702595"/>
            <a:ext cx="729492" cy="72949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2CD61D0B-34B5-48F4-AAC9-BF08098384B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669314" y="3346488"/>
            <a:ext cx="708718" cy="7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9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2670629"/>
            <a:ext cx="12192000" cy="1635533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A48067-1179-4649-B7F1-30581D0B6BAF}"/>
              </a:ext>
            </a:extLst>
          </p:cNvPr>
          <p:cNvSpPr txBox="1"/>
          <p:nvPr/>
        </p:nvSpPr>
        <p:spPr>
          <a:xfrm>
            <a:off x="4926907" y="2888230"/>
            <a:ext cx="6721061" cy="12003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kk" sz="3600" b="1" i="0" u="none" strike="noStrike"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НАЗАРЛАРЫҢЫЗҒА </a:t>
            </a:r>
            <a:br>
              <a:rPr lang="kk" sz="3600" b="1" i="0" u="none" strike="noStrike"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</a:br>
            <a:r>
              <a:rPr lang="kk" sz="3600" b="1" i="0" u="none" strike="noStrike"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РАҚМЕТ!</a:t>
            </a:r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xmlns="" id="{E5411E17-A3BA-453A-883D-594C23086964}"/>
              </a:ext>
            </a:extLst>
          </p:cNvPr>
          <p:cNvSpPr/>
          <p:nvPr/>
        </p:nvSpPr>
        <p:spPr>
          <a:xfrm>
            <a:off x="1885802" y="2311127"/>
            <a:ext cx="2948292" cy="235453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D89CCB5-D142-458F-9F75-4430E04B4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21" y="2776959"/>
            <a:ext cx="1277908" cy="13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1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>
            <a:spLocks/>
          </p:cNvSpPr>
          <p:nvPr/>
        </p:nvSpPr>
        <p:spPr bwMode="auto">
          <a:xfrm>
            <a:off x="11459301" y="6473974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x-none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5" name="Прямоугольник: усеченные противолежащие углы 24">
            <a:extLst>
              <a:ext uri="{FF2B5EF4-FFF2-40B4-BE49-F238E27FC236}">
                <a16:creationId xmlns:a16="http://schemas.microsoft.com/office/drawing/2014/main" xmlns="" id="{52B771E1-1DAC-47A8-BF15-AF5349CDFCB2}"/>
              </a:ext>
            </a:extLst>
          </p:cNvPr>
          <p:cNvSpPr/>
          <p:nvPr/>
        </p:nvSpPr>
        <p:spPr>
          <a:xfrm>
            <a:off x="6539372" y="915324"/>
            <a:ext cx="5256584" cy="713476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1805" y="2576000"/>
            <a:ext cx="393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салық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бағытындағы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2474" y="3531565"/>
            <a:ext cx="4434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кеден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бағытындағы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9" y="4261197"/>
            <a:ext cx="871438" cy="861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6077" y="24456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3779" y="337767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19049" y="4319143"/>
            <a:ext cx="3736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ішкі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тік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аудит 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саласындағы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11805" y="5360004"/>
            <a:ext cx="4514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мүлік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жекешелендіру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саласындағы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160406" y="4320671"/>
            <a:ext cx="621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92705" y="5373832"/>
            <a:ext cx="561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7820" y="1772816"/>
            <a:ext cx="5883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түрде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4">
            <a:extLst>
              <a:ext uri="{FF2B5EF4-FFF2-40B4-BE49-F238E27FC236}">
                <a16:creationId xmlns:a16="http://schemas.microsoft.com/office/drawing/2014/main" xmlns="" id="{70EE4CC9-C50E-4B18-A399-5B0A0C38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" y="5265204"/>
            <a:ext cx="1093932" cy="105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79889" y="4200495"/>
            <a:ext cx="5398641" cy="830997"/>
            <a:chOff x="6284899" y="5707521"/>
            <a:chExt cx="5432708" cy="830997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8C7FA44C-BD45-43A8-A4CE-3F19FBCACF89}"/>
                </a:ext>
              </a:extLst>
            </p:cNvPr>
            <p:cNvSpPr/>
            <p:nvPr/>
          </p:nvSpPr>
          <p:spPr>
            <a:xfrm>
              <a:off x="8039293" y="5707521"/>
              <a:ext cx="3678314" cy="830997"/>
            </a:xfrm>
            <a:prstGeom prst="rect">
              <a:avLst/>
            </a:prstGeom>
            <a:pattFill prst="dkUpDiag">
              <a:fgClr>
                <a:srgbClr val="D5F2FC"/>
              </a:fgClr>
              <a:bgClr>
                <a:schemeClr val="bg1"/>
              </a:bgClr>
            </a:pattFill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22,9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млн. </a:t>
              </a:r>
              <a:r>
                <a:rPr lang="ru-RU" sz="16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мемлекеттік</a:t>
              </a:r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қызметтер</a:t>
              </a:r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16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көрсетілді</a:t>
              </a:r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16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олардың</a:t>
              </a:r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22,2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млн. 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немесе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97% 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электрондық</a:t>
              </a:r>
              <a:r>
                <a:rPr kumimoji="0" lang="ru-RU" sz="1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1600" b="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түрде</a:t>
              </a:r>
              <a:endPara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xmlns="" id="{E184DABC-5671-45C1-BA20-B37B4E0183AB}"/>
                </a:ext>
              </a:extLst>
            </p:cNvPr>
            <p:cNvSpPr/>
            <p:nvPr/>
          </p:nvSpPr>
          <p:spPr>
            <a:xfrm>
              <a:off x="6284899" y="5781753"/>
              <a:ext cx="2191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жыл</a:t>
              </a:r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бойынша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F0D096C-FFDC-471C-8E94-C2013D471DA9}"/>
              </a:ext>
            </a:extLst>
          </p:cNvPr>
          <p:cNvSpPr/>
          <p:nvPr/>
        </p:nvSpPr>
        <p:spPr>
          <a:xfrm>
            <a:off x="6666444" y="997568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Әсері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9471BD9-9320-41B2-8867-A2FB5A33DF22}"/>
              </a:ext>
            </a:extLst>
          </p:cNvPr>
          <p:cNvSpPr/>
          <p:nvPr/>
        </p:nvSpPr>
        <p:spPr>
          <a:xfrm>
            <a:off x="6459044" y="1877281"/>
            <a:ext cx="56136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алушылардың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уақыты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қаржылай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шығыстарының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A8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азайтылуы</a:t>
            </a:r>
            <a:r>
              <a:rPr lang="ru-RU" b="1" dirty="0">
                <a:solidFill>
                  <a:srgbClr val="00A8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алушымен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тікелей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қатынасты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азайту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:a16="http://schemas.microsoft.com/office/drawing/2014/main" xmlns="" id="{2C12B5F4-1D45-4F7C-B3A8-04456089FB7C}"/>
              </a:ext>
            </a:extLst>
          </p:cNvPr>
          <p:cNvSpPr/>
          <p:nvPr/>
        </p:nvSpPr>
        <p:spPr>
          <a:xfrm>
            <a:off x="247279" y="908720"/>
            <a:ext cx="5794163" cy="713476"/>
          </a:xfrm>
          <a:prstGeom prst="snip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Барлығы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түрі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9F5FEFB-8062-4E8D-918C-C74261024970}"/>
              </a:ext>
            </a:extLst>
          </p:cNvPr>
          <p:cNvCxnSpPr>
            <a:cxnSpLocks/>
          </p:cNvCxnSpPr>
          <p:nvPr/>
        </p:nvCxnSpPr>
        <p:spPr>
          <a:xfrm flipV="1">
            <a:off x="6240016" y="1700809"/>
            <a:ext cx="0" cy="47525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6240016" y="3232019"/>
            <a:ext cx="5555939" cy="830997"/>
            <a:chOff x="6183017" y="5532815"/>
            <a:chExt cx="5555939" cy="830997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8C7FA44C-BD45-43A8-A4CE-3F19FBCACF89}"/>
                </a:ext>
              </a:extLst>
            </p:cNvPr>
            <p:cNvSpPr/>
            <p:nvPr/>
          </p:nvSpPr>
          <p:spPr>
            <a:xfrm>
              <a:off x="8040189" y="5532815"/>
              <a:ext cx="3698767" cy="830997"/>
            </a:xfrm>
            <a:prstGeom prst="rect">
              <a:avLst/>
            </a:prstGeom>
            <a:pattFill prst="dkUpDiag">
              <a:fgClr>
                <a:srgbClr val="D5F2FC"/>
              </a:fgClr>
              <a:bgClr>
                <a:schemeClr val="bg1"/>
              </a:bgClr>
            </a:pattFill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17,9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млн.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мемлекеттік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қызметтер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көрсетілді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олардың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7,4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млн. 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немесе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97,2%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электрондық</a:t>
              </a:r>
              <a:r>
                <a:rPr kumimoji="0" lang="ru-RU" sz="1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1600" b="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түрде</a:t>
              </a:r>
              <a:endPara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E184DABC-5671-45C1-BA20-B37B4E0183AB}"/>
                </a:ext>
              </a:extLst>
            </p:cNvPr>
            <p:cNvSpPr/>
            <p:nvPr/>
          </p:nvSpPr>
          <p:spPr>
            <a:xfrm>
              <a:off x="6183017" y="5540569"/>
              <a:ext cx="2191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2021 ж.</a:t>
              </a:r>
              <a:r>
                <a:rPr kumimoji="0" lang="ru-RU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11 </a:t>
              </a:r>
              <a:r>
                <a:rPr kumimoji="0" lang="ru-RU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айы</a:t>
              </a:r>
              <a:r>
                <a:rPr kumimoji="0" lang="ru-RU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бойынша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6" name="Picture 2" descr="Картинки по запросу кгд мф рк">
            <a:extLst>
              <a:ext uri="{FF2B5EF4-FFF2-40B4-BE49-F238E27FC236}">
                <a16:creationId xmlns:a16="http://schemas.microsoft.com/office/drawing/2014/main" xmlns="" id="{63DB078D-7784-4ADE-9300-8FE18E08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1" y="2734370"/>
            <a:ext cx="1001900" cy="9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1672387A-B03B-4295-A78D-400BA8E0D787}"/>
              </a:ext>
            </a:extLst>
          </p:cNvPr>
          <p:cNvGrpSpPr/>
          <p:nvPr/>
        </p:nvGrpSpPr>
        <p:grpSpPr>
          <a:xfrm>
            <a:off x="6367039" y="5318581"/>
            <a:ext cx="5428917" cy="1354217"/>
            <a:chOff x="6317000" y="5532815"/>
            <a:chExt cx="5319604" cy="1354217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A46B99AF-BF42-41F8-821D-60FA3210EAA2}"/>
                </a:ext>
              </a:extLst>
            </p:cNvPr>
            <p:cNvSpPr/>
            <p:nvPr/>
          </p:nvSpPr>
          <p:spPr>
            <a:xfrm>
              <a:off x="8040191" y="5532815"/>
              <a:ext cx="3596413" cy="1354217"/>
            </a:xfrm>
            <a:prstGeom prst="rect">
              <a:avLst/>
            </a:prstGeom>
            <a:pattFill prst="pct25">
              <a:fgClr>
                <a:srgbClr val="92D050"/>
              </a:fgClr>
              <a:bgClr>
                <a:schemeClr val="bg1"/>
              </a:bgClr>
            </a:pattFill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2020 </a:t>
              </a:r>
              <a:r>
                <a:rPr lang="ru-RU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жылғы</a:t>
              </a:r>
              <a:r>
                <a:rPr lang="ru-RU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көрсетілген</a:t>
              </a:r>
              <a:r>
                <a:rPr lang="ru-RU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мемлекеттік</a:t>
              </a:r>
              <a:r>
                <a:rPr lang="ru-RU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қызметтердің</a:t>
              </a:r>
              <a:r>
                <a:rPr lang="ru-RU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сапасын</a:t>
              </a:r>
              <a:r>
                <a:rPr lang="ru-RU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бағалау</a:t>
              </a:r>
              <a:endParaRPr lang="ru-RU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i="1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(МК</a:t>
              </a:r>
              <a:r>
                <a:rPr lang="kk-KZ" sz="1400" i="1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ІА қорытындысы, 2018 жылы - 66,35 балл, 2019 жылы - 82,4 балл)</a:t>
              </a:r>
              <a:endPara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DA66E5B5-7187-4EAC-B414-BF795AD9596A}"/>
                </a:ext>
              </a:extLst>
            </p:cNvPr>
            <p:cNvSpPr/>
            <p:nvPr/>
          </p:nvSpPr>
          <p:spPr>
            <a:xfrm>
              <a:off x="6317000" y="5622475"/>
              <a:ext cx="21912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2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94,49</a:t>
              </a:r>
              <a:r>
                <a:rPr lang="ru-RU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</a:t>
              </a:r>
              <a:r>
                <a:rPr lang="ru-RU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1192705" y="-4191"/>
            <a:ext cx="11029744" cy="742352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sm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r>
              <a:rPr lang="ru-RU" sz="2000" b="1" cap="sm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араллелограмм 54">
            <a:extLst>
              <a:ext uri="{FF2B5EF4-FFF2-40B4-BE49-F238E27FC236}">
                <a16:creationId xmlns:a16="http://schemas.microsoft.com/office/drawing/2014/main" xmlns="" id="{031F8992-64A9-4B6A-9ADE-FB8A8CA0D6B8}"/>
              </a:ext>
            </a:extLst>
          </p:cNvPr>
          <p:cNvSpPr/>
          <p:nvPr/>
        </p:nvSpPr>
        <p:spPr>
          <a:xfrm>
            <a:off x="-223157" y="387"/>
            <a:ext cx="1713042" cy="759502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96F9F8AD-56DD-4F1A-A085-E0EB018710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984" y="246412"/>
            <a:ext cx="275483" cy="242071"/>
          </a:xfrm>
          <a:prstGeom prst="rect">
            <a:avLst/>
          </a:prstGeom>
        </p:spPr>
      </p:pic>
      <p:sp>
        <p:nvSpPr>
          <p:cNvPr id="57" name="Параллелограмм 56">
            <a:extLst>
              <a:ext uri="{FF2B5EF4-FFF2-40B4-BE49-F238E27FC236}">
                <a16:creationId xmlns:a16="http://schemas.microsoft.com/office/drawing/2014/main" xmlns="" id="{BCC4577C-C0A7-4E8F-B54E-1D462659C1B7}"/>
              </a:ext>
            </a:extLst>
          </p:cNvPr>
          <p:cNvSpPr/>
          <p:nvPr/>
        </p:nvSpPr>
        <p:spPr>
          <a:xfrm>
            <a:off x="9606355" y="387"/>
            <a:ext cx="1082286" cy="759502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58" name="Параллелограмм 57">
            <a:extLst>
              <a:ext uri="{FF2B5EF4-FFF2-40B4-BE49-F238E27FC236}">
                <a16:creationId xmlns:a16="http://schemas.microsoft.com/office/drawing/2014/main" xmlns="" id="{AD07A033-4871-4B1F-B2C6-C48A1F661CE1}"/>
              </a:ext>
            </a:extLst>
          </p:cNvPr>
          <p:cNvSpPr/>
          <p:nvPr/>
        </p:nvSpPr>
        <p:spPr>
          <a:xfrm>
            <a:off x="10409012" y="387"/>
            <a:ext cx="1082286" cy="759502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59" name="Параллелограмм 58">
            <a:extLst>
              <a:ext uri="{FF2B5EF4-FFF2-40B4-BE49-F238E27FC236}">
                <a16:creationId xmlns:a16="http://schemas.microsoft.com/office/drawing/2014/main" xmlns="" id="{7086B5BE-F5CC-4BEA-ACB0-9A00D3BD7854}"/>
              </a:ext>
            </a:extLst>
          </p:cNvPr>
          <p:cNvSpPr/>
          <p:nvPr/>
        </p:nvSpPr>
        <p:spPr>
          <a:xfrm>
            <a:off x="10860841" y="387"/>
            <a:ext cx="1082286" cy="759502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1" name="Параллелограмм 60">
            <a:extLst>
              <a:ext uri="{FF2B5EF4-FFF2-40B4-BE49-F238E27FC236}">
                <a16:creationId xmlns:a16="http://schemas.microsoft.com/office/drawing/2014/main" xmlns="" id="{14B0AB7D-177A-4EBB-98F4-B9CCED0B354E}"/>
              </a:ext>
            </a:extLst>
          </p:cNvPr>
          <p:cNvSpPr/>
          <p:nvPr/>
        </p:nvSpPr>
        <p:spPr>
          <a:xfrm>
            <a:off x="11332871" y="387"/>
            <a:ext cx="1082286" cy="759502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09F1BE9-06D6-4E36-84AD-B3ADB95934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19312" y="236654"/>
            <a:ext cx="257450" cy="2262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8ECA326-6C6A-4479-95AE-6963F91776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407658" y="248272"/>
            <a:ext cx="257450" cy="22622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9B7D51D3-EC6A-4E72-93F2-E0AE0D6860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10800000" flipV="1">
            <a:off x="10862627" y="246411"/>
            <a:ext cx="254304" cy="22346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E8F78F8A-E0C0-48B3-BBFB-3643F01852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299302" y="236654"/>
            <a:ext cx="279222" cy="245359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D8FDDE2D-F3B0-4364-BAD3-6281963E6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flipV="1">
            <a:off x="11778532" y="251907"/>
            <a:ext cx="280096" cy="246126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3E90EC9-97D6-45E3-BA6F-6C78A52ECEF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593997" y="111483"/>
            <a:ext cx="561404" cy="493318"/>
          </a:xfrm>
          <a:prstGeom prst="rect">
            <a:avLst/>
          </a:prstGeom>
        </p:spPr>
      </p:pic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xmlns="" id="{031F8992-64A9-4B6A-9ADE-FB8A8CA0D6B8}"/>
              </a:ext>
            </a:extLst>
          </p:cNvPr>
          <p:cNvSpPr/>
          <p:nvPr/>
        </p:nvSpPr>
        <p:spPr>
          <a:xfrm>
            <a:off x="8737481" y="-1854"/>
            <a:ext cx="1082286" cy="759502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96F9F8AD-56DD-4F1A-A085-E0EB018710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30997" y="253936"/>
            <a:ext cx="275483" cy="242071"/>
          </a:xfrm>
          <a:prstGeom prst="rect">
            <a:avLst/>
          </a:prstGeom>
        </p:spPr>
      </p:pic>
      <p:sp>
        <p:nvSpPr>
          <p:cNvPr id="86" name="Заголовок 1">
            <a:extLst>
              <a:ext uri="{FF2B5EF4-FFF2-40B4-BE49-F238E27FC236}">
                <a16:creationId xmlns:a16="http://schemas.microsoft.com/office/drawing/2014/main" xmlns="" id="{8FD4B88D-BF35-4A79-A322-CFD15EB03779}"/>
              </a:ext>
            </a:extLst>
          </p:cNvPr>
          <p:cNvSpPr txBox="1">
            <a:spLocks/>
          </p:cNvSpPr>
          <p:nvPr/>
        </p:nvSpPr>
        <p:spPr>
          <a:xfrm>
            <a:off x="1271102" y="0"/>
            <a:ext cx="8097636" cy="723900"/>
          </a:xfrm>
          <a:prstGeom prst="rect">
            <a:avLst/>
          </a:prstGeom>
        </p:spPr>
        <p:txBody>
          <a:bodyPr vert="horz" lIns="103900" tIns="51951" rIns="103900" bIns="519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237061" fontAlgn="base">
              <a:spcAft>
                <a:spcPct val="0"/>
              </a:spcAft>
              <a:defRPr/>
            </a:pPr>
            <a:r>
              <a:rPr lang="ru-RU" sz="2400" b="1" cap="small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400" b="1" cap="small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өрсетілетін</a:t>
            </a:r>
            <a:r>
              <a:rPr lang="ru-RU" sz="2400" b="1" cap="small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мемлекеттік</a:t>
            </a:r>
            <a:r>
              <a:rPr lang="ru-RU" sz="2400" b="1" cap="small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қызметтер</a:t>
            </a:r>
            <a:r>
              <a:rPr kumimoji="0" lang="ru-RU" sz="24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9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>
            <a:spLocks/>
          </p:cNvSpPr>
          <p:nvPr/>
        </p:nvSpPr>
        <p:spPr bwMode="auto">
          <a:xfrm>
            <a:off x="11459301" y="6473974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x-none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CDE984CF-64B2-4B40-A125-E6297EA4D8C0}"/>
              </a:ext>
            </a:extLst>
          </p:cNvPr>
          <p:cNvSpPr/>
          <p:nvPr/>
        </p:nvSpPr>
        <p:spPr>
          <a:xfrm>
            <a:off x="7955420" y="2709108"/>
            <a:ext cx="3929197" cy="40009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Мемлекеттік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сатып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алу</a:t>
            </a:r>
            <a:endParaRPr lang="ru-RU" alt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C2C043B3-33F0-4BA4-AB83-5CA8689C3288}"/>
              </a:ext>
            </a:extLst>
          </p:cNvPr>
          <p:cNvSpPr/>
          <p:nvPr/>
        </p:nvSpPr>
        <p:spPr>
          <a:xfrm>
            <a:off x="8134926" y="4981496"/>
            <a:ext cx="3448185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Бюджеттің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>
                <a:latin typeface="Tahoma" pitchFamily="34" charset="0"/>
                <a:ea typeface="Tahoma" pitchFamily="34" charset="0"/>
                <a:cs typeface="Tahoma" pitchFamily="34" charset="0"/>
              </a:rPr>
              <a:t>орындалуы</a:t>
            </a:r>
            <a:endParaRPr lang="ru-RU" alt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Қазынашылық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10AEFADB-7933-4061-B59C-A64E06A27E92}"/>
              </a:ext>
            </a:extLst>
          </p:cNvPr>
          <p:cNvSpPr/>
          <p:nvPr/>
        </p:nvSpPr>
        <p:spPr>
          <a:xfrm>
            <a:off x="501383" y="2810163"/>
            <a:ext cx="3824134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Салықтық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кедендік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әкімшілендіру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10F97830-012D-457A-82B2-1472B42829A1}"/>
              </a:ext>
            </a:extLst>
          </p:cNvPr>
          <p:cNvSpPr/>
          <p:nvPr/>
        </p:nvSpPr>
        <p:spPr>
          <a:xfrm>
            <a:off x="4115780" y="1344527"/>
            <a:ext cx="3840881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Стратегия</a:t>
            </a:r>
            <a:r>
              <a:rPr lang="kk-KZ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лық және 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бюджеттік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жоспарлау</a:t>
            </a:r>
            <a:endParaRPr lang="ru-RU" alt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1B575ABC-DC8C-4B96-B5CC-3DABEEAB84C2}"/>
              </a:ext>
            </a:extLst>
          </p:cNvPr>
          <p:cNvSpPr/>
          <p:nvPr/>
        </p:nvSpPr>
        <p:spPr>
          <a:xfrm>
            <a:off x="432797" y="4995939"/>
            <a:ext cx="3621050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Мемлекеттік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аудит </a:t>
            </a: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камералдық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бақылау</a:t>
            </a:r>
            <a:endParaRPr lang="ru-RU" alt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0827E7B-9B20-4528-99E1-F88732E273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29" y="5256427"/>
            <a:ext cx="1142415" cy="10238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E14A1015-2028-4B1B-B591-638DA9C957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48" y="3551750"/>
            <a:ext cx="932303" cy="848792"/>
          </a:xfrm>
          <a:prstGeom prst="rect">
            <a:avLst/>
          </a:prstGeom>
        </p:spPr>
      </p:pic>
      <p:pic>
        <p:nvPicPr>
          <p:cNvPr id="71" name="Picture 2" descr="Картинки по запросу кгд мф рк">
            <a:extLst>
              <a:ext uri="{FF2B5EF4-FFF2-40B4-BE49-F238E27FC236}">
                <a16:creationId xmlns:a16="http://schemas.microsoft.com/office/drawing/2014/main" xmlns="" id="{63DB078D-7784-4ADE-9300-8FE18E08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76" y="3472061"/>
            <a:ext cx="1001900" cy="9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Дуга 16">
            <a:extLst>
              <a:ext uri="{FF2B5EF4-FFF2-40B4-BE49-F238E27FC236}">
                <a16:creationId xmlns:a16="http://schemas.microsoft.com/office/drawing/2014/main" xmlns="" id="{BFE5E93E-21B0-4185-B22F-F9C61B4381CF}"/>
              </a:ext>
            </a:extLst>
          </p:cNvPr>
          <p:cNvSpPr/>
          <p:nvPr/>
        </p:nvSpPr>
        <p:spPr>
          <a:xfrm>
            <a:off x="4557722" y="2828931"/>
            <a:ext cx="3150397" cy="3119214"/>
          </a:xfrm>
          <a:prstGeom prst="arc">
            <a:avLst>
              <a:gd name="adj1" fmla="val 17158280"/>
              <a:gd name="adj2" fmla="val 1981867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xmlns="" id="{35E62A98-63A9-4852-AD78-6680DA8BD1DD}"/>
              </a:ext>
            </a:extLst>
          </p:cNvPr>
          <p:cNvSpPr/>
          <p:nvPr/>
        </p:nvSpPr>
        <p:spPr>
          <a:xfrm rot="9000000">
            <a:off x="7440570" y="3574990"/>
            <a:ext cx="124032" cy="1069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00" name="Равнобедренный треугольник 99">
            <a:extLst>
              <a:ext uri="{FF2B5EF4-FFF2-40B4-BE49-F238E27FC236}">
                <a16:creationId xmlns:a16="http://schemas.microsoft.com/office/drawing/2014/main" xmlns="" id="{AFA211B3-3D18-40F3-844B-7C5E28C264B9}"/>
              </a:ext>
            </a:extLst>
          </p:cNvPr>
          <p:cNvSpPr/>
          <p:nvPr/>
        </p:nvSpPr>
        <p:spPr>
          <a:xfrm rot="12600000">
            <a:off x="7378455" y="5223430"/>
            <a:ext cx="124032" cy="1069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03" name="Дуга 102">
            <a:extLst>
              <a:ext uri="{FF2B5EF4-FFF2-40B4-BE49-F238E27FC236}">
                <a16:creationId xmlns:a16="http://schemas.microsoft.com/office/drawing/2014/main" xmlns="" id="{B692878D-7D41-4382-9C79-756B6B585D1D}"/>
              </a:ext>
            </a:extLst>
          </p:cNvPr>
          <p:cNvSpPr/>
          <p:nvPr/>
        </p:nvSpPr>
        <p:spPr>
          <a:xfrm>
            <a:off x="4557722" y="2838841"/>
            <a:ext cx="3150397" cy="3119214"/>
          </a:xfrm>
          <a:prstGeom prst="arc">
            <a:avLst>
              <a:gd name="adj1" fmla="val 84215"/>
              <a:gd name="adj2" fmla="val 198243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04" name="Дуга 103">
            <a:extLst>
              <a:ext uri="{FF2B5EF4-FFF2-40B4-BE49-F238E27FC236}">
                <a16:creationId xmlns:a16="http://schemas.microsoft.com/office/drawing/2014/main" xmlns="" id="{F55A3CFA-7FF3-4507-8741-AC5EEE3EF5A3}"/>
              </a:ext>
            </a:extLst>
          </p:cNvPr>
          <p:cNvSpPr/>
          <p:nvPr/>
        </p:nvSpPr>
        <p:spPr>
          <a:xfrm>
            <a:off x="4557722" y="2838841"/>
            <a:ext cx="3150397" cy="3119214"/>
          </a:xfrm>
          <a:prstGeom prst="arc">
            <a:avLst>
              <a:gd name="adj1" fmla="val 4072875"/>
              <a:gd name="adj2" fmla="val 738700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05" name="Равнобедренный треугольник 104">
            <a:extLst>
              <a:ext uri="{FF2B5EF4-FFF2-40B4-BE49-F238E27FC236}">
                <a16:creationId xmlns:a16="http://schemas.microsoft.com/office/drawing/2014/main" xmlns="" id="{7920574E-E719-4E85-8F56-5E429ECF3F3B}"/>
              </a:ext>
            </a:extLst>
          </p:cNvPr>
          <p:cNvSpPr/>
          <p:nvPr/>
        </p:nvSpPr>
        <p:spPr>
          <a:xfrm rot="18551141">
            <a:off x="5202105" y="5634920"/>
            <a:ext cx="124032" cy="1069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06" name="Дуга 105">
            <a:extLst>
              <a:ext uri="{FF2B5EF4-FFF2-40B4-BE49-F238E27FC236}">
                <a16:creationId xmlns:a16="http://schemas.microsoft.com/office/drawing/2014/main" xmlns="" id="{BCDCEE90-3488-480D-9DD8-CB28D5C6F7A4}"/>
              </a:ext>
            </a:extLst>
          </p:cNvPr>
          <p:cNvSpPr/>
          <p:nvPr/>
        </p:nvSpPr>
        <p:spPr>
          <a:xfrm>
            <a:off x="4567249" y="2838841"/>
            <a:ext cx="3150397" cy="3119214"/>
          </a:xfrm>
          <a:prstGeom prst="arc">
            <a:avLst>
              <a:gd name="adj1" fmla="val 9033872"/>
              <a:gd name="adj2" fmla="val 1045511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07" name="Равнобедренный треугольник 106">
            <a:extLst>
              <a:ext uri="{FF2B5EF4-FFF2-40B4-BE49-F238E27FC236}">
                <a16:creationId xmlns:a16="http://schemas.microsoft.com/office/drawing/2014/main" xmlns="" id="{32C49066-E882-4DFB-BBFE-D6C9092E8196}"/>
              </a:ext>
            </a:extLst>
          </p:cNvPr>
          <p:cNvSpPr/>
          <p:nvPr/>
        </p:nvSpPr>
        <p:spPr>
          <a:xfrm rot="21171622">
            <a:off x="4516267" y="4509914"/>
            <a:ext cx="124032" cy="1069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09" name="Дуга 108">
            <a:extLst>
              <a:ext uri="{FF2B5EF4-FFF2-40B4-BE49-F238E27FC236}">
                <a16:creationId xmlns:a16="http://schemas.microsoft.com/office/drawing/2014/main" xmlns="" id="{46D9ACC3-2B1E-4C60-8586-05B7F88B322F}"/>
              </a:ext>
            </a:extLst>
          </p:cNvPr>
          <p:cNvSpPr/>
          <p:nvPr/>
        </p:nvSpPr>
        <p:spPr>
          <a:xfrm>
            <a:off x="4566222" y="2817575"/>
            <a:ext cx="3150397" cy="3119214"/>
          </a:xfrm>
          <a:prstGeom prst="arc">
            <a:avLst>
              <a:gd name="adj1" fmla="val 12639728"/>
              <a:gd name="adj2" fmla="val 1498232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11" name="Равнобедренный треугольник 110">
            <a:extLst>
              <a:ext uri="{FF2B5EF4-FFF2-40B4-BE49-F238E27FC236}">
                <a16:creationId xmlns:a16="http://schemas.microsoft.com/office/drawing/2014/main" xmlns="" id="{07830173-E16C-4BC7-AB9B-BBB558A306C0}"/>
              </a:ext>
            </a:extLst>
          </p:cNvPr>
          <p:cNvSpPr/>
          <p:nvPr/>
        </p:nvSpPr>
        <p:spPr>
          <a:xfrm rot="4500000">
            <a:off x="5564492" y="2876391"/>
            <a:ext cx="124032" cy="1069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240678" y="-7097"/>
            <a:ext cx="11941963" cy="985291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араллелограмм 49">
            <a:extLst>
              <a:ext uri="{FF2B5EF4-FFF2-40B4-BE49-F238E27FC236}">
                <a16:creationId xmlns:a16="http://schemas.microsoft.com/office/drawing/2014/main" xmlns="" id="{031F8992-64A9-4B6A-9ADE-FB8A8CA0D6B8}"/>
              </a:ext>
            </a:extLst>
          </p:cNvPr>
          <p:cNvSpPr/>
          <p:nvPr/>
        </p:nvSpPr>
        <p:spPr>
          <a:xfrm>
            <a:off x="-260199" y="-42155"/>
            <a:ext cx="1081495" cy="1009717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6F9F8AD-56DD-4F1A-A085-E0EB018710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0859" y="309853"/>
            <a:ext cx="275281" cy="321821"/>
          </a:xfrm>
          <a:prstGeom prst="rect">
            <a:avLst/>
          </a:prstGeom>
        </p:spPr>
      </p:pic>
      <p:sp>
        <p:nvSpPr>
          <p:cNvPr id="52" name="Параллелограмм 51">
            <a:extLst>
              <a:ext uri="{FF2B5EF4-FFF2-40B4-BE49-F238E27FC236}">
                <a16:creationId xmlns:a16="http://schemas.microsoft.com/office/drawing/2014/main" xmlns="" id="{BCC4577C-C0A7-4E8F-B54E-1D462659C1B7}"/>
              </a:ext>
            </a:extLst>
          </p:cNvPr>
          <p:cNvSpPr/>
          <p:nvPr/>
        </p:nvSpPr>
        <p:spPr>
          <a:xfrm>
            <a:off x="9615290" y="-42155"/>
            <a:ext cx="1081495" cy="1009717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араллелограмм 52">
            <a:extLst>
              <a:ext uri="{FF2B5EF4-FFF2-40B4-BE49-F238E27FC236}">
                <a16:creationId xmlns:a16="http://schemas.microsoft.com/office/drawing/2014/main" xmlns="" id="{AD07A033-4871-4B1F-B2C6-C48A1F661CE1}"/>
              </a:ext>
            </a:extLst>
          </p:cNvPr>
          <p:cNvSpPr/>
          <p:nvPr/>
        </p:nvSpPr>
        <p:spPr>
          <a:xfrm>
            <a:off x="10417360" y="-42155"/>
            <a:ext cx="1081495" cy="1009717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араллелограмм 53">
            <a:extLst>
              <a:ext uri="{FF2B5EF4-FFF2-40B4-BE49-F238E27FC236}">
                <a16:creationId xmlns:a16="http://schemas.microsoft.com/office/drawing/2014/main" xmlns="" id="{7086B5BE-F5CC-4BEA-ACB0-9A00D3BD7854}"/>
              </a:ext>
            </a:extLst>
          </p:cNvPr>
          <p:cNvSpPr/>
          <p:nvPr/>
        </p:nvSpPr>
        <p:spPr>
          <a:xfrm>
            <a:off x="10868859" y="-42155"/>
            <a:ext cx="1081495" cy="1009717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араллелограмм 54">
            <a:extLst>
              <a:ext uri="{FF2B5EF4-FFF2-40B4-BE49-F238E27FC236}">
                <a16:creationId xmlns:a16="http://schemas.microsoft.com/office/drawing/2014/main" xmlns="" id="{14B0AB7D-177A-4EBB-98F4-B9CCED0B354E}"/>
              </a:ext>
            </a:extLst>
          </p:cNvPr>
          <p:cNvSpPr/>
          <p:nvPr/>
        </p:nvSpPr>
        <p:spPr>
          <a:xfrm>
            <a:off x="11340543" y="-42155"/>
            <a:ext cx="1081495" cy="1009717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48ECA326-6C6A-4479-95AE-6963F91776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160101" y="312325"/>
            <a:ext cx="257262" cy="30075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9B7D51D3-EC6A-4E72-93F2-E0AE0D6860A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0800000" flipV="1">
            <a:off x="10614738" y="309851"/>
            <a:ext cx="254118" cy="29708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E8F78F8A-E0C0-48B3-BBFB-3643F01852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051093" y="296880"/>
            <a:ext cx="279018" cy="32619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D8FDDE2D-F3B0-4364-BAD3-6281963E6D0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flipV="1">
            <a:off x="11529973" y="317158"/>
            <a:ext cx="279891" cy="32721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FB35383-DB7C-4ABC-9FA7-9F75844DAC86}"/>
              </a:ext>
            </a:extLst>
          </p:cNvPr>
          <p:cNvSpPr txBox="1"/>
          <p:nvPr/>
        </p:nvSpPr>
        <p:spPr>
          <a:xfrm>
            <a:off x="1794259" y="316473"/>
            <a:ext cx="7749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ҚАРЖЫ МИНИСТРЛІГІН ЦИФРЛАНДЫРУ</a:t>
            </a:r>
            <a:endParaRPr lang="ru-R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араллелограмм 72">
            <a:extLst>
              <a:ext uri="{FF2B5EF4-FFF2-40B4-BE49-F238E27FC236}">
                <a16:creationId xmlns:a16="http://schemas.microsoft.com/office/drawing/2014/main" xmlns="" id="{031F8992-64A9-4B6A-9ADE-FB8A8CA0D6B8}"/>
              </a:ext>
            </a:extLst>
          </p:cNvPr>
          <p:cNvSpPr/>
          <p:nvPr/>
        </p:nvSpPr>
        <p:spPr>
          <a:xfrm>
            <a:off x="8934220" y="-45135"/>
            <a:ext cx="1081495" cy="1009717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96F9F8AD-56DD-4F1A-A085-E0EB018710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61652" y="298812"/>
            <a:ext cx="275281" cy="321821"/>
          </a:xfrm>
          <a:prstGeom prst="rect">
            <a:avLst/>
          </a:prstGeom>
        </p:spPr>
      </p:pic>
      <p:pic>
        <p:nvPicPr>
          <p:cNvPr id="76" name="Объект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11" y="5178318"/>
            <a:ext cx="995928" cy="918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A67A189D-A1E6-40DD-830E-8B2C996AF64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2178689"/>
            <a:ext cx="1011132" cy="869005"/>
          </a:xfrm>
          <a:prstGeom prst="rect">
            <a:avLst/>
          </a:prstGeom>
        </p:spPr>
      </p:pic>
      <p:graphicFrame>
        <p:nvGraphicFramePr>
          <p:cNvPr id="45" name="Схема 44"/>
          <p:cNvGraphicFramePr/>
          <p:nvPr>
            <p:extLst>
              <p:ext uri="{D42A27DB-BD31-4B8C-83A1-F6EECF244321}">
                <p14:modId xmlns:p14="http://schemas.microsoft.com/office/powerpoint/2010/main" val="3951158355"/>
              </p:ext>
            </p:extLst>
          </p:nvPr>
        </p:nvGraphicFramePr>
        <p:xfrm>
          <a:off x="5015880" y="3407734"/>
          <a:ext cx="2306520" cy="1956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64" name="Shape 63"/>
          <p:cNvSpPr/>
          <p:nvPr/>
        </p:nvSpPr>
        <p:spPr>
          <a:xfrm rot="19875284">
            <a:off x="6443718" y="4906350"/>
            <a:ext cx="617307" cy="636829"/>
          </a:xfrm>
          <a:prstGeom prst="gear6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</p:sp>
      <p:sp>
        <p:nvSpPr>
          <p:cNvPr id="47" name="Параллелограмм 46">
            <a:extLst>
              <a:ext uri="{FF2B5EF4-FFF2-40B4-BE49-F238E27FC236}">
                <a16:creationId xmlns:a16="http://schemas.microsoft.com/office/drawing/2014/main" xmlns="" id="{595AEBA6-AB04-45BD-AAF1-204BA37243F0}"/>
              </a:ext>
            </a:extLst>
          </p:cNvPr>
          <p:cNvSpPr/>
          <p:nvPr/>
        </p:nvSpPr>
        <p:spPr>
          <a:xfrm>
            <a:off x="8128729" y="-42156"/>
            <a:ext cx="1104139" cy="1009717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709F1BE9-06D6-4E36-84AD-B3ADB959342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552167" y="317158"/>
            <a:ext cx="257262" cy="300757"/>
          </a:xfrm>
          <a:prstGeom prst="rect">
            <a:avLst/>
          </a:prstGeom>
        </p:spPr>
      </p:pic>
      <p:sp>
        <p:nvSpPr>
          <p:cNvPr id="46" name="Параллелограмм 45">
            <a:extLst>
              <a:ext uri="{FF2B5EF4-FFF2-40B4-BE49-F238E27FC236}">
                <a16:creationId xmlns:a16="http://schemas.microsoft.com/office/drawing/2014/main" xmlns="" id="{D66AB616-CF6A-48CD-98B2-9A57779A0CAA}"/>
              </a:ext>
            </a:extLst>
          </p:cNvPr>
          <p:cNvSpPr/>
          <p:nvPr/>
        </p:nvSpPr>
        <p:spPr>
          <a:xfrm>
            <a:off x="440853" y="-42156"/>
            <a:ext cx="1286802" cy="1009717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3E90EC9-97D6-45E3-BA6F-6C78A52ECEF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803758" y="152843"/>
            <a:ext cx="560993" cy="6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/>
          <p:nvPr/>
        </p:nvSpPr>
        <p:spPr bwMode="auto">
          <a:xfrm>
            <a:off x="11459301" y="6484607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rtl="0"/>
            <a:r>
              <a:rPr lang="kk-KZ" altLang="x-none" sz="2400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3</a:t>
            </a:r>
            <a:endParaRPr lang="ru-RU" altLang="x-none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10651" y="-1"/>
            <a:ext cx="12192000" cy="6858001"/>
          </a:xfrm>
          <a:prstGeom prst="rect">
            <a:avLst/>
          </a:prstGeom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xmlns="" id="{BB896F88-5DB3-42A9-A674-68F935637E5D}"/>
              </a:ext>
            </a:extLst>
          </p:cNvPr>
          <p:cNvSpPr/>
          <p:nvPr/>
        </p:nvSpPr>
        <p:spPr>
          <a:xfrm>
            <a:off x="4285701" y="2087529"/>
            <a:ext cx="3641899" cy="3468475"/>
          </a:xfrm>
          <a:prstGeom prst="pentag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41790DF-000E-4D0D-BE37-6DDD1907EB21}"/>
              </a:ext>
            </a:extLst>
          </p:cNvPr>
          <p:cNvGrpSpPr/>
          <p:nvPr/>
        </p:nvGrpSpPr>
        <p:grpSpPr>
          <a:xfrm>
            <a:off x="4536427" y="2468872"/>
            <a:ext cx="2951284" cy="2940125"/>
            <a:chOff x="4708413" y="2557180"/>
            <a:chExt cx="2764720" cy="2754266"/>
          </a:xfrm>
        </p:grpSpPr>
        <p:pic>
          <p:nvPicPr>
            <p:cNvPr id="8" name="Рисунок 7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EFB945B-5A1F-458A-8926-E8067A3CB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60" t="5931" r="5067" b="5107"/>
            <a:stretch/>
          </p:blipFill>
          <p:spPr>
            <a:xfrm>
              <a:off x="4718867" y="2557180"/>
              <a:ext cx="2754266" cy="2754266"/>
            </a:xfrm>
            <a:prstGeom prst="pentagon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478A110D-02A3-4A63-AA23-D1C39FB595FB}"/>
                </a:ext>
              </a:extLst>
            </p:cNvPr>
            <p:cNvSpPr/>
            <p:nvPr/>
          </p:nvSpPr>
          <p:spPr>
            <a:xfrm>
              <a:off x="4708413" y="3625850"/>
              <a:ext cx="211235" cy="260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-260571" y="-7014"/>
            <a:ext cx="12648947" cy="792547"/>
            <a:chOff x="-260571" y="-7014"/>
            <a:chExt cx="12648947" cy="792547"/>
          </a:xfrm>
        </p:grpSpPr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528496A7-412D-465D-976A-A8611077C965}"/>
                </a:ext>
              </a:extLst>
            </p:cNvPr>
            <p:cNvSpPr/>
            <p:nvPr/>
          </p:nvSpPr>
          <p:spPr>
            <a:xfrm>
              <a:off x="1117987" y="-1"/>
              <a:ext cx="11029744" cy="763121"/>
            </a:xfrm>
            <a:prstGeom prst="rect">
              <a:avLst/>
            </a:prstGeom>
            <a:solidFill>
              <a:srgbClr val="00B0F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cap="small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  <a:p>
              <a:r>
                <a:rPr lang="ru-RU" sz="2000" b="1" cap="small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endParaRPr lang="ru-RU" sz="24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Параллелограмм 70">
              <a:extLst>
                <a:ext uri="{FF2B5EF4-FFF2-40B4-BE49-F238E27FC236}">
                  <a16:creationId xmlns:a16="http://schemas.microsoft.com/office/drawing/2014/main" xmlns="" id="{031F8992-64A9-4B6A-9ADE-FB8A8CA0D6B8}"/>
                </a:ext>
              </a:extLst>
            </p:cNvPr>
            <p:cNvSpPr/>
            <p:nvPr/>
          </p:nvSpPr>
          <p:spPr>
            <a:xfrm>
              <a:off x="-260571" y="-4773"/>
              <a:ext cx="1713042" cy="759501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96F9F8AD-56DD-4F1A-A085-E0EB01871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7570" y="251885"/>
              <a:ext cx="275483" cy="242071"/>
            </a:xfrm>
            <a:prstGeom prst="rect">
              <a:avLst/>
            </a:prstGeom>
          </p:spPr>
        </p:pic>
        <p:sp>
          <p:nvSpPr>
            <p:cNvPr id="73" name="Параллелограмм 72">
              <a:extLst>
                <a:ext uri="{FF2B5EF4-FFF2-40B4-BE49-F238E27FC236}">
                  <a16:creationId xmlns:a16="http://schemas.microsoft.com/office/drawing/2014/main" xmlns="" id="{BCC4577C-C0A7-4E8F-B54E-1D462659C1B7}"/>
                </a:ext>
              </a:extLst>
            </p:cNvPr>
            <p:cNvSpPr/>
            <p:nvPr/>
          </p:nvSpPr>
          <p:spPr>
            <a:xfrm>
              <a:off x="9568941" y="-4773"/>
              <a:ext cx="1082286" cy="759501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74" name="Параллелограмм 73">
              <a:extLst>
                <a:ext uri="{FF2B5EF4-FFF2-40B4-BE49-F238E27FC236}">
                  <a16:creationId xmlns:a16="http://schemas.microsoft.com/office/drawing/2014/main" xmlns="" id="{AD07A033-4871-4B1F-B2C6-C48A1F661CE1}"/>
                </a:ext>
              </a:extLst>
            </p:cNvPr>
            <p:cNvSpPr/>
            <p:nvPr/>
          </p:nvSpPr>
          <p:spPr>
            <a:xfrm>
              <a:off x="10371598" y="-4773"/>
              <a:ext cx="1082286" cy="759501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75" name="Параллелограмм 74">
              <a:extLst>
                <a:ext uri="{FF2B5EF4-FFF2-40B4-BE49-F238E27FC236}">
                  <a16:creationId xmlns:a16="http://schemas.microsoft.com/office/drawing/2014/main" xmlns="" id="{7086B5BE-F5CC-4BEA-ACB0-9A00D3BD7854}"/>
                </a:ext>
              </a:extLst>
            </p:cNvPr>
            <p:cNvSpPr/>
            <p:nvPr/>
          </p:nvSpPr>
          <p:spPr>
            <a:xfrm>
              <a:off x="10823427" y="-4773"/>
              <a:ext cx="1082286" cy="759501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76" name="Параллелограмм 75">
              <a:extLst>
                <a:ext uri="{FF2B5EF4-FFF2-40B4-BE49-F238E27FC236}">
                  <a16:creationId xmlns:a16="http://schemas.microsoft.com/office/drawing/2014/main" xmlns="" id="{14B0AB7D-177A-4EBB-98F4-B9CCED0B354E}"/>
                </a:ext>
              </a:extLst>
            </p:cNvPr>
            <p:cNvSpPr/>
            <p:nvPr/>
          </p:nvSpPr>
          <p:spPr>
            <a:xfrm>
              <a:off x="11306090" y="-4773"/>
              <a:ext cx="1082286" cy="759501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709F1BE9-06D6-4E36-84AD-B3ADB9593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881898" y="242127"/>
              <a:ext cx="257450" cy="226227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9B7D51D3-EC6A-4E72-93F2-E0AE0D686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0800000" flipV="1">
              <a:off x="10580654" y="251884"/>
              <a:ext cx="254304" cy="22346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E8F78F8A-E0C0-48B3-BBFB-3643F0185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1081127" y="242127"/>
              <a:ext cx="279222" cy="245359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D8FDDE2D-F3B0-4364-BAD3-6281963E6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 flipV="1">
              <a:off x="11709219" y="257380"/>
              <a:ext cx="280096" cy="246125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xmlns="" id="{53E90EC9-97D6-45E3-BA6F-6C78A52EC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556583" y="116955"/>
              <a:ext cx="561404" cy="493317"/>
            </a:xfrm>
            <a:prstGeom prst="rect">
              <a:avLst/>
            </a:prstGeom>
          </p:spPr>
        </p:pic>
        <p:sp>
          <p:nvSpPr>
            <p:cNvPr id="83" name="Параллелограмм 82">
              <a:extLst>
                <a:ext uri="{FF2B5EF4-FFF2-40B4-BE49-F238E27FC236}">
                  <a16:creationId xmlns:a16="http://schemas.microsoft.com/office/drawing/2014/main" xmlns="" id="{031F8992-64A9-4B6A-9ADE-FB8A8CA0D6B8}"/>
                </a:ext>
              </a:extLst>
            </p:cNvPr>
            <p:cNvSpPr/>
            <p:nvPr/>
          </p:nvSpPr>
          <p:spPr>
            <a:xfrm>
              <a:off x="8700067" y="-7014"/>
              <a:ext cx="1082286" cy="759501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xmlns="" id="{96F9F8AD-56DD-4F1A-A085-E0EB01871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193583" y="259408"/>
              <a:ext cx="275483" cy="242071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3E05F7B0-CEAF-484B-BA0E-1D702DEFA407}"/>
                </a:ext>
              </a:extLst>
            </p:cNvPr>
            <p:cNvSpPr/>
            <p:nvPr/>
          </p:nvSpPr>
          <p:spPr>
            <a:xfrm>
              <a:off x="0" y="65866"/>
              <a:ext cx="12192000" cy="719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237055" algn="l" defTabSz="9207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90374" y="65866"/>
              <a:ext cx="68809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" sz="2000" dirty="0">
                  <a:solidFill>
                    <a:srgbClr val="00206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САЛЫҚТЫҚ ЖӘНЕ КЕДЕНДІК ӘКІМШІЛЕНДІРУДІ</a:t>
              </a:r>
              <a:r>
                <a:rPr lang="kk-KZ" sz="2000" dirty="0">
                  <a:solidFill>
                    <a:srgbClr val="00206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Ң</a:t>
              </a:r>
              <a:r>
                <a:rPr lang="kk" sz="2000" dirty="0">
                  <a:solidFill>
                    <a:srgbClr val="00206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 </a:t>
              </a:r>
              <a:r>
                <a:rPr lang="kk" sz="2000" b="1" dirty="0">
                  <a:solidFill>
                    <a:srgbClr val="00206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ЦИФРЛ</a:t>
              </a:r>
              <a:r>
                <a:rPr lang="kk-KZ" sz="2000" b="1" dirty="0">
                  <a:solidFill>
                    <a:srgbClr val="002060"/>
                  </a:solidFill>
                  <a:highlight>
                    <a:srgbClr val="000000">
                      <a:alpha val="0"/>
                    </a:srgbClr>
                  </a:highlight>
                  <a:latin typeface="Tahoma"/>
                  <a:ea typeface="Tahoma"/>
                  <a:cs typeface="Tahoma"/>
                </a:rPr>
                <a:t>ЫҚ ТРАНСФОРМАЦИЯСЫ</a:t>
              </a:r>
              <a:endPara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EED1FF20-148B-4B39-AD4B-56DEE87074E9}"/>
              </a:ext>
            </a:extLst>
          </p:cNvPr>
          <p:cNvSpPr/>
          <p:nvPr/>
        </p:nvSpPr>
        <p:spPr>
          <a:xfrm>
            <a:off x="5608314" y="1566780"/>
            <a:ext cx="996672" cy="9966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412FC777-5703-425A-9410-FB0A73652750}"/>
              </a:ext>
            </a:extLst>
          </p:cNvPr>
          <p:cNvSpPr/>
          <p:nvPr/>
        </p:nvSpPr>
        <p:spPr>
          <a:xfrm>
            <a:off x="7522127" y="2889249"/>
            <a:ext cx="996672" cy="9966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80496CF2-A3B3-4DA6-A2A5-893252A8BB31}"/>
              </a:ext>
            </a:extLst>
          </p:cNvPr>
          <p:cNvSpPr/>
          <p:nvPr/>
        </p:nvSpPr>
        <p:spPr>
          <a:xfrm>
            <a:off x="6847424" y="5210330"/>
            <a:ext cx="996672" cy="9966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56950CFB-595F-484D-A0BB-E561F6D69EEC}"/>
              </a:ext>
            </a:extLst>
          </p:cNvPr>
          <p:cNvSpPr/>
          <p:nvPr/>
        </p:nvSpPr>
        <p:spPr>
          <a:xfrm>
            <a:off x="4347905" y="5210330"/>
            <a:ext cx="996672" cy="9966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CF25A50-8E30-43BB-9E0D-592CA3149082}"/>
              </a:ext>
            </a:extLst>
          </p:cNvPr>
          <p:cNvSpPr/>
          <p:nvPr/>
        </p:nvSpPr>
        <p:spPr>
          <a:xfrm>
            <a:off x="3651754" y="2889249"/>
            <a:ext cx="996672" cy="9966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4254AF24-07AA-46B4-8557-66619B10424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34177" y="3062649"/>
            <a:ext cx="623093" cy="623093"/>
          </a:xfrm>
          <a:prstGeom prst="rect">
            <a:avLst/>
          </a:prstGeom>
          <a:effectLst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772987CD-E961-4885-87E2-2DFA822FB4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829397" y="3069070"/>
            <a:ext cx="607794" cy="607794"/>
          </a:xfrm>
          <a:prstGeom prst="rect">
            <a:avLst/>
          </a:prstGeom>
          <a:effectLst/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76B9D91B-24EE-417F-B9A1-29BB37E39A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099920" y="5462826"/>
            <a:ext cx="491680" cy="491680"/>
          </a:xfrm>
          <a:prstGeom prst="rect">
            <a:avLst/>
          </a:prstGeom>
          <a:effectLst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CCD96C1-06F2-4382-8C4B-B794A79BA89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4532468" y="5393254"/>
            <a:ext cx="627545" cy="627545"/>
          </a:xfrm>
          <a:prstGeom prst="rect">
            <a:avLst/>
          </a:prstGeom>
          <a:effectLst/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5F1482C-3230-4E93-A92B-871B0563F0A2}"/>
              </a:ext>
            </a:extLst>
          </p:cNvPr>
          <p:cNvSpPr txBox="1"/>
          <p:nvPr/>
        </p:nvSpPr>
        <p:spPr>
          <a:xfrm>
            <a:off x="6661434" y="970088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Raleway" panose="020B0503030101060003" pitchFamily="34" charset="-52"/>
              </a:rPr>
              <a:t>АДАМДЫҚ БАҒДАР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8171578-FA52-4E88-9155-DEC03AE03DA3}"/>
              </a:ext>
            </a:extLst>
          </p:cNvPr>
          <p:cNvSpPr txBox="1"/>
          <p:nvPr/>
        </p:nvSpPr>
        <p:spPr>
          <a:xfrm>
            <a:off x="6632858" y="1331841"/>
            <a:ext cx="2836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Электронды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мем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қызметтер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Бірыңғай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терезе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Raleway" panose="020B0503030101060003" pitchFamily="34" charset="-52"/>
              </a:rPr>
              <a:t>E-</a:t>
            </a:r>
            <a:r>
              <a:rPr lang="en-US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salyq</a:t>
            </a:r>
            <a:r>
              <a:rPr lang="en-US" sz="1400" dirty="0">
                <a:solidFill>
                  <a:srgbClr val="002060"/>
                </a:solidFill>
                <a:latin typeface="Raleway" panose="020B0503030101060003" pitchFamily="34" charset="-52"/>
              </a:rPr>
              <a:t>-</a:t>
            </a:r>
            <a:r>
              <a:rPr lang="en-US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Azamat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EB5A058-2F60-4920-90D6-D1F91BCF8C81}"/>
              </a:ext>
            </a:extLst>
          </p:cNvPr>
          <p:cNvSpPr txBox="1"/>
          <p:nvPr/>
        </p:nvSpPr>
        <p:spPr>
          <a:xfrm>
            <a:off x="9261925" y="1312791"/>
            <a:ext cx="23636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Raleway" panose="020B0503030101060003" pitchFamily="34" charset="-52"/>
              </a:rPr>
              <a:t>E-</a:t>
            </a:r>
            <a:r>
              <a:rPr lang="en-US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salyq</a:t>
            </a:r>
            <a:r>
              <a:rPr lang="en-US" sz="1400" dirty="0">
                <a:solidFill>
                  <a:srgbClr val="002060"/>
                </a:solidFill>
                <a:latin typeface="Raleway" panose="020B0503030101060003" pitchFamily="34" charset="-52"/>
              </a:rPr>
              <a:t>-Business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Байланыс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орталығы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Әлеуметтік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желі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арқылы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кері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байланыс</a:t>
            </a:r>
            <a:endParaRPr lang="x-none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F617902-A9DA-4A8F-98B6-1CA0195A94E3}"/>
              </a:ext>
            </a:extLst>
          </p:cNvPr>
          <p:cNvSpPr txBox="1"/>
          <p:nvPr/>
        </p:nvSpPr>
        <p:spPr>
          <a:xfrm>
            <a:off x="8614059" y="2789363"/>
            <a:ext cx="3599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Raleway" panose="020B0503030101060003" pitchFamily="34" charset="-52"/>
              </a:rPr>
              <a:t>БҰЗУШЫЛЫҚТАРДЫ</a:t>
            </a:r>
            <a:r>
              <a:rPr lang="kk-KZ" b="1" dirty="0" smtClean="0">
                <a:solidFill>
                  <a:srgbClr val="002060"/>
                </a:solidFill>
                <a:latin typeface="Raleway" panose="020B0503030101060003" pitchFamily="34" charset="-52"/>
              </a:rPr>
              <a:t>Ң</a:t>
            </a:r>
            <a:endParaRPr lang="ru-RU" b="1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r>
              <a:rPr lang="ru-RU" b="1" dirty="0">
                <a:solidFill>
                  <a:srgbClr val="002060"/>
                </a:solidFill>
                <a:latin typeface="Raleway" panose="020B0503030101060003" pitchFamily="34" charset="-52"/>
              </a:rPr>
              <a:t>АЛДЫН АЛУ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DF5C227-D7BB-41F0-939C-BE9D0BDC347F}"/>
              </a:ext>
            </a:extLst>
          </p:cNvPr>
          <p:cNvSpPr txBox="1"/>
          <p:nvPr/>
        </p:nvSpPr>
        <p:spPr>
          <a:xfrm>
            <a:off x="8642633" y="3398766"/>
            <a:ext cx="30665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Тәуекелдерді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басқару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жүйесі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Үлкен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деректерді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өңдеу</a:t>
            </a:r>
            <a:endParaRPr lang="x-none" sz="140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5095128-B0CB-43D7-88A5-57BECA94FFE9}"/>
              </a:ext>
            </a:extLst>
          </p:cNvPr>
          <p:cNvSpPr txBox="1"/>
          <p:nvPr/>
        </p:nvSpPr>
        <p:spPr>
          <a:xfrm>
            <a:off x="7975883" y="5103938"/>
            <a:ext cx="3733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Raleway" panose="020B0503030101060003" pitchFamily="34" charset="-52"/>
              </a:rPr>
              <a:t>ЖҮЙЕЛЕРДІ ОҢТАЙЛАНДЫРУ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9F7CEE4-AFE9-4636-B066-66EBBC7AAFD5}"/>
              </a:ext>
            </a:extLst>
          </p:cNvPr>
          <p:cNvSpPr txBox="1"/>
          <p:nvPr/>
        </p:nvSpPr>
        <p:spPr>
          <a:xfrm>
            <a:off x="8004458" y="5444695"/>
            <a:ext cx="30665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Raleway" panose="020B0503030101060003" pitchFamily="34" charset="-52"/>
              </a:rPr>
              <a:t>16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жүйенің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орнына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6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жүйе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Заманауи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технологиялар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Микросервистік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архитектура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API-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интеграциялар</a:t>
            </a:r>
            <a:endParaRPr lang="en-US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F96A5FB-05B3-4407-ACF7-E19E72BE8E27}"/>
              </a:ext>
            </a:extLst>
          </p:cNvPr>
          <p:cNvSpPr txBox="1"/>
          <p:nvPr/>
        </p:nvSpPr>
        <p:spPr>
          <a:xfrm>
            <a:off x="787683" y="5065838"/>
            <a:ext cx="338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Raleway" panose="020B0503030101060003" pitchFamily="34" charset="-52"/>
              </a:rPr>
              <a:t>ҚАШЫҚТЫҚТАН ӘКІМШІЛЕНДІРУ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C2497A4-8496-4544-A169-4C035B0DB1BF}"/>
              </a:ext>
            </a:extLst>
          </p:cNvPr>
          <p:cNvSpPr txBox="1"/>
          <p:nvPr/>
        </p:nvSpPr>
        <p:spPr>
          <a:xfrm>
            <a:off x="1094909" y="5682245"/>
            <a:ext cx="30665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r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Электрондық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шот-фактуралар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 algn="r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Жасанды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интеллект</a:t>
            </a:r>
          </a:p>
          <a:p>
            <a:pPr marL="180975" indent="-180975" algn="r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Ахуалдық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орталығы</a:t>
            </a:r>
            <a:endParaRPr lang="en-US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 algn="r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499E34F-84A7-48CA-8209-0E0C72C109D8}"/>
              </a:ext>
            </a:extLst>
          </p:cNvPr>
          <p:cNvSpPr txBox="1"/>
          <p:nvPr/>
        </p:nvSpPr>
        <p:spPr>
          <a:xfrm>
            <a:off x="-97787" y="2530711"/>
            <a:ext cx="3599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Raleway" panose="020B0503030101060003" pitchFamily="34" charset="-52"/>
              </a:rPr>
              <a:t>АДАЛДЫҚТЫ ЫНТАЛАНДЫРУ</a:t>
            </a:r>
            <a:endParaRPr lang="en-US" b="1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00F8C85-4E31-4823-A004-6A6F8E2CC0C7}"/>
              </a:ext>
            </a:extLst>
          </p:cNvPr>
          <p:cNvSpPr txBox="1"/>
          <p:nvPr/>
        </p:nvSpPr>
        <p:spPr>
          <a:xfrm>
            <a:off x="-97932" y="3165182"/>
            <a:ext cx="3599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r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Салық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төлеушінің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кабинеті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 algn="r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Жалпыға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бірдей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декларациялау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 algn="r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Кедендік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декларациялау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 algn="r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Тиісті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тексеру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индексі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 algn="r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Шекарадағы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электронды</a:t>
            </a:r>
            <a:r>
              <a:rPr lang="ru-RU" sz="1400" dirty="0">
                <a:solidFill>
                  <a:srgbClr val="002060"/>
                </a:solidFill>
                <a:latin typeface="Raleway" panose="020B0503030101060003" pitchFamily="34" charset="-5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Raleway" panose="020B0503030101060003" pitchFamily="34" charset="-52"/>
              </a:rPr>
              <a:t>кезек</a:t>
            </a:r>
            <a:endParaRPr lang="ru-RU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180975" indent="-180975" algn="r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547E674-7F6A-46DF-AB6D-1C78EE389FDF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50" y="1749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/>
          <p:nvPr/>
        </p:nvSpPr>
        <p:spPr bwMode="auto">
          <a:xfrm>
            <a:off x="11459301" y="6484607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rtl="0"/>
            <a:r>
              <a:rPr lang="kk-KZ" altLang="x-none" sz="2400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4</a:t>
            </a:r>
            <a:endParaRPr lang="ru-RU" altLang="x-none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>
            <a:fillRect/>
          </a:stretch>
        </p:blipFill>
        <p:spPr>
          <a:xfrm>
            <a:off x="0" y="-1170"/>
            <a:ext cx="12192000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-3176"/>
            <a:ext cx="12192000" cy="881777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xmlns="" id="{E5411E17-A3BA-453A-883D-594C23086964}"/>
              </a:ext>
            </a:extLst>
          </p:cNvPr>
          <p:cNvSpPr/>
          <p:nvPr/>
        </p:nvSpPr>
        <p:spPr>
          <a:xfrm>
            <a:off x="-285750" y="-1270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A48067-1179-4649-B7F1-30581D0B6BAF}"/>
              </a:ext>
            </a:extLst>
          </p:cNvPr>
          <p:cNvSpPr txBox="1"/>
          <p:nvPr/>
        </p:nvSpPr>
        <p:spPr>
          <a:xfrm>
            <a:off x="1482076" y="46239"/>
            <a:ext cx="7164113" cy="70788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kk" sz="20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«Бірыңғай терезе» АЖ </a:t>
            </a:r>
          </a:p>
          <a:p>
            <a:pPr rtl="0"/>
            <a:r>
              <a:rPr lang="kk" sz="20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экспорттық-импорттық операциялар бойынша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AC70B8E-7018-423F-B8DF-D837DFEE9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30397" y="288024"/>
            <a:ext cx="258543" cy="258543"/>
          </a:xfrm>
          <a:prstGeom prst="rect">
            <a:avLst/>
          </a:prstGeom>
        </p:spPr>
      </p:pic>
      <p:sp>
        <p:nvSpPr>
          <p:cNvPr id="33" name="Параллелограмм 32">
            <a:extLst>
              <a:ext uri="{FF2B5EF4-FFF2-40B4-BE49-F238E27FC236}">
                <a16:creationId xmlns:a16="http://schemas.microsoft.com/office/drawing/2014/main" xmlns="" id="{68388809-5F4B-4856-AE15-859F60F7A6DA}"/>
              </a:ext>
            </a:extLst>
          </p:cNvPr>
          <p:cNvSpPr/>
          <p:nvPr/>
        </p:nvSpPr>
        <p:spPr>
          <a:xfrm>
            <a:off x="8452928" y="-22225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араллелограмм 33">
            <a:extLst>
              <a:ext uri="{FF2B5EF4-FFF2-40B4-BE49-F238E27FC236}">
                <a16:creationId xmlns:a16="http://schemas.microsoft.com/office/drawing/2014/main" xmlns="" id="{7D0980DA-A62F-460B-B058-8130773468EB}"/>
              </a:ext>
            </a:extLst>
          </p:cNvPr>
          <p:cNvSpPr/>
          <p:nvPr/>
        </p:nvSpPr>
        <p:spPr>
          <a:xfrm>
            <a:off x="370770" y="-1411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F134B6D-EE0C-4BA0-83E1-EE65852333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V="1">
            <a:off x="8719247" y="267271"/>
            <a:ext cx="285750" cy="285750"/>
          </a:xfrm>
          <a:prstGeom prst="rect">
            <a:avLst/>
          </a:prstGeom>
        </p:spPr>
      </p:pic>
      <p:sp>
        <p:nvSpPr>
          <p:cNvPr id="58" name="Параллелограмм 57">
            <a:extLst>
              <a:ext uri="{FF2B5EF4-FFF2-40B4-BE49-F238E27FC236}">
                <a16:creationId xmlns:a16="http://schemas.microsoft.com/office/drawing/2014/main" xmlns="" id="{68388809-5F4B-4856-AE15-859F60F7A6DA}"/>
              </a:ext>
            </a:extLst>
          </p:cNvPr>
          <p:cNvSpPr/>
          <p:nvPr/>
        </p:nvSpPr>
        <p:spPr>
          <a:xfrm>
            <a:off x="9100294" y="-22225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араллелограмм 58">
            <a:extLst>
              <a:ext uri="{FF2B5EF4-FFF2-40B4-BE49-F238E27FC236}">
                <a16:creationId xmlns:a16="http://schemas.microsoft.com/office/drawing/2014/main" xmlns="" id="{68388809-5F4B-4856-AE15-859F60F7A6DA}"/>
              </a:ext>
            </a:extLst>
          </p:cNvPr>
          <p:cNvSpPr/>
          <p:nvPr/>
        </p:nvSpPr>
        <p:spPr>
          <a:xfrm>
            <a:off x="11259120" y="-20191"/>
            <a:ext cx="1218630" cy="876641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араллелограмм 59">
            <a:extLst>
              <a:ext uri="{FF2B5EF4-FFF2-40B4-BE49-F238E27FC236}">
                <a16:creationId xmlns:a16="http://schemas.microsoft.com/office/drawing/2014/main" xmlns="" id="{68388809-5F4B-4856-AE15-859F60F7A6DA}"/>
              </a:ext>
            </a:extLst>
          </p:cNvPr>
          <p:cNvSpPr/>
          <p:nvPr/>
        </p:nvSpPr>
        <p:spPr>
          <a:xfrm>
            <a:off x="10428265" y="-23733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араллелограмм 60">
            <a:extLst>
              <a:ext uri="{FF2B5EF4-FFF2-40B4-BE49-F238E27FC236}">
                <a16:creationId xmlns:a16="http://schemas.microsoft.com/office/drawing/2014/main" xmlns="" id="{68388809-5F4B-4856-AE15-859F60F7A6DA}"/>
              </a:ext>
            </a:extLst>
          </p:cNvPr>
          <p:cNvSpPr/>
          <p:nvPr/>
        </p:nvSpPr>
        <p:spPr>
          <a:xfrm>
            <a:off x="9798479" y="-22225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FFFE4C4-9D40-4E1C-969B-EA758E366F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25905" y="246917"/>
            <a:ext cx="326458" cy="32645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25CABA7C-C6F3-4021-8FF3-4A8E345519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0800000" flipH="1" flipV="1">
            <a:off x="10139031" y="265598"/>
            <a:ext cx="289234" cy="28923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64F6D5A9-ED50-4113-8B72-2BCF3D24C5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0800000" flipV="1">
            <a:off x="10989378" y="261326"/>
            <a:ext cx="281371" cy="28137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9DE11723-393A-49F7-AE56-51407E907D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683903" y="364247"/>
            <a:ext cx="305564" cy="30556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9AE639A0-9E50-4632-8785-B03A416FF8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07713" y="201439"/>
            <a:ext cx="450680" cy="45067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DC3C547-229F-4343-AB3A-0DF0D249C0CC}"/>
              </a:ext>
            </a:extLst>
          </p:cNvPr>
          <p:cNvSpPr/>
          <p:nvPr/>
        </p:nvSpPr>
        <p:spPr>
          <a:xfrm>
            <a:off x="266319" y="5116187"/>
            <a:ext cx="11406175" cy="13234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kk" sz="16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ҚР ДСМ СЭБК мемлекеттік тіркеу туралы куәлікті беру мерзімін күнтізбелік </a:t>
            </a:r>
            <a:r>
              <a:rPr lang="kk" sz="16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30</a:t>
            </a:r>
            <a:r>
              <a:rPr lang="kk" sz="16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 күннен </a:t>
            </a:r>
            <a:r>
              <a:rPr lang="kk" sz="16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15 жұмыс күніне дейін</a:t>
            </a:r>
            <a:r>
              <a:rPr lang="kk" sz="16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 қысқарту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kk" sz="16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Жіктеу және шыққан елі бойынша алдын ала шешімдерді беру мерзімін </a:t>
            </a:r>
            <a:r>
              <a:rPr lang="kk" sz="16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20 жұмыс күнінен</a:t>
            </a:r>
            <a:r>
              <a:rPr lang="kk" sz="16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 </a:t>
            </a:r>
            <a:r>
              <a:rPr lang="kk" sz="16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10 жұмыс күніне дейін қысқарту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kk" sz="16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ҚР АШМ қорытындысын беру мерзімін </a:t>
            </a:r>
            <a:r>
              <a:rPr lang="kk" sz="16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5 жұмыс</a:t>
            </a:r>
            <a:r>
              <a:rPr lang="kk" sz="16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 </a:t>
            </a:r>
            <a:r>
              <a:rPr lang="kk" sz="16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күнінен</a:t>
            </a:r>
            <a:r>
              <a:rPr lang="kk" sz="16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 </a:t>
            </a:r>
            <a:r>
              <a:rPr lang="kk" sz="16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2 жұмыс күніне дейін қысқарту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37D4B7B3-B3C3-4CA9-9EE0-D09ED2F11F70}"/>
              </a:ext>
            </a:extLst>
          </p:cNvPr>
          <p:cNvSpPr/>
          <p:nvPr/>
        </p:nvSpPr>
        <p:spPr>
          <a:xfrm>
            <a:off x="4090468" y="4712944"/>
            <a:ext cx="3006663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kk" sz="16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ЕНГІЗУ ӘСЕРЛЕРІ</a:t>
            </a:r>
          </a:p>
        </p:txBody>
      </p:sp>
      <p:sp>
        <p:nvSpPr>
          <p:cNvPr id="32" name="Freeform: Shape 12">
            <a:extLst>
              <a:ext uri="{FF2B5EF4-FFF2-40B4-BE49-F238E27FC236}">
                <a16:creationId xmlns:a16="http://schemas.microsoft.com/office/drawing/2014/main" xmlns="" id="{DA2B6278-AE75-4A2C-956B-881F384173DE}"/>
              </a:ext>
            </a:extLst>
          </p:cNvPr>
          <p:cNvSpPr/>
          <p:nvPr/>
        </p:nvSpPr>
        <p:spPr>
          <a:xfrm>
            <a:off x="272208" y="2148435"/>
            <a:ext cx="1401929" cy="1354196"/>
          </a:xfrm>
          <a:custGeom>
            <a:avLst/>
            <a:gdLst>
              <a:gd name="connsiteX0" fmla="*/ 0 w 1773460"/>
              <a:gd name="connsiteY0" fmla="*/ 886730 h 1773460"/>
              <a:gd name="connsiteX1" fmla="*/ 886730 w 1773460"/>
              <a:gd name="connsiteY1" fmla="*/ 0 h 1773460"/>
              <a:gd name="connsiteX2" fmla="*/ 1773460 w 1773460"/>
              <a:gd name="connsiteY2" fmla="*/ 886730 h 1773460"/>
              <a:gd name="connsiteX3" fmla="*/ 886730 w 1773460"/>
              <a:gd name="connsiteY3" fmla="*/ 1773460 h 1773460"/>
              <a:gd name="connsiteX4" fmla="*/ 0 w 1773460"/>
              <a:gd name="connsiteY4" fmla="*/ 886730 h 177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459" h="1773459">
                <a:moveTo>
                  <a:pt x="0" y="886730"/>
                </a:moveTo>
                <a:cubicBezTo>
                  <a:pt x="0" y="397003"/>
                  <a:pt x="397003" y="0"/>
                  <a:pt x="886730" y="0"/>
                </a:cubicBezTo>
                <a:cubicBezTo>
                  <a:pt x="1376457" y="0"/>
                  <a:pt x="1773460" y="397003"/>
                  <a:pt x="1773460" y="886730"/>
                </a:cubicBezTo>
                <a:cubicBezTo>
                  <a:pt x="1773460" y="1376457"/>
                  <a:pt x="1376457" y="1773460"/>
                  <a:pt x="886730" y="1773460"/>
                </a:cubicBezTo>
                <a:cubicBezTo>
                  <a:pt x="397003" y="1773460"/>
                  <a:pt x="0" y="1376457"/>
                  <a:pt x="0" y="886730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 w="19050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b="1" ker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" sz="1800" b="1" i="0" u="none" strike="noStrike" kern="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Tahoma"/>
                <a:ea typeface="Tahoma"/>
                <a:cs typeface="Tahoma"/>
              </a:rPr>
              <a:t>Бірыңғай терезе</a:t>
            </a:r>
          </a:p>
        </p:txBody>
      </p:sp>
      <p:sp>
        <p:nvSpPr>
          <p:cNvPr id="35" name="Freeform: Shape 12">
            <a:extLst>
              <a:ext uri="{FF2B5EF4-FFF2-40B4-BE49-F238E27FC236}">
                <a16:creationId xmlns:a16="http://schemas.microsoft.com/office/drawing/2014/main" xmlns="" id="{5E5B7FDF-A558-4CF5-A8DD-3DA1EA0E241E}"/>
              </a:ext>
            </a:extLst>
          </p:cNvPr>
          <p:cNvSpPr/>
          <p:nvPr/>
        </p:nvSpPr>
        <p:spPr>
          <a:xfrm>
            <a:off x="1777828" y="1040922"/>
            <a:ext cx="1272619" cy="1133495"/>
          </a:xfrm>
          <a:custGeom>
            <a:avLst/>
            <a:gdLst>
              <a:gd name="connsiteX0" fmla="*/ 0 w 1773460"/>
              <a:gd name="connsiteY0" fmla="*/ 886730 h 1773460"/>
              <a:gd name="connsiteX1" fmla="*/ 886730 w 1773460"/>
              <a:gd name="connsiteY1" fmla="*/ 0 h 1773460"/>
              <a:gd name="connsiteX2" fmla="*/ 1773460 w 1773460"/>
              <a:gd name="connsiteY2" fmla="*/ 886730 h 1773460"/>
              <a:gd name="connsiteX3" fmla="*/ 886730 w 1773460"/>
              <a:gd name="connsiteY3" fmla="*/ 1773460 h 1773460"/>
              <a:gd name="connsiteX4" fmla="*/ 0 w 1773460"/>
              <a:gd name="connsiteY4" fmla="*/ 886730 h 177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459" h="1773459">
                <a:moveTo>
                  <a:pt x="0" y="886730"/>
                </a:moveTo>
                <a:cubicBezTo>
                  <a:pt x="0" y="397003"/>
                  <a:pt x="397003" y="0"/>
                  <a:pt x="886730" y="0"/>
                </a:cubicBezTo>
                <a:cubicBezTo>
                  <a:pt x="1376457" y="0"/>
                  <a:pt x="1773460" y="397003"/>
                  <a:pt x="1773460" y="886730"/>
                </a:cubicBezTo>
                <a:cubicBezTo>
                  <a:pt x="1773460" y="1376457"/>
                  <a:pt x="1376457" y="1773460"/>
                  <a:pt x="886730" y="1773460"/>
                </a:cubicBezTo>
                <a:cubicBezTo>
                  <a:pt x="397003" y="1773460"/>
                  <a:pt x="0" y="1376457"/>
                  <a:pt x="0" y="88673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0">
              <a:defRPr/>
            </a:pPr>
            <a:r>
              <a:rPr lang="kk" sz="1400" b="1" i="0" u="none" strike="noStrike" kern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ҚР СжИМ ТРжМК</a:t>
            </a:r>
            <a:endParaRPr lang="kk-KZ" sz="1400" b="1" i="0" u="none" strike="noStrike" kern="0" dirty="0">
              <a:solidFill>
                <a:srgbClr val="FFFFFF"/>
              </a:solidFill>
              <a:highlight>
                <a:srgbClr val="000000">
                  <a:alpha val="0"/>
                </a:srgbClr>
              </a:highlight>
              <a:latin typeface="Tahoma"/>
              <a:ea typeface="Tahoma"/>
              <a:cs typeface="Tahoma"/>
            </a:endParaRPr>
          </a:p>
          <a:p>
            <a:pPr lvl="0" algn="ctr" rtl="0">
              <a:defRPr/>
            </a:pPr>
            <a:endParaRPr lang="ru-RU" sz="5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0">
              <a:defRPr/>
            </a:pPr>
            <a:r>
              <a:rPr lang="ru-RU" sz="1400" b="1" i="0" u="none" strike="noStrike" kern="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48 </a:t>
            </a:r>
            <a:r>
              <a:rPr lang="ru-RU" sz="1400" b="1" kern="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626</a:t>
            </a:r>
            <a:endParaRPr lang="kk" sz="1400" b="1" i="0" u="none" strike="noStrike" kern="0" dirty="0">
              <a:solidFill>
                <a:srgbClr val="FFFFFF"/>
              </a:solidFill>
              <a:highlight>
                <a:srgbClr val="000000">
                  <a:alpha val="0"/>
                </a:srgbClr>
              </a:highlight>
              <a:latin typeface="Tahoma"/>
              <a:ea typeface="Tahoma"/>
              <a:cs typeface="Tahom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Freeform: Shape 12">
            <a:extLst>
              <a:ext uri="{FF2B5EF4-FFF2-40B4-BE49-F238E27FC236}">
                <a16:creationId xmlns:a16="http://schemas.microsoft.com/office/drawing/2014/main" xmlns="" id="{F87D9653-5D02-4267-9B38-5AE3FF6DDA5A}"/>
              </a:ext>
            </a:extLst>
          </p:cNvPr>
          <p:cNvSpPr/>
          <p:nvPr/>
        </p:nvSpPr>
        <p:spPr>
          <a:xfrm>
            <a:off x="3157645" y="1590404"/>
            <a:ext cx="1244723" cy="1164908"/>
          </a:xfrm>
          <a:custGeom>
            <a:avLst/>
            <a:gdLst>
              <a:gd name="connsiteX0" fmla="*/ 0 w 1773460"/>
              <a:gd name="connsiteY0" fmla="*/ 886730 h 1773460"/>
              <a:gd name="connsiteX1" fmla="*/ 886730 w 1773460"/>
              <a:gd name="connsiteY1" fmla="*/ 0 h 1773460"/>
              <a:gd name="connsiteX2" fmla="*/ 1773460 w 1773460"/>
              <a:gd name="connsiteY2" fmla="*/ 886730 h 1773460"/>
              <a:gd name="connsiteX3" fmla="*/ 886730 w 1773460"/>
              <a:gd name="connsiteY3" fmla="*/ 1773460 h 1773460"/>
              <a:gd name="connsiteX4" fmla="*/ 0 w 1773460"/>
              <a:gd name="connsiteY4" fmla="*/ 886730 h 177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459" h="1773459">
                <a:moveTo>
                  <a:pt x="0" y="886730"/>
                </a:moveTo>
                <a:cubicBezTo>
                  <a:pt x="0" y="397003"/>
                  <a:pt x="397003" y="0"/>
                  <a:pt x="886730" y="0"/>
                </a:cubicBezTo>
                <a:cubicBezTo>
                  <a:pt x="1376457" y="0"/>
                  <a:pt x="1773460" y="397003"/>
                  <a:pt x="1773460" y="886730"/>
                </a:cubicBezTo>
                <a:cubicBezTo>
                  <a:pt x="1773460" y="1376457"/>
                  <a:pt x="1376457" y="1773460"/>
                  <a:pt x="886730" y="1773460"/>
                </a:cubicBezTo>
                <a:cubicBezTo>
                  <a:pt x="397003" y="1773460"/>
                  <a:pt x="0" y="1376457"/>
                  <a:pt x="0" y="88673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0">
              <a:defRPr/>
            </a:pPr>
            <a:r>
              <a:rPr lang="kk" sz="1400" b="1" i="0" u="none" strike="noStrike" kern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ҚР ДСМ СЭБК </a:t>
            </a:r>
            <a:endParaRPr lang="ru-RU" sz="1400" i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endParaRPr lang="ru-RU" sz="5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0">
              <a:defRPr/>
            </a:pPr>
            <a:r>
              <a:rPr lang="kk" sz="1400" b="1" i="0" u="none" strike="noStrike" kern="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95</a:t>
            </a:r>
            <a:r>
              <a:rPr lang="ru-RU" sz="1400" b="1" i="0" u="none" strike="noStrike" kern="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9</a:t>
            </a:r>
            <a:endParaRPr lang="kk" sz="1400" b="1" i="0" u="none" strike="noStrike" kern="0" dirty="0">
              <a:solidFill>
                <a:srgbClr val="FFFFFF"/>
              </a:solidFill>
              <a:highlight>
                <a:srgbClr val="000000">
                  <a:alpha val="0"/>
                </a:srgbClr>
              </a:highlight>
              <a:latin typeface="Tahoma"/>
              <a:ea typeface="Tahoma"/>
              <a:cs typeface="Tahoma"/>
            </a:endParaRPr>
          </a:p>
        </p:txBody>
      </p:sp>
      <p:sp>
        <p:nvSpPr>
          <p:cNvPr id="39" name="Freeform: Shape 12">
            <a:extLst>
              <a:ext uri="{FF2B5EF4-FFF2-40B4-BE49-F238E27FC236}">
                <a16:creationId xmlns:a16="http://schemas.microsoft.com/office/drawing/2014/main" xmlns="" id="{C8C7412F-9420-4E2D-9512-4B64F03F83E9}"/>
              </a:ext>
            </a:extLst>
          </p:cNvPr>
          <p:cNvSpPr/>
          <p:nvPr/>
        </p:nvSpPr>
        <p:spPr>
          <a:xfrm>
            <a:off x="3173860" y="2936605"/>
            <a:ext cx="1310780" cy="1164908"/>
          </a:xfrm>
          <a:custGeom>
            <a:avLst/>
            <a:gdLst>
              <a:gd name="connsiteX0" fmla="*/ 0 w 1773460"/>
              <a:gd name="connsiteY0" fmla="*/ 886730 h 1773460"/>
              <a:gd name="connsiteX1" fmla="*/ 886730 w 1773460"/>
              <a:gd name="connsiteY1" fmla="*/ 0 h 1773460"/>
              <a:gd name="connsiteX2" fmla="*/ 1773460 w 1773460"/>
              <a:gd name="connsiteY2" fmla="*/ 886730 h 1773460"/>
              <a:gd name="connsiteX3" fmla="*/ 886730 w 1773460"/>
              <a:gd name="connsiteY3" fmla="*/ 1773460 h 1773460"/>
              <a:gd name="connsiteX4" fmla="*/ 0 w 1773460"/>
              <a:gd name="connsiteY4" fmla="*/ 886730 h 177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459" h="1773459">
                <a:moveTo>
                  <a:pt x="0" y="886730"/>
                </a:moveTo>
                <a:cubicBezTo>
                  <a:pt x="0" y="397003"/>
                  <a:pt x="397003" y="0"/>
                  <a:pt x="886730" y="0"/>
                </a:cubicBezTo>
                <a:cubicBezTo>
                  <a:pt x="1376457" y="0"/>
                  <a:pt x="1773460" y="397003"/>
                  <a:pt x="1773460" y="886730"/>
                </a:cubicBezTo>
                <a:cubicBezTo>
                  <a:pt x="1773460" y="1376457"/>
                  <a:pt x="1376457" y="1773460"/>
                  <a:pt x="886730" y="1773460"/>
                </a:cubicBezTo>
                <a:cubicBezTo>
                  <a:pt x="397003" y="1773460"/>
                  <a:pt x="0" y="1376457"/>
                  <a:pt x="0" y="88673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14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0">
              <a:defRPr/>
            </a:pPr>
            <a:r>
              <a:rPr kumimoji="0" lang="kk" sz="1400" b="1" i="0" u="none" strike="noStrike" kern="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Tahoma"/>
                <a:ea typeface="Tahoma"/>
                <a:cs typeface="Tahoma"/>
              </a:rPr>
              <a:t>Алд</a:t>
            </a:r>
            <a:r>
              <a:rPr kumimoji="0" lang="kk-KZ" sz="1400" b="1" i="0" u="none" strike="noStrike" kern="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Tahoma"/>
                <a:ea typeface="Tahoma"/>
                <a:cs typeface="Tahoma"/>
              </a:rPr>
              <a:t>ы</a:t>
            </a:r>
            <a:r>
              <a:rPr kumimoji="0" lang="kk" sz="1400" b="1" i="0" u="none" strike="noStrike" kern="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Tahoma"/>
                <a:ea typeface="Tahoma"/>
                <a:cs typeface="Tahoma"/>
              </a:rPr>
              <a:t>н</a:t>
            </a:r>
            <a:r>
              <a:rPr kumimoji="0" lang="kk-KZ" sz="1400" b="1" i="0" u="none" strike="noStrike" kern="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Tahoma"/>
                <a:ea typeface="Tahoma"/>
                <a:cs typeface="Tahoma"/>
              </a:rPr>
              <a:t> </a:t>
            </a:r>
            <a:r>
              <a:rPr kumimoji="0" lang="kk" sz="1400" b="1" i="0" u="none" strike="noStrike" kern="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Tahoma"/>
                <a:ea typeface="Tahoma"/>
                <a:cs typeface="Tahoma"/>
              </a:rPr>
              <a:t>ала</a:t>
            </a:r>
            <a:r>
              <a:rPr kumimoji="0" lang="en-US" sz="1400" b="1" i="0" u="none" strike="noStrike" kern="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Tahoma"/>
                <a:ea typeface="Tahoma"/>
                <a:cs typeface="Tahoma"/>
              </a:rPr>
              <a:t> </a:t>
            </a:r>
            <a:r>
              <a:rPr kumimoji="0" lang="kk-KZ" sz="1400" b="1" i="0" u="none" strike="noStrike" kern="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Tahoma"/>
                <a:ea typeface="Tahoma"/>
                <a:cs typeface="Tahoma"/>
              </a:rPr>
              <a:t>кедендік</a:t>
            </a:r>
            <a:r>
              <a:rPr kumimoji="0" lang="kk" sz="1400" b="1" i="0" u="none" strike="noStrike" kern="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Tahoma"/>
                <a:ea typeface="Tahoma"/>
                <a:cs typeface="Tahoma"/>
              </a:rPr>
              <a:t> шешімдер</a:t>
            </a:r>
            <a:endParaRPr lang="ru-RU" sz="1400" i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kern="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895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Freeform: Shape 12">
            <a:extLst>
              <a:ext uri="{FF2B5EF4-FFF2-40B4-BE49-F238E27FC236}">
                <a16:creationId xmlns:a16="http://schemas.microsoft.com/office/drawing/2014/main" xmlns="" id="{260C3454-C832-4B49-9538-23EBFD2A9035}"/>
              </a:ext>
            </a:extLst>
          </p:cNvPr>
          <p:cNvSpPr/>
          <p:nvPr/>
        </p:nvSpPr>
        <p:spPr>
          <a:xfrm>
            <a:off x="1718943" y="3455948"/>
            <a:ext cx="1310780" cy="1164908"/>
          </a:xfrm>
          <a:custGeom>
            <a:avLst/>
            <a:gdLst>
              <a:gd name="connsiteX0" fmla="*/ 0 w 1773460"/>
              <a:gd name="connsiteY0" fmla="*/ 886730 h 1773460"/>
              <a:gd name="connsiteX1" fmla="*/ 886730 w 1773460"/>
              <a:gd name="connsiteY1" fmla="*/ 0 h 1773460"/>
              <a:gd name="connsiteX2" fmla="*/ 1773460 w 1773460"/>
              <a:gd name="connsiteY2" fmla="*/ 886730 h 1773460"/>
              <a:gd name="connsiteX3" fmla="*/ 886730 w 1773460"/>
              <a:gd name="connsiteY3" fmla="*/ 1773460 h 1773460"/>
              <a:gd name="connsiteX4" fmla="*/ 0 w 1773460"/>
              <a:gd name="connsiteY4" fmla="*/ 886730 h 177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459" h="1773459">
                <a:moveTo>
                  <a:pt x="0" y="886730"/>
                </a:moveTo>
                <a:cubicBezTo>
                  <a:pt x="0" y="397003"/>
                  <a:pt x="397003" y="0"/>
                  <a:pt x="886730" y="0"/>
                </a:cubicBezTo>
                <a:cubicBezTo>
                  <a:pt x="1376457" y="0"/>
                  <a:pt x="1773460" y="397003"/>
                  <a:pt x="1773460" y="886730"/>
                </a:cubicBezTo>
                <a:cubicBezTo>
                  <a:pt x="1773460" y="1376457"/>
                  <a:pt x="1376457" y="1773460"/>
                  <a:pt x="886730" y="1773460"/>
                </a:cubicBezTo>
                <a:cubicBezTo>
                  <a:pt x="397003" y="1773460"/>
                  <a:pt x="0" y="1376457"/>
                  <a:pt x="0" y="88673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>
            <a:noAutofit/>
          </a:bodyPr>
          <a:lstStyle/>
          <a:p>
            <a:pPr lvl="0" algn="ctr" rtl="0">
              <a:defRPr/>
            </a:pPr>
            <a:r>
              <a:rPr lang="kk" sz="1400" b="1" i="0" u="none" strike="noStrike" kern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ҚР АШМ </a:t>
            </a:r>
            <a:endParaRPr lang="ru-RU" sz="1400" i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endParaRPr lang="ru-RU" sz="5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0">
              <a:defRPr/>
            </a:pPr>
            <a:r>
              <a:rPr lang="kk" sz="1400" b="1" i="0" u="none" strike="noStrike" kern="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6</a:t>
            </a:r>
            <a:r>
              <a:rPr lang="ru-RU" sz="1400" b="1" i="0" u="none" strike="noStrike" kern="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4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CAF1530E-CB6D-470F-AC1B-ADFD5C07140D}"/>
              </a:ext>
            </a:extLst>
          </p:cNvPr>
          <p:cNvCxnSpPr/>
          <p:nvPr/>
        </p:nvCxnSpPr>
        <p:spPr>
          <a:xfrm flipV="1">
            <a:off x="1357770" y="1918498"/>
            <a:ext cx="504897" cy="355968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DBEBB71F-0439-4477-9819-280D37CBBABA}"/>
              </a:ext>
            </a:extLst>
          </p:cNvPr>
          <p:cNvCxnSpPr/>
          <p:nvPr/>
        </p:nvCxnSpPr>
        <p:spPr>
          <a:xfrm flipV="1">
            <a:off x="1672419" y="2376328"/>
            <a:ext cx="1501441" cy="324421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7FD16FF5-EAAD-43C5-B55E-EC051734FB02}"/>
              </a:ext>
            </a:extLst>
          </p:cNvPr>
          <p:cNvCxnSpPr/>
          <p:nvPr/>
        </p:nvCxnSpPr>
        <p:spPr>
          <a:xfrm>
            <a:off x="1672419" y="2968179"/>
            <a:ext cx="1582842" cy="261757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D986F5C1-F5E9-45FC-B1E3-4E5DBC70EB05}"/>
              </a:ext>
            </a:extLst>
          </p:cNvPr>
          <p:cNvCxnSpPr/>
          <p:nvPr/>
        </p:nvCxnSpPr>
        <p:spPr>
          <a:xfrm>
            <a:off x="1473534" y="3329985"/>
            <a:ext cx="422478" cy="307052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3DED159A-8B93-4F0F-8C9E-D5B400CF0BC2}"/>
              </a:ext>
            </a:extLst>
          </p:cNvPr>
          <p:cNvSpPr/>
          <p:nvPr/>
        </p:nvSpPr>
        <p:spPr>
          <a:xfrm>
            <a:off x="46041" y="1450151"/>
            <a:ext cx="1816625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defRPr sz="900" b="0" i="0" u="none" strike="noStrike" kern="1200" baseline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kk" sz="900" b="1" i="1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Пайдаланушылар</a:t>
            </a:r>
            <a:r>
              <a:rPr lang="kk" sz="900" b="0" i="1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:</a:t>
            </a:r>
          </a:p>
          <a:p>
            <a:pPr rtl="0">
              <a:defRPr sz="900" b="0" i="0" u="none" strike="noStrike" kern="1200" baseline="0">
                <a:solidFill>
                  <a:srgbClr val="5B9BD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kk" sz="900" b="1" i="1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202</a:t>
            </a:r>
            <a:r>
              <a:rPr lang="kk-KZ" sz="900" b="1" i="1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1 </a:t>
            </a:r>
            <a:r>
              <a:rPr lang="kk-KZ" sz="900" b="1" i="1" dirty="0" smtClean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желтоқсан</a:t>
            </a:r>
            <a:r>
              <a:rPr lang="kk-KZ" sz="900" b="1" i="1" u="none" strike="noStrike" dirty="0" smtClean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 </a:t>
            </a:r>
            <a:r>
              <a:rPr lang="kk" sz="900" b="0" i="1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– </a:t>
            </a:r>
            <a:r>
              <a:rPr lang="kk-KZ" sz="900" b="0" i="1" u="none" strike="noStrike" dirty="0" smtClean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4 861</a:t>
            </a:r>
            <a:endParaRPr lang="kk" sz="900" b="0" i="1" u="none" strike="noStrike" dirty="0">
              <a:solidFill>
                <a:srgbClr val="4472C4"/>
              </a:solidFill>
              <a:highlight>
                <a:srgbClr val="000000">
                  <a:alpha val="0"/>
                </a:srgbClr>
              </a:highlight>
              <a:latin typeface="Tahoma"/>
              <a:ea typeface="Tahoma"/>
              <a:cs typeface="Tahoma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541496" y="2308994"/>
            <a:ext cx="837952" cy="540173"/>
            <a:chOff x="133495" y="1624495"/>
            <a:chExt cx="1705513" cy="1399226"/>
          </a:xfrm>
        </p:grpSpPr>
        <p:pic>
          <p:nvPicPr>
            <p:cNvPr id="69" name="Picture 2" descr="Картинки по запросу imac png">
              <a:extLst>
                <a:ext uri="{FF2B5EF4-FFF2-40B4-BE49-F238E27FC236}">
                  <a16:creationId xmlns:a16="http://schemas.microsoft.com/office/drawing/2014/main" xmlns="" id="{1E8C2589-06AC-4BDA-A505-0849DBFB5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495" y="1624495"/>
              <a:ext cx="1705513" cy="139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139" y="1659656"/>
              <a:ext cx="1553347" cy="95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37D4B7B3-B3C3-4CA9-9EE0-D09ED2F11F70}"/>
              </a:ext>
            </a:extLst>
          </p:cNvPr>
          <p:cNvSpPr/>
          <p:nvPr/>
        </p:nvSpPr>
        <p:spPr>
          <a:xfrm>
            <a:off x="6066517" y="1179827"/>
            <a:ext cx="477282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kk" sz="16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ahoma"/>
                <a:ea typeface="Tahoma"/>
                <a:cs typeface="Tahoma"/>
              </a:rPr>
              <a:t>15 интеграция жүзеге асырылды</a:t>
            </a:r>
            <a:endParaRPr lang="ru-RU" sz="16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Стрелка: пятиугольник 16">
            <a:extLst>
              <a:ext uri="{FF2B5EF4-FFF2-40B4-BE49-F238E27FC236}">
                <a16:creationId xmlns:a16="http://schemas.microsoft.com/office/drawing/2014/main" xmlns="" id="{6A376ECB-A77D-4E5B-A416-7BD57587AFB7}"/>
              </a:ext>
            </a:extLst>
          </p:cNvPr>
          <p:cNvSpPr/>
          <p:nvPr/>
        </p:nvSpPr>
        <p:spPr>
          <a:xfrm>
            <a:off x="5064134" y="1639688"/>
            <a:ext cx="1776926" cy="495340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kk-KZ" sz="2000"/>
          </a:p>
        </p:txBody>
      </p:sp>
      <p:sp>
        <p:nvSpPr>
          <p:cNvPr id="52" name="Стрелка: пятиугольник 43">
            <a:extLst>
              <a:ext uri="{FF2B5EF4-FFF2-40B4-BE49-F238E27FC236}">
                <a16:creationId xmlns:a16="http://schemas.microsoft.com/office/drawing/2014/main" xmlns="" id="{063AC2CC-6A9B-4505-A14A-D7AC8F23EA50}"/>
              </a:ext>
            </a:extLst>
          </p:cNvPr>
          <p:cNvSpPr/>
          <p:nvPr/>
        </p:nvSpPr>
        <p:spPr>
          <a:xfrm>
            <a:off x="5064133" y="2208683"/>
            <a:ext cx="1776928" cy="546629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kk-KZ" sz="2000"/>
          </a:p>
        </p:txBody>
      </p:sp>
      <p:sp>
        <p:nvSpPr>
          <p:cNvPr id="53" name="Стрелка: пятиугольник 44">
            <a:extLst>
              <a:ext uri="{FF2B5EF4-FFF2-40B4-BE49-F238E27FC236}">
                <a16:creationId xmlns:a16="http://schemas.microsoft.com/office/drawing/2014/main" xmlns="" id="{83850BEB-6E25-41D1-921A-201216FB33BE}"/>
              </a:ext>
            </a:extLst>
          </p:cNvPr>
          <p:cNvSpPr/>
          <p:nvPr/>
        </p:nvSpPr>
        <p:spPr>
          <a:xfrm>
            <a:off x="5064132" y="2853879"/>
            <a:ext cx="1776927" cy="431799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kk-KZ" sz="2000"/>
          </a:p>
        </p:txBody>
      </p:sp>
      <p:sp>
        <p:nvSpPr>
          <p:cNvPr id="54" name="Стрелка: пятиугольник 45">
            <a:extLst>
              <a:ext uri="{FF2B5EF4-FFF2-40B4-BE49-F238E27FC236}">
                <a16:creationId xmlns:a16="http://schemas.microsoft.com/office/drawing/2014/main" xmlns="" id="{7E2B3DB4-37E9-4093-9F39-B3290236D7BB}"/>
              </a:ext>
            </a:extLst>
          </p:cNvPr>
          <p:cNvSpPr/>
          <p:nvPr/>
        </p:nvSpPr>
        <p:spPr>
          <a:xfrm>
            <a:off x="5064132" y="3406455"/>
            <a:ext cx="1776927" cy="450016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kk-KZ" sz="2000"/>
          </a:p>
        </p:txBody>
      </p:sp>
      <p:sp>
        <p:nvSpPr>
          <p:cNvPr id="71" name="Стрелка: пятиугольник 46">
            <a:extLst>
              <a:ext uri="{FF2B5EF4-FFF2-40B4-BE49-F238E27FC236}">
                <a16:creationId xmlns:a16="http://schemas.microsoft.com/office/drawing/2014/main" xmlns="" id="{AB1797AF-BC98-4B91-A2D9-25678BCD63BE}"/>
              </a:ext>
            </a:extLst>
          </p:cNvPr>
          <p:cNvSpPr/>
          <p:nvPr/>
        </p:nvSpPr>
        <p:spPr>
          <a:xfrm>
            <a:off x="5064132" y="4000849"/>
            <a:ext cx="1815027" cy="448987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kk-KZ" sz="2000"/>
          </a:p>
        </p:txBody>
      </p:sp>
      <p:sp>
        <p:nvSpPr>
          <p:cNvPr id="72" name="Стрелка: пятиугольник 47">
            <a:extLst>
              <a:ext uri="{FF2B5EF4-FFF2-40B4-BE49-F238E27FC236}">
                <a16:creationId xmlns:a16="http://schemas.microsoft.com/office/drawing/2014/main" xmlns="" id="{8E38F88B-034B-4B58-9A98-C29E32863CDC}"/>
              </a:ext>
            </a:extLst>
          </p:cNvPr>
          <p:cNvSpPr/>
          <p:nvPr/>
        </p:nvSpPr>
        <p:spPr>
          <a:xfrm>
            <a:off x="7149734" y="3992391"/>
            <a:ext cx="2168013" cy="439039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kk-KZ" sz="2000"/>
          </a:p>
        </p:txBody>
      </p:sp>
      <p:sp>
        <p:nvSpPr>
          <p:cNvPr id="73" name="Стрелка: пятиугольник 48">
            <a:extLst>
              <a:ext uri="{FF2B5EF4-FFF2-40B4-BE49-F238E27FC236}">
                <a16:creationId xmlns:a16="http://schemas.microsoft.com/office/drawing/2014/main" xmlns="" id="{7B2008B2-E543-48BC-8538-978BDBB00D5F}"/>
              </a:ext>
            </a:extLst>
          </p:cNvPr>
          <p:cNvSpPr/>
          <p:nvPr/>
        </p:nvSpPr>
        <p:spPr>
          <a:xfrm>
            <a:off x="7157892" y="1639688"/>
            <a:ext cx="2168012" cy="539275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kk-KZ" sz="2000"/>
          </a:p>
        </p:txBody>
      </p:sp>
      <p:sp>
        <p:nvSpPr>
          <p:cNvPr id="74" name="Стрелка: пятиугольник 49">
            <a:extLst>
              <a:ext uri="{FF2B5EF4-FFF2-40B4-BE49-F238E27FC236}">
                <a16:creationId xmlns:a16="http://schemas.microsoft.com/office/drawing/2014/main" xmlns="" id="{0199DB19-DBD3-4213-BB26-54E8B7797D7C}"/>
              </a:ext>
            </a:extLst>
          </p:cNvPr>
          <p:cNvSpPr/>
          <p:nvPr/>
        </p:nvSpPr>
        <p:spPr>
          <a:xfrm>
            <a:off x="7145189" y="2252057"/>
            <a:ext cx="2180715" cy="526290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kk-KZ" sz="2000"/>
          </a:p>
        </p:txBody>
      </p:sp>
      <p:sp>
        <p:nvSpPr>
          <p:cNvPr id="76" name="Стрелка: пятиугольник 55">
            <a:extLst>
              <a:ext uri="{FF2B5EF4-FFF2-40B4-BE49-F238E27FC236}">
                <a16:creationId xmlns:a16="http://schemas.microsoft.com/office/drawing/2014/main" xmlns="" id="{7E7092A2-9C5D-4F84-8362-400A73793E17}"/>
              </a:ext>
            </a:extLst>
          </p:cNvPr>
          <p:cNvSpPr/>
          <p:nvPr/>
        </p:nvSpPr>
        <p:spPr>
          <a:xfrm>
            <a:off x="7147257" y="3470262"/>
            <a:ext cx="2168015" cy="444973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kk" sz="1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«ЖМТ» МДҚ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B87C9C85-F0DD-411C-B2CD-B13D154CE041}"/>
              </a:ext>
            </a:extLst>
          </p:cNvPr>
          <p:cNvSpPr/>
          <p:nvPr/>
        </p:nvSpPr>
        <p:spPr>
          <a:xfrm>
            <a:off x="5240859" y="1730535"/>
            <a:ext cx="134620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kk" sz="1200" b="1" i="0" u="none" strike="noStrike" dirty="0"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«АСТАНА-1» АЖ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F23D71E3-82C6-4265-AE28-62816491EF23}"/>
              </a:ext>
            </a:extLst>
          </p:cNvPr>
          <p:cNvSpPr/>
          <p:nvPr/>
        </p:nvSpPr>
        <p:spPr>
          <a:xfrm>
            <a:off x="5041899" y="2325266"/>
            <a:ext cx="1684859" cy="287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kk" sz="1200" b="1" i="0" u="none" strike="noStrike" dirty="0"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«ЖТ» МДҚ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F398B3DF-DFB9-47DD-9933-A090A61A88D0}"/>
              </a:ext>
            </a:extLst>
          </p:cNvPr>
          <p:cNvSpPr/>
          <p:nvPr/>
        </p:nvSpPr>
        <p:spPr>
          <a:xfrm>
            <a:off x="5279495" y="2931278"/>
            <a:ext cx="134620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kk" sz="1200" b="1" i="0" u="none" strike="noStrike" dirty="0"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«ЗТ» МДҚ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1CBAAF5A-53CA-4F86-9F3C-9FB5A2336513}"/>
              </a:ext>
            </a:extLst>
          </p:cNvPr>
          <p:cNvSpPr/>
          <p:nvPr/>
        </p:nvSpPr>
        <p:spPr>
          <a:xfrm>
            <a:off x="5296306" y="3470262"/>
            <a:ext cx="134620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kk" sz="1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ЭҮП (Egov.kz)</a:t>
            </a:r>
            <a:endParaRPr lang="kk-KZ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B3CB4DB5-6E7A-423D-95E8-DD92D83C5BAB}"/>
              </a:ext>
            </a:extLst>
          </p:cNvPr>
          <p:cNvSpPr/>
          <p:nvPr/>
        </p:nvSpPr>
        <p:spPr>
          <a:xfrm>
            <a:off x="5156791" y="4062779"/>
            <a:ext cx="160806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kk" sz="1200" b="1" i="0" u="none" strike="noStrike" dirty="0"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«E-license» МДҚ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0B091CB9-D52F-43E0-89B7-A962E80D51B9}"/>
              </a:ext>
            </a:extLst>
          </p:cNvPr>
          <p:cNvSpPr/>
          <p:nvPr/>
        </p:nvSpPr>
        <p:spPr>
          <a:xfrm>
            <a:off x="7157892" y="1710187"/>
            <a:ext cx="2168013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kk" sz="1200" b="1" i="0" u="none" strike="noStrike" dirty="0"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ҚР ӘМ ҰЗМИ РМК "ҰЗМИ" АЖ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17EE33BE-4196-43F5-8339-07C9D2962973}"/>
              </a:ext>
            </a:extLst>
          </p:cNvPr>
          <p:cNvSpPr/>
          <p:nvPr/>
        </p:nvSpPr>
        <p:spPr>
          <a:xfrm>
            <a:off x="7119791" y="2366256"/>
            <a:ext cx="2045370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kk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«ОБДШ» АЖ</a:t>
            </a:r>
          </a:p>
        </p:txBody>
      </p:sp>
      <p:sp>
        <p:nvSpPr>
          <p:cNvPr id="86" name="Стрелка: пятиугольник 54">
            <a:extLst>
              <a:ext uri="{FF2B5EF4-FFF2-40B4-BE49-F238E27FC236}">
                <a16:creationId xmlns:a16="http://schemas.microsoft.com/office/drawing/2014/main" xmlns="" id="{9D465357-E3A0-4BD5-8E11-181F363F2722}"/>
              </a:ext>
            </a:extLst>
          </p:cNvPr>
          <p:cNvSpPr/>
          <p:nvPr/>
        </p:nvSpPr>
        <p:spPr>
          <a:xfrm>
            <a:off x="9484834" y="1669916"/>
            <a:ext cx="2360026" cy="569512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kk-KZ" sz="2000"/>
          </a:p>
        </p:txBody>
      </p:sp>
      <p:sp>
        <p:nvSpPr>
          <p:cNvPr id="87" name="Стрелка: пятиугольник 55">
            <a:extLst>
              <a:ext uri="{FF2B5EF4-FFF2-40B4-BE49-F238E27FC236}">
                <a16:creationId xmlns:a16="http://schemas.microsoft.com/office/drawing/2014/main" xmlns="" id="{7E7092A2-9C5D-4F84-8362-400A73793E17}"/>
              </a:ext>
            </a:extLst>
          </p:cNvPr>
          <p:cNvSpPr/>
          <p:nvPr/>
        </p:nvSpPr>
        <p:spPr>
          <a:xfrm>
            <a:off x="9497534" y="2327815"/>
            <a:ext cx="2360026" cy="438964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kk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«ДБСО» АЖ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17EE33BE-4196-43F5-8339-07C9D2962973}"/>
              </a:ext>
            </a:extLst>
          </p:cNvPr>
          <p:cNvSpPr/>
          <p:nvPr/>
        </p:nvSpPr>
        <p:spPr>
          <a:xfrm>
            <a:off x="9476660" y="1790463"/>
            <a:ext cx="2360025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kk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ЭҮ ТӨЛЕМ ШЛЮЗІ</a:t>
            </a:r>
          </a:p>
        </p:txBody>
      </p:sp>
      <p:sp>
        <p:nvSpPr>
          <p:cNvPr id="89" name="Стрелка: пятиугольник 55">
            <a:extLst>
              <a:ext uri="{FF2B5EF4-FFF2-40B4-BE49-F238E27FC236}">
                <a16:creationId xmlns:a16="http://schemas.microsoft.com/office/drawing/2014/main" xmlns="" id="{7E7092A2-9C5D-4F84-8362-400A73793E17}"/>
              </a:ext>
            </a:extLst>
          </p:cNvPr>
          <p:cNvSpPr/>
          <p:nvPr/>
        </p:nvSpPr>
        <p:spPr>
          <a:xfrm>
            <a:off x="9497533" y="2852464"/>
            <a:ext cx="2360026" cy="433215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kk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kk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КБ» </a:t>
            </a:r>
            <a:r>
              <a:rPr lang="ru-RU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АҚ «ДБСҚ» АЖ</a:t>
            </a:r>
            <a:endParaRPr lang="kk" sz="1200" b="1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Стрелка: пятиугольник 55">
            <a:extLst>
              <a:ext uri="{FF2B5EF4-FFF2-40B4-BE49-F238E27FC236}">
                <a16:creationId xmlns:a16="http://schemas.microsoft.com/office/drawing/2014/main" xmlns="" id="{7E7092A2-9C5D-4F84-8362-400A73793E17}"/>
              </a:ext>
            </a:extLst>
          </p:cNvPr>
          <p:cNvSpPr/>
          <p:nvPr/>
        </p:nvSpPr>
        <p:spPr>
          <a:xfrm>
            <a:off x="9497533" y="3350571"/>
            <a:ext cx="2360026" cy="488715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ru-RU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ҚР ІІМ ӘПК «ЖО» </a:t>
            </a:r>
            <a:r>
              <a:rPr lang="kk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ru-RU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АЖ</a:t>
            </a:r>
            <a:endParaRPr lang="kk" sz="1200" b="1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Стрелка: пятиугольник 55">
            <a:extLst>
              <a:ext uri="{FF2B5EF4-FFF2-40B4-BE49-F238E27FC236}">
                <a16:creationId xmlns:a16="http://schemas.microsoft.com/office/drawing/2014/main" xmlns="" id="{7E7092A2-9C5D-4F84-8362-400A73793E17}"/>
              </a:ext>
            </a:extLst>
          </p:cNvPr>
          <p:cNvSpPr/>
          <p:nvPr/>
        </p:nvSpPr>
        <p:spPr>
          <a:xfrm>
            <a:off x="9510233" y="3960171"/>
            <a:ext cx="2360026" cy="502366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ҚР БП </a:t>
            </a:r>
            <a:r>
              <a:rPr lang="ru-RU" sz="12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ҚСжАЕК</a:t>
            </a:r>
            <a:r>
              <a:rPr lang="ru-RU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ru-RU" sz="1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ҚАОААЖ" АЖ</a:t>
            </a:r>
            <a:endParaRPr lang="kk" sz="1200" b="1" i="0" u="none" strike="noStrike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Стрелка: пятиугольник 55">
            <a:extLst>
              <a:ext uri="{FF2B5EF4-FFF2-40B4-BE49-F238E27FC236}">
                <a16:creationId xmlns:a16="http://schemas.microsoft.com/office/drawing/2014/main" xmlns="" id="{7E7092A2-9C5D-4F84-8362-400A73793E17}"/>
              </a:ext>
            </a:extLst>
          </p:cNvPr>
          <p:cNvSpPr/>
          <p:nvPr/>
        </p:nvSpPr>
        <p:spPr>
          <a:xfrm>
            <a:off x="7157892" y="2905598"/>
            <a:ext cx="2168015" cy="444973"/>
          </a:xfrm>
          <a:prstGeom prst="homePlate">
            <a:avLst>
              <a:gd name="adj" fmla="val 24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kk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«ЭШФ» АЖ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806CE7C6-7418-4CE4-AE7F-74291CB12ED4}"/>
              </a:ext>
            </a:extLst>
          </p:cNvPr>
          <p:cNvSpPr/>
          <p:nvPr/>
        </p:nvSpPr>
        <p:spPr>
          <a:xfrm>
            <a:off x="7219214" y="4062778"/>
            <a:ext cx="2045369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kk" sz="1200" b="1" i="0" u="none" strike="noStrike" dirty="0">
                <a:highlight>
                  <a:srgbClr val="000000">
                    <a:alpha val="0"/>
                  </a:srgbClr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«АТАМЕКЕН» ҰКП АЖ</a:t>
            </a:r>
          </a:p>
        </p:txBody>
      </p:sp>
    </p:spTree>
    <p:extLst>
      <p:ext uri="{BB962C8B-B14F-4D97-AF65-F5344CB8AC3E}">
        <p14:creationId xmlns:p14="http://schemas.microsoft.com/office/powerpoint/2010/main" val="100614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40816" y="-22178"/>
            <a:ext cx="12632816" cy="6880178"/>
            <a:chOff x="-253187" y="93784"/>
            <a:chExt cx="12632816" cy="6880178"/>
          </a:xfrm>
        </p:grpSpPr>
        <p:sp>
          <p:nvSpPr>
            <p:cNvPr id="31" name="Номер слайда 9">
              <a:extLst>
                <a:ext uri="{FF2B5EF4-FFF2-40B4-BE49-F238E27FC236}">
                  <a16:creationId xmlns:a16="http://schemas.microsoft.com/office/drawing/2014/main" xmlns="" id="{A9ECF5B7-AB1F-4C5C-BF82-6FC5EC1A25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459301" y="6473974"/>
              <a:ext cx="725487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 anchor="ctr"/>
            <a:lstStyle>
              <a:defPPr>
                <a:defRPr lang="x-none"/>
              </a:defPPr>
              <a:lvl1pPr marL="0" algn="r" defTabSz="914400" rtl="0" eaLnBrk="1" latinLnBrk="0" hangingPunct="1">
                <a:defRPr sz="12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x-none" sz="2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E63E55C3-8D65-4392-977F-BDBE3FC02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62"/>
            <a:stretch/>
          </p:blipFill>
          <p:spPr>
            <a:xfrm>
              <a:off x="187629" y="115961"/>
              <a:ext cx="12192000" cy="6858001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28496A7-412D-465D-976A-A8611077C965}"/>
                </a:ext>
              </a:extLst>
            </p:cNvPr>
            <p:cNvSpPr/>
            <p:nvPr/>
          </p:nvSpPr>
          <p:spPr>
            <a:xfrm>
              <a:off x="187629" y="115962"/>
              <a:ext cx="12192000" cy="881777"/>
            </a:xfrm>
            <a:prstGeom prst="rect">
              <a:avLst/>
            </a:prstGeom>
            <a:solidFill>
              <a:srgbClr val="00B0F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Параллелограмм 43">
              <a:extLst>
                <a:ext uri="{FF2B5EF4-FFF2-40B4-BE49-F238E27FC236}">
                  <a16:creationId xmlns:a16="http://schemas.microsoft.com/office/drawing/2014/main" xmlns="" id="{031F8992-64A9-4B6A-9ADE-FB8A8CA0D6B8}"/>
                </a:ext>
              </a:extLst>
            </p:cNvPr>
            <p:cNvSpPr/>
            <p:nvPr/>
          </p:nvSpPr>
          <p:spPr>
            <a:xfrm>
              <a:off x="-253187" y="93784"/>
              <a:ext cx="1104138" cy="891504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xmlns="" id="{96F9F8AD-56DD-4F1A-A085-E0EB01871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1779" y="410915"/>
              <a:ext cx="281045" cy="281043"/>
            </a:xfrm>
            <a:prstGeom prst="rect">
              <a:avLst/>
            </a:prstGeom>
          </p:spPr>
        </p:pic>
        <p:sp>
          <p:nvSpPr>
            <p:cNvPr id="84" name="Параллелограмм 83">
              <a:extLst>
                <a:ext uri="{FF2B5EF4-FFF2-40B4-BE49-F238E27FC236}">
                  <a16:creationId xmlns:a16="http://schemas.microsoft.com/office/drawing/2014/main" xmlns="" id="{D66AB616-CF6A-48CD-98B2-9A57779A0CAA}"/>
                </a:ext>
              </a:extLst>
            </p:cNvPr>
            <p:cNvSpPr/>
            <p:nvPr/>
          </p:nvSpPr>
          <p:spPr>
            <a:xfrm>
              <a:off x="339979" y="93784"/>
              <a:ext cx="1104138" cy="891504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53E90EC9-97D6-45E3-BA6F-6C78A52EC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84434" y="399588"/>
              <a:ext cx="281043" cy="281043"/>
            </a:xfrm>
            <a:prstGeom prst="rect">
              <a:avLst/>
            </a:prstGeom>
          </p:spPr>
        </p:pic>
        <p:sp>
          <p:nvSpPr>
            <p:cNvPr id="85" name="Параллелограмм 84">
              <a:extLst>
                <a:ext uri="{FF2B5EF4-FFF2-40B4-BE49-F238E27FC236}">
                  <a16:creationId xmlns:a16="http://schemas.microsoft.com/office/drawing/2014/main" xmlns="" id="{BCC4577C-C0A7-4E8F-B54E-1D462659C1B7}"/>
                </a:ext>
              </a:extLst>
            </p:cNvPr>
            <p:cNvSpPr/>
            <p:nvPr/>
          </p:nvSpPr>
          <p:spPr>
            <a:xfrm>
              <a:off x="908148" y="102410"/>
              <a:ext cx="1104138" cy="891504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709F1BE9-06D6-4E36-84AD-B3ADB9593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136645" y="375830"/>
              <a:ext cx="304801" cy="304801"/>
            </a:xfrm>
            <a:prstGeom prst="rect">
              <a:avLst/>
            </a:prstGeom>
          </p:spPr>
        </p:pic>
        <p:sp>
          <p:nvSpPr>
            <p:cNvPr id="86" name="Параллелограмм 85">
              <a:extLst>
                <a:ext uri="{FF2B5EF4-FFF2-40B4-BE49-F238E27FC236}">
                  <a16:creationId xmlns:a16="http://schemas.microsoft.com/office/drawing/2014/main" xmlns="" id="{595AEBA6-AB04-45BD-AAF1-204BA37243F0}"/>
                </a:ext>
              </a:extLst>
            </p:cNvPr>
            <p:cNvSpPr/>
            <p:nvPr/>
          </p:nvSpPr>
          <p:spPr>
            <a:xfrm>
              <a:off x="1431718" y="93784"/>
              <a:ext cx="1104138" cy="891504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xmlns="" id="{48ECA326-6C6A-4479-95AE-6963F9177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669943" y="390662"/>
              <a:ext cx="279692" cy="279692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5836888E-2086-436A-86B9-9BD53D9EF2BC}"/>
                </a:ext>
              </a:extLst>
            </p:cNvPr>
            <p:cNvSpPr txBox="1"/>
            <p:nvPr/>
          </p:nvSpPr>
          <p:spPr>
            <a:xfrm>
              <a:off x="3520795" y="202225"/>
              <a:ext cx="760238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 «АСТАНА-1»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(электронное таможенное декларирование)</a:t>
              </a:r>
              <a:endPara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Прямоугольник: скругленные углы 27">
              <a:extLst>
                <a:ext uri="{FF2B5EF4-FFF2-40B4-BE49-F238E27FC236}">
                  <a16:creationId xmlns:a16="http://schemas.microsoft.com/office/drawing/2014/main" xmlns="" id="{AE2D115C-80DF-4AD7-A0CA-E7B122E28628}"/>
                </a:ext>
              </a:extLst>
            </p:cNvPr>
            <p:cNvSpPr/>
            <p:nvPr/>
          </p:nvSpPr>
          <p:spPr>
            <a:xfrm>
              <a:off x="6487066" y="1385495"/>
              <a:ext cx="5387434" cy="49134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86BAD7B0-8FE7-42F5-A7AD-0C8F27399150}"/>
                </a:ext>
              </a:extLst>
            </p:cNvPr>
            <p:cNvSpPr/>
            <p:nvPr/>
          </p:nvSpPr>
          <p:spPr>
            <a:xfrm>
              <a:off x="253359" y="1965482"/>
              <a:ext cx="603027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выпуск товара от 2</a:t>
              </a:r>
              <a:r>
                <a:rPr lang="en-US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10 дней</a:t>
              </a:r>
            </a:p>
            <a:p>
              <a:pPr marL="179388" indent="-179388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подача таможенной декларации и документов на бумажном носителе </a:t>
              </a:r>
            </a:p>
            <a:p>
              <a:pPr marL="179388" indent="-179388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 разрозненных информационных систем, множество лицевых счетов</a:t>
              </a:r>
            </a:p>
            <a:p>
              <a:pPr marL="179388" indent="-179388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платные услуги брокеров</a:t>
              </a:r>
            </a:p>
            <a:p>
              <a:pPr marL="179388" indent="-179388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коррупционное составляющее </a:t>
              </a:r>
              <a:r>
                <a:rPr lang="ru-RU" sz="140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(человеческий фактор) </a:t>
              </a:r>
            </a:p>
          </p:txBody>
        </p:sp>
        <p:sp>
          <p:nvSpPr>
            <p:cNvPr id="60" name="Прямоугольник: скругленные углы 28">
              <a:extLst>
                <a:ext uri="{FF2B5EF4-FFF2-40B4-BE49-F238E27FC236}">
                  <a16:creationId xmlns:a16="http://schemas.microsoft.com/office/drawing/2014/main" xmlns="" id="{3DAF57C2-CE9C-4A60-B0B5-AB0C2533CF8B}"/>
                </a:ext>
              </a:extLst>
            </p:cNvPr>
            <p:cNvSpPr/>
            <p:nvPr/>
          </p:nvSpPr>
          <p:spPr>
            <a:xfrm>
              <a:off x="410304" y="1410895"/>
              <a:ext cx="5778748" cy="46594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BC588D01-AC3F-4227-AA55-6BE2DE31563D}"/>
                </a:ext>
              </a:extLst>
            </p:cNvPr>
            <p:cNvSpPr/>
            <p:nvPr/>
          </p:nvSpPr>
          <p:spPr>
            <a:xfrm>
              <a:off x="6380990" y="1943738"/>
              <a:ext cx="5821661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автоматический выпуск деклараций на товары</a:t>
              </a:r>
            </a:p>
            <a:p>
              <a:pPr marL="285750" indent="-28575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подача электронной таможенной декларации без документов</a:t>
              </a:r>
            </a:p>
            <a:p>
              <a:pPr marL="285750" indent="-28575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единая информационная система с единым лицевым счетом </a:t>
              </a:r>
            </a:p>
            <a:p>
              <a:pPr marL="285750" indent="-28575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доступность системы безвозмездно в режиме 24/7</a:t>
              </a:r>
            </a:p>
            <a:p>
              <a:pPr marL="285750" indent="-28575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прозрачность и прослеживаемость таможенных операций</a:t>
              </a: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AB1DD164-7932-46E9-9806-66133117A84A}"/>
                </a:ext>
              </a:extLst>
            </p:cNvPr>
            <p:cNvSpPr/>
            <p:nvPr/>
          </p:nvSpPr>
          <p:spPr>
            <a:xfrm>
              <a:off x="6906740" y="1451334"/>
              <a:ext cx="41435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</a:rPr>
                <a:t>    КАК СТАЛО</a:t>
              </a:r>
              <a:endParaRPr lang="x-none" dirty="0">
                <a:solidFill>
                  <a:prstClr val="white"/>
                </a:solidFill>
              </a:endParaRPr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EB38E59D-68A1-4451-A371-C1F9E59FB969}"/>
                </a:ext>
              </a:extLst>
            </p:cNvPr>
            <p:cNvSpPr/>
            <p:nvPr/>
          </p:nvSpPr>
          <p:spPr>
            <a:xfrm>
              <a:off x="1227879" y="1451334"/>
              <a:ext cx="41435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</a:rPr>
                <a:t>КАК БЫЛО</a:t>
              </a:r>
            </a:p>
          </p:txBody>
        </p:sp>
        <p:sp>
          <p:nvSpPr>
            <p:cNvPr id="46" name="Параллелограмм 45">
              <a:extLst>
                <a:ext uri="{FF2B5EF4-FFF2-40B4-BE49-F238E27FC236}">
                  <a16:creationId xmlns:a16="http://schemas.microsoft.com/office/drawing/2014/main" xmlns="" id="{7086B5BE-F5CC-4BEA-ACB0-9A00D3BD7854}"/>
                </a:ext>
              </a:extLst>
            </p:cNvPr>
            <p:cNvSpPr/>
            <p:nvPr/>
          </p:nvSpPr>
          <p:spPr>
            <a:xfrm>
              <a:off x="2012286" y="99348"/>
              <a:ext cx="1256208" cy="885940"/>
            </a:xfrm>
            <a:prstGeom prst="parallelogram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9B7D51D3-EC6A-4E72-93F2-E0AE0D686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 rot="10800000" flipV="1">
              <a:off x="2309433" y="232173"/>
              <a:ext cx="541069" cy="541069"/>
            </a:xfrm>
            <a:prstGeom prst="rect">
              <a:avLst/>
            </a:prstGeom>
          </p:spPr>
        </p:pic>
        <p:graphicFrame>
          <p:nvGraphicFramePr>
            <p:cNvPr id="24" name="Диаграмма 23">
              <a:extLst>
                <a:ext uri="{FF2B5EF4-FFF2-40B4-BE49-F238E27FC236}">
                  <a16:creationId xmlns:a16="http://schemas.microsoft.com/office/drawing/2014/main" xmlns="" id="{D7AE4EDE-B31E-4466-97E8-3FFA27CF94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45328680"/>
                </p:ext>
              </p:extLst>
            </p:nvPr>
          </p:nvGraphicFramePr>
          <p:xfrm>
            <a:off x="260730" y="4097516"/>
            <a:ext cx="5191540" cy="24605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E580E8D3-089D-4757-B19F-D05D083BCC24}"/>
                </a:ext>
              </a:extLst>
            </p:cNvPr>
            <p:cNvCxnSpPr>
              <a:cxnSpLocks/>
            </p:cNvCxnSpPr>
            <p:nvPr/>
          </p:nvCxnSpPr>
          <p:spPr>
            <a:xfrm>
              <a:off x="330834" y="4038181"/>
              <a:ext cx="11458389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DB842703-F77B-40D3-A0A6-2F67D2C2EC38}"/>
                </a:ext>
              </a:extLst>
            </p:cNvPr>
            <p:cNvSpPr/>
            <p:nvPr/>
          </p:nvSpPr>
          <p:spPr>
            <a:xfrm>
              <a:off x="6700572" y="4510104"/>
              <a:ext cx="5305247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 внедрения ИС «АСТАНА-1» выпущено </a:t>
              </a:r>
              <a:r>
                <a:rPr lang="ru-RU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более 4 млн.</a:t>
              </a:r>
              <a:r>
                <a:rPr lang="ru-RU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таможенных деклараций, из которых </a:t>
              </a:r>
              <a:r>
                <a:rPr lang="ru-RU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более</a:t>
              </a:r>
              <a:r>
                <a:rPr lang="ru-RU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3,3  млн. </a:t>
              </a:r>
              <a:r>
                <a:rPr lang="ru-RU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деклараций </a:t>
              </a:r>
              <a:r>
                <a:rPr lang="ru-RU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или </a:t>
              </a:r>
              <a:r>
                <a:rPr lang="ru-RU" sz="2800" b="1" dirty="0" smtClean="0">
                  <a:solidFill>
                    <a:srgbClr val="00924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82</a:t>
              </a:r>
              <a:r>
                <a:rPr lang="ru-RU" sz="2800" b="1" dirty="0">
                  <a:solidFill>
                    <a:srgbClr val="00924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 </a:t>
              </a:r>
              <a:r>
                <a:rPr lang="ru-RU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выпущены </a:t>
              </a:r>
              <a:r>
                <a:rPr lang="ru-RU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автоматически </a:t>
              </a:r>
              <a:r>
                <a:rPr lang="ru-RU" b="1" dirty="0">
                  <a:solidFill>
                    <a:srgbClr val="00924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 1 минуту</a:t>
              </a:r>
              <a:endParaRPr lang="ru-RU" altLang="ru-RU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25302" y="6348759"/>
              <a:ext cx="1485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i="1" dirty="0"/>
                <a:t>млн. деклараций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851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>
            <a:spLocks/>
          </p:cNvSpPr>
          <p:nvPr/>
        </p:nvSpPr>
        <p:spPr bwMode="auto">
          <a:xfrm>
            <a:off x="11459301" y="6473974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x-none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34436" y="82298"/>
            <a:ext cx="12192000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0"/>
            <a:ext cx="12192000" cy="881777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араллелограмм 43">
            <a:extLst>
              <a:ext uri="{FF2B5EF4-FFF2-40B4-BE49-F238E27FC236}">
                <a16:creationId xmlns:a16="http://schemas.microsoft.com/office/drawing/2014/main" xmlns="" id="{031F8992-64A9-4B6A-9ADE-FB8A8CA0D6B8}"/>
              </a:ext>
            </a:extLst>
          </p:cNvPr>
          <p:cNvSpPr/>
          <p:nvPr/>
        </p:nvSpPr>
        <p:spPr>
          <a:xfrm>
            <a:off x="-319768" y="-21155"/>
            <a:ext cx="1104139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6F9F8AD-56DD-4F1A-A085-E0EB01871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780" y="307405"/>
            <a:ext cx="281045" cy="281043"/>
          </a:xfrm>
          <a:prstGeom prst="rect">
            <a:avLst/>
          </a:prstGeom>
        </p:spPr>
      </p:pic>
      <p:sp>
        <p:nvSpPr>
          <p:cNvPr id="84" name="Параллелограмм 83">
            <a:extLst>
              <a:ext uri="{FF2B5EF4-FFF2-40B4-BE49-F238E27FC236}">
                <a16:creationId xmlns:a16="http://schemas.microsoft.com/office/drawing/2014/main" xmlns="" id="{D66AB616-CF6A-48CD-98B2-9A57779A0CAA}"/>
              </a:ext>
            </a:extLst>
          </p:cNvPr>
          <p:cNvSpPr/>
          <p:nvPr/>
        </p:nvSpPr>
        <p:spPr>
          <a:xfrm>
            <a:off x="417803" y="0"/>
            <a:ext cx="1104139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53E90EC9-97D6-45E3-BA6F-6C78A52ECE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2258" y="296076"/>
            <a:ext cx="281043" cy="281043"/>
          </a:xfrm>
          <a:prstGeom prst="rect">
            <a:avLst/>
          </a:prstGeom>
        </p:spPr>
      </p:pic>
      <p:sp>
        <p:nvSpPr>
          <p:cNvPr id="85" name="Параллелограмм 84">
            <a:extLst>
              <a:ext uri="{FF2B5EF4-FFF2-40B4-BE49-F238E27FC236}">
                <a16:creationId xmlns:a16="http://schemas.microsoft.com/office/drawing/2014/main" xmlns="" id="{BCC4577C-C0A7-4E8F-B54E-1D462659C1B7}"/>
              </a:ext>
            </a:extLst>
          </p:cNvPr>
          <p:cNvSpPr/>
          <p:nvPr/>
        </p:nvSpPr>
        <p:spPr>
          <a:xfrm>
            <a:off x="947060" y="0"/>
            <a:ext cx="1104139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09F1BE9-06D6-4E36-84AD-B3ADB95934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33926" y="272320"/>
            <a:ext cx="304801" cy="304801"/>
          </a:xfrm>
          <a:prstGeom prst="rect">
            <a:avLst/>
          </a:prstGeom>
        </p:spPr>
      </p:pic>
      <p:sp>
        <p:nvSpPr>
          <p:cNvPr id="86" name="Параллелограмм 85">
            <a:extLst>
              <a:ext uri="{FF2B5EF4-FFF2-40B4-BE49-F238E27FC236}">
                <a16:creationId xmlns:a16="http://schemas.microsoft.com/office/drawing/2014/main" xmlns="" id="{595AEBA6-AB04-45BD-AAF1-204BA37243F0}"/>
              </a:ext>
            </a:extLst>
          </p:cNvPr>
          <p:cNvSpPr/>
          <p:nvPr/>
        </p:nvSpPr>
        <p:spPr>
          <a:xfrm>
            <a:off x="1577637" y="0"/>
            <a:ext cx="1104139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48ECA326-6C6A-4479-95AE-6963F91776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802060" y="152402"/>
            <a:ext cx="553357" cy="553357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B98208CD-1B06-410E-83DD-B53C86CF9BCF}"/>
              </a:ext>
            </a:extLst>
          </p:cNvPr>
          <p:cNvSpPr txBox="1"/>
          <p:nvPr/>
        </p:nvSpPr>
        <p:spPr>
          <a:xfrm>
            <a:off x="2976709" y="222493"/>
            <a:ext cx="5541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ТАМОЖЕННАЯ ИНФРАСТРУКТУРА</a:t>
            </a:r>
          </a:p>
        </p:txBody>
      </p:sp>
      <p:pic>
        <p:nvPicPr>
          <p:cNvPr id="33" name="Picture 2" descr="C:\Users\tsalakhiyev\Desktop\hTT32f2X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" y="2892108"/>
            <a:ext cx="2333302" cy="10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tsalakhiyev\Desktop\5b51a68297503239375ec2e65972145c.9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17" y="2892107"/>
            <a:ext cx="2361430" cy="10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: скругленные углы 28">
            <a:extLst>
              <a:ext uri="{FF2B5EF4-FFF2-40B4-BE49-F238E27FC236}">
                <a16:creationId xmlns:a16="http://schemas.microsoft.com/office/drawing/2014/main" xmlns="" id="{3DAF57C2-CE9C-4A60-B0B5-AB0C2533CF8B}"/>
              </a:ext>
            </a:extLst>
          </p:cNvPr>
          <p:cNvSpPr/>
          <p:nvPr/>
        </p:nvSpPr>
        <p:spPr>
          <a:xfrm>
            <a:off x="91781" y="941886"/>
            <a:ext cx="6004219" cy="37655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Ситуационный центр</a:t>
            </a:r>
            <a:endParaRPr lang="x-non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: скругленные углы 27">
            <a:extLst>
              <a:ext uri="{FF2B5EF4-FFF2-40B4-BE49-F238E27FC236}">
                <a16:creationId xmlns:a16="http://schemas.microsoft.com/office/drawing/2014/main" xmlns="" id="{AE2D115C-80DF-4AD7-A0CA-E7B122E28628}"/>
              </a:ext>
            </a:extLst>
          </p:cNvPr>
          <p:cNvSpPr/>
          <p:nvPr/>
        </p:nvSpPr>
        <p:spPr>
          <a:xfrm>
            <a:off x="6200059" y="950585"/>
            <a:ext cx="5920821" cy="38061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электронного декларирования</a:t>
            </a:r>
            <a:endParaRPr lang="x-non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8182" y="1309931"/>
            <a:ext cx="6096000" cy="1555427"/>
            <a:chOff x="88815" y="1841581"/>
            <a:chExt cx="6096000" cy="155542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1780" y="1841581"/>
              <a:ext cx="455309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ru-RU" altLang="ru-RU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ДИСТАНЦИОННЫЙ КОНТРОЛЬ РЕНТГЕН-СНИМКОВ </a:t>
              </a:r>
              <a:endParaRPr lang="ru-RU" altLang="ru-RU" sz="1200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9454" y="2225214"/>
              <a:ext cx="35381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ru-RU" altLang="ru-RU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МОНИТОРИНГ ТАМОЖЕННЫХ ДОСМОТРОВ</a:t>
              </a:r>
              <a:endParaRPr lang="ru-RU" altLang="ru-RU" sz="1200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8815" y="2583913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ru-RU" altLang="ru-RU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МОНИТОРИНГ ОПЕРАТИВНОЙ ОБСТАНОВКИ В ПУНКТАХ ПРОПУСКА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8815" y="2935343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ru-RU" altLang="ru-RU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ЦЕНТРАЛИЗАЦИЯ ПРИНЯТИЯ РЕШЕНИЙ ПО ОПЕРАЦИЯМ В ПУНКТАХ ПРОПУСКА</a:t>
              </a: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25023" y="3998208"/>
            <a:ext cx="594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Выявлено более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тыс.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нарушений,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 взыскано в бюджет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млрд. тенге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184814" y="1339398"/>
            <a:ext cx="5916100" cy="1407239"/>
            <a:chOff x="6184814" y="1711553"/>
            <a:chExt cx="5916100" cy="142471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184815" y="1711553"/>
              <a:ext cx="5900855" cy="280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ru-RU" altLang="ru-RU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МОДЕРНИЗАЦИЯ ТАМОЖЕННОГО АДМИНИСТРИРОВАНИЯ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84814" y="2026280"/>
              <a:ext cx="5900855" cy="467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ru-RU" altLang="ru-RU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ЦЕНТРАЛИЗАЦИЯ ТАМОЖЕННОГО КОНТРОЛЯ, ДЛЯ ИСКЛЮЧЕНИЯ КОРРУПЦИОННЫХ РИСКОВ (67 таможенных постов, 17 ДГД)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00059" y="2523347"/>
              <a:ext cx="5900855" cy="28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ru-RU" altLang="ru-RU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ПРИМЕНЕНИЕ ЕДИНОЙ ЦЕНЫ НА ТОВАРЫ ПО ВСЕЙ РЕСПУБЛИКЕ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95446" y="2855828"/>
              <a:ext cx="5900855" cy="28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ru-RU" altLang="ru-RU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СОЗДАНИЕ КОМФОРТНОЙ СРЕДЫ ДЛЯ БИЗНЕСА</a:t>
              </a:r>
            </a:p>
          </p:txBody>
        </p:sp>
      </p:grpSp>
      <p:pic>
        <p:nvPicPr>
          <p:cNvPr id="13" name="Picture 2" descr="C:\Users\gslyamova\Desktop\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88" y="2871250"/>
            <a:ext cx="2358126" cy="109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188125" y="3998208"/>
            <a:ext cx="5028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Среднее взыскание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640 тыс. тенге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(с 1 корректировки)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7188124" y="2881883"/>
            <a:ext cx="2441408" cy="1094694"/>
            <a:chOff x="4650043" y="2959750"/>
            <a:chExt cx="1960308" cy="1906599"/>
          </a:xfrm>
        </p:grpSpPr>
        <p:pic>
          <p:nvPicPr>
            <p:cNvPr id="57" name="Picture 2" descr="G:\Замза\https___s3.amazonaws.com_appforest_uf_f1632457561442x844806372712931600_111%D1%8E.jpe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043" y="2959750"/>
              <a:ext cx="1960307" cy="1096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5" descr="G:\Замза\https___s3.amazonaws.com_appforest_uf_f1627034834771x363280370311305000_1-4-1170x566%2012.1p.jpe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044" y="3910202"/>
              <a:ext cx="1960307" cy="956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" name="Picture 4" descr="G:\Замза\3599799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431" y="2893162"/>
            <a:ext cx="2441406" cy="10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ямоугольник: скругленные углы 161"/>
          <p:cNvSpPr/>
          <p:nvPr/>
        </p:nvSpPr>
        <p:spPr>
          <a:xfrm>
            <a:off x="72106" y="6117217"/>
            <a:ext cx="11998383" cy="702043"/>
          </a:xfrm>
          <a:prstGeom prst="roundRect">
            <a:avLst>
              <a:gd name="adj" fmla="val 12276"/>
            </a:avLst>
          </a:prstGeom>
          <a:noFill/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Прямоугольник 162"/>
          <p:cNvSpPr>
            <a:spLocks noChangeArrowheads="1"/>
          </p:cNvSpPr>
          <p:nvPr/>
        </p:nvSpPr>
        <p:spPr bwMode="auto">
          <a:xfrm>
            <a:off x="2071589" y="5769865"/>
            <a:ext cx="7999415" cy="31547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4F81BD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Эффекты автоматизации пунктов пропуска</a:t>
            </a:r>
          </a:p>
        </p:txBody>
      </p:sp>
      <p:sp>
        <p:nvSpPr>
          <p:cNvPr id="78" name="Прямоугольник 162"/>
          <p:cNvSpPr>
            <a:spLocks noChangeArrowheads="1"/>
          </p:cNvSpPr>
          <p:nvPr/>
        </p:nvSpPr>
        <p:spPr bwMode="auto">
          <a:xfrm>
            <a:off x="6493912" y="6173446"/>
            <a:ext cx="3020429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lvl="1" algn="ctr"/>
            <a:r>
              <a:rPr lang="ru-RU" sz="1600" kern="0" dirty="0">
                <a:solidFill>
                  <a:srgbClr val="4F81B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Прозрачность процессов </a:t>
            </a:r>
          </a:p>
          <a:p>
            <a:pPr marL="0" lvl="1" algn="ctr"/>
            <a:r>
              <a:rPr lang="ru-RU" sz="1600" kern="0" dirty="0">
                <a:solidFill>
                  <a:srgbClr val="4F81B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границе</a:t>
            </a:r>
            <a:endParaRPr lang="ru-RU" sz="1200" kern="0" dirty="0">
              <a:solidFill>
                <a:srgbClr val="4F81BD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Прямоугольник 162"/>
          <p:cNvSpPr>
            <a:spLocks noChangeArrowheads="1"/>
          </p:cNvSpPr>
          <p:nvPr/>
        </p:nvSpPr>
        <p:spPr bwMode="auto">
          <a:xfrm>
            <a:off x="165102" y="6159749"/>
            <a:ext cx="3009900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lvl="1" algn="ctr">
              <a:defRPr/>
            </a:pPr>
            <a:r>
              <a:rPr lang="ru-RU" sz="1600" kern="0" dirty="0">
                <a:solidFill>
                  <a:srgbClr val="4F81B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Устранение эффекта</a:t>
            </a:r>
          </a:p>
          <a:p>
            <a:pPr marL="0" lvl="1" algn="ctr">
              <a:defRPr/>
            </a:pPr>
            <a:r>
              <a:rPr lang="ru-RU" sz="1600" kern="0" dirty="0">
                <a:solidFill>
                  <a:srgbClr val="4F81B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«узкого горла»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3382951" y="6221301"/>
            <a:ext cx="3009675" cy="31547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lvl="1" algn="ctr">
              <a:defRPr/>
            </a:pPr>
            <a:r>
              <a:rPr lang="ru-RU" sz="1600" kern="0" dirty="0">
                <a:solidFill>
                  <a:srgbClr val="4F81B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грузопотока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496767" y="6170700"/>
            <a:ext cx="2529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kern="0" dirty="0">
                <a:solidFill>
                  <a:srgbClr val="4F81B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Усиление качества контроля</a:t>
            </a:r>
          </a:p>
        </p:txBody>
      </p:sp>
      <p:sp>
        <p:nvSpPr>
          <p:cNvPr id="82" name="Прямоугольник: скругленные углы 27">
            <a:extLst>
              <a:ext uri="{FF2B5EF4-FFF2-40B4-BE49-F238E27FC236}">
                <a16:creationId xmlns:a16="http://schemas.microsoft.com/office/drawing/2014/main" xmlns="" id="{AE2D115C-80DF-4AD7-A0CA-E7B122E28628}"/>
              </a:ext>
            </a:extLst>
          </p:cNvPr>
          <p:cNvSpPr/>
          <p:nvPr/>
        </p:nvSpPr>
        <p:spPr>
          <a:xfrm>
            <a:off x="2129706" y="4509156"/>
            <a:ext cx="8631567" cy="38061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 таможенной инфраструктуры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5102" y="523469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НОВЫЙ ПУНКТ ПРОПУСКА «НУР ЖОЛЫ» НА ГРАНИЦЕ С КНР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5102" y="4930689"/>
            <a:ext cx="1008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МОДЕРНИЗИРОВАН И РЕКОНСТРУИРОВАН ПУНКТ ПРОПУСКА «Б. КОНЫСБАЕВА» НА ГРАНИЦЕ С УЗБЕКИСТАНОМ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1356" y="5537158"/>
            <a:ext cx="4009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ВНЕДРЕНИЕ ЭЛЕКТРОННОЙ ОЧЕРЕДИ НА ГРАНИЦЕ</a:t>
            </a:r>
          </a:p>
        </p:txBody>
      </p:sp>
    </p:spTree>
    <p:extLst>
      <p:ext uri="{BB962C8B-B14F-4D97-AF65-F5344CB8AC3E}">
        <p14:creationId xmlns:p14="http://schemas.microsoft.com/office/powerpoint/2010/main" val="2889255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>
            <a:spLocks/>
          </p:cNvSpPr>
          <p:nvPr/>
        </p:nvSpPr>
        <p:spPr bwMode="auto">
          <a:xfrm>
            <a:off x="11459301" y="6473974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x-none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-33253" y="156709"/>
            <a:ext cx="12192000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-1"/>
            <a:ext cx="12192000" cy="881777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араллелограмм 43">
            <a:extLst>
              <a:ext uri="{FF2B5EF4-FFF2-40B4-BE49-F238E27FC236}">
                <a16:creationId xmlns:a16="http://schemas.microsoft.com/office/drawing/2014/main" xmlns="" id="{031F8992-64A9-4B6A-9ADE-FB8A8CA0D6B8}"/>
              </a:ext>
            </a:extLst>
          </p:cNvPr>
          <p:cNvSpPr/>
          <p:nvPr/>
        </p:nvSpPr>
        <p:spPr>
          <a:xfrm>
            <a:off x="-253187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6F9F8AD-56DD-4F1A-A085-E0EB01871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779" y="307403"/>
            <a:ext cx="281045" cy="281043"/>
          </a:xfrm>
          <a:prstGeom prst="rect">
            <a:avLst/>
          </a:prstGeom>
        </p:spPr>
      </p:pic>
      <p:sp>
        <p:nvSpPr>
          <p:cNvPr id="84" name="Параллелограмм 83">
            <a:extLst>
              <a:ext uri="{FF2B5EF4-FFF2-40B4-BE49-F238E27FC236}">
                <a16:creationId xmlns:a16="http://schemas.microsoft.com/office/drawing/2014/main" xmlns="" id="{D66AB616-CF6A-48CD-98B2-9A57779A0CAA}"/>
              </a:ext>
            </a:extLst>
          </p:cNvPr>
          <p:cNvSpPr/>
          <p:nvPr/>
        </p:nvSpPr>
        <p:spPr>
          <a:xfrm>
            <a:off x="33997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араллелограмм 86">
            <a:extLst>
              <a:ext uri="{FF2B5EF4-FFF2-40B4-BE49-F238E27FC236}">
                <a16:creationId xmlns:a16="http://schemas.microsoft.com/office/drawing/2014/main" xmlns="" id="{AD07A033-4871-4B1F-B2C6-C48A1F661CE1}"/>
              </a:ext>
            </a:extLst>
          </p:cNvPr>
          <p:cNvSpPr/>
          <p:nvPr/>
        </p:nvSpPr>
        <p:spPr>
          <a:xfrm>
            <a:off x="1059365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араллелограмм 87">
            <a:extLst>
              <a:ext uri="{FF2B5EF4-FFF2-40B4-BE49-F238E27FC236}">
                <a16:creationId xmlns:a16="http://schemas.microsoft.com/office/drawing/2014/main" xmlns="" id="{7086B5BE-F5CC-4BEA-ACB0-9A00D3BD7854}"/>
              </a:ext>
            </a:extLst>
          </p:cNvPr>
          <p:cNvSpPr/>
          <p:nvPr/>
        </p:nvSpPr>
        <p:spPr>
          <a:xfrm>
            <a:off x="1105460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араллелограмм 88">
            <a:extLst>
              <a:ext uri="{FF2B5EF4-FFF2-40B4-BE49-F238E27FC236}">
                <a16:creationId xmlns:a16="http://schemas.microsoft.com/office/drawing/2014/main" xmlns="" id="{14B0AB7D-177A-4EBB-98F4-B9CCED0B354E}"/>
              </a:ext>
            </a:extLst>
          </p:cNvPr>
          <p:cNvSpPr/>
          <p:nvPr/>
        </p:nvSpPr>
        <p:spPr>
          <a:xfrm>
            <a:off x="11536170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9B7D51D3-EC6A-4E72-93F2-E0AE0D6860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 flipV="1">
            <a:off x="10795167" y="307404"/>
            <a:ext cx="259438" cy="259438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E8F78F8A-E0C0-48B3-BBFB-3643F01852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40659" y="296076"/>
            <a:ext cx="284860" cy="28486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D8FDDE2D-F3B0-4364-BAD3-6281963E6D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V="1">
            <a:off x="11729564" y="313785"/>
            <a:ext cx="285750" cy="28575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53E90EC9-97D6-45E3-BA6F-6C78A52ECE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84434" y="296076"/>
            <a:ext cx="281043" cy="281043"/>
          </a:xfrm>
          <a:prstGeom prst="rect">
            <a:avLst/>
          </a:prstGeom>
        </p:spPr>
      </p:pic>
      <p:sp>
        <p:nvSpPr>
          <p:cNvPr id="85" name="Параллелограмм 84">
            <a:extLst>
              <a:ext uri="{FF2B5EF4-FFF2-40B4-BE49-F238E27FC236}">
                <a16:creationId xmlns:a16="http://schemas.microsoft.com/office/drawing/2014/main" xmlns="" id="{BCC4577C-C0A7-4E8F-B54E-1D462659C1B7}"/>
              </a:ext>
            </a:extLst>
          </p:cNvPr>
          <p:cNvSpPr/>
          <p:nvPr/>
        </p:nvSpPr>
        <p:spPr>
          <a:xfrm>
            <a:off x="90814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09F1BE9-06D6-4E36-84AD-B3ADB95934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36645" y="272318"/>
            <a:ext cx="304801" cy="304801"/>
          </a:xfrm>
          <a:prstGeom prst="rect">
            <a:avLst/>
          </a:prstGeom>
        </p:spPr>
      </p:pic>
      <p:sp>
        <p:nvSpPr>
          <p:cNvPr id="86" name="Параллелограмм 85">
            <a:extLst>
              <a:ext uri="{FF2B5EF4-FFF2-40B4-BE49-F238E27FC236}">
                <a16:creationId xmlns:a16="http://schemas.microsoft.com/office/drawing/2014/main" xmlns="" id="{595AEBA6-AB04-45BD-AAF1-204BA37243F0}"/>
              </a:ext>
            </a:extLst>
          </p:cNvPr>
          <p:cNvSpPr/>
          <p:nvPr/>
        </p:nvSpPr>
        <p:spPr>
          <a:xfrm>
            <a:off x="1441446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B98208CD-1B06-410E-83DD-B53C86CF9BCF}"/>
              </a:ext>
            </a:extLst>
          </p:cNvPr>
          <p:cNvSpPr txBox="1"/>
          <p:nvPr/>
        </p:nvSpPr>
        <p:spPr>
          <a:xfrm>
            <a:off x="2538949" y="253609"/>
            <a:ext cx="74612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ПРОСЛЕЖИВАЕМОСТИ ТОВАРОВ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91778" y="874552"/>
            <a:ext cx="7363122" cy="4340537"/>
            <a:chOff x="90127" y="814752"/>
            <a:chExt cx="6672892" cy="4168103"/>
          </a:xfrm>
        </p:grpSpPr>
        <p:pic>
          <p:nvPicPr>
            <p:cNvPr id="77" name="Picture 2" descr="C:\Users\sh.yerzhanov\Desktop\Карта КЗә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52" r="2414" b="25867"/>
            <a:stretch/>
          </p:blipFill>
          <p:spPr bwMode="auto">
            <a:xfrm>
              <a:off x="117970" y="1283542"/>
              <a:ext cx="6645049" cy="3011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Стрелка: вправо 34"/>
            <p:cNvSpPr/>
            <p:nvPr/>
          </p:nvSpPr>
          <p:spPr>
            <a:xfrm rot="2947235">
              <a:off x="302842" y="1916473"/>
              <a:ext cx="1520197" cy="236031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x-none"/>
            </a:p>
          </p:txBody>
        </p:sp>
        <p:sp>
          <p:nvSpPr>
            <p:cNvPr id="79" name="Стрелка: вправо 34"/>
            <p:cNvSpPr/>
            <p:nvPr/>
          </p:nvSpPr>
          <p:spPr>
            <a:xfrm rot="19124747">
              <a:off x="334303" y="3455931"/>
              <a:ext cx="1415065" cy="212017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x-none"/>
            </a:p>
          </p:txBody>
        </p:sp>
        <p:sp>
          <p:nvSpPr>
            <p:cNvPr id="80" name="Прямоугольник: усеченные противолежащие углы 31"/>
            <p:cNvSpPr/>
            <p:nvPr/>
          </p:nvSpPr>
          <p:spPr>
            <a:xfrm>
              <a:off x="1573415" y="2569481"/>
              <a:ext cx="602185" cy="602185"/>
            </a:xfrm>
            <a:prstGeom prst="snip2Diag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x-none"/>
            </a:p>
          </p:txBody>
        </p:sp>
        <p:pic>
          <p:nvPicPr>
            <p:cNvPr id="81" name="Рисунок 3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336" y="2678411"/>
              <a:ext cx="346341" cy="38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Прямоугольник: усеченные противолежащие углы 30"/>
            <p:cNvSpPr/>
            <p:nvPr/>
          </p:nvSpPr>
          <p:spPr>
            <a:xfrm>
              <a:off x="3302974" y="2549700"/>
              <a:ext cx="640556" cy="641747"/>
            </a:xfrm>
            <a:prstGeom prst="snip2Diag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x-none"/>
            </a:p>
          </p:txBody>
        </p:sp>
        <p:pic>
          <p:nvPicPr>
            <p:cNvPr id="83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370" y="2665191"/>
              <a:ext cx="388144" cy="429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Стрелка: вправо 34"/>
            <p:cNvSpPr/>
            <p:nvPr/>
          </p:nvSpPr>
          <p:spPr>
            <a:xfrm>
              <a:off x="2175600" y="2764565"/>
              <a:ext cx="1127374" cy="212017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x-none"/>
            </a:p>
          </p:txBody>
        </p:sp>
        <p:sp>
          <p:nvSpPr>
            <p:cNvPr id="97" name="Прямоугольник: усеченные противолежащие углы 32"/>
            <p:cNvSpPr/>
            <p:nvPr/>
          </p:nvSpPr>
          <p:spPr>
            <a:xfrm>
              <a:off x="5004048" y="2529919"/>
              <a:ext cx="641747" cy="641747"/>
            </a:xfrm>
            <a:prstGeom prst="snip2Diag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x-none"/>
            </a:p>
          </p:txBody>
        </p:sp>
        <p:pic>
          <p:nvPicPr>
            <p:cNvPr id="98" name="Рисунок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591" y="2665651"/>
              <a:ext cx="366713" cy="4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Стрелка: вправо 34"/>
            <p:cNvSpPr/>
            <p:nvPr/>
          </p:nvSpPr>
          <p:spPr>
            <a:xfrm>
              <a:off x="3995580" y="2789078"/>
              <a:ext cx="972676" cy="212017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x-none"/>
            </a:p>
          </p:txBody>
        </p:sp>
        <p:sp>
          <p:nvSpPr>
            <p:cNvPr id="100" name="Стрелка: вправо 34"/>
            <p:cNvSpPr/>
            <p:nvPr/>
          </p:nvSpPr>
          <p:spPr>
            <a:xfrm rot="19124747">
              <a:off x="3971327" y="1676591"/>
              <a:ext cx="1635249" cy="212017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x-none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0127" y="4078440"/>
              <a:ext cx="17435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8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Импорт с 3-х стран ДТ</a:t>
              </a:r>
              <a:endParaRPr lang="ru-RU" sz="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7844" y="1142355"/>
              <a:ext cx="1770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8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Импорт с ЕАЭС 328 ФНО</a:t>
              </a:r>
              <a:endParaRPr lang="ru-RU" sz="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57242" y="1068098"/>
              <a:ext cx="10118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k-KZ" sz="8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Экспорт в ЕАЭС</a:t>
              </a:r>
              <a:endParaRPr lang="ru-RU" sz="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Стрелка: вправо 34"/>
            <p:cNvSpPr/>
            <p:nvPr/>
          </p:nvSpPr>
          <p:spPr>
            <a:xfrm rot="2496143">
              <a:off x="3825560" y="3827763"/>
              <a:ext cx="1814752" cy="236031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x-none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195338" y="4542044"/>
              <a:ext cx="13356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8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Экспорт в 3-и страны</a:t>
              </a:r>
              <a:endParaRPr lang="ru-RU" sz="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517679" y="2318489"/>
              <a:ext cx="7136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k-KZ" sz="8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Импортер</a:t>
              </a:r>
              <a:endParaRPr lang="ru-RU" sz="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285820" y="2283698"/>
              <a:ext cx="6383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k-KZ" sz="8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Оптовик</a:t>
              </a:r>
              <a:endParaRPr lang="ru-RU" sz="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008168" y="2251320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k-KZ" sz="8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Розница</a:t>
              </a:r>
              <a:endParaRPr lang="ru-RU" sz="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2107359" y="814752"/>
              <a:ext cx="1744433" cy="4011583"/>
            </a:xfrm>
            <a:custGeom>
              <a:avLst/>
              <a:gdLst>
                <a:gd name="connsiteX0" fmla="*/ 0 w 1713743"/>
                <a:gd name="connsiteY0" fmla="*/ 4069390 h 4069390"/>
                <a:gd name="connsiteX1" fmla="*/ 6056 w 1713743"/>
                <a:gd name="connsiteY1" fmla="*/ 3821110 h 4069390"/>
                <a:gd name="connsiteX2" fmla="*/ 24222 w 1713743"/>
                <a:gd name="connsiteY2" fmla="*/ 3784776 h 4069390"/>
                <a:gd name="connsiteX3" fmla="*/ 30278 w 1713743"/>
                <a:gd name="connsiteY3" fmla="*/ 3766609 h 4069390"/>
                <a:gd name="connsiteX4" fmla="*/ 48445 w 1713743"/>
                <a:gd name="connsiteY4" fmla="*/ 3748442 h 4069390"/>
                <a:gd name="connsiteX5" fmla="*/ 60556 w 1713743"/>
                <a:gd name="connsiteY5" fmla="*/ 3724220 h 4069390"/>
                <a:gd name="connsiteX6" fmla="*/ 72667 w 1713743"/>
                <a:gd name="connsiteY6" fmla="*/ 3712108 h 4069390"/>
                <a:gd name="connsiteX7" fmla="*/ 115057 w 1713743"/>
                <a:gd name="connsiteY7" fmla="*/ 3663663 h 4069390"/>
                <a:gd name="connsiteX8" fmla="*/ 133224 w 1713743"/>
                <a:gd name="connsiteY8" fmla="*/ 3657608 h 4069390"/>
                <a:gd name="connsiteX9" fmla="*/ 163502 w 1713743"/>
                <a:gd name="connsiteY9" fmla="*/ 3639441 h 4069390"/>
                <a:gd name="connsiteX10" fmla="*/ 181669 w 1713743"/>
                <a:gd name="connsiteY10" fmla="*/ 3627329 h 4069390"/>
                <a:gd name="connsiteX11" fmla="*/ 211947 w 1713743"/>
                <a:gd name="connsiteY11" fmla="*/ 3621274 h 4069390"/>
                <a:gd name="connsiteX12" fmla="*/ 266448 w 1713743"/>
                <a:gd name="connsiteY12" fmla="*/ 3609163 h 4069390"/>
                <a:gd name="connsiteX13" fmla="*/ 314893 w 1713743"/>
                <a:gd name="connsiteY13" fmla="*/ 3603107 h 4069390"/>
                <a:gd name="connsiteX14" fmla="*/ 448116 w 1713743"/>
                <a:gd name="connsiteY14" fmla="*/ 3584940 h 4069390"/>
                <a:gd name="connsiteX15" fmla="*/ 520784 w 1713743"/>
                <a:gd name="connsiteY15" fmla="*/ 3572829 h 4069390"/>
                <a:gd name="connsiteX16" fmla="*/ 557118 w 1713743"/>
                <a:gd name="connsiteY16" fmla="*/ 3566773 h 4069390"/>
                <a:gd name="connsiteX17" fmla="*/ 605563 w 1713743"/>
                <a:gd name="connsiteY17" fmla="*/ 3560718 h 4069390"/>
                <a:gd name="connsiteX18" fmla="*/ 629785 w 1713743"/>
                <a:gd name="connsiteY18" fmla="*/ 3554662 h 4069390"/>
                <a:gd name="connsiteX19" fmla="*/ 666119 w 1713743"/>
                <a:gd name="connsiteY19" fmla="*/ 3542551 h 4069390"/>
                <a:gd name="connsiteX20" fmla="*/ 714564 w 1713743"/>
                <a:gd name="connsiteY20" fmla="*/ 3536495 h 4069390"/>
                <a:gd name="connsiteX21" fmla="*/ 769065 w 1713743"/>
                <a:gd name="connsiteY21" fmla="*/ 3512273 h 4069390"/>
                <a:gd name="connsiteX22" fmla="*/ 805399 w 1713743"/>
                <a:gd name="connsiteY22" fmla="*/ 3500161 h 4069390"/>
                <a:gd name="connsiteX23" fmla="*/ 841732 w 1713743"/>
                <a:gd name="connsiteY23" fmla="*/ 3481994 h 4069390"/>
                <a:gd name="connsiteX24" fmla="*/ 884122 w 1713743"/>
                <a:gd name="connsiteY24" fmla="*/ 3463828 h 4069390"/>
                <a:gd name="connsiteX25" fmla="*/ 920456 w 1713743"/>
                <a:gd name="connsiteY25" fmla="*/ 3445661 h 4069390"/>
                <a:gd name="connsiteX26" fmla="*/ 938622 w 1713743"/>
                <a:gd name="connsiteY26" fmla="*/ 3433549 h 4069390"/>
                <a:gd name="connsiteX27" fmla="*/ 962845 w 1713743"/>
                <a:gd name="connsiteY27" fmla="*/ 3421438 h 4069390"/>
                <a:gd name="connsiteX28" fmla="*/ 993123 w 1713743"/>
                <a:gd name="connsiteY28" fmla="*/ 3403271 h 4069390"/>
                <a:gd name="connsiteX29" fmla="*/ 1029457 w 1713743"/>
                <a:gd name="connsiteY29" fmla="*/ 3379049 h 4069390"/>
                <a:gd name="connsiteX30" fmla="*/ 1047624 w 1713743"/>
                <a:gd name="connsiteY30" fmla="*/ 3366937 h 4069390"/>
                <a:gd name="connsiteX31" fmla="*/ 1065791 w 1713743"/>
                <a:gd name="connsiteY31" fmla="*/ 3360882 h 4069390"/>
                <a:gd name="connsiteX32" fmla="*/ 1090013 w 1713743"/>
                <a:gd name="connsiteY32" fmla="*/ 3342715 h 4069390"/>
                <a:gd name="connsiteX33" fmla="*/ 1108180 w 1713743"/>
                <a:gd name="connsiteY33" fmla="*/ 3330604 h 4069390"/>
                <a:gd name="connsiteX34" fmla="*/ 1120291 w 1713743"/>
                <a:gd name="connsiteY34" fmla="*/ 3318492 h 4069390"/>
                <a:gd name="connsiteX35" fmla="*/ 1138458 w 1713743"/>
                <a:gd name="connsiteY35" fmla="*/ 3312437 h 4069390"/>
                <a:gd name="connsiteX36" fmla="*/ 1180848 w 1713743"/>
                <a:gd name="connsiteY36" fmla="*/ 3270047 h 4069390"/>
                <a:gd name="connsiteX37" fmla="*/ 1211126 w 1713743"/>
                <a:gd name="connsiteY37" fmla="*/ 3227658 h 4069390"/>
                <a:gd name="connsiteX38" fmla="*/ 1217181 w 1713743"/>
                <a:gd name="connsiteY38" fmla="*/ 3209491 h 4069390"/>
                <a:gd name="connsiteX39" fmla="*/ 1229293 w 1713743"/>
                <a:gd name="connsiteY39" fmla="*/ 3197380 h 4069390"/>
                <a:gd name="connsiteX40" fmla="*/ 1253515 w 1713743"/>
                <a:gd name="connsiteY40" fmla="*/ 3118657 h 4069390"/>
                <a:gd name="connsiteX41" fmla="*/ 1265626 w 1713743"/>
                <a:gd name="connsiteY41" fmla="*/ 3082323 h 4069390"/>
                <a:gd name="connsiteX42" fmla="*/ 1271682 w 1713743"/>
                <a:gd name="connsiteY42" fmla="*/ 3064156 h 4069390"/>
                <a:gd name="connsiteX43" fmla="*/ 1265626 w 1713743"/>
                <a:gd name="connsiteY43" fmla="*/ 2900654 h 4069390"/>
                <a:gd name="connsiteX44" fmla="*/ 1253515 w 1713743"/>
                <a:gd name="connsiteY44" fmla="*/ 2864320 h 4069390"/>
                <a:gd name="connsiteX45" fmla="*/ 1241404 w 1713743"/>
                <a:gd name="connsiteY45" fmla="*/ 2803764 h 4069390"/>
                <a:gd name="connsiteX46" fmla="*/ 1229293 w 1713743"/>
                <a:gd name="connsiteY46" fmla="*/ 2779541 h 4069390"/>
                <a:gd name="connsiteX47" fmla="*/ 1223237 w 1713743"/>
                <a:gd name="connsiteY47" fmla="*/ 2743208 h 4069390"/>
                <a:gd name="connsiteX48" fmla="*/ 1211126 w 1713743"/>
                <a:gd name="connsiteY48" fmla="*/ 2731096 h 4069390"/>
                <a:gd name="connsiteX49" fmla="*/ 1199015 w 1713743"/>
                <a:gd name="connsiteY49" fmla="*/ 2694763 h 4069390"/>
                <a:gd name="connsiteX50" fmla="*/ 1192959 w 1713743"/>
                <a:gd name="connsiteY50" fmla="*/ 2676596 h 4069390"/>
                <a:gd name="connsiteX51" fmla="*/ 1156625 w 1713743"/>
                <a:gd name="connsiteY51" fmla="*/ 2622095 h 4069390"/>
                <a:gd name="connsiteX52" fmla="*/ 1144514 w 1713743"/>
                <a:gd name="connsiteY52" fmla="*/ 2603928 h 4069390"/>
                <a:gd name="connsiteX53" fmla="*/ 1132403 w 1713743"/>
                <a:gd name="connsiteY53" fmla="*/ 2579706 h 4069390"/>
                <a:gd name="connsiteX54" fmla="*/ 1120291 w 1713743"/>
                <a:gd name="connsiteY54" fmla="*/ 2567594 h 4069390"/>
                <a:gd name="connsiteX55" fmla="*/ 1102124 w 1713743"/>
                <a:gd name="connsiteY55" fmla="*/ 2531261 h 4069390"/>
                <a:gd name="connsiteX56" fmla="*/ 1090013 w 1713743"/>
                <a:gd name="connsiteY56" fmla="*/ 2513094 h 4069390"/>
                <a:gd name="connsiteX57" fmla="*/ 1071846 w 1713743"/>
                <a:gd name="connsiteY57" fmla="*/ 2482816 h 4069390"/>
                <a:gd name="connsiteX58" fmla="*/ 1059735 w 1713743"/>
                <a:gd name="connsiteY58" fmla="*/ 2452537 h 4069390"/>
                <a:gd name="connsiteX59" fmla="*/ 1047624 w 1713743"/>
                <a:gd name="connsiteY59" fmla="*/ 2434371 h 4069390"/>
                <a:gd name="connsiteX60" fmla="*/ 1041568 w 1713743"/>
                <a:gd name="connsiteY60" fmla="*/ 2416204 h 4069390"/>
                <a:gd name="connsiteX61" fmla="*/ 1029457 w 1713743"/>
                <a:gd name="connsiteY61" fmla="*/ 2404092 h 4069390"/>
                <a:gd name="connsiteX62" fmla="*/ 1011290 w 1713743"/>
                <a:gd name="connsiteY62" fmla="*/ 2361703 h 4069390"/>
                <a:gd name="connsiteX63" fmla="*/ 999179 w 1713743"/>
                <a:gd name="connsiteY63" fmla="*/ 2337480 h 4069390"/>
                <a:gd name="connsiteX64" fmla="*/ 981012 w 1713743"/>
                <a:gd name="connsiteY64" fmla="*/ 2295091 h 4069390"/>
                <a:gd name="connsiteX65" fmla="*/ 974956 w 1713743"/>
                <a:gd name="connsiteY65" fmla="*/ 2264813 h 4069390"/>
                <a:gd name="connsiteX66" fmla="*/ 962845 w 1713743"/>
                <a:gd name="connsiteY66" fmla="*/ 2240590 h 4069390"/>
                <a:gd name="connsiteX67" fmla="*/ 950734 w 1713743"/>
                <a:gd name="connsiteY67" fmla="*/ 2180034 h 4069390"/>
                <a:gd name="connsiteX68" fmla="*/ 944678 w 1713743"/>
                <a:gd name="connsiteY68" fmla="*/ 2149756 h 4069390"/>
                <a:gd name="connsiteX69" fmla="*/ 938622 w 1713743"/>
                <a:gd name="connsiteY69" fmla="*/ 2064977 h 4069390"/>
                <a:gd name="connsiteX70" fmla="*/ 926511 w 1713743"/>
                <a:gd name="connsiteY70" fmla="*/ 2034699 h 4069390"/>
                <a:gd name="connsiteX71" fmla="*/ 920456 w 1713743"/>
                <a:gd name="connsiteY71" fmla="*/ 1871197 h 4069390"/>
                <a:gd name="connsiteX72" fmla="*/ 902289 w 1713743"/>
                <a:gd name="connsiteY72" fmla="*/ 1762196 h 4069390"/>
                <a:gd name="connsiteX73" fmla="*/ 908344 w 1713743"/>
                <a:gd name="connsiteY73" fmla="*/ 1532082 h 4069390"/>
                <a:gd name="connsiteX74" fmla="*/ 932567 w 1713743"/>
                <a:gd name="connsiteY74" fmla="*/ 1495748 h 4069390"/>
                <a:gd name="connsiteX75" fmla="*/ 944678 w 1713743"/>
                <a:gd name="connsiteY75" fmla="*/ 1477581 h 4069390"/>
                <a:gd name="connsiteX76" fmla="*/ 981012 w 1713743"/>
                <a:gd name="connsiteY76" fmla="*/ 1441247 h 4069390"/>
                <a:gd name="connsiteX77" fmla="*/ 1023401 w 1713743"/>
                <a:gd name="connsiteY77" fmla="*/ 1404914 h 4069390"/>
                <a:gd name="connsiteX78" fmla="*/ 1047624 w 1713743"/>
                <a:gd name="connsiteY78" fmla="*/ 1392802 h 4069390"/>
                <a:gd name="connsiteX79" fmla="*/ 1065791 w 1713743"/>
                <a:gd name="connsiteY79" fmla="*/ 1380691 h 4069390"/>
                <a:gd name="connsiteX80" fmla="*/ 1090013 w 1713743"/>
                <a:gd name="connsiteY80" fmla="*/ 1362524 h 4069390"/>
                <a:gd name="connsiteX81" fmla="*/ 1108180 w 1713743"/>
                <a:gd name="connsiteY81" fmla="*/ 1356469 h 4069390"/>
                <a:gd name="connsiteX82" fmla="*/ 1150569 w 1713743"/>
                <a:gd name="connsiteY82" fmla="*/ 1320135 h 4069390"/>
                <a:gd name="connsiteX83" fmla="*/ 1162681 w 1713743"/>
                <a:gd name="connsiteY83" fmla="*/ 1301968 h 4069390"/>
                <a:gd name="connsiteX84" fmla="*/ 1186903 w 1713743"/>
                <a:gd name="connsiteY84" fmla="*/ 1283801 h 4069390"/>
                <a:gd name="connsiteX85" fmla="*/ 1199015 w 1713743"/>
                <a:gd name="connsiteY85" fmla="*/ 1271690 h 4069390"/>
                <a:gd name="connsiteX86" fmla="*/ 1229293 w 1713743"/>
                <a:gd name="connsiteY86" fmla="*/ 1247467 h 4069390"/>
                <a:gd name="connsiteX87" fmla="*/ 1271682 w 1713743"/>
                <a:gd name="connsiteY87" fmla="*/ 1217189 h 4069390"/>
                <a:gd name="connsiteX88" fmla="*/ 1314071 w 1713743"/>
                <a:gd name="connsiteY88" fmla="*/ 1180855 h 4069390"/>
                <a:gd name="connsiteX89" fmla="*/ 1332238 w 1713743"/>
                <a:gd name="connsiteY89" fmla="*/ 1162688 h 4069390"/>
                <a:gd name="connsiteX90" fmla="*/ 1350405 w 1713743"/>
                <a:gd name="connsiteY90" fmla="*/ 1150577 h 4069390"/>
                <a:gd name="connsiteX91" fmla="*/ 1386739 w 1713743"/>
                <a:gd name="connsiteY91" fmla="*/ 1114243 h 4069390"/>
                <a:gd name="connsiteX92" fmla="*/ 1441240 w 1713743"/>
                <a:gd name="connsiteY92" fmla="*/ 1071854 h 4069390"/>
                <a:gd name="connsiteX93" fmla="*/ 1459407 w 1713743"/>
                <a:gd name="connsiteY93" fmla="*/ 1059743 h 4069390"/>
                <a:gd name="connsiteX94" fmla="*/ 1495740 w 1713743"/>
                <a:gd name="connsiteY94" fmla="*/ 1023409 h 4069390"/>
                <a:gd name="connsiteX95" fmla="*/ 1519963 w 1713743"/>
                <a:gd name="connsiteY95" fmla="*/ 999186 h 4069390"/>
                <a:gd name="connsiteX96" fmla="*/ 1556297 w 1713743"/>
                <a:gd name="connsiteY96" fmla="*/ 962853 h 4069390"/>
                <a:gd name="connsiteX97" fmla="*/ 1580519 w 1713743"/>
                <a:gd name="connsiteY97" fmla="*/ 932575 h 4069390"/>
                <a:gd name="connsiteX98" fmla="*/ 1586575 w 1713743"/>
                <a:gd name="connsiteY98" fmla="*/ 914408 h 4069390"/>
                <a:gd name="connsiteX99" fmla="*/ 1598686 w 1713743"/>
                <a:gd name="connsiteY99" fmla="*/ 896241 h 4069390"/>
                <a:gd name="connsiteX100" fmla="*/ 1610797 w 1713743"/>
                <a:gd name="connsiteY100" fmla="*/ 872018 h 4069390"/>
                <a:gd name="connsiteX101" fmla="*/ 1622909 w 1713743"/>
                <a:gd name="connsiteY101" fmla="*/ 853851 h 4069390"/>
                <a:gd name="connsiteX102" fmla="*/ 1635020 w 1713743"/>
                <a:gd name="connsiteY102" fmla="*/ 829629 h 4069390"/>
                <a:gd name="connsiteX103" fmla="*/ 1647131 w 1713743"/>
                <a:gd name="connsiteY103" fmla="*/ 793295 h 4069390"/>
                <a:gd name="connsiteX104" fmla="*/ 1659242 w 1713743"/>
                <a:gd name="connsiteY104" fmla="*/ 775128 h 4069390"/>
                <a:gd name="connsiteX105" fmla="*/ 1677409 w 1713743"/>
                <a:gd name="connsiteY105" fmla="*/ 696405 h 4069390"/>
                <a:gd name="connsiteX106" fmla="*/ 1683465 w 1713743"/>
                <a:gd name="connsiteY106" fmla="*/ 678238 h 4069390"/>
                <a:gd name="connsiteX107" fmla="*/ 1695576 w 1713743"/>
                <a:gd name="connsiteY107" fmla="*/ 617682 h 4069390"/>
                <a:gd name="connsiteX108" fmla="*/ 1677409 w 1713743"/>
                <a:gd name="connsiteY108" fmla="*/ 423902 h 4069390"/>
                <a:gd name="connsiteX109" fmla="*/ 1659242 w 1713743"/>
                <a:gd name="connsiteY109" fmla="*/ 375457 h 4069390"/>
                <a:gd name="connsiteX110" fmla="*/ 1641075 w 1713743"/>
                <a:gd name="connsiteY110" fmla="*/ 333067 h 4069390"/>
                <a:gd name="connsiteX111" fmla="*/ 1622909 w 1713743"/>
                <a:gd name="connsiteY111" fmla="*/ 314900 h 4069390"/>
                <a:gd name="connsiteX112" fmla="*/ 1610797 w 1713743"/>
                <a:gd name="connsiteY112" fmla="*/ 290678 h 4069390"/>
                <a:gd name="connsiteX113" fmla="*/ 1598686 w 1713743"/>
                <a:gd name="connsiteY113" fmla="*/ 272511 h 4069390"/>
                <a:gd name="connsiteX114" fmla="*/ 1592630 w 1713743"/>
                <a:gd name="connsiteY114" fmla="*/ 254344 h 4069390"/>
                <a:gd name="connsiteX115" fmla="*/ 1562352 w 1713743"/>
                <a:gd name="connsiteY115" fmla="*/ 218010 h 4069390"/>
                <a:gd name="connsiteX116" fmla="*/ 1550241 w 1713743"/>
                <a:gd name="connsiteY116" fmla="*/ 169565 h 4069390"/>
                <a:gd name="connsiteX117" fmla="*/ 1544185 w 1713743"/>
                <a:gd name="connsiteY117" fmla="*/ 151398 h 4069390"/>
                <a:gd name="connsiteX118" fmla="*/ 1550241 w 1713743"/>
                <a:gd name="connsiteY118" fmla="*/ 78731 h 4069390"/>
                <a:gd name="connsiteX119" fmla="*/ 1568408 w 1713743"/>
                <a:gd name="connsiteY119" fmla="*/ 72675 h 4069390"/>
                <a:gd name="connsiteX120" fmla="*/ 1592630 w 1713743"/>
                <a:gd name="connsiteY120" fmla="*/ 54508 h 4069390"/>
                <a:gd name="connsiteX121" fmla="*/ 1604742 w 1713743"/>
                <a:gd name="connsiteY121" fmla="*/ 42397 h 4069390"/>
                <a:gd name="connsiteX122" fmla="*/ 1628964 w 1713743"/>
                <a:gd name="connsiteY122" fmla="*/ 36341 h 4069390"/>
                <a:gd name="connsiteX123" fmla="*/ 1653187 w 1713743"/>
                <a:gd name="connsiteY123" fmla="*/ 24230 h 4069390"/>
                <a:gd name="connsiteX124" fmla="*/ 1671354 w 1713743"/>
                <a:gd name="connsiteY124" fmla="*/ 18175 h 4069390"/>
                <a:gd name="connsiteX125" fmla="*/ 1683465 w 1713743"/>
                <a:gd name="connsiteY125" fmla="*/ 6063 h 4069390"/>
                <a:gd name="connsiteX126" fmla="*/ 1713743 w 1713743"/>
                <a:gd name="connsiteY126" fmla="*/ 8 h 40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713743" h="4069390">
                  <a:moveTo>
                    <a:pt x="0" y="4069390"/>
                  </a:moveTo>
                  <a:cubicBezTo>
                    <a:pt x="2019" y="3986630"/>
                    <a:pt x="2297" y="3903809"/>
                    <a:pt x="6056" y="3821110"/>
                  </a:cubicBezTo>
                  <a:cubicBezTo>
                    <a:pt x="6817" y="3804366"/>
                    <a:pt x="17230" y="3798760"/>
                    <a:pt x="24222" y="3784776"/>
                  </a:cubicBezTo>
                  <a:cubicBezTo>
                    <a:pt x="27077" y="3779067"/>
                    <a:pt x="26737" y="3771920"/>
                    <a:pt x="30278" y="3766609"/>
                  </a:cubicBezTo>
                  <a:cubicBezTo>
                    <a:pt x="35029" y="3759483"/>
                    <a:pt x="43467" y="3755411"/>
                    <a:pt x="48445" y="3748442"/>
                  </a:cubicBezTo>
                  <a:cubicBezTo>
                    <a:pt x="53692" y="3741096"/>
                    <a:pt x="55549" y="3731731"/>
                    <a:pt x="60556" y="3724220"/>
                  </a:cubicBezTo>
                  <a:cubicBezTo>
                    <a:pt x="63723" y="3719469"/>
                    <a:pt x="69100" y="3716566"/>
                    <a:pt x="72667" y="3712108"/>
                  </a:cubicBezTo>
                  <a:cubicBezTo>
                    <a:pt x="85020" y="3696667"/>
                    <a:pt x="94688" y="3670452"/>
                    <a:pt x="115057" y="3663663"/>
                  </a:cubicBezTo>
                  <a:lnTo>
                    <a:pt x="133224" y="3657608"/>
                  </a:lnTo>
                  <a:cubicBezTo>
                    <a:pt x="156880" y="3633950"/>
                    <a:pt x="132057" y="3655164"/>
                    <a:pt x="163502" y="3639441"/>
                  </a:cubicBezTo>
                  <a:cubicBezTo>
                    <a:pt x="170012" y="3636186"/>
                    <a:pt x="174854" y="3629885"/>
                    <a:pt x="181669" y="3627329"/>
                  </a:cubicBezTo>
                  <a:cubicBezTo>
                    <a:pt x="191306" y="3623715"/>
                    <a:pt x="201900" y="3623507"/>
                    <a:pt x="211947" y="3621274"/>
                  </a:cubicBezTo>
                  <a:cubicBezTo>
                    <a:pt x="239093" y="3615242"/>
                    <a:pt x="236742" y="3613733"/>
                    <a:pt x="266448" y="3609163"/>
                  </a:cubicBezTo>
                  <a:cubicBezTo>
                    <a:pt x="282533" y="3606688"/>
                    <a:pt x="298840" y="3605782"/>
                    <a:pt x="314893" y="3603107"/>
                  </a:cubicBezTo>
                  <a:cubicBezTo>
                    <a:pt x="433036" y="3583416"/>
                    <a:pt x="315080" y="3596027"/>
                    <a:pt x="448116" y="3584940"/>
                  </a:cubicBezTo>
                  <a:cubicBezTo>
                    <a:pt x="485985" y="3572316"/>
                    <a:pt x="453176" y="3581843"/>
                    <a:pt x="520784" y="3572829"/>
                  </a:cubicBezTo>
                  <a:cubicBezTo>
                    <a:pt x="532955" y="3571206"/>
                    <a:pt x="544963" y="3568509"/>
                    <a:pt x="557118" y="3566773"/>
                  </a:cubicBezTo>
                  <a:cubicBezTo>
                    <a:pt x="573228" y="3564472"/>
                    <a:pt x="589415" y="3562736"/>
                    <a:pt x="605563" y="3560718"/>
                  </a:cubicBezTo>
                  <a:cubicBezTo>
                    <a:pt x="613637" y="3558699"/>
                    <a:pt x="621813" y="3557053"/>
                    <a:pt x="629785" y="3554662"/>
                  </a:cubicBezTo>
                  <a:cubicBezTo>
                    <a:pt x="642013" y="3550994"/>
                    <a:pt x="653451" y="3544135"/>
                    <a:pt x="666119" y="3542551"/>
                  </a:cubicBezTo>
                  <a:lnTo>
                    <a:pt x="714564" y="3536495"/>
                  </a:lnTo>
                  <a:cubicBezTo>
                    <a:pt x="739950" y="3523803"/>
                    <a:pt x="740713" y="3522583"/>
                    <a:pt x="769065" y="3512273"/>
                  </a:cubicBezTo>
                  <a:cubicBezTo>
                    <a:pt x="781063" y="3507910"/>
                    <a:pt x="794777" y="3507242"/>
                    <a:pt x="805399" y="3500161"/>
                  </a:cubicBezTo>
                  <a:cubicBezTo>
                    <a:pt x="840309" y="3476888"/>
                    <a:pt x="806636" y="3497036"/>
                    <a:pt x="841732" y="3481994"/>
                  </a:cubicBezTo>
                  <a:cubicBezTo>
                    <a:pt x="894095" y="3459552"/>
                    <a:pt x="841530" y="3478024"/>
                    <a:pt x="884122" y="3463828"/>
                  </a:cubicBezTo>
                  <a:cubicBezTo>
                    <a:pt x="936192" y="3429113"/>
                    <a:pt x="870308" y="3470735"/>
                    <a:pt x="920456" y="3445661"/>
                  </a:cubicBezTo>
                  <a:cubicBezTo>
                    <a:pt x="926965" y="3442406"/>
                    <a:pt x="932303" y="3437160"/>
                    <a:pt x="938622" y="3433549"/>
                  </a:cubicBezTo>
                  <a:cubicBezTo>
                    <a:pt x="946460" y="3429070"/>
                    <a:pt x="954954" y="3425822"/>
                    <a:pt x="962845" y="3421438"/>
                  </a:cubicBezTo>
                  <a:cubicBezTo>
                    <a:pt x="973134" y="3415722"/>
                    <a:pt x="983707" y="3410333"/>
                    <a:pt x="993123" y="3403271"/>
                  </a:cubicBezTo>
                  <a:cubicBezTo>
                    <a:pt x="1029410" y="3376055"/>
                    <a:pt x="993024" y="3391192"/>
                    <a:pt x="1029457" y="3379049"/>
                  </a:cubicBezTo>
                  <a:cubicBezTo>
                    <a:pt x="1035513" y="3375012"/>
                    <a:pt x="1041114" y="3370192"/>
                    <a:pt x="1047624" y="3366937"/>
                  </a:cubicBezTo>
                  <a:cubicBezTo>
                    <a:pt x="1053333" y="3364082"/>
                    <a:pt x="1060249" y="3364049"/>
                    <a:pt x="1065791" y="3360882"/>
                  </a:cubicBezTo>
                  <a:cubicBezTo>
                    <a:pt x="1074554" y="3355875"/>
                    <a:pt x="1081800" y="3348581"/>
                    <a:pt x="1090013" y="3342715"/>
                  </a:cubicBezTo>
                  <a:cubicBezTo>
                    <a:pt x="1095935" y="3338485"/>
                    <a:pt x="1102497" y="3335151"/>
                    <a:pt x="1108180" y="3330604"/>
                  </a:cubicBezTo>
                  <a:cubicBezTo>
                    <a:pt x="1112638" y="3327037"/>
                    <a:pt x="1115395" y="3321429"/>
                    <a:pt x="1120291" y="3318492"/>
                  </a:cubicBezTo>
                  <a:cubicBezTo>
                    <a:pt x="1125765" y="3315208"/>
                    <a:pt x="1132402" y="3314455"/>
                    <a:pt x="1138458" y="3312437"/>
                  </a:cubicBezTo>
                  <a:cubicBezTo>
                    <a:pt x="1152588" y="3298307"/>
                    <a:pt x="1169764" y="3286674"/>
                    <a:pt x="1180848" y="3270047"/>
                  </a:cubicBezTo>
                  <a:cubicBezTo>
                    <a:pt x="1198557" y="3243482"/>
                    <a:pt x="1188592" y="3257702"/>
                    <a:pt x="1211126" y="3227658"/>
                  </a:cubicBezTo>
                  <a:cubicBezTo>
                    <a:pt x="1213144" y="3221602"/>
                    <a:pt x="1213897" y="3214965"/>
                    <a:pt x="1217181" y="3209491"/>
                  </a:cubicBezTo>
                  <a:cubicBezTo>
                    <a:pt x="1220118" y="3204595"/>
                    <a:pt x="1226930" y="3202578"/>
                    <a:pt x="1229293" y="3197380"/>
                  </a:cubicBezTo>
                  <a:cubicBezTo>
                    <a:pt x="1249895" y="3152058"/>
                    <a:pt x="1242902" y="3154037"/>
                    <a:pt x="1253515" y="3118657"/>
                  </a:cubicBezTo>
                  <a:cubicBezTo>
                    <a:pt x="1257183" y="3106429"/>
                    <a:pt x="1261589" y="3094434"/>
                    <a:pt x="1265626" y="3082323"/>
                  </a:cubicBezTo>
                  <a:lnTo>
                    <a:pt x="1271682" y="3064156"/>
                  </a:lnTo>
                  <a:cubicBezTo>
                    <a:pt x="1269663" y="3009655"/>
                    <a:pt x="1270564" y="2954968"/>
                    <a:pt x="1265626" y="2900654"/>
                  </a:cubicBezTo>
                  <a:cubicBezTo>
                    <a:pt x="1264470" y="2887940"/>
                    <a:pt x="1256611" y="2876705"/>
                    <a:pt x="1253515" y="2864320"/>
                  </a:cubicBezTo>
                  <a:cubicBezTo>
                    <a:pt x="1248280" y="2843377"/>
                    <a:pt x="1248955" y="2823901"/>
                    <a:pt x="1241404" y="2803764"/>
                  </a:cubicBezTo>
                  <a:cubicBezTo>
                    <a:pt x="1238234" y="2795311"/>
                    <a:pt x="1233330" y="2787615"/>
                    <a:pt x="1229293" y="2779541"/>
                  </a:cubicBezTo>
                  <a:cubicBezTo>
                    <a:pt x="1227274" y="2767430"/>
                    <a:pt x="1227548" y="2754704"/>
                    <a:pt x="1223237" y="2743208"/>
                  </a:cubicBezTo>
                  <a:cubicBezTo>
                    <a:pt x="1221232" y="2737862"/>
                    <a:pt x="1213679" y="2736203"/>
                    <a:pt x="1211126" y="2731096"/>
                  </a:cubicBezTo>
                  <a:cubicBezTo>
                    <a:pt x="1205417" y="2719678"/>
                    <a:pt x="1203052" y="2706874"/>
                    <a:pt x="1199015" y="2694763"/>
                  </a:cubicBezTo>
                  <a:cubicBezTo>
                    <a:pt x="1196996" y="2688707"/>
                    <a:pt x="1196500" y="2681907"/>
                    <a:pt x="1192959" y="2676596"/>
                  </a:cubicBezTo>
                  <a:lnTo>
                    <a:pt x="1156625" y="2622095"/>
                  </a:lnTo>
                  <a:cubicBezTo>
                    <a:pt x="1152588" y="2616039"/>
                    <a:pt x="1147769" y="2610438"/>
                    <a:pt x="1144514" y="2603928"/>
                  </a:cubicBezTo>
                  <a:cubicBezTo>
                    <a:pt x="1140477" y="2595854"/>
                    <a:pt x="1137410" y="2587217"/>
                    <a:pt x="1132403" y="2579706"/>
                  </a:cubicBezTo>
                  <a:cubicBezTo>
                    <a:pt x="1129236" y="2574955"/>
                    <a:pt x="1123858" y="2572052"/>
                    <a:pt x="1120291" y="2567594"/>
                  </a:cubicBezTo>
                  <a:cubicBezTo>
                    <a:pt x="1097154" y="2538673"/>
                    <a:pt x="1117047" y="2561107"/>
                    <a:pt x="1102124" y="2531261"/>
                  </a:cubicBezTo>
                  <a:cubicBezTo>
                    <a:pt x="1098869" y="2524751"/>
                    <a:pt x="1094050" y="2519150"/>
                    <a:pt x="1090013" y="2513094"/>
                  </a:cubicBezTo>
                  <a:cubicBezTo>
                    <a:pt x="1071002" y="2456055"/>
                    <a:pt x="1098445" y="2529365"/>
                    <a:pt x="1071846" y="2482816"/>
                  </a:cubicBezTo>
                  <a:cubicBezTo>
                    <a:pt x="1066453" y="2473378"/>
                    <a:pt x="1064596" y="2462260"/>
                    <a:pt x="1059735" y="2452537"/>
                  </a:cubicBezTo>
                  <a:cubicBezTo>
                    <a:pt x="1056480" y="2446028"/>
                    <a:pt x="1050879" y="2440880"/>
                    <a:pt x="1047624" y="2434371"/>
                  </a:cubicBezTo>
                  <a:cubicBezTo>
                    <a:pt x="1044769" y="2428662"/>
                    <a:pt x="1044852" y="2421678"/>
                    <a:pt x="1041568" y="2416204"/>
                  </a:cubicBezTo>
                  <a:cubicBezTo>
                    <a:pt x="1038631" y="2411308"/>
                    <a:pt x="1032624" y="2408843"/>
                    <a:pt x="1029457" y="2404092"/>
                  </a:cubicBezTo>
                  <a:cubicBezTo>
                    <a:pt x="1013392" y="2379993"/>
                    <a:pt x="1020978" y="2384309"/>
                    <a:pt x="1011290" y="2361703"/>
                  </a:cubicBezTo>
                  <a:cubicBezTo>
                    <a:pt x="1007734" y="2353406"/>
                    <a:pt x="1002735" y="2345777"/>
                    <a:pt x="999179" y="2337480"/>
                  </a:cubicBezTo>
                  <a:cubicBezTo>
                    <a:pt x="972448" y="2275108"/>
                    <a:pt x="1021181" y="2375432"/>
                    <a:pt x="981012" y="2295091"/>
                  </a:cubicBezTo>
                  <a:cubicBezTo>
                    <a:pt x="978993" y="2284998"/>
                    <a:pt x="978211" y="2274577"/>
                    <a:pt x="974956" y="2264813"/>
                  </a:cubicBezTo>
                  <a:cubicBezTo>
                    <a:pt x="972101" y="2256249"/>
                    <a:pt x="965325" y="2249270"/>
                    <a:pt x="962845" y="2240590"/>
                  </a:cubicBezTo>
                  <a:cubicBezTo>
                    <a:pt x="957190" y="2220797"/>
                    <a:pt x="954771" y="2200219"/>
                    <a:pt x="950734" y="2180034"/>
                  </a:cubicBezTo>
                  <a:lnTo>
                    <a:pt x="944678" y="2149756"/>
                  </a:lnTo>
                  <a:cubicBezTo>
                    <a:pt x="942659" y="2121496"/>
                    <a:pt x="943041" y="2092962"/>
                    <a:pt x="938622" y="2064977"/>
                  </a:cubicBezTo>
                  <a:cubicBezTo>
                    <a:pt x="936927" y="2054240"/>
                    <a:pt x="927526" y="2045522"/>
                    <a:pt x="926511" y="2034699"/>
                  </a:cubicBezTo>
                  <a:cubicBezTo>
                    <a:pt x="921421" y="1980399"/>
                    <a:pt x="924436" y="1925590"/>
                    <a:pt x="920456" y="1871197"/>
                  </a:cubicBezTo>
                  <a:cubicBezTo>
                    <a:pt x="916333" y="1814845"/>
                    <a:pt x="912595" y="1803423"/>
                    <a:pt x="902289" y="1762196"/>
                  </a:cubicBezTo>
                  <a:cubicBezTo>
                    <a:pt x="904307" y="1685491"/>
                    <a:pt x="904606" y="1608722"/>
                    <a:pt x="908344" y="1532082"/>
                  </a:cubicBezTo>
                  <a:cubicBezTo>
                    <a:pt x="909336" y="1511736"/>
                    <a:pt x="920313" y="1510453"/>
                    <a:pt x="932567" y="1495748"/>
                  </a:cubicBezTo>
                  <a:cubicBezTo>
                    <a:pt x="937226" y="1490157"/>
                    <a:pt x="939843" y="1483021"/>
                    <a:pt x="944678" y="1477581"/>
                  </a:cubicBezTo>
                  <a:cubicBezTo>
                    <a:pt x="956057" y="1464779"/>
                    <a:pt x="968901" y="1453358"/>
                    <a:pt x="981012" y="1441247"/>
                  </a:cubicBezTo>
                  <a:cubicBezTo>
                    <a:pt x="997528" y="1424731"/>
                    <a:pt x="1002684" y="1417862"/>
                    <a:pt x="1023401" y="1404914"/>
                  </a:cubicBezTo>
                  <a:cubicBezTo>
                    <a:pt x="1031056" y="1400129"/>
                    <a:pt x="1039786" y="1397281"/>
                    <a:pt x="1047624" y="1392802"/>
                  </a:cubicBezTo>
                  <a:cubicBezTo>
                    <a:pt x="1053943" y="1389191"/>
                    <a:pt x="1059869" y="1384921"/>
                    <a:pt x="1065791" y="1380691"/>
                  </a:cubicBezTo>
                  <a:cubicBezTo>
                    <a:pt x="1074004" y="1374825"/>
                    <a:pt x="1081250" y="1367531"/>
                    <a:pt x="1090013" y="1362524"/>
                  </a:cubicBezTo>
                  <a:cubicBezTo>
                    <a:pt x="1095555" y="1359357"/>
                    <a:pt x="1102124" y="1358487"/>
                    <a:pt x="1108180" y="1356469"/>
                  </a:cubicBezTo>
                  <a:cubicBezTo>
                    <a:pt x="1137549" y="1327100"/>
                    <a:pt x="1122902" y="1338580"/>
                    <a:pt x="1150569" y="1320135"/>
                  </a:cubicBezTo>
                  <a:cubicBezTo>
                    <a:pt x="1154606" y="1314079"/>
                    <a:pt x="1157535" y="1307114"/>
                    <a:pt x="1162681" y="1301968"/>
                  </a:cubicBezTo>
                  <a:cubicBezTo>
                    <a:pt x="1169818" y="1294831"/>
                    <a:pt x="1179150" y="1290262"/>
                    <a:pt x="1186903" y="1283801"/>
                  </a:cubicBezTo>
                  <a:cubicBezTo>
                    <a:pt x="1191289" y="1280146"/>
                    <a:pt x="1194680" y="1275406"/>
                    <a:pt x="1199015" y="1271690"/>
                  </a:cubicBezTo>
                  <a:cubicBezTo>
                    <a:pt x="1208828" y="1263279"/>
                    <a:pt x="1219633" y="1256054"/>
                    <a:pt x="1229293" y="1247467"/>
                  </a:cubicBezTo>
                  <a:cubicBezTo>
                    <a:pt x="1263775" y="1216816"/>
                    <a:pt x="1239470" y="1227927"/>
                    <a:pt x="1271682" y="1217189"/>
                  </a:cubicBezTo>
                  <a:cubicBezTo>
                    <a:pt x="1308134" y="1168588"/>
                    <a:pt x="1269312" y="1212827"/>
                    <a:pt x="1314071" y="1180855"/>
                  </a:cubicBezTo>
                  <a:cubicBezTo>
                    <a:pt x="1321040" y="1175877"/>
                    <a:pt x="1325659" y="1168171"/>
                    <a:pt x="1332238" y="1162688"/>
                  </a:cubicBezTo>
                  <a:cubicBezTo>
                    <a:pt x="1337829" y="1158029"/>
                    <a:pt x="1344965" y="1155412"/>
                    <a:pt x="1350405" y="1150577"/>
                  </a:cubicBezTo>
                  <a:cubicBezTo>
                    <a:pt x="1363207" y="1139198"/>
                    <a:pt x="1373219" y="1124758"/>
                    <a:pt x="1386739" y="1114243"/>
                  </a:cubicBezTo>
                  <a:cubicBezTo>
                    <a:pt x="1404906" y="1100113"/>
                    <a:pt x="1422090" y="1084620"/>
                    <a:pt x="1441240" y="1071854"/>
                  </a:cubicBezTo>
                  <a:cubicBezTo>
                    <a:pt x="1447296" y="1067817"/>
                    <a:pt x="1453967" y="1064578"/>
                    <a:pt x="1459407" y="1059743"/>
                  </a:cubicBezTo>
                  <a:cubicBezTo>
                    <a:pt x="1472208" y="1048364"/>
                    <a:pt x="1483629" y="1035520"/>
                    <a:pt x="1495740" y="1023409"/>
                  </a:cubicBezTo>
                  <a:lnTo>
                    <a:pt x="1519963" y="999186"/>
                  </a:lnTo>
                  <a:cubicBezTo>
                    <a:pt x="1542497" y="969142"/>
                    <a:pt x="1529732" y="980562"/>
                    <a:pt x="1556297" y="962853"/>
                  </a:cubicBezTo>
                  <a:cubicBezTo>
                    <a:pt x="1571516" y="917192"/>
                    <a:pt x="1549217" y="971702"/>
                    <a:pt x="1580519" y="932575"/>
                  </a:cubicBezTo>
                  <a:cubicBezTo>
                    <a:pt x="1584507" y="927591"/>
                    <a:pt x="1583720" y="920117"/>
                    <a:pt x="1586575" y="914408"/>
                  </a:cubicBezTo>
                  <a:cubicBezTo>
                    <a:pt x="1589830" y="907898"/>
                    <a:pt x="1595075" y="902560"/>
                    <a:pt x="1598686" y="896241"/>
                  </a:cubicBezTo>
                  <a:cubicBezTo>
                    <a:pt x="1603165" y="888403"/>
                    <a:pt x="1606318" y="879856"/>
                    <a:pt x="1610797" y="872018"/>
                  </a:cubicBezTo>
                  <a:cubicBezTo>
                    <a:pt x="1614408" y="865699"/>
                    <a:pt x="1619298" y="860170"/>
                    <a:pt x="1622909" y="853851"/>
                  </a:cubicBezTo>
                  <a:cubicBezTo>
                    <a:pt x="1627388" y="846013"/>
                    <a:pt x="1631668" y="838010"/>
                    <a:pt x="1635020" y="829629"/>
                  </a:cubicBezTo>
                  <a:cubicBezTo>
                    <a:pt x="1639761" y="817776"/>
                    <a:pt x="1640050" y="803917"/>
                    <a:pt x="1647131" y="793295"/>
                  </a:cubicBezTo>
                  <a:lnTo>
                    <a:pt x="1659242" y="775128"/>
                  </a:lnTo>
                  <a:cubicBezTo>
                    <a:pt x="1664045" y="751115"/>
                    <a:pt x="1670108" y="718307"/>
                    <a:pt x="1677409" y="696405"/>
                  </a:cubicBezTo>
                  <a:cubicBezTo>
                    <a:pt x="1679428" y="690349"/>
                    <a:pt x="1682030" y="684458"/>
                    <a:pt x="1683465" y="678238"/>
                  </a:cubicBezTo>
                  <a:cubicBezTo>
                    <a:pt x="1688094" y="658180"/>
                    <a:pt x="1691539" y="637867"/>
                    <a:pt x="1695576" y="617682"/>
                  </a:cubicBezTo>
                  <a:cubicBezTo>
                    <a:pt x="1687172" y="424392"/>
                    <a:pt x="1700217" y="537950"/>
                    <a:pt x="1677409" y="423902"/>
                  </a:cubicBezTo>
                  <a:cubicBezTo>
                    <a:pt x="1668666" y="380187"/>
                    <a:pt x="1680850" y="397063"/>
                    <a:pt x="1659242" y="375457"/>
                  </a:cubicBezTo>
                  <a:cubicBezTo>
                    <a:pt x="1654300" y="360628"/>
                    <a:pt x="1650431" y="346166"/>
                    <a:pt x="1641075" y="333067"/>
                  </a:cubicBezTo>
                  <a:cubicBezTo>
                    <a:pt x="1636097" y="326098"/>
                    <a:pt x="1627887" y="321869"/>
                    <a:pt x="1622909" y="314900"/>
                  </a:cubicBezTo>
                  <a:cubicBezTo>
                    <a:pt x="1617662" y="307554"/>
                    <a:pt x="1615276" y="298516"/>
                    <a:pt x="1610797" y="290678"/>
                  </a:cubicBezTo>
                  <a:cubicBezTo>
                    <a:pt x="1607186" y="284359"/>
                    <a:pt x="1601941" y="279021"/>
                    <a:pt x="1598686" y="272511"/>
                  </a:cubicBezTo>
                  <a:cubicBezTo>
                    <a:pt x="1595831" y="266802"/>
                    <a:pt x="1595485" y="260053"/>
                    <a:pt x="1592630" y="254344"/>
                  </a:cubicBezTo>
                  <a:cubicBezTo>
                    <a:pt x="1584199" y="237481"/>
                    <a:pt x="1575746" y="231404"/>
                    <a:pt x="1562352" y="218010"/>
                  </a:cubicBezTo>
                  <a:cubicBezTo>
                    <a:pt x="1548508" y="176474"/>
                    <a:pt x="1564860" y="228039"/>
                    <a:pt x="1550241" y="169565"/>
                  </a:cubicBezTo>
                  <a:cubicBezTo>
                    <a:pt x="1548693" y="163372"/>
                    <a:pt x="1546204" y="157454"/>
                    <a:pt x="1544185" y="151398"/>
                  </a:cubicBezTo>
                  <a:cubicBezTo>
                    <a:pt x="1546204" y="127176"/>
                    <a:pt x="1543093" y="101962"/>
                    <a:pt x="1550241" y="78731"/>
                  </a:cubicBezTo>
                  <a:cubicBezTo>
                    <a:pt x="1552118" y="72630"/>
                    <a:pt x="1562866" y="75842"/>
                    <a:pt x="1568408" y="72675"/>
                  </a:cubicBezTo>
                  <a:cubicBezTo>
                    <a:pt x="1577171" y="67668"/>
                    <a:pt x="1584877" y="60969"/>
                    <a:pt x="1592630" y="54508"/>
                  </a:cubicBezTo>
                  <a:cubicBezTo>
                    <a:pt x="1597016" y="50853"/>
                    <a:pt x="1599635" y="44950"/>
                    <a:pt x="1604742" y="42397"/>
                  </a:cubicBezTo>
                  <a:cubicBezTo>
                    <a:pt x="1612186" y="38675"/>
                    <a:pt x="1621171" y="39263"/>
                    <a:pt x="1628964" y="36341"/>
                  </a:cubicBezTo>
                  <a:cubicBezTo>
                    <a:pt x="1637417" y="33171"/>
                    <a:pt x="1644890" y="27786"/>
                    <a:pt x="1653187" y="24230"/>
                  </a:cubicBezTo>
                  <a:cubicBezTo>
                    <a:pt x="1659054" y="21716"/>
                    <a:pt x="1665298" y="20193"/>
                    <a:pt x="1671354" y="18175"/>
                  </a:cubicBezTo>
                  <a:cubicBezTo>
                    <a:pt x="1675391" y="14138"/>
                    <a:pt x="1678358" y="8616"/>
                    <a:pt x="1683465" y="6063"/>
                  </a:cubicBezTo>
                  <a:cubicBezTo>
                    <a:pt x="1696554" y="-482"/>
                    <a:pt x="1702540" y="8"/>
                    <a:pt x="1713743" y="8"/>
                  </a:cubicBezTo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786749" y="4767411"/>
              <a:ext cx="6142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8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Транзит</a:t>
              </a:r>
              <a:endParaRPr lang="ru-RU" sz="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1" name="Picture 2" descr="C:\Users\emustafin\Desktop\Картинки\23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36246">
              <a:off x="1065172" y="1613883"/>
              <a:ext cx="220901" cy="31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" descr="C:\Users\emustafin\Desktop\Картинки\СНТ ЭСФ 2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422536"/>
              <a:ext cx="457996" cy="36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" descr="C:\Users\emustafin\Desktop\Картинки\СНТ ЭСФ 2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457068"/>
              <a:ext cx="457996" cy="36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" descr="C:\Users\emustafin\Desktop\Картинки\СНТ ЭСФ 2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7765">
              <a:off x="4041240" y="1692500"/>
              <a:ext cx="457996" cy="36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3" descr="C:\Users\emustafin\Desktop\Картинки\СНТ ЭСФ 2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66802">
              <a:off x="4440957" y="3298631"/>
              <a:ext cx="457996" cy="36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Рисунок 15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0309" flipH="1">
              <a:off x="588338" y="3469320"/>
              <a:ext cx="206302" cy="23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TextBox 116"/>
            <p:cNvSpPr txBox="1"/>
            <p:nvPr/>
          </p:nvSpPr>
          <p:spPr>
            <a:xfrm rot="18916550">
              <a:off x="366996" y="3210457"/>
              <a:ext cx="34336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9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ДТ</a:t>
              </a:r>
              <a:endParaRPr lang="ru-RU" sz="9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sz="1200" dirty="0"/>
            </a:p>
          </p:txBody>
        </p:sp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9AE639A0-9E50-4632-8785-B03A416FF80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646810" y="169739"/>
            <a:ext cx="604966" cy="604962"/>
          </a:xfrm>
          <a:prstGeom prst="rect">
            <a:avLst/>
          </a:prstGeom>
        </p:spPr>
      </p:pic>
      <p:sp>
        <p:nvSpPr>
          <p:cNvPr id="121" name="Прямоугольник: скругленные углы 161"/>
          <p:cNvSpPr/>
          <p:nvPr/>
        </p:nvSpPr>
        <p:spPr>
          <a:xfrm>
            <a:off x="72104" y="5529933"/>
            <a:ext cx="11998383" cy="1263021"/>
          </a:xfrm>
          <a:prstGeom prst="roundRect">
            <a:avLst>
              <a:gd name="adj" fmla="val 12276"/>
            </a:avLst>
          </a:prstGeom>
          <a:noFill/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Прямоугольник 162"/>
          <p:cNvSpPr>
            <a:spLocks noChangeArrowheads="1"/>
          </p:cNvSpPr>
          <p:nvPr/>
        </p:nvSpPr>
        <p:spPr bwMode="auto">
          <a:xfrm>
            <a:off x="1289045" y="5172509"/>
            <a:ext cx="9635841" cy="31547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	Эффекты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от внедрения национальной системы прослеживаемости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" name="Прямоугольник 162"/>
          <p:cNvSpPr>
            <a:spLocks noChangeArrowheads="1"/>
          </p:cNvSpPr>
          <p:nvPr/>
        </p:nvSpPr>
        <p:spPr bwMode="auto">
          <a:xfrm>
            <a:off x="6502569" y="5692270"/>
            <a:ext cx="3020429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lvl="1" algn="ctr"/>
            <a:r>
              <a:rPr lang="ru-RU" sz="15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Контроль товарооборота по всей цепочке движения товара</a:t>
            </a:r>
          </a:p>
          <a:p>
            <a:pPr marL="0" lvl="1" algn="ctr"/>
            <a:r>
              <a:rPr lang="ru-RU" sz="900" i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(выписано </a:t>
            </a:r>
            <a:r>
              <a:rPr lang="ru-RU" sz="900" i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790 млн</a:t>
            </a:r>
            <a:r>
              <a:rPr lang="ru-RU" sz="900" i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ЭСФ </a:t>
            </a:r>
            <a:r>
              <a:rPr lang="ru-RU" sz="900" i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712 тыс</a:t>
            </a:r>
            <a:r>
              <a:rPr lang="ru-RU" sz="900" i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участниками</a:t>
            </a:r>
          </a:p>
          <a:p>
            <a:pPr marL="0" lvl="1" algn="ctr"/>
            <a:r>
              <a:rPr lang="ru-RU" sz="900" i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 ЭСФ)</a:t>
            </a:r>
          </a:p>
        </p:txBody>
      </p:sp>
      <p:sp>
        <p:nvSpPr>
          <p:cNvPr id="124" name="Прямоугольник 162"/>
          <p:cNvSpPr>
            <a:spLocks noChangeArrowheads="1"/>
          </p:cNvSpPr>
          <p:nvPr/>
        </p:nvSpPr>
        <p:spPr bwMode="auto">
          <a:xfrm>
            <a:off x="54398" y="5557624"/>
            <a:ext cx="4066359" cy="145424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Сокращение теневых оборотов, пресечение «</a:t>
            </a:r>
            <a:r>
              <a:rPr kumimoji="0" lang="ru-RU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лжеимпорта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r>
              <a:rPr lang="ru-RU" sz="15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67 раз </a:t>
            </a:r>
            <a:r>
              <a:rPr lang="ru-RU" sz="900" i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10216  фактов в 2020 году до 177 фактов в 2021 году)</a:t>
            </a:r>
          </a:p>
          <a:p>
            <a:pPr marL="0" lvl="1" algn="ctr">
              <a:defRPr/>
            </a:pPr>
            <a:r>
              <a:rPr lang="ru-RU" sz="15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сокращение «</a:t>
            </a:r>
            <a:r>
              <a:rPr lang="ru-RU" sz="1500" kern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лжетранзита</a:t>
            </a:r>
            <a:r>
              <a:rPr lang="ru-RU" sz="15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за последний год </a:t>
            </a:r>
            <a:r>
              <a:rPr lang="ru-RU" sz="15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21 раз </a:t>
            </a:r>
            <a:r>
              <a:rPr lang="ru-RU" sz="900" i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11617  фактов в 2020 году до 562 фактов в 2021 году)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i="1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939996" y="5664884"/>
            <a:ext cx="2573205" cy="76174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Недопущение вывоза товаров из перечня изъятия ВТО в ЕАЭС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86133" y="5694438"/>
            <a:ext cx="25290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5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Выявление и пресечение бестоварных сделок</a:t>
            </a:r>
          </a:p>
        </p:txBody>
      </p:sp>
      <p:sp>
        <p:nvSpPr>
          <p:cNvPr id="65" name="Прямоугольник 172"/>
          <p:cNvSpPr>
            <a:spLocks noChangeArrowheads="1"/>
          </p:cNvSpPr>
          <p:nvPr/>
        </p:nvSpPr>
        <p:spPr bwMode="auto">
          <a:xfrm>
            <a:off x="7454900" y="965115"/>
            <a:ext cx="4737101" cy="4219712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28594" indent="-228594">
              <a:buFont typeface="Arial" pitchFamily="34" charset="0"/>
              <a:buChar char="•"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594" indent="-228594">
              <a:buFont typeface="Arial" pitchFamily="34" charset="0"/>
              <a:buChar char="•"/>
            </a:pP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594" indent="-228594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 «АСТАНА-1»                                                            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электронные таможенные декларации</a:t>
            </a:r>
          </a:p>
          <a:p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594" indent="-228594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 «Маркировка товаров»                                 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нанесение кодов маркировки</a:t>
            </a:r>
          </a:p>
          <a:p>
            <a:endParaRPr lang="ru-RU" sz="1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594" indent="-228594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 «Электронные счета-фактуры»                                                                                      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сопроводительные накладные на товары                          - электронные счета-фактуры                                  - модуль «Виртуальный склад»</a:t>
            </a:r>
          </a:p>
          <a:p>
            <a:pPr marL="228594" indent="-228594">
              <a:buFont typeface="Arial" pitchFamily="34" charset="0"/>
              <a:buChar char="•"/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594" indent="-228594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Навигационные пломбы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спутниковый мониторинг движения товаров</a:t>
            </a:r>
          </a:p>
          <a:p>
            <a:pPr marL="228594" indent="-228594">
              <a:buFont typeface="Arial" pitchFamily="34" charset="0"/>
              <a:buChar char="•"/>
            </a:pPr>
            <a:endParaRPr lang="x-none" sz="100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594" indent="-228594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Онлайн- ККМ                                                                                       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фискальный чек</a:t>
            </a:r>
          </a:p>
          <a:p>
            <a:endParaRPr lang="x-none" sz="100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594" indent="-228594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Гражданский контроль                                                              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акции-розыгрыш</a:t>
            </a:r>
          </a:p>
        </p:txBody>
      </p:sp>
      <p:sp>
        <p:nvSpPr>
          <p:cNvPr id="66" name="Стрелка: пятиугольник 37">
            <a:extLst>
              <a:ext uri="{FF2B5EF4-FFF2-40B4-BE49-F238E27FC236}">
                <a16:creationId xmlns:a16="http://schemas.microsoft.com/office/drawing/2014/main" xmlns="" id="{2F939204-0F59-4FB9-B1F6-01232ACA37AD}"/>
              </a:ext>
            </a:extLst>
          </p:cNvPr>
          <p:cNvSpPr/>
          <p:nvPr/>
        </p:nvSpPr>
        <p:spPr>
          <a:xfrm rot="5400000">
            <a:off x="9511885" y="-1187909"/>
            <a:ext cx="608380" cy="4747750"/>
          </a:xfrm>
          <a:prstGeom prst="homePlate">
            <a:avLst>
              <a:gd name="adj" fmla="val 2070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x-none"/>
          </a:p>
        </p:txBody>
      </p:sp>
      <p:sp>
        <p:nvSpPr>
          <p:cNvPr id="67" name="TextBox 66"/>
          <p:cNvSpPr txBox="1"/>
          <p:nvPr/>
        </p:nvSpPr>
        <p:spPr>
          <a:xfrm>
            <a:off x="7454900" y="862781"/>
            <a:ext cx="4703847" cy="58477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kk-KZ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Документальная и физическая прослеживаемость</a:t>
            </a:r>
          </a:p>
        </p:txBody>
      </p:sp>
    </p:spTree>
    <p:extLst>
      <p:ext uri="{BB962C8B-B14F-4D97-AF65-F5344CB8AC3E}">
        <p14:creationId xmlns:p14="http://schemas.microsoft.com/office/powerpoint/2010/main" val="2005462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Номер слайда 9">
            <a:extLst>
              <a:ext uri="{FF2B5EF4-FFF2-40B4-BE49-F238E27FC236}">
                <a16:creationId xmlns:a16="http://schemas.microsoft.com/office/drawing/2014/main" xmlns="" id="{A9ECF5B7-AB1F-4C5C-BF82-6FC5EC1A2586}"/>
              </a:ext>
            </a:extLst>
          </p:cNvPr>
          <p:cNvSpPr txBox="1">
            <a:spLocks/>
          </p:cNvSpPr>
          <p:nvPr/>
        </p:nvSpPr>
        <p:spPr bwMode="auto">
          <a:xfrm>
            <a:off x="11459301" y="6473974"/>
            <a:ext cx="725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x-none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E55C3-8D65-4392-977F-BDBE3FC0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>
          <a:xfrm>
            <a:off x="7212" y="148"/>
            <a:ext cx="12192000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8496A7-412D-465D-976A-A8611077C965}"/>
              </a:ext>
            </a:extLst>
          </p:cNvPr>
          <p:cNvSpPr/>
          <p:nvPr/>
        </p:nvSpPr>
        <p:spPr>
          <a:xfrm>
            <a:off x="0" y="-1"/>
            <a:ext cx="12192000" cy="881777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араллелограмм 43">
            <a:extLst>
              <a:ext uri="{FF2B5EF4-FFF2-40B4-BE49-F238E27FC236}">
                <a16:creationId xmlns:a16="http://schemas.microsoft.com/office/drawing/2014/main" xmlns="" id="{031F8992-64A9-4B6A-9ADE-FB8A8CA0D6B8}"/>
              </a:ext>
            </a:extLst>
          </p:cNvPr>
          <p:cNvSpPr/>
          <p:nvPr/>
        </p:nvSpPr>
        <p:spPr>
          <a:xfrm>
            <a:off x="-253187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6F9F8AD-56DD-4F1A-A085-E0EB01871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779" y="307403"/>
            <a:ext cx="281045" cy="281043"/>
          </a:xfrm>
          <a:prstGeom prst="rect">
            <a:avLst/>
          </a:prstGeom>
        </p:spPr>
      </p:pic>
      <p:sp>
        <p:nvSpPr>
          <p:cNvPr id="84" name="Параллелограмм 83">
            <a:extLst>
              <a:ext uri="{FF2B5EF4-FFF2-40B4-BE49-F238E27FC236}">
                <a16:creationId xmlns:a16="http://schemas.microsoft.com/office/drawing/2014/main" xmlns="" id="{D66AB616-CF6A-48CD-98B2-9A57779A0CAA}"/>
              </a:ext>
            </a:extLst>
          </p:cNvPr>
          <p:cNvSpPr/>
          <p:nvPr/>
        </p:nvSpPr>
        <p:spPr>
          <a:xfrm>
            <a:off x="33997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араллелограмм 86">
            <a:extLst>
              <a:ext uri="{FF2B5EF4-FFF2-40B4-BE49-F238E27FC236}">
                <a16:creationId xmlns:a16="http://schemas.microsoft.com/office/drawing/2014/main" xmlns="" id="{AD07A033-4871-4B1F-B2C6-C48A1F661CE1}"/>
              </a:ext>
            </a:extLst>
          </p:cNvPr>
          <p:cNvSpPr/>
          <p:nvPr/>
        </p:nvSpPr>
        <p:spPr>
          <a:xfrm>
            <a:off x="1059365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араллелограмм 87">
            <a:extLst>
              <a:ext uri="{FF2B5EF4-FFF2-40B4-BE49-F238E27FC236}">
                <a16:creationId xmlns:a16="http://schemas.microsoft.com/office/drawing/2014/main" xmlns="" id="{7086B5BE-F5CC-4BEA-ACB0-9A00D3BD7854}"/>
              </a:ext>
            </a:extLst>
          </p:cNvPr>
          <p:cNvSpPr/>
          <p:nvPr/>
        </p:nvSpPr>
        <p:spPr>
          <a:xfrm>
            <a:off x="11054609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араллелограмм 88">
            <a:extLst>
              <a:ext uri="{FF2B5EF4-FFF2-40B4-BE49-F238E27FC236}">
                <a16:creationId xmlns:a16="http://schemas.microsoft.com/office/drawing/2014/main" xmlns="" id="{14B0AB7D-177A-4EBB-98F4-B9CCED0B354E}"/>
              </a:ext>
            </a:extLst>
          </p:cNvPr>
          <p:cNvSpPr/>
          <p:nvPr/>
        </p:nvSpPr>
        <p:spPr>
          <a:xfrm>
            <a:off x="11536170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9B7D51D3-EC6A-4E72-93F2-E0AE0D6860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 flipV="1">
            <a:off x="10795167" y="307404"/>
            <a:ext cx="259438" cy="259438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E8F78F8A-E0C0-48B3-BBFB-3643F01852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40659" y="296076"/>
            <a:ext cx="284860" cy="28486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D8FDDE2D-F3B0-4364-BAD3-6281963E6D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V="1">
            <a:off x="11729564" y="313785"/>
            <a:ext cx="285750" cy="28575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53E90EC9-97D6-45E3-BA6F-6C78A52ECE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84434" y="296076"/>
            <a:ext cx="281043" cy="281043"/>
          </a:xfrm>
          <a:prstGeom prst="rect">
            <a:avLst/>
          </a:prstGeom>
        </p:spPr>
      </p:pic>
      <p:sp>
        <p:nvSpPr>
          <p:cNvPr id="85" name="Параллелограмм 84">
            <a:extLst>
              <a:ext uri="{FF2B5EF4-FFF2-40B4-BE49-F238E27FC236}">
                <a16:creationId xmlns:a16="http://schemas.microsoft.com/office/drawing/2014/main" xmlns="" id="{BCC4577C-C0A7-4E8F-B54E-1D462659C1B7}"/>
              </a:ext>
            </a:extLst>
          </p:cNvPr>
          <p:cNvSpPr/>
          <p:nvPr/>
        </p:nvSpPr>
        <p:spPr>
          <a:xfrm>
            <a:off x="908148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09F1BE9-06D6-4E36-84AD-B3ADB95934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36645" y="272318"/>
            <a:ext cx="304801" cy="304801"/>
          </a:xfrm>
          <a:prstGeom prst="rect">
            <a:avLst/>
          </a:prstGeom>
        </p:spPr>
      </p:pic>
      <p:sp>
        <p:nvSpPr>
          <p:cNvPr id="86" name="Параллелограмм 85">
            <a:extLst>
              <a:ext uri="{FF2B5EF4-FFF2-40B4-BE49-F238E27FC236}">
                <a16:creationId xmlns:a16="http://schemas.microsoft.com/office/drawing/2014/main" xmlns="" id="{595AEBA6-AB04-45BD-AAF1-204BA37243F0}"/>
              </a:ext>
            </a:extLst>
          </p:cNvPr>
          <p:cNvSpPr/>
          <p:nvPr/>
        </p:nvSpPr>
        <p:spPr>
          <a:xfrm>
            <a:off x="1441446" y="0"/>
            <a:ext cx="1104138" cy="881776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48ECA326-6C6A-4479-95AE-6963F91776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95052" y="152400"/>
            <a:ext cx="553357" cy="55335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4D7832C-CE89-49E7-ADB6-DD0EEE98796C}"/>
              </a:ext>
            </a:extLst>
          </p:cNvPr>
          <p:cNvSpPr txBox="1"/>
          <p:nvPr/>
        </p:nvSpPr>
        <p:spPr>
          <a:xfrm>
            <a:off x="2601454" y="253609"/>
            <a:ext cx="7352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 ОПРЕДЕЛЕНИЕ РИСКОВЫХ КОМПАНИЙ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8F24DE6E-00B9-4733-B2EA-109560C33D8E}"/>
              </a:ext>
            </a:extLst>
          </p:cNvPr>
          <p:cNvGrpSpPr/>
          <p:nvPr/>
        </p:nvGrpSpPr>
        <p:grpSpPr>
          <a:xfrm>
            <a:off x="1704811" y="1094860"/>
            <a:ext cx="3683623" cy="428625"/>
            <a:chOff x="1564653" y="1266825"/>
            <a:chExt cx="3683623" cy="428625"/>
          </a:xfrm>
          <a:solidFill>
            <a:srgbClr val="0070C0"/>
          </a:solidFill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xmlns="" id="{CED27EDC-4403-4C51-9879-AC429422797A}"/>
                </a:ext>
              </a:extLst>
            </p:cNvPr>
            <p:cNvSpPr/>
            <p:nvPr/>
          </p:nvSpPr>
          <p:spPr>
            <a:xfrm>
              <a:off x="1564653" y="1266825"/>
              <a:ext cx="3683622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DFB7B43C-9DF3-474D-BF38-668156FF45FE}"/>
                </a:ext>
              </a:extLst>
            </p:cNvPr>
            <p:cNvSpPr txBox="1"/>
            <p:nvPr/>
          </p:nvSpPr>
          <p:spPr>
            <a:xfrm>
              <a:off x="1564653" y="1281082"/>
              <a:ext cx="3683623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НАЛОГОПЛАТЕЛЬЩИК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0EED840B-4159-461E-A608-8C47D52C1328}"/>
              </a:ext>
            </a:extLst>
          </p:cNvPr>
          <p:cNvGrpSpPr/>
          <p:nvPr/>
        </p:nvGrpSpPr>
        <p:grpSpPr>
          <a:xfrm>
            <a:off x="-222545" y="1523485"/>
            <a:ext cx="5459646" cy="1000252"/>
            <a:chOff x="-362703" y="1695450"/>
            <a:chExt cx="5459646" cy="1000252"/>
          </a:xfrm>
        </p:grpSpPr>
        <p:sp>
          <p:nvSpPr>
            <p:cNvPr id="67" name="Шестиугольник 66">
              <a:extLst>
                <a:ext uri="{FF2B5EF4-FFF2-40B4-BE49-F238E27FC236}">
                  <a16:creationId xmlns:a16="http://schemas.microsoft.com/office/drawing/2014/main" xmlns="" id="{A49B53B9-5756-4CDF-ABB4-EC48B4F00AFD}"/>
                </a:ext>
              </a:extLst>
            </p:cNvPr>
            <p:cNvSpPr/>
            <p:nvPr/>
          </p:nvSpPr>
          <p:spPr>
            <a:xfrm rot="5400000">
              <a:off x="1687587" y="2060940"/>
              <a:ext cx="643720" cy="625804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Шестиугольник 67">
              <a:extLst>
                <a:ext uri="{FF2B5EF4-FFF2-40B4-BE49-F238E27FC236}">
                  <a16:creationId xmlns:a16="http://schemas.microsoft.com/office/drawing/2014/main" xmlns="" id="{E695A4FC-3719-4536-BDBE-ED8E196A557B}"/>
                </a:ext>
              </a:extLst>
            </p:cNvPr>
            <p:cNvSpPr/>
            <p:nvPr/>
          </p:nvSpPr>
          <p:spPr>
            <a:xfrm rot="5400000">
              <a:off x="3090545" y="2060940"/>
              <a:ext cx="643720" cy="625804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Шестиугольник 68">
              <a:extLst>
                <a:ext uri="{FF2B5EF4-FFF2-40B4-BE49-F238E27FC236}">
                  <a16:creationId xmlns:a16="http://schemas.microsoft.com/office/drawing/2014/main" xmlns="" id="{F225758B-07F6-49EF-8754-E2650A16264B}"/>
                </a:ext>
              </a:extLst>
            </p:cNvPr>
            <p:cNvSpPr/>
            <p:nvPr/>
          </p:nvSpPr>
          <p:spPr>
            <a:xfrm rot="5400000">
              <a:off x="4462181" y="2060940"/>
              <a:ext cx="643720" cy="625804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0" name="Прямая со стрелкой 69">
              <a:extLst>
                <a:ext uri="{FF2B5EF4-FFF2-40B4-BE49-F238E27FC236}">
                  <a16:creationId xmlns:a16="http://schemas.microsoft.com/office/drawing/2014/main" xmlns="" id="{63501596-4F9B-4557-B340-F067B7B6B1C1}"/>
                </a:ext>
              </a:extLst>
            </p:cNvPr>
            <p:cNvCxnSpPr>
              <a:stCxn id="67" idx="3"/>
            </p:cNvCxnSpPr>
            <p:nvPr/>
          </p:nvCxnSpPr>
          <p:spPr>
            <a:xfrm flipV="1">
              <a:off x="2009447" y="1695450"/>
              <a:ext cx="0" cy="356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>
              <a:extLst>
                <a:ext uri="{FF2B5EF4-FFF2-40B4-BE49-F238E27FC236}">
                  <a16:creationId xmlns:a16="http://schemas.microsoft.com/office/drawing/2014/main" xmlns="" id="{7A211CC2-3AAC-4CE9-ABF9-82C196A7FC0A}"/>
                </a:ext>
              </a:extLst>
            </p:cNvPr>
            <p:cNvCxnSpPr/>
            <p:nvPr/>
          </p:nvCxnSpPr>
          <p:spPr>
            <a:xfrm flipV="1">
              <a:off x="3412405" y="1695450"/>
              <a:ext cx="0" cy="356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>
              <a:extLst>
                <a:ext uri="{FF2B5EF4-FFF2-40B4-BE49-F238E27FC236}">
                  <a16:creationId xmlns:a16="http://schemas.microsoft.com/office/drawing/2014/main" xmlns="" id="{21F128AF-B837-45FB-B193-EC576279F4A9}"/>
                </a:ext>
              </a:extLst>
            </p:cNvPr>
            <p:cNvCxnSpPr/>
            <p:nvPr/>
          </p:nvCxnSpPr>
          <p:spPr>
            <a:xfrm flipV="1">
              <a:off x="4774922" y="1695450"/>
              <a:ext cx="0" cy="356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0D861E8B-EC2F-4082-B303-991A2581136A}"/>
                </a:ext>
              </a:extLst>
            </p:cNvPr>
            <p:cNvSpPr txBox="1"/>
            <p:nvPr/>
          </p:nvSpPr>
          <p:spPr>
            <a:xfrm>
              <a:off x="1719794" y="2184296"/>
              <a:ext cx="5793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4611EC3-8BC8-486F-A813-BB984D8E1C8E}"/>
                </a:ext>
              </a:extLst>
            </p:cNvPr>
            <p:cNvSpPr txBox="1"/>
            <p:nvPr/>
          </p:nvSpPr>
          <p:spPr>
            <a:xfrm>
              <a:off x="3116811" y="2184296"/>
              <a:ext cx="5793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A95EE41A-537C-4988-A585-2CF3546FADF1}"/>
                </a:ext>
              </a:extLst>
            </p:cNvPr>
            <p:cNvSpPr txBox="1"/>
            <p:nvPr/>
          </p:nvSpPr>
          <p:spPr>
            <a:xfrm>
              <a:off x="4470025" y="2184296"/>
              <a:ext cx="6258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17BFF9E4-66E6-46DE-8908-8EADF611790A}"/>
                </a:ext>
              </a:extLst>
            </p:cNvPr>
            <p:cNvSpPr txBox="1"/>
            <p:nvPr/>
          </p:nvSpPr>
          <p:spPr>
            <a:xfrm>
              <a:off x="-362703" y="2219953"/>
              <a:ext cx="16535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УРОВЕНЬ 1</a:t>
              </a: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3BCD85EB-855B-4F77-9E97-43AE3A44ED76}"/>
              </a:ext>
            </a:extLst>
          </p:cNvPr>
          <p:cNvGrpSpPr/>
          <p:nvPr/>
        </p:nvGrpSpPr>
        <p:grpSpPr>
          <a:xfrm>
            <a:off x="-228926" y="2617012"/>
            <a:ext cx="5802177" cy="864435"/>
            <a:chOff x="-369084" y="2695703"/>
            <a:chExt cx="5802177" cy="864435"/>
          </a:xfrm>
        </p:grpSpPr>
        <p:sp>
          <p:nvSpPr>
            <p:cNvPr id="78" name="Шестиугольник 77">
              <a:extLst>
                <a:ext uri="{FF2B5EF4-FFF2-40B4-BE49-F238E27FC236}">
                  <a16:creationId xmlns:a16="http://schemas.microsoft.com/office/drawing/2014/main" xmlns="" id="{09B17CAA-5F5B-4BEE-9074-5704CC4F9875}"/>
                </a:ext>
              </a:extLst>
            </p:cNvPr>
            <p:cNvSpPr/>
            <p:nvPr/>
          </p:nvSpPr>
          <p:spPr>
            <a:xfrm rot="5400000">
              <a:off x="1311856" y="2948625"/>
              <a:ext cx="643720" cy="579306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Шестиугольник 78">
              <a:extLst>
                <a:ext uri="{FF2B5EF4-FFF2-40B4-BE49-F238E27FC236}">
                  <a16:creationId xmlns:a16="http://schemas.microsoft.com/office/drawing/2014/main" xmlns="" id="{50A80649-85D8-4477-B3A5-2FC2E9EEE933}"/>
                </a:ext>
              </a:extLst>
            </p:cNvPr>
            <p:cNvSpPr/>
            <p:nvPr/>
          </p:nvSpPr>
          <p:spPr>
            <a:xfrm rot="5400000">
              <a:off x="2026849" y="2948625"/>
              <a:ext cx="643720" cy="579306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Шестиугольник 79">
              <a:extLst>
                <a:ext uri="{FF2B5EF4-FFF2-40B4-BE49-F238E27FC236}">
                  <a16:creationId xmlns:a16="http://schemas.microsoft.com/office/drawing/2014/main" xmlns="" id="{3994CF3A-6665-46D5-B35C-16F0A711BA6C}"/>
                </a:ext>
              </a:extLst>
            </p:cNvPr>
            <p:cNvSpPr/>
            <p:nvPr/>
          </p:nvSpPr>
          <p:spPr>
            <a:xfrm rot="5400000">
              <a:off x="2741843" y="2948625"/>
              <a:ext cx="643720" cy="579306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Шестиугольник 80">
              <a:extLst>
                <a:ext uri="{FF2B5EF4-FFF2-40B4-BE49-F238E27FC236}">
                  <a16:creationId xmlns:a16="http://schemas.microsoft.com/office/drawing/2014/main" xmlns="" id="{580BEEE5-BC10-4536-89D4-1B38C8A827DC}"/>
                </a:ext>
              </a:extLst>
            </p:cNvPr>
            <p:cNvSpPr/>
            <p:nvPr/>
          </p:nvSpPr>
          <p:spPr>
            <a:xfrm rot="5400000">
              <a:off x="3436578" y="2948625"/>
              <a:ext cx="643720" cy="579306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Шестиугольник 81">
              <a:extLst>
                <a:ext uri="{FF2B5EF4-FFF2-40B4-BE49-F238E27FC236}">
                  <a16:creationId xmlns:a16="http://schemas.microsoft.com/office/drawing/2014/main" xmlns="" id="{FBF21D8A-D46F-4B14-BF63-A860C59F6233}"/>
                </a:ext>
              </a:extLst>
            </p:cNvPr>
            <p:cNvSpPr/>
            <p:nvPr/>
          </p:nvSpPr>
          <p:spPr>
            <a:xfrm rot="5400000">
              <a:off x="4131315" y="2948625"/>
              <a:ext cx="643720" cy="579306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Шестиугольник 82">
              <a:extLst>
                <a:ext uri="{FF2B5EF4-FFF2-40B4-BE49-F238E27FC236}">
                  <a16:creationId xmlns:a16="http://schemas.microsoft.com/office/drawing/2014/main" xmlns="" id="{63DBF9A5-06AE-4D0E-8D4D-5A7747862412}"/>
                </a:ext>
              </a:extLst>
            </p:cNvPr>
            <p:cNvSpPr/>
            <p:nvPr/>
          </p:nvSpPr>
          <p:spPr>
            <a:xfrm rot="5400000">
              <a:off x="4821580" y="2948625"/>
              <a:ext cx="643720" cy="579306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6" name="Соединитель: уступ 95">
              <a:extLst>
                <a:ext uri="{FF2B5EF4-FFF2-40B4-BE49-F238E27FC236}">
                  <a16:creationId xmlns:a16="http://schemas.microsoft.com/office/drawing/2014/main" xmlns="" id="{942D46C9-5AA0-47BF-A92D-3767E74260F3}"/>
                </a:ext>
              </a:extLst>
            </p:cNvPr>
            <p:cNvCxnSpPr>
              <a:cxnSpLocks/>
              <a:stCxn id="78" idx="3"/>
              <a:endCxn id="79" idx="3"/>
            </p:cNvCxnSpPr>
            <p:nvPr/>
          </p:nvCxnSpPr>
          <p:spPr>
            <a:xfrm rot="5400000" flipH="1" flipV="1">
              <a:off x="1991212" y="2558922"/>
              <a:ext cx="12700" cy="714993"/>
            </a:xfrm>
            <a:prstGeom prst="bentConnector3">
              <a:avLst>
                <a:gd name="adj1" fmla="val 51513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>
              <a:extLst>
                <a:ext uri="{FF2B5EF4-FFF2-40B4-BE49-F238E27FC236}">
                  <a16:creationId xmlns:a16="http://schemas.microsoft.com/office/drawing/2014/main" xmlns="" id="{F4787B8D-9E39-4AB3-89EF-9344928876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9447" y="2695703"/>
              <a:ext cx="0" cy="161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Соединитель: уступ 97">
              <a:extLst>
                <a:ext uri="{FF2B5EF4-FFF2-40B4-BE49-F238E27FC236}">
                  <a16:creationId xmlns:a16="http://schemas.microsoft.com/office/drawing/2014/main" xmlns="" id="{EBD654A9-7DB7-4DFB-AB8F-DD9DF7CFC36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404261" y="2558922"/>
              <a:ext cx="12700" cy="714993"/>
            </a:xfrm>
            <a:prstGeom prst="bentConnector3">
              <a:avLst>
                <a:gd name="adj1" fmla="val 51513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>
              <a:extLst>
                <a:ext uri="{FF2B5EF4-FFF2-40B4-BE49-F238E27FC236}">
                  <a16:creationId xmlns:a16="http://schemas.microsoft.com/office/drawing/2014/main" xmlns="" id="{28D87958-2633-4B9A-80A9-BFF35871C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2496" y="2695703"/>
              <a:ext cx="0" cy="161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Соединитель: уступ 99">
              <a:extLst>
                <a:ext uri="{FF2B5EF4-FFF2-40B4-BE49-F238E27FC236}">
                  <a16:creationId xmlns:a16="http://schemas.microsoft.com/office/drawing/2014/main" xmlns="" id="{9E51C367-DCD6-4DBF-A942-76D2AF7175A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799826" y="2558922"/>
              <a:ext cx="12700" cy="714993"/>
            </a:xfrm>
            <a:prstGeom prst="bentConnector3">
              <a:avLst>
                <a:gd name="adj1" fmla="val 51513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>
              <a:extLst>
                <a:ext uri="{FF2B5EF4-FFF2-40B4-BE49-F238E27FC236}">
                  <a16:creationId xmlns:a16="http://schemas.microsoft.com/office/drawing/2014/main" xmlns="" id="{5C749054-5FD1-4FD3-AB3D-819EE0E38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4448" y="2695703"/>
              <a:ext cx="0" cy="161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19801EC9-A3A8-48F1-9827-97EE85E31E74}"/>
                </a:ext>
              </a:extLst>
            </p:cNvPr>
            <p:cNvSpPr txBox="1"/>
            <p:nvPr/>
          </p:nvSpPr>
          <p:spPr>
            <a:xfrm>
              <a:off x="1344063" y="3043835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D2C810EC-E371-49CB-8BA7-11859B82AC70}"/>
                </a:ext>
              </a:extLst>
            </p:cNvPr>
            <p:cNvSpPr txBox="1"/>
            <p:nvPr/>
          </p:nvSpPr>
          <p:spPr>
            <a:xfrm>
              <a:off x="2065406" y="3043835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A4070519-5800-41FB-800E-3BFF47378A9D}"/>
                </a:ext>
              </a:extLst>
            </p:cNvPr>
            <p:cNvSpPr txBox="1"/>
            <p:nvPr/>
          </p:nvSpPr>
          <p:spPr>
            <a:xfrm>
              <a:off x="2771551" y="3043835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6F7FCA02-81C8-45FD-B25F-6C9DF5E9E923}"/>
                </a:ext>
              </a:extLst>
            </p:cNvPr>
            <p:cNvSpPr txBox="1"/>
            <p:nvPr/>
          </p:nvSpPr>
          <p:spPr>
            <a:xfrm>
              <a:off x="3461172" y="3043835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6D313D6A-A21E-4F04-8518-9BA158E54E11}"/>
                </a:ext>
              </a:extLst>
            </p:cNvPr>
            <p:cNvSpPr txBox="1"/>
            <p:nvPr/>
          </p:nvSpPr>
          <p:spPr>
            <a:xfrm>
              <a:off x="4158027" y="3043835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534B007C-CD32-4565-8847-04973032FC39}"/>
                </a:ext>
              </a:extLst>
            </p:cNvPr>
            <p:cNvSpPr txBox="1"/>
            <p:nvPr/>
          </p:nvSpPr>
          <p:spPr>
            <a:xfrm>
              <a:off x="4847268" y="3043835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6681B4E8-4E68-4D29-BCC7-FB28B0B47F2E}"/>
                </a:ext>
              </a:extLst>
            </p:cNvPr>
            <p:cNvSpPr txBox="1"/>
            <p:nvPr/>
          </p:nvSpPr>
          <p:spPr>
            <a:xfrm>
              <a:off x="-369084" y="3074466"/>
              <a:ext cx="16535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УРОВЕНЬ 2</a:t>
              </a:r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722C28EF-9DA3-4D93-8A9D-EADB75BB8AA7}"/>
              </a:ext>
            </a:extLst>
          </p:cNvPr>
          <p:cNvGrpSpPr/>
          <p:nvPr/>
        </p:nvGrpSpPr>
        <p:grpSpPr>
          <a:xfrm>
            <a:off x="-228926" y="3574722"/>
            <a:ext cx="4417175" cy="864436"/>
            <a:chOff x="-369084" y="3560138"/>
            <a:chExt cx="4417175" cy="864436"/>
          </a:xfrm>
        </p:grpSpPr>
        <p:sp>
          <p:nvSpPr>
            <p:cNvPr id="110" name="Шестиугольник 109">
              <a:extLst>
                <a:ext uri="{FF2B5EF4-FFF2-40B4-BE49-F238E27FC236}">
                  <a16:creationId xmlns:a16="http://schemas.microsoft.com/office/drawing/2014/main" xmlns="" id="{0F836DDF-3A90-4A3A-AE46-7744BDFBFD90}"/>
                </a:ext>
              </a:extLst>
            </p:cNvPr>
            <p:cNvSpPr/>
            <p:nvPr/>
          </p:nvSpPr>
          <p:spPr>
            <a:xfrm rot="5400000">
              <a:off x="2026849" y="3813061"/>
              <a:ext cx="643720" cy="579306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Шестиугольник 110">
              <a:extLst>
                <a:ext uri="{FF2B5EF4-FFF2-40B4-BE49-F238E27FC236}">
                  <a16:creationId xmlns:a16="http://schemas.microsoft.com/office/drawing/2014/main" xmlns="" id="{1DB077D0-4324-4705-A8DC-91ACCF9F2EB0}"/>
                </a:ext>
              </a:extLst>
            </p:cNvPr>
            <p:cNvSpPr/>
            <p:nvPr/>
          </p:nvSpPr>
          <p:spPr>
            <a:xfrm rot="5400000">
              <a:off x="2741843" y="3813061"/>
              <a:ext cx="643720" cy="579306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Шестиугольник 111">
              <a:extLst>
                <a:ext uri="{FF2B5EF4-FFF2-40B4-BE49-F238E27FC236}">
                  <a16:creationId xmlns:a16="http://schemas.microsoft.com/office/drawing/2014/main" xmlns="" id="{858AC29F-5DC9-493C-9B96-F98FD308F18A}"/>
                </a:ext>
              </a:extLst>
            </p:cNvPr>
            <p:cNvSpPr/>
            <p:nvPr/>
          </p:nvSpPr>
          <p:spPr>
            <a:xfrm rot="5400000">
              <a:off x="3436578" y="3813061"/>
              <a:ext cx="643720" cy="579306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13" name="Соединитель: уступ 112">
              <a:extLst>
                <a:ext uri="{FF2B5EF4-FFF2-40B4-BE49-F238E27FC236}">
                  <a16:creationId xmlns:a16="http://schemas.microsoft.com/office/drawing/2014/main" xmlns="" id="{C1013398-F219-4C26-B41B-A5B3152AE5E4}"/>
                </a:ext>
              </a:extLst>
            </p:cNvPr>
            <p:cNvCxnSpPr>
              <a:cxnSpLocks/>
              <a:stCxn id="110" idx="3"/>
              <a:endCxn id="111" idx="3"/>
            </p:cNvCxnSpPr>
            <p:nvPr/>
          </p:nvCxnSpPr>
          <p:spPr>
            <a:xfrm rot="5400000" flipH="1" flipV="1">
              <a:off x="2706206" y="3423357"/>
              <a:ext cx="12700" cy="714994"/>
            </a:xfrm>
            <a:prstGeom prst="bentConnector3">
              <a:avLst>
                <a:gd name="adj1" fmla="val 5901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>
              <a:extLst>
                <a:ext uri="{FF2B5EF4-FFF2-40B4-BE49-F238E27FC236}">
                  <a16:creationId xmlns:a16="http://schemas.microsoft.com/office/drawing/2014/main" xmlns="" id="{272D7515-E259-4516-8733-9E0118C15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8817" y="3560138"/>
              <a:ext cx="0" cy="161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>
              <a:extLst>
                <a:ext uri="{FF2B5EF4-FFF2-40B4-BE49-F238E27FC236}">
                  <a16:creationId xmlns:a16="http://schemas.microsoft.com/office/drawing/2014/main" xmlns="" id="{E3D1FF26-6495-4712-8FD7-0F4536CACE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0825" y="3560138"/>
              <a:ext cx="0" cy="2143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F32B95D1-E638-4DA6-9C9A-60E13DA48597}"/>
                </a:ext>
              </a:extLst>
            </p:cNvPr>
            <p:cNvSpPr txBox="1"/>
            <p:nvPr/>
          </p:nvSpPr>
          <p:spPr>
            <a:xfrm>
              <a:off x="2059056" y="3905096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4A68D2FD-B98E-45D4-AD2C-1FBE5E0FF463}"/>
                </a:ext>
              </a:extLst>
            </p:cNvPr>
            <p:cNvSpPr txBox="1"/>
            <p:nvPr/>
          </p:nvSpPr>
          <p:spPr>
            <a:xfrm>
              <a:off x="2771551" y="3905096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П2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04A81CA4-63E7-4D23-917F-7828B264BF17}"/>
                </a:ext>
              </a:extLst>
            </p:cNvPr>
            <p:cNvSpPr txBox="1"/>
            <p:nvPr/>
          </p:nvSpPr>
          <p:spPr>
            <a:xfrm>
              <a:off x="3468786" y="3905096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6E38A0FF-D638-4207-966A-9776131D941C}"/>
                </a:ext>
              </a:extLst>
            </p:cNvPr>
            <p:cNvSpPr txBox="1"/>
            <p:nvPr/>
          </p:nvSpPr>
          <p:spPr>
            <a:xfrm>
              <a:off x="-369084" y="3941228"/>
              <a:ext cx="16535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УРОВЕНЬ 3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xmlns="" id="{09486279-A414-45AF-9B93-D416BCB50F5E}"/>
              </a:ext>
            </a:extLst>
          </p:cNvPr>
          <p:cNvGrpSpPr/>
          <p:nvPr/>
        </p:nvGrpSpPr>
        <p:grpSpPr>
          <a:xfrm>
            <a:off x="-228926" y="4532433"/>
            <a:ext cx="3727554" cy="864436"/>
            <a:chOff x="-369084" y="4449138"/>
            <a:chExt cx="3727554" cy="864436"/>
          </a:xfrm>
        </p:grpSpPr>
        <p:sp>
          <p:nvSpPr>
            <p:cNvPr id="121" name="Шестиугольник 120">
              <a:extLst>
                <a:ext uri="{FF2B5EF4-FFF2-40B4-BE49-F238E27FC236}">
                  <a16:creationId xmlns:a16="http://schemas.microsoft.com/office/drawing/2014/main" xmlns="" id="{7AEDA138-6CE7-4E70-A8F4-0BE9285679DA}"/>
                </a:ext>
              </a:extLst>
            </p:cNvPr>
            <p:cNvSpPr/>
            <p:nvPr/>
          </p:nvSpPr>
          <p:spPr>
            <a:xfrm rot="5400000">
              <a:off x="1302949" y="4702061"/>
              <a:ext cx="643720" cy="579306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Шестиугольник 121">
              <a:extLst>
                <a:ext uri="{FF2B5EF4-FFF2-40B4-BE49-F238E27FC236}">
                  <a16:creationId xmlns:a16="http://schemas.microsoft.com/office/drawing/2014/main" xmlns="" id="{0BF63A81-AA61-4C1F-A972-3B76CAF72952}"/>
                </a:ext>
              </a:extLst>
            </p:cNvPr>
            <p:cNvSpPr/>
            <p:nvPr/>
          </p:nvSpPr>
          <p:spPr>
            <a:xfrm rot="5400000">
              <a:off x="2017943" y="4702061"/>
              <a:ext cx="643720" cy="579306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Шестиугольник 122">
              <a:extLst>
                <a:ext uri="{FF2B5EF4-FFF2-40B4-BE49-F238E27FC236}">
                  <a16:creationId xmlns:a16="http://schemas.microsoft.com/office/drawing/2014/main" xmlns="" id="{B266318D-52F3-43C3-9F6D-6F88E6AACDDA}"/>
                </a:ext>
              </a:extLst>
            </p:cNvPr>
            <p:cNvSpPr/>
            <p:nvPr/>
          </p:nvSpPr>
          <p:spPr>
            <a:xfrm rot="5400000">
              <a:off x="2746957" y="4702061"/>
              <a:ext cx="643720" cy="579306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24" name="Соединитель: уступ 123">
              <a:extLst>
                <a:ext uri="{FF2B5EF4-FFF2-40B4-BE49-F238E27FC236}">
                  <a16:creationId xmlns:a16="http://schemas.microsoft.com/office/drawing/2014/main" xmlns="" id="{EFC51C23-8616-43DF-81EC-015B13DA7A9A}"/>
                </a:ext>
              </a:extLst>
            </p:cNvPr>
            <p:cNvCxnSpPr>
              <a:cxnSpLocks/>
              <a:stCxn id="121" idx="3"/>
              <a:endCxn id="122" idx="3"/>
            </p:cNvCxnSpPr>
            <p:nvPr/>
          </p:nvCxnSpPr>
          <p:spPr>
            <a:xfrm rot="5400000" flipH="1" flipV="1">
              <a:off x="1982306" y="4312357"/>
              <a:ext cx="12700" cy="714994"/>
            </a:xfrm>
            <a:prstGeom prst="bentConnector3">
              <a:avLst>
                <a:gd name="adj1" fmla="val 5901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 стрелкой 124">
              <a:extLst>
                <a:ext uri="{FF2B5EF4-FFF2-40B4-BE49-F238E27FC236}">
                  <a16:creationId xmlns:a16="http://schemas.microsoft.com/office/drawing/2014/main" xmlns="" id="{F53952AD-1DAD-41D3-A261-AAD15F6D0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4917" y="4449138"/>
              <a:ext cx="0" cy="161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125">
              <a:extLst>
                <a:ext uri="{FF2B5EF4-FFF2-40B4-BE49-F238E27FC236}">
                  <a16:creationId xmlns:a16="http://schemas.microsoft.com/office/drawing/2014/main" xmlns="" id="{CA0B5D15-0828-41FF-B3CE-117B1FEEA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1204" y="4449138"/>
              <a:ext cx="0" cy="2143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76CECBBE-9AA6-4EB3-A7F9-0C569184BC9B}"/>
                </a:ext>
              </a:extLst>
            </p:cNvPr>
            <p:cNvSpPr txBox="1"/>
            <p:nvPr/>
          </p:nvSpPr>
          <p:spPr>
            <a:xfrm>
              <a:off x="1335156" y="4809906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00C757E1-38EC-4318-BC1B-63C061EA5D00}"/>
                </a:ext>
              </a:extLst>
            </p:cNvPr>
            <p:cNvSpPr txBox="1"/>
            <p:nvPr/>
          </p:nvSpPr>
          <p:spPr>
            <a:xfrm>
              <a:off x="2050149" y="4801376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П2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A36CC288-60D5-4A09-959D-5A4A7CBB8C71}"/>
                </a:ext>
              </a:extLst>
            </p:cNvPr>
            <p:cNvSpPr txBox="1"/>
            <p:nvPr/>
          </p:nvSpPr>
          <p:spPr>
            <a:xfrm>
              <a:off x="2771551" y="4809906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П1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EE9BE81E-A2FD-42FB-9D5D-56B90AD79EF8}"/>
                </a:ext>
              </a:extLst>
            </p:cNvPr>
            <p:cNvSpPr txBox="1"/>
            <p:nvPr/>
          </p:nvSpPr>
          <p:spPr>
            <a:xfrm>
              <a:off x="-369084" y="4840094"/>
              <a:ext cx="16535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УРОВЕНЬ 4</a:t>
              </a:r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8DD12BC5-A780-4A4A-92BB-C339FB1C8AA8}"/>
              </a:ext>
            </a:extLst>
          </p:cNvPr>
          <p:cNvGrpSpPr/>
          <p:nvPr/>
        </p:nvGrpSpPr>
        <p:grpSpPr>
          <a:xfrm>
            <a:off x="-228926" y="5490142"/>
            <a:ext cx="5118261" cy="858087"/>
            <a:chOff x="-369084" y="5313574"/>
            <a:chExt cx="5118261" cy="858087"/>
          </a:xfrm>
        </p:grpSpPr>
        <p:sp>
          <p:nvSpPr>
            <p:cNvPr id="132" name="Шестиугольник 131">
              <a:extLst>
                <a:ext uri="{FF2B5EF4-FFF2-40B4-BE49-F238E27FC236}">
                  <a16:creationId xmlns:a16="http://schemas.microsoft.com/office/drawing/2014/main" xmlns="" id="{8F5DFF5F-D876-4F7E-8D8B-B5CE3FC06404}"/>
                </a:ext>
              </a:extLst>
            </p:cNvPr>
            <p:cNvSpPr/>
            <p:nvPr/>
          </p:nvSpPr>
          <p:spPr>
            <a:xfrm rot="5400000">
              <a:off x="1302949" y="5560148"/>
              <a:ext cx="643720" cy="579306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Шестиугольник 132">
              <a:extLst>
                <a:ext uri="{FF2B5EF4-FFF2-40B4-BE49-F238E27FC236}">
                  <a16:creationId xmlns:a16="http://schemas.microsoft.com/office/drawing/2014/main" xmlns="" id="{DEB05BB7-9AB4-4BFB-8CBF-FE563BB63445}"/>
                </a:ext>
              </a:extLst>
            </p:cNvPr>
            <p:cNvSpPr/>
            <p:nvPr/>
          </p:nvSpPr>
          <p:spPr>
            <a:xfrm rot="5400000">
              <a:off x="2026849" y="5541934"/>
              <a:ext cx="643720" cy="579306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Шестиугольник 133">
              <a:extLst>
                <a:ext uri="{FF2B5EF4-FFF2-40B4-BE49-F238E27FC236}">
                  <a16:creationId xmlns:a16="http://schemas.microsoft.com/office/drawing/2014/main" xmlns="" id="{23AE8081-AB2D-48D8-B41F-FC31121DCFAF}"/>
                </a:ext>
              </a:extLst>
            </p:cNvPr>
            <p:cNvSpPr/>
            <p:nvPr/>
          </p:nvSpPr>
          <p:spPr>
            <a:xfrm rot="5400000">
              <a:off x="2741843" y="5541934"/>
              <a:ext cx="643720" cy="579306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Шестиугольник 134">
              <a:extLst>
                <a:ext uri="{FF2B5EF4-FFF2-40B4-BE49-F238E27FC236}">
                  <a16:creationId xmlns:a16="http://schemas.microsoft.com/office/drawing/2014/main" xmlns="" id="{E3BA3DF6-9511-4A31-81A4-91A14A4390C2}"/>
                </a:ext>
              </a:extLst>
            </p:cNvPr>
            <p:cNvSpPr/>
            <p:nvPr/>
          </p:nvSpPr>
          <p:spPr>
            <a:xfrm rot="5400000">
              <a:off x="3436578" y="5541934"/>
              <a:ext cx="643720" cy="579306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Шестиугольник 135">
              <a:extLst>
                <a:ext uri="{FF2B5EF4-FFF2-40B4-BE49-F238E27FC236}">
                  <a16:creationId xmlns:a16="http://schemas.microsoft.com/office/drawing/2014/main" xmlns="" id="{F150ADC4-1D02-4128-9CC6-E2A2FE1B70DE}"/>
                </a:ext>
              </a:extLst>
            </p:cNvPr>
            <p:cNvSpPr/>
            <p:nvPr/>
          </p:nvSpPr>
          <p:spPr>
            <a:xfrm rot="5400000">
              <a:off x="4131315" y="5541934"/>
              <a:ext cx="643720" cy="579306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37" name="Прямая со стрелкой 136">
              <a:extLst>
                <a:ext uri="{FF2B5EF4-FFF2-40B4-BE49-F238E27FC236}">
                  <a16:creationId xmlns:a16="http://schemas.microsoft.com/office/drawing/2014/main" xmlns="" id="{9B934C00-9CCA-4A7A-98CB-2E61C90FD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4809" y="5313574"/>
              <a:ext cx="0" cy="2143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 стрелкой 137">
              <a:extLst>
                <a:ext uri="{FF2B5EF4-FFF2-40B4-BE49-F238E27FC236}">
                  <a16:creationId xmlns:a16="http://schemas.microsoft.com/office/drawing/2014/main" xmlns="" id="{029686AA-69AB-4187-8613-829DB96623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4743" y="5313574"/>
              <a:ext cx="0" cy="2143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>
              <a:extLst>
                <a:ext uri="{FF2B5EF4-FFF2-40B4-BE49-F238E27FC236}">
                  <a16:creationId xmlns:a16="http://schemas.microsoft.com/office/drawing/2014/main" xmlns="" id="{F431B26E-D812-4075-A4A3-0D7B9D8219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8817" y="5313574"/>
              <a:ext cx="0" cy="2143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Соединитель: уступ 139">
              <a:extLst>
                <a:ext uri="{FF2B5EF4-FFF2-40B4-BE49-F238E27FC236}">
                  <a16:creationId xmlns:a16="http://schemas.microsoft.com/office/drawing/2014/main" xmlns="" id="{B98BB063-11F2-4192-A6FC-A2CEE1A4DC3D}"/>
                </a:ext>
              </a:extLst>
            </p:cNvPr>
            <p:cNvCxnSpPr>
              <a:cxnSpLocks/>
              <a:stCxn id="134" idx="3"/>
              <a:endCxn id="136" idx="3"/>
            </p:cNvCxnSpPr>
            <p:nvPr/>
          </p:nvCxnSpPr>
          <p:spPr>
            <a:xfrm rot="5400000" flipH="1" flipV="1">
              <a:off x="3758439" y="4814991"/>
              <a:ext cx="12700" cy="1389472"/>
            </a:xfrm>
            <a:prstGeom prst="bentConnector3">
              <a:avLst>
                <a:gd name="adj1" fmla="val 52140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>
              <a:extLst>
                <a:ext uri="{FF2B5EF4-FFF2-40B4-BE49-F238E27FC236}">
                  <a16:creationId xmlns:a16="http://schemas.microsoft.com/office/drawing/2014/main" xmlns="" id="{AE7F34D2-7019-4AC9-B5AC-7D5B102D3E65}"/>
                </a:ext>
              </a:extLst>
            </p:cNvPr>
            <p:cNvCxnSpPr>
              <a:cxnSpLocks/>
            </p:cNvCxnSpPr>
            <p:nvPr/>
          </p:nvCxnSpPr>
          <p:spPr>
            <a:xfrm>
              <a:off x="3758438" y="5457514"/>
              <a:ext cx="0" cy="52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1BA6041C-5C0B-43AC-B313-4F58ACC661DA}"/>
                </a:ext>
              </a:extLst>
            </p:cNvPr>
            <p:cNvSpPr txBox="1"/>
            <p:nvPr/>
          </p:nvSpPr>
          <p:spPr>
            <a:xfrm>
              <a:off x="1344063" y="5661650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П1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A9477B93-A648-4827-B0A4-AB9472AF96D5}"/>
                </a:ext>
              </a:extLst>
            </p:cNvPr>
            <p:cNvSpPr txBox="1"/>
            <p:nvPr/>
          </p:nvSpPr>
          <p:spPr>
            <a:xfrm>
              <a:off x="2067584" y="5661650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5948CD32-996E-485F-87A7-63C97B256E20}"/>
                </a:ext>
              </a:extLst>
            </p:cNvPr>
            <p:cNvSpPr txBox="1"/>
            <p:nvPr/>
          </p:nvSpPr>
          <p:spPr>
            <a:xfrm>
              <a:off x="2779165" y="5661650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П1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69B73591-6854-4995-A1A7-4D5B0BB71C8A}"/>
                </a:ext>
              </a:extLst>
            </p:cNvPr>
            <p:cNvSpPr txBox="1"/>
            <p:nvPr/>
          </p:nvSpPr>
          <p:spPr>
            <a:xfrm>
              <a:off x="3475136" y="5661650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П2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xmlns="" id="{71B5B840-CD73-453E-82F8-9A31970DDFFB}"/>
                </a:ext>
              </a:extLst>
            </p:cNvPr>
            <p:cNvSpPr txBox="1"/>
            <p:nvPr/>
          </p:nvSpPr>
          <p:spPr>
            <a:xfrm>
              <a:off x="4169872" y="5661650"/>
              <a:ext cx="5793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П3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xmlns="" id="{98B8419B-7D76-4D01-9925-098F5F0C09D3}"/>
                </a:ext>
              </a:extLst>
            </p:cNvPr>
            <p:cNvSpPr txBox="1"/>
            <p:nvPr/>
          </p:nvSpPr>
          <p:spPr>
            <a:xfrm>
              <a:off x="-369084" y="5707226"/>
              <a:ext cx="16535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УРОВЕНЬ 5</a:t>
              </a:r>
            </a:p>
          </p:txBody>
        </p:sp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xmlns="" id="{65B00CEE-AAB1-476A-B2ED-B51E9E272EB4}"/>
              </a:ext>
            </a:extLst>
          </p:cNvPr>
          <p:cNvGrpSpPr/>
          <p:nvPr/>
        </p:nvGrpSpPr>
        <p:grpSpPr>
          <a:xfrm>
            <a:off x="5713820" y="1898643"/>
            <a:ext cx="5993924" cy="673703"/>
            <a:chOff x="6025021" y="2034097"/>
            <a:chExt cx="5993924" cy="673703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50A33E8C-68F8-403A-9190-AA29D379BDDA}"/>
                </a:ext>
              </a:extLst>
            </p:cNvPr>
            <p:cNvSpPr txBox="1"/>
            <p:nvPr/>
          </p:nvSpPr>
          <p:spPr>
            <a:xfrm>
              <a:off x="6025021" y="2034097"/>
              <a:ext cx="260606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545 </a:t>
              </a:r>
              <a:r>
                <a:rPr lang="ru-RU" sz="2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млрд. </a:t>
              </a:r>
              <a:r>
                <a:rPr lang="ru-RU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тг</a:t>
              </a:r>
              <a:r>
                <a:rPr lang="ru-RU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EDF69056-5F91-474E-9171-8D3B0895E401}"/>
                </a:ext>
              </a:extLst>
            </p:cNvPr>
            <p:cNvSpPr txBox="1"/>
            <p:nvPr/>
          </p:nvSpPr>
          <p:spPr>
            <a:xfrm>
              <a:off x="8197831" y="2123025"/>
              <a:ext cx="38211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Поступило в бюджет дистанционно без выхода на проверку</a:t>
              </a:r>
              <a:endParaRPr lang="ru-R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xmlns="" id="{51622815-3B1A-470C-876B-3D7EDC64695F}"/>
              </a:ext>
            </a:extLst>
          </p:cNvPr>
          <p:cNvGrpSpPr/>
          <p:nvPr/>
        </p:nvGrpSpPr>
        <p:grpSpPr>
          <a:xfrm>
            <a:off x="5808110" y="1075687"/>
            <a:ext cx="6357062" cy="820305"/>
            <a:chOff x="5902401" y="3204215"/>
            <a:chExt cx="6357062" cy="820305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DB211B50-C736-40CC-8EF6-8B1C4E28FE3D}"/>
                </a:ext>
              </a:extLst>
            </p:cNvPr>
            <p:cNvSpPr txBox="1"/>
            <p:nvPr/>
          </p:nvSpPr>
          <p:spPr>
            <a:xfrm>
              <a:off x="5902401" y="3204215"/>
              <a:ext cx="2476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 </a:t>
              </a:r>
              <a:r>
                <a:rPr lang="en-US" sz="2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r>
                <a:rPr lang="ru-RU" sz="2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ru-RU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EDD3AA75-FEE0-44C0-9194-587CF8C1D53F}"/>
                </a:ext>
              </a:extLst>
            </p:cNvPr>
            <p:cNvSpPr txBox="1"/>
            <p:nvPr/>
          </p:nvSpPr>
          <p:spPr>
            <a:xfrm>
              <a:off x="7679115" y="3255079"/>
              <a:ext cx="458034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Рост эффективности камерального контроля по НДС, выставлено 38 тыс. уведомлений</a:t>
              </a:r>
            </a:p>
            <a:p>
              <a:r>
                <a:rPr lang="ru-RU" sz="120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(в 2020 году 47 тыс.)</a:t>
              </a:r>
              <a:endParaRPr lang="ru-RU" sz="12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xmlns="" id="{6FE53949-EA6A-4850-B4C7-4450E7C84A8A}"/>
              </a:ext>
            </a:extLst>
          </p:cNvPr>
          <p:cNvGrpSpPr/>
          <p:nvPr/>
        </p:nvGrpSpPr>
        <p:grpSpPr>
          <a:xfrm>
            <a:off x="5778534" y="2922918"/>
            <a:ext cx="6357062" cy="750451"/>
            <a:chOff x="6085085" y="4591221"/>
            <a:chExt cx="6357062" cy="750451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9D389286-67BC-43AE-BEC8-038B4347092B}"/>
                </a:ext>
              </a:extLst>
            </p:cNvPr>
            <p:cNvSpPr txBox="1"/>
            <p:nvPr/>
          </p:nvSpPr>
          <p:spPr>
            <a:xfrm>
              <a:off x="6085085" y="4591221"/>
              <a:ext cx="2476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8,4 тыс.</a:t>
              </a:r>
              <a:endParaRPr lang="ru-RU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xmlns="" id="{E93276DD-01FF-45BC-819E-F770638B7EC3}"/>
                </a:ext>
              </a:extLst>
            </p:cNvPr>
            <p:cNvSpPr txBox="1"/>
            <p:nvPr/>
          </p:nvSpPr>
          <p:spPr>
            <a:xfrm>
              <a:off x="7718729" y="4633786"/>
              <a:ext cx="472341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Плательщикам НДС заблокирована выписка ЭСФ с оборотом </a:t>
              </a:r>
              <a:r>
                <a:rPr lang="ru-RU" sz="2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2,8 </a:t>
              </a:r>
              <a:r>
                <a:rPr lang="ru-RU" sz="20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трлн</a:t>
              </a:r>
              <a:r>
                <a:rPr lang="ru-RU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тенге</a:t>
              </a:r>
            </a:p>
          </p:txBody>
        </p:sp>
      </p:grp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xmlns="" id="{A5B173B4-006C-44C2-BF96-58A8F811D360}"/>
              </a:ext>
            </a:extLst>
          </p:cNvPr>
          <p:cNvGrpSpPr/>
          <p:nvPr/>
        </p:nvGrpSpPr>
        <p:grpSpPr>
          <a:xfrm>
            <a:off x="5778535" y="3988626"/>
            <a:ext cx="6357061" cy="707886"/>
            <a:chOff x="6051435" y="4586488"/>
            <a:chExt cx="6357061" cy="707886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19EC7A73-14CE-4735-880F-9A01B44387A8}"/>
                </a:ext>
              </a:extLst>
            </p:cNvPr>
            <p:cNvSpPr txBox="1"/>
            <p:nvPr/>
          </p:nvSpPr>
          <p:spPr>
            <a:xfrm>
              <a:off x="6051435" y="4591221"/>
              <a:ext cx="24765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914 НП</a:t>
              </a:r>
              <a:endParaRPr lang="ru-RU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4E6F2A73-53A3-4CD0-8CB3-C57C334EE886}"/>
                </a:ext>
              </a:extLst>
            </p:cNvPr>
            <p:cNvSpPr txBox="1"/>
            <p:nvPr/>
          </p:nvSpPr>
          <p:spPr>
            <a:xfrm>
              <a:off x="7718729" y="4586488"/>
              <a:ext cx="468976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Регистрация признана недействительной с суммой оборота </a:t>
              </a:r>
              <a:r>
                <a:rPr lang="ru-RU" sz="2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537,7 </a:t>
              </a:r>
              <a:r>
                <a:rPr lang="ru-RU" sz="20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</a:t>
              </a:r>
              <a:r>
                <a:rPr lang="ru-RU" sz="16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.тенге</a:t>
              </a:r>
              <a:endPara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xmlns="" id="{2799EBAB-AE7B-47DA-AA90-6A68165DB9FA}"/>
              </a:ext>
            </a:extLst>
          </p:cNvPr>
          <p:cNvGrpSpPr/>
          <p:nvPr/>
        </p:nvGrpSpPr>
        <p:grpSpPr>
          <a:xfrm>
            <a:off x="5808110" y="5098335"/>
            <a:ext cx="6665574" cy="1069523"/>
            <a:chOff x="6082281" y="1084720"/>
            <a:chExt cx="6109720" cy="1074339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xmlns="" id="{003B592A-11E7-437F-A896-DD3119E47AD6}"/>
                </a:ext>
              </a:extLst>
            </p:cNvPr>
            <p:cNvSpPr txBox="1"/>
            <p:nvPr/>
          </p:nvSpPr>
          <p:spPr>
            <a:xfrm>
              <a:off x="6082281" y="1118490"/>
              <a:ext cx="1063866" cy="958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ИДН</a:t>
              </a:r>
              <a:endPara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</a:t>
              </a:r>
              <a:r>
                <a:rPr lang="en-US" sz="1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июня 2021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E9AE22A7-7383-4B2A-B3DA-B76E591CF176}"/>
                </a:ext>
              </a:extLst>
            </p:cNvPr>
            <p:cNvSpPr txBox="1"/>
            <p:nvPr/>
          </p:nvSpPr>
          <p:spPr>
            <a:xfrm>
              <a:off x="7526841" y="1084720"/>
              <a:ext cx="4665160" cy="1074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Совместно с НПП «Атамекен» </a:t>
              </a:r>
              <a:r>
                <a:rPr 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Индекс добросовестности налогоплательщика</a:t>
              </a:r>
            </a:p>
            <a:p>
              <a:r>
                <a:rPr lang="en-US" sz="80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ru-RU" sz="80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</a:t>
              </a:r>
              <a:r>
                <a:rPr lang="ru-RU" sz="105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арактеризует вероятность , что налогоплательщик имеет риски выписки счетов-фактур без фактической поставки товаров, выполнения работ, оказания услуг</a:t>
              </a:r>
              <a:r>
                <a:rPr lang="en-US" sz="105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ru-RU" sz="105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518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18916</TotalTime>
  <Words>1608</Words>
  <Application>Microsoft Office PowerPoint</Application>
  <PresentationFormat>Произвольный</PresentationFormat>
  <Paragraphs>380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Губашева Умитгул Булатовна</cp:lastModifiedBy>
  <cp:revision>487</cp:revision>
  <cp:lastPrinted>2021-12-09T11:54:52Z</cp:lastPrinted>
  <dcterms:created xsi:type="dcterms:W3CDTF">2020-12-10T09:43:00Z</dcterms:created>
  <dcterms:modified xsi:type="dcterms:W3CDTF">2021-12-20T11:27:48Z</dcterms:modified>
</cp:coreProperties>
</file>