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92" r:id="rId2"/>
    <p:sldId id="297" r:id="rId3"/>
    <p:sldId id="331" r:id="rId4"/>
    <p:sldId id="329" r:id="rId5"/>
    <p:sldId id="328" r:id="rId6"/>
    <p:sldId id="330" r:id="rId7"/>
    <p:sldId id="323" r:id="rId8"/>
    <p:sldId id="322" r:id="rId9"/>
    <p:sldId id="320" r:id="rId10"/>
    <p:sldId id="333" r:id="rId11"/>
    <p:sldId id="302" r:id="rId12"/>
    <p:sldId id="317" r:id="rId13"/>
    <p:sldId id="318" r:id="rId14"/>
    <p:sldId id="314" r:id="rId15"/>
    <p:sldId id="316" r:id="rId16"/>
    <p:sldId id="324" r:id="rId17"/>
    <p:sldId id="311" r:id="rId18"/>
    <p:sldId id="312" r:id="rId19"/>
    <p:sldId id="306" r:id="rId20"/>
    <p:sldId id="307" r:id="rId21"/>
    <p:sldId id="332" r:id="rId22"/>
    <p:sldId id="309" r:id="rId23"/>
    <p:sldId id="334" r:id="rId24"/>
    <p:sldId id="293" r:id="rId25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EAD"/>
    <a:srgbClr val="A40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86423" autoAdjust="0"/>
  </p:normalViewPr>
  <p:slideViewPr>
    <p:cSldViewPr snapToGrid="0">
      <p:cViewPr varScale="1">
        <p:scale>
          <a:sx n="60" d="100"/>
          <a:sy n="60" d="100"/>
        </p:scale>
        <p:origin x="5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производство 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3166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  <c:pt idx="5">
                  <c:v>2021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2680</c:v>
                </c:pt>
                <c:pt idx="1">
                  <c:v>2902</c:v>
                </c:pt>
                <c:pt idx="2">
                  <c:v>3115</c:v>
                </c:pt>
                <c:pt idx="3">
                  <c:v>3196</c:v>
                </c:pt>
                <c:pt idx="4">
                  <c:v>3178</c:v>
                </c:pt>
                <c:pt idx="5">
                  <c:v>3168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33-C146-A7FD-4299734F0A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Внутреннее потребление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black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  <c:pt idx="5">
                  <c:v>2021 г.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1370.0519999999999</c:v>
                </c:pt>
                <c:pt idx="1">
                  <c:v>1640.604</c:v>
                </c:pt>
                <c:pt idx="2">
                  <c:v>1709.5119999999999</c:v>
                </c:pt>
                <c:pt idx="3">
                  <c:v>1562.8869999999999</c:v>
                </c:pt>
                <c:pt idx="4">
                  <c:v>1602.0250000000001</c:v>
                </c:pt>
                <c:pt idx="5">
                  <c:v>1516.7239999999999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33-C146-A7FD-4299734F0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330307416"/>
        <c:axId val="330312120"/>
      </c:barChart>
      <c:catAx>
        <c:axId val="330307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 Narrow" panose="020B0606020202030204" pitchFamily="34" charset="0"/>
              </a:defRPr>
            </a:pPr>
            <a:endParaRPr lang="ru-RU"/>
          </a:p>
        </c:txPr>
        <c:crossAx val="330312120"/>
        <c:crosses val="autoZero"/>
        <c:auto val="1"/>
        <c:lblAlgn val="ctr"/>
        <c:lblOffset val="100"/>
        <c:noMultiLvlLbl val="0"/>
      </c:catAx>
      <c:valAx>
        <c:axId val="330312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0307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bg1"/>
                </a:solidFill>
                <a:latin typeface="+mn-lt"/>
              </a:defRPr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Объем закупа ТРУ по группам</a:t>
            </a:r>
          </a:p>
        </c:rich>
      </c:tx>
      <c:layout>
        <c:manualLayout>
          <c:xMode val="edge"/>
          <c:yMode val="edge"/>
          <c:x val="0.31055644428589746"/>
          <c:y val="8.07549576634417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6009408888004759E-2"/>
          <c:y val="0.2677844662831641"/>
          <c:w val="0.90826628905567408"/>
          <c:h val="0.58192449969086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B3-4705-9CF8-84FFCDE42AC3}"/>
              </c:ext>
            </c:extLst>
          </c:dPt>
          <c:dPt>
            <c:idx val="1"/>
            <c:invertIfNegative val="0"/>
            <c:bubble3D val="0"/>
            <c:spPr>
              <a:solidFill>
                <a:srgbClr val="CEB0E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B3-4705-9CF8-84FFCDE42A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B3-4705-9CF8-84FFCDE42AC3}"/>
              </c:ext>
            </c:extLst>
          </c:dPt>
          <c:dLbls>
            <c:dLbl>
              <c:idx val="0"/>
              <c:layout>
                <c:manualLayout>
                  <c:x val="1.4852115605758151E-3"/>
                  <c:y val="6.6523074602223599E-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75%</a:t>
                    </a:r>
                    <a:endParaRPr lang="en-US" sz="1168" b="1" dirty="0">
                      <a:solidFill>
                        <a:schemeClr val="accent5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B3-4705-9CF8-84FFCDE42AC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331973650324373E-3"/>
                  <c:y val="-5.7833170604973585E-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13%</a:t>
                    </a:r>
                    <a:endParaRPr lang="en-US" sz="1168" b="1" dirty="0">
                      <a:solidFill>
                        <a:schemeClr val="accent5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FB3-4705-9CF8-84FFCDE42AC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3902104710054642E-3"/>
                  <c:y val="-4.307761933296737E-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12%</a:t>
                    </a:r>
                    <a:endParaRPr lang="en-US" sz="1168" b="1" dirty="0">
                      <a:solidFill>
                        <a:schemeClr val="accent1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FB3-4705-9CF8-84FFCDE42AC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148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ТШО, КПО, НКОК</c:v>
                </c:pt>
                <c:pt idx="1">
                  <c:v>Самрук, КМГ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FB3-4705-9CF8-84FFCDE42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8014112"/>
        <c:axId val="378017248"/>
      </c:barChart>
      <c:catAx>
        <c:axId val="37801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78017248"/>
        <c:crosses val="autoZero"/>
        <c:auto val="1"/>
        <c:lblAlgn val="ctr"/>
        <c:lblOffset val="100"/>
        <c:noMultiLvlLbl val="0"/>
      </c:catAx>
      <c:valAx>
        <c:axId val="378017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378014112"/>
        <c:crosses val="autoZero"/>
        <c:crossBetween val="between"/>
      </c:valAx>
      <c:spPr>
        <a:noFill/>
        <a:ln w="14836">
          <a:noFill/>
        </a:ln>
      </c:spPr>
    </c:plotArea>
    <c:plotVisOnly val="1"/>
    <c:dispBlanksAs val="gap"/>
    <c:showDLblsOverMax val="0"/>
  </c:chart>
  <c:txPr>
    <a:bodyPr/>
    <a:lstStyle/>
    <a:p>
      <a:pPr>
        <a:defRPr sz="1051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50474" cy="498773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0" y="1"/>
            <a:ext cx="2950474" cy="498773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0D18A26F-F73A-4B01-A1D0-3E2795D8A70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4"/>
            <a:ext cx="5447030" cy="3914239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156"/>
            <a:ext cx="2950474" cy="49877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0" y="9442156"/>
            <a:ext cx="2950474" cy="49877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59044B56-593F-454D-B688-6D0B40F05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1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741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846D6-776D-40CB-940C-88C59247223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81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A02-DE10-4F6C-AF58-5A1C9A80CC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4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4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38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57888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752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741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846D6-776D-40CB-940C-88C59247223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81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7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6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7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289128B-A235-45E8-B45C-2D2BE0816A91}"/>
              </a:ext>
            </a:extLst>
          </p:cNvPr>
          <p:cNvSpPr/>
          <p:nvPr userDrawn="1"/>
        </p:nvSpPr>
        <p:spPr>
          <a:xfrm>
            <a:off x="11806772" y="6642103"/>
            <a:ext cx="43603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/>
            <a:fld id="{DD7A5684-EDC1-4BA5-A61F-CC11A9D59518}" type="slidenum">
              <a:rPr lang="ru-RU" altLang="ru-RU"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alt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C8AE3362-4AE3-41B8-95C0-2F1DA5BC1F1A}"/>
              </a:ext>
            </a:extLst>
          </p:cNvPr>
          <p:cNvCxnSpPr/>
          <p:nvPr userDrawn="1"/>
        </p:nvCxnSpPr>
        <p:spPr>
          <a:xfrm>
            <a:off x="0" y="745067"/>
            <a:ext cx="12192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169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1818729" y="6642103"/>
            <a:ext cx="43603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20705">
              <a:defRPr/>
            </a:pPr>
            <a:fld id="{6A93956F-647A-44B9-8163-DDB447652883}" type="slidenum">
              <a:rPr lang="ru-RU" altLang="ru-RU" sz="11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920705">
                <a:defRPr/>
              </a:pPr>
              <a:t>‹#›</a:t>
            </a:fld>
            <a:endParaRPr lang="ru-RU" altLang="ru-RU" sz="11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745067"/>
            <a:ext cx="12192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998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Форм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1806237" y="6642101"/>
            <a:ext cx="4365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lvl1pPr defTabSz="688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8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8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8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8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4C1FF181-54AB-4B97-AE63-6AA785527029}" type="slidenum">
              <a:rPr lang="ru-RU" altLang="ru-RU" sz="1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744539"/>
            <a:ext cx="12192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423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7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3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9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9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2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3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70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9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CB378-8AB7-445A-B573-CFC2DFB9A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0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2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3.jpeg"/><Relationship Id="rId4" Type="http://schemas.microsoft.com/office/2007/relationships/hdphoto" Target="../media/hdphoto4.wdp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microsoft.com/office/2007/relationships/hdphoto" Target="../media/hdphoto5.wdp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microsoft.com/office/2007/relationships/hdphoto" Target="../media/hdphoto7.wdp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1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microsoft.com/office/2007/relationships/hdphoto" Target="../media/hdphoto8.wdp"/><Relationship Id="rId12" Type="http://schemas.openxmlformats.org/officeDocument/2006/relationships/image" Target="../media/image65.png"/><Relationship Id="rId17" Type="http://schemas.microsoft.com/office/2007/relationships/hdphoto" Target="../media/hdphoto6.wdp"/><Relationship Id="rId2" Type="http://schemas.openxmlformats.org/officeDocument/2006/relationships/image" Target="../media/image3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7.svg"/><Relationship Id="rId5" Type="http://schemas.openxmlformats.org/officeDocument/2006/relationships/image" Target="../media/image62.svg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19" Type="http://schemas.openxmlformats.org/officeDocument/2006/relationships/image" Target="../media/image69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Relationship Id="rId1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microsoft.com/office/2007/relationships/hdphoto" Target="../media/hdphoto9.wdp"/><Relationship Id="rId2" Type="http://schemas.openxmlformats.org/officeDocument/2006/relationships/image" Target="../media/image70.jpe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png"/><Relationship Id="rId5" Type="http://schemas.openxmlformats.org/officeDocument/2006/relationships/image" Target="../media/image73.jpeg"/><Relationship Id="rId15" Type="http://schemas.openxmlformats.org/officeDocument/2006/relationships/image" Target="../media/image3.png"/><Relationship Id="rId10" Type="http://schemas.openxmlformats.org/officeDocument/2006/relationships/image" Target="../media/image78.png"/><Relationship Id="rId4" Type="http://schemas.openxmlformats.org/officeDocument/2006/relationships/image" Target="../media/image72.jpeg"/><Relationship Id="rId9" Type="http://schemas.openxmlformats.org/officeDocument/2006/relationships/image" Target="../media/image77.jpeg"/><Relationship Id="rId1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38"/>
          <a:stretch/>
        </p:blipFill>
        <p:spPr>
          <a:xfrm>
            <a:off x="287642" y="6149942"/>
            <a:ext cx="11615689" cy="467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" y="224451"/>
            <a:ext cx="11615689" cy="18636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6" name="Прямоугольник 15"/>
          <p:cNvSpPr/>
          <p:nvPr/>
        </p:nvSpPr>
        <p:spPr>
          <a:xfrm>
            <a:off x="1406218" y="2801351"/>
            <a:ext cx="9660149" cy="1204022"/>
          </a:xfrm>
          <a:prstGeom prst="rect">
            <a:avLst/>
          </a:prstGeom>
        </p:spPr>
        <p:txBody>
          <a:bodyPr wrap="square" lIns="95098" tIns="47549" rIns="95098" bIns="47549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О мерах по реализации поручений Президента, данных на заседании Мажилиса Парламента 11 января 2022 года, и по Программе действий Министерства энергетики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53601" y="1344695"/>
            <a:ext cx="10360499" cy="54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493" tIns="26747" rIns="53493" bIns="2674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МИНИСТЕРСТВО ЭНЕРГЕТИКИ </a:t>
            </a:r>
            <a:endParaRPr lang="en-US" sz="16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РЕСПУБЛИКИ КАЗАХСТАН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7642" y="6276283"/>
            <a:ext cx="11615689" cy="238800"/>
          </a:xfrm>
          <a:prstGeom prst="rect">
            <a:avLst/>
          </a:prstGeom>
        </p:spPr>
        <p:txBody>
          <a:bodyPr wrap="square" lIns="81043" tIns="40520" rIns="81043" bIns="40520">
            <a:spAutoFit/>
          </a:bodyPr>
          <a:lstStyle/>
          <a:p>
            <a:pPr algn="ctr">
              <a:lnSpc>
                <a:spcPct val="85000"/>
              </a:lnSpc>
              <a:spcAft>
                <a:spcPts val="1024"/>
              </a:spcAft>
            </a:pPr>
            <a:r>
              <a:rPr lang="ru-RU" sz="12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г. Нур-Султан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19" y="388617"/>
            <a:ext cx="1071960" cy="9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3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Параллелограмм 33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5" name="Рисунок 34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133828"/>
            <a:ext cx="95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СБАЛАНСИРОВАННЫЙ И КОММЕРЧЕСКИ ПРИВЛЕКАТЕЛЬНЫЙ РЫНОК ГАЗА</a:t>
            </a:r>
          </a:p>
        </p:txBody>
      </p:sp>
      <p:sp>
        <p:nvSpPr>
          <p:cNvPr id="38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594" y="75120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x-non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Таблица 3">
            <a:extLst>
              <a:ext uri="{FF2B5EF4-FFF2-40B4-BE49-F238E27FC236}">
                <a16:creationId xmlns="" xmlns:a16="http://schemas.microsoft.com/office/drawing/2014/main" id="{C2DD30C6-006F-4321-988A-33BF6F13DA15}"/>
              </a:ext>
            </a:extLst>
          </p:cNvPr>
          <p:cNvGraphicFramePr>
            <a:graphicFrameLocks noGrp="1"/>
          </p:cNvGraphicFramePr>
          <p:nvPr/>
        </p:nvGraphicFramePr>
        <p:xfrm>
          <a:off x="94427" y="618326"/>
          <a:ext cx="12042942" cy="54940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253">
                  <a:extLst>
                    <a:ext uri="{9D8B030D-6E8A-4147-A177-3AD203B41FA5}">
                      <a16:colId xmlns="" xmlns:a16="http://schemas.microsoft.com/office/drawing/2014/main" val="1457844229"/>
                    </a:ext>
                  </a:extLst>
                </a:gridCol>
                <a:gridCol w="2204720">
                  <a:extLst>
                    <a:ext uri="{9D8B030D-6E8A-4147-A177-3AD203B41FA5}">
                      <a16:colId xmlns="" xmlns:a16="http://schemas.microsoft.com/office/drawing/2014/main" val="485580919"/>
                    </a:ext>
                  </a:extLst>
                </a:gridCol>
                <a:gridCol w="4480560">
                  <a:extLst>
                    <a:ext uri="{9D8B030D-6E8A-4147-A177-3AD203B41FA5}">
                      <a16:colId xmlns="" xmlns:a16="http://schemas.microsoft.com/office/drawing/2014/main" val="1515361940"/>
                    </a:ext>
                  </a:extLst>
                </a:gridCol>
                <a:gridCol w="4710409">
                  <a:extLst>
                    <a:ext uri="{9D8B030D-6E8A-4147-A177-3AD203B41FA5}">
                      <a16:colId xmlns="" xmlns:a16="http://schemas.microsoft.com/office/drawing/2014/main" val="2751711535"/>
                    </a:ext>
                  </a:extLst>
                </a:gridCol>
              </a:tblGrid>
              <a:tr h="2149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Необходимые решения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3177735"/>
                  </a:ext>
                </a:extLst>
              </a:tr>
              <a:tr h="522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ресурсной базы товарного газа</a:t>
                      </a:r>
                      <a:r>
                        <a:rPr lang="ru-RU" sz="15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15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 добычи</a:t>
                      </a:r>
                      <a:r>
                        <a:rPr lang="ru-RU" sz="15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производства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товарного газа с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 млрд м³                            </a:t>
                      </a:r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3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 м³ </a:t>
                      </a:r>
                      <a:endParaRPr lang="ru-RU" sz="14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3676650" algn="l"/>
                          <a:tab pos="3943350" algn="l"/>
                        </a:tabLst>
                        <a:defRPr/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Преференции для газовых проектов на всех этапах;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3676650" algn="l"/>
                          <a:tab pos="3943350" algn="l"/>
                        </a:tabLst>
                        <a:defRPr/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</a:t>
                      </a:r>
                      <a:r>
                        <a:rPr lang="ru-RU" sz="13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стимулирующей цены для </a:t>
                      </a:r>
                      <a:r>
                        <a:rPr lang="ru-RU" sz="135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недропользователей</a:t>
                      </a:r>
                      <a:r>
                        <a:rPr lang="ru-RU" sz="13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3676650" algn="l"/>
                          <a:tab pos="3943350" algn="l"/>
                        </a:tabLst>
                        <a:defRPr/>
                      </a:pPr>
                      <a:r>
                        <a:rPr lang="ru-RU" sz="13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Пересмотр программ закачки газа на целесообразность;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8827086"/>
                  </a:ext>
                </a:extLst>
              </a:tr>
              <a:tr h="1225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Совершенствование ценообразования на товарный газ </a:t>
                      </a:r>
                      <a:endParaRPr lang="ru-RU" sz="1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1588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Сдерживание цен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товарный газ для социально-уязвимых слоев населения</a:t>
                      </a:r>
                    </a:p>
                    <a:p>
                      <a:pPr marL="171450" indent="1588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Поэтапное повышение цен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коммерческих потребителей с целью стимулирования инвестиций в увеличение ресурсной базы газа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Внесение изменений в законодательство: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Дифференциация цены на товарный газ, предусматривающее введение новых категорий потребителей;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Полное обеспечение товарным га</a:t>
                      </a:r>
                      <a:r>
                        <a:rPr lang="ru-RU" sz="1350" b="0" i="0" u="none" strike="noStrike" kern="1200" cap="none" spc="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зом </a:t>
                      </a:r>
                      <a:r>
                        <a:rPr lang="ru-RU" sz="1350" b="0" i="0" u="none" strike="noStrike" kern="1200" cap="none" spc="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социально-уязвимых слоев населения.</a:t>
                      </a:r>
                      <a:endParaRPr lang="ru-RU" sz="1350" b="0" i="0" u="none" strike="noStrike" kern="1200" cap="none" spc="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8013480"/>
                  </a:ext>
                </a:extLst>
              </a:tr>
              <a:tr h="1191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и расширение       газотранспортной инфраструктуры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15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500" b="1" dirty="0">
                          <a:latin typeface="Arial" panose="020B0604020202020204" pitchFamily="34" charset="0"/>
                        </a:rPr>
                        <a:t> Повышение</a:t>
                      </a:r>
                      <a:r>
                        <a:rPr lang="ru-RU" sz="1500" b="1" baseline="0" dirty="0">
                          <a:latin typeface="Arial" panose="020B0604020202020204" pitchFamily="34" charset="0"/>
                        </a:rPr>
                        <a:t> надежности газотранспортной и распределительной системы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Проведение технического аудита состояния газотранспортной инфраструктуры;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Определение</a:t>
                      </a:r>
                      <a:r>
                        <a:rPr kumimoji="0" lang="ru-RU" sz="13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ru-RU" sz="135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источников финансирования </a:t>
                      </a:r>
                      <a:r>
                        <a:rPr lang="ru-RU" sz="1350" b="0" i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(коммерческий </a:t>
                      </a:r>
                      <a:r>
                        <a:rPr lang="ru-RU" sz="1350" b="0" i="1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займ</a:t>
                      </a:r>
                      <a:r>
                        <a:rPr lang="ru-RU" sz="1350" b="0" i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республиканский бюджет, БРК, бюджетное кредитование и т.д.)</a:t>
                      </a:r>
                      <a:r>
                        <a:rPr lang="ru-RU" sz="135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механизмов возврата инвестиций.</a:t>
                      </a:r>
                      <a:endParaRPr lang="ru-RU" sz="135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35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3577707"/>
                  </a:ext>
                </a:extLst>
              </a:tr>
              <a:tr h="1028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Дальнейшее развитие газификации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15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500" b="1" dirty="0">
                          <a:latin typeface="Arial" panose="020B0604020202020204" pitchFamily="34" charset="0"/>
                        </a:rPr>
                        <a:t> Максимальное увеличение газификации </a:t>
                      </a:r>
                      <a:r>
                        <a:rPr lang="ru-RU" sz="1400" dirty="0">
                          <a:latin typeface="Arial" panose="020B0604020202020204" pitchFamily="34" charset="0"/>
                        </a:rPr>
                        <a:t>страны с учетом увеличение ресурсной базы газа, </a:t>
                      </a:r>
                      <a:r>
                        <a:rPr lang="ru-RU" sz="1400" b="1" dirty="0">
                          <a:latin typeface="Arial" panose="020B0604020202020204" pitchFamily="34" charset="0"/>
                        </a:rPr>
                        <a:t>на первом этапе </a:t>
                      </a:r>
                      <a:r>
                        <a:rPr lang="ru-RU" sz="1400" dirty="0">
                          <a:latin typeface="Arial" panose="020B0604020202020204" pitchFamily="34" charset="0"/>
                        </a:rPr>
                        <a:t>с </a:t>
                      </a:r>
                      <a:r>
                        <a:rPr lang="ru-RU" sz="1800" b="1" dirty="0">
                          <a:latin typeface="Arial" panose="020B0604020202020204" pitchFamily="34" charset="0"/>
                        </a:rPr>
                        <a:t>57,67%</a:t>
                      </a:r>
                      <a:r>
                        <a:rPr lang="ru-RU" sz="1400" b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до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32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65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%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Актуализация генеральной  схемы газификации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Упрощение правил передачи объектов газификации на баланс Национальному оператору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функций строительства сетей и бюджета от </a:t>
                      </a:r>
                      <a:r>
                        <a:rPr lang="ru-RU" sz="13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акиматов</a:t>
                      </a:r>
                      <a:r>
                        <a:rPr lang="ru-RU" sz="13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Национальному оператору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2688975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8" y="1007935"/>
            <a:ext cx="883895" cy="521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7" y="3843602"/>
            <a:ext cx="732512" cy="562118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95965" y="5130153"/>
            <a:ext cx="947465" cy="617498"/>
            <a:chOff x="4812025" y="1320065"/>
            <a:chExt cx="1707816" cy="726518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198" y="1358486"/>
              <a:ext cx="1634643" cy="688097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4812025" y="1320065"/>
              <a:ext cx="1658505" cy="707939"/>
              <a:chOff x="5626561" y="1940170"/>
              <a:chExt cx="1939242" cy="1040495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6561" y="1940170"/>
                <a:ext cx="1939242" cy="1040495"/>
              </a:xfrm>
              <a:prstGeom prst="rect">
                <a:avLst/>
              </a:prstGeom>
            </p:spPr>
          </p:pic>
          <p:grpSp>
            <p:nvGrpSpPr>
              <p:cNvPr id="24" name="Группа 23"/>
              <p:cNvGrpSpPr/>
              <p:nvPr/>
            </p:nvGrpSpPr>
            <p:grpSpPr>
              <a:xfrm>
                <a:off x="5653617" y="2286000"/>
                <a:ext cx="1579033" cy="556683"/>
                <a:chOff x="5653617" y="2286000"/>
                <a:chExt cx="1579033" cy="556683"/>
              </a:xfrm>
            </p:grpSpPr>
            <p:sp>
              <p:nvSpPr>
                <p:cNvPr id="25" name="Полилиния 24"/>
                <p:cNvSpPr/>
                <p:nvPr/>
              </p:nvSpPr>
              <p:spPr>
                <a:xfrm>
                  <a:off x="5653617" y="2406590"/>
                  <a:ext cx="463550" cy="237127"/>
                </a:xfrm>
                <a:custGeom>
                  <a:avLst/>
                  <a:gdLst>
                    <a:gd name="connsiteX0" fmla="*/ 0 w 463550"/>
                    <a:gd name="connsiteY0" fmla="*/ 2177 h 237127"/>
                    <a:gd name="connsiteX1" fmla="*/ 245533 w 463550"/>
                    <a:gd name="connsiteY1" fmla="*/ 33927 h 237127"/>
                    <a:gd name="connsiteX2" fmla="*/ 463550 w 463550"/>
                    <a:gd name="connsiteY2" fmla="*/ 237127 h 237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3550" h="237127">
                      <a:moveTo>
                        <a:pt x="0" y="2177"/>
                      </a:moveTo>
                      <a:cubicBezTo>
                        <a:pt x="84137" y="-1527"/>
                        <a:pt x="168275" y="-5231"/>
                        <a:pt x="245533" y="33927"/>
                      </a:cubicBezTo>
                      <a:cubicBezTo>
                        <a:pt x="322791" y="73085"/>
                        <a:pt x="396522" y="199380"/>
                        <a:pt x="463550" y="237127"/>
                      </a:cubicBezTo>
                    </a:path>
                  </a:pathLst>
                </a:custGeom>
                <a:ln w="19050">
                  <a:solidFill>
                    <a:srgbClr val="00B0F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6206067" y="2286000"/>
                  <a:ext cx="74083" cy="338667"/>
                </a:xfrm>
                <a:custGeom>
                  <a:avLst/>
                  <a:gdLst>
                    <a:gd name="connsiteX0" fmla="*/ 74083 w 74083"/>
                    <a:gd name="connsiteY0" fmla="*/ 0 h 338667"/>
                    <a:gd name="connsiteX1" fmla="*/ 0 w 74083"/>
                    <a:gd name="connsiteY1" fmla="*/ 338667 h 338667"/>
                    <a:gd name="connsiteX2" fmla="*/ 0 w 74083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083" h="338667">
                      <a:moveTo>
                        <a:pt x="74083" y="0"/>
                      </a:moveTo>
                      <a:lnTo>
                        <a:pt x="0" y="338667"/>
                      </a:lnTo>
                      <a:lnTo>
                        <a:pt x="0" y="338667"/>
                      </a:lnTo>
                    </a:path>
                  </a:pathLst>
                </a:custGeom>
                <a:ln w="19050">
                  <a:solidFill>
                    <a:srgbClr val="00B0F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>
                <a:xfrm>
                  <a:off x="6036733" y="2565201"/>
                  <a:ext cx="734484" cy="277482"/>
                </a:xfrm>
                <a:custGeom>
                  <a:avLst/>
                  <a:gdLst>
                    <a:gd name="connsiteX0" fmla="*/ 0 w 734484"/>
                    <a:gd name="connsiteY0" fmla="*/ 2316 h 277482"/>
                    <a:gd name="connsiteX1" fmla="*/ 184150 w 734484"/>
                    <a:gd name="connsiteY1" fmla="*/ 4432 h 277482"/>
                    <a:gd name="connsiteX2" fmla="*/ 340784 w 734484"/>
                    <a:gd name="connsiteY2" fmla="*/ 42532 h 277482"/>
                    <a:gd name="connsiteX3" fmla="*/ 734484 w 734484"/>
                    <a:gd name="connsiteY3" fmla="*/ 277482 h 277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4484" h="277482">
                      <a:moveTo>
                        <a:pt x="0" y="2316"/>
                      </a:moveTo>
                      <a:cubicBezTo>
                        <a:pt x="63676" y="22"/>
                        <a:pt x="127353" y="-2271"/>
                        <a:pt x="184150" y="4432"/>
                      </a:cubicBezTo>
                      <a:cubicBezTo>
                        <a:pt x="240947" y="11135"/>
                        <a:pt x="249062" y="-2976"/>
                        <a:pt x="340784" y="42532"/>
                      </a:cubicBezTo>
                      <a:cubicBezTo>
                        <a:pt x="432506" y="88040"/>
                        <a:pt x="669573" y="234443"/>
                        <a:pt x="734484" y="277482"/>
                      </a:cubicBezTo>
                    </a:path>
                  </a:pathLst>
                </a:custGeom>
                <a:noFill/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>
                  <a:off x="6553200" y="2739383"/>
                  <a:ext cx="679450" cy="67242"/>
                </a:xfrm>
                <a:custGeom>
                  <a:avLst/>
                  <a:gdLst>
                    <a:gd name="connsiteX0" fmla="*/ 0 w 679450"/>
                    <a:gd name="connsiteY0" fmla="*/ 56734 h 67242"/>
                    <a:gd name="connsiteX1" fmla="*/ 156633 w 679450"/>
                    <a:gd name="connsiteY1" fmla="*/ 63084 h 67242"/>
                    <a:gd name="connsiteX2" fmla="*/ 345017 w 679450"/>
                    <a:gd name="connsiteY2" fmla="*/ 1700 h 67242"/>
                    <a:gd name="connsiteX3" fmla="*/ 679450 w 679450"/>
                    <a:gd name="connsiteY3" fmla="*/ 20750 h 67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9450" h="67242">
                      <a:moveTo>
                        <a:pt x="0" y="56734"/>
                      </a:moveTo>
                      <a:cubicBezTo>
                        <a:pt x="49565" y="64495"/>
                        <a:pt x="99130" y="72256"/>
                        <a:pt x="156633" y="63084"/>
                      </a:cubicBezTo>
                      <a:cubicBezTo>
                        <a:pt x="214136" y="53912"/>
                        <a:pt x="257881" y="8756"/>
                        <a:pt x="345017" y="1700"/>
                      </a:cubicBezTo>
                      <a:cubicBezTo>
                        <a:pt x="432153" y="-5356"/>
                        <a:pt x="623358" y="11225"/>
                        <a:pt x="679450" y="20750"/>
                      </a:cubicBezTo>
                    </a:path>
                  </a:pathLst>
                </a:custGeom>
                <a:noFill/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Полилиния 28"/>
                <p:cNvSpPr/>
                <p:nvPr/>
              </p:nvSpPr>
              <p:spPr>
                <a:xfrm>
                  <a:off x="6597650" y="2300288"/>
                  <a:ext cx="322834" cy="425450"/>
                </a:xfrm>
                <a:custGeom>
                  <a:avLst/>
                  <a:gdLst>
                    <a:gd name="connsiteX0" fmla="*/ 0 w 322834"/>
                    <a:gd name="connsiteY0" fmla="*/ 425450 h 425450"/>
                    <a:gd name="connsiteX1" fmla="*/ 149225 w 322834"/>
                    <a:gd name="connsiteY1" fmla="*/ 269875 h 425450"/>
                    <a:gd name="connsiteX2" fmla="*/ 322263 w 322834"/>
                    <a:gd name="connsiteY2" fmla="*/ 139700 h 425450"/>
                    <a:gd name="connsiteX3" fmla="*/ 201613 w 322834"/>
                    <a:gd name="connsiteY3" fmla="*/ 0 h 425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2834" h="425450">
                      <a:moveTo>
                        <a:pt x="0" y="425450"/>
                      </a:moveTo>
                      <a:cubicBezTo>
                        <a:pt x="47757" y="371475"/>
                        <a:pt x="95515" y="317500"/>
                        <a:pt x="149225" y="269875"/>
                      </a:cubicBezTo>
                      <a:cubicBezTo>
                        <a:pt x="202936" y="222250"/>
                        <a:pt x="313532" y="184679"/>
                        <a:pt x="322263" y="139700"/>
                      </a:cubicBezTo>
                      <a:cubicBezTo>
                        <a:pt x="330994" y="94721"/>
                        <a:pt x="237332" y="9790"/>
                        <a:pt x="201613" y="0"/>
                      </a:cubicBezTo>
                    </a:path>
                  </a:pathLst>
                </a:custGeom>
                <a:noFill/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2" name="5-конечная звезда 21"/>
            <p:cNvSpPr/>
            <p:nvPr/>
          </p:nvSpPr>
          <p:spPr>
            <a:xfrm>
              <a:off x="5766084" y="1528361"/>
              <a:ext cx="82818" cy="6480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579" tIns="35790" rIns="71579" bIns="35790"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3" y="2171909"/>
            <a:ext cx="627916" cy="803156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93210" y="2080583"/>
            <a:ext cx="11807264" cy="9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27078" y="3469537"/>
            <a:ext cx="11807264" cy="9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7078" y="4891727"/>
            <a:ext cx="11807264" cy="9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929035" y="713838"/>
            <a:ext cx="55643" cy="52918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8693" y="6306671"/>
            <a:ext cx="1179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Предлагаемые меры будут отражены в Комплексном плане развития газовой отрасли до 2030 года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82515" y="790035"/>
            <a:ext cx="55643" cy="52918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9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араллелограмм 33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СЖИЖЕННЫЙ НЕФТЯНОЙ ГАЗ</a:t>
            </a:r>
          </a:p>
        </p:txBody>
      </p:sp>
      <p:sp>
        <p:nvSpPr>
          <p:cNvPr id="38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49722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4A9CD3F-C220-46E6-B90E-6627E6FB1B72}"/>
              </a:ext>
            </a:extLst>
          </p:cNvPr>
          <p:cNvSpPr txBox="1">
            <a:spLocks/>
          </p:cNvSpPr>
          <p:nvPr/>
        </p:nvSpPr>
        <p:spPr bwMode="auto">
          <a:xfrm>
            <a:off x="1519632" y="1647107"/>
            <a:ext cx="189656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36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3,1</a:t>
            </a:r>
            <a:r>
              <a:rPr lang="ru-RU" altLang="ru-RU" sz="40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млн.тн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ru-RU" sz="1100" b="1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5E07F703-4781-4118-937A-3371E5357C47}"/>
              </a:ext>
            </a:extLst>
          </p:cNvPr>
          <p:cNvSpPr txBox="1">
            <a:spLocks/>
          </p:cNvSpPr>
          <p:nvPr/>
        </p:nvSpPr>
        <p:spPr bwMode="auto">
          <a:xfrm>
            <a:off x="959575" y="843622"/>
            <a:ext cx="4559300" cy="37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Производство сжиженного нефтяного газа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527800" y="872634"/>
            <a:ext cx="5188841" cy="5985366"/>
            <a:chOff x="6914008" y="1276415"/>
            <a:chExt cx="4802633" cy="404724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273950" y="1754895"/>
              <a:ext cx="4002198" cy="1934625"/>
              <a:chOff x="98523" y="1268761"/>
              <a:chExt cx="8915962" cy="493207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2410" y="1556793"/>
                <a:ext cx="1357167" cy="18297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799" y="1556791"/>
                <a:ext cx="1529636" cy="18297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76" y="4077073"/>
                <a:ext cx="1626171" cy="18297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8179" y="4077072"/>
                <a:ext cx="1807831" cy="18297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409450" y="3743232"/>
                <a:ext cx="8338964" cy="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4607979" y="1268761"/>
                <a:ext cx="0" cy="4752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67544" y="1443908"/>
                <a:ext cx="2088232" cy="2025971"/>
              </a:xfrm>
              <a:prstGeom prst="rect">
                <a:avLst/>
              </a:prstGeom>
              <a:noFill/>
              <a:ln w="9525" cap="flat" cmpd="sng" algn="ctr">
                <a:noFill/>
                <a:prstDash val="dash"/>
                <a:headEnd/>
                <a:tailEnd/>
              </a:ln>
              <a:effectLst/>
            </p:spPr>
            <p:txBody>
              <a:bodyPr wrap="square" lIns="73464" tIns="73464" rIns="73464" bIns="73464" rtlCol="0" anchor="ctr">
                <a:spAutoFit/>
              </a:bodyPr>
              <a:lstStyle/>
              <a:p>
                <a:pPr algn="ctr" eaLnBrk="1" hangingPunct="1">
                  <a:tabLst>
                    <a:tab pos="85725" algn="l"/>
                  </a:tabLst>
                </a:pPr>
                <a:r>
                  <a:rPr lang="ru-RU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АГЗС</a:t>
                </a:r>
                <a:endParaRPr lang="ru-RU" sz="11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tabLst>
                    <a:tab pos="85725" algn="l"/>
                  </a:tabLst>
                </a:pPr>
                <a:endParaRPr lang="ru-RU" sz="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tabLst>
                    <a:tab pos="85725" algn="l"/>
                  </a:tabLst>
                </a:pPr>
                <a:r>
                  <a:rPr lang="ru-RU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63%</a:t>
                </a:r>
                <a:endParaRPr lang="ru-RU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678434" y="1404665"/>
                <a:ext cx="2336051" cy="2104433"/>
              </a:xfrm>
              <a:prstGeom prst="rect">
                <a:avLst/>
              </a:prstGeom>
              <a:noFill/>
              <a:ln w="9525" cap="flat" cmpd="sng" algn="ctr">
                <a:noFill/>
                <a:prstDash val="dash"/>
                <a:headEnd/>
                <a:tailEnd/>
              </a:ln>
              <a:effectLst/>
            </p:spPr>
            <p:txBody>
              <a:bodyPr wrap="square" lIns="73464" tIns="73464" rIns="73464" bIns="73464" rtlCol="0" anchor="ctr">
                <a:spAutoFit/>
              </a:bodyPr>
              <a:lstStyle/>
              <a:p>
                <a:pPr algn="ctr">
                  <a:tabLst>
                    <a:tab pos="85725" algn="l"/>
                  </a:tabLst>
                </a:pPr>
                <a:r>
                  <a:rPr lang="ru-RU" sz="12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Баллонная реализация</a:t>
                </a:r>
              </a:p>
              <a:p>
                <a:pPr algn="ctr">
                  <a:tabLst>
                    <a:tab pos="85725" algn="l"/>
                  </a:tabLst>
                </a:pPr>
                <a:r>
                  <a:rPr lang="ru-RU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11%</a:t>
                </a:r>
                <a:endParaRPr lang="ru-RU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8523" y="4091033"/>
                <a:ext cx="2731266" cy="2025971"/>
              </a:xfrm>
              <a:prstGeom prst="rect">
                <a:avLst/>
              </a:prstGeom>
              <a:noFill/>
              <a:ln w="9525" cap="flat" cmpd="sng" algn="ctr">
                <a:noFill/>
                <a:prstDash val="dash"/>
                <a:headEnd/>
                <a:tailEnd/>
              </a:ln>
              <a:effectLst/>
            </p:spPr>
            <p:txBody>
              <a:bodyPr wrap="square" lIns="73464" tIns="73464" rIns="73464" bIns="73464" rtlCol="0" anchor="ctr">
                <a:spAutoFit/>
              </a:bodyPr>
              <a:lstStyle/>
              <a:p>
                <a:pPr algn="ctr" eaLnBrk="1" hangingPunct="1">
                  <a:tabLst>
                    <a:tab pos="85725" algn="l"/>
                  </a:tabLst>
                </a:pPr>
                <a:r>
                  <a:rPr lang="ru-RU" sz="11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Промышленные потребители</a:t>
                </a:r>
              </a:p>
              <a:p>
                <a:pPr algn="ctr">
                  <a:tabLst>
                    <a:tab pos="85725" algn="l"/>
                  </a:tabLst>
                </a:pPr>
                <a:r>
                  <a:rPr lang="ru-RU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16%</a:t>
                </a:r>
                <a:endParaRPr lang="ru-RU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612701" y="3743319"/>
                <a:ext cx="2401784" cy="2457520"/>
              </a:xfrm>
              <a:prstGeom prst="rect">
                <a:avLst/>
              </a:prstGeom>
              <a:noFill/>
              <a:ln w="9525" cap="flat" cmpd="sng" algn="ctr">
                <a:noFill/>
                <a:prstDash val="dash"/>
                <a:headEnd/>
                <a:tailEnd/>
              </a:ln>
              <a:effectLst/>
            </p:spPr>
            <p:txBody>
              <a:bodyPr wrap="square" lIns="73464" tIns="73464" rIns="73464" bIns="73464" rtlCol="0" anchor="ctr">
                <a:spAutoFit/>
              </a:bodyPr>
              <a:lstStyle/>
              <a:p>
                <a:pPr algn="ctr" eaLnBrk="1" hangingPunct="1">
                  <a:tabLst>
                    <a:tab pos="85725" algn="l"/>
                  </a:tabLst>
                </a:pPr>
                <a:r>
                  <a:rPr lang="ru-RU" sz="11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Групповые резервуарные установки</a:t>
                </a:r>
              </a:p>
              <a:p>
                <a:pPr algn="ctr">
                  <a:tabLst>
                    <a:tab pos="85725" algn="l"/>
                  </a:tabLst>
                </a:pPr>
                <a:r>
                  <a:rPr lang="ru-RU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4%</a:t>
                </a:r>
                <a:endParaRPr lang="ru-RU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439596" y="1276415"/>
              <a:ext cx="37171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Виды потребителей СНГ в РК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127068" y="3720811"/>
              <a:ext cx="44615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Нефтехимические предприятия – 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6%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914008" y="4477275"/>
              <a:ext cx="4802633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ru-RU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 2019 года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количество автотранспорта, переведенного на сжиженный газ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 2021 году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выросло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с 140 тыс.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до 314 тыс. </a:t>
              </a:r>
            </a:p>
          </p:txBody>
        </p:sp>
      </p:grpSp>
      <p:pic>
        <p:nvPicPr>
          <p:cNvPr id="25" name="Picture 5" descr="C:\Users\kissanova_m\Desktop\2451468.png">
            <a:extLst>
              <a:ext uri="{FF2B5EF4-FFF2-40B4-BE49-F238E27FC236}">
                <a16:creationId xmlns="" xmlns:a16="http://schemas.microsoft.com/office/drawing/2014/main" id="{B07D3EC3-8484-4742-A971-F45001701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1" y="1367570"/>
            <a:ext cx="760314" cy="86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519632" y="1421453"/>
            <a:ext cx="1719882" cy="40010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2021 г.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64A9CD3F-C220-46E6-B90E-6627E6FB1B72}"/>
              </a:ext>
            </a:extLst>
          </p:cNvPr>
          <p:cNvSpPr txBox="1">
            <a:spLocks/>
          </p:cNvSpPr>
          <p:nvPr/>
        </p:nvSpPr>
        <p:spPr bwMode="auto">
          <a:xfrm>
            <a:off x="3936234" y="1629124"/>
            <a:ext cx="189656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36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3,2</a:t>
            </a:r>
            <a:r>
              <a:rPr lang="ru-RU" altLang="ru-RU" sz="40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млн.тн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ru-RU" sz="1100" b="1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27808" y="1403470"/>
            <a:ext cx="1936737" cy="40010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на 2022 г.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3334843" y="1481983"/>
            <a:ext cx="385608" cy="633555"/>
            <a:chOff x="4102373" y="1907101"/>
            <a:chExt cx="425450" cy="517525"/>
          </a:xfrm>
        </p:grpSpPr>
        <p:sp>
          <p:nvSpPr>
            <p:cNvPr id="30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31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>
          <a:xfrm>
            <a:off x="6251338" y="872633"/>
            <a:ext cx="22462" cy="57831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491457925"/>
              </p:ext>
            </p:extLst>
          </p:nvPr>
        </p:nvGraphicFramePr>
        <p:xfrm>
          <a:off x="392268" y="3479800"/>
          <a:ext cx="5331597" cy="2761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1" name="Content Placeholder 2">
            <a:extLst>
              <a:ext uri="{FF2B5EF4-FFF2-40B4-BE49-F238E27FC236}">
                <a16:creationId xmlns="" xmlns:a16="http://schemas.microsoft.com/office/drawing/2014/main" id="{5E07F703-4781-4118-937A-3371E5357C47}"/>
              </a:ext>
            </a:extLst>
          </p:cNvPr>
          <p:cNvSpPr txBox="1">
            <a:spLocks/>
          </p:cNvSpPr>
          <p:nvPr/>
        </p:nvSpPr>
        <p:spPr bwMode="auto">
          <a:xfrm>
            <a:off x="478661" y="2879851"/>
            <a:ext cx="5285884" cy="37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Динамика производства и потребления сжиженного нефтяного газа,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</a:rPr>
              <a:t>тыс.тн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0335" y="6381750"/>
            <a:ext cx="168275" cy="1333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2198" y="6317620"/>
            <a:ext cx="10855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endParaRPr lang="ru-RU" sz="11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483912" y="6381750"/>
            <a:ext cx="168275" cy="1333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712448" y="6317620"/>
            <a:ext cx="10374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потребление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04160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араллелограмм 33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ОПЕРАТИВНЫЕ МЕРЫ ПО СТАБИЛИЗАЦИИ СИТУАЦИИ</a:t>
            </a:r>
          </a:p>
        </p:txBody>
      </p:sp>
      <p:sp>
        <p:nvSpPr>
          <p:cNvPr id="38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49722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825088" y="2499947"/>
            <a:ext cx="50358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снижению предельной оптовой цены с 38 701,67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 28 000 тенге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приостановлению Правил торгов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 1 января 2023 года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(реализация сжиженного газа вне ЭТП)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изменению формирования плана поставки,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согласно которому расширен Перечень субъектов, имеющие право оптовой и розничной реализации на территории республики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4697004" y="1007679"/>
            <a:ext cx="1692038" cy="1059878"/>
            <a:chOff x="3607595" y="1813255"/>
            <a:chExt cx="1655563" cy="919958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892" y="1898118"/>
              <a:ext cx="1578266" cy="835095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595" y="1813255"/>
              <a:ext cx="1601305" cy="859176"/>
            </a:xfrm>
            <a:prstGeom prst="rect">
              <a:avLst/>
            </a:prstGeom>
          </p:spPr>
        </p:pic>
      </p:grpSp>
      <p:sp>
        <p:nvSpPr>
          <p:cNvPr id="70" name="Прямоугольник 69"/>
          <p:cNvSpPr/>
          <p:nvPr/>
        </p:nvSpPr>
        <p:spPr>
          <a:xfrm>
            <a:off x="291728" y="2781300"/>
            <a:ext cx="1219572" cy="3028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тенге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771964" y="2654299"/>
            <a:ext cx="5459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Актюбинской,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Атырауской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Мангистауской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областях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89454" y="2310367"/>
            <a:ext cx="10247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 литр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771964" y="3135530"/>
            <a:ext cx="5459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отдаленных районах (свыше 200 км) – 55 тенге/литр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91728" y="3694861"/>
            <a:ext cx="1219572" cy="3028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тенге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771964" y="3567860"/>
            <a:ext cx="43240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Шымкенте, Восточно-Казахстанской,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Жамбылской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Западно-Казахстанской,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Кызылординской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Туркестанской областях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771964" y="4321480"/>
            <a:ext cx="5459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отдаленных районах (свыше 200 км) – 65 тенге/литр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91728" y="4820092"/>
            <a:ext cx="1219572" cy="3028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тенге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771964" y="4784360"/>
            <a:ext cx="43240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Алматы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91728" y="5461938"/>
            <a:ext cx="1219572" cy="3028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тенге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771964" y="5334937"/>
            <a:ext cx="43240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-Султане, Северо-Казахстанской,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Акмолинской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Костанайской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Карагандинской, Павлодарской,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Алматинской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областях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771964" y="6101257"/>
            <a:ext cx="5459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отдаленных районах (свыше 200 км) – 75 тенге/литр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568838" y="872633"/>
            <a:ext cx="22462" cy="57831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291728" y="914117"/>
            <a:ext cx="422127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января 2022г.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Агентством по защите и развитию конкуренции утверждены предельные розничные цены на сжиженный нефтяной газ</a:t>
            </a:r>
          </a:p>
        </p:txBody>
      </p:sp>
      <p:pic>
        <p:nvPicPr>
          <p:cNvPr id="85" name="Google Shape;397;g8dd1064e09_1_0"/>
          <p:cNvPicPr preferRelativeResize="0"/>
          <p:nvPr/>
        </p:nvPicPr>
        <p:blipFill rotWithShape="1">
          <a:blip r:embed="rId5">
            <a:alphaModFix/>
            <a:biLevel thresh="75000"/>
          </a:blip>
          <a:srcRect/>
          <a:stretch/>
        </p:blipFill>
        <p:spPr>
          <a:xfrm>
            <a:off x="6761588" y="1070368"/>
            <a:ext cx="983000" cy="9271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Прямоугольник 85"/>
          <p:cNvSpPr/>
          <p:nvPr/>
        </p:nvSpPr>
        <p:spPr>
          <a:xfrm>
            <a:off x="7714000" y="1183049"/>
            <a:ext cx="42865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Министерством энергетики РК 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приказа</a:t>
            </a:r>
          </a:p>
        </p:txBody>
      </p:sp>
    </p:spTree>
    <p:extLst>
      <p:ext uri="{BB962C8B-B14F-4D97-AF65-F5344CB8AC3E}">
        <p14:creationId xmlns:p14="http://schemas.microsoft.com/office/powerpoint/2010/main" val="3382169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араллелограмм 33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ДОПОЛНИТЕЛЬНЫЕ МЕРЫ  ПО СТАБИЛИЗАЦИИ СИТУАЦИИ</a:t>
            </a:r>
          </a:p>
        </p:txBody>
      </p:sp>
      <p:sp>
        <p:nvSpPr>
          <p:cNvPr id="38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64236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12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6571" y="1053688"/>
            <a:ext cx="103632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сжиженного нефтяного газа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через биржи с 1 января 2023 года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внедрением механизмов ограничения резкого роста цен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запрета на экспорт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сжиженного нефтяного газа за пределы Республики Казахстан с учетом положений некоторых форм контрактов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Проработка вопроса дополнительного выделения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сжиженного нефтяного газа на внутренний рынок с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ресурсов ТОО «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Тенгизшевройл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объеме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 тыс. тонн ежемесячно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 EPC-контракта на проектирование и строительство нового газоперерабатывающего завода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Мангистауской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области взамен действующего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КазГПЗ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(ввод в эксплуатацию - 2024 г.)</a:t>
            </a:r>
          </a:p>
          <a:p>
            <a:pPr marL="266700"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Продукция: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товарный газ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760 млн. м</a:t>
            </a:r>
            <a:r>
              <a:rPr lang="ru-RU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сжиженный нефтяной газ–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232 тыс. тонн,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пентан-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гексановая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фракция –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82 тыс. тонн.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93406" y="1919921"/>
            <a:ext cx="1078306" cy="1182093"/>
            <a:chOff x="2420572" y="2100579"/>
            <a:chExt cx="2040952" cy="1942713"/>
          </a:xfrm>
        </p:grpSpPr>
        <p:pic>
          <p:nvPicPr>
            <p:cNvPr id="10" name="Picture 6" descr="F:\картинки\pngtree-delivery-flat-multi-color-icon-png-image_315870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969" b="820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572" y="2100579"/>
              <a:ext cx="2040952" cy="1942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2920119" y="3255419"/>
              <a:ext cx="232374" cy="178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763929" y="3255419"/>
              <a:ext cx="232374" cy="178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Freeform 1836">
              <a:extLst>
                <a:ext uri="{FF2B5EF4-FFF2-40B4-BE49-F238E27FC236}">
                  <a16:creationId xmlns="" xmlns:a16="http://schemas.microsoft.com/office/drawing/2014/main" id="{5489BEDF-C02E-4BEE-A56B-E323D6E1C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30" y="2264374"/>
              <a:ext cx="637883" cy="540520"/>
            </a:xfrm>
            <a:custGeom>
              <a:avLst/>
              <a:gdLst>
                <a:gd name="T0" fmla="*/ 479 w 694"/>
                <a:gd name="T1" fmla="*/ 490 h 695"/>
                <a:gd name="T2" fmla="*/ 347 w 694"/>
                <a:gd name="T3" fmla="*/ 365 h 695"/>
                <a:gd name="T4" fmla="*/ 216 w 694"/>
                <a:gd name="T5" fmla="*/ 490 h 695"/>
                <a:gd name="T6" fmla="*/ 205 w 694"/>
                <a:gd name="T7" fmla="*/ 484 h 695"/>
                <a:gd name="T8" fmla="*/ 207 w 694"/>
                <a:gd name="T9" fmla="*/ 471 h 695"/>
                <a:gd name="T10" fmla="*/ 216 w 694"/>
                <a:gd name="T11" fmla="*/ 232 h 695"/>
                <a:gd name="T12" fmla="*/ 219 w 694"/>
                <a:gd name="T13" fmla="*/ 219 h 695"/>
                <a:gd name="T14" fmla="*/ 231 w 694"/>
                <a:gd name="T15" fmla="*/ 217 h 695"/>
                <a:gd name="T16" fmla="*/ 459 w 694"/>
                <a:gd name="T17" fmla="*/ 219 h 695"/>
                <a:gd name="T18" fmla="*/ 471 w 694"/>
                <a:gd name="T19" fmla="*/ 217 h 695"/>
                <a:gd name="T20" fmla="*/ 479 w 694"/>
                <a:gd name="T21" fmla="*/ 228 h 695"/>
                <a:gd name="T22" fmla="*/ 364 w 694"/>
                <a:gd name="T23" fmla="*/ 347 h 695"/>
                <a:gd name="T24" fmla="*/ 491 w 694"/>
                <a:gd name="T25" fmla="*/ 479 h 695"/>
                <a:gd name="T26" fmla="*/ 347 w 694"/>
                <a:gd name="T27" fmla="*/ 0 h 695"/>
                <a:gd name="T28" fmla="*/ 294 w 694"/>
                <a:gd name="T29" fmla="*/ 3 h 695"/>
                <a:gd name="T30" fmla="*/ 244 w 694"/>
                <a:gd name="T31" fmla="*/ 16 h 695"/>
                <a:gd name="T32" fmla="*/ 197 w 694"/>
                <a:gd name="T33" fmla="*/ 34 h 695"/>
                <a:gd name="T34" fmla="*/ 153 w 694"/>
                <a:gd name="T35" fmla="*/ 59 h 695"/>
                <a:gd name="T36" fmla="*/ 113 w 694"/>
                <a:gd name="T37" fmla="*/ 90 h 695"/>
                <a:gd name="T38" fmla="*/ 79 w 694"/>
                <a:gd name="T39" fmla="*/ 126 h 695"/>
                <a:gd name="T40" fmla="*/ 50 w 694"/>
                <a:gd name="T41" fmla="*/ 167 h 695"/>
                <a:gd name="T42" fmla="*/ 27 w 694"/>
                <a:gd name="T43" fmla="*/ 212 h 695"/>
                <a:gd name="T44" fmla="*/ 11 w 694"/>
                <a:gd name="T45" fmla="*/ 261 h 695"/>
                <a:gd name="T46" fmla="*/ 2 w 694"/>
                <a:gd name="T47" fmla="*/ 312 h 695"/>
                <a:gd name="T48" fmla="*/ 1 w 694"/>
                <a:gd name="T49" fmla="*/ 365 h 695"/>
                <a:gd name="T50" fmla="*/ 7 w 694"/>
                <a:gd name="T51" fmla="*/ 418 h 695"/>
                <a:gd name="T52" fmla="*/ 21 w 694"/>
                <a:gd name="T53" fmla="*/ 466 h 695"/>
                <a:gd name="T54" fmla="*/ 42 w 694"/>
                <a:gd name="T55" fmla="*/ 513 h 695"/>
                <a:gd name="T56" fmla="*/ 69 w 694"/>
                <a:gd name="T57" fmla="*/ 554 h 695"/>
                <a:gd name="T58" fmla="*/ 102 w 694"/>
                <a:gd name="T59" fmla="*/ 593 h 695"/>
                <a:gd name="T60" fmla="*/ 140 w 694"/>
                <a:gd name="T61" fmla="*/ 625 h 695"/>
                <a:gd name="T62" fmla="*/ 182 w 694"/>
                <a:gd name="T63" fmla="*/ 653 h 695"/>
                <a:gd name="T64" fmla="*/ 228 w 694"/>
                <a:gd name="T65" fmla="*/ 674 h 695"/>
                <a:gd name="T66" fmla="*/ 278 w 694"/>
                <a:gd name="T67" fmla="*/ 687 h 695"/>
                <a:gd name="T68" fmla="*/ 330 w 694"/>
                <a:gd name="T69" fmla="*/ 694 h 695"/>
                <a:gd name="T70" fmla="*/ 383 w 694"/>
                <a:gd name="T71" fmla="*/ 693 h 695"/>
                <a:gd name="T72" fmla="*/ 434 w 694"/>
                <a:gd name="T73" fmla="*/ 684 h 695"/>
                <a:gd name="T74" fmla="*/ 482 w 694"/>
                <a:gd name="T75" fmla="*/ 667 h 695"/>
                <a:gd name="T76" fmla="*/ 527 w 694"/>
                <a:gd name="T77" fmla="*/ 644 h 695"/>
                <a:gd name="T78" fmla="*/ 568 w 694"/>
                <a:gd name="T79" fmla="*/ 615 h 695"/>
                <a:gd name="T80" fmla="*/ 605 w 694"/>
                <a:gd name="T81" fmla="*/ 581 h 695"/>
                <a:gd name="T82" fmla="*/ 636 w 694"/>
                <a:gd name="T83" fmla="*/ 541 h 695"/>
                <a:gd name="T84" fmla="*/ 660 w 694"/>
                <a:gd name="T85" fmla="*/ 497 h 695"/>
                <a:gd name="T86" fmla="*/ 679 w 694"/>
                <a:gd name="T87" fmla="*/ 451 h 695"/>
                <a:gd name="T88" fmla="*/ 691 w 694"/>
                <a:gd name="T89" fmla="*/ 400 h 695"/>
                <a:gd name="T90" fmla="*/ 694 w 694"/>
                <a:gd name="T91" fmla="*/ 347 h 695"/>
                <a:gd name="T92" fmla="*/ 691 w 694"/>
                <a:gd name="T93" fmla="*/ 294 h 695"/>
                <a:gd name="T94" fmla="*/ 679 w 694"/>
                <a:gd name="T95" fmla="*/ 244 h 695"/>
                <a:gd name="T96" fmla="*/ 660 w 694"/>
                <a:gd name="T97" fmla="*/ 197 h 695"/>
                <a:gd name="T98" fmla="*/ 636 w 694"/>
                <a:gd name="T99" fmla="*/ 153 h 695"/>
                <a:gd name="T100" fmla="*/ 605 w 694"/>
                <a:gd name="T101" fmla="*/ 114 h 695"/>
                <a:gd name="T102" fmla="*/ 568 w 694"/>
                <a:gd name="T103" fmla="*/ 79 h 695"/>
                <a:gd name="T104" fmla="*/ 527 w 694"/>
                <a:gd name="T105" fmla="*/ 50 h 695"/>
                <a:gd name="T106" fmla="*/ 482 w 694"/>
                <a:gd name="T107" fmla="*/ 27 h 695"/>
                <a:gd name="T108" fmla="*/ 434 w 694"/>
                <a:gd name="T109" fmla="*/ 11 h 695"/>
                <a:gd name="T110" fmla="*/ 383 w 694"/>
                <a:gd name="T111" fmla="*/ 1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95">
                  <a:moveTo>
                    <a:pt x="488" y="487"/>
                  </a:moveTo>
                  <a:lnTo>
                    <a:pt x="483" y="490"/>
                  </a:lnTo>
                  <a:lnTo>
                    <a:pt x="479" y="490"/>
                  </a:lnTo>
                  <a:lnTo>
                    <a:pt x="474" y="490"/>
                  </a:lnTo>
                  <a:lnTo>
                    <a:pt x="471" y="487"/>
                  </a:lnTo>
                  <a:lnTo>
                    <a:pt x="347" y="365"/>
                  </a:lnTo>
                  <a:lnTo>
                    <a:pt x="224" y="487"/>
                  </a:lnTo>
                  <a:lnTo>
                    <a:pt x="220" y="490"/>
                  </a:lnTo>
                  <a:lnTo>
                    <a:pt x="216" y="490"/>
                  </a:lnTo>
                  <a:lnTo>
                    <a:pt x="211" y="490"/>
                  </a:lnTo>
                  <a:lnTo>
                    <a:pt x="207" y="487"/>
                  </a:lnTo>
                  <a:lnTo>
                    <a:pt x="205" y="484"/>
                  </a:lnTo>
                  <a:lnTo>
                    <a:pt x="204" y="479"/>
                  </a:lnTo>
                  <a:lnTo>
                    <a:pt x="205" y="475"/>
                  </a:lnTo>
                  <a:lnTo>
                    <a:pt x="207" y="471"/>
                  </a:lnTo>
                  <a:lnTo>
                    <a:pt x="331" y="347"/>
                  </a:lnTo>
                  <a:lnTo>
                    <a:pt x="219" y="235"/>
                  </a:lnTo>
                  <a:lnTo>
                    <a:pt x="216" y="232"/>
                  </a:lnTo>
                  <a:lnTo>
                    <a:pt x="216" y="228"/>
                  </a:lnTo>
                  <a:lnTo>
                    <a:pt x="216" y="223"/>
                  </a:lnTo>
                  <a:lnTo>
                    <a:pt x="219" y="219"/>
                  </a:lnTo>
                  <a:lnTo>
                    <a:pt x="223" y="217"/>
                  </a:lnTo>
                  <a:lnTo>
                    <a:pt x="227" y="215"/>
                  </a:lnTo>
                  <a:lnTo>
                    <a:pt x="231" y="217"/>
                  </a:lnTo>
                  <a:lnTo>
                    <a:pt x="236" y="219"/>
                  </a:lnTo>
                  <a:lnTo>
                    <a:pt x="347" y="330"/>
                  </a:lnTo>
                  <a:lnTo>
                    <a:pt x="459" y="219"/>
                  </a:lnTo>
                  <a:lnTo>
                    <a:pt x="462" y="217"/>
                  </a:lnTo>
                  <a:lnTo>
                    <a:pt x="467" y="215"/>
                  </a:lnTo>
                  <a:lnTo>
                    <a:pt x="471" y="217"/>
                  </a:lnTo>
                  <a:lnTo>
                    <a:pt x="476" y="219"/>
                  </a:lnTo>
                  <a:lnTo>
                    <a:pt x="478" y="223"/>
                  </a:lnTo>
                  <a:lnTo>
                    <a:pt x="479" y="228"/>
                  </a:lnTo>
                  <a:lnTo>
                    <a:pt x="478" y="232"/>
                  </a:lnTo>
                  <a:lnTo>
                    <a:pt x="476" y="235"/>
                  </a:lnTo>
                  <a:lnTo>
                    <a:pt x="364" y="347"/>
                  </a:lnTo>
                  <a:lnTo>
                    <a:pt x="488" y="471"/>
                  </a:lnTo>
                  <a:lnTo>
                    <a:pt x="490" y="475"/>
                  </a:lnTo>
                  <a:lnTo>
                    <a:pt x="491" y="479"/>
                  </a:lnTo>
                  <a:lnTo>
                    <a:pt x="490" y="484"/>
                  </a:lnTo>
                  <a:lnTo>
                    <a:pt x="488" y="487"/>
                  </a:lnTo>
                  <a:close/>
                  <a:moveTo>
                    <a:pt x="347" y="0"/>
                  </a:moveTo>
                  <a:lnTo>
                    <a:pt x="330" y="0"/>
                  </a:lnTo>
                  <a:lnTo>
                    <a:pt x="312" y="1"/>
                  </a:lnTo>
                  <a:lnTo>
                    <a:pt x="294" y="3"/>
                  </a:lnTo>
                  <a:lnTo>
                    <a:pt x="278" y="7"/>
                  </a:lnTo>
                  <a:lnTo>
                    <a:pt x="260" y="11"/>
                  </a:lnTo>
                  <a:lnTo>
                    <a:pt x="244" y="16"/>
                  </a:lnTo>
                  <a:lnTo>
                    <a:pt x="228" y="21"/>
                  </a:lnTo>
                  <a:lnTo>
                    <a:pt x="213" y="27"/>
                  </a:lnTo>
                  <a:lnTo>
                    <a:pt x="197" y="34"/>
                  </a:lnTo>
                  <a:lnTo>
                    <a:pt x="182" y="42"/>
                  </a:lnTo>
                  <a:lnTo>
                    <a:pt x="167" y="50"/>
                  </a:lnTo>
                  <a:lnTo>
                    <a:pt x="153" y="59"/>
                  </a:lnTo>
                  <a:lnTo>
                    <a:pt x="140" y="69"/>
                  </a:lnTo>
                  <a:lnTo>
                    <a:pt x="127" y="79"/>
                  </a:lnTo>
                  <a:lnTo>
                    <a:pt x="113" y="90"/>
                  </a:lnTo>
                  <a:lnTo>
                    <a:pt x="102" y="102"/>
                  </a:lnTo>
                  <a:lnTo>
                    <a:pt x="90" y="114"/>
                  </a:lnTo>
                  <a:lnTo>
                    <a:pt x="79" y="126"/>
                  </a:lnTo>
                  <a:lnTo>
                    <a:pt x="69" y="139"/>
                  </a:lnTo>
                  <a:lnTo>
                    <a:pt x="59" y="153"/>
                  </a:lnTo>
                  <a:lnTo>
                    <a:pt x="50" y="167"/>
                  </a:lnTo>
                  <a:lnTo>
                    <a:pt x="42" y="181"/>
                  </a:lnTo>
                  <a:lnTo>
                    <a:pt x="34" y="197"/>
                  </a:lnTo>
                  <a:lnTo>
                    <a:pt x="27" y="212"/>
                  </a:lnTo>
                  <a:lnTo>
                    <a:pt x="21" y="228"/>
                  </a:lnTo>
                  <a:lnTo>
                    <a:pt x="15" y="244"/>
                  </a:lnTo>
                  <a:lnTo>
                    <a:pt x="11" y="261"/>
                  </a:lnTo>
                  <a:lnTo>
                    <a:pt x="7" y="277"/>
                  </a:lnTo>
                  <a:lnTo>
                    <a:pt x="4" y="294"/>
                  </a:lnTo>
                  <a:lnTo>
                    <a:pt x="2" y="312"/>
                  </a:lnTo>
                  <a:lnTo>
                    <a:pt x="1" y="329"/>
                  </a:lnTo>
                  <a:lnTo>
                    <a:pt x="0" y="347"/>
                  </a:lnTo>
                  <a:lnTo>
                    <a:pt x="1" y="365"/>
                  </a:lnTo>
                  <a:lnTo>
                    <a:pt x="2" y="382"/>
                  </a:lnTo>
                  <a:lnTo>
                    <a:pt x="4" y="400"/>
                  </a:lnTo>
                  <a:lnTo>
                    <a:pt x="7" y="418"/>
                  </a:lnTo>
                  <a:lnTo>
                    <a:pt x="11" y="434"/>
                  </a:lnTo>
                  <a:lnTo>
                    <a:pt x="15" y="451"/>
                  </a:lnTo>
                  <a:lnTo>
                    <a:pt x="21" y="466"/>
                  </a:lnTo>
                  <a:lnTo>
                    <a:pt x="27" y="483"/>
                  </a:lnTo>
                  <a:lnTo>
                    <a:pt x="34" y="497"/>
                  </a:lnTo>
                  <a:lnTo>
                    <a:pt x="42" y="513"/>
                  </a:lnTo>
                  <a:lnTo>
                    <a:pt x="50" y="527"/>
                  </a:lnTo>
                  <a:lnTo>
                    <a:pt x="59" y="541"/>
                  </a:lnTo>
                  <a:lnTo>
                    <a:pt x="69" y="554"/>
                  </a:lnTo>
                  <a:lnTo>
                    <a:pt x="79" y="568"/>
                  </a:lnTo>
                  <a:lnTo>
                    <a:pt x="90" y="581"/>
                  </a:lnTo>
                  <a:lnTo>
                    <a:pt x="102" y="593"/>
                  </a:lnTo>
                  <a:lnTo>
                    <a:pt x="113" y="604"/>
                  </a:lnTo>
                  <a:lnTo>
                    <a:pt x="127" y="615"/>
                  </a:lnTo>
                  <a:lnTo>
                    <a:pt x="140" y="625"/>
                  </a:lnTo>
                  <a:lnTo>
                    <a:pt x="153" y="635"/>
                  </a:lnTo>
                  <a:lnTo>
                    <a:pt x="167" y="644"/>
                  </a:lnTo>
                  <a:lnTo>
                    <a:pt x="182" y="653"/>
                  </a:lnTo>
                  <a:lnTo>
                    <a:pt x="197" y="660"/>
                  </a:lnTo>
                  <a:lnTo>
                    <a:pt x="213" y="667"/>
                  </a:lnTo>
                  <a:lnTo>
                    <a:pt x="228" y="674"/>
                  </a:lnTo>
                  <a:lnTo>
                    <a:pt x="244" y="679"/>
                  </a:lnTo>
                  <a:lnTo>
                    <a:pt x="260" y="684"/>
                  </a:lnTo>
                  <a:lnTo>
                    <a:pt x="278" y="687"/>
                  </a:lnTo>
                  <a:lnTo>
                    <a:pt x="294" y="690"/>
                  </a:lnTo>
                  <a:lnTo>
                    <a:pt x="312" y="693"/>
                  </a:lnTo>
                  <a:lnTo>
                    <a:pt x="330" y="694"/>
                  </a:lnTo>
                  <a:lnTo>
                    <a:pt x="347" y="695"/>
                  </a:lnTo>
                  <a:lnTo>
                    <a:pt x="365" y="694"/>
                  </a:lnTo>
                  <a:lnTo>
                    <a:pt x="383" y="693"/>
                  </a:lnTo>
                  <a:lnTo>
                    <a:pt x="400" y="690"/>
                  </a:lnTo>
                  <a:lnTo>
                    <a:pt x="417" y="687"/>
                  </a:lnTo>
                  <a:lnTo>
                    <a:pt x="434" y="684"/>
                  </a:lnTo>
                  <a:lnTo>
                    <a:pt x="450" y="679"/>
                  </a:lnTo>
                  <a:lnTo>
                    <a:pt x="467" y="674"/>
                  </a:lnTo>
                  <a:lnTo>
                    <a:pt x="482" y="667"/>
                  </a:lnTo>
                  <a:lnTo>
                    <a:pt x="498" y="660"/>
                  </a:lnTo>
                  <a:lnTo>
                    <a:pt x="513" y="653"/>
                  </a:lnTo>
                  <a:lnTo>
                    <a:pt x="527" y="644"/>
                  </a:lnTo>
                  <a:lnTo>
                    <a:pt x="542" y="635"/>
                  </a:lnTo>
                  <a:lnTo>
                    <a:pt x="555" y="625"/>
                  </a:lnTo>
                  <a:lnTo>
                    <a:pt x="568" y="615"/>
                  </a:lnTo>
                  <a:lnTo>
                    <a:pt x="580" y="604"/>
                  </a:lnTo>
                  <a:lnTo>
                    <a:pt x="593" y="593"/>
                  </a:lnTo>
                  <a:lnTo>
                    <a:pt x="605" y="581"/>
                  </a:lnTo>
                  <a:lnTo>
                    <a:pt x="616" y="568"/>
                  </a:lnTo>
                  <a:lnTo>
                    <a:pt x="626" y="554"/>
                  </a:lnTo>
                  <a:lnTo>
                    <a:pt x="636" y="541"/>
                  </a:lnTo>
                  <a:lnTo>
                    <a:pt x="644" y="527"/>
                  </a:lnTo>
                  <a:lnTo>
                    <a:pt x="652" y="513"/>
                  </a:lnTo>
                  <a:lnTo>
                    <a:pt x="660" y="497"/>
                  </a:lnTo>
                  <a:lnTo>
                    <a:pt x="668" y="483"/>
                  </a:lnTo>
                  <a:lnTo>
                    <a:pt x="673" y="466"/>
                  </a:lnTo>
                  <a:lnTo>
                    <a:pt x="679" y="451"/>
                  </a:lnTo>
                  <a:lnTo>
                    <a:pt x="684" y="434"/>
                  </a:lnTo>
                  <a:lnTo>
                    <a:pt x="688" y="418"/>
                  </a:lnTo>
                  <a:lnTo>
                    <a:pt x="691" y="400"/>
                  </a:lnTo>
                  <a:lnTo>
                    <a:pt x="693" y="382"/>
                  </a:lnTo>
                  <a:lnTo>
                    <a:pt x="694" y="365"/>
                  </a:lnTo>
                  <a:lnTo>
                    <a:pt x="694" y="347"/>
                  </a:lnTo>
                  <a:lnTo>
                    <a:pt x="694" y="329"/>
                  </a:lnTo>
                  <a:lnTo>
                    <a:pt x="693" y="312"/>
                  </a:lnTo>
                  <a:lnTo>
                    <a:pt x="691" y="294"/>
                  </a:lnTo>
                  <a:lnTo>
                    <a:pt x="688" y="277"/>
                  </a:lnTo>
                  <a:lnTo>
                    <a:pt x="684" y="261"/>
                  </a:lnTo>
                  <a:lnTo>
                    <a:pt x="679" y="244"/>
                  </a:lnTo>
                  <a:lnTo>
                    <a:pt x="673" y="228"/>
                  </a:lnTo>
                  <a:lnTo>
                    <a:pt x="668" y="212"/>
                  </a:lnTo>
                  <a:lnTo>
                    <a:pt x="660" y="197"/>
                  </a:lnTo>
                  <a:lnTo>
                    <a:pt x="652" y="181"/>
                  </a:lnTo>
                  <a:lnTo>
                    <a:pt x="644" y="167"/>
                  </a:lnTo>
                  <a:lnTo>
                    <a:pt x="636" y="153"/>
                  </a:lnTo>
                  <a:lnTo>
                    <a:pt x="626" y="139"/>
                  </a:lnTo>
                  <a:lnTo>
                    <a:pt x="616" y="126"/>
                  </a:lnTo>
                  <a:lnTo>
                    <a:pt x="605" y="114"/>
                  </a:lnTo>
                  <a:lnTo>
                    <a:pt x="593" y="102"/>
                  </a:lnTo>
                  <a:lnTo>
                    <a:pt x="580" y="90"/>
                  </a:lnTo>
                  <a:lnTo>
                    <a:pt x="568" y="79"/>
                  </a:lnTo>
                  <a:lnTo>
                    <a:pt x="555" y="69"/>
                  </a:lnTo>
                  <a:lnTo>
                    <a:pt x="542" y="59"/>
                  </a:lnTo>
                  <a:lnTo>
                    <a:pt x="527" y="50"/>
                  </a:lnTo>
                  <a:lnTo>
                    <a:pt x="513" y="42"/>
                  </a:lnTo>
                  <a:lnTo>
                    <a:pt x="498" y="34"/>
                  </a:lnTo>
                  <a:lnTo>
                    <a:pt x="482" y="27"/>
                  </a:lnTo>
                  <a:lnTo>
                    <a:pt x="467" y="21"/>
                  </a:lnTo>
                  <a:lnTo>
                    <a:pt x="450" y="16"/>
                  </a:lnTo>
                  <a:lnTo>
                    <a:pt x="434" y="11"/>
                  </a:lnTo>
                  <a:lnTo>
                    <a:pt x="417" y="7"/>
                  </a:lnTo>
                  <a:lnTo>
                    <a:pt x="400" y="3"/>
                  </a:lnTo>
                  <a:lnTo>
                    <a:pt x="383" y="1"/>
                  </a:lnTo>
                  <a:lnTo>
                    <a:pt x="365" y="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2" y="2960283"/>
            <a:ext cx="1094979" cy="9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 descr="C:\Users\kissanova_m\Desktop\2451468.png">
            <a:extLst>
              <a:ext uri="{FF2B5EF4-FFF2-40B4-BE49-F238E27FC236}">
                <a16:creationId xmlns="" xmlns:a16="http://schemas.microsoft.com/office/drawing/2014/main" id="{B07D3EC3-8484-4742-A971-F45001701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2" y="4145414"/>
            <a:ext cx="760314" cy="86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4" y="1053687"/>
            <a:ext cx="716309" cy="5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9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775691" y="1398174"/>
            <a:ext cx="2003495" cy="51864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5" tIns="38947" rIns="77895" bIns="38947" rtlCol="0" anchor="ctr"/>
          <a:lstStyle/>
          <a:p>
            <a:pPr algn="ctr" defTabSz="914354">
              <a:defRPr/>
            </a:pPr>
            <a:r>
              <a:rPr lang="ru-RU" sz="4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354">
              <a:defRPr/>
            </a:pP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тыс.тн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6873" y="845769"/>
            <a:ext cx="1719882" cy="40010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Итоги 2021 г.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Параллелограмм 32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7" name="Рисунок 36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НЕФТЕГАЗОХИМИЯ</a:t>
            </a:r>
          </a:p>
        </p:txBody>
      </p:sp>
      <p:sp>
        <p:nvSpPr>
          <p:cNvPr id="40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87820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x-non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2596170" y="1205319"/>
            <a:ext cx="366032" cy="877065"/>
            <a:chOff x="4102373" y="1907101"/>
            <a:chExt cx="425450" cy="517525"/>
          </a:xfrm>
        </p:grpSpPr>
        <p:sp>
          <p:nvSpPr>
            <p:cNvPr id="42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43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5187825" y="2904139"/>
            <a:ext cx="7200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84761"/>
            <a:r>
              <a:rPr lang="kk-KZ" alt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ГОДУ ЗАПЛАНИРОВАН </a:t>
            </a:r>
          </a:p>
          <a:p>
            <a:pPr algn="ctr" defTabSz="1384761"/>
            <a:r>
              <a:rPr lang="kk-KZ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ЗАПУСК ЗАВОДА ПО ПРОИЗВОДСТВУ ПОЛИПРОПИЛЕНА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537200" y="3713798"/>
            <a:ext cx="6654800" cy="2826698"/>
            <a:chOff x="5363956" y="3569688"/>
            <a:chExt cx="6588370" cy="2970808"/>
          </a:xfrm>
        </p:grpSpPr>
        <p:sp>
          <p:nvSpPr>
            <p:cNvPr id="56" name="Скругленный прямоугольник 69">
              <a:extLst>
                <a:ext uri="{FF2B5EF4-FFF2-40B4-BE49-F238E27FC236}">
                  <a16:creationId xmlns="" xmlns:a16="http://schemas.microsoft.com/office/drawing/2014/main" id="{8F7A2FAB-5DAD-449F-B79B-F168675BE123}"/>
                </a:ext>
              </a:extLst>
            </p:cNvPr>
            <p:cNvSpPr/>
            <p:nvPr/>
          </p:nvSpPr>
          <p:spPr>
            <a:xfrm>
              <a:off x="9157370" y="4519488"/>
              <a:ext cx="2097485" cy="848943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899" tIns="38949" rIns="77899" bIns="38949" rtlCol="0" anchor="ctr"/>
            <a:lstStyle/>
            <a:p>
              <a:pPr defTabSz="914377">
                <a:defRPr/>
              </a:pPr>
              <a:r>
                <a:rPr lang="ru-RU" sz="3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r>
                <a:rPr lang="ru-RU" sz="3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kk-KZ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тыс.тонн/год</a:t>
              </a:r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141188" y="3569688"/>
              <a:ext cx="2549109" cy="740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384795"/>
              <a:r>
                <a:rPr lang="en-US" altLang="ru-RU" sz="3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ru-RU" altLang="ru-RU" sz="3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2,6 </a:t>
              </a:r>
              <a:r>
                <a:rPr lang="ru-RU" alt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млрд.</a:t>
              </a:r>
              <a:endParaRPr lang="ru-RU" alt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8" descr="Компьютер Иконки Галочка Галочка, метка круга, угол, текст png | PNGEgg">
              <a:extLst>
                <a:ext uri="{FF2B5EF4-FFF2-40B4-BE49-F238E27FC236}">
                  <a16:creationId xmlns="" xmlns:a16="http://schemas.microsoft.com/office/drawing/2014/main" id="{DAE88FD1-6E93-4E40-AEA9-59EE5777E6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0000" r="90000">
                          <a14:foregroundMark x1="59667" y1="44922" x2="59667" y2="449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4" r="17365"/>
            <a:stretch/>
          </p:blipFill>
          <p:spPr bwMode="auto">
            <a:xfrm>
              <a:off x="8592314" y="5486816"/>
              <a:ext cx="514689" cy="507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956" y="3569688"/>
              <a:ext cx="3094244" cy="2970808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63" name="Прямоугольник 62"/>
            <p:cNvSpPr/>
            <p:nvPr/>
          </p:nvSpPr>
          <p:spPr>
            <a:xfrm>
              <a:off x="9132343" y="5556900"/>
              <a:ext cx="28199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84761"/>
              <a:r>
                <a:rPr lang="kk-KZ" sz="20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СМР  ЗАВЕРШЕНЫ</a:t>
              </a:r>
              <a:endPara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780" y="4514072"/>
              <a:ext cx="574590" cy="696171"/>
            </a:xfrm>
            <a:prstGeom prst="rect">
              <a:avLst/>
            </a:prstGeom>
          </p:spPr>
        </p:pic>
        <p:sp>
          <p:nvSpPr>
            <p:cNvPr id="65" name="Прямоугольник 64"/>
            <p:cNvSpPr/>
            <p:nvPr/>
          </p:nvSpPr>
          <p:spPr>
            <a:xfrm>
              <a:off x="8582779" y="6231366"/>
              <a:ext cx="2602200" cy="2995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84761"/>
              <a:r>
                <a:rPr lang="kk-KZ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ВЕДУТСЯ ПУСКО-НАЛАДОЧНЫЕ РАБОТЫ</a:t>
              </a:r>
              <a:endParaRPr lang="ru-RU" sz="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973" y="3713798"/>
              <a:ext cx="457030" cy="499756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9478331" y="1324384"/>
            <a:ext cx="2846758" cy="640825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5" tIns="38947" rIns="77895" bIns="38947" rtlCol="0" anchor="ctr"/>
          <a:lstStyle/>
          <a:p>
            <a:pPr algn="ctr" defTabSz="914354">
              <a:defRPr/>
            </a:pPr>
            <a:r>
              <a:rPr lang="ru-RU" sz="4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560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54">
              <a:defRPr/>
            </a:pP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тыс.тн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9779743" y="893618"/>
            <a:ext cx="2309797" cy="400103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 на 2022 г.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712" y="3001732"/>
            <a:ext cx="498691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ГОДУ ВВЕДЕНЫ</a:t>
            </a:r>
            <a:r>
              <a:rPr lang="ru-RU" alt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В ЭКСПЛУАТАЦИЮ:</a:t>
            </a:r>
          </a:p>
          <a:p>
            <a:pPr algn="just">
              <a:defRPr/>
            </a:pPr>
            <a:endParaRPr lang="ru-RU" altLang="ru-RU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ru-RU" alt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завод по производству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октаноповышающих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присадок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мощностью </a:t>
            </a:r>
            <a:r>
              <a:rPr lang="ru-RU" alt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ru-RU" alt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ru-RU" alt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завод по производству технических газов:  мощностью </a:t>
            </a:r>
            <a:r>
              <a:rPr lang="ru-RU" alt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млн. м3 азота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ru-RU" alt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млн. м3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сухого сжатого воздуха</a:t>
            </a:r>
          </a:p>
        </p:txBody>
      </p:sp>
      <p:pic>
        <p:nvPicPr>
          <p:cNvPr id="73" name="Picture 5" descr="C:\Users\kissanova_m\Desktop\2451468.png">
            <a:extLst>
              <a:ext uri="{FF2B5EF4-FFF2-40B4-BE49-F238E27FC236}">
                <a16:creationId xmlns="" xmlns:a16="http://schemas.microsoft.com/office/drawing/2014/main" id="{B07D3EC3-8484-4742-A971-F45001701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8" y="1358348"/>
            <a:ext cx="760314" cy="7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9550732" y="1205318"/>
            <a:ext cx="366032" cy="877068"/>
            <a:chOff x="4102373" y="1907101"/>
            <a:chExt cx="425450" cy="517525"/>
          </a:xfrm>
        </p:grpSpPr>
        <p:sp>
          <p:nvSpPr>
            <p:cNvPr id="48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49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pic>
        <p:nvPicPr>
          <p:cNvPr id="3078" name="Picture 6" descr="C:\Users\b.kaulbaev\Desktop\Рисунок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r="1097"/>
          <a:stretch/>
        </p:blipFill>
        <p:spPr bwMode="auto">
          <a:xfrm>
            <a:off x="2974626" y="1142992"/>
            <a:ext cx="6507978" cy="11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Прямая соединительная линия 78"/>
          <p:cNvCxnSpPr/>
          <p:nvPr/>
        </p:nvCxnSpPr>
        <p:spPr>
          <a:xfrm>
            <a:off x="5327525" y="2974189"/>
            <a:ext cx="0" cy="37949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123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араллелограмм 32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ПЕРСПЕКТИВНЫЕ ПРОЕКТЫ НЕФТЕГАЗОХИМИИ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4C27563-E250-4477-96D3-9F3121C50799}"/>
              </a:ext>
            </a:extLst>
          </p:cNvPr>
          <p:cNvSpPr/>
          <p:nvPr/>
        </p:nvSpPr>
        <p:spPr>
          <a:xfrm>
            <a:off x="2833000" y="3880947"/>
            <a:ext cx="2152542" cy="438580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defTabSz="685681"/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23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-202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гг.</a:t>
            </a:r>
            <a:endParaRPr lang="x-none" sz="105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трелка: пятиугольник 50">
            <a:extLst>
              <a:ext uri="{FF2B5EF4-FFF2-40B4-BE49-F238E27FC236}">
                <a16:creationId xmlns="" xmlns:a16="http://schemas.microsoft.com/office/drawing/2014/main" id="{549B6AAC-7045-41FE-A4B6-B2A0D9BB89A1}"/>
              </a:ext>
            </a:extLst>
          </p:cNvPr>
          <p:cNvSpPr/>
          <p:nvPr/>
        </p:nvSpPr>
        <p:spPr>
          <a:xfrm>
            <a:off x="833167" y="4441936"/>
            <a:ext cx="1979978" cy="362460"/>
          </a:xfrm>
          <a:prstGeom prst="homePlate">
            <a:avLst>
              <a:gd name="adj" fmla="val 177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8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</a:t>
            </a:r>
            <a:endParaRPr lang="x-non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012E4B8B-C9F5-42D8-8899-5E350848A9C5}"/>
              </a:ext>
            </a:extLst>
          </p:cNvPr>
          <p:cNvSpPr/>
          <p:nvPr/>
        </p:nvSpPr>
        <p:spPr>
          <a:xfrm>
            <a:off x="2794269" y="4878128"/>
            <a:ext cx="2485385" cy="438580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defTabSz="685681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1250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тонн</a:t>
            </a:r>
            <a:r>
              <a:rPr lang="en-US" sz="1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x-none" sz="1100" b="1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: пятиугольник 58">
            <a:extLst>
              <a:ext uri="{FF2B5EF4-FFF2-40B4-BE49-F238E27FC236}">
                <a16:creationId xmlns="" xmlns:a16="http://schemas.microsoft.com/office/drawing/2014/main" id="{766C0B4D-EA4B-40BE-BBDB-D9EE759B50AF}"/>
              </a:ext>
            </a:extLst>
          </p:cNvPr>
          <p:cNvSpPr/>
          <p:nvPr/>
        </p:nvSpPr>
        <p:spPr>
          <a:xfrm>
            <a:off x="833167" y="5468124"/>
            <a:ext cx="1980453" cy="664449"/>
          </a:xfrm>
          <a:prstGeom prst="homePlate">
            <a:avLst>
              <a:gd name="adj" fmla="val 177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8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места </a:t>
            </a:r>
            <a:endParaRPr lang="x-non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012E4B8B-C9F5-42D8-8899-5E350848A9C5}"/>
              </a:ext>
            </a:extLst>
          </p:cNvPr>
          <p:cNvSpPr/>
          <p:nvPr/>
        </p:nvSpPr>
        <p:spPr>
          <a:xfrm>
            <a:off x="2830280" y="5776491"/>
            <a:ext cx="2460195" cy="377024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defTabSz="685681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800</a:t>
            </a:r>
            <a:r>
              <a:rPr lang="ru-RU" sz="15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этапе эксплуатации  </a:t>
            </a:r>
            <a:r>
              <a:rPr lang="en-US" sz="1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x-none" sz="1100" b="1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012E4B8B-C9F5-42D8-8899-5E350848A9C5}"/>
              </a:ext>
            </a:extLst>
          </p:cNvPr>
          <p:cNvSpPr/>
          <p:nvPr/>
        </p:nvSpPr>
        <p:spPr>
          <a:xfrm>
            <a:off x="2813620" y="5451899"/>
            <a:ext cx="3439719" cy="377024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defTabSz="685681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7200</a:t>
            </a:r>
            <a:r>
              <a:rPr lang="ru-RU" sz="15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этапе строительства  </a:t>
            </a:r>
            <a:r>
              <a:rPr lang="en-US" sz="1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x-none" sz="1100" b="1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CC7F289F-1E11-456C-9C76-4CA43FAECA5A}"/>
              </a:ext>
            </a:extLst>
          </p:cNvPr>
          <p:cNvSpPr/>
          <p:nvPr/>
        </p:nvSpPr>
        <p:spPr>
          <a:xfrm>
            <a:off x="1231732" y="7414805"/>
            <a:ext cx="1866846" cy="207747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defTabSz="685681"/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x-none" sz="90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: скругленные углы 2">
            <a:extLst>
              <a:ext uri="{FF2B5EF4-FFF2-40B4-BE49-F238E27FC236}">
                <a16:creationId xmlns="" xmlns:a16="http://schemas.microsoft.com/office/drawing/2014/main" id="{562D61C4-D6EC-4C2A-8D10-7FE84DC8ED02}"/>
              </a:ext>
            </a:extLst>
          </p:cNvPr>
          <p:cNvSpPr/>
          <p:nvPr/>
        </p:nvSpPr>
        <p:spPr>
          <a:xfrm>
            <a:off x="575333" y="3445510"/>
            <a:ext cx="4838701" cy="3011969"/>
          </a:xfrm>
          <a:prstGeom prst="roundRect">
            <a:avLst>
              <a:gd name="adj" fmla="val 6336"/>
            </a:avLst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81"/>
            <a:endParaRPr lang="x-none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4" y="806339"/>
            <a:ext cx="4838700" cy="2357775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FC5EFA4-7EBF-4C88-A610-F79ECFA2A9CD}"/>
              </a:ext>
            </a:extLst>
          </p:cNvPr>
          <p:cNvSpPr txBox="1"/>
          <p:nvPr/>
        </p:nvSpPr>
        <p:spPr>
          <a:xfrm>
            <a:off x="1987619" y="3293538"/>
            <a:ext cx="1884975" cy="315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71" tIns="34289" rIns="68571" bIns="34289" rtlCol="0">
            <a:spAutoFit/>
          </a:bodyPr>
          <a:lstStyle/>
          <a:p>
            <a:pPr algn="ctr" defTabSz="685681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ПОЛИЭТИЛЕН</a:t>
            </a:r>
            <a:endParaRPr lang="x-none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трелка: пятиугольник 50">
            <a:extLst>
              <a:ext uri="{FF2B5EF4-FFF2-40B4-BE49-F238E27FC236}">
                <a16:creationId xmlns="" xmlns:a16="http://schemas.microsoft.com/office/drawing/2014/main" id="{549B6AAC-7045-41FE-A4B6-B2A0D9BB89A1}"/>
              </a:ext>
            </a:extLst>
          </p:cNvPr>
          <p:cNvSpPr/>
          <p:nvPr/>
        </p:nvSpPr>
        <p:spPr>
          <a:xfrm>
            <a:off x="824214" y="3911173"/>
            <a:ext cx="1988929" cy="359079"/>
          </a:xfrm>
          <a:prstGeom prst="homePlate">
            <a:avLst>
              <a:gd name="adj" fmla="val 177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8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 </a:t>
            </a:r>
            <a:endParaRPr lang="x-non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трелка: пятиугольник 58">
            <a:extLst>
              <a:ext uri="{FF2B5EF4-FFF2-40B4-BE49-F238E27FC236}">
                <a16:creationId xmlns="" xmlns:a16="http://schemas.microsoft.com/office/drawing/2014/main" id="{766C0B4D-EA4B-40BE-BBDB-D9EE759B50AF}"/>
              </a:ext>
            </a:extLst>
          </p:cNvPr>
          <p:cNvSpPr/>
          <p:nvPr/>
        </p:nvSpPr>
        <p:spPr>
          <a:xfrm>
            <a:off x="833167" y="4951495"/>
            <a:ext cx="1930733" cy="314413"/>
          </a:xfrm>
          <a:prstGeom prst="homePlate">
            <a:avLst>
              <a:gd name="adj" fmla="val 177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8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</a:t>
            </a:r>
            <a:endParaRPr lang="x-non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D41D74E6-4BAF-4240-8379-B91A6853B383}"/>
              </a:ext>
            </a:extLst>
          </p:cNvPr>
          <p:cNvSpPr/>
          <p:nvPr/>
        </p:nvSpPr>
        <p:spPr>
          <a:xfrm>
            <a:off x="2839350" y="4441936"/>
            <a:ext cx="3038173" cy="392413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defTabSz="685681"/>
            <a:r>
              <a:rPr lang="en-US" sz="2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$</a:t>
            </a:r>
            <a:r>
              <a:rPr lang="ru-RU" sz="2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7,6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млрд.</a:t>
            </a:r>
            <a:endParaRPr lang="x-none" sz="110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40" y="806340"/>
            <a:ext cx="4734977" cy="23577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</p:pic>
      <p:sp>
        <p:nvSpPr>
          <p:cNvPr id="63" name="Прямоугольник: скругленные углы 2">
            <a:extLst>
              <a:ext uri="{FF2B5EF4-FFF2-40B4-BE49-F238E27FC236}">
                <a16:creationId xmlns="" xmlns:a16="http://schemas.microsoft.com/office/drawing/2014/main" id="{562D61C4-D6EC-4C2A-8D10-7FE84DC8ED02}"/>
              </a:ext>
            </a:extLst>
          </p:cNvPr>
          <p:cNvSpPr/>
          <p:nvPr/>
        </p:nvSpPr>
        <p:spPr>
          <a:xfrm>
            <a:off x="6683940" y="3445512"/>
            <a:ext cx="4745798" cy="3011969"/>
          </a:xfrm>
          <a:prstGeom prst="roundRect">
            <a:avLst>
              <a:gd name="adj" fmla="val 6336"/>
            </a:avLst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81"/>
            <a:endParaRPr lang="x-none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618044" y="3282936"/>
            <a:ext cx="1265004" cy="315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71" tIns="34289" rIns="68571" bIns="34289" rtlCol="0">
            <a:spAutoFit/>
          </a:bodyPr>
          <a:lstStyle/>
          <a:p>
            <a:pPr algn="ctr" defTabSz="685681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БУТАДИЕН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D4C27563-E250-4477-96D3-9F3121C50799}"/>
              </a:ext>
            </a:extLst>
          </p:cNvPr>
          <p:cNvSpPr/>
          <p:nvPr/>
        </p:nvSpPr>
        <p:spPr>
          <a:xfrm>
            <a:off x="8972263" y="3909422"/>
            <a:ext cx="2152542" cy="438580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defTabSz="685681"/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23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-2026 </a:t>
            </a:r>
            <a:r>
              <a:rPr lang="ru-RU" sz="105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гг.</a:t>
            </a:r>
            <a:endParaRPr lang="x-none" sz="105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8" name="Стрелка: пятиугольник 50">
            <a:extLst>
              <a:ext uri="{FF2B5EF4-FFF2-40B4-BE49-F238E27FC236}">
                <a16:creationId xmlns="" xmlns:a16="http://schemas.microsoft.com/office/drawing/2014/main" id="{549B6AAC-7045-41FE-A4B6-B2A0D9BB89A1}"/>
              </a:ext>
            </a:extLst>
          </p:cNvPr>
          <p:cNvSpPr/>
          <p:nvPr/>
        </p:nvSpPr>
        <p:spPr>
          <a:xfrm>
            <a:off x="6972430" y="4470411"/>
            <a:ext cx="1979978" cy="362460"/>
          </a:xfrm>
          <a:prstGeom prst="homePlate">
            <a:avLst>
              <a:gd name="adj" fmla="val 177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8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</a:t>
            </a:r>
            <a:endParaRPr lang="x-non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012E4B8B-C9F5-42D8-8899-5E350848A9C5}"/>
              </a:ext>
            </a:extLst>
          </p:cNvPr>
          <p:cNvSpPr/>
          <p:nvPr/>
        </p:nvSpPr>
        <p:spPr>
          <a:xfrm>
            <a:off x="8933532" y="4906603"/>
            <a:ext cx="2485385" cy="438580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defTabSz="685681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86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тонн</a:t>
            </a:r>
            <a:r>
              <a:rPr lang="en-US" sz="1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x-none" sz="1100" b="1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Стрелка: пятиугольник 58">
            <a:extLst>
              <a:ext uri="{FF2B5EF4-FFF2-40B4-BE49-F238E27FC236}">
                <a16:creationId xmlns="" xmlns:a16="http://schemas.microsoft.com/office/drawing/2014/main" id="{766C0B4D-EA4B-40BE-BBDB-D9EE759B50AF}"/>
              </a:ext>
            </a:extLst>
          </p:cNvPr>
          <p:cNvSpPr/>
          <p:nvPr/>
        </p:nvSpPr>
        <p:spPr>
          <a:xfrm>
            <a:off x="6972430" y="5496599"/>
            <a:ext cx="1980453" cy="664449"/>
          </a:xfrm>
          <a:prstGeom prst="homePlate">
            <a:avLst>
              <a:gd name="adj" fmla="val 177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8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места </a:t>
            </a:r>
            <a:endParaRPr lang="x-non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012E4B8B-C9F5-42D8-8899-5E350848A9C5}"/>
              </a:ext>
            </a:extLst>
          </p:cNvPr>
          <p:cNvSpPr/>
          <p:nvPr/>
        </p:nvSpPr>
        <p:spPr>
          <a:xfrm>
            <a:off x="8969543" y="5804966"/>
            <a:ext cx="2460195" cy="377024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defTabSz="685681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400</a:t>
            </a:r>
            <a:r>
              <a:rPr lang="ru-RU" sz="15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этапе эксплуатации  </a:t>
            </a:r>
            <a:r>
              <a:rPr lang="en-US" sz="1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x-none" sz="1100" b="1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012E4B8B-C9F5-42D8-8899-5E350848A9C5}"/>
              </a:ext>
            </a:extLst>
          </p:cNvPr>
          <p:cNvSpPr/>
          <p:nvPr/>
        </p:nvSpPr>
        <p:spPr>
          <a:xfrm>
            <a:off x="8952883" y="5480374"/>
            <a:ext cx="3439719" cy="377024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defTabSz="685681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2000</a:t>
            </a:r>
            <a:r>
              <a:rPr lang="ru-RU" sz="15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этапе строительства  </a:t>
            </a:r>
            <a:r>
              <a:rPr lang="en-US" sz="1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x-none" sz="1100" b="1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Стрелка: пятиугольник 50">
            <a:extLst>
              <a:ext uri="{FF2B5EF4-FFF2-40B4-BE49-F238E27FC236}">
                <a16:creationId xmlns="" xmlns:a16="http://schemas.microsoft.com/office/drawing/2014/main" id="{549B6AAC-7045-41FE-A4B6-B2A0D9BB89A1}"/>
              </a:ext>
            </a:extLst>
          </p:cNvPr>
          <p:cNvSpPr/>
          <p:nvPr/>
        </p:nvSpPr>
        <p:spPr>
          <a:xfrm>
            <a:off x="6963477" y="3939648"/>
            <a:ext cx="1988929" cy="359079"/>
          </a:xfrm>
          <a:prstGeom prst="homePlate">
            <a:avLst>
              <a:gd name="adj" fmla="val 177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8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 </a:t>
            </a:r>
            <a:endParaRPr lang="x-non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Стрелка: пятиугольник 58">
            <a:extLst>
              <a:ext uri="{FF2B5EF4-FFF2-40B4-BE49-F238E27FC236}">
                <a16:creationId xmlns="" xmlns:a16="http://schemas.microsoft.com/office/drawing/2014/main" id="{766C0B4D-EA4B-40BE-BBDB-D9EE759B50AF}"/>
              </a:ext>
            </a:extLst>
          </p:cNvPr>
          <p:cNvSpPr/>
          <p:nvPr/>
        </p:nvSpPr>
        <p:spPr>
          <a:xfrm>
            <a:off x="6972430" y="4979970"/>
            <a:ext cx="1930733" cy="314413"/>
          </a:xfrm>
          <a:prstGeom prst="homePlate">
            <a:avLst>
              <a:gd name="adj" fmla="val 177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8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</a:t>
            </a:r>
            <a:endParaRPr lang="x-non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="" xmlns:a16="http://schemas.microsoft.com/office/drawing/2014/main" id="{D41D74E6-4BAF-4240-8379-B91A6853B383}"/>
              </a:ext>
            </a:extLst>
          </p:cNvPr>
          <p:cNvSpPr/>
          <p:nvPr/>
        </p:nvSpPr>
        <p:spPr>
          <a:xfrm>
            <a:off x="8978613" y="4470411"/>
            <a:ext cx="3038173" cy="392413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defTabSz="685681"/>
            <a:r>
              <a:rPr lang="en-US" sz="2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$</a:t>
            </a:r>
            <a:r>
              <a:rPr lang="ru-RU" sz="2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1,0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млрд.</a:t>
            </a:r>
            <a:endParaRPr lang="x-none" sz="110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6073538" y="806340"/>
            <a:ext cx="22462" cy="57831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64236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8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06E6B45-F1BC-4CD1-A057-24BBABE58874}"/>
              </a:ext>
            </a:extLst>
          </p:cNvPr>
          <p:cNvSpPr/>
          <p:nvPr/>
        </p:nvSpPr>
        <p:spPr>
          <a:xfrm>
            <a:off x="4118844" y="704271"/>
            <a:ext cx="4135797" cy="4938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20705">
              <a:defRPr/>
            </a:pPr>
            <a:r>
              <a:rPr lang="ru-RU" sz="1600" b="1" cap="all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Прямые переговоры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06E6B45-F1BC-4CD1-A057-24BBABE58874}"/>
              </a:ext>
            </a:extLst>
          </p:cNvPr>
          <p:cNvSpPr/>
          <p:nvPr/>
        </p:nvSpPr>
        <p:spPr>
          <a:xfrm>
            <a:off x="300699" y="700793"/>
            <a:ext cx="3818145" cy="493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20705">
              <a:defRPr/>
            </a:pPr>
            <a:r>
              <a:rPr lang="ru-RU" sz="1600" b="1" cap="all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аукцион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118539" y="1327925"/>
            <a:ext cx="22639" cy="5588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07193" y="1660589"/>
            <a:ext cx="2703731" cy="1600434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ctr">
              <a:tabLst>
                <a:tab pos="120224" algn="l"/>
              </a:tabLst>
            </a:pP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Количество контрактов </a:t>
            </a:r>
          </a:p>
          <a:p>
            <a:pPr algn="ctr">
              <a:tabLst>
                <a:tab pos="120224" algn="l"/>
              </a:tabLst>
            </a:pP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области </a:t>
            </a:r>
          </a:p>
          <a:p>
            <a:pPr algn="ctr">
              <a:tabLst>
                <a:tab pos="120224" algn="l"/>
              </a:tabLst>
            </a:pP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углеводородов </a:t>
            </a:r>
            <a:r>
              <a:rPr lang="ru-RU" sz="3200" b="1" dirty="0">
                <a:solidFill>
                  <a:srgbClr val="00B050"/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267</a:t>
            </a:r>
            <a:r>
              <a:rPr lang="ru-RU" sz="2800" dirty="0">
                <a:solidFill>
                  <a:srgbClr val="00B050"/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algn="ctr">
              <a:tabLst>
                <a:tab pos="120224" algn="l"/>
              </a:tabLst>
            </a:pPr>
            <a:r>
              <a:rPr lang="ru-RU" sz="1600" dirty="0">
                <a:latin typeface="Arial" pitchFamily="34" charset="0"/>
                <a:ea typeface="Calibri"/>
                <a:cs typeface="Arial" panose="020B0604020202020204" pitchFamily="34" charset="0"/>
              </a:rPr>
              <a:t>и по урану</a:t>
            </a:r>
            <a:r>
              <a:rPr lang="ru-RU" sz="1900" dirty="0">
                <a:latin typeface="Arial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27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118844" y="1327925"/>
            <a:ext cx="35317" cy="5576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8" descr="&amp;Kcy;&amp;acy;&amp;rcy;&amp;tcy;&amp;icy;&amp;ncy;&amp;kcy;&amp;icy; &amp;pcy;&amp;ocy; &amp;zcy;&amp;acy;&amp;pcy;&amp;rcy;&amp;ocy;&amp;scy;&amp;ucy; &amp;pcy;&amp;acy;&amp;pcy;&amp;kcy;&amp;icy;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17" y="1800257"/>
            <a:ext cx="1325392" cy="113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06E6B45-F1BC-4CD1-A057-24BBABE58874}"/>
              </a:ext>
            </a:extLst>
          </p:cNvPr>
          <p:cNvSpPr/>
          <p:nvPr/>
        </p:nvSpPr>
        <p:spPr>
          <a:xfrm>
            <a:off x="8099651" y="704271"/>
            <a:ext cx="3903455" cy="493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20705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КОНТРАКТЫ 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8564341" y="3183485"/>
            <a:ext cx="3226727" cy="3034540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20728">
              <a:lnSpc>
                <a:spcPct val="100000"/>
              </a:lnSpc>
              <a:spcAft>
                <a:spcPts val="0"/>
              </a:spcAft>
              <a:tabLst>
                <a:tab pos="120224" algn="l"/>
              </a:tabLst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itchFamily="34" charset="0"/>
              </a:rPr>
              <a:t>В 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рамках поручения Президента </a:t>
            </a:r>
            <a:r>
              <a:rPr lang="ru-RU" sz="15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Токаева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К.К. проведена ревизия неиспользуемых месторождений. </a:t>
            </a:r>
          </a:p>
          <a:p>
            <a:pPr algn="ctr" defTabSz="920728">
              <a:lnSpc>
                <a:spcPct val="100000"/>
              </a:lnSpc>
              <a:spcAft>
                <a:spcPts val="0"/>
              </a:spcAft>
              <a:tabLst>
                <a:tab pos="120224" algn="l"/>
              </a:tabLst>
            </a:pPr>
            <a:endParaRPr lang="ru-RU" sz="15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 defTabSz="920728">
              <a:lnSpc>
                <a:spcPct val="100000"/>
              </a:lnSpc>
              <a:spcAft>
                <a:spcPts val="0"/>
              </a:spcAft>
              <a:tabLst>
                <a:tab pos="120224" algn="l"/>
              </a:tabLst>
            </a:pPr>
            <a:r>
              <a:rPr lang="ru-RU" sz="15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Подготовлена Дорожная карта с дальнейшими мерами в соответствии с Кодексом</a:t>
            </a:r>
            <a:r>
              <a:rPr lang="ru-RU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«О недрах и недропользовании», начаты работы по уведомлению </a:t>
            </a:r>
            <a:r>
              <a:rPr lang="ru-RU" sz="15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недропользователей</a:t>
            </a:r>
            <a:endParaRPr lang="ru-RU" sz="1500" cap="sm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араллелограмм 28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НЕДРОПОЛЬЗОВАНИЕ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9129" y="1606155"/>
            <a:ext cx="905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ru-RU" sz="44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2824" y="2152626"/>
            <a:ext cx="169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выставлено участков недр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17749" y="1612135"/>
            <a:ext cx="905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44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43687" y="2135077"/>
            <a:ext cx="1547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контрактов</a:t>
            </a:r>
          </a:p>
          <a:p>
            <a:r>
              <a:rPr lang="ru-RU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подписано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7691" y="3549865"/>
            <a:ext cx="1757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12,8</a:t>
            </a:r>
            <a:endParaRPr lang="ru-RU" sz="54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68841" y="3672975"/>
            <a:ext cx="880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млрд. тенге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49212" y="3081876"/>
            <a:ext cx="2179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</a:p>
          <a:p>
            <a:pPr algn="ctr"/>
            <a:r>
              <a:rPr lang="ru-RU" sz="1600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подписного бонуса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968326" y="1722843"/>
            <a:ext cx="0" cy="937567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34309" y="4531765"/>
            <a:ext cx="2530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44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232,7</a:t>
            </a:r>
            <a:endParaRPr lang="ru-RU" sz="48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68310" y="4865661"/>
            <a:ext cx="796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endParaRPr lang="ru-RU" sz="1400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91714" y="5200590"/>
            <a:ext cx="3701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объем инвестиций в геологоразведку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55951" y="2112953"/>
            <a:ext cx="905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4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252627" y="1706164"/>
            <a:ext cx="3547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По итогам прямых переговоров с национальными компаниями заключено         контракта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65234" y="3566667"/>
            <a:ext cx="1757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524</a:t>
            </a:r>
            <a:endParaRPr lang="ru-RU" sz="54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245203" y="3696921"/>
            <a:ext cx="880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млн. тенге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992537" y="3119909"/>
            <a:ext cx="2179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</a:p>
          <a:p>
            <a:pPr algn="ctr"/>
            <a:r>
              <a:rPr lang="ru-RU" sz="1600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подписного бонуса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38510" y="4548567"/>
            <a:ext cx="2530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44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72,45</a:t>
            </a:r>
            <a:endParaRPr lang="ru-RU" sz="48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783900" y="4882463"/>
            <a:ext cx="796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endParaRPr lang="ru-RU" sz="1400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30751" y="5217392"/>
            <a:ext cx="3701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объем инвестиций в геологоразведку</a:t>
            </a:r>
          </a:p>
        </p:txBody>
      </p:sp>
      <p:sp>
        <p:nvSpPr>
          <p:cNvPr id="37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64236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38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436784"/>
              </p:ext>
            </p:extLst>
          </p:nvPr>
        </p:nvGraphicFramePr>
        <p:xfrm>
          <a:off x="5689855" y="555570"/>
          <a:ext cx="6099838" cy="2201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9C908361-C0EA-4B77-8798-1A1900BCA373}"/>
              </a:ext>
            </a:extLst>
          </p:cNvPr>
          <p:cNvCxnSpPr/>
          <p:nvPr/>
        </p:nvCxnSpPr>
        <p:spPr>
          <a:xfrm>
            <a:off x="3111402" y="5814564"/>
            <a:ext cx="14143" cy="88729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8" name="Picture 2" descr="ТОО Тенгизшевройл - shyndau.k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22" y="5906602"/>
            <a:ext cx="1232290" cy="75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КПО подписала ряд соглашений в рамках визита премьера в Западный Казахстан  - Аналитический интернет-журнал Vлас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734" y="5922518"/>
            <a:ext cx="991304" cy="74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Прямоугольник: скругленные углы 2"/>
          <p:cNvSpPr/>
          <p:nvPr/>
        </p:nvSpPr>
        <p:spPr>
          <a:xfrm>
            <a:off x="6132067" y="5592204"/>
            <a:ext cx="5614164" cy="920908"/>
          </a:xfrm>
          <a:prstGeom prst="roundRect">
            <a:avLst>
              <a:gd name="adj" fmla="val 6336"/>
            </a:avLst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anchor="ctr"/>
          <a:lstStyle/>
          <a:p>
            <a:pPr algn="ctr">
              <a:defRPr/>
            </a:pPr>
            <a:endParaRPr lang="x-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12"/>
          <p:cNvSpPr txBox="1"/>
          <p:nvPr/>
        </p:nvSpPr>
        <p:spPr>
          <a:xfrm>
            <a:off x="492949" y="6036142"/>
            <a:ext cx="2370197" cy="692493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60958" rIns="45718" bIns="60958">
            <a:spAutoFit/>
          </a:bodyPr>
          <a:lstStyle/>
          <a:p>
            <a:pPr>
              <a:defRPr sz="4800">
                <a:solidFill>
                  <a:srgbClr val="00B0F0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Tahoma Bold"/>
                <a:sym typeface="Tahoma Bold"/>
              </a:rPr>
              <a:t>$</a:t>
            </a:r>
            <a:r>
              <a:rPr sz="3200" b="1" dirty="0">
                <a:solidFill>
                  <a:srgbClr val="00B0F0"/>
                </a:solidFill>
                <a:latin typeface="Arial" panose="020B0604020202020204" pitchFamily="34" charset="0"/>
              </a:rPr>
              <a:t>248,5</a:t>
            </a:r>
            <a:r>
              <a:rPr lang="ru-RU" sz="3200" b="1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700" b="1" dirty="0">
                <a:solidFill>
                  <a:srgbClr val="00B0F0"/>
                </a:solidFill>
                <a:latin typeface="Arial" panose="020B0604020202020204" pitchFamily="34" charset="0"/>
                <a:ea typeface="Tahoma Bold"/>
                <a:sym typeface="Tahoma Bold"/>
              </a:rPr>
              <a:t>млн.</a:t>
            </a:r>
            <a:r>
              <a:rPr lang="ru-RU" sz="3700" b="1" dirty="0">
                <a:solidFill>
                  <a:srgbClr val="00B0F0"/>
                </a:solidFill>
                <a:latin typeface="Arial" panose="020B0604020202020204" pitchFamily="34" charset="0"/>
                <a:ea typeface="Tahoma Bold"/>
                <a:sym typeface="Tahoma Bold"/>
              </a:rPr>
              <a:t> </a:t>
            </a:r>
            <a:endParaRPr lang="ru-RU" sz="37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94" name="Прямоугольник 14"/>
          <p:cNvSpPr txBox="1"/>
          <p:nvPr/>
        </p:nvSpPr>
        <p:spPr>
          <a:xfrm>
            <a:off x="194223" y="5855055"/>
            <a:ext cx="2890105" cy="30777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60958" rIns="45718" bIns="60958">
            <a:spAutoFit/>
          </a:bodyPr>
          <a:lstStyle>
            <a:lvl1pPr>
              <a:defRPr sz="240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 БАЛАНС ОБЯЗАТЕЛЬСТВ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3346957" y="6108785"/>
            <a:ext cx="2313027" cy="615553"/>
          </a:xfrm>
          <a:prstGeom prst="rect">
            <a:avLst/>
          </a:prstGeom>
          <a:ln>
            <a:noFill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Tahoma Bold"/>
                <a:cs typeface="Tahoma Bold"/>
                <a:sym typeface="Tahoma Bold"/>
              </a:rPr>
              <a:t>$</a:t>
            </a:r>
            <a:r>
              <a:rPr lang="ru-RU" sz="3200" b="1" dirty="0">
                <a:solidFill>
                  <a:srgbClr val="00B0F0"/>
                </a:solidFill>
                <a:latin typeface="Arial" panose="020B0604020202020204" pitchFamily="34" charset="0"/>
                <a:ea typeface="Tahoma Bold"/>
                <a:cs typeface="Tahoma Bold"/>
                <a:sym typeface="Tahoma Bold"/>
              </a:rPr>
              <a:t>642 млн. </a:t>
            </a:r>
            <a:endParaRPr lang="ru-RU" sz="3200" b="1" dirty="0">
              <a:solidFill>
                <a:srgbClr val="00B0F0"/>
              </a:solidFill>
              <a:latin typeface="Arial" panose="020B0604020202020204" pitchFamily="34" charset="0"/>
              <a:ea typeface="Tahoma Bold"/>
              <a:cs typeface="Tahoma Bold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67" y="5872348"/>
            <a:ext cx="923823" cy="804236"/>
          </a:xfrm>
          <a:prstGeom prst="rect">
            <a:avLst/>
          </a:prstGeom>
          <a:ln>
            <a:noFill/>
          </a:ln>
        </p:spPr>
      </p:pic>
      <p:sp>
        <p:nvSpPr>
          <p:cNvPr id="89" name="Прямоугольник: скругленные углы 2"/>
          <p:cNvSpPr/>
          <p:nvPr/>
        </p:nvSpPr>
        <p:spPr>
          <a:xfrm>
            <a:off x="160811" y="5814563"/>
            <a:ext cx="5614164" cy="914448"/>
          </a:xfrm>
          <a:prstGeom prst="roundRect">
            <a:avLst>
              <a:gd name="adj" fmla="val 6336"/>
            </a:avLst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anchor="ctr"/>
          <a:lstStyle/>
          <a:p>
            <a:pPr algn="ctr">
              <a:defRPr/>
            </a:pPr>
            <a:endParaRPr lang="x-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4D553ED0-8610-44B1-8B0A-4BF484209808}"/>
              </a:ext>
            </a:extLst>
          </p:cNvPr>
          <p:cNvSpPr/>
          <p:nvPr/>
        </p:nvSpPr>
        <p:spPr>
          <a:xfrm>
            <a:off x="0" y="2978151"/>
            <a:ext cx="12192000" cy="301468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hangingPunct="0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8493" y="2903182"/>
            <a:ext cx="10382159" cy="4514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eaLnBrk="0" hangingPunct="0">
              <a:defRPr/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</a:rPr>
              <a:t>Инициативы по развитию местного содержания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EF8303DA-EA8A-4C09-8338-C5E6C4E3651E}"/>
              </a:ext>
            </a:extLst>
          </p:cNvPr>
          <p:cNvCxnSpPr>
            <a:cxnSpLocks/>
          </p:cNvCxnSpPr>
          <p:nvPr/>
        </p:nvCxnSpPr>
        <p:spPr>
          <a:xfrm flipV="1">
            <a:off x="2944710" y="4236552"/>
            <a:ext cx="0" cy="57636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="" xmlns:a16="http://schemas.microsoft.com/office/drawing/2014/main" id="{EF8303DA-EA8A-4C09-8338-C5E6C4E3651E}"/>
              </a:ext>
            </a:extLst>
          </p:cNvPr>
          <p:cNvCxnSpPr>
            <a:cxnSpLocks/>
          </p:cNvCxnSpPr>
          <p:nvPr/>
        </p:nvCxnSpPr>
        <p:spPr>
          <a:xfrm flipV="1">
            <a:off x="9166786" y="4269280"/>
            <a:ext cx="0" cy="57847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EF8303DA-EA8A-4C09-8338-C5E6C4E3651E}"/>
              </a:ext>
            </a:extLst>
          </p:cNvPr>
          <p:cNvCxnSpPr>
            <a:cxnSpLocks/>
          </p:cNvCxnSpPr>
          <p:nvPr/>
        </p:nvCxnSpPr>
        <p:spPr>
          <a:xfrm flipV="1">
            <a:off x="7409961" y="4499372"/>
            <a:ext cx="0" cy="33096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EF8303DA-EA8A-4C09-8338-C5E6C4E3651E}"/>
              </a:ext>
            </a:extLst>
          </p:cNvPr>
          <p:cNvCxnSpPr>
            <a:cxnSpLocks/>
          </p:cNvCxnSpPr>
          <p:nvPr/>
        </p:nvCxnSpPr>
        <p:spPr>
          <a:xfrm flipV="1">
            <a:off x="4958286" y="4457187"/>
            <a:ext cx="0" cy="35573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EF8303DA-EA8A-4C09-8338-C5E6C4E3651E}"/>
              </a:ext>
            </a:extLst>
          </p:cNvPr>
          <p:cNvCxnSpPr>
            <a:cxnSpLocks/>
          </p:cNvCxnSpPr>
          <p:nvPr/>
        </p:nvCxnSpPr>
        <p:spPr>
          <a:xfrm>
            <a:off x="1026462" y="4441543"/>
            <a:ext cx="3925522" cy="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21"/>
          <p:cNvSpPr/>
          <p:nvPr/>
        </p:nvSpPr>
        <p:spPr>
          <a:xfrm>
            <a:off x="2060632" y="4875050"/>
            <a:ext cx="1959801" cy="727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400000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lIns="45718" tIns="60958" rIns="45718" bIns="6095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4" name="Прямоугольник 9"/>
          <p:cNvSpPr txBox="1"/>
          <p:nvPr/>
        </p:nvSpPr>
        <p:spPr>
          <a:xfrm>
            <a:off x="596325" y="5651390"/>
            <a:ext cx="93576" cy="5356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60958" rIns="45718" bIns="60958">
            <a:spAutoFit/>
          </a:bodyPr>
          <a:lstStyle>
            <a:lvl1pPr>
              <a:defRPr sz="32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endParaRPr lang="ru-RU" sz="200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35" name="Прямоугольник 10"/>
          <p:cNvSpPr/>
          <p:nvPr/>
        </p:nvSpPr>
        <p:spPr>
          <a:xfrm>
            <a:off x="160810" y="4883847"/>
            <a:ext cx="1821336" cy="712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400000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lIns="45718" tIns="60958" rIns="45718" bIns="6095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6" name="Прямоугольник 21"/>
          <p:cNvSpPr/>
          <p:nvPr/>
        </p:nvSpPr>
        <p:spPr>
          <a:xfrm>
            <a:off x="4096237" y="4875050"/>
            <a:ext cx="1756324" cy="721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400000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lIns="45718" tIns="60958" rIns="45718" bIns="6095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7" name="Прямоугольник 23"/>
          <p:cNvSpPr txBox="1"/>
          <p:nvPr/>
        </p:nvSpPr>
        <p:spPr>
          <a:xfrm>
            <a:off x="2464743" y="4896111"/>
            <a:ext cx="1613415" cy="73866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60958" rIns="45718" bIns="60958">
            <a:spAutoFit/>
          </a:bodyPr>
          <a:lstStyle>
            <a:lvl1pPr>
              <a:spcBef>
                <a:spcPts val="600"/>
              </a:spcBef>
              <a:defRPr sz="11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rPr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БАЗОВЫХ ТОВАРОВ И СБОРКА ОТДЕЛЬНЫХ ВИДОВ ОБОРУДОВАНИЯ ДЛЯ НЕФТЕГАЗОВОГО СЕКТОРА</a:t>
            </a:r>
          </a:p>
        </p:txBody>
      </p:sp>
      <p:sp>
        <p:nvSpPr>
          <p:cNvPr id="44" name="3"/>
          <p:cNvSpPr txBox="1"/>
          <p:nvPr/>
        </p:nvSpPr>
        <p:spPr>
          <a:xfrm>
            <a:off x="4163173" y="4964593"/>
            <a:ext cx="294446" cy="573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rPr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Прямоугольник 27"/>
          <p:cNvSpPr txBox="1"/>
          <p:nvPr/>
        </p:nvSpPr>
        <p:spPr>
          <a:xfrm>
            <a:off x="487471" y="5130045"/>
            <a:ext cx="1616469" cy="36346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60958" rIns="45718" bIns="60958">
            <a:sp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rPr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ИТ</a:t>
            </a:r>
          </a:p>
        </p:txBody>
      </p:sp>
      <p:sp>
        <p:nvSpPr>
          <p:cNvPr id="46" name="Прямоугольник 28"/>
          <p:cNvSpPr txBox="1"/>
          <p:nvPr/>
        </p:nvSpPr>
        <p:spPr>
          <a:xfrm>
            <a:off x="4477183" y="4948719"/>
            <a:ext cx="1395998" cy="60785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60958" rIns="45718" bIns="60958">
            <a:spAutoFit/>
          </a:bodyPr>
          <a:lstStyle>
            <a:lvl1pPr>
              <a:spcBef>
                <a:spcPts val="600"/>
              </a:spcBef>
              <a:defRPr sz="16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ОКРУЖАЮЩЕЙ СРЕДЫ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43F2721C-D3E4-4595-BB32-0FA032C79DB7}"/>
              </a:ext>
            </a:extLst>
          </p:cNvPr>
          <p:cNvSpPr/>
          <p:nvPr/>
        </p:nvSpPr>
        <p:spPr>
          <a:xfrm>
            <a:off x="1243724" y="3525898"/>
            <a:ext cx="3503602" cy="726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ФОНД РАЗВИТИЯ МЕСТНОГО СОДЕРЖАНИЯ</a:t>
            </a:r>
            <a:endParaRPr lang="kk-KZ" sz="15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5" name="1"/>
          <p:cNvSpPr txBox="1"/>
          <p:nvPr/>
        </p:nvSpPr>
        <p:spPr>
          <a:xfrm>
            <a:off x="212189" y="4955383"/>
            <a:ext cx="384136" cy="573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rPr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EF8303DA-EA8A-4C09-8338-C5E6C4E3651E}"/>
              </a:ext>
            </a:extLst>
          </p:cNvPr>
          <p:cNvCxnSpPr>
            <a:cxnSpLocks/>
          </p:cNvCxnSpPr>
          <p:nvPr/>
        </p:nvCxnSpPr>
        <p:spPr>
          <a:xfrm flipH="1" flipV="1">
            <a:off x="1032590" y="4463574"/>
            <a:ext cx="176" cy="34934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EF8303DA-EA8A-4C09-8338-C5E6C4E3651E}"/>
              </a:ext>
            </a:extLst>
          </p:cNvPr>
          <p:cNvCxnSpPr>
            <a:cxnSpLocks/>
          </p:cNvCxnSpPr>
          <p:nvPr/>
        </p:nvCxnSpPr>
        <p:spPr>
          <a:xfrm flipV="1">
            <a:off x="10892045" y="4463573"/>
            <a:ext cx="0" cy="34934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EF8303DA-EA8A-4C09-8338-C5E6C4E3651E}"/>
              </a:ext>
            </a:extLst>
          </p:cNvPr>
          <p:cNvCxnSpPr>
            <a:cxnSpLocks/>
          </p:cNvCxnSpPr>
          <p:nvPr/>
        </p:nvCxnSpPr>
        <p:spPr>
          <a:xfrm>
            <a:off x="7409961" y="4457187"/>
            <a:ext cx="348208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21"/>
          <p:cNvSpPr/>
          <p:nvPr/>
        </p:nvSpPr>
        <p:spPr>
          <a:xfrm>
            <a:off x="8433289" y="4888991"/>
            <a:ext cx="1474810" cy="7279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400000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lIns="45718" tIns="60958" rIns="45718" bIns="6095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63" name="Прямоугольник 9"/>
          <p:cNvSpPr txBox="1"/>
          <p:nvPr/>
        </p:nvSpPr>
        <p:spPr>
          <a:xfrm>
            <a:off x="6858971" y="5654828"/>
            <a:ext cx="93576" cy="5356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60958" rIns="45718" bIns="60958">
            <a:spAutoFit/>
          </a:bodyPr>
          <a:lstStyle>
            <a:lvl1pPr>
              <a:defRPr sz="32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endParaRPr lang="ru-RU" sz="200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64" name="Прямоугольник 10"/>
          <p:cNvSpPr/>
          <p:nvPr/>
        </p:nvSpPr>
        <p:spPr>
          <a:xfrm>
            <a:off x="6438688" y="4891790"/>
            <a:ext cx="1951582" cy="7246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400000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lIns="45718" tIns="60958" rIns="45718" bIns="6095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100" dirty="0">
              <a:latin typeface="Arial" panose="020B0604020202020204" pitchFamily="34" charset="0"/>
            </a:endParaRPr>
          </a:p>
        </p:txBody>
      </p:sp>
      <p:sp>
        <p:nvSpPr>
          <p:cNvPr id="65" name="Прямоугольник 21"/>
          <p:cNvSpPr/>
          <p:nvPr/>
        </p:nvSpPr>
        <p:spPr>
          <a:xfrm>
            <a:off x="9951117" y="4888992"/>
            <a:ext cx="1756324" cy="7150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400000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lIns="45718" tIns="60958" rIns="45718" bIns="6095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6" name="Прямоугольник 23"/>
          <p:cNvSpPr txBox="1"/>
          <p:nvPr/>
        </p:nvSpPr>
        <p:spPr>
          <a:xfrm>
            <a:off x="8390270" y="5108179"/>
            <a:ext cx="1613415" cy="33855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60958" rIns="45718" bIns="60958">
            <a:spAutoFit/>
          </a:bodyPr>
          <a:lstStyle>
            <a:lvl1pPr>
              <a:spcBef>
                <a:spcPts val="600"/>
              </a:spcBef>
              <a:defRPr sz="11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endParaRPr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2"/>
          <p:cNvSpPr txBox="1"/>
          <p:nvPr/>
        </p:nvSpPr>
        <p:spPr>
          <a:xfrm>
            <a:off x="8448427" y="4976322"/>
            <a:ext cx="312399" cy="573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rPr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3" name="3"/>
          <p:cNvSpPr txBox="1"/>
          <p:nvPr/>
        </p:nvSpPr>
        <p:spPr>
          <a:xfrm>
            <a:off x="10007431" y="4964495"/>
            <a:ext cx="387353" cy="573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rPr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4" name="Прямоугольник 27"/>
          <p:cNvSpPr txBox="1"/>
          <p:nvPr/>
        </p:nvSpPr>
        <p:spPr>
          <a:xfrm>
            <a:off x="6800177" y="4943556"/>
            <a:ext cx="1745488" cy="86721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60958" rIns="45718" bIns="60958">
            <a:sp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ОПЕРАТОРЫ И МЕЖДУНАРОДНЫЕ НЕФТЕГАЗОВЫЕ КОМПАНИИ</a:t>
            </a:r>
          </a:p>
        </p:txBody>
      </p:sp>
      <p:sp>
        <p:nvSpPr>
          <p:cNvPr id="75" name="Прямоугольник 28"/>
          <p:cNvSpPr txBox="1"/>
          <p:nvPr/>
        </p:nvSpPr>
        <p:spPr>
          <a:xfrm>
            <a:off x="10347159" y="4929993"/>
            <a:ext cx="1271291" cy="84170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60958" rIns="45718" bIns="60958">
            <a:spAutoFit/>
          </a:bodyPr>
          <a:lstStyle>
            <a:lvl1pPr>
              <a:spcBef>
                <a:spcPts val="600"/>
              </a:spcBef>
              <a:defRPr sz="16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 / сервисные компании</a:t>
            </a:r>
            <a:endParaRPr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43F2721C-D3E4-4595-BB32-0FA032C79DB7}"/>
              </a:ext>
            </a:extLst>
          </p:cNvPr>
          <p:cNvSpPr/>
          <p:nvPr/>
        </p:nvSpPr>
        <p:spPr>
          <a:xfrm>
            <a:off x="6721657" y="3494285"/>
            <a:ext cx="4898071" cy="754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МЕЖДУНАРОДНЫЙ ЦЕНТР РАЗВИТИЯ НЕФТЕГАЗОВОГО МАШИНОСТРОЕНИЯ</a:t>
            </a:r>
            <a:endParaRPr lang="kk-KZ" sz="14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952546" y="5710872"/>
            <a:ext cx="6150679" cy="382594"/>
          </a:xfrm>
          <a:prstGeom prst="rect">
            <a:avLst/>
          </a:prstGeom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</a:rPr>
              <a:t>ЛОКАЛИЗАЦИЯ  ПРОИЗВОДСТВА  ТОВАРОВ/УСЛУГ </a:t>
            </a:r>
          </a:p>
        </p:txBody>
      </p:sp>
      <p:sp>
        <p:nvSpPr>
          <p:cNvPr id="95" name="2"/>
          <p:cNvSpPr txBox="1"/>
          <p:nvPr/>
        </p:nvSpPr>
        <p:spPr>
          <a:xfrm>
            <a:off x="2118627" y="4990115"/>
            <a:ext cx="330906" cy="573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rPr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9" name="1"/>
          <p:cNvSpPr txBox="1"/>
          <p:nvPr/>
        </p:nvSpPr>
        <p:spPr>
          <a:xfrm>
            <a:off x="6455879" y="4977248"/>
            <a:ext cx="385873" cy="573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rPr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Параллелограмм 66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8" name="Рисунок 67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МЕСТНОЕ СОДЕРЖАНИЕ</a:t>
            </a:r>
          </a:p>
        </p:txBody>
      </p:sp>
      <p:sp>
        <p:nvSpPr>
          <p:cNvPr id="77" name="Прямоугольник 14"/>
          <p:cNvSpPr txBox="1"/>
          <p:nvPr/>
        </p:nvSpPr>
        <p:spPr>
          <a:xfrm>
            <a:off x="3300216" y="5863637"/>
            <a:ext cx="2278568" cy="307773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60958" rIns="45718" bIns="60958">
            <a:spAutoFit/>
          </a:bodyPr>
          <a:lstStyle>
            <a:lvl1pPr>
              <a:defRPr sz="240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 ОТ ФОНДА НА ВВП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6137761" y="3434700"/>
            <a:ext cx="6887" cy="32671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: скругленные углы 2"/>
          <p:cNvSpPr/>
          <p:nvPr/>
        </p:nvSpPr>
        <p:spPr>
          <a:xfrm>
            <a:off x="6438688" y="5809800"/>
            <a:ext cx="5307543" cy="914448"/>
          </a:xfrm>
          <a:prstGeom prst="roundRect">
            <a:avLst>
              <a:gd name="adj" fmla="val 6336"/>
            </a:avLst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anchor="ctr"/>
          <a:lstStyle/>
          <a:p>
            <a:pPr algn="ctr">
              <a:defRPr/>
            </a:pPr>
            <a:endParaRPr lang="x-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0" y="813605"/>
            <a:ext cx="5689855" cy="1494690"/>
            <a:chOff x="0" y="902505"/>
            <a:chExt cx="5689855" cy="1494690"/>
          </a:xfrm>
        </p:grpSpPr>
        <p:sp>
          <p:nvSpPr>
            <p:cNvPr id="14" name="Прямоугольник 2"/>
            <p:cNvSpPr>
              <a:spLocks noChangeArrowheads="1"/>
            </p:cNvSpPr>
            <p:nvPr/>
          </p:nvSpPr>
          <p:spPr bwMode="auto">
            <a:xfrm>
              <a:off x="908497" y="1398376"/>
              <a:ext cx="232509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4000" b="1" dirty="0">
                  <a:solidFill>
                    <a:srgbClr val="00B05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4,69 </a:t>
              </a:r>
              <a:r>
                <a:rPr lang="ru-RU" altLang="ru-RU" sz="1600" b="1" dirty="0">
                  <a:solidFill>
                    <a:srgbClr val="00B05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трлн. </a:t>
              </a:r>
              <a:r>
                <a:rPr lang="ru-RU" altLang="ru-RU" sz="1600" b="1" dirty="0" err="1">
                  <a:solidFill>
                    <a:srgbClr val="00B05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тг</a:t>
              </a:r>
              <a:r>
                <a:rPr lang="ru-RU" altLang="ru-RU" sz="1600" b="1" dirty="0">
                  <a:solidFill>
                    <a:srgbClr val="00B05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.</a:t>
              </a:r>
              <a:endParaRPr lang="ru-RU" altLang="ru-RU" sz="32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Прямоугольник 2"/>
            <p:cNvSpPr>
              <a:spLocks noChangeArrowheads="1"/>
            </p:cNvSpPr>
            <p:nvPr/>
          </p:nvSpPr>
          <p:spPr bwMode="auto">
            <a:xfrm>
              <a:off x="3996954" y="1336821"/>
              <a:ext cx="16929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4400" b="1" dirty="0">
                  <a:solidFill>
                    <a:srgbClr val="00B05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61,8</a:t>
              </a:r>
              <a:r>
                <a:rPr lang="ru-RU" altLang="ru-RU" sz="2000" b="1" dirty="0">
                  <a:solidFill>
                    <a:srgbClr val="00B05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%</a:t>
              </a:r>
              <a:endPara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3A229538-F5F4-48B3-82A0-C56B7A400E4A}"/>
                </a:ext>
              </a:extLst>
            </p:cNvPr>
            <p:cNvSpPr/>
            <p:nvPr/>
          </p:nvSpPr>
          <p:spPr>
            <a:xfrm>
              <a:off x="0" y="902505"/>
              <a:ext cx="1419301" cy="330581"/>
            </a:xfrm>
            <a:prstGeom prst="rect">
              <a:avLst/>
            </a:prstGeom>
            <a:noFill/>
          </p:spPr>
          <p:txBody>
            <a:bodyPr wrap="square" lIns="103861" tIns="51931" rIns="103861" bIns="51931">
              <a:spAutoFit/>
            </a:bodyPr>
            <a:lstStyle/>
            <a:p>
              <a:pPr algn="r"/>
              <a:r>
                <a:rPr lang="kk-KZ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Итоги 2021 г.</a:t>
              </a:r>
              <a:endParaRPr lang="ru-RU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114405" y="2027863"/>
              <a:ext cx="19132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b="1" dirty="0">
                  <a:latin typeface="Arial" panose="020B0604020202020204" pitchFamily="34" charset="0"/>
                </a:rPr>
                <a:t>Объем закупок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247600" y="2027863"/>
              <a:ext cx="1191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b="1" dirty="0">
                  <a:latin typeface="Arial" panose="020B0604020202020204" pitchFamily="34" charset="0"/>
                </a:rPr>
                <a:t>Доля МС</a:t>
              </a:r>
            </a:p>
          </p:txBody>
        </p:sp>
      </p:grpSp>
      <p:sp>
        <p:nvSpPr>
          <p:cNvPr id="82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64236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8" y="1404967"/>
            <a:ext cx="794528" cy="664501"/>
          </a:xfrm>
          <a:prstGeom prst="rect">
            <a:avLst/>
          </a:prstGeom>
        </p:spPr>
      </p:pic>
      <p:pic>
        <p:nvPicPr>
          <p:cNvPr id="98" name="Picture 2" descr="C:\Users\1\Downloads\budget.png">
            <a:extLst>
              <a:ext uri="{FF2B5EF4-FFF2-40B4-BE49-F238E27FC236}">
                <a16:creationId xmlns="" xmlns:a16="http://schemas.microsoft.com/office/drawing/2014/main" id="{64C3071E-DF73-4074-ACC3-31C0A6DCF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38500" y="1384501"/>
            <a:ext cx="868456" cy="824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94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араллелограмм 31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ЭЛЕКТРОЭНЕРГЕТИКА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56331" y="796570"/>
            <a:ext cx="11195394" cy="2532290"/>
            <a:chOff x="656331" y="840112"/>
            <a:chExt cx="11195394" cy="2002328"/>
          </a:xfrm>
        </p:grpSpPr>
        <p:sp>
          <p:nvSpPr>
            <p:cNvPr id="49" name="Content Placeholder 2">
              <a:extLst>
                <a:ext uri="{FF2B5EF4-FFF2-40B4-BE49-F238E27FC236}">
                  <a16:creationId xmlns="" xmlns:a16="http://schemas.microsoft.com/office/drawing/2014/main" id="{5E07F703-4781-4118-937A-3371E5357C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69043" y="1643054"/>
              <a:ext cx="1907327" cy="404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44" tIns="60970" rIns="121944" bIns="6097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>
                <a:defRPr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ВЫРАБОТКА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="" xmlns:a16="http://schemas.microsoft.com/office/drawing/2014/main" id="{35713F1C-943F-4CEE-9663-0432DE36275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93336" y="1525352"/>
              <a:ext cx="3254188" cy="392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44" tIns="60970" rIns="121944" bIns="6097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РОСТ ПОТРЕБЛЕНИЯ</a:t>
              </a:r>
            </a:p>
            <a:p>
              <a:pPr algn="ctr" eaLnBrk="0" hangingPunct="0">
                <a:defRPr/>
              </a:pPr>
              <a:r>
                <a:rPr lang="ru-RU" sz="1050" b="1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по сравнению с 2020 годом</a:t>
              </a:r>
              <a:endParaRPr lang="en-US" sz="105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pic>
          <p:nvPicPr>
            <p:cNvPr id="84" name="Picture 4" descr="Иконка «Электричество» — скачай бесплатно PNG и векторе">
              <a:extLst>
                <a:ext uri="{FF2B5EF4-FFF2-40B4-BE49-F238E27FC236}">
                  <a16:creationId xmlns="" xmlns:a16="http://schemas.microsoft.com/office/drawing/2014/main" id="{0CA1641E-6E75-47EB-BEFB-6A63626CF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610" y="975423"/>
              <a:ext cx="501424" cy="50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Скругленный прямоугольник 69">
              <a:extLst>
                <a:ext uri="{FF2B5EF4-FFF2-40B4-BE49-F238E27FC236}">
                  <a16:creationId xmlns="" xmlns:a16="http://schemas.microsoft.com/office/drawing/2014/main" id="{3D015636-B22D-49BA-8B2D-CCB47CF2B237}"/>
                </a:ext>
              </a:extLst>
            </p:cNvPr>
            <p:cNvSpPr/>
            <p:nvPr/>
          </p:nvSpPr>
          <p:spPr>
            <a:xfrm>
              <a:off x="2999397" y="1986993"/>
              <a:ext cx="2514353" cy="518640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895" tIns="38947" rIns="77895" bIns="38947" rtlCol="0" anchor="ctr"/>
            <a:lstStyle/>
            <a:p>
              <a:pPr algn="ctr" defTabSz="914354">
                <a:defRPr/>
              </a:pPr>
              <a:r>
                <a:rPr lang="ru-RU" sz="3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114,4</a:t>
              </a:r>
              <a:r>
                <a:rPr lang="ru-RU" sz="1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млрд.кВтч</a:t>
              </a:r>
              <a:r>
                <a:rPr lang="en-US" sz="1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Скругленный прямоугольник 69">
              <a:extLst>
                <a:ext uri="{FF2B5EF4-FFF2-40B4-BE49-F238E27FC236}">
                  <a16:creationId xmlns="" xmlns:a16="http://schemas.microsoft.com/office/drawing/2014/main" id="{0BB3935C-10B5-4517-8559-B6D8E6FDA47E}"/>
                </a:ext>
              </a:extLst>
            </p:cNvPr>
            <p:cNvSpPr/>
            <p:nvPr/>
          </p:nvSpPr>
          <p:spPr>
            <a:xfrm>
              <a:off x="6071945" y="2017119"/>
              <a:ext cx="2296971" cy="518640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895" tIns="38947" rIns="77895" bIns="38947" rtlCol="0" anchor="ctr"/>
            <a:lstStyle/>
            <a:p>
              <a:pPr algn="ctr" defTabSz="914354">
                <a:defRPr/>
              </a:pPr>
              <a:r>
                <a:rPr lang="ru-RU" sz="40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6%</a:t>
              </a:r>
              <a:endPara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710749" y="1016495"/>
              <a:ext cx="1719882" cy="400103"/>
            </a:xfrm>
            <a:prstGeom prst="rect">
              <a:avLst/>
            </a:prstGeom>
          </p:spPr>
          <p:txBody>
            <a:bodyPr wrap="none" lIns="121914" tIns="60957" rIns="121914" bIns="60957">
              <a:spAutoFit/>
            </a:bodyPr>
            <a:lstStyle/>
            <a:p>
              <a:pPr algn="ctr"/>
              <a:r>
                <a:rPr lang="kk-KZ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Итоги 2021 г.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31" y="1201635"/>
              <a:ext cx="1646101" cy="1640805"/>
            </a:xfrm>
            <a:prstGeom prst="rect">
              <a:avLst/>
            </a:prstGeom>
            <a:noFill/>
          </p:spPr>
        </p:pic>
        <p:sp>
          <p:nvSpPr>
            <p:cNvPr id="29" name="Content Placeholder 2">
              <a:extLst>
                <a:ext uri="{FF2B5EF4-FFF2-40B4-BE49-F238E27FC236}">
                  <a16:creationId xmlns="" xmlns:a16="http://schemas.microsoft.com/office/drawing/2014/main" id="{DB767BF9-7932-4AFA-AFFA-6B857CC3457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834202" y="1501702"/>
              <a:ext cx="3017523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44" tIns="60970" rIns="121944" bIns="6097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ru-RU" sz="15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ОБЪЕМ ДЕФИЦИТА </a:t>
              </a:r>
              <a:r>
                <a:rPr lang="ru-RU" sz="1200" b="1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электрической энергии</a:t>
              </a:r>
              <a:endParaRPr lang="en-US" sz="11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30" name="Скругленный прямоугольник 69">
              <a:extLst>
                <a:ext uri="{FF2B5EF4-FFF2-40B4-BE49-F238E27FC236}">
                  <a16:creationId xmlns="" xmlns:a16="http://schemas.microsoft.com/office/drawing/2014/main" id="{937BC036-4436-47FD-A3C8-1B99B85B26EB}"/>
                </a:ext>
              </a:extLst>
            </p:cNvPr>
            <p:cNvSpPr/>
            <p:nvPr/>
          </p:nvSpPr>
          <p:spPr>
            <a:xfrm>
              <a:off x="9391698" y="2007077"/>
              <a:ext cx="2227577" cy="518640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895" tIns="38947" rIns="77895" bIns="38947" rtlCol="0" anchor="ctr"/>
            <a:lstStyle/>
            <a:p>
              <a:pPr algn="ctr" defTabSz="914354">
                <a:defRPr/>
              </a:pPr>
              <a:r>
                <a:rPr lang="ru-RU" sz="3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≈0,3</a:t>
              </a:r>
              <a:r>
                <a:rPr lang="ru-RU" sz="1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млрд.кВтч</a:t>
              </a:r>
              <a:r>
                <a:rPr lang="en-US" sz="1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4" descr="Иконка «Электричество» — скачай бесплатно PNG и векторе">
              <a:extLst>
                <a:ext uri="{FF2B5EF4-FFF2-40B4-BE49-F238E27FC236}">
                  <a16:creationId xmlns="" xmlns:a16="http://schemas.microsoft.com/office/drawing/2014/main" id="{0CA1641E-6E75-47EB-BEFB-6A63626CF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2213" y="992879"/>
              <a:ext cx="501424" cy="50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SVG &amp;gt; мощность электричество - Свободное изображение и значок SVG. | SVG  Silh">
              <a:extLst>
                <a:ext uri="{FF2B5EF4-FFF2-40B4-BE49-F238E27FC236}">
                  <a16:creationId xmlns="" xmlns:a16="http://schemas.microsoft.com/office/drawing/2014/main" id="{05F3EFA8-64FA-4363-BDFB-4F783A193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542" y="840112"/>
              <a:ext cx="865664" cy="865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b.kaulbaev\Downloads\zhambylskaya-gre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3" y="3856442"/>
            <a:ext cx="3640183" cy="22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0794" y="3328860"/>
            <a:ext cx="236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Жамбылская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ГРЭС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121009" y="5155373"/>
            <a:ext cx="3424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нагрузка ГРЭС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МВт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(+ 360 Мвт)</a:t>
            </a:r>
          </a:p>
        </p:txBody>
      </p:sp>
      <p:pic>
        <p:nvPicPr>
          <p:cNvPr id="39" name="Picture 2" descr="An icon set with icons representing power and energy generation ">
            <a:extLst>
              <a:ext uri="{FF2B5EF4-FFF2-40B4-BE49-F238E27FC236}">
                <a16:creationId xmlns="" xmlns:a16="http://schemas.microsoft.com/office/drawing/2014/main" id="{2355721D-5678-764B-A338-5FAE977F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474" y="3849083"/>
            <a:ext cx="1018121" cy="110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23">
            <a:extLst>
              <a:ext uri="{FF2B5EF4-FFF2-40B4-BE49-F238E27FC236}">
                <a16:creationId xmlns="" xmlns:a16="http://schemas.microsoft.com/office/drawing/2014/main" id="{55B1A816-21DE-3D43-8401-AA4D9E16142A}"/>
              </a:ext>
            </a:extLst>
          </p:cNvPr>
          <p:cNvSpPr/>
          <p:nvPr/>
        </p:nvSpPr>
        <p:spPr>
          <a:xfrm>
            <a:off x="5159109" y="3849083"/>
            <a:ext cx="3208874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</a:rPr>
              <a:t>Запущены</a:t>
            </a:r>
          </a:p>
          <a:p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3</a:t>
            </a: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и </a:t>
            </a:r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4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</a:rPr>
              <a:t>энергоблок</a:t>
            </a:r>
          </a:p>
        </p:txBody>
      </p:sp>
      <p:pic>
        <p:nvPicPr>
          <p:cNvPr id="42" name="Picture 2" descr="Автономная газификация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41" y="3944814"/>
            <a:ext cx="762641" cy="7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38076" y="4156857"/>
            <a:ext cx="2484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1,2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млрд.м3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газа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67732" y="3896708"/>
            <a:ext cx="313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</a:rPr>
              <a:t>Предоставлены на 2022 г.</a:t>
            </a:r>
          </a:p>
        </p:txBody>
      </p:sp>
      <p:pic>
        <p:nvPicPr>
          <p:cNvPr id="45" name="Picture 31" descr="Currency, exchange, kazakhstani, money, tenge icon - Download on Iconfinder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44" y="5181492"/>
            <a:ext cx="665318" cy="66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88647" y="5095561"/>
            <a:ext cx="30851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</a:rPr>
              <a:t>Сохранен тариф </a:t>
            </a: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</a:rPr>
              <a:t>станции</a:t>
            </a:r>
          </a:p>
          <a:p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10,45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</a:rPr>
              <a:t> тенге/</a:t>
            </a:r>
            <a:r>
              <a:rPr lang="ru-RU" b="1" dirty="0" err="1">
                <a:latin typeface="Arial" panose="020B0604020202020204" pitchFamily="34" charset="0"/>
                <a:ea typeface="Tahoma" panose="020B0604030504040204" pitchFamily="34" charset="0"/>
              </a:rPr>
              <a:t>кВтч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06" t="50031" r="34315" b="2720"/>
          <a:stretch/>
        </p:blipFill>
        <p:spPr>
          <a:xfrm>
            <a:off x="4346194" y="5073488"/>
            <a:ext cx="739954" cy="837399"/>
          </a:xfrm>
          <a:prstGeom prst="rect">
            <a:avLst/>
          </a:prstGeom>
        </p:spPr>
      </p:pic>
      <p:sp>
        <p:nvSpPr>
          <p:cNvPr id="41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64236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04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Параллелограмм 33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5" name="Рисунок 34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МЕРЫ ПО НЕДОПУЩЕНИЮ ДЕФИЦИТА ЭЛЕКТРОЭНЕРГИИ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331" y="906845"/>
            <a:ext cx="6007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КРАТКОСРОЧНЫЕ МЕРЫ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14" y="1674311"/>
            <a:ext cx="53724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Реконструкция и расширение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электростанций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ввода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дополнительных 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247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МВт</a:t>
            </a:r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электрических мощностей:</a:t>
            </a:r>
          </a:p>
          <a:p>
            <a:pPr marL="285750" indent="161925" algn="just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ГТУ на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Актобе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ТЭЦ –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57 МВт</a:t>
            </a:r>
          </a:p>
          <a:p>
            <a:pPr marL="285750" indent="161925" algn="just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Замена турбоагрегата на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Топарской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ГРЭС –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130 МВт</a:t>
            </a:r>
          </a:p>
          <a:p>
            <a:pPr marL="285750" indent="161925" algn="just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газопоршневых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установок –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30 МВт</a:t>
            </a:r>
          </a:p>
          <a:p>
            <a:pPr marL="285750" indent="161925" algn="just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Замена турбоагрегата ПТ-30 на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Риддер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ТЭЦ –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30 МВт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Ввод балансирующего рынка электрической энергии в режиме реального времени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июля 2022 года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снижения внеплановых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перетоков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 энергосистемами сопредельных стран. 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084769" y="1487704"/>
            <a:ext cx="22462" cy="511744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214563" y="1674311"/>
            <a:ext cx="573069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технического аудита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электрических сетей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энергопроизводящих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организаций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Усиление электрических сетей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Южной зоны путем строительства воздушных линий электропередачи 500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увеличения пропускной способности электрических сетей от 1100 МВт 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 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Начало реализации проекта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строительству ТЭЦ в г. Кокшетау для покрытия прогнозных тепловых и электрических нагрузок региона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197494" y="934049"/>
            <a:ext cx="6007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ДОЛГОСРОЧНЫЕ МЕРЫ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64236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18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араллелограмм 33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НЕФТЯНАЯ ОТРАСЛЬ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890BE1C-EB6C-4186-868F-3D7E72974305}"/>
              </a:ext>
            </a:extLst>
          </p:cNvPr>
          <p:cNvSpPr/>
          <p:nvPr/>
        </p:nvSpPr>
        <p:spPr>
          <a:xfrm>
            <a:off x="17372" y="1921911"/>
            <a:ext cx="2567556" cy="335991"/>
          </a:xfrm>
          <a:prstGeom prst="rect">
            <a:avLst/>
          </a:prstGeom>
        </p:spPr>
        <p:txBody>
          <a:bodyPr wrap="square" lIns="58423" tIns="29211" rIns="58423" bIns="29211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НЕФТИ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C:\Users\kissanova_m\Desktop\2082577.png">
            <a:extLst>
              <a:ext uri="{FF2B5EF4-FFF2-40B4-BE49-F238E27FC236}">
                <a16:creationId xmlns="" xmlns:a16="http://schemas.microsoft.com/office/drawing/2014/main" id="{EA877C0E-4307-4BF5-88EA-1EA2F7E0E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9" y="905781"/>
            <a:ext cx="900586" cy="827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64A9CD3F-C220-46E6-B90E-6627E6FB1B72}"/>
              </a:ext>
            </a:extLst>
          </p:cNvPr>
          <p:cNvSpPr txBox="1">
            <a:spLocks/>
          </p:cNvSpPr>
          <p:nvPr/>
        </p:nvSpPr>
        <p:spPr bwMode="auto">
          <a:xfrm>
            <a:off x="2172231" y="1445922"/>
            <a:ext cx="2154353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54">
              <a:defRPr/>
            </a:pPr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85,9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млн.тн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71241" y="1119613"/>
            <a:ext cx="1719882" cy="40010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2021 г.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14375" y="1145135"/>
            <a:ext cx="1936737" cy="40010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на 2022 г.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4245235" y="1280798"/>
            <a:ext cx="385608" cy="633555"/>
            <a:chOff x="4102373" y="1907101"/>
            <a:chExt cx="425450" cy="517525"/>
          </a:xfrm>
        </p:grpSpPr>
        <p:sp>
          <p:nvSpPr>
            <p:cNvPr id="14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5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64A9CD3F-C220-46E6-B90E-6627E6FB1B72}"/>
              </a:ext>
            </a:extLst>
          </p:cNvPr>
          <p:cNvSpPr txBox="1">
            <a:spLocks/>
          </p:cNvSpPr>
          <p:nvPr/>
        </p:nvSpPr>
        <p:spPr bwMode="auto">
          <a:xfrm>
            <a:off x="4614374" y="1445922"/>
            <a:ext cx="2154353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54">
              <a:defRPr/>
            </a:pPr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87,5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млн.тн</a:t>
            </a:r>
            <a:endParaRPr 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548" y="2805499"/>
            <a:ext cx="6366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ЗАВЕРШЕННЫЕ ПРОЕКТЫ В 2021 ГОДУ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месторождении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Карачаганак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802" y="3592345"/>
            <a:ext cx="6798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1. Проект снятия производственных ограничений по газу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012" y="39616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Сроки реализации: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2018 - 2021 гг.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Общая стоимость проекта: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млн.долл.США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012" y="5089913"/>
            <a:ext cx="6883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2. Строительство 4-гокомпрессора обратной закачки газа 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012" y="56562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Сроки реализации: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2021 гг.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Общая стоимость проекта: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0,6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млн.долл.США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7267471" y="833616"/>
            <a:ext cx="0" cy="5959207"/>
          </a:xfrm>
          <a:prstGeom prst="line">
            <a:avLst/>
          </a:prstGeom>
          <a:noFill/>
          <a:ln w="15875" cap="flat">
            <a:solidFill>
              <a:schemeClr val="accent1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9" name="Группа 38"/>
          <p:cNvGrpSpPr/>
          <p:nvPr/>
        </p:nvGrpSpPr>
        <p:grpSpPr>
          <a:xfrm>
            <a:off x="7450778" y="618173"/>
            <a:ext cx="5490223" cy="1806248"/>
            <a:chOff x="80669" y="771946"/>
            <a:chExt cx="5490223" cy="180624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80669" y="771946"/>
              <a:ext cx="22646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38622"/>
              <a:r>
                <a:rPr lang="kk-KZ" altLang="ru-RU" sz="1100" b="1" dirty="0">
                  <a:latin typeface="Arial" panose="020B0604020202020204" pitchFamily="34" charset="0"/>
                </a:rPr>
                <a:t>Проект будущего расширения м. Тенгиз</a:t>
              </a:r>
              <a:endParaRPr lang="ru-RU" sz="1100" dirty="0">
                <a:latin typeface="Arial" panose="020B0604020202020204" pitchFamily="34" charset="0"/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2351043" y="1113794"/>
              <a:ext cx="3219849" cy="981244"/>
              <a:chOff x="2364105" y="1129321"/>
              <a:chExt cx="3219849" cy="1032331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2718521" y="1129321"/>
                <a:ext cx="1194558" cy="420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38622"/>
                <a:r>
                  <a:rPr lang="en-US" altLang="ru-RU" sz="2000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$</a:t>
                </a:r>
                <a:r>
                  <a:rPr lang="ru-RU" altLang="ru-RU" sz="2000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45,2 </a:t>
                </a:r>
                <a:r>
                  <a:rPr lang="ru-RU" altLang="ru-RU" sz="800" b="1" dirty="0">
                    <a:latin typeface="Arial" panose="020B0604020202020204" pitchFamily="34" charset="0"/>
                  </a:rPr>
                  <a:t>млрд.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705943" y="1595001"/>
                <a:ext cx="2878011" cy="566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8622"/>
                <a:r>
                  <a:rPr lang="ru-RU" altLang="ru-RU" sz="900" b="1" dirty="0">
                    <a:latin typeface="Arial" panose="020B0604020202020204" pitchFamily="34" charset="0"/>
                  </a:rPr>
                  <a:t>Увеличение добычи на</a:t>
                </a:r>
              </a:p>
              <a:p>
                <a:pPr defTabSz="1038622"/>
                <a:r>
                  <a:rPr lang="ru-RU" altLang="ru-RU" sz="900" b="1" dirty="0">
                    <a:latin typeface="Arial" panose="020B0604020202020204" pitchFamily="34" charset="0"/>
                  </a:rPr>
                  <a:t> </a:t>
                </a:r>
                <a:r>
                  <a:rPr lang="ru-RU" altLang="ru-RU" sz="2000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12 </a:t>
                </a:r>
                <a:r>
                  <a:rPr lang="ru-RU" altLang="ru-RU" sz="900" b="1" dirty="0" err="1">
                    <a:latin typeface="Arial" panose="020B0604020202020204" pitchFamily="34" charset="0"/>
                  </a:rPr>
                  <a:t>млн.тн</a:t>
                </a:r>
                <a:r>
                  <a:rPr lang="ru-RU" altLang="ru-RU" sz="900" b="1" dirty="0">
                    <a:latin typeface="Arial" panose="020B0604020202020204" pitchFamily="34" charset="0"/>
                  </a:rPr>
                  <a:t>. с 2024 г.</a:t>
                </a:r>
                <a:endParaRPr lang="ru-RU" sz="700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4105" y="1635519"/>
                <a:ext cx="378434" cy="361939"/>
              </a:xfrm>
              <a:prstGeom prst="rect">
                <a:avLst/>
              </a:prstGeom>
            </p:spPr>
          </p:pic>
        </p:grpSp>
        <p:pic>
          <p:nvPicPr>
            <p:cNvPr id="42" name="Объект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2" t="3600" r="55547" b="59313"/>
            <a:stretch/>
          </p:blipFill>
          <p:spPr>
            <a:xfrm>
              <a:off x="184473" y="1212399"/>
              <a:ext cx="2035829" cy="1365795"/>
            </a:xfrm>
            <a:prstGeom prst="rect">
              <a:avLst/>
            </a:prstGeom>
          </p:spPr>
        </p:pic>
        <p:pic>
          <p:nvPicPr>
            <p:cNvPr id="43" name="Google Shape;403;g8dd1064e09_1_0"/>
            <p:cNvPicPr preferRelativeResize="0"/>
            <p:nvPr/>
          </p:nvPicPr>
          <p:blipFill rotWithShape="1">
            <a:blip r:embed="rId6">
              <a:biLevel thresh="75000"/>
            </a:blip>
            <a:srcRect/>
            <a:stretch/>
          </p:blipFill>
          <p:spPr>
            <a:xfrm>
              <a:off x="2337324" y="2131216"/>
              <a:ext cx="348729" cy="314591"/>
            </a:xfrm>
            <a:prstGeom prst="rect">
              <a:avLst/>
            </a:prstGeom>
          </p:spPr>
        </p:pic>
        <p:sp>
          <p:nvSpPr>
            <p:cNvPr id="44" name="Прямоугольник 43"/>
            <p:cNvSpPr/>
            <p:nvPr/>
          </p:nvSpPr>
          <p:spPr>
            <a:xfrm>
              <a:off x="2723911" y="2084542"/>
              <a:ext cx="15905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x-none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2016-2023</a:t>
              </a:r>
              <a:r>
                <a:rPr lang="x-none" b="1" dirty="0">
                  <a:solidFill>
                    <a:schemeClr val="accent4"/>
                  </a:solidFill>
                  <a:latin typeface="Arial" panose="020B0604020202020204" pitchFamily="34" charset="0"/>
                </a:rPr>
                <a:t> </a:t>
              </a:r>
              <a:r>
                <a:rPr lang="x-none" sz="800" b="1" dirty="0">
                  <a:latin typeface="Arial" panose="020B0604020202020204" pitchFamily="34" charset="0"/>
                </a:rPr>
                <a:t>гг.</a:t>
              </a:r>
              <a:endParaRPr lang="ru-RU" sz="800" b="1" dirty="0">
                <a:latin typeface="Arial" panose="020B0604020202020204" pitchFamily="34" charset="0"/>
              </a:endParaRPr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516" y="1208406"/>
              <a:ext cx="294386" cy="228985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7506957" y="2680925"/>
            <a:ext cx="5474983" cy="1821488"/>
            <a:chOff x="99719" y="2943646"/>
            <a:chExt cx="5474983" cy="1821488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99719" y="2943646"/>
              <a:ext cx="22646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38622"/>
              <a:r>
                <a:rPr lang="kk-KZ" altLang="ru-RU" sz="1100" b="1" dirty="0">
                  <a:latin typeface="Arial" panose="020B0604020202020204" pitchFamily="34" charset="0"/>
                </a:rPr>
                <a:t>Проекты поддержания полки добычи м. Карачаганак</a:t>
              </a:r>
              <a:endParaRPr lang="ru-RU" sz="1100" dirty="0">
                <a:latin typeface="Arial" panose="020B0604020202020204" pitchFamily="34" charset="0"/>
              </a:endParaRPr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2370093" y="3285494"/>
              <a:ext cx="3204609" cy="966005"/>
              <a:chOff x="2364105" y="1129321"/>
              <a:chExt cx="3204609" cy="1016298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2660314" y="1129321"/>
                <a:ext cx="1051891" cy="420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38622"/>
                <a:r>
                  <a:rPr lang="en-US" altLang="ru-RU" sz="2000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$</a:t>
                </a:r>
                <a:r>
                  <a:rPr lang="ru-RU" altLang="ru-RU" sz="2000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2,5</a:t>
                </a:r>
                <a:r>
                  <a:rPr lang="ru-RU" altLang="ru-RU" sz="2000" b="1" dirty="0">
                    <a:latin typeface="Arial" panose="020B0604020202020204" pitchFamily="34" charset="0"/>
                  </a:rPr>
                  <a:t> </a:t>
                </a:r>
                <a:r>
                  <a:rPr lang="ru-RU" altLang="ru-RU" sz="800" b="1" dirty="0">
                    <a:latin typeface="Arial" panose="020B0604020202020204" pitchFamily="34" charset="0"/>
                  </a:rPr>
                  <a:t>млрд.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2690703" y="1578968"/>
                <a:ext cx="2878011" cy="566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8622"/>
                <a:r>
                  <a:rPr lang="ru-RU" altLang="ru-RU" sz="900" b="1" dirty="0">
                    <a:latin typeface="Arial" panose="020B0604020202020204" pitchFamily="34" charset="0"/>
                  </a:rPr>
                  <a:t>Поддержание полки добычи </a:t>
                </a:r>
              </a:p>
              <a:p>
                <a:pPr defTabSz="1038622"/>
                <a:r>
                  <a:rPr lang="ru-RU" altLang="ru-RU" sz="900" b="1" dirty="0">
                    <a:latin typeface="Arial" panose="020B0604020202020204" pitchFamily="34" charset="0"/>
                  </a:rPr>
                  <a:t>на уровне </a:t>
                </a:r>
                <a:r>
                  <a:rPr lang="ru-RU" altLang="ru-RU" sz="2000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11-12</a:t>
                </a:r>
                <a:r>
                  <a:rPr lang="ru-RU" altLang="ru-RU" sz="2000" b="1" dirty="0">
                    <a:latin typeface="Arial" panose="020B0604020202020204" pitchFamily="34" charset="0"/>
                  </a:rPr>
                  <a:t> </a:t>
                </a:r>
                <a:r>
                  <a:rPr lang="ru-RU" altLang="ru-RU" sz="900" b="1" dirty="0" err="1">
                    <a:latin typeface="Arial" panose="020B0604020202020204" pitchFamily="34" charset="0"/>
                  </a:rPr>
                  <a:t>млн.тн</a:t>
                </a:r>
                <a:r>
                  <a:rPr lang="ru-RU" altLang="ru-RU" sz="900" b="1" dirty="0">
                    <a:latin typeface="Arial" panose="020B0604020202020204" pitchFamily="34" charset="0"/>
                  </a:rPr>
                  <a:t>.</a:t>
                </a:r>
                <a:endParaRPr lang="ru-RU" sz="700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4105" y="1635519"/>
                <a:ext cx="378434" cy="361939"/>
              </a:xfrm>
              <a:prstGeom prst="rect">
                <a:avLst/>
              </a:prstGeom>
            </p:spPr>
          </p:pic>
        </p:grpSp>
        <p:pic>
          <p:nvPicPr>
            <p:cNvPr id="52" name="Google Shape;403;g8dd1064e09_1_0"/>
            <p:cNvPicPr preferRelativeResize="0"/>
            <p:nvPr/>
          </p:nvPicPr>
          <p:blipFill rotWithShape="1">
            <a:blip r:embed="rId6">
              <a:biLevel thresh="75000"/>
            </a:blip>
            <a:srcRect/>
            <a:stretch/>
          </p:blipFill>
          <p:spPr>
            <a:xfrm>
              <a:off x="2356374" y="4302916"/>
              <a:ext cx="348729" cy="314591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2742961" y="4256242"/>
              <a:ext cx="15905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x-none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201</a:t>
              </a:r>
              <a:r>
                <a:rPr lang="ru-RU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8</a:t>
              </a:r>
              <a:r>
                <a:rPr lang="x-none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-202</a:t>
              </a:r>
              <a:r>
                <a:rPr lang="ru-RU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5</a:t>
              </a:r>
              <a:r>
                <a:rPr lang="x-none" b="1" dirty="0">
                  <a:solidFill>
                    <a:schemeClr val="accent4"/>
                  </a:solidFill>
                  <a:latin typeface="Arial" panose="020B0604020202020204" pitchFamily="34" charset="0"/>
                </a:rPr>
                <a:t> </a:t>
              </a:r>
              <a:r>
                <a:rPr lang="x-none" sz="800" b="1" dirty="0">
                  <a:latin typeface="Arial" panose="020B0604020202020204" pitchFamily="34" charset="0"/>
                </a:rPr>
                <a:t>гг.</a:t>
              </a:r>
              <a:endParaRPr lang="ru-RU" sz="800" b="1" dirty="0">
                <a:latin typeface="Arial" panose="020B0604020202020204" pitchFamily="34" charset="0"/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566" y="3380106"/>
              <a:ext cx="294386" cy="228985"/>
            </a:xfrm>
            <a:prstGeom prst="rect">
              <a:avLst/>
            </a:prstGeom>
          </p:spPr>
        </p:pic>
        <p:pic>
          <p:nvPicPr>
            <p:cNvPr id="55" name="Picture 2" descr="F:\картинки\карачаганак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87" y="3395346"/>
              <a:ext cx="2026489" cy="1369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4" name="Прямоугольник 83"/>
          <p:cNvSpPr/>
          <p:nvPr/>
        </p:nvSpPr>
        <p:spPr>
          <a:xfrm>
            <a:off x="7228856" y="4733716"/>
            <a:ext cx="26679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38597"/>
            <a:r>
              <a:rPr lang="ru-RU" altLang="ru-RU" sz="1100" b="1" dirty="0">
                <a:latin typeface="Arial" panose="020B0604020202020204" pitchFamily="34" charset="0"/>
              </a:rPr>
              <a:t>Проекты расширения </a:t>
            </a:r>
          </a:p>
          <a:p>
            <a:pPr algn="ctr" defTabSz="1038597"/>
            <a:r>
              <a:rPr lang="ru-RU" altLang="ru-RU" sz="1100" b="1" dirty="0">
                <a:latin typeface="Arial" panose="020B0604020202020204" pitchFamily="34" charset="0"/>
              </a:rPr>
              <a:t>м. </a:t>
            </a:r>
            <a:r>
              <a:rPr lang="ru-RU" altLang="ru-RU" sz="1100" b="1" dirty="0" err="1">
                <a:latin typeface="Arial" panose="020B0604020202020204" pitchFamily="34" charset="0"/>
              </a:rPr>
              <a:t>Кашаган</a:t>
            </a:r>
            <a:endParaRPr lang="kk-KZ" altLang="ru-RU" sz="1100" b="1" dirty="0">
              <a:latin typeface="Arial" panose="020B0604020202020204" pitchFamily="34" charset="0"/>
            </a:endParaRPr>
          </a:p>
        </p:txBody>
      </p:sp>
      <p:pic>
        <p:nvPicPr>
          <p:cNvPr id="87" name="Picture 3" descr="F:\картинки\кашаган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04" y="5131556"/>
            <a:ext cx="2048129" cy="160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9690262" y="5087088"/>
            <a:ext cx="4225763" cy="1509182"/>
            <a:chOff x="9690262" y="5188688"/>
            <a:chExt cx="3878519" cy="1100487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10071751" y="5397670"/>
              <a:ext cx="1914737" cy="291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038622"/>
              <a:r>
                <a:rPr lang="en-US" altLang="ru-RU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$</a:t>
              </a:r>
              <a:r>
                <a:rPr lang="ru-RU" altLang="ru-RU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0,9 </a:t>
              </a:r>
              <a:r>
                <a:rPr lang="ru-RU" altLang="ru-RU" sz="700" b="1" dirty="0">
                  <a:latin typeface="Arial" panose="020B0604020202020204" pitchFamily="34" charset="0"/>
                </a:rPr>
                <a:t>млрд.</a:t>
              </a:r>
              <a:endParaRPr lang="ru-RU" altLang="ru-RU" sz="1000" b="1" dirty="0">
                <a:latin typeface="Arial" panose="020B0604020202020204" pitchFamily="34" charset="0"/>
              </a:endParaRPr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4825" y="5703056"/>
              <a:ext cx="321691" cy="307669"/>
            </a:xfrm>
            <a:prstGeom prst="rect">
              <a:avLst/>
            </a:prstGeom>
          </p:spPr>
        </p:pic>
        <p:pic>
          <p:nvPicPr>
            <p:cNvPr id="88" name="Google Shape;403;g8dd1064e09_1_0"/>
            <p:cNvPicPr preferRelativeResize="0"/>
            <p:nvPr/>
          </p:nvPicPr>
          <p:blipFill rotWithShape="1">
            <a:blip r:embed="rId6">
              <a:biLevel thresh="75000"/>
            </a:blip>
            <a:srcRect/>
            <a:stretch/>
          </p:blipFill>
          <p:spPr>
            <a:xfrm>
              <a:off x="9766325" y="6071480"/>
              <a:ext cx="298144" cy="211209"/>
            </a:xfrm>
            <a:prstGeom prst="rect">
              <a:avLst/>
            </a:prstGeom>
          </p:spPr>
        </p:pic>
        <p:sp>
          <p:nvSpPr>
            <p:cNvPr id="89" name="Прямоугольник 88"/>
            <p:cNvSpPr/>
            <p:nvPr/>
          </p:nvSpPr>
          <p:spPr>
            <a:xfrm>
              <a:off x="9690262" y="5188688"/>
              <a:ext cx="2371997" cy="1795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u="sng" dirty="0">
                  <a:latin typeface="Arial" panose="020B0604020202020204" pitchFamily="34" charset="0"/>
                </a:rPr>
                <a:t>Строительство ГПЗ на 1 млрд.м3/год </a:t>
              </a: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10076448" y="5736209"/>
              <a:ext cx="3492333" cy="280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38622"/>
              <a:r>
                <a:rPr lang="ru-RU" altLang="ru-RU" sz="800" b="1" dirty="0">
                  <a:latin typeface="Arial" panose="020B0604020202020204" pitchFamily="34" charset="0"/>
                </a:rPr>
                <a:t>Увеличение добычи </a:t>
              </a:r>
            </a:p>
            <a:p>
              <a:pPr defTabSz="1038622"/>
              <a:r>
                <a:rPr lang="ru-RU" sz="900" b="1" dirty="0">
                  <a:latin typeface="Arial" panose="020B0604020202020204" pitchFamily="34" charset="0"/>
                </a:rPr>
                <a:t>до </a:t>
              </a:r>
              <a:r>
                <a:rPr lang="ru-RU" sz="11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18 </a:t>
              </a:r>
              <a:r>
                <a:rPr lang="ru-RU" sz="800" b="1" dirty="0">
                  <a:latin typeface="Arial" panose="020B0604020202020204" pitchFamily="34" charset="0"/>
                </a:rPr>
                <a:t>млн. </a:t>
              </a:r>
              <a:r>
                <a:rPr lang="ru-RU" sz="800" b="1" dirty="0" err="1">
                  <a:latin typeface="Arial" panose="020B0604020202020204" pitchFamily="34" charset="0"/>
                </a:rPr>
                <a:t>тн</a:t>
              </a:r>
              <a:r>
                <a:rPr lang="ru-RU" sz="800" b="1" dirty="0">
                  <a:latin typeface="Arial" panose="020B0604020202020204" pitchFamily="34" charset="0"/>
                </a:rPr>
                <a:t> с 2023 г. </a:t>
              </a:r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0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325" y="5466382"/>
              <a:ext cx="298144" cy="231909"/>
            </a:xfrm>
            <a:prstGeom prst="rect">
              <a:avLst/>
            </a:prstGeom>
          </p:spPr>
        </p:pic>
        <p:sp>
          <p:nvSpPr>
            <p:cNvPr id="92" name="Прямоугольник 91"/>
            <p:cNvSpPr/>
            <p:nvPr/>
          </p:nvSpPr>
          <p:spPr>
            <a:xfrm>
              <a:off x="10055962" y="6019860"/>
              <a:ext cx="1325917" cy="2693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x-none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20</a:t>
              </a:r>
              <a:r>
                <a:rPr lang="ru-RU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21</a:t>
              </a:r>
              <a:r>
                <a:rPr lang="x-none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-2023</a:t>
              </a:r>
              <a:r>
                <a:rPr lang="x-none" sz="1600" b="1" dirty="0">
                  <a:solidFill>
                    <a:schemeClr val="accent4"/>
                  </a:solidFill>
                  <a:latin typeface="Arial" panose="020B0604020202020204" pitchFamily="34" charset="0"/>
                </a:rPr>
                <a:t> </a:t>
              </a:r>
              <a:r>
                <a:rPr lang="x-none" sz="700" b="1" dirty="0">
                  <a:latin typeface="Arial" panose="020B0604020202020204" pitchFamily="34" charset="0"/>
                </a:rPr>
                <a:t>гг.</a:t>
              </a:r>
              <a:endParaRPr lang="ru-RU" sz="7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00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64236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10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Параллелограмм 33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5" name="Рисунок 34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ВОЗОБНОВЛЯЕМЫЕ ИСТОЧНИКИ ЭНЕРГИИ</a:t>
            </a:r>
          </a:p>
        </p:txBody>
      </p:sp>
      <p:sp>
        <p:nvSpPr>
          <p:cNvPr id="393" name="Content Placeholder 2">
            <a:extLst>
              <a:ext uri="{FF2B5EF4-FFF2-40B4-BE49-F238E27FC236}">
                <a16:creationId xmlns="" xmlns:a16="http://schemas.microsoft.com/office/drawing/2014/main" id="{FC69FE0B-BBFF-4BD0-B8CB-E5230519A6B2}"/>
              </a:ext>
            </a:extLst>
          </p:cNvPr>
          <p:cNvSpPr txBox="1">
            <a:spLocks/>
          </p:cNvSpPr>
          <p:nvPr/>
        </p:nvSpPr>
        <p:spPr bwMode="auto">
          <a:xfrm>
            <a:off x="8542154" y="1627959"/>
            <a:ext cx="2323966" cy="48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sz="1200" b="1" dirty="0">
                <a:latin typeface="Arial" panose="020B0604020202020204" pitchFamily="34" charset="0"/>
              </a:rPr>
              <a:t>доля в общем объеме производства</a:t>
            </a:r>
            <a:endParaRPr lang="en-US" sz="1100" i="1" dirty="0"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394" name="Content Placeholder 2">
            <a:extLst>
              <a:ext uri="{FF2B5EF4-FFF2-40B4-BE49-F238E27FC236}">
                <a16:creationId xmlns="" xmlns:a16="http://schemas.microsoft.com/office/drawing/2014/main" id="{0B7BEFC4-0519-408C-9E61-9CDE3DF27F29}"/>
              </a:ext>
            </a:extLst>
          </p:cNvPr>
          <p:cNvSpPr txBox="1">
            <a:spLocks/>
          </p:cNvSpPr>
          <p:nvPr/>
        </p:nvSpPr>
        <p:spPr bwMode="auto">
          <a:xfrm>
            <a:off x="8796974" y="911329"/>
            <a:ext cx="1893165" cy="74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4800" b="1" dirty="0">
                <a:solidFill>
                  <a:srgbClr val="00B050"/>
                </a:solidFill>
                <a:latin typeface="Arial" panose="020B0604020202020204" pitchFamily="34" charset="0"/>
              </a:rPr>
              <a:t>3,7%</a:t>
            </a:r>
            <a:endParaRPr lang="en-US" altLang="ru-RU" sz="48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399" name="Content Placeholder 2">
            <a:extLst>
              <a:ext uri="{FF2B5EF4-FFF2-40B4-BE49-F238E27FC236}">
                <a16:creationId xmlns="" xmlns:a16="http://schemas.microsoft.com/office/drawing/2014/main" id="{FC69FE0B-BBFF-4BD0-B8CB-E5230519A6B2}"/>
              </a:ext>
            </a:extLst>
          </p:cNvPr>
          <p:cNvSpPr txBox="1">
            <a:spLocks/>
          </p:cNvSpPr>
          <p:nvPr/>
        </p:nvSpPr>
        <p:spPr bwMode="auto">
          <a:xfrm>
            <a:off x="4651408" y="1589025"/>
            <a:ext cx="2124132" cy="4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sz="1200" b="1" dirty="0">
                <a:latin typeface="Arial" panose="020B0604020202020204" pitchFamily="34" charset="0"/>
              </a:rPr>
              <a:t>млрд.кВт/ч.</a:t>
            </a:r>
            <a:endParaRPr lang="en-US" sz="1100" i="1" dirty="0"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400" name="Content Placeholder 2">
            <a:extLst>
              <a:ext uri="{FF2B5EF4-FFF2-40B4-BE49-F238E27FC236}">
                <a16:creationId xmlns="" xmlns:a16="http://schemas.microsoft.com/office/drawing/2014/main" id="{0B7BEFC4-0519-408C-9E61-9CDE3DF27F29}"/>
              </a:ext>
            </a:extLst>
          </p:cNvPr>
          <p:cNvSpPr txBox="1">
            <a:spLocks/>
          </p:cNvSpPr>
          <p:nvPr/>
        </p:nvSpPr>
        <p:spPr bwMode="auto">
          <a:xfrm>
            <a:off x="4598842" y="882754"/>
            <a:ext cx="2194251" cy="97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4800" b="1" dirty="0">
                <a:solidFill>
                  <a:srgbClr val="00B050"/>
                </a:solidFill>
                <a:latin typeface="Arial" panose="020B0604020202020204" pitchFamily="34" charset="0"/>
              </a:rPr>
              <a:t>4,2</a:t>
            </a:r>
            <a:endParaRPr lang="en-US" altLang="ru-RU" sz="48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401" name="Picture 5" descr="C:\Users\kissanova_m\Desktop\2451468.png">
            <a:extLst>
              <a:ext uri="{FF2B5EF4-FFF2-40B4-BE49-F238E27FC236}">
                <a16:creationId xmlns="" xmlns:a16="http://schemas.microsoft.com/office/drawing/2014/main" id="{B07D3EC3-8484-4742-A971-F45001701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487" y="935286"/>
            <a:ext cx="1015392" cy="10726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7" name="Прямоугольник 396"/>
          <p:cNvSpPr/>
          <p:nvPr/>
        </p:nvSpPr>
        <p:spPr>
          <a:xfrm>
            <a:off x="829927" y="783795"/>
            <a:ext cx="162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latin typeface="Arial" panose="020B0604020202020204" pitchFamily="34" charset="0"/>
              </a:rPr>
              <a:t>Итоги 2021 г.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398" name="Рисунок 152">
            <a:extLst>
              <a:ext uri="{FF2B5EF4-FFF2-40B4-BE49-F238E27FC236}">
                <a16:creationId xmlns="" xmlns:a16="http://schemas.microsoft.com/office/drawing/2014/main" id="{5751F41C-BCD4-4A63-B03F-9CBE73860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8782" y="909562"/>
            <a:ext cx="1147128" cy="1076996"/>
          </a:xfrm>
          <a:prstGeom prst="rect">
            <a:avLst/>
          </a:prstGeom>
        </p:spPr>
      </p:pic>
      <p:sp>
        <p:nvSpPr>
          <p:cNvPr id="327" name="TextBox 49"/>
          <p:cNvSpPr txBox="1">
            <a:spLocks noChangeArrowheads="1"/>
          </p:cNvSpPr>
          <p:nvPr/>
        </p:nvSpPr>
        <p:spPr bwMode="auto">
          <a:xfrm>
            <a:off x="4619573" y="3763103"/>
            <a:ext cx="3023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dirty="0">
                <a:latin typeface="Arial" panose="020B0604020202020204" pitchFamily="34" charset="0"/>
              </a:rPr>
              <a:t>40 ВЭС – 684 МВт</a:t>
            </a:r>
          </a:p>
        </p:txBody>
      </p:sp>
      <p:sp>
        <p:nvSpPr>
          <p:cNvPr id="328" name="TextBox 50"/>
          <p:cNvSpPr txBox="1">
            <a:spLocks noChangeArrowheads="1"/>
          </p:cNvSpPr>
          <p:nvPr/>
        </p:nvSpPr>
        <p:spPr bwMode="auto">
          <a:xfrm>
            <a:off x="7346030" y="3754071"/>
            <a:ext cx="30017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dirty="0">
                <a:latin typeface="Arial" panose="020B0604020202020204" pitchFamily="34" charset="0"/>
              </a:rPr>
              <a:t>5  БиоГАЗ </a:t>
            </a:r>
            <a:r>
              <a:rPr lang="kk-KZ" altLang="ru-RU" sz="1100" b="1" dirty="0">
                <a:latin typeface="Arial" panose="020B0604020202020204" pitchFamily="34" charset="0"/>
              </a:rPr>
              <a:t>– </a:t>
            </a:r>
            <a:r>
              <a:rPr lang="ru-RU" altLang="ru-RU" sz="1100" b="1" dirty="0">
                <a:latin typeface="Arial" panose="020B0604020202020204" pitchFamily="34" charset="0"/>
              </a:rPr>
              <a:t>8</a:t>
            </a:r>
            <a:r>
              <a:rPr lang="kk-KZ" altLang="ru-RU" sz="1100" b="1" dirty="0">
                <a:latin typeface="Arial" panose="020B0604020202020204" pitchFamily="34" charset="0"/>
              </a:rPr>
              <a:t> МВт</a:t>
            </a:r>
            <a:endParaRPr lang="ru-RU" altLang="ru-RU" sz="1100" b="1" dirty="0">
              <a:latin typeface="Arial" panose="020B0604020202020204" pitchFamily="34" charset="0"/>
            </a:endParaRPr>
          </a:p>
        </p:txBody>
      </p:sp>
      <p:sp>
        <p:nvSpPr>
          <p:cNvPr id="329" name="TextBox 51"/>
          <p:cNvSpPr txBox="1">
            <a:spLocks noChangeArrowheads="1"/>
          </p:cNvSpPr>
          <p:nvPr/>
        </p:nvSpPr>
        <p:spPr bwMode="auto">
          <a:xfrm>
            <a:off x="1768790" y="3764198"/>
            <a:ext cx="15215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dirty="0">
                <a:latin typeface="Arial" panose="020B0604020202020204" pitchFamily="34" charset="0"/>
              </a:rPr>
              <a:t>49 СЭС</a:t>
            </a:r>
            <a:r>
              <a:rPr lang="en-US" altLang="ru-RU" sz="1100" b="1" dirty="0">
                <a:latin typeface="Arial" panose="020B0604020202020204" pitchFamily="34" charset="0"/>
              </a:rPr>
              <a:t> </a:t>
            </a:r>
            <a:r>
              <a:rPr lang="kk-KZ" altLang="ru-RU" sz="1100" b="1" dirty="0">
                <a:latin typeface="Arial" panose="020B0604020202020204" pitchFamily="34" charset="0"/>
              </a:rPr>
              <a:t>–</a:t>
            </a:r>
            <a:r>
              <a:rPr lang="en-US" altLang="ru-RU" sz="1100" b="1" dirty="0">
                <a:latin typeface="Arial" panose="020B0604020202020204" pitchFamily="34" charset="0"/>
              </a:rPr>
              <a:t> </a:t>
            </a:r>
            <a:r>
              <a:rPr lang="ru-RU" altLang="ru-RU" sz="1100" b="1" dirty="0">
                <a:latin typeface="Arial" panose="020B0604020202020204" pitchFamily="34" charset="0"/>
              </a:rPr>
              <a:t>1 038</a:t>
            </a:r>
            <a:r>
              <a:rPr lang="en-US" altLang="ru-RU" sz="1100" b="1" dirty="0">
                <a:latin typeface="Arial" panose="020B0604020202020204" pitchFamily="34" charset="0"/>
              </a:rPr>
              <a:t> </a:t>
            </a:r>
            <a:r>
              <a:rPr lang="kk-KZ" altLang="ru-RU" sz="1100" b="1" dirty="0">
                <a:latin typeface="Arial" panose="020B0604020202020204" pitchFamily="34" charset="0"/>
              </a:rPr>
              <a:t>МВт</a:t>
            </a:r>
            <a:endParaRPr lang="ru-RU" altLang="ru-RU" sz="1100" b="1" dirty="0">
              <a:latin typeface="Arial" panose="020B0604020202020204" pitchFamily="34" charset="0"/>
            </a:endParaRPr>
          </a:p>
        </p:txBody>
      </p:sp>
      <p:sp>
        <p:nvSpPr>
          <p:cNvPr id="330" name="TextBox 50"/>
          <p:cNvSpPr txBox="1">
            <a:spLocks noChangeArrowheads="1"/>
          </p:cNvSpPr>
          <p:nvPr/>
        </p:nvSpPr>
        <p:spPr bwMode="auto">
          <a:xfrm>
            <a:off x="10095549" y="3749665"/>
            <a:ext cx="25655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dirty="0">
                <a:latin typeface="Arial" panose="020B0604020202020204" pitchFamily="34" charset="0"/>
              </a:rPr>
              <a:t>40  ГЭС</a:t>
            </a:r>
            <a:r>
              <a:rPr lang="kk-KZ" altLang="ru-RU" sz="1100" b="1" dirty="0">
                <a:latin typeface="Arial" panose="020B0604020202020204" pitchFamily="34" charset="0"/>
              </a:rPr>
              <a:t>- </a:t>
            </a:r>
            <a:r>
              <a:rPr lang="ru-RU" altLang="ru-RU" sz="1100" b="1" dirty="0">
                <a:latin typeface="Arial" panose="020B0604020202020204" pitchFamily="34" charset="0"/>
              </a:rPr>
              <a:t>280</a:t>
            </a:r>
            <a:r>
              <a:rPr lang="kk-KZ" altLang="ru-RU" sz="1100" b="1" dirty="0">
                <a:latin typeface="Arial" panose="020B0604020202020204" pitchFamily="34" charset="0"/>
              </a:rPr>
              <a:t> МВт</a:t>
            </a:r>
            <a:endParaRPr lang="ru-RU" altLang="ru-RU" sz="1100" b="1" dirty="0">
              <a:latin typeface="Arial" panose="020B0604020202020204" pitchFamily="34" charset="0"/>
            </a:endParaRPr>
          </a:p>
        </p:txBody>
      </p:sp>
      <p:sp>
        <p:nvSpPr>
          <p:cNvPr id="334" name="Title 2"/>
          <p:cNvSpPr txBox="1">
            <a:spLocks/>
          </p:cNvSpPr>
          <p:nvPr/>
        </p:nvSpPr>
        <p:spPr bwMode="auto">
          <a:xfrm>
            <a:off x="8037680" y="2740891"/>
            <a:ext cx="3651512" cy="6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indent="-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indent="-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indent="-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indent="-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1219170"/>
            <a:endParaRPr lang="ru-RU" altLang="ru-RU" sz="1100" b="1" dirty="0">
              <a:latin typeface="Arial" panose="020B0604020202020204" pitchFamily="34" charset="0"/>
            </a:endParaRPr>
          </a:p>
        </p:txBody>
      </p:sp>
      <p:pic>
        <p:nvPicPr>
          <p:cNvPr id="336" name="Рисунок 3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10" y="3611767"/>
            <a:ext cx="547221" cy="505380"/>
          </a:xfrm>
          <a:prstGeom prst="rect">
            <a:avLst/>
          </a:prstGeom>
        </p:spPr>
      </p:pic>
      <p:sp>
        <p:nvSpPr>
          <p:cNvPr id="337" name="Скругленный прямоугольник 9"/>
          <p:cNvSpPr/>
          <p:nvPr/>
        </p:nvSpPr>
        <p:spPr bwMode="auto">
          <a:xfrm>
            <a:off x="5541202" y="2552345"/>
            <a:ext cx="1382618" cy="72523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4" tIns="51932" rIns="103864" bIns="51932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00B0F0"/>
                </a:solidFill>
                <a:latin typeface="Arial" panose="020B0604020202020204" pitchFamily="34" charset="0"/>
              </a:rPr>
              <a:t>2 010</a:t>
            </a:r>
            <a:endParaRPr lang="fr-FR" sz="36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38" name="Скругленный прямоугольник 28"/>
          <p:cNvSpPr/>
          <p:nvPr/>
        </p:nvSpPr>
        <p:spPr bwMode="auto">
          <a:xfrm>
            <a:off x="8984730" y="2412996"/>
            <a:ext cx="1731014" cy="100734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4" tIns="51932" rIns="103864" bIns="51932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</a:rPr>
              <a:t>$</a:t>
            </a:r>
            <a:r>
              <a:rPr lang="ru-RU" sz="3600" b="1" dirty="0">
                <a:solidFill>
                  <a:srgbClr val="00B0F0"/>
                </a:solidFill>
                <a:latin typeface="Arial" panose="020B0604020202020204" pitchFamily="34" charset="0"/>
              </a:rPr>
              <a:t>1,9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</a:t>
            </a:r>
          </a:p>
        </p:txBody>
      </p:sp>
      <p:sp>
        <p:nvSpPr>
          <p:cNvPr id="339" name="Title 2"/>
          <p:cNvSpPr txBox="1">
            <a:spLocks/>
          </p:cNvSpPr>
          <p:nvPr/>
        </p:nvSpPr>
        <p:spPr bwMode="auto">
          <a:xfrm>
            <a:off x="8917749" y="3037728"/>
            <a:ext cx="1924134" cy="3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indent="-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indent="-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indent="-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indent="-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1219170"/>
            <a:r>
              <a:rPr lang="ru-RU" altLang="ru-RU" sz="1100" b="1" spc="200" dirty="0">
                <a:latin typeface="Arial" panose="020B0604020202020204" pitchFamily="34" charset="0"/>
              </a:rPr>
              <a:t> ИНВЕСТИЦИИ  </a:t>
            </a:r>
          </a:p>
        </p:txBody>
      </p:sp>
      <p:sp>
        <p:nvSpPr>
          <p:cNvPr id="340" name="Прямоугольник 339"/>
          <p:cNvSpPr/>
          <p:nvPr/>
        </p:nvSpPr>
        <p:spPr>
          <a:xfrm>
            <a:off x="2695319" y="3120262"/>
            <a:ext cx="12666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defRPr/>
            </a:pPr>
            <a:r>
              <a:rPr lang="ru-RU" sz="1100" b="1" spc="200" dirty="0">
                <a:latin typeface="Arial" panose="020B0604020202020204" pitchFamily="34" charset="0"/>
              </a:rPr>
              <a:t>ОБЪЕКТОВ </a:t>
            </a:r>
          </a:p>
        </p:txBody>
      </p:sp>
      <p:sp>
        <p:nvSpPr>
          <p:cNvPr id="341" name="Прямоугольник 340"/>
          <p:cNvSpPr/>
          <p:nvPr/>
        </p:nvSpPr>
        <p:spPr>
          <a:xfrm>
            <a:off x="2713181" y="2521493"/>
            <a:ext cx="954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3600" b="1" dirty="0">
                <a:solidFill>
                  <a:srgbClr val="00B0F0"/>
                </a:solidFill>
                <a:latin typeface="Arial" panose="020B0604020202020204" pitchFamily="34" charset="0"/>
              </a:rPr>
              <a:t>134</a:t>
            </a:r>
          </a:p>
        </p:txBody>
      </p:sp>
      <p:sp>
        <p:nvSpPr>
          <p:cNvPr id="342" name="Прямоугольник 341"/>
          <p:cNvSpPr/>
          <p:nvPr/>
        </p:nvSpPr>
        <p:spPr>
          <a:xfrm>
            <a:off x="5713474" y="3138000"/>
            <a:ext cx="12618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spc="200" dirty="0">
                <a:latin typeface="Arial" panose="020B0604020202020204" pitchFamily="34" charset="0"/>
              </a:rPr>
              <a:t>МОЩНОСТЬ</a:t>
            </a:r>
            <a:endParaRPr lang="ru-RU" sz="1100" spc="200" dirty="0">
              <a:latin typeface="Arial" panose="020B0604020202020204" pitchFamily="34" charset="0"/>
            </a:endParaRPr>
          </a:p>
        </p:txBody>
      </p:sp>
      <p:sp>
        <p:nvSpPr>
          <p:cNvPr id="343" name="Прямоугольник 342"/>
          <p:cNvSpPr/>
          <p:nvPr/>
        </p:nvSpPr>
        <p:spPr>
          <a:xfrm>
            <a:off x="6784295" y="2906159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</a:rPr>
              <a:t>МВт</a:t>
            </a:r>
          </a:p>
        </p:txBody>
      </p:sp>
      <p:pic>
        <p:nvPicPr>
          <p:cNvPr id="345" name="Рисунок 34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86" y="2667061"/>
            <a:ext cx="596516" cy="666123"/>
          </a:xfrm>
          <a:prstGeom prst="rect">
            <a:avLst/>
          </a:prstGeom>
        </p:spPr>
      </p:pic>
      <p:pic>
        <p:nvPicPr>
          <p:cNvPr id="403" name="Picture 6" descr="a-icon-photovoltaic_wind – Varve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52" y="1147390"/>
            <a:ext cx="1293548" cy="11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" name="Рисунок 133">
            <a:extLst>
              <a:ext uri="{FF2B5EF4-FFF2-40B4-BE49-F238E27FC236}">
                <a16:creationId xmlns="" xmlns:a16="http://schemas.microsoft.com/office/drawing/2014/main" id="{E43F4970-3A62-4C4F-B5C6-B641768923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46986" y="2612196"/>
            <a:ext cx="636188" cy="636188"/>
          </a:xfrm>
          <a:prstGeom prst="rect">
            <a:avLst/>
          </a:prstGeom>
        </p:spPr>
      </p:pic>
      <p:cxnSp>
        <p:nvCxnSpPr>
          <p:cNvPr id="406" name="Прямая соединительная линия 405"/>
          <p:cNvCxnSpPr/>
          <p:nvPr/>
        </p:nvCxnSpPr>
        <p:spPr>
          <a:xfrm flipH="1">
            <a:off x="238125" y="2412996"/>
            <a:ext cx="1176335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Прямая соединительная линия 407"/>
          <p:cNvCxnSpPr/>
          <p:nvPr/>
        </p:nvCxnSpPr>
        <p:spPr>
          <a:xfrm flipH="1">
            <a:off x="238125" y="4484817"/>
            <a:ext cx="1176335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6EF4E4AE-105E-4507-AD0C-D3798065F6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372" y="3604003"/>
            <a:ext cx="577529" cy="46924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9" y="3548423"/>
            <a:ext cx="604021" cy="53314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13" y="3615102"/>
            <a:ext cx="576664" cy="509002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311150" y="4704260"/>
            <a:ext cx="3300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anose="020B0604020202020204" pitchFamily="34" charset="0"/>
              </a:rPr>
              <a:t>План на 2022 г.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4659710" y="4844871"/>
            <a:ext cx="2088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200" dirty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10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</p:txBody>
      </p:sp>
      <p:pic>
        <p:nvPicPr>
          <p:cNvPr id="88" name="Picture 7" descr="Download Renewable Energy - Renewable Energy Icon Blue - Full Size PNG  Image - PNGkit">
            <a:extLst>
              <a:ext uri="{FF2B5EF4-FFF2-40B4-BE49-F238E27FC236}">
                <a16:creationId xmlns="" xmlns:a16="http://schemas.microsoft.com/office/drawing/2014/main" id="{ECA7C0A3-CDB1-B04F-BFC2-797CDD42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13" y="4881318"/>
            <a:ext cx="1145878" cy="6919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Прямоугольник 88"/>
          <p:cNvSpPr/>
          <p:nvPr/>
        </p:nvSpPr>
        <p:spPr>
          <a:xfrm>
            <a:off x="7056992" y="5675631"/>
            <a:ext cx="20121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spc="200" dirty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290</a:t>
            </a:r>
            <a:r>
              <a:rPr lang="ru-RU" sz="2800" b="1" spc="200" dirty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МВт</a:t>
            </a:r>
          </a:p>
        </p:txBody>
      </p:sp>
      <p:sp>
        <p:nvSpPr>
          <p:cNvPr id="90" name="Половина рамки 89"/>
          <p:cNvSpPr/>
          <p:nvPr/>
        </p:nvSpPr>
        <p:spPr>
          <a:xfrm rot="8299751">
            <a:off x="6640371" y="5522134"/>
            <a:ext cx="291082" cy="278835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10003872" y="4836595"/>
            <a:ext cx="1885645" cy="1514678"/>
            <a:chOff x="7341559" y="3202367"/>
            <a:chExt cx="1623335" cy="1362114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7341559" y="3202367"/>
              <a:ext cx="1456685" cy="332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B050"/>
                  </a:solidFill>
                  <a:latin typeface="Arial" panose="020B0604020202020204" pitchFamily="34" charset="0"/>
                  <a:sym typeface="Century Gothic"/>
                </a:rPr>
                <a:t>111,5</a:t>
              </a:r>
              <a:r>
                <a:rPr lang="ru-RU" b="1" dirty="0">
                  <a:latin typeface="Arial" panose="020B0604020202020204" pitchFamily="34" charset="0"/>
                  <a:sym typeface="Century Gothic"/>
                </a:rPr>
                <a:t> МВт</a:t>
              </a: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7370546" y="3735394"/>
              <a:ext cx="1354810" cy="332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B050"/>
                  </a:solidFill>
                  <a:latin typeface="Arial" panose="020B0604020202020204" pitchFamily="34" charset="0"/>
                  <a:sym typeface="Century Gothic"/>
                </a:rPr>
                <a:t>120</a:t>
              </a:r>
              <a:r>
                <a:rPr lang="ru-RU" b="1" dirty="0">
                  <a:latin typeface="Arial" panose="020B0604020202020204" pitchFamily="34" charset="0"/>
                  <a:sym typeface="Century Gothic"/>
                </a:rPr>
                <a:t> МВт</a:t>
              </a: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7619602" y="4232350"/>
              <a:ext cx="1345292" cy="332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  <a:latin typeface="Arial" panose="020B0604020202020204" pitchFamily="34" charset="0"/>
                  <a:sym typeface="Century Gothic"/>
                </a:rPr>
                <a:t>59,1 </a:t>
              </a:r>
              <a:r>
                <a:rPr lang="ru-RU" b="1" dirty="0">
                  <a:latin typeface="Arial" panose="020B0604020202020204" pitchFamily="34" charset="0"/>
                  <a:sym typeface="Century Gothic"/>
                </a:rPr>
                <a:t>МВт</a:t>
              </a:r>
            </a:p>
          </p:txBody>
        </p:sp>
      </p:grpSp>
      <p:sp>
        <p:nvSpPr>
          <p:cNvPr id="98" name="Правая фигурная скобка 97"/>
          <p:cNvSpPr/>
          <p:nvPr/>
        </p:nvSpPr>
        <p:spPr>
          <a:xfrm rot="10800000">
            <a:off x="9119585" y="4684519"/>
            <a:ext cx="279335" cy="185655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Picture 6" descr="SVG &amp;gt; мощность электричество - Свободное изображение и значок SVG. | SVG  Silh">
            <a:extLst>
              <a:ext uri="{FF2B5EF4-FFF2-40B4-BE49-F238E27FC236}">
                <a16:creationId xmlns="" xmlns:a16="http://schemas.microsoft.com/office/drawing/2014/main" id="{05F3EFA8-64FA-4363-BDFB-4F783A193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17" y="4974059"/>
            <a:ext cx="754380" cy="6395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Content Placeholder 2">
            <a:extLst>
              <a:ext uri="{FF2B5EF4-FFF2-40B4-BE49-F238E27FC236}">
                <a16:creationId xmlns="" xmlns:a16="http://schemas.microsoft.com/office/drawing/2014/main" id="{0B7BEFC4-0519-408C-9E61-9CDE3DF27F29}"/>
              </a:ext>
            </a:extLst>
          </p:cNvPr>
          <p:cNvSpPr txBox="1">
            <a:spLocks/>
          </p:cNvSpPr>
          <p:nvPr/>
        </p:nvSpPr>
        <p:spPr bwMode="auto">
          <a:xfrm>
            <a:off x="1145209" y="5216708"/>
            <a:ext cx="2194251" cy="97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4800" b="1" dirty="0">
                <a:solidFill>
                  <a:srgbClr val="00B050"/>
                </a:solidFill>
                <a:latin typeface="Arial" panose="020B0604020202020204" pitchFamily="34" charset="0"/>
              </a:rPr>
              <a:t>4,5</a:t>
            </a:r>
            <a:endParaRPr lang="en-US" altLang="ru-RU" sz="48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104" name="Picture 5" descr="C:\Users\kissanova_m\Desktop\2451468.png">
            <a:extLst>
              <a:ext uri="{FF2B5EF4-FFF2-40B4-BE49-F238E27FC236}">
                <a16:creationId xmlns="" xmlns:a16="http://schemas.microsoft.com/office/drawing/2014/main" id="{B07D3EC3-8484-4742-A971-F45001701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5292908"/>
            <a:ext cx="893669" cy="9440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Content Placeholder 2">
            <a:extLst>
              <a:ext uri="{FF2B5EF4-FFF2-40B4-BE49-F238E27FC236}">
                <a16:creationId xmlns="" xmlns:a16="http://schemas.microsoft.com/office/drawing/2014/main" id="{FC69FE0B-BBFF-4BD0-B8CB-E5230519A6B2}"/>
              </a:ext>
            </a:extLst>
          </p:cNvPr>
          <p:cNvSpPr txBox="1">
            <a:spLocks/>
          </p:cNvSpPr>
          <p:nvPr/>
        </p:nvSpPr>
        <p:spPr bwMode="auto">
          <a:xfrm>
            <a:off x="1226839" y="5956989"/>
            <a:ext cx="2124132" cy="4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sz="1200" b="1" dirty="0">
                <a:latin typeface="Arial" panose="020B0604020202020204" pitchFamily="34" charset="0"/>
              </a:rPr>
              <a:t>млрд.кВт/ч.</a:t>
            </a:r>
            <a:endParaRPr lang="en-US" sz="1100" i="1" dirty="0">
              <a:latin typeface="Arial" panose="020B0604020202020204" pitchFamily="34" charset="0"/>
              <a:ea typeface="MS PGothic" pitchFamily="34" charset="-128"/>
            </a:endParaRPr>
          </a:p>
        </p:txBody>
      </p:sp>
      <p:grpSp>
        <p:nvGrpSpPr>
          <p:cNvPr id="121" name="Group 167"/>
          <p:cNvGrpSpPr>
            <a:grpSpLocks/>
          </p:cNvGrpSpPr>
          <p:nvPr/>
        </p:nvGrpSpPr>
        <p:grpSpPr bwMode="auto">
          <a:xfrm>
            <a:off x="9517237" y="4856269"/>
            <a:ext cx="586431" cy="326846"/>
            <a:chOff x="1328735" y="2517731"/>
            <a:chExt cx="1563892" cy="1653674"/>
          </a:xfrm>
          <a:solidFill>
            <a:schemeClr val="bg1"/>
          </a:solidFill>
        </p:grpSpPr>
        <p:sp>
          <p:nvSpPr>
            <p:cNvPr id="122" name="Freeform 5"/>
            <p:cNvSpPr>
              <a:spLocks/>
            </p:cNvSpPr>
            <p:nvPr/>
          </p:nvSpPr>
          <p:spPr bwMode="auto">
            <a:xfrm>
              <a:off x="2075988" y="2517731"/>
              <a:ext cx="816639" cy="609248"/>
            </a:xfrm>
            <a:custGeom>
              <a:avLst/>
              <a:gdLst>
                <a:gd name="T0" fmla="*/ 0 w 396"/>
                <a:gd name="T1" fmla="*/ 1 h 289"/>
                <a:gd name="T2" fmla="*/ 24 w 396"/>
                <a:gd name="T3" fmla="*/ 1 h 289"/>
                <a:gd name="T4" fmla="*/ 396 w 396"/>
                <a:gd name="T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6" h="289">
                  <a:moveTo>
                    <a:pt x="0" y="1"/>
                  </a:moveTo>
                  <a:cubicBezTo>
                    <a:pt x="6" y="0"/>
                    <a:pt x="18" y="1"/>
                    <a:pt x="24" y="1"/>
                  </a:cubicBezTo>
                  <a:cubicBezTo>
                    <a:pt x="203" y="1"/>
                    <a:pt x="354" y="123"/>
                    <a:pt x="396" y="289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23" name="Freeform 6"/>
            <p:cNvSpPr>
              <a:spLocks/>
            </p:cNvSpPr>
            <p:nvPr/>
          </p:nvSpPr>
          <p:spPr bwMode="auto">
            <a:xfrm>
              <a:off x="1328735" y="2724437"/>
              <a:ext cx="261537" cy="1011791"/>
            </a:xfrm>
            <a:custGeom>
              <a:avLst/>
              <a:gdLst>
                <a:gd name="T0" fmla="*/ 59 w 125"/>
                <a:gd name="T1" fmla="*/ 487 h 487"/>
                <a:gd name="T2" fmla="*/ 0 w 125"/>
                <a:gd name="T3" fmla="*/ 283 h 487"/>
                <a:gd name="T4" fmla="*/ 125 w 125"/>
                <a:gd name="T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487">
                  <a:moveTo>
                    <a:pt x="59" y="487"/>
                  </a:moveTo>
                  <a:cubicBezTo>
                    <a:pt x="22" y="428"/>
                    <a:pt x="0" y="358"/>
                    <a:pt x="0" y="283"/>
                  </a:cubicBezTo>
                  <a:cubicBezTo>
                    <a:pt x="0" y="171"/>
                    <a:pt x="48" y="70"/>
                    <a:pt x="125" y="0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24" name="Freeform 7"/>
            <p:cNvSpPr>
              <a:spLocks/>
            </p:cNvSpPr>
            <p:nvPr/>
          </p:nvSpPr>
          <p:spPr bwMode="auto">
            <a:xfrm>
              <a:off x="1745062" y="4019093"/>
              <a:ext cx="304237" cy="97911"/>
            </a:xfrm>
            <a:custGeom>
              <a:avLst/>
              <a:gdLst>
                <a:gd name="T0" fmla="*/ 148 w 148"/>
                <a:gd name="T1" fmla="*/ 45 h 45"/>
                <a:gd name="T2" fmla="*/ 0 w 148"/>
                <a:gd name="T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45">
                  <a:moveTo>
                    <a:pt x="148" y="45"/>
                  </a:moveTo>
                  <a:cubicBezTo>
                    <a:pt x="95" y="40"/>
                    <a:pt x="45" y="24"/>
                    <a:pt x="0" y="0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25" name="Freeform 8"/>
            <p:cNvSpPr>
              <a:spLocks/>
            </p:cNvSpPr>
            <p:nvPr/>
          </p:nvSpPr>
          <p:spPr bwMode="auto">
            <a:xfrm>
              <a:off x="2198749" y="3725345"/>
              <a:ext cx="608477" cy="391660"/>
            </a:xfrm>
            <a:custGeom>
              <a:avLst/>
              <a:gdLst>
                <a:gd name="T0" fmla="*/ 296 w 296"/>
                <a:gd name="T1" fmla="*/ 0 h 187"/>
                <a:gd name="T2" fmla="*/ 0 w 296"/>
                <a:gd name="T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6" h="187">
                  <a:moveTo>
                    <a:pt x="296" y="0"/>
                  </a:moveTo>
                  <a:cubicBezTo>
                    <a:pt x="235" y="103"/>
                    <a:pt x="127" y="176"/>
                    <a:pt x="0" y="187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26" name="Line 9"/>
            <p:cNvSpPr>
              <a:spLocks noChangeShapeType="1"/>
            </p:cNvSpPr>
            <p:nvPr/>
          </p:nvSpPr>
          <p:spPr bwMode="auto">
            <a:xfrm>
              <a:off x="2081324" y="2746196"/>
              <a:ext cx="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27" name="Freeform 10"/>
            <p:cNvSpPr>
              <a:spLocks/>
            </p:cNvSpPr>
            <p:nvPr/>
          </p:nvSpPr>
          <p:spPr bwMode="auto">
            <a:xfrm>
              <a:off x="1563586" y="3159614"/>
              <a:ext cx="32025" cy="359025"/>
            </a:xfrm>
            <a:custGeom>
              <a:avLst/>
              <a:gdLst>
                <a:gd name="T0" fmla="*/ 18 w 18"/>
                <a:gd name="T1" fmla="*/ 174 h 174"/>
                <a:gd name="T2" fmla="*/ 0 w 18"/>
                <a:gd name="T3" fmla="*/ 78 h 174"/>
                <a:gd name="T4" fmla="*/ 11 w 18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74">
                  <a:moveTo>
                    <a:pt x="18" y="174"/>
                  </a:moveTo>
                  <a:cubicBezTo>
                    <a:pt x="6" y="144"/>
                    <a:pt x="0" y="112"/>
                    <a:pt x="0" y="78"/>
                  </a:cubicBezTo>
                  <a:cubicBezTo>
                    <a:pt x="0" y="51"/>
                    <a:pt x="4" y="24"/>
                    <a:pt x="11" y="0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28" name="Freeform 11"/>
            <p:cNvSpPr>
              <a:spLocks/>
            </p:cNvSpPr>
            <p:nvPr/>
          </p:nvSpPr>
          <p:spPr bwMode="auto">
            <a:xfrm>
              <a:off x="2166724" y="3681827"/>
              <a:ext cx="389641" cy="195830"/>
            </a:xfrm>
            <a:custGeom>
              <a:avLst/>
              <a:gdLst>
                <a:gd name="T0" fmla="*/ 189 w 189"/>
                <a:gd name="T1" fmla="*/ 0 h 98"/>
                <a:gd name="T2" fmla="*/ 0 w 189"/>
                <a:gd name="T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9" h="98">
                  <a:moveTo>
                    <a:pt x="189" y="0"/>
                  </a:moveTo>
                  <a:cubicBezTo>
                    <a:pt x="144" y="55"/>
                    <a:pt x="76" y="92"/>
                    <a:pt x="0" y="98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29" name="Freeform 12"/>
            <p:cNvSpPr>
              <a:spLocks/>
            </p:cNvSpPr>
            <p:nvPr/>
          </p:nvSpPr>
          <p:spPr bwMode="auto">
            <a:xfrm>
              <a:off x="2177399" y="2746196"/>
              <a:ext cx="325590" cy="152312"/>
            </a:xfrm>
            <a:custGeom>
              <a:avLst/>
              <a:gdLst>
                <a:gd name="T0" fmla="*/ 0 w 157"/>
                <a:gd name="T1" fmla="*/ 0 h 69"/>
                <a:gd name="T2" fmla="*/ 157 w 157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7" h="69">
                  <a:moveTo>
                    <a:pt x="0" y="0"/>
                  </a:moveTo>
                  <a:cubicBezTo>
                    <a:pt x="60" y="6"/>
                    <a:pt x="115" y="31"/>
                    <a:pt x="157" y="69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30" name="Oval 13"/>
            <p:cNvSpPr>
              <a:spLocks noChangeArrowheads="1"/>
            </p:cNvSpPr>
            <p:nvPr/>
          </p:nvSpPr>
          <p:spPr bwMode="auto">
            <a:xfrm>
              <a:off x="2011938" y="3203132"/>
              <a:ext cx="234851" cy="239348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31" name="Freeform 14"/>
            <p:cNvSpPr>
              <a:spLocks/>
            </p:cNvSpPr>
            <p:nvPr/>
          </p:nvSpPr>
          <p:spPr bwMode="auto">
            <a:xfrm>
              <a:off x="2081324" y="2648284"/>
              <a:ext cx="165465" cy="554848"/>
            </a:xfrm>
            <a:custGeom>
              <a:avLst/>
              <a:gdLst>
                <a:gd name="T0" fmla="*/ 0 w 72"/>
                <a:gd name="T1" fmla="*/ 269 h 269"/>
                <a:gd name="T2" fmla="*/ 0 w 72"/>
                <a:gd name="T3" fmla="*/ 0 h 269"/>
                <a:gd name="T4" fmla="*/ 29 w 72"/>
                <a:gd name="T5" fmla="*/ 12 h 269"/>
                <a:gd name="T6" fmla="*/ 39 w 72"/>
                <a:gd name="T7" fmla="*/ 28 h 269"/>
                <a:gd name="T8" fmla="*/ 70 w 72"/>
                <a:gd name="T9" fmla="*/ 197 h 269"/>
                <a:gd name="T10" fmla="*/ 54 w 72"/>
                <a:gd name="T11" fmla="*/ 225 h 269"/>
                <a:gd name="T12" fmla="*/ 0 w 72"/>
                <a:gd name="T13" fmla="*/ 22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69">
                  <a:moveTo>
                    <a:pt x="0" y="26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4" y="16"/>
                    <a:pt x="38" y="22"/>
                    <a:pt x="39" y="28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72" y="207"/>
                    <a:pt x="65" y="224"/>
                    <a:pt x="54" y="225"/>
                  </a:cubicBezTo>
                  <a:cubicBezTo>
                    <a:pt x="0" y="226"/>
                    <a:pt x="0" y="226"/>
                    <a:pt x="0" y="226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32" name="Freeform 15"/>
            <p:cNvSpPr>
              <a:spLocks/>
            </p:cNvSpPr>
            <p:nvPr/>
          </p:nvSpPr>
          <p:spPr bwMode="auto">
            <a:xfrm>
              <a:off x="2225439" y="3355444"/>
              <a:ext cx="469702" cy="348142"/>
            </a:xfrm>
            <a:custGeom>
              <a:avLst/>
              <a:gdLst>
                <a:gd name="T0" fmla="*/ 4 w 223"/>
                <a:gd name="T1" fmla="*/ 0 h 164"/>
                <a:gd name="T2" fmla="*/ 223 w 223"/>
                <a:gd name="T3" fmla="*/ 145 h 164"/>
                <a:gd name="T4" fmla="*/ 197 w 223"/>
                <a:gd name="T5" fmla="*/ 162 h 164"/>
                <a:gd name="T6" fmla="*/ 177 w 223"/>
                <a:gd name="T7" fmla="*/ 162 h 164"/>
                <a:gd name="T8" fmla="*/ 20 w 223"/>
                <a:gd name="T9" fmla="*/ 94 h 164"/>
                <a:gd name="T10" fmla="*/ 6 w 223"/>
                <a:gd name="T11" fmla="*/ 66 h 164"/>
                <a:gd name="T12" fmla="*/ 34 w 223"/>
                <a:gd name="T13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164">
                  <a:moveTo>
                    <a:pt x="4" y="0"/>
                  </a:moveTo>
                  <a:cubicBezTo>
                    <a:pt x="223" y="145"/>
                    <a:pt x="223" y="145"/>
                    <a:pt x="223" y="145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0" y="164"/>
                    <a:pt x="184" y="164"/>
                    <a:pt x="177" y="162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0" y="90"/>
                    <a:pt x="0" y="74"/>
                    <a:pt x="6" y="66"/>
                  </a:cubicBezTo>
                  <a:cubicBezTo>
                    <a:pt x="34" y="20"/>
                    <a:pt x="34" y="20"/>
                    <a:pt x="34" y="20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33" name="Freeform 16"/>
            <p:cNvSpPr>
              <a:spLocks/>
            </p:cNvSpPr>
            <p:nvPr/>
          </p:nvSpPr>
          <p:spPr bwMode="auto">
            <a:xfrm>
              <a:off x="1520886" y="3333685"/>
              <a:ext cx="512402" cy="337266"/>
            </a:xfrm>
            <a:custGeom>
              <a:avLst/>
              <a:gdLst>
                <a:gd name="T0" fmla="*/ 249 w 249"/>
                <a:gd name="T1" fmla="*/ 28 h 166"/>
                <a:gd name="T2" fmla="*/ 3 w 249"/>
                <a:gd name="T3" fmla="*/ 166 h 166"/>
                <a:gd name="T4" fmla="*/ 0 w 249"/>
                <a:gd name="T5" fmla="*/ 135 h 166"/>
                <a:gd name="T6" fmla="*/ 9 w 249"/>
                <a:gd name="T7" fmla="*/ 118 h 166"/>
                <a:gd name="T8" fmla="*/ 141 w 249"/>
                <a:gd name="T9" fmla="*/ 9 h 166"/>
                <a:gd name="T10" fmla="*/ 173 w 249"/>
                <a:gd name="T11" fmla="*/ 9 h 166"/>
                <a:gd name="T12" fmla="*/ 201 w 249"/>
                <a:gd name="T13" fmla="*/ 5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66">
                  <a:moveTo>
                    <a:pt x="249" y="28"/>
                  </a:moveTo>
                  <a:cubicBezTo>
                    <a:pt x="3" y="166"/>
                    <a:pt x="3" y="166"/>
                    <a:pt x="3" y="16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29"/>
                    <a:pt x="4" y="123"/>
                    <a:pt x="9" y="118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9" y="2"/>
                    <a:pt x="167" y="0"/>
                    <a:pt x="173" y="9"/>
                  </a:cubicBezTo>
                  <a:cubicBezTo>
                    <a:pt x="201" y="55"/>
                    <a:pt x="201" y="55"/>
                    <a:pt x="201" y="55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34" name="Freeform 17"/>
            <p:cNvSpPr>
              <a:spLocks/>
            </p:cNvSpPr>
            <p:nvPr/>
          </p:nvSpPr>
          <p:spPr bwMode="auto">
            <a:xfrm>
              <a:off x="2049299" y="3485997"/>
              <a:ext cx="149451" cy="685408"/>
            </a:xfrm>
            <a:custGeom>
              <a:avLst/>
              <a:gdLst>
                <a:gd name="T0" fmla="*/ 34 w 70"/>
                <a:gd name="T1" fmla="*/ 2 h 330"/>
                <a:gd name="T2" fmla="*/ 0 w 70"/>
                <a:gd name="T3" fmla="*/ 330 h 330"/>
                <a:gd name="T4" fmla="*/ 70 w 70"/>
                <a:gd name="T5" fmla="*/ 330 h 330"/>
                <a:gd name="T6" fmla="*/ 37 w 70"/>
                <a:gd name="T7" fmla="*/ 2 h 330"/>
                <a:gd name="T8" fmla="*/ 34 w 70"/>
                <a:gd name="T9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30">
                  <a:moveTo>
                    <a:pt x="34" y="2"/>
                  </a:moveTo>
                  <a:cubicBezTo>
                    <a:pt x="0" y="330"/>
                    <a:pt x="0" y="330"/>
                    <a:pt x="0" y="330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0"/>
                    <a:pt x="34" y="0"/>
                    <a:pt x="34" y="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135" name="Группа 191"/>
          <p:cNvGrpSpPr>
            <a:grpSpLocks/>
          </p:cNvGrpSpPr>
          <p:nvPr/>
        </p:nvGrpSpPr>
        <p:grpSpPr bwMode="auto">
          <a:xfrm>
            <a:off x="9589290" y="5365510"/>
            <a:ext cx="523531" cy="368016"/>
            <a:chOff x="3471823" y="4392892"/>
            <a:chExt cx="535604" cy="310736"/>
          </a:xfrm>
          <a:solidFill>
            <a:schemeClr val="bg1"/>
          </a:solidFill>
        </p:grpSpPr>
        <p:sp>
          <p:nvSpPr>
            <p:cNvPr id="136" name="Line 44"/>
            <p:cNvSpPr>
              <a:spLocks noChangeShapeType="1"/>
            </p:cNvSpPr>
            <p:nvPr/>
          </p:nvSpPr>
          <p:spPr bwMode="auto">
            <a:xfrm>
              <a:off x="3739625" y="4392892"/>
              <a:ext cx="0" cy="5866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37" name="Line 45"/>
            <p:cNvSpPr>
              <a:spLocks noChangeShapeType="1"/>
            </p:cNvSpPr>
            <p:nvPr/>
          </p:nvSpPr>
          <p:spPr bwMode="auto">
            <a:xfrm flipH="1">
              <a:off x="3869565" y="4438869"/>
              <a:ext cx="69724" cy="4122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38" name="Line 46"/>
            <p:cNvSpPr>
              <a:spLocks noChangeShapeType="1"/>
            </p:cNvSpPr>
            <p:nvPr/>
          </p:nvSpPr>
          <p:spPr bwMode="auto">
            <a:xfrm>
              <a:off x="3546301" y="4438869"/>
              <a:ext cx="68138" cy="4122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39" name="Line 47"/>
            <p:cNvSpPr>
              <a:spLocks noChangeShapeType="1"/>
            </p:cNvSpPr>
            <p:nvPr/>
          </p:nvSpPr>
          <p:spPr bwMode="auto">
            <a:xfrm flipH="1">
              <a:off x="3923442" y="4553017"/>
              <a:ext cx="83985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0" name="Line 48"/>
            <p:cNvSpPr>
              <a:spLocks noChangeShapeType="1"/>
            </p:cNvSpPr>
            <p:nvPr/>
          </p:nvSpPr>
          <p:spPr bwMode="auto">
            <a:xfrm flipH="1">
              <a:off x="3471823" y="4553017"/>
              <a:ext cx="7923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1" name="Freeform 49"/>
            <p:cNvSpPr>
              <a:spLocks/>
            </p:cNvSpPr>
            <p:nvPr/>
          </p:nvSpPr>
          <p:spPr bwMode="auto">
            <a:xfrm>
              <a:off x="3554224" y="4453137"/>
              <a:ext cx="369219" cy="99880"/>
            </a:xfrm>
            <a:custGeom>
              <a:avLst/>
              <a:gdLst>
                <a:gd name="T0" fmla="*/ 0 w 597"/>
                <a:gd name="T1" fmla="*/ 264 h 264"/>
                <a:gd name="T2" fmla="*/ 299 w 597"/>
                <a:gd name="T3" fmla="*/ 0 h 264"/>
                <a:gd name="T4" fmla="*/ 597 w 597"/>
                <a:gd name="T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7" h="264">
                  <a:moveTo>
                    <a:pt x="0" y="264"/>
                  </a:moveTo>
                  <a:cubicBezTo>
                    <a:pt x="18" y="115"/>
                    <a:pt x="145" y="0"/>
                    <a:pt x="299" y="0"/>
                  </a:cubicBezTo>
                  <a:cubicBezTo>
                    <a:pt x="452" y="0"/>
                    <a:pt x="579" y="115"/>
                    <a:pt x="597" y="264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2" name="Freeform 50"/>
            <p:cNvSpPr>
              <a:spLocks/>
            </p:cNvSpPr>
            <p:nvPr/>
          </p:nvSpPr>
          <p:spPr bwMode="auto">
            <a:xfrm>
              <a:off x="3760225" y="4426186"/>
              <a:ext cx="120432" cy="26951"/>
            </a:xfrm>
            <a:custGeom>
              <a:avLst/>
              <a:gdLst>
                <a:gd name="T0" fmla="*/ 0 w 192"/>
                <a:gd name="T1" fmla="*/ 0 h 75"/>
                <a:gd name="T2" fmla="*/ 192 w 192"/>
                <a:gd name="T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75">
                  <a:moveTo>
                    <a:pt x="0" y="0"/>
                  </a:moveTo>
                  <a:cubicBezTo>
                    <a:pt x="71" y="7"/>
                    <a:pt x="137" y="34"/>
                    <a:pt x="192" y="75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3" name="Freeform 51"/>
            <p:cNvSpPr>
              <a:spLocks/>
            </p:cNvSpPr>
            <p:nvPr/>
          </p:nvSpPr>
          <p:spPr bwMode="auto">
            <a:xfrm>
              <a:off x="3595424" y="4426186"/>
              <a:ext cx="122017" cy="31708"/>
            </a:xfrm>
            <a:custGeom>
              <a:avLst/>
              <a:gdLst>
                <a:gd name="T0" fmla="*/ 0 w 201"/>
                <a:gd name="T1" fmla="*/ 82 h 82"/>
                <a:gd name="T2" fmla="*/ 201 w 201"/>
                <a:gd name="T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1" h="82">
                  <a:moveTo>
                    <a:pt x="0" y="82"/>
                  </a:moveTo>
                  <a:cubicBezTo>
                    <a:pt x="56" y="37"/>
                    <a:pt x="126" y="7"/>
                    <a:pt x="201" y="0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4" name="Freeform 52"/>
            <p:cNvSpPr>
              <a:spLocks/>
            </p:cNvSpPr>
            <p:nvPr/>
          </p:nvSpPr>
          <p:spPr bwMode="auto">
            <a:xfrm>
              <a:off x="3508270" y="4470576"/>
              <a:ext cx="60216" cy="74513"/>
            </a:xfrm>
            <a:custGeom>
              <a:avLst/>
              <a:gdLst>
                <a:gd name="T0" fmla="*/ 0 w 98"/>
                <a:gd name="T1" fmla="*/ 195 h 195"/>
                <a:gd name="T2" fmla="*/ 98 w 98"/>
                <a:gd name="T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8" h="195">
                  <a:moveTo>
                    <a:pt x="0" y="195"/>
                  </a:moveTo>
                  <a:cubicBezTo>
                    <a:pt x="13" y="120"/>
                    <a:pt x="48" y="53"/>
                    <a:pt x="98" y="0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5" name="Freeform 53"/>
            <p:cNvSpPr>
              <a:spLocks/>
            </p:cNvSpPr>
            <p:nvPr/>
          </p:nvSpPr>
          <p:spPr bwMode="auto">
            <a:xfrm>
              <a:off x="3912349" y="4473747"/>
              <a:ext cx="57047" cy="71342"/>
            </a:xfrm>
            <a:custGeom>
              <a:avLst/>
              <a:gdLst>
                <a:gd name="T0" fmla="*/ 0 w 93"/>
                <a:gd name="T1" fmla="*/ 0 h 192"/>
                <a:gd name="T2" fmla="*/ 93 w 93"/>
                <a:gd name="T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192">
                  <a:moveTo>
                    <a:pt x="0" y="0"/>
                  </a:moveTo>
                  <a:cubicBezTo>
                    <a:pt x="48" y="52"/>
                    <a:pt x="81" y="118"/>
                    <a:pt x="93" y="192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6" name="Oval 54"/>
            <p:cNvSpPr>
              <a:spLocks noChangeArrowheads="1"/>
            </p:cNvSpPr>
            <p:nvPr/>
          </p:nvSpPr>
          <p:spPr bwMode="auto">
            <a:xfrm>
              <a:off x="3823610" y="4505455"/>
              <a:ext cx="33278" cy="2061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7" name="Freeform 55"/>
            <p:cNvSpPr>
              <a:spLocks/>
            </p:cNvSpPr>
            <p:nvPr/>
          </p:nvSpPr>
          <p:spPr bwMode="auto">
            <a:xfrm>
              <a:off x="3471823" y="4553017"/>
              <a:ext cx="535604" cy="110977"/>
            </a:xfrm>
            <a:custGeom>
              <a:avLst/>
              <a:gdLst>
                <a:gd name="T0" fmla="*/ 857 w 861"/>
                <a:gd name="T1" fmla="*/ 290 h 290"/>
                <a:gd name="T2" fmla="*/ 4 w 861"/>
                <a:gd name="T3" fmla="*/ 290 h 290"/>
                <a:gd name="T4" fmla="*/ 1 w 861"/>
                <a:gd name="T5" fmla="*/ 286 h 290"/>
                <a:gd name="T6" fmla="*/ 85 w 861"/>
                <a:gd name="T7" fmla="*/ 2 h 290"/>
                <a:gd name="T8" fmla="*/ 89 w 861"/>
                <a:gd name="T9" fmla="*/ 0 h 290"/>
                <a:gd name="T10" fmla="*/ 219 w 861"/>
                <a:gd name="T11" fmla="*/ 0 h 290"/>
                <a:gd name="T12" fmla="*/ 773 w 861"/>
                <a:gd name="T13" fmla="*/ 0 h 290"/>
                <a:gd name="T14" fmla="*/ 776 w 861"/>
                <a:gd name="T15" fmla="*/ 2 h 290"/>
                <a:gd name="T16" fmla="*/ 860 w 861"/>
                <a:gd name="T17" fmla="*/ 286 h 290"/>
                <a:gd name="T18" fmla="*/ 857 w 861"/>
                <a:gd name="T1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1" h="290">
                  <a:moveTo>
                    <a:pt x="857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1" y="28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6" y="1"/>
                    <a:pt x="87" y="0"/>
                    <a:pt x="8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773" y="0"/>
                    <a:pt x="773" y="0"/>
                    <a:pt x="773" y="0"/>
                  </a:cubicBezTo>
                  <a:cubicBezTo>
                    <a:pt x="774" y="0"/>
                    <a:pt x="775" y="1"/>
                    <a:pt x="776" y="2"/>
                  </a:cubicBezTo>
                  <a:cubicBezTo>
                    <a:pt x="860" y="286"/>
                    <a:pt x="860" y="286"/>
                    <a:pt x="860" y="286"/>
                  </a:cubicBezTo>
                  <a:cubicBezTo>
                    <a:pt x="861" y="288"/>
                    <a:pt x="859" y="290"/>
                    <a:pt x="857" y="29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8" name="Line 56"/>
            <p:cNvSpPr>
              <a:spLocks noChangeShapeType="1"/>
            </p:cNvSpPr>
            <p:nvPr/>
          </p:nvSpPr>
          <p:spPr bwMode="auto">
            <a:xfrm>
              <a:off x="3733287" y="4619603"/>
              <a:ext cx="0" cy="4439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9" name="Line 57"/>
            <p:cNvSpPr>
              <a:spLocks noChangeShapeType="1"/>
            </p:cNvSpPr>
            <p:nvPr/>
          </p:nvSpPr>
          <p:spPr bwMode="auto">
            <a:xfrm>
              <a:off x="3733287" y="4553017"/>
              <a:ext cx="0" cy="38049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50" name="Line 58"/>
            <p:cNvSpPr>
              <a:spLocks noChangeShapeType="1"/>
            </p:cNvSpPr>
            <p:nvPr/>
          </p:nvSpPr>
          <p:spPr bwMode="auto">
            <a:xfrm flipH="1">
              <a:off x="3597009" y="4553017"/>
              <a:ext cx="26938" cy="1109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51" name="Line 59"/>
            <p:cNvSpPr>
              <a:spLocks noChangeShapeType="1"/>
            </p:cNvSpPr>
            <p:nvPr/>
          </p:nvSpPr>
          <p:spPr bwMode="auto">
            <a:xfrm>
              <a:off x="3844211" y="4553017"/>
              <a:ext cx="25354" cy="1109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52" name="Rectangle 60"/>
            <p:cNvSpPr>
              <a:spLocks noChangeArrowheads="1"/>
            </p:cNvSpPr>
            <p:nvPr/>
          </p:nvSpPr>
          <p:spPr bwMode="auto">
            <a:xfrm>
              <a:off x="3717441" y="4663994"/>
              <a:ext cx="31693" cy="39634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53" name="Line 61"/>
            <p:cNvSpPr>
              <a:spLocks noChangeShapeType="1"/>
            </p:cNvSpPr>
            <p:nvPr/>
          </p:nvSpPr>
          <p:spPr bwMode="auto">
            <a:xfrm>
              <a:off x="3663563" y="4703628"/>
              <a:ext cx="142616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54" name="Oval 62"/>
            <p:cNvSpPr>
              <a:spLocks noChangeArrowheads="1"/>
            </p:cNvSpPr>
            <p:nvPr/>
          </p:nvSpPr>
          <p:spPr bwMode="auto">
            <a:xfrm>
              <a:off x="3709517" y="4591066"/>
              <a:ext cx="45955" cy="28537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55" name="Line 63"/>
            <p:cNvSpPr>
              <a:spLocks noChangeShapeType="1"/>
            </p:cNvSpPr>
            <p:nvPr/>
          </p:nvSpPr>
          <p:spPr bwMode="auto">
            <a:xfrm>
              <a:off x="3755472" y="4603749"/>
              <a:ext cx="221848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56" name="Line 64"/>
            <p:cNvSpPr>
              <a:spLocks noChangeShapeType="1"/>
            </p:cNvSpPr>
            <p:nvPr/>
          </p:nvSpPr>
          <p:spPr bwMode="auto">
            <a:xfrm>
              <a:off x="3501931" y="4603749"/>
              <a:ext cx="207586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157" name="Group 203"/>
          <p:cNvGrpSpPr>
            <a:grpSpLocks/>
          </p:cNvGrpSpPr>
          <p:nvPr/>
        </p:nvGrpSpPr>
        <p:grpSpPr bwMode="auto">
          <a:xfrm>
            <a:off x="9604552" y="5988411"/>
            <a:ext cx="517768" cy="356391"/>
            <a:chOff x="9126414" y="2514204"/>
            <a:chExt cx="1597017" cy="1583650"/>
          </a:xfrm>
          <a:solidFill>
            <a:schemeClr val="bg1"/>
          </a:solidFill>
        </p:grpSpPr>
        <p:sp>
          <p:nvSpPr>
            <p:cNvPr id="158" name="Oval 68"/>
            <p:cNvSpPr>
              <a:spLocks noChangeArrowheads="1"/>
            </p:cNvSpPr>
            <p:nvPr/>
          </p:nvSpPr>
          <p:spPr bwMode="auto">
            <a:xfrm>
              <a:off x="9991708" y="2514204"/>
              <a:ext cx="110337" cy="114603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59" name="Oval 69"/>
            <p:cNvSpPr>
              <a:spLocks noChangeArrowheads="1"/>
            </p:cNvSpPr>
            <p:nvPr/>
          </p:nvSpPr>
          <p:spPr bwMode="auto">
            <a:xfrm>
              <a:off x="10467909" y="3608169"/>
              <a:ext cx="220678" cy="229213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60" name="Oval 70"/>
            <p:cNvSpPr>
              <a:spLocks noChangeArrowheads="1"/>
            </p:cNvSpPr>
            <p:nvPr/>
          </p:nvSpPr>
          <p:spPr bwMode="auto">
            <a:xfrm>
              <a:off x="9126414" y="3556079"/>
              <a:ext cx="214873" cy="21879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61" name="Oval 71"/>
            <p:cNvSpPr>
              <a:spLocks noChangeArrowheads="1"/>
            </p:cNvSpPr>
            <p:nvPr/>
          </p:nvSpPr>
          <p:spPr bwMode="auto">
            <a:xfrm>
              <a:off x="9399360" y="3128907"/>
              <a:ext cx="104532" cy="104188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62" name="Oval 72"/>
            <p:cNvSpPr>
              <a:spLocks noChangeArrowheads="1"/>
            </p:cNvSpPr>
            <p:nvPr/>
          </p:nvSpPr>
          <p:spPr bwMode="auto">
            <a:xfrm>
              <a:off x="10131084" y="3681104"/>
              <a:ext cx="133567" cy="13544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63" name="Freeform 73"/>
            <p:cNvSpPr>
              <a:spLocks/>
            </p:cNvSpPr>
            <p:nvPr/>
          </p:nvSpPr>
          <p:spPr bwMode="auto">
            <a:xfrm>
              <a:off x="9178682" y="2566294"/>
              <a:ext cx="592347" cy="979363"/>
            </a:xfrm>
            <a:custGeom>
              <a:avLst/>
              <a:gdLst>
                <a:gd name="T0" fmla="*/ 15 w 284"/>
                <a:gd name="T1" fmla="*/ 469 h 469"/>
                <a:gd name="T2" fmla="*/ 0 w 284"/>
                <a:gd name="T3" fmla="*/ 362 h 469"/>
                <a:gd name="T4" fmla="*/ 284 w 284"/>
                <a:gd name="T5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469">
                  <a:moveTo>
                    <a:pt x="15" y="469"/>
                  </a:moveTo>
                  <a:cubicBezTo>
                    <a:pt x="5" y="435"/>
                    <a:pt x="0" y="399"/>
                    <a:pt x="0" y="362"/>
                  </a:cubicBezTo>
                  <a:cubicBezTo>
                    <a:pt x="0" y="187"/>
                    <a:pt x="121" y="39"/>
                    <a:pt x="284" y="0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64" name="Freeform 74"/>
            <p:cNvSpPr>
              <a:spLocks/>
            </p:cNvSpPr>
            <p:nvPr/>
          </p:nvSpPr>
          <p:spPr bwMode="auto">
            <a:xfrm>
              <a:off x="9358707" y="3826967"/>
              <a:ext cx="1109201" cy="270888"/>
            </a:xfrm>
            <a:custGeom>
              <a:avLst/>
              <a:gdLst>
                <a:gd name="T0" fmla="*/ 533 w 533"/>
                <a:gd name="T1" fmla="*/ 36 h 131"/>
                <a:gd name="T2" fmla="*/ 284 w 533"/>
                <a:gd name="T3" fmla="*/ 131 h 131"/>
                <a:gd name="T4" fmla="*/ 0 w 533"/>
                <a:gd name="T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3" h="131">
                  <a:moveTo>
                    <a:pt x="533" y="36"/>
                  </a:moveTo>
                  <a:cubicBezTo>
                    <a:pt x="467" y="95"/>
                    <a:pt x="380" y="131"/>
                    <a:pt x="284" y="131"/>
                  </a:cubicBezTo>
                  <a:cubicBezTo>
                    <a:pt x="170" y="131"/>
                    <a:pt x="68" y="80"/>
                    <a:pt x="0" y="0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65" name="Freeform 75"/>
            <p:cNvSpPr>
              <a:spLocks/>
            </p:cNvSpPr>
            <p:nvPr/>
          </p:nvSpPr>
          <p:spPr bwMode="auto">
            <a:xfrm>
              <a:off x="10102045" y="2566294"/>
              <a:ext cx="621386" cy="989785"/>
            </a:xfrm>
            <a:custGeom>
              <a:avLst/>
              <a:gdLst>
                <a:gd name="T0" fmla="*/ 0 w 298"/>
                <a:gd name="T1" fmla="*/ 0 h 474"/>
                <a:gd name="T2" fmla="*/ 298 w 298"/>
                <a:gd name="T3" fmla="*/ 365 h 474"/>
                <a:gd name="T4" fmla="*/ 281 w 298"/>
                <a:gd name="T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8" h="474">
                  <a:moveTo>
                    <a:pt x="0" y="0"/>
                  </a:moveTo>
                  <a:cubicBezTo>
                    <a:pt x="170" y="35"/>
                    <a:pt x="298" y="185"/>
                    <a:pt x="298" y="365"/>
                  </a:cubicBezTo>
                  <a:cubicBezTo>
                    <a:pt x="298" y="403"/>
                    <a:pt x="292" y="440"/>
                    <a:pt x="281" y="474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66" name="Freeform 76"/>
            <p:cNvSpPr>
              <a:spLocks/>
            </p:cNvSpPr>
            <p:nvPr/>
          </p:nvSpPr>
          <p:spPr bwMode="auto">
            <a:xfrm>
              <a:off x="9463239" y="3087232"/>
              <a:ext cx="482010" cy="635547"/>
            </a:xfrm>
            <a:custGeom>
              <a:avLst/>
              <a:gdLst>
                <a:gd name="T0" fmla="*/ 8 w 231"/>
                <a:gd name="T1" fmla="*/ 199 h 309"/>
                <a:gd name="T2" fmla="*/ 115 w 231"/>
                <a:gd name="T3" fmla="*/ 309 h 309"/>
                <a:gd name="T4" fmla="*/ 221 w 231"/>
                <a:gd name="T5" fmla="*/ 199 h 309"/>
                <a:gd name="T6" fmla="*/ 115 w 231"/>
                <a:gd name="T7" fmla="*/ 0 h 309"/>
                <a:gd name="T8" fmla="*/ 8 w 231"/>
                <a:gd name="T9" fmla="*/ 19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09">
                  <a:moveTo>
                    <a:pt x="8" y="199"/>
                  </a:moveTo>
                  <a:cubicBezTo>
                    <a:pt x="0" y="259"/>
                    <a:pt x="56" y="309"/>
                    <a:pt x="115" y="309"/>
                  </a:cubicBezTo>
                  <a:cubicBezTo>
                    <a:pt x="174" y="309"/>
                    <a:pt x="231" y="259"/>
                    <a:pt x="221" y="199"/>
                  </a:cubicBezTo>
                  <a:cubicBezTo>
                    <a:pt x="215" y="162"/>
                    <a:pt x="139" y="49"/>
                    <a:pt x="115" y="0"/>
                  </a:cubicBezTo>
                  <a:cubicBezTo>
                    <a:pt x="105" y="26"/>
                    <a:pt x="13" y="166"/>
                    <a:pt x="8" y="19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67" name="Freeform 77"/>
            <p:cNvSpPr>
              <a:spLocks/>
            </p:cNvSpPr>
            <p:nvPr/>
          </p:nvSpPr>
          <p:spPr bwMode="auto">
            <a:xfrm>
              <a:off x="9840717" y="2785092"/>
              <a:ext cx="313596" cy="427165"/>
            </a:xfrm>
            <a:custGeom>
              <a:avLst/>
              <a:gdLst>
                <a:gd name="T0" fmla="*/ 6 w 154"/>
                <a:gd name="T1" fmla="*/ 132 h 206"/>
                <a:gd name="T2" fmla="*/ 77 w 154"/>
                <a:gd name="T3" fmla="*/ 206 h 206"/>
                <a:gd name="T4" fmla="*/ 147 w 154"/>
                <a:gd name="T5" fmla="*/ 132 h 206"/>
                <a:gd name="T6" fmla="*/ 77 w 154"/>
                <a:gd name="T7" fmla="*/ 0 h 206"/>
                <a:gd name="T8" fmla="*/ 6 w 154"/>
                <a:gd name="T9" fmla="*/ 13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206">
                  <a:moveTo>
                    <a:pt x="6" y="132"/>
                  </a:moveTo>
                  <a:cubicBezTo>
                    <a:pt x="0" y="172"/>
                    <a:pt x="37" y="206"/>
                    <a:pt x="77" y="206"/>
                  </a:cubicBezTo>
                  <a:cubicBezTo>
                    <a:pt x="116" y="206"/>
                    <a:pt x="154" y="172"/>
                    <a:pt x="147" y="132"/>
                  </a:cubicBezTo>
                  <a:cubicBezTo>
                    <a:pt x="143" y="108"/>
                    <a:pt x="92" y="33"/>
                    <a:pt x="77" y="0"/>
                  </a:cubicBezTo>
                  <a:cubicBezTo>
                    <a:pt x="70" y="17"/>
                    <a:pt x="9" y="111"/>
                    <a:pt x="6" y="13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68" name="Freeform 78"/>
            <p:cNvSpPr>
              <a:spLocks/>
            </p:cNvSpPr>
            <p:nvPr/>
          </p:nvSpPr>
          <p:spPr bwMode="auto">
            <a:xfrm>
              <a:off x="10084625" y="3128907"/>
              <a:ext cx="354245" cy="468847"/>
            </a:xfrm>
            <a:custGeom>
              <a:avLst/>
              <a:gdLst>
                <a:gd name="T0" fmla="*/ 6 w 169"/>
                <a:gd name="T1" fmla="*/ 146 h 227"/>
                <a:gd name="T2" fmla="*/ 84 w 169"/>
                <a:gd name="T3" fmla="*/ 227 h 227"/>
                <a:gd name="T4" fmla="*/ 162 w 169"/>
                <a:gd name="T5" fmla="*/ 146 h 227"/>
                <a:gd name="T6" fmla="*/ 84 w 169"/>
                <a:gd name="T7" fmla="*/ 0 h 227"/>
                <a:gd name="T8" fmla="*/ 6 w 169"/>
                <a:gd name="T9" fmla="*/ 14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27">
                  <a:moveTo>
                    <a:pt x="6" y="146"/>
                  </a:moveTo>
                  <a:cubicBezTo>
                    <a:pt x="0" y="190"/>
                    <a:pt x="41" y="227"/>
                    <a:pt x="84" y="227"/>
                  </a:cubicBezTo>
                  <a:cubicBezTo>
                    <a:pt x="127" y="227"/>
                    <a:pt x="169" y="190"/>
                    <a:pt x="162" y="146"/>
                  </a:cubicBezTo>
                  <a:cubicBezTo>
                    <a:pt x="157" y="119"/>
                    <a:pt x="101" y="36"/>
                    <a:pt x="84" y="0"/>
                  </a:cubicBezTo>
                  <a:cubicBezTo>
                    <a:pt x="77" y="19"/>
                    <a:pt x="9" y="122"/>
                    <a:pt x="6" y="14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69" name="Freeform 79"/>
            <p:cNvSpPr>
              <a:spLocks/>
            </p:cNvSpPr>
            <p:nvPr/>
          </p:nvSpPr>
          <p:spPr bwMode="auto">
            <a:xfrm>
              <a:off x="10311109" y="3358119"/>
              <a:ext cx="46459" cy="166700"/>
            </a:xfrm>
            <a:custGeom>
              <a:avLst/>
              <a:gdLst>
                <a:gd name="T0" fmla="*/ 0 w 17"/>
                <a:gd name="T1" fmla="*/ 0 h 73"/>
                <a:gd name="T2" fmla="*/ 15 w 17"/>
                <a:gd name="T3" fmla="*/ 43 h 73"/>
                <a:gd name="T4" fmla="*/ 0 w 17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73">
                  <a:moveTo>
                    <a:pt x="0" y="0"/>
                  </a:moveTo>
                  <a:cubicBezTo>
                    <a:pt x="0" y="0"/>
                    <a:pt x="17" y="26"/>
                    <a:pt x="15" y="43"/>
                  </a:cubicBezTo>
                  <a:cubicBezTo>
                    <a:pt x="13" y="60"/>
                    <a:pt x="7" y="69"/>
                    <a:pt x="0" y="73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sp>
        <p:nvSpPr>
          <p:cNvPr id="171" name="Скругленный прямоугольник 28"/>
          <p:cNvSpPr/>
          <p:nvPr/>
        </p:nvSpPr>
        <p:spPr bwMode="auto">
          <a:xfrm>
            <a:off x="4879602" y="5565346"/>
            <a:ext cx="1731014" cy="100734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4" tIns="51932" rIns="103864" bIns="51932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</a:rPr>
              <a:t>$</a:t>
            </a:r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</a:rPr>
              <a:t>225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</a:t>
            </a:r>
          </a:p>
        </p:txBody>
      </p:sp>
      <p:grpSp>
        <p:nvGrpSpPr>
          <p:cNvPr id="174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3180307" y="5190980"/>
            <a:ext cx="524582" cy="934388"/>
            <a:chOff x="4102373" y="1907101"/>
            <a:chExt cx="425450" cy="517525"/>
          </a:xfrm>
        </p:grpSpPr>
        <p:sp>
          <p:nvSpPr>
            <p:cNvPr id="175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176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106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64236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27" y="2671597"/>
            <a:ext cx="794528" cy="664501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67" y="5763652"/>
            <a:ext cx="591630" cy="4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2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EB0AB259-C4DB-4DF2-9434-FA3CAEB2579D}"/>
              </a:ext>
            </a:extLst>
          </p:cNvPr>
          <p:cNvSpPr/>
          <p:nvPr/>
        </p:nvSpPr>
        <p:spPr>
          <a:xfrm>
            <a:off x="6796984" y="968650"/>
            <a:ext cx="3045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Aft>
                <a:spcPts val="600"/>
              </a:spcAft>
            </a:pP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≈</a:t>
            </a:r>
            <a:r>
              <a:rPr lang="ru-RU" sz="5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x-none" sz="4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2AA762C6-CA72-4210-8DC5-D02DC50BFC4E}"/>
              </a:ext>
            </a:extLst>
          </p:cNvPr>
          <p:cNvSpPr/>
          <p:nvPr/>
        </p:nvSpPr>
        <p:spPr>
          <a:xfrm>
            <a:off x="8552157" y="1161724"/>
            <a:ext cx="3592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ДОЛЯ КАЗАХСТАН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</a:t>
            </a:r>
            <a:r>
              <a:rPr lang="x-none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 МИРОВОЙ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x-none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ДОБЫЧ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</a:t>
            </a:r>
            <a:r>
              <a:rPr lang="x-none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ПРИРОДНОГО УРАНА </a:t>
            </a:r>
          </a:p>
        </p:txBody>
      </p:sp>
      <p:sp>
        <p:nvSpPr>
          <p:cNvPr id="25" name="Прямоугольник 28"/>
          <p:cNvSpPr/>
          <p:nvPr/>
        </p:nvSpPr>
        <p:spPr>
          <a:xfrm>
            <a:off x="191232" y="4775187"/>
            <a:ext cx="5094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топливных таблеток</a:t>
            </a:r>
          </a:p>
        </p:txBody>
      </p:sp>
      <p:sp>
        <p:nvSpPr>
          <p:cNvPr id="26" name="Прямоугольник 79"/>
          <p:cNvSpPr/>
          <p:nvPr/>
        </p:nvSpPr>
        <p:spPr>
          <a:xfrm>
            <a:off x="222178" y="2596600"/>
            <a:ext cx="5102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порошков диоксида урана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из низкообогащенного урана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k-K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80"/>
          <p:cNvSpPr/>
          <p:nvPr/>
        </p:nvSpPr>
        <p:spPr>
          <a:xfrm>
            <a:off x="203282" y="3802888"/>
            <a:ext cx="49530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Переработка скрапов</a:t>
            </a:r>
          </a:p>
        </p:txBody>
      </p:sp>
      <p:sp>
        <p:nvSpPr>
          <p:cNvPr id="28" name="Rectangle 4"/>
          <p:cNvSpPr/>
          <p:nvPr/>
        </p:nvSpPr>
        <p:spPr>
          <a:xfrm>
            <a:off x="177804" y="3233980"/>
            <a:ext cx="448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Мощность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 в год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Прямоугольник 97"/>
          <p:cNvSpPr/>
          <p:nvPr/>
        </p:nvSpPr>
        <p:spPr>
          <a:xfrm>
            <a:off x="188690" y="5215681"/>
            <a:ext cx="4856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Мощность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 в год</a:t>
            </a:r>
          </a:p>
        </p:txBody>
      </p:sp>
      <p:sp>
        <p:nvSpPr>
          <p:cNvPr id="30" name="Прямоугольник 110"/>
          <p:cNvSpPr/>
          <p:nvPr/>
        </p:nvSpPr>
        <p:spPr>
          <a:xfrm>
            <a:off x="60907" y="4218490"/>
            <a:ext cx="6257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764"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Мощность: 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</a:t>
            </a: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тонн в год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136328" y="2551962"/>
            <a:ext cx="6996753" cy="4001405"/>
            <a:chOff x="4941618" y="2172889"/>
            <a:chExt cx="7243120" cy="4231703"/>
          </a:xfrm>
        </p:grpSpPr>
        <p:sp>
          <p:nvSpPr>
            <p:cNvPr id="31" name="Овал 30"/>
            <p:cNvSpPr/>
            <p:nvPr/>
          </p:nvSpPr>
          <p:spPr>
            <a:xfrm>
              <a:off x="5610495" y="3009041"/>
              <a:ext cx="5501349" cy="2428274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Рисунок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1" t="3148" r="14136" b="3443"/>
            <a:stretch/>
          </p:blipFill>
          <p:spPr>
            <a:xfrm>
              <a:off x="8195041" y="2743081"/>
              <a:ext cx="588718" cy="539570"/>
            </a:xfrm>
            <a:prstGeom prst="ellipse">
              <a:avLst/>
            </a:prstGeom>
          </p:spPr>
        </p:pic>
        <p:pic>
          <p:nvPicPr>
            <p:cNvPr id="33" name="Рисунок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6936"/>
            <a:stretch/>
          </p:blipFill>
          <p:spPr>
            <a:xfrm>
              <a:off x="9958294" y="4933109"/>
              <a:ext cx="575996" cy="542883"/>
            </a:xfrm>
            <a:prstGeom prst="ellipse">
              <a:avLst/>
            </a:prstGeom>
          </p:spPr>
        </p:pic>
        <p:pic>
          <p:nvPicPr>
            <p:cNvPr id="34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8" t="7065" r="18796"/>
            <a:stretch/>
          </p:blipFill>
          <p:spPr>
            <a:xfrm>
              <a:off x="6200359" y="4805214"/>
              <a:ext cx="526911" cy="544251"/>
            </a:xfrm>
            <a:prstGeom prst="ellipse">
              <a:avLst/>
            </a:prstGeom>
          </p:spPr>
        </p:pic>
        <p:sp>
          <p:nvSpPr>
            <p:cNvPr id="35" name="Овал 34"/>
            <p:cNvSpPr/>
            <p:nvPr/>
          </p:nvSpPr>
          <p:spPr>
            <a:xfrm>
              <a:off x="9897813" y="2954121"/>
              <a:ext cx="753555" cy="766662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Овал 35"/>
            <p:cNvSpPr/>
            <p:nvPr/>
          </p:nvSpPr>
          <p:spPr>
            <a:xfrm>
              <a:off x="6200359" y="2954122"/>
              <a:ext cx="623961" cy="654082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876580" y="5758486"/>
              <a:ext cx="9776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50086" y="6004482"/>
              <a:ext cx="2581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ИЗГОТОВЛЕНИЕ ПОРОШКОВ ДИОКСИДА УРАНА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87985" y="5639346"/>
              <a:ext cx="2024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ИЗГОТОВЛЕНИЕ ТОПЛИВНЫХ ТАБЛЕТОК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14990" y="2172889"/>
              <a:ext cx="15569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ДОБЫЧА УРАНА</a:t>
              </a:r>
            </a:p>
          </p:txBody>
        </p:sp>
        <p:pic>
          <p:nvPicPr>
            <p:cNvPr id="44" name="Рисунок 54"/>
            <p:cNvPicPr>
              <a:picLocks noChangeAspect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373" y="4573956"/>
              <a:ext cx="948377" cy="978766"/>
            </a:xfrm>
            <a:prstGeom prst="rect">
              <a:avLst/>
            </a:prstGeom>
          </p:spPr>
        </p:pic>
        <p:pic>
          <p:nvPicPr>
            <p:cNvPr id="45" name="Рисунок 55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2088" y="4727452"/>
              <a:ext cx="995473" cy="954197"/>
            </a:xfrm>
            <a:prstGeom prst="rect">
              <a:avLst/>
            </a:prstGeom>
          </p:spPr>
        </p:pic>
        <p:pic>
          <p:nvPicPr>
            <p:cNvPr id="46" name="Рисунок 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52" b="7833"/>
            <a:stretch/>
          </p:blipFill>
          <p:spPr>
            <a:xfrm>
              <a:off x="8076633" y="5204550"/>
              <a:ext cx="574980" cy="539092"/>
            </a:xfrm>
            <a:prstGeom prst="ellipse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941618" y="2249486"/>
              <a:ext cx="27733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90488"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ПРОИЗВОДСТВО </a:t>
              </a:r>
            </a:p>
            <a:p>
              <a:pPr marL="179388" indent="90488"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ТЕПЛОВЫДЕЛЯЮЩИХ СБОРОК</a:t>
              </a:r>
            </a:p>
            <a:p>
              <a:pPr marL="179388" indent="90488"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(ТВС</a:t>
              </a:r>
              <a:r>
                <a: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143661" y="2403187"/>
              <a:ext cx="3041077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179388" indent="-1588" algn="ctr"/>
              <a:r>
                <a: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ru-RU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АФФИНАЖНЫЙ ЗАВОД (</a:t>
              </a:r>
              <a:r>
                <a: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UO3)</a:t>
              </a:r>
            </a:p>
            <a:p>
              <a:pPr marL="179388" indent="-1588" algn="ctr"/>
              <a:r>
                <a: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ru-RU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ФТОРИДНОЕ ПРОИЗВОДСТВО (</a:t>
              </a:r>
              <a:r>
                <a: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UF6)</a:t>
              </a:r>
              <a:endPara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Рисунок 5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2940" y="2445648"/>
              <a:ext cx="389648" cy="354512"/>
            </a:xfrm>
            <a:prstGeom prst="rect">
              <a:avLst/>
            </a:prstGeom>
          </p:spPr>
        </p:pic>
        <p:pic>
          <p:nvPicPr>
            <p:cNvPr id="50" name="Рисунок 42"/>
            <p:cNvPicPr>
              <a:picLocks noChangeAspect="1"/>
            </p:cNvPicPr>
            <p:nvPr/>
          </p:nvPicPr>
          <p:blipFill>
            <a:blip r:embed="rId1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401" y="4983722"/>
              <a:ext cx="1043444" cy="976923"/>
            </a:xfrm>
            <a:prstGeom prst="rect">
              <a:avLst/>
            </a:prstGeom>
          </p:spPr>
        </p:pic>
        <p:pic>
          <p:nvPicPr>
            <p:cNvPr id="51" name="Рисунок 56"/>
            <p:cNvPicPr>
              <a:picLocks noChangeAspect="1"/>
            </p:cNvPicPr>
            <p:nvPr/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494" y="2530288"/>
              <a:ext cx="1025986" cy="963625"/>
            </a:xfrm>
            <a:prstGeom prst="rect">
              <a:avLst/>
            </a:prstGeom>
          </p:spPr>
        </p:pic>
        <p:pic>
          <p:nvPicPr>
            <p:cNvPr id="52" name="Рисунок 56"/>
            <p:cNvPicPr>
              <a:picLocks noChangeAspect="1"/>
            </p:cNvPicPr>
            <p:nvPr/>
          </p:nvPicPr>
          <p:blipFill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09116">
              <a:off x="6005548" y="2831904"/>
              <a:ext cx="1013582" cy="951975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9407764" y="5723835"/>
              <a:ext cx="25816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ОБОГАЩЕНИЕ УРАНА</a:t>
              </a:r>
            </a:p>
          </p:txBody>
        </p:sp>
        <p:grpSp>
          <p:nvGrpSpPr>
            <p:cNvPr id="54" name="Group 48"/>
            <p:cNvGrpSpPr/>
            <p:nvPr/>
          </p:nvGrpSpPr>
          <p:grpSpPr>
            <a:xfrm>
              <a:off x="6524351" y="3810111"/>
              <a:ext cx="3539622" cy="306610"/>
              <a:chOff x="7804577" y="2359703"/>
              <a:chExt cx="3539622" cy="306610"/>
            </a:xfrm>
          </p:grpSpPr>
          <p:pic>
            <p:nvPicPr>
              <p:cNvPr id="55" name="Рисунок 26"/>
              <p:cNvPicPr>
                <a:picLocks noChangeAspect="1"/>
              </p:cNvPicPr>
              <p:nvPr/>
            </p:nvPicPr>
            <p:blipFill>
              <a:blip r:embed="rId1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4577" y="2400102"/>
                <a:ext cx="272633" cy="266211"/>
              </a:xfrm>
              <a:prstGeom prst="rect">
                <a:avLst/>
              </a:prstGeom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8077210" y="2359703"/>
                <a:ext cx="32669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5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СУЩЕСТВУЮЩИЕ ПРОИЗВОДСТВА</a:t>
                </a:r>
              </a:p>
            </p:txBody>
          </p:sp>
        </p:grpSp>
        <p:grpSp>
          <p:nvGrpSpPr>
            <p:cNvPr id="57" name="Group 51"/>
            <p:cNvGrpSpPr/>
            <p:nvPr/>
          </p:nvGrpSpPr>
          <p:grpSpPr>
            <a:xfrm>
              <a:off x="6569848" y="4198248"/>
              <a:ext cx="3995050" cy="261610"/>
              <a:chOff x="7842263" y="2708194"/>
              <a:chExt cx="3995050" cy="261610"/>
            </a:xfrm>
          </p:grpSpPr>
          <p:sp>
            <p:nvSpPr>
              <p:cNvPr id="58" name="Овал 24"/>
              <p:cNvSpPr/>
              <p:nvPr/>
            </p:nvSpPr>
            <p:spPr>
              <a:xfrm>
                <a:off x="7842263" y="2768603"/>
                <a:ext cx="197259" cy="18695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 b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077210" y="2708194"/>
                <a:ext cx="37601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5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СТАДИИ ПЛАНИРОВАНИЯ И СОЗДАНИЯ</a:t>
                </a:r>
              </a:p>
            </p:txBody>
          </p:sp>
        </p:grpSp>
      </p:grpSp>
      <p:sp>
        <p:nvSpPr>
          <p:cNvPr id="60" name="Прямоугольник 28"/>
          <p:cNvSpPr/>
          <p:nvPr/>
        </p:nvSpPr>
        <p:spPr>
          <a:xfrm>
            <a:off x="199396" y="5774276"/>
            <a:ext cx="5094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топливо выделяющих сборок</a:t>
            </a:r>
          </a:p>
        </p:txBody>
      </p:sp>
      <p:sp>
        <p:nvSpPr>
          <p:cNvPr id="61" name="Прямоугольник 97"/>
          <p:cNvSpPr/>
          <p:nvPr/>
        </p:nvSpPr>
        <p:spPr>
          <a:xfrm>
            <a:off x="196854" y="6214770"/>
            <a:ext cx="4856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Мощность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 в год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Параллелограмм 42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2" name="Рисунок 61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АТОМНАЯ ОТРАСЛЬ</a:t>
            </a:r>
          </a:p>
        </p:txBody>
      </p:sp>
      <p:sp>
        <p:nvSpPr>
          <p:cNvPr id="66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64236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2" descr="D:\Users\tuyakbaev\Desktop\42-424480_hro-strategies-across-industries-nuclear-power-green-energy.jpg">
            <a:extLst>
              <a:ext uri="{FF2B5EF4-FFF2-40B4-BE49-F238E27FC236}">
                <a16:creationId xmlns="" xmlns:a16="http://schemas.microsoft.com/office/drawing/2014/main" id="{31275B1D-848A-DE47-8733-306CD2638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62143" y1="49324" x2="62143" y2="49324"/>
                        <a14:foregroundMark x1="50952" y1="87838" x2="50952" y2="87838"/>
                        <a14:foregroundMark x1="40476" y1="23311" x2="40476" y2="23311"/>
                        <a14:foregroundMark x1="52500" y1="20608" x2="52500" y2="20608"/>
                        <a14:foregroundMark x1="62619" y1="20101" x2="62619" y2="20101"/>
                        <a14:foregroundMark x1="71190" y1="21284" x2="71190" y2="21284"/>
                        <a14:foregroundMark x1="70119" y1="19257" x2="70119" y2="19257"/>
                        <a14:foregroundMark x1="58095" y1="17905" x2="58095" y2="17905"/>
                        <a14:foregroundMark x1="41786" y1="70101" x2="41786" y2="70101"/>
                        <a14:foregroundMark x1="48810" y1="68919" x2="48810" y2="68919"/>
                        <a14:foregroundMark x1="44524" y1="57601" x2="44524" y2="57601"/>
                        <a14:foregroundMark x1="44524" y1="64865" x2="44524" y2="64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39" t="29394" r="24412" b="7440"/>
          <a:stretch/>
        </p:blipFill>
        <p:spPr bwMode="auto">
          <a:xfrm>
            <a:off x="715579" y="909358"/>
            <a:ext cx="896049" cy="72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2890BE1C-EB6C-4186-868F-3D7E72974305}"/>
              </a:ext>
            </a:extLst>
          </p:cNvPr>
          <p:cNvSpPr/>
          <p:nvPr/>
        </p:nvSpPr>
        <p:spPr>
          <a:xfrm>
            <a:off x="-120174" y="1702532"/>
            <a:ext cx="2567556" cy="335991"/>
          </a:xfrm>
          <a:prstGeom prst="rect">
            <a:avLst/>
          </a:prstGeom>
        </p:spPr>
        <p:txBody>
          <a:bodyPr wrap="square" lIns="58423" tIns="29211" rIns="58423" bIns="29211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УРАНА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="" xmlns:a16="http://schemas.microsoft.com/office/drawing/2014/main" id="{64A9CD3F-C220-46E6-B90E-6627E6FB1B72}"/>
              </a:ext>
            </a:extLst>
          </p:cNvPr>
          <p:cNvSpPr txBox="1">
            <a:spLocks/>
          </p:cNvSpPr>
          <p:nvPr/>
        </p:nvSpPr>
        <p:spPr bwMode="auto">
          <a:xfrm>
            <a:off x="2043673" y="1265928"/>
            <a:ext cx="2154353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54">
              <a:defRPr/>
            </a:pPr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21,8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ТЫС.ТН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142683" y="939619"/>
            <a:ext cx="1719882" cy="40010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2021 г.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502285" y="942828"/>
            <a:ext cx="1936737" cy="40010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на 2022 г.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4116677" y="1100804"/>
            <a:ext cx="385608" cy="633555"/>
            <a:chOff x="4102373" y="1907101"/>
            <a:chExt cx="425450" cy="517525"/>
          </a:xfrm>
        </p:grpSpPr>
        <p:sp>
          <p:nvSpPr>
            <p:cNvPr id="73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74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75" name="Content Placeholder 2">
            <a:extLst>
              <a:ext uri="{FF2B5EF4-FFF2-40B4-BE49-F238E27FC236}">
                <a16:creationId xmlns="" xmlns:a16="http://schemas.microsoft.com/office/drawing/2014/main" id="{64A9CD3F-C220-46E6-B90E-6627E6FB1B72}"/>
              </a:ext>
            </a:extLst>
          </p:cNvPr>
          <p:cNvSpPr txBox="1">
            <a:spLocks/>
          </p:cNvSpPr>
          <p:nvPr/>
        </p:nvSpPr>
        <p:spPr bwMode="auto">
          <a:xfrm>
            <a:off x="4456151" y="1255961"/>
            <a:ext cx="2154353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54">
              <a:defRPr/>
            </a:pPr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22,3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ТЫС.ТН</a:t>
            </a:r>
          </a:p>
        </p:txBody>
      </p:sp>
    </p:spTree>
    <p:extLst>
      <p:ext uri="{BB962C8B-B14F-4D97-AF65-F5344CB8AC3E}">
        <p14:creationId xmlns:p14="http://schemas.microsoft.com/office/powerpoint/2010/main" val="1717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араллелограмм 33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ЦИФРОВИЗАЦИЯ ТОПЛИВНО-ЭНЕРГЕТИЧЕСКОГО КОМПЛЕКСА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653BBC1-D0CD-4933-9A21-A822603FB3E2}"/>
              </a:ext>
            </a:extLst>
          </p:cNvPr>
          <p:cNvSpPr/>
          <p:nvPr/>
        </p:nvSpPr>
        <p:spPr>
          <a:xfrm>
            <a:off x="7083859" y="3268938"/>
            <a:ext cx="5231965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учета нефти, газа, нефтепродуктов</a:t>
            </a:r>
          </a:p>
          <a:p>
            <a:endParaRPr lang="ru-RU" sz="3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Ввод ИСУН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промышленную эксплуатацию;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endParaRPr lang="ru-RU" sz="3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Оснащение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приборами учета нефтебаз;</a:t>
            </a:r>
            <a:endParaRPr lang="kk-KZ" sz="14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9AEE03EC-2426-4E29-9C4A-FD8E9AD47033}"/>
              </a:ext>
            </a:extLst>
          </p:cNvPr>
          <p:cNvSpPr/>
          <p:nvPr/>
        </p:nvSpPr>
        <p:spPr>
          <a:xfrm>
            <a:off x="6623743" y="3427156"/>
            <a:ext cx="297088" cy="2970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43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k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2679" y="1356030"/>
            <a:ext cx="5413796" cy="10002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недропользования</a:t>
            </a:r>
          </a:p>
          <a:p>
            <a:endParaRPr lang="ru-RU" sz="3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3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Wingdings" panose="05000000000000000000" pitchFamily="2" charset="2"/>
              <a:buChar char="§"/>
            </a:pPr>
            <a:endParaRPr lang="ru-RU" sz="5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Автоматизированы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государственные услуги</a:t>
            </a:r>
          </a:p>
          <a:p>
            <a:endParaRPr lang="ru-RU" sz="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(ГП «Цифровой Казахстан», Кодекс «О недрах и недропользовании»)</a:t>
            </a:r>
            <a:endParaRPr lang="kk-KZ" sz="1200" i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653BBC1-D0CD-4933-9A21-A822603FB3E2}"/>
              </a:ext>
            </a:extLst>
          </p:cNvPr>
          <p:cNvSpPr/>
          <p:nvPr/>
        </p:nvSpPr>
        <p:spPr>
          <a:xfrm>
            <a:off x="6944148" y="1339135"/>
            <a:ext cx="5247851" cy="198515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недропользования</a:t>
            </a:r>
          </a:p>
          <a:p>
            <a:endParaRPr lang="ru-RU" sz="3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kk-KZ" sz="1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Пересмотр</a:t>
            </a:r>
            <a:r>
              <a:rPr lang="kk-KZ" sz="14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перечня документов и сведений, с учетом возможности получения их ИС ГО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endParaRPr lang="kk-KZ" sz="3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Автоматизация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планов и графиков поставки сжиженного нефтяного газа, нефти и нефтепродуктов</a:t>
            </a:r>
            <a:endParaRPr lang="kk-KZ" sz="14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Wingdings" panose="05000000000000000000" pitchFamily="2" charset="2"/>
              <a:buChar char="§"/>
            </a:pPr>
            <a:endParaRPr lang="kk-KZ" sz="3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Дальнейшее развитие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ЕГСУ и поэтапный переход на единую платформу КАЗНЕДРА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endParaRPr lang="kk-KZ" sz="14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3821" y="3303572"/>
            <a:ext cx="5257959" cy="12618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учета нефти, газа, нефтепродуктов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Информационная система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учета нефти и газового конденсата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запущена в пилотном режиме (ИСУН)</a:t>
            </a:r>
          </a:p>
          <a:p>
            <a:endParaRPr lang="ru-RU" sz="600" i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(ГП «Цифровой Казахстан», Кодекс «О недрах и недропользовании»)</a:t>
            </a:r>
            <a:endParaRPr lang="kk-KZ" sz="1200" i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kk-KZ" sz="14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9AEE03EC-2426-4E29-9C4A-FD8E9AD47033}"/>
              </a:ext>
            </a:extLst>
          </p:cNvPr>
          <p:cNvSpPr/>
          <p:nvPr/>
        </p:nvSpPr>
        <p:spPr>
          <a:xfrm>
            <a:off x="6638228" y="4620149"/>
            <a:ext cx="297088" cy="2970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43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k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F0CC5C05-2F03-46E9-A26A-9921BEF1DD9B}"/>
              </a:ext>
            </a:extLst>
          </p:cNvPr>
          <p:cNvSpPr/>
          <p:nvPr/>
        </p:nvSpPr>
        <p:spPr>
          <a:xfrm>
            <a:off x="6621610" y="1429708"/>
            <a:ext cx="297088" cy="2970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43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k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36">
            <a:extLst>
              <a:ext uri="{FF2B5EF4-FFF2-40B4-BE49-F238E27FC236}">
                <a16:creationId xmlns="" xmlns:a16="http://schemas.microsoft.com/office/drawing/2014/main" id="{E9E896BB-E5D8-4E22-B618-89851A2DA1D5}"/>
              </a:ext>
            </a:extLst>
          </p:cNvPr>
          <p:cNvGrpSpPr>
            <a:grpSpLocks/>
          </p:cNvGrpSpPr>
          <p:nvPr/>
        </p:nvGrpSpPr>
        <p:grpSpPr bwMode="auto">
          <a:xfrm>
            <a:off x="1594917" y="708663"/>
            <a:ext cx="2919231" cy="495300"/>
            <a:chOff x="5146961" y="3033989"/>
            <a:chExt cx="1020998" cy="396000"/>
          </a:xfrm>
        </p:grpSpPr>
        <p:sp>
          <p:nvSpPr>
            <p:cNvPr id="16" name="Скругленный прямоугольник 63">
              <a:extLst>
                <a:ext uri="{FF2B5EF4-FFF2-40B4-BE49-F238E27FC236}">
                  <a16:creationId xmlns="" xmlns:a16="http://schemas.microsoft.com/office/drawing/2014/main" id="{0BD6B3EF-C49D-4485-B372-4739487D1987}"/>
                </a:ext>
              </a:extLst>
            </p:cNvPr>
            <p:cNvSpPr/>
            <p:nvPr/>
          </p:nvSpPr>
          <p:spPr>
            <a:xfrm>
              <a:off x="5146961" y="3033989"/>
              <a:ext cx="1007684" cy="396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65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38">
              <a:extLst>
                <a:ext uri="{FF2B5EF4-FFF2-40B4-BE49-F238E27FC236}">
                  <a16:creationId xmlns="" xmlns:a16="http://schemas.microsoft.com/office/drawing/2014/main" id="{BB5F5884-DCEB-4C34-914C-B568E8B8B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9959" y="3076993"/>
              <a:ext cx="1008000" cy="33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2100" b="1" dirty="0">
                  <a:solidFill>
                    <a:srgbClr val="0065BD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Итоги 20</a:t>
              </a:r>
              <a:r>
                <a:rPr lang="en-US" altLang="ru-RU" sz="2100" b="1" dirty="0">
                  <a:solidFill>
                    <a:srgbClr val="0065BD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ru-RU" altLang="ru-RU" sz="2100" b="1" dirty="0">
                  <a:solidFill>
                    <a:srgbClr val="0065BD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 г.</a:t>
              </a:r>
              <a:endParaRPr lang="en-US" altLang="ru-RU" sz="2100" b="1" dirty="0">
                <a:solidFill>
                  <a:srgbClr val="0065B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36">
            <a:extLst>
              <a:ext uri="{FF2B5EF4-FFF2-40B4-BE49-F238E27FC236}">
                <a16:creationId xmlns="" xmlns:a16="http://schemas.microsoft.com/office/drawing/2014/main" id="{369445C5-6544-4316-9995-8E6B84A4A56E}"/>
              </a:ext>
            </a:extLst>
          </p:cNvPr>
          <p:cNvGrpSpPr>
            <a:grpSpLocks/>
          </p:cNvGrpSpPr>
          <p:nvPr/>
        </p:nvGrpSpPr>
        <p:grpSpPr bwMode="auto">
          <a:xfrm>
            <a:off x="7905132" y="723139"/>
            <a:ext cx="2891984" cy="495299"/>
            <a:chOff x="5187905" y="2954234"/>
            <a:chExt cx="1011470" cy="396000"/>
          </a:xfrm>
        </p:grpSpPr>
        <p:sp>
          <p:nvSpPr>
            <p:cNvPr id="19" name="Скругленный прямоугольник 63">
              <a:extLst>
                <a:ext uri="{FF2B5EF4-FFF2-40B4-BE49-F238E27FC236}">
                  <a16:creationId xmlns="" xmlns:a16="http://schemas.microsoft.com/office/drawing/2014/main" id="{7F5B41B9-EDEF-4157-8BFA-6EB8B701C480}"/>
                </a:ext>
              </a:extLst>
            </p:cNvPr>
            <p:cNvSpPr/>
            <p:nvPr/>
          </p:nvSpPr>
          <p:spPr>
            <a:xfrm>
              <a:off x="5191691" y="2954234"/>
              <a:ext cx="1007684" cy="396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65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38">
              <a:extLst>
                <a:ext uri="{FF2B5EF4-FFF2-40B4-BE49-F238E27FC236}">
                  <a16:creationId xmlns="" xmlns:a16="http://schemas.microsoft.com/office/drawing/2014/main" id="{C7809DCD-6E59-412F-830B-8F43546A4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905" y="2980790"/>
              <a:ext cx="1008000" cy="33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2100" b="1" dirty="0">
                  <a:solidFill>
                    <a:srgbClr val="0065BD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Планы 20</a:t>
              </a:r>
              <a:r>
                <a:rPr lang="en-US" altLang="ru-RU" sz="2100" b="1" dirty="0">
                  <a:solidFill>
                    <a:srgbClr val="0065BD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22</a:t>
              </a:r>
              <a:r>
                <a:rPr lang="ru-RU" altLang="ru-RU" sz="2100" b="1" dirty="0">
                  <a:solidFill>
                    <a:srgbClr val="0065BD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г.</a:t>
              </a:r>
              <a:endParaRPr lang="en-US" altLang="ru-RU" sz="2100" b="1" dirty="0">
                <a:solidFill>
                  <a:srgbClr val="0065B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9AEE03EC-2426-4E29-9C4A-FD8E9AD47033}"/>
              </a:ext>
            </a:extLst>
          </p:cNvPr>
          <p:cNvSpPr/>
          <p:nvPr/>
        </p:nvSpPr>
        <p:spPr>
          <a:xfrm>
            <a:off x="356764" y="4645973"/>
            <a:ext cx="297088" cy="2970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43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k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6653BBC1-D0CD-4933-9A21-A822603FB3E2}"/>
              </a:ext>
            </a:extLst>
          </p:cNvPr>
          <p:cNvSpPr/>
          <p:nvPr/>
        </p:nvSpPr>
        <p:spPr>
          <a:xfrm>
            <a:off x="7024254" y="4522488"/>
            <a:ext cx="4942669" cy="221598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электроэнергетики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kk-KZ" sz="1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Ввод в промышленную эксплуатацию: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Цифровой карты генерации РК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Цифровой карты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гидропотенциала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РК</a:t>
            </a:r>
            <a:endParaRPr lang="kk-KZ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k-KZ" sz="5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kk-KZ" sz="1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Запуск в пилотном режиме </a:t>
            </a:r>
            <a:r>
              <a:rPr lang="kk-KZ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системы учета электроэнергии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endParaRPr lang="kk-KZ" sz="5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kk-KZ" sz="1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err="1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недрение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цифрового сервиса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для смены поставщика электрической энергии в целях комплексного развития конкуренции на рынке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34472" y="1401250"/>
            <a:ext cx="309690" cy="338554"/>
            <a:chOff x="343997" y="1580320"/>
            <a:chExt cx="309690" cy="338554"/>
          </a:xfrm>
        </p:grpSpPr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F0CC5C05-2F03-46E9-A26A-9921BEF1DD9B}"/>
                </a:ext>
              </a:extLst>
            </p:cNvPr>
            <p:cNvSpPr/>
            <p:nvPr/>
          </p:nvSpPr>
          <p:spPr>
            <a:xfrm>
              <a:off x="356599" y="1613830"/>
              <a:ext cx="297088" cy="2970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343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kk-K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3997" y="15803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</a:t>
              </a:r>
              <a:endPara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12098" y="13963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7740" y="3368354"/>
            <a:ext cx="308554" cy="338554"/>
            <a:chOff x="347265" y="3146739"/>
            <a:chExt cx="308554" cy="338554"/>
          </a:xfrm>
        </p:grpSpPr>
        <p:sp>
          <p:nvSpPr>
            <p:cNvPr id="21" name="Овал 20">
              <a:extLst>
                <a:ext uri="{FF2B5EF4-FFF2-40B4-BE49-F238E27FC236}">
                  <a16:creationId xmlns="" xmlns:a16="http://schemas.microsoft.com/office/drawing/2014/main" id="{9AEE03EC-2426-4E29-9C4A-FD8E9AD47033}"/>
                </a:ext>
              </a:extLst>
            </p:cNvPr>
            <p:cNvSpPr/>
            <p:nvPr/>
          </p:nvSpPr>
          <p:spPr>
            <a:xfrm>
              <a:off x="358731" y="3180771"/>
              <a:ext cx="297088" cy="2970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343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kk-K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7265" y="314673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621610" y="340642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6763" y="46126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8716" y="459668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54413" y="4550403"/>
            <a:ext cx="5337367" cy="195437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электроэнергетики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kk-KZ" sz="1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пилотном режиме </a:t>
            </a:r>
            <a:r>
              <a:rPr lang="kk-KZ" sz="14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запущены: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14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Цифровая карта генерации РК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Цифровая карта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гидропотенциала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РК</a:t>
            </a:r>
            <a:endParaRPr lang="kk-KZ" sz="14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kk-KZ" sz="7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kk-KZ" sz="1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Разработан проект </a:t>
            </a:r>
            <a:r>
              <a:rPr lang="kk-KZ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Концепции </a:t>
            </a:r>
            <a:r>
              <a:rPr lang="en-US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Smart Grid</a:t>
            </a: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Wingdings" panose="05000000000000000000" pitchFamily="2" charset="2"/>
              <a:buChar char="§"/>
            </a:pPr>
            <a:endParaRPr lang="ru-RU" sz="6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(Поручение Главы Государства от 26.05.2021 г., План развития гидроэнергетической отрасли, Нацпроект «Технологический рывок за счет </a:t>
            </a:r>
            <a:r>
              <a:rPr lang="ru-RU" sz="1200" i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1200" i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»)</a:t>
            </a:r>
            <a:endParaRPr lang="kk-KZ" sz="1200" i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232406" y="1391765"/>
            <a:ext cx="22462" cy="52203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64236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21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896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Параллелограмм 4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Рисунок 5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ВНЕСЕНИЕ ИЗМЕНЕНИЙ В ЗАКОНОДАТЕЛЬСТВО </a:t>
            </a:r>
          </a:p>
        </p:txBody>
      </p:sp>
      <p:sp>
        <p:nvSpPr>
          <p:cNvPr id="9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 txBox="1">
            <a:spLocks/>
          </p:cNvSpPr>
          <p:nvPr/>
        </p:nvSpPr>
        <p:spPr>
          <a:xfrm>
            <a:off x="11482894" y="64236"/>
            <a:ext cx="709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22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300" y="1036136"/>
            <a:ext cx="109875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Кодекс «О налогах и других обязательных платежах в бюджет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(Налоговый кодекс)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Кодекс «О недрах и недропользовании»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Закон «О газе и газоснабжении»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Закон «О государственном регулировании производства и оборота отдельных видов нефтепродуктов»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Закон «О теплоэнергетике» и другие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3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38"/>
          <a:stretch/>
        </p:blipFill>
        <p:spPr>
          <a:xfrm>
            <a:off x="287641" y="6116250"/>
            <a:ext cx="11615689" cy="46706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06218" y="2801351"/>
            <a:ext cx="9660149" cy="588469"/>
          </a:xfrm>
          <a:prstGeom prst="rect">
            <a:avLst/>
          </a:prstGeom>
        </p:spPr>
        <p:txBody>
          <a:bodyPr wrap="square" lIns="95098" tIns="47549" rIns="95098" bIns="47549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8470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араллелограмм 33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УЛУЧШЕНИЕ ИНВЕСТИЦИОННОГО КЛИМАТА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961593"/>
              </p:ext>
            </p:extLst>
          </p:nvPr>
        </p:nvGraphicFramePr>
        <p:xfrm>
          <a:off x="469900" y="1725295"/>
          <a:ext cx="11404600" cy="5182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2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13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87805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Совместно с Советом иностранных инвесторов завершение работ над внедрением Улучшенного модельного контракта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7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7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Улучшение инвестиционной привлекательности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освоения сложных нефтегазовых проектов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5509">
                <a:tc>
                  <a:txBody>
                    <a:bodyPr/>
                    <a:lstStyle/>
                    <a:p>
                      <a:pPr algn="just"/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Введение альтернативного налога на недропользование для нефтегазовых месторождений, находящихся на поздних стадиях разработки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7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7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7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налоговой нагрузки </a:t>
                      </a:r>
                      <a:r>
                        <a:rPr lang="ru-RU" sz="180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</a:t>
                      </a:r>
                      <a:br>
                        <a:rPr lang="ru-RU" sz="180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2800" b="1" kern="1200" baseline="0" noProof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r>
                        <a:rPr lang="ru-RU" sz="180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месторождений с дальнейшим реинвестированием в поддержание добычи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9648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Внесение изменений в Кодекс «О недрах и недропользовании»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части у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прощения процедур, обеспечения прозрачности при предоставлении права недропользования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Сокращение сроков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контрактным процедурам с 80 </a:t>
                      </a: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32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дней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9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6532959" y="1887366"/>
            <a:ext cx="385608" cy="633555"/>
            <a:chOff x="4102373" y="1907101"/>
            <a:chExt cx="425450" cy="517525"/>
          </a:xfrm>
        </p:grpSpPr>
        <p:sp>
          <p:nvSpPr>
            <p:cNvPr id="60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61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6528356" y="3814785"/>
            <a:ext cx="385608" cy="633555"/>
            <a:chOff x="4102373" y="1907101"/>
            <a:chExt cx="425450" cy="517525"/>
          </a:xfrm>
        </p:grpSpPr>
        <p:sp>
          <p:nvSpPr>
            <p:cNvPr id="63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64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6560048" y="5441878"/>
            <a:ext cx="385608" cy="633555"/>
            <a:chOff x="4102373" y="1907101"/>
            <a:chExt cx="425450" cy="517525"/>
          </a:xfrm>
        </p:grpSpPr>
        <p:sp>
          <p:nvSpPr>
            <p:cNvPr id="66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67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68" name="TextBox 1"/>
          <p:cNvSpPr txBox="1"/>
          <p:nvPr/>
        </p:nvSpPr>
        <p:spPr>
          <a:xfrm>
            <a:off x="923202" y="853401"/>
            <a:ext cx="10773498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 lvl="0">
              <a:defRPr lang="ru-RU"/>
            </a:defPPr>
            <a:lvl1pPr marL="0" lvl="0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26" lvl="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lvl="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lvl="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lvl="4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lvl="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lvl="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lvl="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lvl="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МЕРЫ ПО УЛУЧШЕНИЮ ИНВЕСТИЦИОННОГО КЛИМАТА</a:t>
            </a: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64236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" descr="C:\Users\kissanova_m\Desktop\2451468.png">
            <a:extLst>
              <a:ext uri="{FF2B5EF4-FFF2-40B4-BE49-F238E27FC236}">
                <a16:creationId xmlns="" xmlns:a16="http://schemas.microsoft.com/office/drawing/2014/main" id="{B07D3EC3-8484-4742-A971-F45001701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50" y="927100"/>
            <a:ext cx="760314" cy="86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87971" y="1088926"/>
            <a:ext cx="0" cy="5495467"/>
          </a:xfrm>
          <a:prstGeom prst="line">
            <a:avLst/>
          </a:prstGeom>
          <a:noFill/>
          <a:ln w="15875" cap="flat">
            <a:solidFill>
              <a:schemeClr val="accent1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араллелограмм 96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Рисунок 98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НЕФТЕПРОДУКТЫ</a:t>
            </a:r>
          </a:p>
        </p:txBody>
      </p:sp>
      <p:sp>
        <p:nvSpPr>
          <p:cNvPr id="127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64236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Скругленный прямоугольник 71">
            <a:extLst>
              <a:ext uri="{FF2B5EF4-FFF2-40B4-BE49-F238E27FC236}">
                <a16:creationId xmlns="" xmlns:a16="http://schemas.microsoft.com/office/drawing/2014/main" id="{CD70FE97-5E49-4BA4-BE3F-3DEFC304709F}"/>
              </a:ext>
            </a:extLst>
          </p:cNvPr>
          <p:cNvSpPr/>
          <p:nvPr/>
        </p:nvSpPr>
        <p:spPr>
          <a:xfrm>
            <a:off x="1278121" y="1359699"/>
            <a:ext cx="2151099" cy="38557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926" tIns="25963" rIns="51926" bIns="25963" rtlCol="0" anchor="ctr"/>
          <a:lstStyle/>
          <a:p>
            <a:pPr algn="ctr" defTabSz="609508">
              <a:defRPr/>
            </a:pPr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12,7</a:t>
            </a: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71">
            <a:extLst>
              <a:ext uri="{FF2B5EF4-FFF2-40B4-BE49-F238E27FC236}">
                <a16:creationId xmlns="" xmlns:a16="http://schemas.microsoft.com/office/drawing/2014/main" id="{CD70FE97-5E49-4BA4-BE3F-3DEFC304709F}"/>
              </a:ext>
            </a:extLst>
          </p:cNvPr>
          <p:cNvSpPr/>
          <p:nvPr/>
        </p:nvSpPr>
        <p:spPr>
          <a:xfrm>
            <a:off x="3918627" y="1352576"/>
            <a:ext cx="2269344" cy="43586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926" tIns="25963" rIns="51926" bIns="25963" rtlCol="0" anchor="ctr"/>
          <a:lstStyle/>
          <a:p>
            <a:pPr algn="ctr" defTabSz="609508">
              <a:defRPr/>
            </a:pPr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13,3</a:t>
            </a: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1504387" y="849886"/>
            <a:ext cx="1719882" cy="40010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2021 г.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3936421" y="850008"/>
            <a:ext cx="1936737" cy="40010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на 2022 г.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3478381" y="1138071"/>
            <a:ext cx="385608" cy="633555"/>
            <a:chOff x="4102373" y="1907101"/>
            <a:chExt cx="425450" cy="517525"/>
          </a:xfrm>
        </p:grpSpPr>
        <p:sp>
          <p:nvSpPr>
            <p:cNvPr id="160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61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162" name="Скругленный прямоугольник 64">
            <a:extLst>
              <a:ext uri="{FF2B5EF4-FFF2-40B4-BE49-F238E27FC236}">
                <a16:creationId xmlns="" xmlns:a16="http://schemas.microsoft.com/office/drawing/2014/main" id="{6A8547C9-5D39-48B6-B561-B61046628496}"/>
              </a:ext>
            </a:extLst>
          </p:cNvPr>
          <p:cNvSpPr/>
          <p:nvPr/>
        </p:nvSpPr>
        <p:spPr>
          <a:xfrm>
            <a:off x="1890501" y="3487323"/>
            <a:ext cx="1432612" cy="34576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927" tIns="25963" rIns="51927" bIns="25963" rtlCol="0" anchor="ctr"/>
          <a:lstStyle/>
          <a:p>
            <a:pPr algn="ctr" defTabSz="609524">
              <a:defRPr/>
            </a:pPr>
            <a:r>
              <a:rPr lang="ru-RU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4,8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Скругленный прямоугольник 71">
            <a:extLst>
              <a:ext uri="{FF2B5EF4-FFF2-40B4-BE49-F238E27FC236}">
                <a16:creationId xmlns="" xmlns:a16="http://schemas.microsoft.com/office/drawing/2014/main" id="{CD70FE97-5E49-4BA4-BE3F-3DEFC304709F}"/>
              </a:ext>
            </a:extLst>
          </p:cNvPr>
          <p:cNvSpPr/>
          <p:nvPr/>
        </p:nvSpPr>
        <p:spPr>
          <a:xfrm>
            <a:off x="1923352" y="4721382"/>
            <a:ext cx="1723233" cy="34576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927" tIns="25963" rIns="51927" bIns="25963" rtlCol="0" anchor="ctr"/>
          <a:lstStyle/>
          <a:p>
            <a:pPr defTabSz="609524">
              <a:defRPr/>
            </a:pPr>
            <a:r>
              <a:rPr lang="kk-KZ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0,58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="" xmlns:a16="http://schemas.microsoft.com/office/drawing/2014/main" id="{2890BE1C-EB6C-4186-868F-3D7E72974305}"/>
              </a:ext>
            </a:extLst>
          </p:cNvPr>
          <p:cNvSpPr/>
          <p:nvPr/>
        </p:nvSpPr>
        <p:spPr>
          <a:xfrm>
            <a:off x="145712" y="2611551"/>
            <a:ext cx="1524705" cy="298654"/>
          </a:xfrm>
          <a:prstGeom prst="rect">
            <a:avLst/>
          </a:prstGeom>
        </p:spPr>
        <p:txBody>
          <a:bodyPr wrap="square" lIns="51927" tIns="25963" rIns="51927" bIns="25963">
            <a:spAutoFit/>
          </a:bodyPr>
          <a:lstStyle/>
          <a:p>
            <a:pPr algn="ctr" defTabSz="609524">
              <a:defRPr/>
            </a:pP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="" xmlns:a16="http://schemas.microsoft.com/office/drawing/2014/main" id="{A975A488-FD10-4534-8140-B76110BCAD80}"/>
              </a:ext>
            </a:extLst>
          </p:cNvPr>
          <p:cNvSpPr/>
          <p:nvPr/>
        </p:nvSpPr>
        <p:spPr>
          <a:xfrm>
            <a:off x="-242452" y="3987367"/>
            <a:ext cx="2355550" cy="298654"/>
          </a:xfrm>
          <a:prstGeom prst="rect">
            <a:avLst/>
          </a:prstGeom>
        </p:spPr>
        <p:txBody>
          <a:bodyPr wrap="square" lIns="51927" tIns="25963" rIns="51927" bIns="25963">
            <a:spAutoFit/>
          </a:bodyPr>
          <a:lstStyle/>
          <a:p>
            <a:pPr algn="ctr" defTabSz="609524">
              <a:defRPr/>
            </a:pP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ДИЗТОПЛИВО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="" xmlns:a16="http://schemas.microsoft.com/office/drawing/2014/main" id="{985693D7-74DD-4D9E-A9FC-D4A005A99BC5}"/>
              </a:ext>
            </a:extLst>
          </p:cNvPr>
          <p:cNvSpPr/>
          <p:nvPr/>
        </p:nvSpPr>
        <p:spPr>
          <a:xfrm>
            <a:off x="-301877" y="5236575"/>
            <a:ext cx="2365267" cy="298598"/>
          </a:xfrm>
          <a:prstGeom prst="rect">
            <a:avLst/>
          </a:prstGeom>
        </p:spPr>
        <p:txBody>
          <a:bodyPr wrap="square" lIns="51873" tIns="25935" rIns="51873" bIns="25935">
            <a:spAutoFit/>
          </a:bodyPr>
          <a:lstStyle/>
          <a:p>
            <a:pPr algn="ctr" defTabSz="609524">
              <a:defRPr/>
            </a:pP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АВИАКЕРОСИН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Скругленный прямоугольник 66">
            <a:extLst>
              <a:ext uri="{FF2B5EF4-FFF2-40B4-BE49-F238E27FC236}">
                <a16:creationId xmlns="" xmlns:a16="http://schemas.microsoft.com/office/drawing/2014/main" id="{07B265CD-94AF-4C0F-A7F9-65C4D8568646}"/>
              </a:ext>
            </a:extLst>
          </p:cNvPr>
          <p:cNvSpPr/>
          <p:nvPr/>
        </p:nvSpPr>
        <p:spPr>
          <a:xfrm>
            <a:off x="1923352" y="5954187"/>
            <a:ext cx="1585924" cy="34576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927" tIns="25963" rIns="51927" bIns="25963" rtlCol="0" anchor="ctr"/>
          <a:lstStyle/>
          <a:p>
            <a:pPr defTabSz="609524">
              <a:defRPr/>
            </a:pPr>
            <a:r>
              <a:rPr lang="kk-KZ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kk-K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="" xmlns:a16="http://schemas.microsoft.com/office/drawing/2014/main" id="{BAEE0C43-1745-4A09-BAF5-90F7CD868A3D}"/>
              </a:ext>
            </a:extLst>
          </p:cNvPr>
          <p:cNvSpPr/>
          <p:nvPr/>
        </p:nvSpPr>
        <p:spPr>
          <a:xfrm>
            <a:off x="88441" y="6338681"/>
            <a:ext cx="1406831" cy="298568"/>
          </a:xfrm>
          <a:prstGeom prst="rect">
            <a:avLst/>
          </a:prstGeom>
        </p:spPr>
        <p:txBody>
          <a:bodyPr wrap="square" lIns="51843" tIns="25920" rIns="51843" bIns="25920">
            <a:spAutoFit/>
          </a:bodyPr>
          <a:lstStyle/>
          <a:p>
            <a:pPr algn="ctr" defTabSz="609524">
              <a:defRPr/>
            </a:pP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МАЗУТ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Скругленный прямоугольник 64">
            <a:extLst>
              <a:ext uri="{FF2B5EF4-FFF2-40B4-BE49-F238E27FC236}">
                <a16:creationId xmlns="" xmlns:a16="http://schemas.microsoft.com/office/drawing/2014/main" id="{6A8547C9-5D39-48B6-B561-B61046628496}"/>
              </a:ext>
            </a:extLst>
          </p:cNvPr>
          <p:cNvSpPr/>
          <p:nvPr/>
        </p:nvSpPr>
        <p:spPr>
          <a:xfrm>
            <a:off x="1848008" y="2280241"/>
            <a:ext cx="1395311" cy="34576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927" tIns="25963" rIns="51927" bIns="25963" rtlCol="0" anchor="ctr"/>
          <a:lstStyle/>
          <a:p>
            <a:pPr defTabSz="609524">
              <a:defRPr/>
            </a:pPr>
            <a:r>
              <a:rPr lang="ru-RU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4,8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8BABFE27-1042-485A-BD75-338DE0839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5" y="2091157"/>
            <a:ext cx="534844" cy="534844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6BECD18B-1B29-4F5B-9C22-5504E98018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0" y="4564399"/>
            <a:ext cx="538953" cy="537901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3F3B766D-C241-44C0-82FA-F0BE1A8615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5" y="5774526"/>
            <a:ext cx="473383" cy="535687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8BABFE27-1042-485A-BD75-338DE0839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3" y="3206924"/>
            <a:ext cx="601161" cy="601161"/>
          </a:xfrm>
          <a:prstGeom prst="rect">
            <a:avLst/>
          </a:prstGeom>
        </p:spPr>
      </p:pic>
      <p:sp>
        <p:nvSpPr>
          <p:cNvPr id="175" name="Скругленный прямоугольник 64">
            <a:extLst>
              <a:ext uri="{FF2B5EF4-FFF2-40B4-BE49-F238E27FC236}">
                <a16:creationId xmlns="" xmlns:a16="http://schemas.microsoft.com/office/drawing/2014/main" id="{6A8547C9-5D39-48B6-B561-B61046628496}"/>
              </a:ext>
            </a:extLst>
          </p:cNvPr>
          <p:cNvSpPr/>
          <p:nvPr/>
        </p:nvSpPr>
        <p:spPr>
          <a:xfrm>
            <a:off x="3935912" y="2346462"/>
            <a:ext cx="1506120" cy="34576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927" tIns="25963" rIns="51927" bIns="25963" rtlCol="0" anchor="ctr"/>
          <a:lstStyle/>
          <a:p>
            <a:pPr algn="ctr" defTabSz="609524">
              <a:defRPr/>
            </a:pPr>
            <a:r>
              <a:rPr lang="ru-RU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Скругленный прямоугольник 64">
            <a:extLst>
              <a:ext uri="{FF2B5EF4-FFF2-40B4-BE49-F238E27FC236}">
                <a16:creationId xmlns="" xmlns:a16="http://schemas.microsoft.com/office/drawing/2014/main" id="{6A8547C9-5D39-48B6-B561-B61046628496}"/>
              </a:ext>
            </a:extLst>
          </p:cNvPr>
          <p:cNvSpPr/>
          <p:nvPr/>
        </p:nvSpPr>
        <p:spPr>
          <a:xfrm>
            <a:off x="3978404" y="3525876"/>
            <a:ext cx="1415557" cy="351965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927" tIns="25963" rIns="51927" bIns="25963" rtlCol="0" anchor="ctr"/>
          <a:lstStyle/>
          <a:p>
            <a:pPr algn="ctr" defTabSz="609524">
              <a:defRPr/>
            </a:pPr>
            <a:r>
              <a:rPr lang="ru-RU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5,1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Скругленный прямоугольник 71">
            <a:extLst>
              <a:ext uri="{FF2B5EF4-FFF2-40B4-BE49-F238E27FC236}">
                <a16:creationId xmlns="" xmlns:a16="http://schemas.microsoft.com/office/drawing/2014/main" id="{CD70FE97-5E49-4BA4-BE3F-3DEFC304709F}"/>
              </a:ext>
            </a:extLst>
          </p:cNvPr>
          <p:cNvSpPr/>
          <p:nvPr/>
        </p:nvSpPr>
        <p:spPr>
          <a:xfrm>
            <a:off x="3955471" y="4738006"/>
            <a:ext cx="1563904" cy="34576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927" tIns="25963" rIns="51927" bIns="25963" rtlCol="0" anchor="ctr"/>
          <a:lstStyle/>
          <a:p>
            <a:pPr algn="ctr" defTabSz="609524">
              <a:defRPr/>
            </a:pPr>
            <a:r>
              <a:rPr lang="kk-KZ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0,68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Скругленный прямоугольник 66">
            <a:extLst>
              <a:ext uri="{FF2B5EF4-FFF2-40B4-BE49-F238E27FC236}">
                <a16:creationId xmlns="" xmlns:a16="http://schemas.microsoft.com/office/drawing/2014/main" id="{07B265CD-94AF-4C0F-A7F9-65C4D8568646}"/>
              </a:ext>
            </a:extLst>
          </p:cNvPr>
          <p:cNvSpPr/>
          <p:nvPr/>
        </p:nvSpPr>
        <p:spPr>
          <a:xfrm>
            <a:off x="3994810" y="5938058"/>
            <a:ext cx="1858057" cy="34576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927" tIns="25963" rIns="51927" bIns="25963" rtlCol="0" anchor="ctr"/>
          <a:lstStyle/>
          <a:p>
            <a:pPr defTabSz="609524">
              <a:defRPr/>
            </a:pPr>
            <a:r>
              <a:rPr lang="kk-KZ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2,47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kk-K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9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3468798" y="2293816"/>
            <a:ext cx="374741" cy="407483"/>
            <a:chOff x="4102373" y="1907101"/>
            <a:chExt cx="425450" cy="517525"/>
          </a:xfrm>
        </p:grpSpPr>
        <p:sp>
          <p:nvSpPr>
            <p:cNvPr id="180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81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grpSp>
        <p:nvGrpSpPr>
          <p:cNvPr id="182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3511290" y="3488591"/>
            <a:ext cx="374741" cy="407483"/>
            <a:chOff x="4102373" y="1907101"/>
            <a:chExt cx="425450" cy="517525"/>
          </a:xfrm>
        </p:grpSpPr>
        <p:sp>
          <p:nvSpPr>
            <p:cNvPr id="183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84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grpSp>
        <p:nvGrpSpPr>
          <p:cNvPr id="185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3544141" y="4686383"/>
            <a:ext cx="374741" cy="407483"/>
            <a:chOff x="4102373" y="1907101"/>
            <a:chExt cx="425450" cy="517525"/>
          </a:xfrm>
        </p:grpSpPr>
        <p:sp>
          <p:nvSpPr>
            <p:cNvPr id="186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87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grpSp>
        <p:nvGrpSpPr>
          <p:cNvPr id="188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3513342" y="5913060"/>
            <a:ext cx="374741" cy="407483"/>
            <a:chOff x="4102373" y="1907101"/>
            <a:chExt cx="425450" cy="517525"/>
          </a:xfrm>
        </p:grpSpPr>
        <p:sp>
          <p:nvSpPr>
            <p:cNvPr id="189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90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375400" y="1125295"/>
            <a:ext cx="565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С августа по октябрь 2021 образовался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дефицит дизельного топлива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5400" y="2030665"/>
            <a:ext cx="54991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</a:rPr>
              <a:t>Для стабилизации ситуации на внутреннем рынке были приняты следующие меры:</a:t>
            </a:r>
          </a:p>
          <a:p>
            <a:pPr algn="just"/>
            <a:endParaRPr lang="ru-RU" sz="1000" b="1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введен запрет на вывоз нефтепродуктов</a:t>
            </a:r>
            <a:r>
              <a:rPr lang="ru-RU" dirty="0">
                <a:latin typeface="Arial" panose="020B0604020202020204" pitchFamily="34" charset="0"/>
              </a:rPr>
              <a:t> автомобильным транспортом до мая 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2022 года;</a:t>
            </a:r>
          </a:p>
          <a:p>
            <a:pPr algn="just"/>
            <a:endParaRPr lang="ru-RU" sz="14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перенесен плановый ремонт </a:t>
            </a:r>
            <a:r>
              <a:rPr lang="ru-RU" dirty="0">
                <a:latin typeface="Arial" panose="020B0604020202020204" pitchFamily="34" charset="0"/>
              </a:rPr>
              <a:t>на ТОО «АНПЗ» на 2022 год;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сдвинут ремонт на ПНХЗ </a:t>
            </a:r>
            <a:r>
              <a:rPr lang="ru-RU" dirty="0">
                <a:latin typeface="Arial" panose="020B0604020202020204" pitchFamily="34" charset="0"/>
              </a:rPr>
              <a:t>с сентября на ноябрь 2021 года; </a:t>
            </a:r>
          </a:p>
          <a:p>
            <a:pPr algn="just"/>
            <a:endParaRPr lang="ru-RU" sz="1400" b="1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осуществлен импорт дизельного топлива </a:t>
            </a:r>
            <a:r>
              <a:rPr lang="ru-RU" dirty="0">
                <a:latin typeface="Arial" panose="020B0604020202020204" pitchFamily="34" charset="0"/>
              </a:rPr>
              <a:t>с НПЗ РФ в объеме </a:t>
            </a:r>
            <a:r>
              <a:rPr lang="ru-RU" b="1" dirty="0">
                <a:latin typeface="Arial" panose="020B0604020202020204" pitchFamily="34" charset="0"/>
              </a:rPr>
              <a:t>281 </a:t>
            </a:r>
            <a:r>
              <a:rPr lang="ru-RU" b="1" dirty="0" err="1">
                <a:latin typeface="Arial" panose="020B0604020202020204" pitchFamily="34" charset="0"/>
              </a:rPr>
              <a:t>тыс.тонн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endParaRPr lang="ru-RU" sz="16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7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857" y="1183168"/>
            <a:ext cx="6007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Приняты приказы по установлению предельных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 на розничную реализацию нефтепродуктов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0985" y="2214154"/>
            <a:ext cx="6223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Приказ МЭ РК от 6 января 2022 № 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изменения в приказ Министра энергетики Республики Казахстан от 8 декабря 2014 года № 183 «Об утверждении перечня нефтепродуктов, на которые устанавливается государственное регулирование цен»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Приказ МЭ РК от 6 января 2022 № 2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изменения в приказ Министра энергетики Республики Казахстан от 19 мая 2015 года № 361 «Об установлении предельных цен на розничную реализацию нефтепродуктов, на которые установлено государственное регулирование цен».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42212" y="1182042"/>
            <a:ext cx="3367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Цены на нефтепродукты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BABFE27-1042-485A-BD75-338DE0839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95525" y="1212196"/>
            <a:ext cx="401356" cy="4013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915912" y="1666068"/>
            <a:ext cx="510755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 марки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Аи-80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 за литр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 марки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Аи-92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 за литр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 марки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Аи-93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 за литр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 марки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Аи-95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 за литр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дизельное топливо 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230-260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 за литр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Восточно-Казахстанской, Западно-Казахстанской, Северо-Казахстанской,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Акмолинской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Актюбинской,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Костанайской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областях –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тенге за литр;</a:t>
            </a:r>
          </a:p>
          <a:p>
            <a:pPr algn="just"/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гг.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-Султан, Алматы, Шымкент, в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Алматинской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Атырауской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Жамбылской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Карагандинской,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Кызылординской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Павлодарской, Туркестанской областях –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 тенге за литр.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596931" y="1183870"/>
            <a:ext cx="11831" cy="4871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397;g8dd1064e09_1_0"/>
          <p:cNvPicPr preferRelativeResize="0"/>
          <p:nvPr/>
        </p:nvPicPr>
        <p:blipFill rotWithShape="1">
          <a:blip r:embed="rId5">
            <a:alphaModFix/>
            <a:biLevel thresh="75000"/>
          </a:blip>
          <a:srcRect/>
          <a:stretch/>
        </p:blipFill>
        <p:spPr>
          <a:xfrm>
            <a:off x="336180" y="1255768"/>
            <a:ext cx="644443" cy="5580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Параллелограмм 13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Рисунок 15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ЦЕНООБРАЗОВАНИЕ НЕФТЕПРОДУКТОВ</a:t>
            </a:r>
          </a:p>
          <a:p>
            <a:pPr marL="355600"/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64236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x-non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4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943100" y="4996404"/>
            <a:ext cx="10949246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42891" algn="just"/>
            <a:r>
              <a:rPr lang="ru-RU" b="1" dirty="0">
                <a:latin typeface="Arial" panose="020B0604020202020204" pitchFamily="34" charset="0"/>
              </a:rPr>
              <a:t>Оснащение нефтебаз контрольными приборами учета</a:t>
            </a:r>
          </a:p>
        </p:txBody>
      </p:sp>
      <p:pic>
        <p:nvPicPr>
          <p:cNvPr id="1026" name="Picture 2" descr="F:\картинки\54f1dffa0dbcca7dfec42b1063391a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66" y="4915852"/>
            <a:ext cx="870370" cy="6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артинки\14353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98" y="3019476"/>
            <a:ext cx="766785" cy="5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 102">
            <a:extLst>
              <a:ext uri="{FF2B5EF4-FFF2-40B4-BE49-F238E27FC236}">
                <a16:creationId xmlns="" xmlns:a16="http://schemas.microsoft.com/office/drawing/2014/main" id="{A2528114-361E-8C4F-98F1-4A242AACC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698" y="1979115"/>
            <a:ext cx="815044" cy="579604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Рисунок 11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МЕРЫ ПО НЕДОПУЩЕНИЮ ДЕФИЦИТА ГСМ</a:t>
            </a:r>
          </a:p>
        </p:txBody>
      </p:sp>
      <p:sp>
        <p:nvSpPr>
          <p:cNvPr id="15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408" y="49722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x-non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79937" y="766599"/>
            <a:ext cx="1078306" cy="1182093"/>
            <a:chOff x="2420572" y="2100579"/>
            <a:chExt cx="2040952" cy="1942713"/>
          </a:xfrm>
        </p:grpSpPr>
        <p:pic>
          <p:nvPicPr>
            <p:cNvPr id="19" name="Picture 6" descr="F:\картинки\pngtree-delivery-flat-multi-color-icon-png-image_315870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969" b="8203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572" y="2100579"/>
              <a:ext cx="2040952" cy="1942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/>
            <p:cNvSpPr/>
            <p:nvPr/>
          </p:nvSpPr>
          <p:spPr>
            <a:xfrm>
              <a:off x="2920119" y="3255419"/>
              <a:ext cx="232374" cy="178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763929" y="3255419"/>
              <a:ext cx="232374" cy="178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Freeform 1836">
              <a:extLst>
                <a:ext uri="{FF2B5EF4-FFF2-40B4-BE49-F238E27FC236}">
                  <a16:creationId xmlns="" xmlns:a16="http://schemas.microsoft.com/office/drawing/2014/main" id="{5489BEDF-C02E-4BEE-A56B-E323D6E1C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30" y="2264374"/>
              <a:ext cx="637883" cy="540520"/>
            </a:xfrm>
            <a:custGeom>
              <a:avLst/>
              <a:gdLst>
                <a:gd name="T0" fmla="*/ 479 w 694"/>
                <a:gd name="T1" fmla="*/ 490 h 695"/>
                <a:gd name="T2" fmla="*/ 347 w 694"/>
                <a:gd name="T3" fmla="*/ 365 h 695"/>
                <a:gd name="T4" fmla="*/ 216 w 694"/>
                <a:gd name="T5" fmla="*/ 490 h 695"/>
                <a:gd name="T6" fmla="*/ 205 w 694"/>
                <a:gd name="T7" fmla="*/ 484 h 695"/>
                <a:gd name="T8" fmla="*/ 207 w 694"/>
                <a:gd name="T9" fmla="*/ 471 h 695"/>
                <a:gd name="T10" fmla="*/ 216 w 694"/>
                <a:gd name="T11" fmla="*/ 232 h 695"/>
                <a:gd name="T12" fmla="*/ 219 w 694"/>
                <a:gd name="T13" fmla="*/ 219 h 695"/>
                <a:gd name="T14" fmla="*/ 231 w 694"/>
                <a:gd name="T15" fmla="*/ 217 h 695"/>
                <a:gd name="T16" fmla="*/ 459 w 694"/>
                <a:gd name="T17" fmla="*/ 219 h 695"/>
                <a:gd name="T18" fmla="*/ 471 w 694"/>
                <a:gd name="T19" fmla="*/ 217 h 695"/>
                <a:gd name="T20" fmla="*/ 479 w 694"/>
                <a:gd name="T21" fmla="*/ 228 h 695"/>
                <a:gd name="T22" fmla="*/ 364 w 694"/>
                <a:gd name="T23" fmla="*/ 347 h 695"/>
                <a:gd name="T24" fmla="*/ 491 w 694"/>
                <a:gd name="T25" fmla="*/ 479 h 695"/>
                <a:gd name="T26" fmla="*/ 347 w 694"/>
                <a:gd name="T27" fmla="*/ 0 h 695"/>
                <a:gd name="T28" fmla="*/ 294 w 694"/>
                <a:gd name="T29" fmla="*/ 3 h 695"/>
                <a:gd name="T30" fmla="*/ 244 w 694"/>
                <a:gd name="T31" fmla="*/ 16 h 695"/>
                <a:gd name="T32" fmla="*/ 197 w 694"/>
                <a:gd name="T33" fmla="*/ 34 h 695"/>
                <a:gd name="T34" fmla="*/ 153 w 694"/>
                <a:gd name="T35" fmla="*/ 59 h 695"/>
                <a:gd name="T36" fmla="*/ 113 w 694"/>
                <a:gd name="T37" fmla="*/ 90 h 695"/>
                <a:gd name="T38" fmla="*/ 79 w 694"/>
                <a:gd name="T39" fmla="*/ 126 h 695"/>
                <a:gd name="T40" fmla="*/ 50 w 694"/>
                <a:gd name="T41" fmla="*/ 167 h 695"/>
                <a:gd name="T42" fmla="*/ 27 w 694"/>
                <a:gd name="T43" fmla="*/ 212 h 695"/>
                <a:gd name="T44" fmla="*/ 11 w 694"/>
                <a:gd name="T45" fmla="*/ 261 h 695"/>
                <a:gd name="T46" fmla="*/ 2 w 694"/>
                <a:gd name="T47" fmla="*/ 312 h 695"/>
                <a:gd name="T48" fmla="*/ 1 w 694"/>
                <a:gd name="T49" fmla="*/ 365 h 695"/>
                <a:gd name="T50" fmla="*/ 7 w 694"/>
                <a:gd name="T51" fmla="*/ 418 h 695"/>
                <a:gd name="T52" fmla="*/ 21 w 694"/>
                <a:gd name="T53" fmla="*/ 466 h 695"/>
                <a:gd name="T54" fmla="*/ 42 w 694"/>
                <a:gd name="T55" fmla="*/ 513 h 695"/>
                <a:gd name="T56" fmla="*/ 69 w 694"/>
                <a:gd name="T57" fmla="*/ 554 h 695"/>
                <a:gd name="T58" fmla="*/ 102 w 694"/>
                <a:gd name="T59" fmla="*/ 593 h 695"/>
                <a:gd name="T60" fmla="*/ 140 w 694"/>
                <a:gd name="T61" fmla="*/ 625 h 695"/>
                <a:gd name="T62" fmla="*/ 182 w 694"/>
                <a:gd name="T63" fmla="*/ 653 h 695"/>
                <a:gd name="T64" fmla="*/ 228 w 694"/>
                <a:gd name="T65" fmla="*/ 674 h 695"/>
                <a:gd name="T66" fmla="*/ 278 w 694"/>
                <a:gd name="T67" fmla="*/ 687 h 695"/>
                <a:gd name="T68" fmla="*/ 330 w 694"/>
                <a:gd name="T69" fmla="*/ 694 h 695"/>
                <a:gd name="T70" fmla="*/ 383 w 694"/>
                <a:gd name="T71" fmla="*/ 693 h 695"/>
                <a:gd name="T72" fmla="*/ 434 w 694"/>
                <a:gd name="T73" fmla="*/ 684 h 695"/>
                <a:gd name="T74" fmla="*/ 482 w 694"/>
                <a:gd name="T75" fmla="*/ 667 h 695"/>
                <a:gd name="T76" fmla="*/ 527 w 694"/>
                <a:gd name="T77" fmla="*/ 644 h 695"/>
                <a:gd name="T78" fmla="*/ 568 w 694"/>
                <a:gd name="T79" fmla="*/ 615 h 695"/>
                <a:gd name="T80" fmla="*/ 605 w 694"/>
                <a:gd name="T81" fmla="*/ 581 h 695"/>
                <a:gd name="T82" fmla="*/ 636 w 694"/>
                <a:gd name="T83" fmla="*/ 541 h 695"/>
                <a:gd name="T84" fmla="*/ 660 w 694"/>
                <a:gd name="T85" fmla="*/ 497 h 695"/>
                <a:gd name="T86" fmla="*/ 679 w 694"/>
                <a:gd name="T87" fmla="*/ 451 h 695"/>
                <a:gd name="T88" fmla="*/ 691 w 694"/>
                <a:gd name="T89" fmla="*/ 400 h 695"/>
                <a:gd name="T90" fmla="*/ 694 w 694"/>
                <a:gd name="T91" fmla="*/ 347 h 695"/>
                <a:gd name="T92" fmla="*/ 691 w 694"/>
                <a:gd name="T93" fmla="*/ 294 h 695"/>
                <a:gd name="T94" fmla="*/ 679 w 694"/>
                <a:gd name="T95" fmla="*/ 244 h 695"/>
                <a:gd name="T96" fmla="*/ 660 w 694"/>
                <a:gd name="T97" fmla="*/ 197 h 695"/>
                <a:gd name="T98" fmla="*/ 636 w 694"/>
                <a:gd name="T99" fmla="*/ 153 h 695"/>
                <a:gd name="T100" fmla="*/ 605 w 694"/>
                <a:gd name="T101" fmla="*/ 114 h 695"/>
                <a:gd name="T102" fmla="*/ 568 w 694"/>
                <a:gd name="T103" fmla="*/ 79 h 695"/>
                <a:gd name="T104" fmla="*/ 527 w 694"/>
                <a:gd name="T105" fmla="*/ 50 h 695"/>
                <a:gd name="T106" fmla="*/ 482 w 694"/>
                <a:gd name="T107" fmla="*/ 27 h 695"/>
                <a:gd name="T108" fmla="*/ 434 w 694"/>
                <a:gd name="T109" fmla="*/ 11 h 695"/>
                <a:gd name="T110" fmla="*/ 383 w 694"/>
                <a:gd name="T111" fmla="*/ 1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95">
                  <a:moveTo>
                    <a:pt x="488" y="487"/>
                  </a:moveTo>
                  <a:lnTo>
                    <a:pt x="483" y="490"/>
                  </a:lnTo>
                  <a:lnTo>
                    <a:pt x="479" y="490"/>
                  </a:lnTo>
                  <a:lnTo>
                    <a:pt x="474" y="490"/>
                  </a:lnTo>
                  <a:lnTo>
                    <a:pt x="471" y="487"/>
                  </a:lnTo>
                  <a:lnTo>
                    <a:pt x="347" y="365"/>
                  </a:lnTo>
                  <a:lnTo>
                    <a:pt x="224" y="487"/>
                  </a:lnTo>
                  <a:lnTo>
                    <a:pt x="220" y="490"/>
                  </a:lnTo>
                  <a:lnTo>
                    <a:pt x="216" y="490"/>
                  </a:lnTo>
                  <a:lnTo>
                    <a:pt x="211" y="490"/>
                  </a:lnTo>
                  <a:lnTo>
                    <a:pt x="207" y="487"/>
                  </a:lnTo>
                  <a:lnTo>
                    <a:pt x="205" y="484"/>
                  </a:lnTo>
                  <a:lnTo>
                    <a:pt x="204" y="479"/>
                  </a:lnTo>
                  <a:lnTo>
                    <a:pt x="205" y="475"/>
                  </a:lnTo>
                  <a:lnTo>
                    <a:pt x="207" y="471"/>
                  </a:lnTo>
                  <a:lnTo>
                    <a:pt x="331" y="347"/>
                  </a:lnTo>
                  <a:lnTo>
                    <a:pt x="219" y="235"/>
                  </a:lnTo>
                  <a:lnTo>
                    <a:pt x="216" y="232"/>
                  </a:lnTo>
                  <a:lnTo>
                    <a:pt x="216" y="228"/>
                  </a:lnTo>
                  <a:lnTo>
                    <a:pt x="216" y="223"/>
                  </a:lnTo>
                  <a:lnTo>
                    <a:pt x="219" y="219"/>
                  </a:lnTo>
                  <a:lnTo>
                    <a:pt x="223" y="217"/>
                  </a:lnTo>
                  <a:lnTo>
                    <a:pt x="227" y="215"/>
                  </a:lnTo>
                  <a:lnTo>
                    <a:pt x="231" y="217"/>
                  </a:lnTo>
                  <a:lnTo>
                    <a:pt x="236" y="219"/>
                  </a:lnTo>
                  <a:lnTo>
                    <a:pt x="347" y="330"/>
                  </a:lnTo>
                  <a:lnTo>
                    <a:pt x="459" y="219"/>
                  </a:lnTo>
                  <a:lnTo>
                    <a:pt x="462" y="217"/>
                  </a:lnTo>
                  <a:lnTo>
                    <a:pt x="467" y="215"/>
                  </a:lnTo>
                  <a:lnTo>
                    <a:pt x="471" y="217"/>
                  </a:lnTo>
                  <a:lnTo>
                    <a:pt x="476" y="219"/>
                  </a:lnTo>
                  <a:lnTo>
                    <a:pt x="478" y="223"/>
                  </a:lnTo>
                  <a:lnTo>
                    <a:pt x="479" y="228"/>
                  </a:lnTo>
                  <a:lnTo>
                    <a:pt x="478" y="232"/>
                  </a:lnTo>
                  <a:lnTo>
                    <a:pt x="476" y="235"/>
                  </a:lnTo>
                  <a:lnTo>
                    <a:pt x="364" y="347"/>
                  </a:lnTo>
                  <a:lnTo>
                    <a:pt x="488" y="471"/>
                  </a:lnTo>
                  <a:lnTo>
                    <a:pt x="490" y="475"/>
                  </a:lnTo>
                  <a:lnTo>
                    <a:pt x="491" y="479"/>
                  </a:lnTo>
                  <a:lnTo>
                    <a:pt x="490" y="484"/>
                  </a:lnTo>
                  <a:lnTo>
                    <a:pt x="488" y="487"/>
                  </a:lnTo>
                  <a:close/>
                  <a:moveTo>
                    <a:pt x="347" y="0"/>
                  </a:moveTo>
                  <a:lnTo>
                    <a:pt x="330" y="0"/>
                  </a:lnTo>
                  <a:lnTo>
                    <a:pt x="312" y="1"/>
                  </a:lnTo>
                  <a:lnTo>
                    <a:pt x="294" y="3"/>
                  </a:lnTo>
                  <a:lnTo>
                    <a:pt x="278" y="7"/>
                  </a:lnTo>
                  <a:lnTo>
                    <a:pt x="260" y="11"/>
                  </a:lnTo>
                  <a:lnTo>
                    <a:pt x="244" y="16"/>
                  </a:lnTo>
                  <a:lnTo>
                    <a:pt x="228" y="21"/>
                  </a:lnTo>
                  <a:lnTo>
                    <a:pt x="213" y="27"/>
                  </a:lnTo>
                  <a:lnTo>
                    <a:pt x="197" y="34"/>
                  </a:lnTo>
                  <a:lnTo>
                    <a:pt x="182" y="42"/>
                  </a:lnTo>
                  <a:lnTo>
                    <a:pt x="167" y="50"/>
                  </a:lnTo>
                  <a:lnTo>
                    <a:pt x="153" y="59"/>
                  </a:lnTo>
                  <a:lnTo>
                    <a:pt x="140" y="69"/>
                  </a:lnTo>
                  <a:lnTo>
                    <a:pt x="127" y="79"/>
                  </a:lnTo>
                  <a:lnTo>
                    <a:pt x="113" y="90"/>
                  </a:lnTo>
                  <a:lnTo>
                    <a:pt x="102" y="102"/>
                  </a:lnTo>
                  <a:lnTo>
                    <a:pt x="90" y="114"/>
                  </a:lnTo>
                  <a:lnTo>
                    <a:pt x="79" y="126"/>
                  </a:lnTo>
                  <a:lnTo>
                    <a:pt x="69" y="139"/>
                  </a:lnTo>
                  <a:lnTo>
                    <a:pt x="59" y="153"/>
                  </a:lnTo>
                  <a:lnTo>
                    <a:pt x="50" y="167"/>
                  </a:lnTo>
                  <a:lnTo>
                    <a:pt x="42" y="181"/>
                  </a:lnTo>
                  <a:lnTo>
                    <a:pt x="34" y="197"/>
                  </a:lnTo>
                  <a:lnTo>
                    <a:pt x="27" y="212"/>
                  </a:lnTo>
                  <a:lnTo>
                    <a:pt x="21" y="228"/>
                  </a:lnTo>
                  <a:lnTo>
                    <a:pt x="15" y="244"/>
                  </a:lnTo>
                  <a:lnTo>
                    <a:pt x="11" y="261"/>
                  </a:lnTo>
                  <a:lnTo>
                    <a:pt x="7" y="277"/>
                  </a:lnTo>
                  <a:lnTo>
                    <a:pt x="4" y="294"/>
                  </a:lnTo>
                  <a:lnTo>
                    <a:pt x="2" y="312"/>
                  </a:lnTo>
                  <a:lnTo>
                    <a:pt x="1" y="329"/>
                  </a:lnTo>
                  <a:lnTo>
                    <a:pt x="0" y="347"/>
                  </a:lnTo>
                  <a:lnTo>
                    <a:pt x="1" y="365"/>
                  </a:lnTo>
                  <a:lnTo>
                    <a:pt x="2" y="382"/>
                  </a:lnTo>
                  <a:lnTo>
                    <a:pt x="4" y="400"/>
                  </a:lnTo>
                  <a:lnTo>
                    <a:pt x="7" y="418"/>
                  </a:lnTo>
                  <a:lnTo>
                    <a:pt x="11" y="434"/>
                  </a:lnTo>
                  <a:lnTo>
                    <a:pt x="15" y="451"/>
                  </a:lnTo>
                  <a:lnTo>
                    <a:pt x="21" y="466"/>
                  </a:lnTo>
                  <a:lnTo>
                    <a:pt x="27" y="483"/>
                  </a:lnTo>
                  <a:lnTo>
                    <a:pt x="34" y="497"/>
                  </a:lnTo>
                  <a:lnTo>
                    <a:pt x="42" y="513"/>
                  </a:lnTo>
                  <a:lnTo>
                    <a:pt x="50" y="527"/>
                  </a:lnTo>
                  <a:lnTo>
                    <a:pt x="59" y="541"/>
                  </a:lnTo>
                  <a:lnTo>
                    <a:pt x="69" y="554"/>
                  </a:lnTo>
                  <a:lnTo>
                    <a:pt x="79" y="568"/>
                  </a:lnTo>
                  <a:lnTo>
                    <a:pt x="90" y="581"/>
                  </a:lnTo>
                  <a:lnTo>
                    <a:pt x="102" y="593"/>
                  </a:lnTo>
                  <a:lnTo>
                    <a:pt x="113" y="604"/>
                  </a:lnTo>
                  <a:lnTo>
                    <a:pt x="127" y="615"/>
                  </a:lnTo>
                  <a:lnTo>
                    <a:pt x="140" y="625"/>
                  </a:lnTo>
                  <a:lnTo>
                    <a:pt x="153" y="635"/>
                  </a:lnTo>
                  <a:lnTo>
                    <a:pt x="167" y="644"/>
                  </a:lnTo>
                  <a:lnTo>
                    <a:pt x="182" y="653"/>
                  </a:lnTo>
                  <a:lnTo>
                    <a:pt x="197" y="660"/>
                  </a:lnTo>
                  <a:lnTo>
                    <a:pt x="213" y="667"/>
                  </a:lnTo>
                  <a:lnTo>
                    <a:pt x="228" y="674"/>
                  </a:lnTo>
                  <a:lnTo>
                    <a:pt x="244" y="679"/>
                  </a:lnTo>
                  <a:lnTo>
                    <a:pt x="260" y="684"/>
                  </a:lnTo>
                  <a:lnTo>
                    <a:pt x="278" y="687"/>
                  </a:lnTo>
                  <a:lnTo>
                    <a:pt x="294" y="690"/>
                  </a:lnTo>
                  <a:lnTo>
                    <a:pt x="312" y="693"/>
                  </a:lnTo>
                  <a:lnTo>
                    <a:pt x="330" y="694"/>
                  </a:lnTo>
                  <a:lnTo>
                    <a:pt x="347" y="695"/>
                  </a:lnTo>
                  <a:lnTo>
                    <a:pt x="365" y="694"/>
                  </a:lnTo>
                  <a:lnTo>
                    <a:pt x="383" y="693"/>
                  </a:lnTo>
                  <a:lnTo>
                    <a:pt x="400" y="690"/>
                  </a:lnTo>
                  <a:lnTo>
                    <a:pt x="417" y="687"/>
                  </a:lnTo>
                  <a:lnTo>
                    <a:pt x="434" y="684"/>
                  </a:lnTo>
                  <a:lnTo>
                    <a:pt x="450" y="679"/>
                  </a:lnTo>
                  <a:lnTo>
                    <a:pt x="467" y="674"/>
                  </a:lnTo>
                  <a:lnTo>
                    <a:pt x="482" y="667"/>
                  </a:lnTo>
                  <a:lnTo>
                    <a:pt x="498" y="660"/>
                  </a:lnTo>
                  <a:lnTo>
                    <a:pt x="513" y="653"/>
                  </a:lnTo>
                  <a:lnTo>
                    <a:pt x="527" y="644"/>
                  </a:lnTo>
                  <a:lnTo>
                    <a:pt x="542" y="635"/>
                  </a:lnTo>
                  <a:lnTo>
                    <a:pt x="555" y="625"/>
                  </a:lnTo>
                  <a:lnTo>
                    <a:pt x="568" y="615"/>
                  </a:lnTo>
                  <a:lnTo>
                    <a:pt x="580" y="604"/>
                  </a:lnTo>
                  <a:lnTo>
                    <a:pt x="593" y="593"/>
                  </a:lnTo>
                  <a:lnTo>
                    <a:pt x="605" y="581"/>
                  </a:lnTo>
                  <a:lnTo>
                    <a:pt x="616" y="568"/>
                  </a:lnTo>
                  <a:lnTo>
                    <a:pt x="626" y="554"/>
                  </a:lnTo>
                  <a:lnTo>
                    <a:pt x="636" y="541"/>
                  </a:lnTo>
                  <a:lnTo>
                    <a:pt x="644" y="527"/>
                  </a:lnTo>
                  <a:lnTo>
                    <a:pt x="652" y="513"/>
                  </a:lnTo>
                  <a:lnTo>
                    <a:pt x="660" y="497"/>
                  </a:lnTo>
                  <a:lnTo>
                    <a:pt x="668" y="483"/>
                  </a:lnTo>
                  <a:lnTo>
                    <a:pt x="673" y="466"/>
                  </a:lnTo>
                  <a:lnTo>
                    <a:pt x="679" y="451"/>
                  </a:lnTo>
                  <a:lnTo>
                    <a:pt x="684" y="434"/>
                  </a:lnTo>
                  <a:lnTo>
                    <a:pt x="688" y="418"/>
                  </a:lnTo>
                  <a:lnTo>
                    <a:pt x="691" y="400"/>
                  </a:lnTo>
                  <a:lnTo>
                    <a:pt x="693" y="382"/>
                  </a:lnTo>
                  <a:lnTo>
                    <a:pt x="694" y="365"/>
                  </a:lnTo>
                  <a:lnTo>
                    <a:pt x="694" y="347"/>
                  </a:lnTo>
                  <a:lnTo>
                    <a:pt x="694" y="329"/>
                  </a:lnTo>
                  <a:lnTo>
                    <a:pt x="693" y="312"/>
                  </a:lnTo>
                  <a:lnTo>
                    <a:pt x="691" y="294"/>
                  </a:lnTo>
                  <a:lnTo>
                    <a:pt x="688" y="277"/>
                  </a:lnTo>
                  <a:lnTo>
                    <a:pt x="684" y="261"/>
                  </a:lnTo>
                  <a:lnTo>
                    <a:pt x="679" y="244"/>
                  </a:lnTo>
                  <a:lnTo>
                    <a:pt x="673" y="228"/>
                  </a:lnTo>
                  <a:lnTo>
                    <a:pt x="668" y="212"/>
                  </a:lnTo>
                  <a:lnTo>
                    <a:pt x="660" y="197"/>
                  </a:lnTo>
                  <a:lnTo>
                    <a:pt x="652" y="181"/>
                  </a:lnTo>
                  <a:lnTo>
                    <a:pt x="644" y="167"/>
                  </a:lnTo>
                  <a:lnTo>
                    <a:pt x="636" y="153"/>
                  </a:lnTo>
                  <a:lnTo>
                    <a:pt x="626" y="139"/>
                  </a:lnTo>
                  <a:lnTo>
                    <a:pt x="616" y="126"/>
                  </a:lnTo>
                  <a:lnTo>
                    <a:pt x="605" y="114"/>
                  </a:lnTo>
                  <a:lnTo>
                    <a:pt x="593" y="102"/>
                  </a:lnTo>
                  <a:lnTo>
                    <a:pt x="580" y="90"/>
                  </a:lnTo>
                  <a:lnTo>
                    <a:pt x="568" y="79"/>
                  </a:lnTo>
                  <a:lnTo>
                    <a:pt x="555" y="69"/>
                  </a:lnTo>
                  <a:lnTo>
                    <a:pt x="542" y="59"/>
                  </a:lnTo>
                  <a:lnTo>
                    <a:pt x="527" y="50"/>
                  </a:lnTo>
                  <a:lnTo>
                    <a:pt x="513" y="42"/>
                  </a:lnTo>
                  <a:lnTo>
                    <a:pt x="498" y="34"/>
                  </a:lnTo>
                  <a:lnTo>
                    <a:pt x="482" y="27"/>
                  </a:lnTo>
                  <a:lnTo>
                    <a:pt x="467" y="21"/>
                  </a:lnTo>
                  <a:lnTo>
                    <a:pt x="450" y="16"/>
                  </a:lnTo>
                  <a:lnTo>
                    <a:pt x="434" y="11"/>
                  </a:lnTo>
                  <a:lnTo>
                    <a:pt x="417" y="7"/>
                  </a:lnTo>
                  <a:lnTo>
                    <a:pt x="400" y="3"/>
                  </a:lnTo>
                  <a:lnTo>
                    <a:pt x="383" y="1"/>
                  </a:lnTo>
                  <a:lnTo>
                    <a:pt x="365" y="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943100" y="866264"/>
            <a:ext cx="1031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algn="just"/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</a:rPr>
              <a:t>Принятие приказа по продлению запрета на вывоз нефтепродуктов </a:t>
            </a:r>
          </a:p>
          <a:p>
            <a:pPr marL="342891" algn="just"/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</a:rPr>
              <a:t>автомобильным транспортом с территории Республики Казахстан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3100" y="1906966"/>
            <a:ext cx="8468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algn="just"/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</a:rPr>
              <a:t>Переход на увеличенный межремонтный период НПЗ РК </a:t>
            </a:r>
          </a:p>
          <a:p>
            <a:pPr marL="342891" algn="just"/>
            <a:r>
              <a:rPr lang="ru-RU" b="1" u="sng" dirty="0">
                <a:latin typeface="Arial" panose="020B0604020202020204" pitchFamily="34" charset="0"/>
                <a:ea typeface="Tahoma" panose="020B0604030504040204" pitchFamily="34" charset="0"/>
              </a:rPr>
              <a:t>Сокращение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</a:rPr>
              <a:t> сроков ремонтов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3099" y="3068403"/>
            <a:ext cx="10248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algn="just"/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</a:rPr>
              <a:t>Создание дополнительных </a:t>
            </a:r>
            <a:r>
              <a:rPr lang="ru-RU" b="1" u="sng" dirty="0">
                <a:latin typeface="Arial" panose="020B0604020202020204" pitchFamily="34" charset="0"/>
                <a:ea typeface="Tahoma" panose="020B0604030504040204" pitchFamily="34" charset="0"/>
              </a:rPr>
              <a:t>резервных запасов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</a:rPr>
              <a:t>нефтепродуктов - 200 тыс. тонн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43100" y="4042491"/>
            <a:ext cx="855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algn="just"/>
            <a:r>
              <a:rPr lang="ru-RU" b="1" dirty="0">
                <a:latin typeface="Arial" panose="020B0604020202020204" pitchFamily="34" charset="0"/>
              </a:rPr>
              <a:t>Гармонизация сроков ремонтных работ НПЗ и отгрузок ДТ  для СХТП</a:t>
            </a:r>
          </a:p>
        </p:txBody>
      </p:sp>
      <p:sp>
        <p:nvSpPr>
          <p:cNvPr id="25" name="Freeform 102">
            <a:extLst>
              <a:ext uri="{FF2B5EF4-FFF2-40B4-BE49-F238E27FC236}">
                <a16:creationId xmlns="" xmlns:a16="http://schemas.microsoft.com/office/drawing/2014/main" id="{A2528114-361E-8C4F-98F1-4A242AACC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698" y="3994866"/>
            <a:ext cx="815044" cy="579604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1315" y="5842337"/>
            <a:ext cx="9232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Обеспечение прозрачности и </a:t>
            </a:r>
            <a:r>
              <a:rPr lang="ru-RU" b="1" dirty="0" err="1">
                <a:latin typeface="Arial" panose="020B0604020202020204" pitchFamily="34" charset="0"/>
              </a:rPr>
              <a:t>транспарентности</a:t>
            </a:r>
            <a:r>
              <a:rPr lang="ru-RU" b="1" dirty="0">
                <a:latin typeface="Arial" panose="020B0604020202020204" pitchFamily="34" charset="0"/>
              </a:rPr>
              <a:t> в сфере производства и распределения нефтепродуктов</a:t>
            </a:r>
          </a:p>
        </p:txBody>
      </p:sp>
      <p:pic>
        <p:nvPicPr>
          <p:cNvPr id="26" name="Picture 4" descr="Gear options service settings tool wheel icon - Ikooni Outline Free Bas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65" y="5842337"/>
            <a:ext cx="782831" cy="6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2890BE1C-EB6C-4186-868F-3D7E72974305}"/>
              </a:ext>
            </a:extLst>
          </p:cNvPr>
          <p:cNvSpPr/>
          <p:nvPr/>
        </p:nvSpPr>
        <p:spPr>
          <a:xfrm>
            <a:off x="-243980" y="1845213"/>
            <a:ext cx="2287057" cy="324880"/>
          </a:xfrm>
          <a:prstGeom prst="rect">
            <a:avLst/>
          </a:prstGeom>
        </p:spPr>
        <p:txBody>
          <a:bodyPr wrap="square" lIns="77895" tIns="38947" rIns="77895" bIns="38947">
            <a:spAutoFit/>
          </a:bodyPr>
          <a:lstStyle/>
          <a:p>
            <a:pPr algn="ctr" defTabSz="914354">
              <a:defRPr/>
            </a:pPr>
            <a:r>
              <a:rPr lang="kk-KZ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985693D7-74DD-4D9E-A9FC-D4A005A99BC5}"/>
              </a:ext>
            </a:extLst>
          </p:cNvPr>
          <p:cNvSpPr/>
          <p:nvPr/>
        </p:nvSpPr>
        <p:spPr>
          <a:xfrm>
            <a:off x="5720295" y="1692246"/>
            <a:ext cx="2472751" cy="509459"/>
          </a:xfrm>
          <a:prstGeom prst="rect">
            <a:avLst/>
          </a:prstGeom>
        </p:spPr>
        <p:txBody>
          <a:bodyPr wrap="square" lIns="77813" tIns="38906" rIns="77813" bIns="38906">
            <a:spAutoFit/>
          </a:bodyPr>
          <a:lstStyle/>
          <a:p>
            <a:pPr algn="ctr" defTabSz="914354">
              <a:defRPr/>
            </a:pPr>
            <a:r>
              <a:rPr lang="kk-KZ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ТОВАРНОГО ГАЗА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Picture 6" descr="C:\Users\kissanova_m\Desktop\2082577.png">
            <a:extLst>
              <a:ext uri="{FF2B5EF4-FFF2-40B4-BE49-F238E27FC236}">
                <a16:creationId xmlns="" xmlns:a16="http://schemas.microsoft.com/office/drawing/2014/main" id="{EA877C0E-4307-4BF5-88EA-1EA2F7E0E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2" y="1084412"/>
            <a:ext cx="754909" cy="7549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78" y="1023735"/>
            <a:ext cx="812883" cy="76080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араллелограмм 19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ГАЗОВАЯ ОТРАСЛЬ</a:t>
            </a:r>
          </a:p>
        </p:txBody>
      </p:sp>
      <p:sp>
        <p:nvSpPr>
          <p:cNvPr id="26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49722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64A9CD3F-C220-46E6-B90E-6627E6FB1B72}"/>
              </a:ext>
            </a:extLst>
          </p:cNvPr>
          <p:cNvSpPr txBox="1">
            <a:spLocks/>
          </p:cNvSpPr>
          <p:nvPr/>
        </p:nvSpPr>
        <p:spPr bwMode="auto">
          <a:xfrm>
            <a:off x="1375679" y="1512110"/>
            <a:ext cx="2154353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54">
              <a:defRPr/>
            </a:pPr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53,8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млрд.м</a:t>
            </a:r>
            <a:r>
              <a:rPr lang="ru-RU" sz="12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74689" y="1185801"/>
            <a:ext cx="1719882" cy="40010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2021 г.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17823" y="1211323"/>
            <a:ext cx="1936737" cy="40010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на 2022 г.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3448683" y="1346986"/>
            <a:ext cx="385608" cy="633555"/>
            <a:chOff x="4102373" y="1907101"/>
            <a:chExt cx="425450" cy="517525"/>
          </a:xfrm>
        </p:grpSpPr>
        <p:sp>
          <p:nvSpPr>
            <p:cNvPr id="39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40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="" xmlns:a16="http://schemas.microsoft.com/office/drawing/2014/main" id="{64A9CD3F-C220-46E6-B90E-6627E6FB1B72}"/>
              </a:ext>
            </a:extLst>
          </p:cNvPr>
          <p:cNvSpPr txBox="1">
            <a:spLocks/>
          </p:cNvSpPr>
          <p:nvPr/>
        </p:nvSpPr>
        <p:spPr bwMode="auto">
          <a:xfrm>
            <a:off x="3817822" y="1512110"/>
            <a:ext cx="2154353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54">
              <a:defRPr/>
            </a:pPr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54,5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млрд.м</a:t>
            </a:r>
            <a:r>
              <a:rPr lang="ru-RU" sz="12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64A9CD3F-C220-46E6-B90E-6627E6FB1B72}"/>
              </a:ext>
            </a:extLst>
          </p:cNvPr>
          <p:cNvSpPr txBox="1">
            <a:spLocks/>
          </p:cNvSpPr>
          <p:nvPr/>
        </p:nvSpPr>
        <p:spPr bwMode="auto">
          <a:xfrm>
            <a:off x="7674156" y="1520289"/>
            <a:ext cx="2154353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54">
              <a:defRPr/>
            </a:pPr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29,4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млрд.м</a:t>
            </a:r>
            <a:r>
              <a:rPr lang="ru-RU" sz="12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73166" y="1193980"/>
            <a:ext cx="1719882" cy="40010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2021 г.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097250" y="1219502"/>
            <a:ext cx="1936737" cy="40010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на 2022 г.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Группа 31">
            <a:extLst>
              <a:ext uri="{FF2B5EF4-FFF2-40B4-BE49-F238E27FC236}">
                <a16:creationId xmlns="" xmlns:a16="http://schemas.microsoft.com/office/drawing/2014/main" id="{F903171F-B2BA-564D-9CC8-B168B0232159}"/>
              </a:ext>
            </a:extLst>
          </p:cNvPr>
          <p:cNvGrpSpPr/>
          <p:nvPr/>
        </p:nvGrpSpPr>
        <p:grpSpPr>
          <a:xfrm>
            <a:off x="9690010" y="1355165"/>
            <a:ext cx="385608" cy="633555"/>
            <a:chOff x="4102373" y="1907101"/>
            <a:chExt cx="425450" cy="517525"/>
          </a:xfrm>
        </p:grpSpPr>
        <p:sp>
          <p:nvSpPr>
            <p:cNvPr id="47" name="Chevron2">
              <a:extLst>
                <a:ext uri="{FF2B5EF4-FFF2-40B4-BE49-F238E27FC236}">
                  <a16:creationId xmlns="" xmlns:a16="http://schemas.microsoft.com/office/drawing/2014/main" id="{C9C1BA00-9310-3840-8BB9-B99BC614027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48" name="Chevron2">
              <a:extLst>
                <a:ext uri="{FF2B5EF4-FFF2-40B4-BE49-F238E27FC236}">
                  <a16:creationId xmlns="" xmlns:a16="http://schemas.microsoft.com/office/drawing/2014/main" id="{974AFDE9-F133-AF48-B875-305E9F938F7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40">
                <a:defRPr/>
              </a:pPr>
              <a:endPara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49" name="Content Placeholder 2">
            <a:extLst>
              <a:ext uri="{FF2B5EF4-FFF2-40B4-BE49-F238E27FC236}">
                <a16:creationId xmlns="" xmlns:a16="http://schemas.microsoft.com/office/drawing/2014/main" id="{64A9CD3F-C220-46E6-B90E-6627E6FB1B72}"/>
              </a:ext>
            </a:extLst>
          </p:cNvPr>
          <p:cNvSpPr txBox="1">
            <a:spLocks/>
          </p:cNvSpPr>
          <p:nvPr/>
        </p:nvSpPr>
        <p:spPr bwMode="auto">
          <a:xfrm>
            <a:off x="10097249" y="1520289"/>
            <a:ext cx="2154353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54">
              <a:defRPr/>
            </a:pPr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29,6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млрд.м</a:t>
            </a:r>
            <a:r>
              <a:rPr lang="ru-RU" sz="12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 descr="191002161936566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01" y="3755370"/>
            <a:ext cx="2857499" cy="2639262"/>
          </a:xfrm>
          <a:prstGeom prst="rect">
            <a:avLst/>
          </a:prstGeom>
        </p:spPr>
      </p:pic>
      <p:sp>
        <p:nvSpPr>
          <p:cNvPr id="51" name="Стрелка: пятиугольник 9">
            <a:extLst>
              <a:ext uri="{FF2B5EF4-FFF2-40B4-BE49-F238E27FC236}">
                <a16:creationId xmlns="" xmlns:a16="http://schemas.microsoft.com/office/drawing/2014/main" id="{0EA572BE-FE13-4D16-92FE-0B11268BAE71}"/>
              </a:ext>
            </a:extLst>
          </p:cNvPr>
          <p:cNvSpPr/>
          <p:nvPr/>
        </p:nvSpPr>
        <p:spPr>
          <a:xfrm>
            <a:off x="3105197" y="3801394"/>
            <a:ext cx="2018189" cy="449071"/>
          </a:xfrm>
          <a:prstGeom prst="homePlate">
            <a:avLst>
              <a:gd name="adj" fmla="val 177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defTabSz="914354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 </a:t>
            </a:r>
            <a:endParaRPr lang="x-non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135644" y="3818955"/>
            <a:ext cx="2808172" cy="338552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286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$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860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млн.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110967" y="4585036"/>
            <a:ext cx="2932825" cy="338552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354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млрд.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м3/год</a:t>
            </a:r>
          </a:p>
        </p:txBody>
      </p:sp>
      <p:sp>
        <p:nvSpPr>
          <p:cNvPr id="54" name="Стрелка: пятиугольник 9">
            <a:extLst>
              <a:ext uri="{FF2B5EF4-FFF2-40B4-BE49-F238E27FC236}">
                <a16:creationId xmlns="" xmlns:a16="http://schemas.microsoft.com/office/drawing/2014/main" id="{0EA572BE-FE13-4D16-92FE-0B11268BAE71}"/>
              </a:ext>
            </a:extLst>
          </p:cNvPr>
          <p:cNvSpPr/>
          <p:nvPr/>
        </p:nvSpPr>
        <p:spPr>
          <a:xfrm>
            <a:off x="3115476" y="4528458"/>
            <a:ext cx="2018189" cy="483957"/>
          </a:xfrm>
          <a:prstGeom prst="homePlate">
            <a:avLst>
              <a:gd name="adj" fmla="val 177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defTabSz="914354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 проекта </a:t>
            </a:r>
            <a:endParaRPr lang="x-non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5290" y="5209464"/>
            <a:ext cx="33162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товарный газ –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800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млн. м3</a:t>
            </a:r>
          </a:p>
          <a:p>
            <a:pPr lvl="0"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сжиженный газ –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тыс. тонн  </a:t>
            </a:r>
          </a:p>
          <a:p>
            <a:pPr lvl="0"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конденсат –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35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тыс. тонн</a:t>
            </a:r>
          </a:p>
          <a:p>
            <a:pPr lvl="0"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сера –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212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тыс. тонн</a:t>
            </a:r>
          </a:p>
        </p:txBody>
      </p:sp>
      <p:sp>
        <p:nvSpPr>
          <p:cNvPr id="57" name="Стрелка: пятиугольник 9">
            <a:extLst>
              <a:ext uri="{FF2B5EF4-FFF2-40B4-BE49-F238E27FC236}">
                <a16:creationId xmlns="" xmlns:a16="http://schemas.microsoft.com/office/drawing/2014/main" id="{0EA572BE-FE13-4D16-92FE-0B11268BAE71}"/>
              </a:ext>
            </a:extLst>
          </p:cNvPr>
          <p:cNvSpPr/>
          <p:nvPr/>
        </p:nvSpPr>
        <p:spPr>
          <a:xfrm>
            <a:off x="3105196" y="5285482"/>
            <a:ext cx="2018189" cy="546103"/>
          </a:xfrm>
          <a:prstGeom prst="homePlate">
            <a:avLst>
              <a:gd name="adj" fmla="val 177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defTabSz="914354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</a:t>
            </a:r>
            <a:endParaRPr lang="x-non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399" y="28772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газоперерабатывающего завода на базе сырья месторождения «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Кашаган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8346401" y="2978834"/>
            <a:ext cx="0" cy="36886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8477178" y="3119397"/>
            <a:ext cx="3540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ПЛАНЫ НА 2022 ГОД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346401" y="3817099"/>
            <a:ext cx="375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Достижение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прогресса в строительно-монтажных работах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Принятие решения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началу базового проектирования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Кашаганского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ГПЗ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мощностью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млрд.м3/год</a:t>
            </a:r>
          </a:p>
        </p:txBody>
      </p:sp>
    </p:spTree>
    <p:extLst>
      <p:ext uri="{BB962C8B-B14F-4D97-AF65-F5344CB8AC3E}">
        <p14:creationId xmlns:p14="http://schemas.microsoft.com/office/powerpoint/2010/main" val="105298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125744"/>
              </p:ext>
            </p:extLst>
          </p:nvPr>
        </p:nvGraphicFramePr>
        <p:xfrm>
          <a:off x="157373" y="5437716"/>
          <a:ext cx="11743859" cy="125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1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43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32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97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05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112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00175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(прогноз)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6735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газифицированного</a:t>
                      </a:r>
                      <a:r>
                        <a:rPr lang="ru-RU" sz="13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населения, 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чел.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8 214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8 535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9 047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9 539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10 248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11 030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11 109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175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газификации,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46,35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47,38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49,68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51,47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54,29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57,67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58,08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10509041" y="3311780"/>
            <a:ext cx="1047717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 defTabSz="1625519"/>
            <a:r>
              <a:rPr lang="kk-KZ" altLang="ru-RU" sz="2800" b="1" dirty="0">
                <a:solidFill>
                  <a:srgbClr val="00B050"/>
                </a:solidFill>
                <a:latin typeface="Arial" panose="020B0604020202020204" pitchFamily="34" charset="0"/>
              </a:rPr>
              <a:t>38</a:t>
            </a:r>
            <a:r>
              <a:rPr lang="kk-KZ" altLang="ru-RU" sz="2800" b="1" dirty="0">
                <a:latin typeface="Arial" panose="020B0604020202020204" pitchFamily="34" charset="0"/>
              </a:rPr>
              <a:t> </a:t>
            </a:r>
            <a:r>
              <a:rPr lang="kk-KZ" altLang="ru-RU" sz="1400" b="1" dirty="0">
                <a:latin typeface="Arial" panose="020B0604020202020204" pitchFamily="34" charset="0"/>
              </a:rPr>
              <a:t>ед.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905163" y="3389440"/>
            <a:ext cx="2526775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</a:rPr>
              <a:t>ЗАВЕРШАЮЩИЕСЯ ПРОЕКТЫ В 2022г.</a:t>
            </a:r>
            <a:endParaRPr lang="x-none" sz="1400" b="1" dirty="0">
              <a:latin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508338" y="1704643"/>
            <a:ext cx="1047717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 defTabSz="1625519"/>
            <a:r>
              <a:rPr lang="kk-KZ" altLang="ru-RU" sz="2800" b="1" dirty="0">
                <a:solidFill>
                  <a:srgbClr val="00B050"/>
                </a:solidFill>
                <a:latin typeface="Arial" panose="020B0604020202020204" pitchFamily="34" charset="0"/>
              </a:rPr>
              <a:t>96</a:t>
            </a:r>
            <a:r>
              <a:rPr lang="kk-KZ" altLang="ru-RU" sz="2800" b="1" dirty="0">
                <a:latin typeface="Arial" panose="020B0604020202020204" pitchFamily="34" charset="0"/>
              </a:rPr>
              <a:t> </a:t>
            </a:r>
            <a:r>
              <a:rPr lang="kk-KZ" altLang="ru-RU" sz="1400" b="1" dirty="0">
                <a:latin typeface="Arial" panose="020B0604020202020204" pitchFamily="34" charset="0"/>
              </a:rPr>
              <a:t>ед.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397348" y="1805093"/>
            <a:ext cx="1542403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kk-KZ" sz="1400" b="1" dirty="0">
                <a:latin typeface="Arial" panose="020B0604020202020204" pitchFamily="34" charset="0"/>
              </a:rPr>
              <a:t>КОЛИЧЕСТВО </a:t>
            </a:r>
          </a:p>
          <a:p>
            <a:pPr algn="ctr"/>
            <a:r>
              <a:rPr lang="kk-KZ" sz="1400" b="1" dirty="0">
                <a:latin typeface="Arial" panose="020B0604020202020204" pitchFamily="34" charset="0"/>
              </a:rPr>
              <a:t>ПРОЕКТОВ</a:t>
            </a:r>
            <a:endParaRPr lang="x-none" sz="1400" b="1" dirty="0">
              <a:latin typeface="Arial" panose="020B0604020202020204" pitchFamily="3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="" xmlns:a16="http://schemas.microsoft.com/office/drawing/2014/main" id="{A3B6B6ED-CA48-4DA2-9C86-63C54B7C5D88}"/>
              </a:ext>
            </a:extLst>
          </p:cNvPr>
          <p:cNvSpPr/>
          <p:nvPr/>
        </p:nvSpPr>
        <p:spPr>
          <a:xfrm rot="5400000">
            <a:off x="9999117" y="1933146"/>
            <a:ext cx="518876" cy="23449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rgbClr val="182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421870" y="2399730"/>
            <a:ext cx="1804334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 defTabSz="1625519"/>
            <a:r>
              <a:rPr lang="kk-KZ" altLang="ru-RU" sz="2800" b="1" dirty="0">
                <a:solidFill>
                  <a:srgbClr val="00B050"/>
                </a:solidFill>
                <a:latin typeface="Arial" panose="020B0604020202020204" pitchFamily="34" charset="0"/>
              </a:rPr>
              <a:t>45,8</a:t>
            </a:r>
            <a:r>
              <a:rPr lang="kk-KZ" altLang="ru-RU" sz="3600" b="1" dirty="0">
                <a:latin typeface="Arial" panose="020B0604020202020204" pitchFamily="34" charset="0"/>
              </a:rPr>
              <a:t> </a:t>
            </a:r>
            <a:r>
              <a:rPr lang="kk-KZ" altLang="ru-RU" sz="1400" b="1" dirty="0">
                <a:latin typeface="Arial" panose="020B0604020202020204" pitchFamily="34" charset="0"/>
              </a:rPr>
              <a:t>млрд.тг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8130161" y="2597353"/>
            <a:ext cx="2076781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kk-KZ" sz="1400" b="1" dirty="0">
                <a:latin typeface="Arial" panose="020B0604020202020204" pitchFamily="34" charset="0"/>
              </a:rPr>
              <a:t>СУММА </a:t>
            </a:r>
          </a:p>
          <a:p>
            <a:pPr algn="ctr"/>
            <a:r>
              <a:rPr lang="kk-KZ" sz="1400" b="1" dirty="0">
                <a:latin typeface="Arial" panose="020B0604020202020204" pitchFamily="34" charset="0"/>
              </a:rPr>
              <a:t>ФИНАНСИРОВАНИЯ</a:t>
            </a:r>
            <a:endParaRPr lang="x-none" sz="1400" b="1" dirty="0">
              <a:latin typeface="Arial" panose="020B0604020202020204" pitchFamily="34" charset="0"/>
            </a:endParaRPr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="" xmlns:a16="http://schemas.microsoft.com/office/drawing/2014/main" id="{A3B6B6ED-CA48-4DA2-9C86-63C54B7C5D88}"/>
              </a:ext>
            </a:extLst>
          </p:cNvPr>
          <p:cNvSpPr/>
          <p:nvPr/>
        </p:nvSpPr>
        <p:spPr>
          <a:xfrm rot="5400000">
            <a:off x="9999116" y="2725511"/>
            <a:ext cx="518876" cy="23449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rgbClr val="182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Равнобедренный треугольник 62">
            <a:extLst>
              <a:ext uri="{FF2B5EF4-FFF2-40B4-BE49-F238E27FC236}">
                <a16:creationId xmlns="" xmlns:a16="http://schemas.microsoft.com/office/drawing/2014/main" id="{A3B6B6ED-CA48-4DA2-9C86-63C54B7C5D88}"/>
              </a:ext>
            </a:extLst>
          </p:cNvPr>
          <p:cNvSpPr/>
          <p:nvPr/>
        </p:nvSpPr>
        <p:spPr>
          <a:xfrm rot="5400000">
            <a:off x="9999116" y="3509534"/>
            <a:ext cx="518876" cy="23449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rgbClr val="182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Параллелограмм 45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7" name="Рисунок 46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ГАЗИФИКАЦИЯ НАСЕЛЕНИЯ</a:t>
            </a:r>
          </a:p>
        </p:txBody>
      </p:sp>
      <p:sp>
        <p:nvSpPr>
          <p:cNvPr id="50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49722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x-non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1"/>
          <p:cNvSpPr txBox="1"/>
          <p:nvPr/>
        </p:nvSpPr>
        <p:spPr>
          <a:xfrm>
            <a:off x="8021506" y="1057643"/>
            <a:ext cx="4370871" cy="5078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 lvl="0">
              <a:defRPr lang="ru-RU"/>
            </a:defPPr>
            <a:lvl1pPr marL="0" lvl="0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26" lvl="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lvl="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lvl="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lvl="4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lvl="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lvl="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lvl="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lvl="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ПРОЕКТЫ ГАЗОСНАБЖЕНИЯ НА 2022 ГОД</a:t>
            </a:r>
          </a:p>
          <a:p>
            <a:pPr algn="ctr"/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(по бюджетной программе МЭ РК)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0521475" y="3943036"/>
            <a:ext cx="1081379" cy="72327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 defTabSz="1625519"/>
            <a:r>
              <a:rPr lang="kk-KZ" altLang="ru-RU" sz="2800" b="1" dirty="0">
                <a:solidFill>
                  <a:srgbClr val="00B050"/>
                </a:solidFill>
                <a:latin typeface="Arial" panose="020B0604020202020204" pitchFamily="34" charset="0"/>
              </a:rPr>
              <a:t>59</a:t>
            </a:r>
            <a:r>
              <a:rPr lang="kk-KZ" altLang="ru-RU" sz="1400" b="1" dirty="0">
                <a:latin typeface="Arial" panose="020B0604020202020204" pitchFamily="34" charset="0"/>
              </a:rPr>
              <a:t> н.п. </a:t>
            </a:r>
          </a:p>
          <a:p>
            <a:pPr algn="ctr" defTabSz="1625519"/>
            <a:r>
              <a:rPr lang="kk-KZ" altLang="ru-RU" sz="1100" dirty="0">
                <a:latin typeface="Arial" panose="020B0604020202020204" pitchFamily="34" charset="0"/>
              </a:rPr>
              <a:t>(79 тыс.чел)</a:t>
            </a:r>
            <a:r>
              <a:rPr lang="kk-KZ" altLang="ru-RU" sz="105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905163" y="4162807"/>
            <a:ext cx="2526775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</a:rPr>
              <a:t>ОБЕСПЕЧЕНИЕ ДОСТУПА К ГАЗУ</a:t>
            </a:r>
            <a:endParaRPr lang="x-none" sz="1400" b="1" dirty="0">
              <a:latin typeface="Arial" panose="020B0604020202020204" pitchFamily="34" charset="0"/>
            </a:endParaRPr>
          </a:p>
        </p:txBody>
      </p:sp>
      <p:sp>
        <p:nvSpPr>
          <p:cNvPr id="69" name="Равнобедренный треугольник 68">
            <a:extLst>
              <a:ext uri="{FF2B5EF4-FFF2-40B4-BE49-F238E27FC236}">
                <a16:creationId xmlns="" xmlns:a16="http://schemas.microsoft.com/office/drawing/2014/main" id="{A3B6B6ED-CA48-4DA2-9C86-63C54B7C5D88}"/>
              </a:ext>
            </a:extLst>
          </p:cNvPr>
          <p:cNvSpPr/>
          <p:nvPr/>
        </p:nvSpPr>
        <p:spPr>
          <a:xfrm rot="5400000">
            <a:off x="9999116" y="4282901"/>
            <a:ext cx="518876" cy="23449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rgbClr val="182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b.kaulbaev\Desktop\Рисунок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6" y="599676"/>
            <a:ext cx="7828349" cy="47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3" y="3247407"/>
            <a:ext cx="1400805" cy="1303431"/>
          </a:xfrm>
          <a:prstGeom prst="rect">
            <a:avLst/>
          </a:prstGeom>
        </p:spPr>
      </p:pic>
      <p:sp>
        <p:nvSpPr>
          <p:cNvPr id="24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1604502" y="3407519"/>
            <a:ext cx="2073743" cy="48171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7" tIns="38948" rIns="77897" bIns="38948" rtlCol="0" anchor="ctr"/>
          <a:lstStyle/>
          <a:p>
            <a:pPr algn="ctr" defTabSz="914377">
              <a:defRPr/>
            </a:pPr>
            <a:r>
              <a:rPr lang="ru-RU" sz="7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7836" y="4029632"/>
            <a:ext cx="2327075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914377">
              <a:defRPr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</a:p>
          <a:p>
            <a:pPr algn="ctr" defTabSz="914377">
              <a:defRPr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ГАЗОСНАБЖЕНИЯ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20" y="3364651"/>
            <a:ext cx="1459259" cy="1220448"/>
          </a:xfrm>
          <a:prstGeom prst="rect">
            <a:avLst/>
          </a:prstGeom>
        </p:spPr>
      </p:pic>
      <p:sp>
        <p:nvSpPr>
          <p:cNvPr id="27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5159055" y="3534180"/>
            <a:ext cx="2196791" cy="530992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 defTabSz="914377">
              <a:defRPr/>
            </a:pPr>
            <a:r>
              <a:rPr lang="ru-RU" sz="7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309959" y="4247925"/>
            <a:ext cx="18949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МЛРД.ТЕНГЕ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99656" y="5170404"/>
            <a:ext cx="4828680" cy="1089041"/>
            <a:chOff x="286909" y="3449177"/>
            <a:chExt cx="3976804" cy="854775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09" y="3449177"/>
              <a:ext cx="873982" cy="854775"/>
            </a:xfrm>
            <a:prstGeom prst="rect">
              <a:avLst/>
            </a:prstGeom>
          </p:spPr>
        </p:pic>
        <p:sp>
          <p:nvSpPr>
            <p:cNvPr id="30" name="TextBox 79"/>
            <p:cNvSpPr txBox="1"/>
            <p:nvPr/>
          </p:nvSpPr>
          <p:spPr>
            <a:xfrm>
              <a:off x="1203103" y="3988085"/>
              <a:ext cx="3060610" cy="241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8020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76041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14061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52082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90102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28123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66143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04164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МАНГИСТАУСКАЯ ОБЛАСТЬ</a:t>
              </a:r>
              <a:endParaRPr lang="ru-RU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80"/>
            <p:cNvSpPr txBox="1"/>
            <p:nvPr/>
          </p:nvSpPr>
          <p:spPr>
            <a:xfrm>
              <a:off x="1203104" y="3619700"/>
              <a:ext cx="3060609" cy="241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8020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76041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14061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52082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90102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28123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66143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04164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АТЫРАУСКАЯ ОБЛАСТЬ</a:t>
              </a:r>
              <a:endParaRPr lang="ru-RU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027041" y="5340036"/>
            <a:ext cx="4292379" cy="972614"/>
            <a:chOff x="3274436" y="2058043"/>
            <a:chExt cx="3913050" cy="9832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436" y="2058043"/>
              <a:ext cx="1046951" cy="854775"/>
            </a:xfrm>
            <a:prstGeom prst="rect">
              <a:avLst/>
            </a:prstGeom>
          </p:spPr>
        </p:pic>
        <p:sp>
          <p:nvSpPr>
            <p:cNvPr id="33" name="TextBox 82"/>
            <p:cNvSpPr txBox="1"/>
            <p:nvPr/>
          </p:nvSpPr>
          <p:spPr>
            <a:xfrm>
              <a:off x="4126877" y="2123420"/>
              <a:ext cx="3060609" cy="91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8020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76041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14061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52082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90102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28123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66143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04164" algn="l" defTabSz="876041" rtl="0" eaLnBrk="1" latinLnBrk="0" hangingPunct="1">
                <a:defRPr sz="1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ПЕРИОД РЕАЛИЗАЦИИ</a:t>
              </a:r>
            </a:p>
            <a:p>
              <a:pPr algn="ctr" defTabSz="914377">
                <a:defRPr/>
              </a:pPr>
              <a:r>
                <a:rPr lang="ru-RU" sz="37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2022-2026</a:t>
              </a:r>
              <a:r>
                <a:rPr lang="ru-RU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гг.</a:t>
              </a:r>
              <a:endParaRPr lang="ru-RU" sz="3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142693" y="1160478"/>
            <a:ext cx="7467781" cy="150810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457189" indent="-457189" algn="just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лупинга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МГ«Макат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-Северный Кавказ»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(0-130 км)</a:t>
            </a:r>
          </a:p>
          <a:p>
            <a:pPr marL="457189" indent="-457189" algn="just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2-ой нитки  МГ «Бейнеу-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Жанаозен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189" indent="-457189" algn="just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1-ой нитки МГ «Бейнеу-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Жанаозен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189" indent="-457189" algn="just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распределительного газопровода до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местности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Сарша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и курортной зоны «Теплый пляж»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084" y="737416"/>
            <a:ext cx="4509895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Поручения Главы государства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0"/>
            <a:ext cx="12192000" cy="5392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Параллелограмм 43">
            <a:extLst>
              <a:ext uri="{FF2B5EF4-FFF2-40B4-BE49-F238E27FC236}">
                <a16:creationId xmlns=""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9504915" y="0"/>
            <a:ext cx="2078660" cy="5392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Рисунок 44" descr="Изображение выглядит как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4" y="55077"/>
            <a:ext cx="440035" cy="45378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10348290" y="32350"/>
            <a:ext cx="11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МИНИСТЕРСТВО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ЭНЕРГЕТИКИ 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</a:t>
            </a:r>
            <a:b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КАЗАХСТАН</a:t>
            </a:r>
            <a:endParaRPr lang="x-none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0" y="85702"/>
            <a:ext cx="9504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ПРОЕКТЫ ГАЗОСНАБЖЕНИЯ</a:t>
            </a:r>
          </a:p>
        </p:txBody>
      </p:sp>
      <p:sp>
        <p:nvSpPr>
          <p:cNvPr id="48" name="Номер слайда 12">
            <a:extLst>
              <a:ext uri="{FF2B5EF4-FFF2-40B4-BE49-F238E27FC236}">
                <a16:creationId xmlns="" xmlns:a16="http://schemas.microsoft.com/office/drawing/2014/main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894" y="35208"/>
            <a:ext cx="709105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x-non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096000" y="836024"/>
            <a:ext cx="5880101" cy="5651862"/>
            <a:chOff x="6096000" y="836024"/>
            <a:chExt cx="5880101" cy="5149306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6096000" y="836024"/>
              <a:ext cx="5880101" cy="5149306"/>
              <a:chOff x="7043163" y="999194"/>
              <a:chExt cx="4932937" cy="4986135"/>
            </a:xfrm>
          </p:grpSpPr>
          <p:grpSp>
            <p:nvGrpSpPr>
              <p:cNvPr id="179" name="Группа 178"/>
              <p:cNvGrpSpPr/>
              <p:nvPr/>
            </p:nvGrpSpPr>
            <p:grpSpPr>
              <a:xfrm>
                <a:off x="7043163" y="999194"/>
                <a:ext cx="4932937" cy="4986135"/>
                <a:chOff x="5227480" y="937174"/>
                <a:chExt cx="3764121" cy="3348525"/>
              </a:xfrm>
            </p:grpSpPr>
            <p:grpSp>
              <p:nvGrpSpPr>
                <p:cNvPr id="180" name="Группа 179"/>
                <p:cNvGrpSpPr/>
                <p:nvPr/>
              </p:nvGrpSpPr>
              <p:grpSpPr>
                <a:xfrm>
                  <a:off x="5227480" y="937174"/>
                  <a:ext cx="3764121" cy="3348525"/>
                  <a:chOff x="-325533" y="988688"/>
                  <a:chExt cx="3030633" cy="3348525"/>
                </a:xfrm>
              </p:grpSpPr>
              <p:pic>
                <p:nvPicPr>
                  <p:cNvPr id="184" name="Picture 2" descr="C:\Users\b.kaulbaev\Desktop\ДГНХ\УДТП\карты\Карта базовая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grayscl/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9992" b="89968" l="2822" r="89994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-1" t="30031" r="71656" b="18091"/>
                  <a:stretch/>
                </p:blipFill>
                <p:spPr bwMode="auto">
                  <a:xfrm>
                    <a:off x="-325533" y="988688"/>
                    <a:ext cx="3030633" cy="33485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flipV="1">
                    <a:off x="666750" y="2597150"/>
                    <a:ext cx="260350" cy="285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flipV="1">
                    <a:off x="927100" y="2489200"/>
                    <a:ext cx="330200" cy="10795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>
                    <a:off x="1257300" y="2484438"/>
                    <a:ext cx="165100" cy="5873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flipV="1">
                    <a:off x="1422400" y="2425700"/>
                    <a:ext cx="422275" cy="11747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9" name="Овал 188"/>
                  <p:cNvSpPr/>
                  <p:nvPr/>
                </p:nvSpPr>
                <p:spPr>
                  <a:xfrm>
                    <a:off x="1797050" y="2355850"/>
                    <a:ext cx="133350" cy="128588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0" name="TextBox 189"/>
                  <p:cNvSpPr txBox="1"/>
                  <p:nvPr/>
                </p:nvSpPr>
                <p:spPr>
                  <a:xfrm>
                    <a:off x="1633537" y="2171184"/>
                    <a:ext cx="840981" cy="15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АТЫРАУ</a:t>
                    </a:r>
                  </a:p>
                </p:txBody>
              </p:sp>
              <p:sp>
                <p:nvSpPr>
                  <p:cNvPr id="191" name="TextBox 190"/>
                  <p:cNvSpPr txBox="1"/>
                  <p:nvPr/>
                </p:nvSpPr>
                <p:spPr>
                  <a:xfrm>
                    <a:off x="587180" y="2355999"/>
                    <a:ext cx="840981" cy="15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АККОЛЬ</a:t>
                    </a:r>
                  </a:p>
                </p:txBody>
              </p:sp>
              <p:sp>
                <p:nvSpPr>
                  <p:cNvPr id="192" name="Овал 191"/>
                  <p:cNvSpPr/>
                  <p:nvPr/>
                </p:nvSpPr>
                <p:spPr>
                  <a:xfrm>
                    <a:off x="617855" y="2547143"/>
                    <a:ext cx="133350" cy="128588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81" name="Прямая соединительная линия 180"/>
                <p:cNvCxnSpPr/>
                <p:nvPr/>
              </p:nvCxnSpPr>
              <p:spPr>
                <a:xfrm flipV="1">
                  <a:off x="7405611" y="2338087"/>
                  <a:ext cx="458169" cy="99599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Прямая соединительная линия 181"/>
                <p:cNvCxnSpPr/>
                <p:nvPr/>
              </p:nvCxnSpPr>
              <p:spPr>
                <a:xfrm>
                  <a:off x="7193398" y="2368630"/>
                  <a:ext cx="212213" cy="64294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 flipV="1">
                  <a:off x="6988339" y="2374186"/>
                  <a:ext cx="205059" cy="58739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3" name="Овал 192"/>
              <p:cNvSpPr/>
              <p:nvPr/>
            </p:nvSpPr>
            <p:spPr>
              <a:xfrm>
                <a:off x="10340762" y="4920416"/>
                <a:ext cx="217053" cy="19147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Овал 193"/>
              <p:cNvSpPr/>
              <p:nvPr/>
            </p:nvSpPr>
            <p:spPr>
              <a:xfrm>
                <a:off x="11256775" y="4007852"/>
                <a:ext cx="217053" cy="19147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5" name="Прямая соединительная линия 194"/>
              <p:cNvCxnSpPr>
                <a:endCxn id="194" idx="3"/>
              </p:cNvCxnSpPr>
              <p:nvPr/>
            </p:nvCxnSpPr>
            <p:spPr>
              <a:xfrm flipV="1">
                <a:off x="10494567" y="4171286"/>
                <a:ext cx="793995" cy="76443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>
              <a:xfrm flipV="1">
                <a:off x="10570767" y="4213619"/>
                <a:ext cx="793995" cy="764432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TextBox 197"/>
              <p:cNvSpPr txBox="1"/>
              <p:nvPr/>
            </p:nvSpPr>
            <p:spPr>
              <a:xfrm>
                <a:off x="10386770" y="5020866"/>
                <a:ext cx="901792" cy="257944"/>
              </a:xfrm>
              <a:prstGeom prst="rect">
                <a:avLst/>
              </a:prstGeom>
              <a:noFill/>
            </p:spPr>
            <p:txBody>
              <a:bodyPr wrap="square" lIns="121917" tIns="60958" rIns="121917" bIns="60958" rtlCol="0">
                <a:spAutoFit/>
              </a:bodyPr>
              <a:lstStyle/>
              <a:p>
                <a:r>
                  <a:rPr lang="ru-RU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ЖАНАОЗЕН</a:t>
                </a: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0557815" y="4032650"/>
                <a:ext cx="624469" cy="1666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10449289" y="3979337"/>
                <a:ext cx="206609" cy="257944"/>
              </a:xfrm>
              <a:prstGeom prst="rect">
                <a:avLst/>
              </a:prstGeom>
            </p:spPr>
            <p:txBody>
              <a:bodyPr wrap="none" lIns="121917" tIns="60958" rIns="121917" bIns="60958">
                <a:spAutoFit/>
              </a:bodyPr>
              <a:lstStyle/>
              <a:p>
                <a:endParaRPr lang="ru-R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9327213" y="4911528"/>
              <a:ext cx="739947" cy="199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11161287" y="4012646"/>
            <a:ext cx="7665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БЕЙНЕУ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92885" y="4955250"/>
            <a:ext cx="107494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АКТАУ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9395884" y="5412167"/>
            <a:ext cx="132562" cy="205873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9203436" y="5198895"/>
            <a:ext cx="258729" cy="217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27213" y="5624063"/>
            <a:ext cx="1631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САРША</a:t>
            </a:r>
          </a:p>
        </p:txBody>
      </p:sp>
    </p:spTree>
    <p:extLst>
      <p:ext uri="{BB962C8B-B14F-4D97-AF65-F5344CB8AC3E}">
        <p14:creationId xmlns:p14="http://schemas.microsoft.com/office/powerpoint/2010/main" val="2664415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4774</TotalTime>
  <Words>2200</Words>
  <Application>Microsoft Office PowerPoint</Application>
  <PresentationFormat>Широкоэкранный</PresentationFormat>
  <Paragraphs>564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9" baseType="lpstr">
      <vt:lpstr>MS PGothic</vt:lpstr>
      <vt:lpstr>MS PGothic</vt:lpstr>
      <vt:lpstr>Arial</vt:lpstr>
      <vt:lpstr>Arial Narrow</vt:lpstr>
      <vt:lpstr>Calibri</vt:lpstr>
      <vt:lpstr>Calibri Light</vt:lpstr>
      <vt:lpstr>Century Gothic</vt:lpstr>
      <vt:lpstr>Courier New</vt:lpstr>
      <vt:lpstr>Roboto</vt:lpstr>
      <vt:lpstr>Segoe UI</vt:lpstr>
      <vt:lpstr>Segoe UI Light</vt:lpstr>
      <vt:lpstr>Tahoma</vt:lpstr>
      <vt:lpstr>Tahoma 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Асет Махамбетов</dc:creator>
  <cp:lastModifiedBy>Дошумова Умит</cp:lastModifiedBy>
  <cp:revision>498</cp:revision>
  <cp:lastPrinted>2022-02-14T12:44:14Z</cp:lastPrinted>
  <dcterms:created xsi:type="dcterms:W3CDTF">2020-08-20T04:32:53Z</dcterms:created>
  <dcterms:modified xsi:type="dcterms:W3CDTF">2022-02-15T11:16:09Z</dcterms:modified>
</cp:coreProperties>
</file>