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58" r:id="rId4"/>
    <p:sldId id="259" r:id="rId5"/>
    <p:sldId id="264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8" autoAdjust="0"/>
    <p:restoredTop sz="94660"/>
  </p:normalViewPr>
  <p:slideViewPr>
    <p:cSldViewPr snapToGrid="0">
      <p:cViewPr varScale="1">
        <p:scale>
          <a:sx n="87" d="100"/>
          <a:sy n="87" d="100"/>
        </p:scale>
        <p:origin x="39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4333F3-59DA-4294-B6C0-95CB346046E6}" type="datetimeFigureOut">
              <a:rPr lang="ru-RU" smtClean="0"/>
              <a:t>05.03.2022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5B2CE-3D40-433C-9ACC-1F94B4EB5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491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4FDA427-EA6F-4BEA-A1AF-773D4A254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lang="ru-RU" sz="2400" b="1" i="0" u="none" strike="noStrike" kern="1200" cap="none" dirty="0">
                <a:solidFill>
                  <a:srgbClr val="002060"/>
                </a:solidFill>
                <a:latin typeface="Tahoma"/>
                <a:ea typeface="Tahoma"/>
                <a:cs typeface="Tahom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444FF34-4A08-4B9A-8B85-30A5199C6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A2E77-111D-4920-B984-573D75E4A029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E16BB36-1E50-4278-ACFA-E96511B40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B938382-8209-47B4-8DD3-7F00175A1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Google Shape;88;p13">
            <a:extLst>
              <a:ext uri="{FF2B5EF4-FFF2-40B4-BE49-F238E27FC236}">
                <a16:creationId xmlns:a16="http://schemas.microsoft.com/office/drawing/2014/main" xmlns="" id="{0CF3F9E6-6BCA-412E-8D2B-FDF45375E2AD}"/>
              </a:ext>
            </a:extLst>
          </p:cNvPr>
          <p:cNvSpPr/>
          <p:nvPr userDrawn="1"/>
        </p:nvSpPr>
        <p:spPr>
          <a:xfrm>
            <a:off x="-1" y="6257003"/>
            <a:ext cx="12192000" cy="60099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9;p13">
            <a:extLst>
              <a:ext uri="{FF2B5EF4-FFF2-40B4-BE49-F238E27FC236}">
                <a16:creationId xmlns:a16="http://schemas.microsoft.com/office/drawing/2014/main" xmlns="" id="{0A7E50FA-46F0-4FC4-8825-254321A3F743}"/>
              </a:ext>
            </a:extLst>
          </p:cNvPr>
          <p:cNvSpPr txBox="1">
            <a:spLocks/>
          </p:cNvSpPr>
          <p:nvPr userDrawn="1"/>
        </p:nvSpPr>
        <p:spPr>
          <a:xfrm>
            <a:off x="304799" y="1018086"/>
            <a:ext cx="11582400" cy="83538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Clr>
                <a:srgbClr val="002060"/>
              </a:buClr>
              <a:buSzPts val="2000"/>
              <a:buFont typeface="Tahoma"/>
              <a:buNone/>
            </a:pPr>
            <a:r>
              <a:rPr lang="ru-RU" sz="20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Министерство цифрового развития, инноваций и аэрокосмической промышленности Республики Казахстан</a:t>
            </a:r>
            <a:endParaRPr lang="ru-RU" dirty="0"/>
          </a:p>
        </p:txBody>
      </p:sp>
      <p:pic>
        <p:nvPicPr>
          <p:cNvPr id="9" name="Google Shape;90;p13" descr="F:\герб.png">
            <a:extLst>
              <a:ext uri="{FF2B5EF4-FFF2-40B4-BE49-F238E27FC236}">
                <a16:creationId xmlns:a16="http://schemas.microsoft.com/office/drawing/2014/main" xmlns="" id="{02009E36-CC01-41DD-8B05-C50C015E1F9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5497520" y="2368051"/>
            <a:ext cx="1196958" cy="112479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91;p13">
            <a:extLst>
              <a:ext uri="{FF2B5EF4-FFF2-40B4-BE49-F238E27FC236}">
                <a16:creationId xmlns:a16="http://schemas.microsoft.com/office/drawing/2014/main" xmlns="" id="{5419F26A-AE80-4A13-A093-523E7F27B555}"/>
              </a:ext>
            </a:extLst>
          </p:cNvPr>
          <p:cNvSpPr txBox="1"/>
          <p:nvPr userDrawn="1"/>
        </p:nvSpPr>
        <p:spPr>
          <a:xfrm>
            <a:off x="4646101" y="6314918"/>
            <a:ext cx="298992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г. </a:t>
            </a:r>
            <a:r>
              <a:rPr lang="ru-RU" sz="2000" b="0" i="0" u="none" strike="noStrike" cap="none" dirty="0" err="1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Нұр-Сұлтан</a:t>
            </a:r>
            <a:r>
              <a:rPr lang="ru-RU" sz="2000" b="0" i="0" u="none" strike="noStrike" cap="none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, 2021 год</a:t>
            </a:r>
            <a:endParaRPr dirty="0"/>
          </a:p>
        </p:txBody>
      </p:sp>
      <p:sp>
        <p:nvSpPr>
          <p:cNvPr id="11" name="Google Shape;92;p13">
            <a:extLst>
              <a:ext uri="{FF2B5EF4-FFF2-40B4-BE49-F238E27FC236}">
                <a16:creationId xmlns:a16="http://schemas.microsoft.com/office/drawing/2014/main" xmlns="" id="{237637D0-7A15-40A8-92CA-465FD48FA914}"/>
              </a:ext>
            </a:extLst>
          </p:cNvPr>
          <p:cNvSpPr/>
          <p:nvPr userDrawn="1"/>
        </p:nvSpPr>
        <p:spPr>
          <a:xfrm>
            <a:off x="0" y="406654"/>
            <a:ext cx="12192000" cy="60099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8810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652F88-07FA-4D8C-8E5F-28C929A46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DE99CDD-C2A0-4918-A1A5-3E07B8B848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BAB236C-5704-4CF8-A406-7B1D2CA64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2F061E2-33F7-496C-A79B-B8C60AD8E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36D5-FD40-453D-97AE-861340984565}" type="datetime1">
              <a:rPr lang="ru-RU" smtClean="0"/>
              <a:t>05.03.2022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00D28C9-AFF8-4388-8A33-2E3AD1EF5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5CB024B-4356-402D-B6D9-E9D6E2BBB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29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3AF963-DA96-47F4-81BE-C5ADB143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0BE038A-A31E-449D-865A-A7D8D9425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C164F0E-C355-4468-A907-0B4CACA24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BBFD-FB89-4927-BBC0-4D1187B7C7D5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00826E9-8383-4FA9-BECC-A85BAC514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FA1831E-1944-4621-A374-1E436557A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511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F1FB86D-F376-475B-8EBB-999DF84D5C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64D327C-AFDF-4E0E-B5CE-1D69170AE4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DA2CC45-3BD5-4342-81CE-AF97D2DB6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F920-6691-4563-AB57-9C5A8A1EF433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548E6D1-AD69-4732-BFF7-460907377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A372C39-2606-4243-9016-D338CF65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58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МЦРИАП Р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97BEBD-56FE-46C3-8AD3-F1C4A83F7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618" y="136525"/>
            <a:ext cx="11678843" cy="891381"/>
          </a:xfrm>
        </p:spPr>
        <p:txBody>
          <a:bodyPr/>
          <a:lstStyle>
            <a:lvl1pPr>
              <a:defRPr lang="ru-RU" sz="3200" b="1" i="0" u="none" strike="noStrike" cap="none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Arial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9DF42BE-A163-4409-AAE6-00C59FDDB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2840"/>
            <a:ext cx="10515600" cy="4351338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Google Shape;454;p17">
            <a:extLst>
              <a:ext uri="{FF2B5EF4-FFF2-40B4-BE49-F238E27FC236}">
                <a16:creationId xmlns:a16="http://schemas.microsoft.com/office/drawing/2014/main" xmlns="" id="{3EC22C61-F44C-4BC3-A6D6-82C548218E70}"/>
              </a:ext>
            </a:extLst>
          </p:cNvPr>
          <p:cNvSpPr/>
          <p:nvPr userDrawn="1"/>
        </p:nvSpPr>
        <p:spPr>
          <a:xfrm>
            <a:off x="366619" y="1027906"/>
            <a:ext cx="8006601" cy="85510"/>
          </a:xfrm>
          <a:prstGeom prst="rect">
            <a:avLst/>
          </a:prstGeom>
          <a:gradFill>
            <a:gsLst>
              <a:gs pos="0">
                <a:srgbClr val="004177"/>
              </a:gs>
              <a:gs pos="50000">
                <a:srgbClr val="005EAC"/>
              </a:gs>
              <a:gs pos="100000">
                <a:srgbClr val="0072CE"/>
              </a:gs>
            </a:gsLst>
            <a:lin ang="135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51;p22">
            <a:extLst>
              <a:ext uri="{FF2B5EF4-FFF2-40B4-BE49-F238E27FC236}">
                <a16:creationId xmlns:a16="http://schemas.microsoft.com/office/drawing/2014/main" xmlns="" id="{7B0F9CBC-19F6-4673-8847-43F8E8AAAFCE}"/>
              </a:ext>
            </a:extLst>
          </p:cNvPr>
          <p:cNvSpPr/>
          <p:nvPr userDrawn="1"/>
        </p:nvSpPr>
        <p:spPr>
          <a:xfrm>
            <a:off x="10485994" y="6356350"/>
            <a:ext cx="1706006" cy="50165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097EA3C-9E6C-49B6-B5E0-A945DF2BF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8693" y="5152597"/>
            <a:ext cx="849922" cy="365125"/>
          </a:xfrm>
        </p:spPr>
        <p:txBody>
          <a:bodyPr vert="horz" lIns="91440" tIns="45720" rIns="91440" bIns="45720" rtlCol="0" anchor="ctr"/>
          <a:lstStyle>
            <a:lvl1pPr>
              <a:defRPr lang="ru-RU" sz="1400" b="1" i="0" u="none" strike="noStrike" cap="none" smtClean="0">
                <a:solidFill>
                  <a:schemeClr val="lt1"/>
                </a:solidFill>
                <a:latin typeface="Tahoma"/>
                <a:ea typeface="Tahoma"/>
                <a:cs typeface="Tahoma"/>
              </a:defRPr>
            </a:lvl1pPr>
          </a:lstStyle>
          <a:p>
            <a:pPr algn="l"/>
            <a:fld id="{8AF89D66-0D64-4E49-813E-5EDB84CA891A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xmlns="" id="{445B9A83-41C3-4FD8-BE4D-9D5B2293D6DA}"/>
              </a:ext>
            </a:extLst>
          </p:cNvPr>
          <p:cNvSpPr txBox="1">
            <a:spLocks/>
          </p:cNvSpPr>
          <p:nvPr userDrawn="1"/>
        </p:nvSpPr>
        <p:spPr>
          <a:xfrm>
            <a:off x="11054711" y="6424612"/>
            <a:ext cx="8678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F89D66-0D64-4E49-813E-5EDB84CA891A}" type="slidenum">
              <a:rPr lang="ru-RU" sz="16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‹#›</a:t>
            </a:fld>
            <a:endParaRPr lang="ru-RU" sz="1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7" name="Google Shape;90;p13" descr="F:\герб.png">
            <a:extLst>
              <a:ext uri="{FF2B5EF4-FFF2-40B4-BE49-F238E27FC236}">
                <a16:creationId xmlns:a16="http://schemas.microsoft.com/office/drawing/2014/main" xmlns="" id="{04A0A4A1-279D-4A90-BFED-8DD23CF6CE3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9632958" y="238115"/>
            <a:ext cx="688280" cy="695759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2A40937C-E944-42FC-8282-897892845F56}"/>
              </a:ext>
            </a:extLst>
          </p:cNvPr>
          <p:cNvSpPr txBox="1"/>
          <p:nvPr userDrawn="1"/>
        </p:nvSpPr>
        <p:spPr>
          <a:xfrm>
            <a:off x="10380652" y="238116"/>
            <a:ext cx="1706006" cy="695759"/>
          </a:xfrm>
          <a:prstGeom prst="rect">
            <a:avLst/>
          </a:prstGeom>
          <a:noFill/>
        </p:spPr>
        <p:txBody>
          <a:bodyPr wrap="square" anchor="ctr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0" dirty="0">
                <a:solidFill>
                  <a:schemeClr val="bg2">
                    <a:lumMod val="50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Министерство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0" dirty="0">
                <a:solidFill>
                  <a:schemeClr val="bg2">
                    <a:lumMod val="50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цифрового развития, инноваций и аэрокосмической промышленности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0" dirty="0">
                <a:solidFill>
                  <a:schemeClr val="bg2">
                    <a:lumMod val="50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Республики Казахстан</a:t>
            </a:r>
          </a:p>
        </p:txBody>
      </p:sp>
      <p:sp>
        <p:nvSpPr>
          <p:cNvPr id="23" name="Google Shape;851;p22">
            <a:extLst>
              <a:ext uri="{FF2B5EF4-FFF2-40B4-BE49-F238E27FC236}">
                <a16:creationId xmlns:a16="http://schemas.microsoft.com/office/drawing/2014/main" xmlns="" id="{99ABA760-6988-4DB2-BD75-95383E96E356}"/>
              </a:ext>
            </a:extLst>
          </p:cNvPr>
          <p:cNvSpPr/>
          <p:nvPr userDrawn="1"/>
        </p:nvSpPr>
        <p:spPr>
          <a:xfrm>
            <a:off x="0" y="6356350"/>
            <a:ext cx="10485994" cy="5016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EDBE2F5-4904-4A7A-88F2-88D109C3C464}"/>
              </a:ext>
            </a:extLst>
          </p:cNvPr>
          <p:cNvSpPr txBox="1"/>
          <p:nvPr userDrawn="1"/>
        </p:nvSpPr>
        <p:spPr>
          <a:xfrm>
            <a:off x="70338" y="6376341"/>
            <a:ext cx="1055039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 Закона Республики Казахстан «О внесении изменений и дополнений в некоторые законодательные акты Республики Казахстан по вопросам стимулирования инноваций, развития цифровизации и информационной безопасности»</a:t>
            </a:r>
          </a:p>
        </p:txBody>
      </p:sp>
    </p:spTree>
    <p:extLst>
      <p:ext uri="{BB962C8B-B14F-4D97-AF65-F5344CB8AC3E}">
        <p14:creationId xmlns:p14="http://schemas.microsoft.com/office/powerpoint/2010/main" val="240061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МЦРИАП Р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9DF42BE-A163-4409-AAE6-00C59FDDB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2840"/>
            <a:ext cx="10515600" cy="4351338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Google Shape;851;p22">
            <a:extLst>
              <a:ext uri="{FF2B5EF4-FFF2-40B4-BE49-F238E27FC236}">
                <a16:creationId xmlns:a16="http://schemas.microsoft.com/office/drawing/2014/main" xmlns="" id="{7B0F9CBC-19F6-4673-8847-43F8E8AAAFCE}"/>
              </a:ext>
            </a:extLst>
          </p:cNvPr>
          <p:cNvSpPr/>
          <p:nvPr userDrawn="1"/>
        </p:nvSpPr>
        <p:spPr>
          <a:xfrm>
            <a:off x="10485994" y="6356350"/>
            <a:ext cx="1706006" cy="50165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097EA3C-9E6C-49B6-B5E0-A945DF2BF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8693" y="5152597"/>
            <a:ext cx="849922" cy="365125"/>
          </a:xfrm>
        </p:spPr>
        <p:txBody>
          <a:bodyPr vert="horz" lIns="91440" tIns="45720" rIns="91440" bIns="45720" rtlCol="0" anchor="ctr"/>
          <a:lstStyle>
            <a:lvl1pPr>
              <a:defRPr lang="ru-RU" sz="1400" b="1" i="0" u="none" strike="noStrike" cap="none" smtClean="0">
                <a:solidFill>
                  <a:schemeClr val="lt1"/>
                </a:solidFill>
                <a:latin typeface="Tahoma"/>
                <a:ea typeface="Tahoma"/>
                <a:cs typeface="Tahoma"/>
              </a:defRPr>
            </a:lvl1pPr>
          </a:lstStyle>
          <a:p>
            <a:pPr algn="l"/>
            <a:fld id="{8AF89D66-0D64-4E49-813E-5EDB84CA891A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xmlns="" id="{445B9A83-41C3-4FD8-BE4D-9D5B2293D6DA}"/>
              </a:ext>
            </a:extLst>
          </p:cNvPr>
          <p:cNvSpPr txBox="1">
            <a:spLocks/>
          </p:cNvSpPr>
          <p:nvPr userDrawn="1"/>
        </p:nvSpPr>
        <p:spPr>
          <a:xfrm>
            <a:off x="11054711" y="6424612"/>
            <a:ext cx="8678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F89D66-0D64-4E49-813E-5EDB84CA891A}" type="slidenum">
              <a:rPr lang="ru-RU" sz="16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‹#›</a:t>
            </a:fld>
            <a:endParaRPr lang="ru-RU" sz="1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Google Shape;90;p13" descr="F:\герб.png">
            <a:extLst>
              <a:ext uri="{FF2B5EF4-FFF2-40B4-BE49-F238E27FC236}">
                <a16:creationId xmlns:a16="http://schemas.microsoft.com/office/drawing/2014/main" xmlns="" id="{ED382D86-D84E-49EE-B085-E1342587E56E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9632958" y="238115"/>
            <a:ext cx="688280" cy="695759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CAD1ECC-EFA6-4CE9-AF0D-DB0CAD772835}"/>
              </a:ext>
            </a:extLst>
          </p:cNvPr>
          <p:cNvSpPr txBox="1"/>
          <p:nvPr userDrawn="1"/>
        </p:nvSpPr>
        <p:spPr>
          <a:xfrm>
            <a:off x="10380652" y="238116"/>
            <a:ext cx="1706006" cy="695759"/>
          </a:xfrm>
          <a:prstGeom prst="rect">
            <a:avLst/>
          </a:prstGeom>
          <a:noFill/>
        </p:spPr>
        <p:txBody>
          <a:bodyPr wrap="square" anchor="ctr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0" dirty="0">
                <a:solidFill>
                  <a:schemeClr val="bg2">
                    <a:lumMod val="50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Министерство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0" dirty="0">
                <a:solidFill>
                  <a:schemeClr val="bg2">
                    <a:lumMod val="50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цифрового развития, инноваций и аэрокосмической промышленности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0" dirty="0">
                <a:solidFill>
                  <a:schemeClr val="bg2">
                    <a:lumMod val="50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Республики Казахстан</a:t>
            </a:r>
          </a:p>
        </p:txBody>
      </p:sp>
      <p:sp>
        <p:nvSpPr>
          <p:cNvPr id="14" name="Google Shape;851;p22">
            <a:extLst>
              <a:ext uri="{FF2B5EF4-FFF2-40B4-BE49-F238E27FC236}">
                <a16:creationId xmlns:a16="http://schemas.microsoft.com/office/drawing/2014/main" xmlns="" id="{86862BA1-4BE5-41FC-BE3A-CDE55EC17069}"/>
              </a:ext>
            </a:extLst>
          </p:cNvPr>
          <p:cNvSpPr/>
          <p:nvPr userDrawn="1"/>
        </p:nvSpPr>
        <p:spPr>
          <a:xfrm>
            <a:off x="0" y="6356350"/>
            <a:ext cx="10485994" cy="5016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2501E7C-6292-46DB-BAB9-F59BB8B3AF9B}"/>
              </a:ext>
            </a:extLst>
          </p:cNvPr>
          <p:cNvSpPr txBox="1"/>
          <p:nvPr userDrawn="1"/>
        </p:nvSpPr>
        <p:spPr>
          <a:xfrm>
            <a:off x="70338" y="6376341"/>
            <a:ext cx="1055039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 Закона Республики Казахстан «О внесении изменений и дополнений в некоторые законодательные акты Республики Казахстан по вопросам стимулирования инноваций, развития цифровизации и информационной безопасности»</a:t>
            </a:r>
          </a:p>
        </p:txBody>
      </p:sp>
    </p:spTree>
    <p:extLst>
      <p:ext uri="{BB962C8B-B14F-4D97-AF65-F5344CB8AC3E}">
        <p14:creationId xmlns:p14="http://schemas.microsoft.com/office/powerpoint/2010/main" val="136457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CF59F7-7187-4DBD-8CE2-369C62D82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2D8E764-1130-4852-B44A-3AE8D6579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2167332-3B2C-47CE-A807-1E57E42D4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37C78-5467-422A-911A-779064EE5801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9A02747-5325-4C5C-B614-20662118B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1DFE744-5105-429D-A079-604EC131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99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EFB9FF-D6F3-422F-9A74-929C350D5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679A6E7-8288-4934-87B1-88A0B14569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4F150FE-3814-4FED-A2CC-8D421022F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D2DDD6E-0F35-4102-A9BE-1977B8F3B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5B307-A744-43A0-9D91-E3E0799DCBC5}" type="datetime1">
              <a:rPr lang="ru-RU" smtClean="0"/>
              <a:t>05.03.2022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7401EFA-E246-4544-A7C2-BDB93640E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9525CDD-3568-47BD-B07C-D4D5A3589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22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9ECB06-8721-4C4D-9B35-EEFAD254C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25C5234-8E6E-4CE6-BD9B-B7E03D0DC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DB9EC53-955E-4AB7-B28C-6AD2E255E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EFECD7F-C0F3-4EAD-AFD1-0B92BD130E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72B775C-8952-417A-A992-0920D1F5D0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5AD4884-5111-4C73-87B0-5D1DF77F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C049-B50D-4D75-9E38-98EEFE1BC12B}" type="datetime1">
              <a:rPr lang="ru-RU" smtClean="0"/>
              <a:t>05.03.2022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966934D2-F27F-49D8-9C18-3A1770084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06E240C-711B-46CA-A073-FB8DA2AD4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77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3CD773-F01A-4709-83E0-089995799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964D7AE-0124-48E1-8F23-AC0CC0C97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7A401-BA35-4A17-838E-68B07909FD75}" type="datetime1">
              <a:rPr lang="ru-RU" smtClean="0"/>
              <a:t>05.03.2022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2CDD3E6-D235-4506-B6C4-BC1AB122C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0322DDD-A083-4CA3-8E9D-FE1394431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22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2724A5A2-5012-4871-9BC6-B5D9A6EFA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ABA0-74C9-49FC-816B-9BF54D0804F3}" type="datetime1">
              <a:rPr lang="ru-RU" smtClean="0"/>
              <a:t>05.03.2022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638B0A68-D3E8-445E-B990-7E23FFCE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85DF63D-3B28-40B0-9B25-EE3A1B9F3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11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6EA91B-D351-4C7F-8047-C57348F97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0EB400-6F80-4B52-A247-4D5000EE5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88A7203-0535-44A6-B3B2-7A13C678F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1EAC81A-2A13-4381-B3D2-8A7B8F06B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D25F0-4194-44B9-B608-2A95B85E7114}" type="datetime1">
              <a:rPr lang="ru-RU" smtClean="0"/>
              <a:t>05.03.2022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7B2C023-9BCB-4DA6-8325-5AFFB61EA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076D7B9-3C1D-43FF-9FCF-DAB8C1A0E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199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1B4B7EC-9B05-4CDB-9325-D69ED8ABE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F460D26-86DF-482F-8773-9C988D8D7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26C5D0E-5100-4B74-873E-798B10BABF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3F086-527B-4F2C-83F3-47EA4FFFC7C1}" type="datetime1">
              <a:rPr lang="ru-RU" smtClean="0"/>
              <a:t>05.03.2022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F5C0280-8A46-4622-B4D6-9CCE2C4349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15C95CB-6A66-4F1C-AFB9-EBE23DB16D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89D66-0D64-4E49-813E-5EDB84CA8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45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svg"/><Relationship Id="rId5" Type="http://schemas.openxmlformats.org/officeDocument/2006/relationships/image" Target="../media/image4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xmlns="" id="{0961DDA5-4F27-485C-8B36-C49AB3158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1438"/>
            <a:ext cx="9144000" cy="2239962"/>
          </a:xfrm>
        </p:spPr>
        <p:txBody>
          <a:bodyPr>
            <a:noAutofit/>
          </a:bodyPr>
          <a:lstStyle/>
          <a:p>
            <a:r>
              <a:rPr lang="ru-RU" sz="2000" dirty="0"/>
              <a:t>«</a:t>
            </a:r>
            <a:r>
              <a:rPr lang="ru-RU" sz="2000" dirty="0" err="1"/>
              <a:t>Қазақстан</a:t>
            </a:r>
            <a:r>
              <a:rPr lang="ru-RU" sz="2000" dirty="0"/>
              <a:t> </a:t>
            </a:r>
            <a:r>
              <a:rPr lang="ru-RU" sz="2000" dirty="0" err="1"/>
              <a:t>Республикасының</a:t>
            </a:r>
            <a:r>
              <a:rPr lang="ru-RU" sz="2000" dirty="0"/>
              <a:t> </a:t>
            </a:r>
            <a:r>
              <a:rPr lang="ru-RU" sz="2000" dirty="0" err="1"/>
              <a:t>кейбір</a:t>
            </a:r>
            <a:r>
              <a:rPr lang="ru-RU" sz="2000" dirty="0"/>
              <a:t> </a:t>
            </a:r>
            <a:r>
              <a:rPr lang="ru-RU" sz="2000" dirty="0" err="1"/>
              <a:t>заңнамалық</a:t>
            </a:r>
            <a:r>
              <a:rPr lang="ru-RU" sz="2000" dirty="0"/>
              <a:t> </a:t>
            </a:r>
            <a:r>
              <a:rPr lang="ru-RU" sz="2000" dirty="0" err="1"/>
              <a:t>актілеріне</a:t>
            </a:r>
            <a:r>
              <a:rPr lang="ru-RU" sz="2000" dirty="0"/>
              <a:t> </a:t>
            </a:r>
            <a:r>
              <a:rPr lang="ru-RU" sz="2000" dirty="0" err="1"/>
              <a:t>инновацияларды</a:t>
            </a:r>
            <a:r>
              <a:rPr lang="ru-RU" sz="2000" dirty="0"/>
              <a:t> </a:t>
            </a:r>
            <a:r>
              <a:rPr lang="ru-RU" sz="2000" dirty="0" err="1"/>
              <a:t>ынталандыру</a:t>
            </a:r>
            <a:r>
              <a:rPr lang="ru-RU" sz="2000" dirty="0"/>
              <a:t>, </a:t>
            </a:r>
            <a:r>
              <a:rPr lang="ru-RU" sz="2000" dirty="0" err="1"/>
              <a:t>цифрландыруды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ақпараттық</a:t>
            </a:r>
            <a:r>
              <a:rPr lang="ru-RU" sz="2000" dirty="0"/>
              <a:t> </a:t>
            </a:r>
            <a:r>
              <a:rPr lang="ru-RU" sz="2000" dirty="0" err="1"/>
              <a:t>қауіпсіздікті</a:t>
            </a:r>
            <a:r>
              <a:rPr lang="ru-RU" sz="2000" dirty="0"/>
              <a:t> </a:t>
            </a:r>
            <a:r>
              <a:rPr lang="ru-RU" sz="2000" dirty="0" err="1"/>
              <a:t>дамыту</a:t>
            </a:r>
            <a:r>
              <a:rPr lang="ru-RU" sz="2000" dirty="0"/>
              <a:t> </a:t>
            </a:r>
            <a:r>
              <a:rPr lang="ru-RU" sz="2000" dirty="0" err="1"/>
              <a:t>мәселелері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өзгерістер</a:t>
            </a:r>
            <a:r>
              <a:rPr lang="ru-RU" sz="2000" dirty="0"/>
              <a:t> мен </a:t>
            </a:r>
            <a:r>
              <a:rPr lang="ru-RU" sz="2000" dirty="0" err="1"/>
              <a:t>толықтырулар</a:t>
            </a:r>
            <a:r>
              <a:rPr lang="ru-RU" sz="2000" dirty="0"/>
              <a:t> </a:t>
            </a:r>
            <a:r>
              <a:rPr lang="ru-RU" sz="2000" dirty="0" err="1"/>
              <a:t>енгізу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» </a:t>
            </a:r>
            <a:r>
              <a:rPr lang="ru-RU" sz="2000" dirty="0" err="1"/>
              <a:t>Қазақстан</a:t>
            </a:r>
            <a:r>
              <a:rPr lang="ru-RU" sz="2000" dirty="0"/>
              <a:t> </a:t>
            </a:r>
            <a:r>
              <a:rPr lang="ru-RU" sz="2000" dirty="0" err="1"/>
              <a:t>Республикасының</a:t>
            </a:r>
            <a:r>
              <a:rPr lang="ru-RU" sz="2000" dirty="0"/>
              <a:t> </a:t>
            </a:r>
            <a:r>
              <a:rPr lang="ru-RU" sz="2000" dirty="0" err="1"/>
              <a:t>Заң</a:t>
            </a:r>
            <a:r>
              <a:rPr lang="ru-RU" sz="2000" dirty="0"/>
              <a:t> </a:t>
            </a:r>
            <a:r>
              <a:rPr lang="ru-RU" sz="2000" dirty="0" err="1"/>
              <a:t>жобасы</a:t>
            </a:r>
            <a:endParaRPr lang="ru-RU" sz="2000" dirty="0"/>
          </a:p>
        </p:txBody>
      </p:sp>
      <p:sp>
        <p:nvSpPr>
          <p:cNvPr id="3" name="Google Shape;100;p14">
            <a:extLst>
              <a:ext uri="{FF2B5EF4-FFF2-40B4-BE49-F238E27FC236}">
                <a16:creationId xmlns:a16="http://schemas.microsoft.com/office/drawing/2014/main" xmlns="" id="{1F377602-6931-4C41-8669-F0000872D319}"/>
              </a:ext>
            </a:extLst>
          </p:cNvPr>
          <p:cNvSpPr/>
          <p:nvPr/>
        </p:nvSpPr>
        <p:spPr>
          <a:xfrm>
            <a:off x="0" y="6251944"/>
            <a:ext cx="12192000" cy="606056"/>
          </a:xfrm>
          <a:prstGeom prst="snip2Diag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002060"/>
              </a:gs>
              <a:gs pos="0">
                <a:schemeClr val="accent1">
                  <a:lumMod val="89000"/>
                </a:schemeClr>
              </a:gs>
              <a:gs pos="0">
                <a:schemeClr val="accent1">
                  <a:lumMod val="75000"/>
                </a:schemeClr>
              </a:gs>
              <a:gs pos="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00;p14">
            <a:extLst>
              <a:ext uri="{FF2B5EF4-FFF2-40B4-BE49-F238E27FC236}">
                <a16:creationId xmlns:a16="http://schemas.microsoft.com/office/drawing/2014/main" xmlns="" id="{5AA1D329-343E-4ED4-808E-B6354C6FAF16}"/>
              </a:ext>
            </a:extLst>
          </p:cNvPr>
          <p:cNvSpPr/>
          <p:nvPr/>
        </p:nvSpPr>
        <p:spPr>
          <a:xfrm>
            <a:off x="0" y="454397"/>
            <a:ext cx="12192000" cy="1305303"/>
          </a:xfrm>
          <a:prstGeom prst="snip2Diag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002060"/>
              </a:gs>
              <a:gs pos="0">
                <a:schemeClr val="accent1">
                  <a:lumMod val="89000"/>
                </a:schemeClr>
              </a:gs>
              <a:gs pos="0">
                <a:schemeClr val="accent1">
                  <a:lumMod val="75000"/>
                </a:schemeClr>
              </a:gs>
              <a:gs pos="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Подзаголовок 1">
            <a:extLst>
              <a:ext uri="{FF2B5EF4-FFF2-40B4-BE49-F238E27FC236}">
                <a16:creationId xmlns:a16="http://schemas.microsoft.com/office/drawing/2014/main" xmlns="" id="{569D3F18-5697-42A6-8F91-7D8B8B5A51CD}"/>
              </a:ext>
            </a:extLst>
          </p:cNvPr>
          <p:cNvSpPr txBox="1">
            <a:spLocks/>
          </p:cNvSpPr>
          <p:nvPr/>
        </p:nvSpPr>
        <p:spPr>
          <a:xfrm>
            <a:off x="1308847" y="577281"/>
            <a:ext cx="9511553" cy="1166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ru-RU" sz="2400" b="1" i="0" u="none" strike="noStrike" kern="1200" cap="none" dirty="0">
                <a:solidFill>
                  <a:srgbClr val="002060"/>
                </a:solidFill>
                <a:latin typeface="Tahoma"/>
                <a:ea typeface="Tahoma"/>
                <a:cs typeface="Tahoma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600" dirty="0" err="1">
                <a:solidFill>
                  <a:schemeClr val="bg1"/>
                </a:solidFill>
              </a:rPr>
              <a:t>Қазақстан</a:t>
            </a:r>
            <a:r>
              <a:rPr lang="ru-RU" sz="2600" dirty="0">
                <a:solidFill>
                  <a:schemeClr val="bg1"/>
                </a:solidFill>
              </a:rPr>
              <a:t> </a:t>
            </a:r>
            <a:r>
              <a:rPr lang="ru-RU" sz="2600" dirty="0" err="1">
                <a:solidFill>
                  <a:schemeClr val="bg1"/>
                </a:solidFill>
              </a:rPr>
              <a:t>Республикасының</a:t>
            </a:r>
            <a:r>
              <a:rPr lang="ru-RU" sz="2600" dirty="0">
                <a:solidFill>
                  <a:schemeClr val="bg1"/>
                </a:solidFill>
              </a:rPr>
              <a:t> </a:t>
            </a:r>
            <a:r>
              <a:rPr lang="ru-RU" sz="2600" dirty="0" err="1">
                <a:solidFill>
                  <a:schemeClr val="bg1"/>
                </a:solidFill>
              </a:rPr>
              <a:t>Цифрл</a:t>
            </a:r>
            <a:r>
              <a:rPr lang="kk-KZ" sz="2600" dirty="0">
                <a:solidFill>
                  <a:schemeClr val="bg1"/>
                </a:solidFill>
              </a:rPr>
              <a:t>ық даму, инновациялар және аэроғарыш өнеркәсібі министрілігі</a:t>
            </a: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9471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0;p14">
            <a:extLst>
              <a:ext uri="{FF2B5EF4-FFF2-40B4-BE49-F238E27FC236}">
                <a16:creationId xmlns:a16="http://schemas.microsoft.com/office/drawing/2014/main" xmlns="" id="{7AA5F540-A6E3-4B29-A50A-3C91BEF9386A}"/>
              </a:ext>
            </a:extLst>
          </p:cNvPr>
          <p:cNvSpPr/>
          <p:nvPr/>
        </p:nvSpPr>
        <p:spPr>
          <a:xfrm>
            <a:off x="1351082" y="3320538"/>
            <a:ext cx="892905" cy="891382"/>
          </a:xfrm>
          <a:prstGeom prst="snip2DiagRect">
            <a:avLst>
              <a:gd name="adj1" fmla="val 0"/>
              <a:gd name="adj2" fmla="val 0"/>
            </a:avLst>
          </a:prstGeom>
          <a:gradFill>
            <a:gsLst>
              <a:gs pos="0">
                <a:srgbClr val="E1EFD8"/>
              </a:gs>
              <a:gs pos="100000">
                <a:srgbClr val="E1EFD8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8E291A5E-468F-4FFA-8952-55E8F7931DFB}"/>
              </a:ext>
            </a:extLst>
          </p:cNvPr>
          <p:cNvSpPr txBox="1">
            <a:spLocks/>
          </p:cNvSpPr>
          <p:nvPr/>
        </p:nvSpPr>
        <p:spPr>
          <a:xfrm>
            <a:off x="659596" y="1171936"/>
            <a:ext cx="10125536" cy="89138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Заң</a:t>
            </a:r>
            <a:r>
              <a:rPr lang="ru-RU" sz="4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жобасы</a:t>
            </a:r>
            <a:r>
              <a:rPr lang="ru-RU" sz="4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мыналарға</a:t>
            </a:r>
            <a:r>
              <a:rPr lang="ru-RU" sz="4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бағытталған</a:t>
            </a:r>
            <a:r>
              <a:rPr lang="ru-RU" sz="4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xmlns="" id="{B5140518-60B5-4EAF-8A24-C773496A0F54}"/>
              </a:ext>
            </a:extLst>
          </p:cNvPr>
          <p:cNvSpPr txBox="1">
            <a:spLocks/>
          </p:cNvSpPr>
          <p:nvPr/>
        </p:nvSpPr>
        <p:spPr>
          <a:xfrm>
            <a:off x="10661842" y="5474862"/>
            <a:ext cx="8499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lang="ru-RU" sz="1400" b="1" i="0" u="none" strike="noStrike" kern="1200" cap="none" smtClean="0">
                <a:solidFill>
                  <a:schemeClr val="lt1"/>
                </a:solidFill>
                <a:latin typeface="Tahoma"/>
                <a:ea typeface="Tahoma"/>
                <a:cs typeface="Tahoma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8AF89D66-0D64-4E49-813E-5EDB84CA891A}" type="slidenum">
              <a:rPr lang="ru-RU" smtClean="0"/>
              <a:pPr algn="l"/>
              <a:t>2</a:t>
            </a:fld>
            <a:endParaRPr lang="ru-RU" dirty="0"/>
          </a:p>
        </p:txBody>
      </p:sp>
      <p:sp>
        <p:nvSpPr>
          <p:cNvPr id="7" name="Google Shape;100;p14">
            <a:extLst>
              <a:ext uri="{FF2B5EF4-FFF2-40B4-BE49-F238E27FC236}">
                <a16:creationId xmlns:a16="http://schemas.microsoft.com/office/drawing/2014/main" xmlns="" id="{D0945DC0-E7FF-4507-813B-FF2DF49A1DCF}"/>
              </a:ext>
            </a:extLst>
          </p:cNvPr>
          <p:cNvSpPr/>
          <p:nvPr/>
        </p:nvSpPr>
        <p:spPr>
          <a:xfrm>
            <a:off x="2300015" y="3320537"/>
            <a:ext cx="8665454" cy="891382"/>
          </a:xfrm>
          <a:prstGeom prst="snip2DiagRect">
            <a:avLst>
              <a:gd name="adj1" fmla="val 0"/>
              <a:gd name="adj2" fmla="val 0"/>
            </a:avLst>
          </a:prstGeom>
          <a:gradFill>
            <a:gsLst>
              <a:gs pos="0">
                <a:srgbClr val="E1EFD8"/>
              </a:gs>
              <a:gs pos="100000">
                <a:srgbClr val="E1EFD8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37;p14">
            <a:extLst>
              <a:ext uri="{FF2B5EF4-FFF2-40B4-BE49-F238E27FC236}">
                <a16:creationId xmlns:a16="http://schemas.microsoft.com/office/drawing/2014/main" xmlns="" id="{2792BFFB-7756-47A4-8CDF-283789AD53C8}"/>
              </a:ext>
            </a:extLst>
          </p:cNvPr>
          <p:cNvSpPr/>
          <p:nvPr/>
        </p:nvSpPr>
        <p:spPr>
          <a:xfrm>
            <a:off x="2438632" y="3495101"/>
            <a:ext cx="7396412" cy="576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Цифрландыруды</a:t>
            </a:r>
            <a:r>
              <a:rPr lang="ru-RU" sz="28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дамыту</a:t>
            </a:r>
            <a:r>
              <a:rPr lang="ru-RU" sz="28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</a:p>
        </p:txBody>
      </p:sp>
      <p:sp>
        <p:nvSpPr>
          <p:cNvPr id="9" name="Google Shape;100;p14">
            <a:extLst>
              <a:ext uri="{FF2B5EF4-FFF2-40B4-BE49-F238E27FC236}">
                <a16:creationId xmlns:a16="http://schemas.microsoft.com/office/drawing/2014/main" xmlns="" id="{8E22BFFF-B47C-4267-9D7E-F5B78EE80CB8}"/>
              </a:ext>
            </a:extLst>
          </p:cNvPr>
          <p:cNvSpPr/>
          <p:nvPr/>
        </p:nvSpPr>
        <p:spPr>
          <a:xfrm>
            <a:off x="1340324" y="2383207"/>
            <a:ext cx="892905" cy="891382"/>
          </a:xfrm>
          <a:prstGeom prst="snip2DiagRect">
            <a:avLst>
              <a:gd name="adj1" fmla="val 0"/>
              <a:gd name="adj2" fmla="val 0"/>
            </a:avLst>
          </a:prstGeom>
          <a:gradFill>
            <a:gsLst>
              <a:gs pos="0">
                <a:srgbClr val="E1EFD8"/>
              </a:gs>
              <a:gs pos="100000">
                <a:srgbClr val="E1EFD8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0;p14">
            <a:extLst>
              <a:ext uri="{FF2B5EF4-FFF2-40B4-BE49-F238E27FC236}">
                <a16:creationId xmlns:a16="http://schemas.microsoft.com/office/drawing/2014/main" xmlns="" id="{5CEB6285-15BC-4CED-8B43-B0CA24D5BCD9}"/>
              </a:ext>
            </a:extLst>
          </p:cNvPr>
          <p:cNvSpPr/>
          <p:nvPr/>
        </p:nvSpPr>
        <p:spPr>
          <a:xfrm>
            <a:off x="2289257" y="2383206"/>
            <a:ext cx="8665454" cy="891382"/>
          </a:xfrm>
          <a:prstGeom prst="snip2DiagRect">
            <a:avLst>
              <a:gd name="adj1" fmla="val 0"/>
              <a:gd name="adj2" fmla="val 0"/>
            </a:avLst>
          </a:prstGeom>
          <a:gradFill>
            <a:gsLst>
              <a:gs pos="0">
                <a:srgbClr val="E1EFD8"/>
              </a:gs>
              <a:gs pos="100000">
                <a:srgbClr val="E1EFD8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37;p14">
            <a:extLst>
              <a:ext uri="{FF2B5EF4-FFF2-40B4-BE49-F238E27FC236}">
                <a16:creationId xmlns:a16="http://schemas.microsoft.com/office/drawing/2014/main" xmlns="" id="{22229FCF-1857-4CFE-8F16-EC2DDCE8FBD4}"/>
              </a:ext>
            </a:extLst>
          </p:cNvPr>
          <p:cNvSpPr/>
          <p:nvPr/>
        </p:nvSpPr>
        <p:spPr>
          <a:xfrm>
            <a:off x="2427874" y="2557770"/>
            <a:ext cx="7407170" cy="576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Инновацияларды</a:t>
            </a:r>
            <a:r>
              <a:rPr lang="ru-RU" sz="28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ынталандыру</a:t>
            </a:r>
            <a:endParaRPr lang="ru-RU" sz="2800" b="1" dirty="0">
              <a:solidFill>
                <a:srgbClr val="00206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" name="Google Shape;100;p14">
            <a:extLst>
              <a:ext uri="{FF2B5EF4-FFF2-40B4-BE49-F238E27FC236}">
                <a16:creationId xmlns:a16="http://schemas.microsoft.com/office/drawing/2014/main" xmlns="" id="{67FB1BDF-AC7B-41B1-A945-FA7A2E67D786}"/>
              </a:ext>
            </a:extLst>
          </p:cNvPr>
          <p:cNvSpPr/>
          <p:nvPr/>
        </p:nvSpPr>
        <p:spPr>
          <a:xfrm>
            <a:off x="1340324" y="4263494"/>
            <a:ext cx="892905" cy="891382"/>
          </a:xfrm>
          <a:prstGeom prst="snip2DiagRect">
            <a:avLst>
              <a:gd name="adj1" fmla="val 0"/>
              <a:gd name="adj2" fmla="val 0"/>
            </a:avLst>
          </a:prstGeom>
          <a:gradFill>
            <a:gsLst>
              <a:gs pos="0">
                <a:srgbClr val="E1EFD8"/>
              </a:gs>
              <a:gs pos="100000">
                <a:srgbClr val="E1EFD8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00;p14">
            <a:extLst>
              <a:ext uri="{FF2B5EF4-FFF2-40B4-BE49-F238E27FC236}">
                <a16:creationId xmlns:a16="http://schemas.microsoft.com/office/drawing/2014/main" xmlns="" id="{5ABEDBB7-A7C4-41F6-8FE1-8F5B61F6F902}"/>
              </a:ext>
            </a:extLst>
          </p:cNvPr>
          <p:cNvSpPr/>
          <p:nvPr/>
        </p:nvSpPr>
        <p:spPr>
          <a:xfrm>
            <a:off x="2289257" y="4263493"/>
            <a:ext cx="8665454" cy="891382"/>
          </a:xfrm>
          <a:prstGeom prst="snip2DiagRect">
            <a:avLst>
              <a:gd name="adj1" fmla="val 0"/>
              <a:gd name="adj2" fmla="val 0"/>
            </a:avLst>
          </a:prstGeom>
          <a:gradFill>
            <a:gsLst>
              <a:gs pos="0">
                <a:srgbClr val="E1EFD8"/>
              </a:gs>
              <a:gs pos="100000">
                <a:srgbClr val="E1EFD8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" name="Google Shape;153;p14">
            <a:extLst>
              <a:ext uri="{FF2B5EF4-FFF2-40B4-BE49-F238E27FC236}">
                <a16:creationId xmlns:a16="http://schemas.microsoft.com/office/drawing/2014/main" xmlns="" id="{A57EC0FD-70E8-4B91-96A4-9F3B11FC9D5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40088" y="3495101"/>
            <a:ext cx="683739" cy="58712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37;p14">
            <a:extLst>
              <a:ext uri="{FF2B5EF4-FFF2-40B4-BE49-F238E27FC236}">
                <a16:creationId xmlns:a16="http://schemas.microsoft.com/office/drawing/2014/main" xmlns="" id="{2B27C838-7C65-414B-9EFC-4F3B42A588F0}"/>
              </a:ext>
            </a:extLst>
          </p:cNvPr>
          <p:cNvSpPr/>
          <p:nvPr/>
        </p:nvSpPr>
        <p:spPr>
          <a:xfrm>
            <a:off x="2427874" y="4435791"/>
            <a:ext cx="8233968" cy="578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Ақпараттық</a:t>
            </a:r>
            <a:r>
              <a:rPr lang="ru-RU" sz="28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қауіпсіздікті</a:t>
            </a:r>
            <a:r>
              <a:rPr lang="ru-RU" sz="28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қамтамасыз</a:t>
            </a:r>
            <a:r>
              <a:rPr lang="ru-RU" sz="28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ету</a:t>
            </a:r>
            <a:r>
              <a:rPr lang="ru-RU" sz="28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</a:p>
        </p:txBody>
      </p:sp>
      <p:pic>
        <p:nvPicPr>
          <p:cNvPr id="16" name="Рисунок 15" descr="Лампочка и шестеренка">
            <a:extLst>
              <a:ext uri="{FF2B5EF4-FFF2-40B4-BE49-F238E27FC236}">
                <a16:creationId xmlns:a16="http://schemas.microsoft.com/office/drawing/2014/main" xmlns="" id="{61682C3A-5119-4620-B292-239164E3C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410633" y="2474574"/>
            <a:ext cx="742651" cy="742651"/>
          </a:xfrm>
          <a:prstGeom prst="rect">
            <a:avLst/>
          </a:prstGeom>
        </p:spPr>
      </p:pic>
      <p:grpSp>
        <p:nvGrpSpPr>
          <p:cNvPr id="17" name="Группа 16">
            <a:extLst>
              <a:ext uri="{FF2B5EF4-FFF2-40B4-BE49-F238E27FC236}">
                <a16:creationId xmlns:a16="http://schemas.microsoft.com/office/drawing/2014/main" xmlns="" id="{A63BE954-C52B-4F6A-B714-ECA8E9B1E4DA}"/>
              </a:ext>
            </a:extLst>
          </p:cNvPr>
          <p:cNvGrpSpPr/>
          <p:nvPr/>
        </p:nvGrpSpPr>
        <p:grpSpPr>
          <a:xfrm>
            <a:off x="1253406" y="4327432"/>
            <a:ext cx="1035851" cy="763504"/>
            <a:chOff x="3567197" y="4940270"/>
            <a:chExt cx="1185995" cy="860653"/>
          </a:xfrm>
        </p:grpSpPr>
        <p:pic>
          <p:nvPicPr>
            <p:cNvPr id="18" name="Рисунок 17" descr="База данных">
              <a:extLst>
                <a:ext uri="{FF2B5EF4-FFF2-40B4-BE49-F238E27FC236}">
                  <a16:creationId xmlns:a16="http://schemas.microsoft.com/office/drawing/2014/main" xmlns="" id="{4D752B05-8D30-400D-96C2-11B4A348AA5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3567197" y="4940270"/>
              <a:ext cx="1185995" cy="854573"/>
            </a:xfrm>
            <a:prstGeom prst="rect">
              <a:avLst/>
            </a:prstGeom>
          </p:spPr>
        </p:pic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xmlns="" id="{C14F4128-6531-424B-9A38-4F0721A0927F}"/>
                </a:ext>
              </a:extLst>
            </p:cNvPr>
            <p:cNvSpPr/>
            <p:nvPr/>
          </p:nvSpPr>
          <p:spPr>
            <a:xfrm>
              <a:off x="4254859" y="5404507"/>
              <a:ext cx="396416" cy="39641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 descr="Блокировка">
              <a:extLst>
                <a:ext uri="{FF2B5EF4-FFF2-40B4-BE49-F238E27FC236}">
                  <a16:creationId xmlns:a16="http://schemas.microsoft.com/office/drawing/2014/main" xmlns="" id="{A20614EF-3E33-4FBD-8F01-A335A70E3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4275511" y="5413121"/>
              <a:ext cx="362311" cy="3623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2767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500;p18">
            <a:extLst>
              <a:ext uri="{FF2B5EF4-FFF2-40B4-BE49-F238E27FC236}">
                <a16:creationId xmlns:a16="http://schemas.microsoft.com/office/drawing/2014/main" xmlns="" id="{BF10265E-DED0-402E-9E6E-632D7060B9D7}"/>
              </a:ext>
            </a:extLst>
          </p:cNvPr>
          <p:cNvSpPr/>
          <p:nvPr/>
        </p:nvSpPr>
        <p:spPr>
          <a:xfrm>
            <a:off x="1106317" y="3912833"/>
            <a:ext cx="5093511" cy="1209581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500;p18">
            <a:extLst>
              <a:ext uri="{FF2B5EF4-FFF2-40B4-BE49-F238E27FC236}">
                <a16:creationId xmlns:a16="http://schemas.microsoft.com/office/drawing/2014/main" xmlns="" id="{F5147D4C-98DD-4C34-AEDA-AD4A627CA4C0}"/>
              </a:ext>
            </a:extLst>
          </p:cNvPr>
          <p:cNvSpPr/>
          <p:nvPr/>
        </p:nvSpPr>
        <p:spPr>
          <a:xfrm>
            <a:off x="6395104" y="3653104"/>
            <a:ext cx="5093511" cy="1031349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500;p18">
            <a:extLst>
              <a:ext uri="{FF2B5EF4-FFF2-40B4-BE49-F238E27FC236}">
                <a16:creationId xmlns:a16="http://schemas.microsoft.com/office/drawing/2014/main" xmlns="" id="{7B063413-99C3-4791-A458-4A04FD54E638}"/>
              </a:ext>
            </a:extLst>
          </p:cNvPr>
          <p:cNvSpPr/>
          <p:nvPr/>
        </p:nvSpPr>
        <p:spPr>
          <a:xfrm>
            <a:off x="1106318" y="1688705"/>
            <a:ext cx="5093510" cy="1928622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500;p18">
            <a:extLst>
              <a:ext uri="{FF2B5EF4-FFF2-40B4-BE49-F238E27FC236}">
                <a16:creationId xmlns:a16="http://schemas.microsoft.com/office/drawing/2014/main" xmlns="" id="{71AE8C79-8AA7-4A94-97AE-A1B4AEE63EF0}"/>
              </a:ext>
            </a:extLst>
          </p:cNvPr>
          <p:cNvSpPr/>
          <p:nvPr/>
        </p:nvSpPr>
        <p:spPr>
          <a:xfrm>
            <a:off x="6395103" y="2156318"/>
            <a:ext cx="5093511" cy="1225101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B5A11E-B274-45AC-BB3F-EE1A775FB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2060"/>
                </a:solidFill>
              </a:rPr>
              <a:t>Инновацияларды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ынталандыру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54FF8A-E829-41F2-8484-8033817E5203}"/>
              </a:ext>
            </a:extLst>
          </p:cNvPr>
          <p:cNvSpPr txBox="1"/>
          <p:nvPr/>
        </p:nvSpPr>
        <p:spPr>
          <a:xfrm>
            <a:off x="1674793" y="1779048"/>
            <a:ext cx="442120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Ақпараттық-коммуникациялық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технологиялар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саласындағы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Астана Хаб пен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Ұлттық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институттың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инновациялық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жобаларды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дамыту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жөніндегі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рөлін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күшейту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1DB36B3-AB72-41CD-A827-EB067D4E69C8}"/>
              </a:ext>
            </a:extLst>
          </p:cNvPr>
          <p:cNvSpPr txBox="1"/>
          <p:nvPr/>
        </p:nvSpPr>
        <p:spPr>
          <a:xfrm>
            <a:off x="1660406" y="4001233"/>
            <a:ext cx="453942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Технологиялық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даму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саласындағы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ұлттық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институттың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функционалын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кеңейту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61F7648-0981-41F8-8FEE-12D629D57508}"/>
              </a:ext>
            </a:extLst>
          </p:cNvPr>
          <p:cNvSpPr txBox="1"/>
          <p:nvPr/>
        </p:nvSpPr>
        <p:spPr>
          <a:xfrm>
            <a:off x="6960686" y="2183505"/>
            <a:ext cx="443462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Өнеркәсіптік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кәсіпорындарда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технологияларды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енгізуге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байланысты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шығындарды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өтеу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6BCE8E99-01DA-4ACE-AE55-0D1AC90C4F9E}"/>
              </a:ext>
            </a:extLst>
          </p:cNvPr>
          <p:cNvSpPr txBox="1"/>
          <p:nvPr/>
        </p:nvSpPr>
        <p:spPr>
          <a:xfrm>
            <a:off x="6960686" y="3760971"/>
            <a:ext cx="43413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Инновация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түрлерінің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жіктелуі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өнім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процесс)</a:t>
            </a:r>
          </a:p>
        </p:txBody>
      </p:sp>
      <p:sp>
        <p:nvSpPr>
          <p:cNvPr id="29" name="Google Shape;483;p17">
            <a:extLst>
              <a:ext uri="{FF2B5EF4-FFF2-40B4-BE49-F238E27FC236}">
                <a16:creationId xmlns:a16="http://schemas.microsoft.com/office/drawing/2014/main" xmlns="" id="{0E0D9317-A24C-4FC5-B3B8-ED4E735E42F9}"/>
              </a:ext>
            </a:extLst>
          </p:cNvPr>
          <p:cNvSpPr txBox="1"/>
          <p:nvPr/>
        </p:nvSpPr>
        <p:spPr>
          <a:xfrm>
            <a:off x="1025427" y="2114171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1</a:t>
            </a:r>
            <a:endParaRPr dirty="0"/>
          </a:p>
        </p:txBody>
      </p:sp>
      <p:sp>
        <p:nvSpPr>
          <p:cNvPr id="30" name="Google Shape;483;p17">
            <a:extLst>
              <a:ext uri="{FF2B5EF4-FFF2-40B4-BE49-F238E27FC236}">
                <a16:creationId xmlns:a16="http://schemas.microsoft.com/office/drawing/2014/main" xmlns="" id="{023402FB-353E-4F15-B1F2-B4A24F789E2C}"/>
              </a:ext>
            </a:extLst>
          </p:cNvPr>
          <p:cNvSpPr txBox="1"/>
          <p:nvPr/>
        </p:nvSpPr>
        <p:spPr>
          <a:xfrm>
            <a:off x="990728" y="4042765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2</a:t>
            </a:r>
            <a:endParaRPr dirty="0"/>
          </a:p>
        </p:txBody>
      </p:sp>
      <p:sp>
        <p:nvSpPr>
          <p:cNvPr id="31" name="Google Shape;483;p17">
            <a:extLst>
              <a:ext uri="{FF2B5EF4-FFF2-40B4-BE49-F238E27FC236}">
                <a16:creationId xmlns:a16="http://schemas.microsoft.com/office/drawing/2014/main" xmlns="" id="{993E1880-DCBC-4265-8E66-6C351B7E7ADF}"/>
              </a:ext>
            </a:extLst>
          </p:cNvPr>
          <p:cNvSpPr txBox="1"/>
          <p:nvPr/>
        </p:nvSpPr>
        <p:spPr>
          <a:xfrm>
            <a:off x="6360405" y="2325087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3</a:t>
            </a:r>
            <a:endParaRPr dirty="0"/>
          </a:p>
        </p:txBody>
      </p:sp>
      <p:sp>
        <p:nvSpPr>
          <p:cNvPr id="32" name="Google Shape;483;p17">
            <a:extLst>
              <a:ext uri="{FF2B5EF4-FFF2-40B4-BE49-F238E27FC236}">
                <a16:creationId xmlns:a16="http://schemas.microsoft.com/office/drawing/2014/main" xmlns="" id="{01677F70-D33F-48F3-B62D-4D44EB0D2B80}"/>
              </a:ext>
            </a:extLst>
          </p:cNvPr>
          <p:cNvSpPr txBox="1"/>
          <p:nvPr/>
        </p:nvSpPr>
        <p:spPr>
          <a:xfrm>
            <a:off x="6325707" y="3663563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9254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500;p18">
            <a:extLst>
              <a:ext uri="{FF2B5EF4-FFF2-40B4-BE49-F238E27FC236}">
                <a16:creationId xmlns:a16="http://schemas.microsoft.com/office/drawing/2014/main" xmlns="" id="{44188118-562A-47A4-9403-165ADA7FFF51}"/>
              </a:ext>
            </a:extLst>
          </p:cNvPr>
          <p:cNvSpPr/>
          <p:nvPr/>
        </p:nvSpPr>
        <p:spPr>
          <a:xfrm>
            <a:off x="6259758" y="4193904"/>
            <a:ext cx="5046938" cy="1328913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500;p18">
            <a:extLst>
              <a:ext uri="{FF2B5EF4-FFF2-40B4-BE49-F238E27FC236}">
                <a16:creationId xmlns:a16="http://schemas.microsoft.com/office/drawing/2014/main" xmlns="" id="{B88F0485-1658-427D-A49B-1BCC1D1A1B99}"/>
              </a:ext>
            </a:extLst>
          </p:cNvPr>
          <p:cNvSpPr/>
          <p:nvPr/>
        </p:nvSpPr>
        <p:spPr>
          <a:xfrm>
            <a:off x="6259759" y="3045834"/>
            <a:ext cx="5046938" cy="1015663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500;p18">
            <a:extLst>
              <a:ext uri="{FF2B5EF4-FFF2-40B4-BE49-F238E27FC236}">
                <a16:creationId xmlns:a16="http://schemas.microsoft.com/office/drawing/2014/main" xmlns="" id="{6208F175-A228-4D6D-9097-0E914FA37F69}"/>
              </a:ext>
            </a:extLst>
          </p:cNvPr>
          <p:cNvSpPr/>
          <p:nvPr/>
        </p:nvSpPr>
        <p:spPr>
          <a:xfrm>
            <a:off x="6259759" y="2153480"/>
            <a:ext cx="5046938" cy="743939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500;p18">
            <a:extLst>
              <a:ext uri="{FF2B5EF4-FFF2-40B4-BE49-F238E27FC236}">
                <a16:creationId xmlns:a16="http://schemas.microsoft.com/office/drawing/2014/main" xmlns="" id="{83D2C34D-F3DB-4A5F-B3C4-E59FE3E5DFA5}"/>
              </a:ext>
            </a:extLst>
          </p:cNvPr>
          <p:cNvSpPr/>
          <p:nvPr/>
        </p:nvSpPr>
        <p:spPr>
          <a:xfrm>
            <a:off x="6213186" y="1335333"/>
            <a:ext cx="5093511" cy="743939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500;p18">
            <a:extLst>
              <a:ext uri="{FF2B5EF4-FFF2-40B4-BE49-F238E27FC236}">
                <a16:creationId xmlns:a16="http://schemas.microsoft.com/office/drawing/2014/main" xmlns="" id="{F0555A74-47FC-4115-959D-B014DCA81CDE}"/>
              </a:ext>
            </a:extLst>
          </p:cNvPr>
          <p:cNvSpPr/>
          <p:nvPr/>
        </p:nvSpPr>
        <p:spPr>
          <a:xfrm>
            <a:off x="689337" y="4345323"/>
            <a:ext cx="5152663" cy="1457818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500;p18">
            <a:extLst>
              <a:ext uri="{FF2B5EF4-FFF2-40B4-BE49-F238E27FC236}">
                <a16:creationId xmlns:a16="http://schemas.microsoft.com/office/drawing/2014/main" xmlns="" id="{2DB35078-C6FB-435E-A09B-7592CBF2F498}"/>
              </a:ext>
            </a:extLst>
          </p:cNvPr>
          <p:cNvSpPr/>
          <p:nvPr/>
        </p:nvSpPr>
        <p:spPr>
          <a:xfrm>
            <a:off x="707184" y="3050803"/>
            <a:ext cx="5093511" cy="1143101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500;p18">
            <a:extLst>
              <a:ext uri="{FF2B5EF4-FFF2-40B4-BE49-F238E27FC236}">
                <a16:creationId xmlns:a16="http://schemas.microsoft.com/office/drawing/2014/main" xmlns="" id="{18ADDE31-92B6-41A0-BDD2-591221DBC269}"/>
              </a:ext>
            </a:extLst>
          </p:cNvPr>
          <p:cNvSpPr/>
          <p:nvPr/>
        </p:nvSpPr>
        <p:spPr>
          <a:xfrm>
            <a:off x="679603" y="2203027"/>
            <a:ext cx="5093511" cy="743939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500;p18">
            <a:extLst>
              <a:ext uri="{FF2B5EF4-FFF2-40B4-BE49-F238E27FC236}">
                <a16:creationId xmlns:a16="http://schemas.microsoft.com/office/drawing/2014/main" xmlns="" id="{A90DD810-B998-4A17-B0BB-157C896FC25B}"/>
              </a:ext>
            </a:extLst>
          </p:cNvPr>
          <p:cNvSpPr/>
          <p:nvPr/>
        </p:nvSpPr>
        <p:spPr>
          <a:xfrm>
            <a:off x="682496" y="1350747"/>
            <a:ext cx="5093511" cy="743939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E76086-87DE-4E4D-AFCD-F7A484E98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Цифрландыруды</a:t>
            </a:r>
            <a:r>
              <a:rPr lang="ru-RU" sz="32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дамыту</a:t>
            </a:r>
            <a:r>
              <a:rPr lang="ru-RU" sz="32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3C6709F-CD23-484E-AF1D-06E8C1BF7C67}"/>
              </a:ext>
            </a:extLst>
          </p:cNvPr>
          <p:cNvSpPr txBox="1"/>
          <p:nvPr/>
        </p:nvSpPr>
        <p:spPr>
          <a:xfrm>
            <a:off x="1119675" y="1362895"/>
            <a:ext cx="44197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әкімшілік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органдардың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бизнес-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процестерін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реинжинирингтеу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6734965-0D6A-45C7-8F06-24AEF42D4219}"/>
              </a:ext>
            </a:extLst>
          </p:cNvPr>
          <p:cNvSpPr txBox="1"/>
          <p:nvPr/>
        </p:nvSpPr>
        <p:spPr>
          <a:xfrm>
            <a:off x="1119674" y="3053104"/>
            <a:ext cx="441974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>
              <a:spcBef>
                <a:spcPts val="0"/>
              </a:spcBef>
              <a:spcAft>
                <a:spcPts val="0"/>
              </a:spcAft>
              <a:buNone/>
              <a:defRPr>
                <a:latin typeface="Tahoma"/>
                <a:ea typeface="Tahoma"/>
                <a:cs typeface="Tahoma"/>
              </a:defRPr>
            </a:lvl1pPr>
          </a:lstStyle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электрондық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құжаттардың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қағаздағы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аналогтарына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маңыздылығын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CBD8AAA-AB7C-4490-BEC7-4734A2A97852}"/>
              </a:ext>
            </a:extLst>
          </p:cNvPr>
          <p:cNvSpPr txBox="1"/>
          <p:nvPr/>
        </p:nvSpPr>
        <p:spPr>
          <a:xfrm>
            <a:off x="1119676" y="2190772"/>
            <a:ext cx="45462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құжаттар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сервисінің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қолданылу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аясын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кеңейту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45ABDDC-9DDF-4375-807D-71979C25C684}"/>
              </a:ext>
            </a:extLst>
          </p:cNvPr>
          <p:cNvSpPr txBox="1"/>
          <p:nvPr/>
        </p:nvSpPr>
        <p:spPr>
          <a:xfrm>
            <a:off x="1119674" y="4415086"/>
            <a:ext cx="482295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қойнауын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пайдалану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саласындағы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тендерлер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аукциондарды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онлайн-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форматта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өткізу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BDABC17D-851C-4839-9951-7EE056829022}"/>
              </a:ext>
            </a:extLst>
          </p:cNvPr>
          <p:cNvSpPr txBox="1"/>
          <p:nvPr/>
        </p:nvSpPr>
        <p:spPr>
          <a:xfrm>
            <a:off x="6761087" y="1301203"/>
            <a:ext cx="45462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электрондық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үкіметтің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бірыңғай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архитектурасын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енгізу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DC4997E-B2D9-4B60-BBC0-A608BABDAF4E}"/>
              </a:ext>
            </a:extLst>
          </p:cNvPr>
          <p:cNvSpPr txBox="1"/>
          <p:nvPr/>
        </p:nvSpPr>
        <p:spPr>
          <a:xfrm>
            <a:off x="6713325" y="2137400"/>
            <a:ext cx="40151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азаматтық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хал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актілерін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тіркеуді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цифрландыру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567B853-B9B0-4706-8EC6-6DB0AABC84B0}"/>
              </a:ext>
            </a:extLst>
          </p:cNvPr>
          <p:cNvSpPr txBox="1"/>
          <p:nvPr/>
        </p:nvSpPr>
        <p:spPr>
          <a:xfrm>
            <a:off x="6727369" y="3012033"/>
            <a:ext cx="457932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кейбір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құжаттарды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өтініштер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рұқсаттарды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электрондық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форматқа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көшіру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8A5174C0-8E72-4BF6-8228-835CBC2F7E40}"/>
              </a:ext>
            </a:extLst>
          </p:cNvPr>
          <p:cNvSpPr txBox="1"/>
          <p:nvPr/>
        </p:nvSpPr>
        <p:spPr>
          <a:xfrm>
            <a:off x="6727370" y="4193904"/>
            <a:ext cx="457932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халықтың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мемлекеттік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көрсетілетін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қызметтерге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жеткізуін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ету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ауылда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нүктелер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Google Shape;483;p17">
            <a:extLst>
              <a:ext uri="{FF2B5EF4-FFF2-40B4-BE49-F238E27FC236}">
                <a16:creationId xmlns:a16="http://schemas.microsoft.com/office/drawing/2014/main" xmlns="" id="{E0F9148E-B221-4EFB-8F54-3447BC2BA175}"/>
              </a:ext>
            </a:extLst>
          </p:cNvPr>
          <p:cNvSpPr txBox="1"/>
          <p:nvPr/>
        </p:nvSpPr>
        <p:spPr>
          <a:xfrm>
            <a:off x="577801" y="1302229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1</a:t>
            </a:r>
            <a:endParaRPr dirty="0"/>
          </a:p>
        </p:txBody>
      </p:sp>
      <p:sp>
        <p:nvSpPr>
          <p:cNvPr id="36" name="Google Shape;483;p17">
            <a:extLst>
              <a:ext uri="{FF2B5EF4-FFF2-40B4-BE49-F238E27FC236}">
                <a16:creationId xmlns:a16="http://schemas.microsoft.com/office/drawing/2014/main" xmlns="" id="{CD9EF3CF-6A4C-45D6-AB9E-D60615DF941E}"/>
              </a:ext>
            </a:extLst>
          </p:cNvPr>
          <p:cNvSpPr txBox="1"/>
          <p:nvPr/>
        </p:nvSpPr>
        <p:spPr>
          <a:xfrm>
            <a:off x="577801" y="2167442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2</a:t>
            </a:r>
            <a:endParaRPr dirty="0"/>
          </a:p>
        </p:txBody>
      </p:sp>
      <p:sp>
        <p:nvSpPr>
          <p:cNvPr id="37" name="Google Shape;483;p17">
            <a:extLst>
              <a:ext uri="{FF2B5EF4-FFF2-40B4-BE49-F238E27FC236}">
                <a16:creationId xmlns:a16="http://schemas.microsoft.com/office/drawing/2014/main" xmlns="" id="{D6B8DB9A-7CF8-4E4A-9134-E521B349C9EF}"/>
              </a:ext>
            </a:extLst>
          </p:cNvPr>
          <p:cNvSpPr txBox="1"/>
          <p:nvPr/>
        </p:nvSpPr>
        <p:spPr>
          <a:xfrm>
            <a:off x="609118" y="3113315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3</a:t>
            </a:r>
            <a:endParaRPr dirty="0"/>
          </a:p>
        </p:txBody>
      </p:sp>
      <p:sp>
        <p:nvSpPr>
          <p:cNvPr id="38" name="Google Shape;483;p17">
            <a:extLst>
              <a:ext uri="{FF2B5EF4-FFF2-40B4-BE49-F238E27FC236}">
                <a16:creationId xmlns:a16="http://schemas.microsoft.com/office/drawing/2014/main" xmlns="" id="{EA3BB9A2-BA30-4A3D-A700-6BD349F06AA5}"/>
              </a:ext>
            </a:extLst>
          </p:cNvPr>
          <p:cNvSpPr txBox="1"/>
          <p:nvPr/>
        </p:nvSpPr>
        <p:spPr>
          <a:xfrm>
            <a:off x="613281" y="4658836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4</a:t>
            </a:r>
            <a:endParaRPr dirty="0"/>
          </a:p>
        </p:txBody>
      </p:sp>
      <p:sp>
        <p:nvSpPr>
          <p:cNvPr id="39" name="Google Shape;483;p17">
            <a:extLst>
              <a:ext uri="{FF2B5EF4-FFF2-40B4-BE49-F238E27FC236}">
                <a16:creationId xmlns:a16="http://schemas.microsoft.com/office/drawing/2014/main" xmlns="" id="{B094E036-E6F2-499E-A6A6-87C68DE9F708}"/>
              </a:ext>
            </a:extLst>
          </p:cNvPr>
          <p:cNvSpPr txBox="1"/>
          <p:nvPr/>
        </p:nvSpPr>
        <p:spPr>
          <a:xfrm>
            <a:off x="6139102" y="1206677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5</a:t>
            </a:r>
            <a:endParaRPr dirty="0"/>
          </a:p>
        </p:txBody>
      </p:sp>
      <p:sp>
        <p:nvSpPr>
          <p:cNvPr id="40" name="Google Shape;483;p17">
            <a:extLst>
              <a:ext uri="{FF2B5EF4-FFF2-40B4-BE49-F238E27FC236}">
                <a16:creationId xmlns:a16="http://schemas.microsoft.com/office/drawing/2014/main" xmlns="" id="{563C6306-2170-40C2-A226-DA5BCE354D6C}"/>
              </a:ext>
            </a:extLst>
          </p:cNvPr>
          <p:cNvSpPr txBox="1"/>
          <p:nvPr/>
        </p:nvSpPr>
        <p:spPr>
          <a:xfrm>
            <a:off x="6168183" y="2125469"/>
            <a:ext cx="644466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6</a:t>
            </a:r>
            <a:endParaRPr dirty="0"/>
          </a:p>
        </p:txBody>
      </p:sp>
      <p:sp>
        <p:nvSpPr>
          <p:cNvPr id="42" name="Google Shape;483;p17">
            <a:extLst>
              <a:ext uri="{FF2B5EF4-FFF2-40B4-BE49-F238E27FC236}">
                <a16:creationId xmlns:a16="http://schemas.microsoft.com/office/drawing/2014/main" xmlns="" id="{70ECA820-F003-4281-BD48-CEB1188D360D}"/>
              </a:ext>
            </a:extLst>
          </p:cNvPr>
          <p:cNvSpPr txBox="1"/>
          <p:nvPr/>
        </p:nvSpPr>
        <p:spPr>
          <a:xfrm>
            <a:off x="6171782" y="3072019"/>
            <a:ext cx="634979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7</a:t>
            </a:r>
            <a:endParaRPr dirty="0"/>
          </a:p>
        </p:txBody>
      </p:sp>
      <p:sp>
        <p:nvSpPr>
          <p:cNvPr id="43" name="Google Shape;483;p17">
            <a:extLst>
              <a:ext uri="{FF2B5EF4-FFF2-40B4-BE49-F238E27FC236}">
                <a16:creationId xmlns:a16="http://schemas.microsoft.com/office/drawing/2014/main" xmlns="" id="{86B2B483-05F5-4FE6-A607-026035DC9E9C}"/>
              </a:ext>
            </a:extLst>
          </p:cNvPr>
          <p:cNvSpPr txBox="1"/>
          <p:nvPr/>
        </p:nvSpPr>
        <p:spPr>
          <a:xfrm>
            <a:off x="6177671" y="4457667"/>
            <a:ext cx="5497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8931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725;p21">
            <a:extLst>
              <a:ext uri="{FF2B5EF4-FFF2-40B4-BE49-F238E27FC236}">
                <a16:creationId xmlns:a16="http://schemas.microsoft.com/office/drawing/2014/main" xmlns="" id="{39EF86BA-4116-4B62-A6AB-DFC751D7A745}"/>
              </a:ext>
            </a:extLst>
          </p:cNvPr>
          <p:cNvSpPr/>
          <p:nvPr/>
        </p:nvSpPr>
        <p:spPr>
          <a:xfrm>
            <a:off x="422234" y="2968913"/>
            <a:ext cx="5729381" cy="1641333"/>
          </a:xfrm>
          <a:prstGeom prst="homePlat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B5A11E-B274-45AC-BB3F-EE1A775FB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619" y="136525"/>
            <a:ext cx="9178598" cy="891381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002060"/>
                </a:solidFill>
              </a:rPr>
              <a:t>Мемлекеттік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басқаруды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dirty="0" err="1">
                <a:solidFill>
                  <a:srgbClr val="002060"/>
                </a:solidFill>
              </a:rPr>
              <a:t>цифрлық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қайта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жүктеу</a:t>
            </a:r>
            <a:r>
              <a:rPr lang="ru-RU" dirty="0">
                <a:solidFill>
                  <a:srgbClr val="002060"/>
                </a:solidFill>
              </a:rPr>
              <a:t>»</a:t>
            </a:r>
          </a:p>
        </p:txBody>
      </p:sp>
      <p:pic>
        <p:nvPicPr>
          <p:cNvPr id="33" name="Google Shape;760;p20">
            <a:extLst>
              <a:ext uri="{FF2B5EF4-FFF2-40B4-BE49-F238E27FC236}">
                <a16:creationId xmlns:a16="http://schemas.microsoft.com/office/drawing/2014/main" xmlns="" id="{56F9BEB8-DDCF-423B-9A59-906DAAD3799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89663" y="3299379"/>
            <a:ext cx="900000" cy="9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271;p15">
            <a:extLst>
              <a:ext uri="{FF2B5EF4-FFF2-40B4-BE49-F238E27FC236}">
                <a16:creationId xmlns:a16="http://schemas.microsoft.com/office/drawing/2014/main" xmlns="" id="{FAFBD7FF-DBD4-4FE3-AE94-8DB61ED4C344}"/>
              </a:ext>
            </a:extLst>
          </p:cNvPr>
          <p:cNvSpPr/>
          <p:nvPr/>
        </p:nvSpPr>
        <p:spPr>
          <a:xfrm>
            <a:off x="1638745" y="1322833"/>
            <a:ext cx="10038079" cy="1331616"/>
          </a:xfrm>
          <a:prstGeom prst="homePlate">
            <a:avLst>
              <a:gd name="adj" fmla="val 42029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089BF13-B2A8-492C-AB0A-F6C8A7F15686}"/>
              </a:ext>
            </a:extLst>
          </p:cNvPr>
          <p:cNvSpPr txBox="1"/>
          <p:nvPr/>
        </p:nvSpPr>
        <p:spPr>
          <a:xfrm>
            <a:off x="2253755" y="1390969"/>
            <a:ext cx="4497992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азаматтар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бизнестің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мемлекеттік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сервистерге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қанағаттанушылық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деңгейін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арттыру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A0916F1E-AF45-42C3-B199-40E1274AA9B0}"/>
              </a:ext>
            </a:extLst>
          </p:cNvPr>
          <p:cNvSpPr txBox="1"/>
          <p:nvPr/>
        </p:nvSpPr>
        <p:spPr>
          <a:xfrm>
            <a:off x="7311838" y="1661946"/>
            <a:ext cx="4034447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200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lnSpc>
                <a:spcPct val="85000"/>
              </a:lnSpc>
            </a:pP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басқарудың</a:t>
            </a:r>
            <a:r>
              <a:rPr lang="ru-RU" dirty="0"/>
              <a:t> </a:t>
            </a:r>
            <a:r>
              <a:rPr lang="ru-RU" dirty="0" err="1"/>
              <a:t>тиімділігін</a:t>
            </a:r>
            <a:r>
              <a:rPr lang="ru-RU" dirty="0"/>
              <a:t> </a:t>
            </a:r>
            <a:r>
              <a:rPr lang="ru-RU" dirty="0" err="1"/>
              <a:t>сапалы</a:t>
            </a:r>
            <a:r>
              <a:rPr lang="ru-RU" dirty="0"/>
              <a:t> </a:t>
            </a:r>
            <a:r>
              <a:rPr lang="ru-RU" dirty="0" err="1"/>
              <a:t>арттыру</a:t>
            </a:r>
            <a:endParaRPr lang="ru-RU" dirty="0"/>
          </a:p>
        </p:txBody>
      </p:sp>
      <p:sp>
        <p:nvSpPr>
          <p:cNvPr id="44" name="Google Shape;550;p18">
            <a:extLst>
              <a:ext uri="{FF2B5EF4-FFF2-40B4-BE49-F238E27FC236}">
                <a16:creationId xmlns:a16="http://schemas.microsoft.com/office/drawing/2014/main" xmlns="" id="{66AEAE9E-2F0A-484F-BD54-829DE9A1B924}"/>
              </a:ext>
            </a:extLst>
          </p:cNvPr>
          <p:cNvSpPr/>
          <p:nvPr/>
        </p:nvSpPr>
        <p:spPr>
          <a:xfrm>
            <a:off x="0" y="1318029"/>
            <a:ext cx="2139509" cy="1379257"/>
          </a:xfrm>
          <a:prstGeom prst="homePlate">
            <a:avLst>
              <a:gd name="adj" fmla="val 25528"/>
            </a:avLst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7E400F62-DC75-475F-BEFA-6CCE3E8F97E5}"/>
              </a:ext>
            </a:extLst>
          </p:cNvPr>
          <p:cNvSpPr txBox="1"/>
          <p:nvPr/>
        </p:nvSpPr>
        <p:spPr>
          <a:xfrm>
            <a:off x="204431" y="1641382"/>
            <a:ext cx="1374987" cy="406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7" name="Google Shape;553;p18">
            <a:extLst>
              <a:ext uri="{FF2B5EF4-FFF2-40B4-BE49-F238E27FC236}">
                <a16:creationId xmlns:a16="http://schemas.microsoft.com/office/drawing/2014/main" xmlns="" id="{12492FFD-48BF-4139-BD18-7DE75E8DD0B4}"/>
              </a:ext>
            </a:extLst>
          </p:cNvPr>
          <p:cNvCxnSpPr/>
          <p:nvPr/>
        </p:nvCxnSpPr>
        <p:spPr>
          <a:xfrm>
            <a:off x="6096000" y="1486888"/>
            <a:ext cx="0" cy="532374"/>
          </a:xfrm>
          <a:prstGeom prst="straightConnector1">
            <a:avLst/>
          </a:prstGeom>
          <a:noFill/>
          <a:ln w="19050" cap="flat" cmpd="sng">
            <a:solidFill>
              <a:srgbClr val="9CC2E5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8F84E6D9-6F50-403E-8ADC-AF001577F375}"/>
              </a:ext>
            </a:extLst>
          </p:cNvPr>
          <p:cNvSpPr txBox="1"/>
          <p:nvPr/>
        </p:nvSpPr>
        <p:spPr>
          <a:xfrm>
            <a:off x="1443102" y="3185426"/>
            <a:ext cx="4631147" cy="1400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заңнамалық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деңгейде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реинжиниринг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құралдар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енгізіледі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мемлекеттік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органдардың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бизнес-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процестерін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оларды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цифрлық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форматқа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көшіру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F9F36F58-FB0C-4D3C-868A-260792B94B28}"/>
              </a:ext>
            </a:extLst>
          </p:cNvPr>
          <p:cNvSpPr txBox="1"/>
          <p:nvPr/>
        </p:nvSpPr>
        <p:spPr>
          <a:xfrm>
            <a:off x="932757" y="5564077"/>
            <a:ext cx="19198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Цифрландыру</a:t>
            </a:r>
            <a:endParaRPr lang="ru-RU" b="1" dirty="0"/>
          </a:p>
        </p:txBody>
      </p:sp>
      <p:sp>
        <p:nvSpPr>
          <p:cNvPr id="55" name="Google Shape;618;p19">
            <a:extLst>
              <a:ext uri="{FF2B5EF4-FFF2-40B4-BE49-F238E27FC236}">
                <a16:creationId xmlns:a16="http://schemas.microsoft.com/office/drawing/2014/main" xmlns="" id="{298C3B34-359B-4888-B3A3-4831396BAE51}"/>
              </a:ext>
            </a:extLst>
          </p:cNvPr>
          <p:cNvSpPr/>
          <p:nvPr/>
        </p:nvSpPr>
        <p:spPr>
          <a:xfrm>
            <a:off x="1384006" y="4737386"/>
            <a:ext cx="828000" cy="79200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9" name="Google Shape;718;p20">
            <a:extLst>
              <a:ext uri="{FF2B5EF4-FFF2-40B4-BE49-F238E27FC236}">
                <a16:creationId xmlns:a16="http://schemas.microsoft.com/office/drawing/2014/main" xmlns="" id="{49DDCE16-467F-47D3-81D1-6A13ACE324B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64854" y="4851817"/>
            <a:ext cx="674656" cy="602474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18;p19">
            <a:extLst>
              <a:ext uri="{FF2B5EF4-FFF2-40B4-BE49-F238E27FC236}">
                <a16:creationId xmlns:a16="http://schemas.microsoft.com/office/drawing/2014/main" xmlns="" id="{411846E0-5C62-4189-BBCC-EC775BDAF584}"/>
              </a:ext>
            </a:extLst>
          </p:cNvPr>
          <p:cNvSpPr/>
          <p:nvPr/>
        </p:nvSpPr>
        <p:spPr>
          <a:xfrm>
            <a:off x="4052341" y="4701892"/>
            <a:ext cx="828000" cy="79200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" name="Google Shape;635;p19">
            <a:extLst>
              <a:ext uri="{FF2B5EF4-FFF2-40B4-BE49-F238E27FC236}">
                <a16:creationId xmlns:a16="http://schemas.microsoft.com/office/drawing/2014/main" xmlns="" id="{7468403E-93DC-4B3A-BA10-5EA7BB249BF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03261" y="4851817"/>
            <a:ext cx="526158" cy="54221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E70A6A9C-279A-4DC5-BEEC-83B3A499585B}"/>
              </a:ext>
            </a:extLst>
          </p:cNvPr>
          <p:cNvSpPr txBox="1"/>
          <p:nvPr/>
        </p:nvSpPr>
        <p:spPr>
          <a:xfrm>
            <a:off x="3452479" y="5529386"/>
            <a:ext cx="20277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Цифрлық </a:t>
            </a: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</a:rPr>
              <a:t>трансформация</a:t>
            </a:r>
            <a:endParaRPr lang="ru-RU" b="1" dirty="0"/>
          </a:p>
        </p:txBody>
      </p:sp>
      <p:cxnSp>
        <p:nvCxnSpPr>
          <p:cNvPr id="63" name="Google Shape;642;p19">
            <a:extLst>
              <a:ext uri="{FF2B5EF4-FFF2-40B4-BE49-F238E27FC236}">
                <a16:creationId xmlns:a16="http://schemas.microsoft.com/office/drawing/2014/main" xmlns="" id="{B08C844A-5A0F-4564-ABC0-F51430973E16}"/>
              </a:ext>
            </a:extLst>
          </p:cNvPr>
          <p:cNvCxnSpPr>
            <a:cxnSpLocks/>
          </p:cNvCxnSpPr>
          <p:nvPr/>
        </p:nvCxnSpPr>
        <p:spPr>
          <a:xfrm>
            <a:off x="2340381" y="5141062"/>
            <a:ext cx="1711960" cy="0"/>
          </a:xfrm>
          <a:prstGeom prst="straightConnector1">
            <a:avLst/>
          </a:prstGeom>
          <a:noFill/>
          <a:ln w="6667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C13C2448-5C6C-4265-B222-8D88ADA9943D}"/>
              </a:ext>
            </a:extLst>
          </p:cNvPr>
          <p:cNvSpPr txBox="1"/>
          <p:nvPr/>
        </p:nvSpPr>
        <p:spPr>
          <a:xfrm>
            <a:off x="7311838" y="2750909"/>
            <a:ext cx="3638939" cy="61555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000" b="1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Жеке бизнес </a:t>
            </a:r>
            <a:r>
              <a:rPr lang="ru-RU" sz="2000" b="1" dirty="0" err="1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процестерге</a:t>
            </a:r>
            <a:r>
              <a:rPr lang="ru-RU" sz="2000" b="1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реинжиниринг </a:t>
            </a:r>
            <a:r>
              <a:rPr lang="ru-RU" sz="2000" b="1" dirty="0" err="1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жүргізілді</a:t>
            </a:r>
            <a:endParaRPr lang="ru-RU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DE62046F-6FA3-4553-93B8-736FF790A514}"/>
              </a:ext>
            </a:extLst>
          </p:cNvPr>
          <p:cNvSpPr txBox="1"/>
          <p:nvPr/>
        </p:nvSpPr>
        <p:spPr>
          <a:xfrm>
            <a:off x="8116912" y="3563314"/>
            <a:ext cx="2841896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Денсаулық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сақтау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министрлігі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520F94C4-E04D-4EB2-A34F-36B3CC0FF7BF}"/>
              </a:ext>
            </a:extLst>
          </p:cNvPr>
          <p:cNvSpPr txBox="1"/>
          <p:nvPr/>
        </p:nvSpPr>
        <p:spPr>
          <a:xfrm>
            <a:off x="8116912" y="4225137"/>
            <a:ext cx="2841896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Еңбек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халықты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әлеуметтік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қорғау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министрлігі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51635076-8386-488C-A813-7C9875C0FE67}"/>
              </a:ext>
            </a:extLst>
          </p:cNvPr>
          <p:cNvSpPr txBox="1"/>
          <p:nvPr/>
        </p:nvSpPr>
        <p:spPr>
          <a:xfrm>
            <a:off x="8116912" y="5148570"/>
            <a:ext cx="2841896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ғылым</a:t>
            </a:r>
            <a:r>
              <a:rPr lang="ru-RU" sz="2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министрлігі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6" name="Рисунок 75">
            <a:extLst>
              <a:ext uri="{FF2B5EF4-FFF2-40B4-BE49-F238E27FC236}">
                <a16:creationId xmlns:a16="http://schemas.microsoft.com/office/drawing/2014/main" xmlns="" id="{05A270C9-CB9A-4E5C-9137-A1DB8D709A0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1288" y="3583090"/>
            <a:ext cx="576000" cy="576000"/>
          </a:xfrm>
          <a:prstGeom prst="rect">
            <a:avLst/>
          </a:prstGeom>
        </p:spPr>
      </p:pic>
      <p:pic>
        <p:nvPicPr>
          <p:cNvPr id="78" name="Рисунок 77">
            <a:extLst>
              <a:ext uri="{FF2B5EF4-FFF2-40B4-BE49-F238E27FC236}">
                <a16:creationId xmlns:a16="http://schemas.microsoft.com/office/drawing/2014/main" xmlns="" id="{3B6E83C3-5E1E-472B-8E0A-27DC4825BC9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1288" y="4375718"/>
            <a:ext cx="576000" cy="576000"/>
          </a:xfrm>
          <a:prstGeom prst="rect">
            <a:avLst/>
          </a:prstGeom>
        </p:spPr>
      </p:pic>
      <p:pic>
        <p:nvPicPr>
          <p:cNvPr id="80" name="Рисунок 79">
            <a:extLst>
              <a:ext uri="{FF2B5EF4-FFF2-40B4-BE49-F238E27FC236}">
                <a16:creationId xmlns:a16="http://schemas.microsoft.com/office/drawing/2014/main" xmlns="" id="{0ADFC8A0-AE5D-4472-8119-5474031075A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288" y="5184291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247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500;p18">
            <a:extLst>
              <a:ext uri="{FF2B5EF4-FFF2-40B4-BE49-F238E27FC236}">
                <a16:creationId xmlns:a16="http://schemas.microsoft.com/office/drawing/2014/main" xmlns="" id="{07DB118F-B464-47D6-84A6-B98D3DF68816}"/>
              </a:ext>
            </a:extLst>
          </p:cNvPr>
          <p:cNvSpPr/>
          <p:nvPr/>
        </p:nvSpPr>
        <p:spPr>
          <a:xfrm>
            <a:off x="6136785" y="2236537"/>
            <a:ext cx="5277305" cy="2384438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500;p18">
            <a:extLst>
              <a:ext uri="{FF2B5EF4-FFF2-40B4-BE49-F238E27FC236}">
                <a16:creationId xmlns:a16="http://schemas.microsoft.com/office/drawing/2014/main" xmlns="" id="{C67B29ED-128D-4AFA-9F66-D177B73A983B}"/>
              </a:ext>
            </a:extLst>
          </p:cNvPr>
          <p:cNvSpPr/>
          <p:nvPr/>
        </p:nvSpPr>
        <p:spPr>
          <a:xfrm>
            <a:off x="668025" y="4603623"/>
            <a:ext cx="5277305" cy="1078491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500;p18">
            <a:extLst>
              <a:ext uri="{FF2B5EF4-FFF2-40B4-BE49-F238E27FC236}">
                <a16:creationId xmlns:a16="http://schemas.microsoft.com/office/drawing/2014/main" xmlns="" id="{C159700F-C643-4311-A6CB-D5CC17474068}"/>
              </a:ext>
            </a:extLst>
          </p:cNvPr>
          <p:cNvSpPr/>
          <p:nvPr/>
        </p:nvSpPr>
        <p:spPr>
          <a:xfrm>
            <a:off x="687007" y="3154433"/>
            <a:ext cx="5239340" cy="1197859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500;p18">
            <a:extLst>
              <a:ext uri="{FF2B5EF4-FFF2-40B4-BE49-F238E27FC236}">
                <a16:creationId xmlns:a16="http://schemas.microsoft.com/office/drawing/2014/main" xmlns="" id="{57039660-002C-4A6A-9A1C-89BF34F3436B}"/>
              </a:ext>
            </a:extLst>
          </p:cNvPr>
          <p:cNvSpPr/>
          <p:nvPr/>
        </p:nvSpPr>
        <p:spPr>
          <a:xfrm>
            <a:off x="705990" y="1738180"/>
            <a:ext cx="5239340" cy="1164922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4E388C-BA9B-4BAD-976B-369EA553D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Ақпараттық</a:t>
            </a:r>
            <a:r>
              <a:rPr lang="ru-RU" sz="32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қауіпсіздікті</a:t>
            </a:r>
            <a:r>
              <a:rPr lang="ru-RU" sz="32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дамыту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66C2947-5132-41CD-ABF0-D1CDB1737F42}"/>
              </a:ext>
            </a:extLst>
          </p:cNvPr>
          <p:cNvSpPr txBox="1"/>
          <p:nvPr/>
        </p:nvSpPr>
        <p:spPr>
          <a:xfrm>
            <a:off x="1246473" y="1747056"/>
            <a:ext cx="460767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R="0" lvl="0" indent="0">
              <a:spcBef>
                <a:spcPts val="0"/>
              </a:spcBef>
              <a:spcAft>
                <a:spcPts val="0"/>
              </a:spcAft>
              <a:buNone/>
              <a:defRPr>
                <a:latin typeface="Tahoma"/>
                <a:ea typeface="Tahoma"/>
                <a:cs typeface="Tahoma"/>
              </a:defRPr>
            </a:lvl1pPr>
          </a:lstStyle>
          <a:p>
            <a:r>
              <a:rPr lang="kk-KZ" sz="2000" dirty="0"/>
              <a:t>Ақпараттық қауіпсіздіктің мемлекеттік жедел орталығының функционалын күшейту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FA61ED4-BEA2-4CC5-9EDC-4158E0AE4550}"/>
              </a:ext>
            </a:extLst>
          </p:cNvPr>
          <p:cNvSpPr txBox="1"/>
          <p:nvPr/>
        </p:nvSpPr>
        <p:spPr>
          <a:xfrm>
            <a:off x="1223878" y="3207274"/>
            <a:ext cx="479147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Ақпараттық-коммуникациялық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инфрақұрылымның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аса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маңызды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объектілерінің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тізбесін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кеңейту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232CFB6-2283-4752-9D0C-F2A0086656D7}"/>
              </a:ext>
            </a:extLst>
          </p:cNvPr>
          <p:cNvSpPr txBox="1"/>
          <p:nvPr/>
        </p:nvSpPr>
        <p:spPr>
          <a:xfrm>
            <a:off x="1259173" y="4580220"/>
            <a:ext cx="479146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ақпараттандыру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объектілеріндегі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осалдықтарды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анықтау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орталығын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енгізу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5BC2B87-809D-4D1A-8080-2E48E5D3FB16}"/>
              </a:ext>
            </a:extLst>
          </p:cNvPr>
          <p:cNvSpPr txBox="1"/>
          <p:nvPr/>
        </p:nvSpPr>
        <p:spPr>
          <a:xfrm>
            <a:off x="6771764" y="2338283"/>
            <a:ext cx="457420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қауіпсіздіктің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компьютерлік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оқыс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оқиғаларына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қою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ұлттық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қызметі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қауіпсіздіктің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мемлекеттік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жедел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орталығы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арасындағы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функциялардың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аражігін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ажырату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Google Shape;483;p17">
            <a:extLst>
              <a:ext uri="{FF2B5EF4-FFF2-40B4-BE49-F238E27FC236}">
                <a16:creationId xmlns:a16="http://schemas.microsoft.com/office/drawing/2014/main" xmlns="" id="{550A7716-4C4D-4C56-80AD-5D2159E85295}"/>
              </a:ext>
            </a:extLst>
          </p:cNvPr>
          <p:cNvSpPr txBox="1"/>
          <p:nvPr/>
        </p:nvSpPr>
        <p:spPr>
          <a:xfrm>
            <a:off x="575114" y="1962169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1</a:t>
            </a:r>
            <a:endParaRPr dirty="0"/>
          </a:p>
        </p:txBody>
      </p:sp>
      <p:sp>
        <p:nvSpPr>
          <p:cNvPr id="22" name="Google Shape;483;p17">
            <a:extLst>
              <a:ext uri="{FF2B5EF4-FFF2-40B4-BE49-F238E27FC236}">
                <a16:creationId xmlns:a16="http://schemas.microsoft.com/office/drawing/2014/main" xmlns="" id="{13CC4A75-163C-42D9-A3F6-CB296BA04E37}"/>
              </a:ext>
            </a:extLst>
          </p:cNvPr>
          <p:cNvSpPr txBox="1"/>
          <p:nvPr/>
        </p:nvSpPr>
        <p:spPr>
          <a:xfrm>
            <a:off x="578990" y="3328440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2</a:t>
            </a:r>
            <a:endParaRPr dirty="0"/>
          </a:p>
        </p:txBody>
      </p:sp>
      <p:sp>
        <p:nvSpPr>
          <p:cNvPr id="23" name="Google Shape;483;p17">
            <a:extLst>
              <a:ext uri="{FF2B5EF4-FFF2-40B4-BE49-F238E27FC236}">
                <a16:creationId xmlns:a16="http://schemas.microsoft.com/office/drawing/2014/main" xmlns="" id="{B9A8CB5B-135A-4E25-905E-38F92F6639F3}"/>
              </a:ext>
            </a:extLst>
          </p:cNvPr>
          <p:cNvSpPr txBox="1"/>
          <p:nvPr/>
        </p:nvSpPr>
        <p:spPr>
          <a:xfrm>
            <a:off x="642207" y="4599786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3</a:t>
            </a:r>
            <a:endParaRPr dirty="0"/>
          </a:p>
        </p:txBody>
      </p:sp>
      <p:sp>
        <p:nvSpPr>
          <p:cNvPr id="25" name="Google Shape;483;p17">
            <a:extLst>
              <a:ext uri="{FF2B5EF4-FFF2-40B4-BE49-F238E27FC236}">
                <a16:creationId xmlns:a16="http://schemas.microsoft.com/office/drawing/2014/main" xmlns="" id="{4A3F61DE-A6BE-4241-B7CC-BC4725A2CB98}"/>
              </a:ext>
            </a:extLst>
          </p:cNvPr>
          <p:cNvSpPr txBox="1"/>
          <p:nvPr/>
        </p:nvSpPr>
        <p:spPr>
          <a:xfrm>
            <a:off x="6172024" y="2929701"/>
            <a:ext cx="634979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38939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500;p18">
            <a:extLst>
              <a:ext uri="{FF2B5EF4-FFF2-40B4-BE49-F238E27FC236}">
                <a16:creationId xmlns:a16="http://schemas.microsoft.com/office/drawing/2014/main" xmlns="" id="{5B0C3E49-DC92-4E21-9F99-270DC7F0E058}"/>
              </a:ext>
            </a:extLst>
          </p:cNvPr>
          <p:cNvSpPr/>
          <p:nvPr/>
        </p:nvSpPr>
        <p:spPr>
          <a:xfrm>
            <a:off x="5957985" y="4208583"/>
            <a:ext cx="5239340" cy="1141704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500;p18">
            <a:extLst>
              <a:ext uri="{FF2B5EF4-FFF2-40B4-BE49-F238E27FC236}">
                <a16:creationId xmlns:a16="http://schemas.microsoft.com/office/drawing/2014/main" xmlns="" id="{9B6D0C4E-485F-42E7-9C87-BC9CBABE7545}"/>
              </a:ext>
            </a:extLst>
          </p:cNvPr>
          <p:cNvSpPr/>
          <p:nvPr/>
        </p:nvSpPr>
        <p:spPr>
          <a:xfrm>
            <a:off x="831682" y="2583822"/>
            <a:ext cx="4740806" cy="743939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500;p18">
            <a:extLst>
              <a:ext uri="{FF2B5EF4-FFF2-40B4-BE49-F238E27FC236}">
                <a16:creationId xmlns:a16="http://schemas.microsoft.com/office/drawing/2014/main" xmlns="" id="{DD0D93F1-7497-44FC-B75F-FD15AAAD1B97}"/>
              </a:ext>
            </a:extLst>
          </p:cNvPr>
          <p:cNvSpPr/>
          <p:nvPr/>
        </p:nvSpPr>
        <p:spPr>
          <a:xfrm>
            <a:off x="831682" y="1634076"/>
            <a:ext cx="4740806" cy="743939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D70C76-10A9-4532-857C-A3D291B46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2060"/>
                </a:solidFill>
              </a:rPr>
              <a:t>Заң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жобасын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қабылдаудың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әсері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0ED70E0-62FA-492C-923B-23F34B70FAD0}"/>
              </a:ext>
            </a:extLst>
          </p:cNvPr>
          <p:cNvSpPr txBox="1"/>
          <p:nvPr/>
        </p:nvSpPr>
        <p:spPr>
          <a:xfrm>
            <a:off x="1419707" y="1629675"/>
            <a:ext cx="437593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инновациялық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белсенділікті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арттыру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E717FA6-1ACA-413B-A797-A0AF2CFF022D}"/>
              </a:ext>
            </a:extLst>
          </p:cNvPr>
          <p:cNvSpPr txBox="1"/>
          <p:nvPr/>
        </p:nvSpPr>
        <p:spPr>
          <a:xfrm>
            <a:off x="1419707" y="2552477"/>
            <a:ext cx="41527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экономика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салаларын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цифрландыру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C0B252BA-CB98-4AC1-A8F0-DD56A3153C07}"/>
              </a:ext>
            </a:extLst>
          </p:cNvPr>
          <p:cNvSpPr txBox="1"/>
          <p:nvPr/>
        </p:nvSpPr>
        <p:spPr>
          <a:xfrm>
            <a:off x="6523528" y="4303979"/>
            <a:ext cx="447069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әкімшілік рәсімдерді оңайлату және әкімшілік кедергілерді жою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Google Shape;483;p17">
            <a:extLst>
              <a:ext uri="{FF2B5EF4-FFF2-40B4-BE49-F238E27FC236}">
                <a16:creationId xmlns:a16="http://schemas.microsoft.com/office/drawing/2014/main" xmlns="" id="{DEA0845A-2CC7-487D-826E-DE4AB117DAA8}"/>
              </a:ext>
            </a:extLst>
          </p:cNvPr>
          <p:cNvSpPr txBox="1"/>
          <p:nvPr/>
        </p:nvSpPr>
        <p:spPr>
          <a:xfrm>
            <a:off x="738128" y="1570850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1</a:t>
            </a:r>
            <a:endParaRPr dirty="0"/>
          </a:p>
        </p:txBody>
      </p:sp>
      <p:sp>
        <p:nvSpPr>
          <p:cNvPr id="24" name="Google Shape;483;p17">
            <a:extLst>
              <a:ext uri="{FF2B5EF4-FFF2-40B4-BE49-F238E27FC236}">
                <a16:creationId xmlns:a16="http://schemas.microsoft.com/office/drawing/2014/main" xmlns="" id="{6B044A57-F204-4200-BCC6-8253895DFBA1}"/>
              </a:ext>
            </a:extLst>
          </p:cNvPr>
          <p:cNvSpPr txBox="1"/>
          <p:nvPr/>
        </p:nvSpPr>
        <p:spPr>
          <a:xfrm>
            <a:off x="738128" y="2520596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2</a:t>
            </a:r>
            <a:endParaRPr dirty="0"/>
          </a:p>
        </p:txBody>
      </p:sp>
      <p:sp>
        <p:nvSpPr>
          <p:cNvPr id="25" name="Google Shape;500;p18">
            <a:extLst>
              <a:ext uri="{FF2B5EF4-FFF2-40B4-BE49-F238E27FC236}">
                <a16:creationId xmlns:a16="http://schemas.microsoft.com/office/drawing/2014/main" xmlns="" id="{90B2BA54-9235-49AE-8B20-94C5811074AC}"/>
              </a:ext>
            </a:extLst>
          </p:cNvPr>
          <p:cNvSpPr/>
          <p:nvPr/>
        </p:nvSpPr>
        <p:spPr>
          <a:xfrm>
            <a:off x="845226" y="3581468"/>
            <a:ext cx="4740806" cy="743939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483;p17">
            <a:extLst>
              <a:ext uri="{FF2B5EF4-FFF2-40B4-BE49-F238E27FC236}">
                <a16:creationId xmlns:a16="http://schemas.microsoft.com/office/drawing/2014/main" xmlns="" id="{7DAE6AB4-3577-44BC-9732-571EE3E2BB91}"/>
              </a:ext>
            </a:extLst>
          </p:cNvPr>
          <p:cNvSpPr txBox="1"/>
          <p:nvPr/>
        </p:nvSpPr>
        <p:spPr>
          <a:xfrm>
            <a:off x="738128" y="3508244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3</a:t>
            </a:r>
            <a:endParaRPr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DA8041B-D7A9-41FD-AF8D-A0EE0422DEB7}"/>
              </a:ext>
            </a:extLst>
          </p:cNvPr>
          <p:cNvSpPr txBox="1"/>
          <p:nvPr/>
        </p:nvSpPr>
        <p:spPr>
          <a:xfrm>
            <a:off x="1464666" y="3697391"/>
            <a:ext cx="398272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мемлекеттік бюджетті үнемдеу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Google Shape;500;p18">
            <a:extLst>
              <a:ext uri="{FF2B5EF4-FFF2-40B4-BE49-F238E27FC236}">
                <a16:creationId xmlns:a16="http://schemas.microsoft.com/office/drawing/2014/main" xmlns="" id="{59E8EEE3-1A05-48D3-8D44-CE5E52947CBC}"/>
              </a:ext>
            </a:extLst>
          </p:cNvPr>
          <p:cNvSpPr/>
          <p:nvPr/>
        </p:nvSpPr>
        <p:spPr>
          <a:xfrm>
            <a:off x="831682" y="4557949"/>
            <a:ext cx="4740806" cy="1141704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483;p17">
            <a:extLst>
              <a:ext uri="{FF2B5EF4-FFF2-40B4-BE49-F238E27FC236}">
                <a16:creationId xmlns:a16="http://schemas.microsoft.com/office/drawing/2014/main" xmlns="" id="{568F4CBB-2BFB-4815-B918-C435DED98CD6}"/>
              </a:ext>
            </a:extLst>
          </p:cNvPr>
          <p:cNvSpPr txBox="1"/>
          <p:nvPr/>
        </p:nvSpPr>
        <p:spPr>
          <a:xfrm>
            <a:off x="784728" y="4660346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4</a:t>
            </a:r>
            <a:endParaRPr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70CEB2B-DDEF-4050-BE87-B7C75D69F05E}"/>
              </a:ext>
            </a:extLst>
          </p:cNvPr>
          <p:cNvSpPr txBox="1"/>
          <p:nvPr/>
        </p:nvSpPr>
        <p:spPr>
          <a:xfrm>
            <a:off x="1419707" y="4569862"/>
            <a:ext cx="398272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цифрландыру есебінен сыбайлас жемқорлықтың алдын алу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Google Shape;500;p18">
            <a:extLst>
              <a:ext uri="{FF2B5EF4-FFF2-40B4-BE49-F238E27FC236}">
                <a16:creationId xmlns:a16="http://schemas.microsoft.com/office/drawing/2014/main" xmlns="" id="{FEE9CD24-4F7A-457A-AFA9-ED74B85A1C87}"/>
              </a:ext>
            </a:extLst>
          </p:cNvPr>
          <p:cNvSpPr/>
          <p:nvPr/>
        </p:nvSpPr>
        <p:spPr>
          <a:xfrm>
            <a:off x="5957985" y="1682154"/>
            <a:ext cx="5239340" cy="829510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483;p17">
            <a:extLst>
              <a:ext uri="{FF2B5EF4-FFF2-40B4-BE49-F238E27FC236}">
                <a16:creationId xmlns:a16="http://schemas.microsoft.com/office/drawing/2014/main" xmlns="" id="{E789D54D-A5A9-477E-9F83-23E169D05651}"/>
              </a:ext>
            </a:extLst>
          </p:cNvPr>
          <p:cNvSpPr txBox="1"/>
          <p:nvPr/>
        </p:nvSpPr>
        <p:spPr>
          <a:xfrm>
            <a:off x="5888549" y="1684545"/>
            <a:ext cx="63497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5</a:t>
            </a:r>
            <a:endParaRPr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86D1266-7845-4C4C-A76B-90AED74B68F8}"/>
              </a:ext>
            </a:extLst>
          </p:cNvPr>
          <p:cNvSpPr txBox="1"/>
          <p:nvPr/>
        </p:nvSpPr>
        <p:spPr>
          <a:xfrm>
            <a:off x="6589683" y="1629675"/>
            <a:ext cx="447069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қауіпсіздік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саласындағы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бұзушылықтар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санын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азайту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Google Shape;500;p18">
            <a:extLst>
              <a:ext uri="{FF2B5EF4-FFF2-40B4-BE49-F238E27FC236}">
                <a16:creationId xmlns:a16="http://schemas.microsoft.com/office/drawing/2014/main" xmlns="" id="{905E4342-C171-457B-9E0F-4F2BC050B1BF}"/>
              </a:ext>
            </a:extLst>
          </p:cNvPr>
          <p:cNvSpPr/>
          <p:nvPr/>
        </p:nvSpPr>
        <p:spPr>
          <a:xfrm>
            <a:off x="5959228" y="2871241"/>
            <a:ext cx="5239340" cy="1114840"/>
          </a:xfrm>
          <a:prstGeom prst="roundRect">
            <a:avLst>
              <a:gd name="adj" fmla="val 5952"/>
            </a:avLst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483;p17">
            <a:extLst>
              <a:ext uri="{FF2B5EF4-FFF2-40B4-BE49-F238E27FC236}">
                <a16:creationId xmlns:a16="http://schemas.microsoft.com/office/drawing/2014/main" xmlns="" id="{4CA0F2DB-ECA5-401A-9458-3FD196D0E27F}"/>
              </a:ext>
            </a:extLst>
          </p:cNvPr>
          <p:cNvSpPr txBox="1"/>
          <p:nvPr/>
        </p:nvSpPr>
        <p:spPr>
          <a:xfrm>
            <a:off x="5865675" y="2985815"/>
            <a:ext cx="58581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6</a:t>
            </a:r>
            <a:endParaRPr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CF8C3EA-E3BB-4D37-A5D4-ADC790BC9925}"/>
              </a:ext>
            </a:extLst>
          </p:cNvPr>
          <p:cNvSpPr txBox="1"/>
          <p:nvPr/>
        </p:nvSpPr>
        <p:spPr>
          <a:xfrm>
            <a:off x="6589683" y="2881783"/>
            <a:ext cx="447069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экономиканың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тартымдылығын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арттыру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азаматтар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бизнестің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сенімі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Google Shape;483;p17">
            <a:extLst>
              <a:ext uri="{FF2B5EF4-FFF2-40B4-BE49-F238E27FC236}">
                <a16:creationId xmlns:a16="http://schemas.microsoft.com/office/drawing/2014/main" xmlns="" id="{805325C3-24F8-4E4D-9CA0-C40BD61EA770}"/>
              </a:ext>
            </a:extLst>
          </p:cNvPr>
          <p:cNvSpPr txBox="1"/>
          <p:nvPr/>
        </p:nvSpPr>
        <p:spPr>
          <a:xfrm>
            <a:off x="5864431" y="4325559"/>
            <a:ext cx="659097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b="1" dirty="0">
                <a:solidFill>
                  <a:srgbClr val="B3C6E7"/>
                </a:solidFill>
                <a:latin typeface="Tahoma"/>
                <a:ea typeface="Tahoma"/>
                <a:cs typeface="Tahoma"/>
                <a:sym typeface="Tahoma"/>
              </a:rPr>
              <a:t>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2419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3726FFC-44C3-4E2C-AE65-083D2B12D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8AF89D66-0D64-4E49-813E-5EDB84CA891A}" type="slidenum">
              <a:rPr lang="ru-RU" smtClean="0"/>
              <a:pPr algn="l"/>
              <a:t>8</a:t>
            </a:fld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B37F861-E7EB-47A1-A3AA-BBE4A74C2BE3}"/>
              </a:ext>
            </a:extLst>
          </p:cNvPr>
          <p:cNvSpPr txBox="1"/>
          <p:nvPr/>
        </p:nvSpPr>
        <p:spPr>
          <a:xfrm>
            <a:off x="3048856" y="2830163"/>
            <a:ext cx="7060344" cy="833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lnSpc>
                <a:spcPct val="150000"/>
              </a:lnSpc>
              <a:spcAft>
                <a:spcPts val="1000"/>
              </a:spcAft>
            </a:pPr>
            <a:r>
              <a:rPr lang="kk-KZ" sz="3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Назарларыңызға рахмет!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8798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314</Words>
  <Application>Microsoft Office PowerPoint</Application>
  <PresentationFormat>Широкоэкранный</PresentationFormat>
  <Paragraphs>70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Инновацияларды ынталандыру</vt:lpstr>
      <vt:lpstr>Цифрландыруды дамыту </vt:lpstr>
      <vt:lpstr>Мемлекеттік басқаруды  «цифрлық қайта жүктеу»</vt:lpstr>
      <vt:lpstr>Ақпараттық қауіпсіздікті дамыту</vt:lpstr>
      <vt:lpstr>Заң жобасын қабылдаудың әсері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dtckz008@outlook.com</dc:creator>
  <cp:lastModifiedBy>Клышпаев Динмухамед</cp:lastModifiedBy>
  <cp:revision>27</cp:revision>
  <dcterms:created xsi:type="dcterms:W3CDTF">2021-11-19T04:21:17Z</dcterms:created>
  <dcterms:modified xsi:type="dcterms:W3CDTF">2022-03-05T11:13:46Z</dcterms:modified>
</cp:coreProperties>
</file>