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527" r:id="rId3"/>
    <p:sldId id="528" r:id="rId4"/>
    <p:sldId id="529" r:id="rId5"/>
    <p:sldId id="530" r:id="rId6"/>
    <p:sldId id="535" r:id="rId7"/>
    <p:sldId id="536" r:id="rId8"/>
    <p:sldId id="537" r:id="rId9"/>
    <p:sldId id="539" r:id="rId10"/>
    <p:sldId id="542" r:id="rId11"/>
    <p:sldId id="541" r:id="rId12"/>
    <p:sldId id="538" r:id="rId13"/>
    <p:sldId id="548" r:id="rId14"/>
    <p:sldId id="544" r:id="rId15"/>
    <p:sldId id="554" r:id="rId16"/>
    <p:sldId id="555" r:id="rId17"/>
    <p:sldId id="546" r:id="rId18"/>
    <p:sldId id="323" r:id="rId19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22938"/>
    <a:srgbClr val="99FF99"/>
    <a:srgbClr val="D6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108" y="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21.05.15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3004207015454434"/>
          <c:w val="0.93888888888888888"/>
          <c:h val="0.397185027004792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1F4E79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1F4E79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0-4FCF-9DFF-B5289CCEE34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1F4E79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0-4FCF-9DFF-B5289CCEE340}"/>
              </c:ext>
            </c:extLst>
          </c:dPt>
          <c:dLbls>
            <c:dLbl>
              <c:idx val="1"/>
              <c:layout>
                <c:manualLayout>
                  <c:x val="0"/>
                  <c:y val="0.151160010632626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C0-4FCF-9DFF-B5289CCEE340}"/>
                </c:ext>
              </c:extLst>
            </c:dLbl>
            <c:dLbl>
              <c:idx val="2"/>
              <c:layout>
                <c:manualLayout>
                  <c:x val="-1.0185067526415994E-16"/>
                  <c:y val="0.17723370542575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C0-4FCF-9DFF-B5289CCEE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Парақ1!$C$23:$G$23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Парақ1!$C$24:$G$24</c:f>
              <c:numCache>
                <c:formatCode>0%</c:formatCode>
                <c:ptCount val="5"/>
                <c:pt idx="0">
                  <c:v>0.01</c:v>
                </c:pt>
                <c:pt idx="1">
                  <c:v>0.1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C0-4FCF-9DFF-B5289CCEE3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890080096"/>
        <c:axId val="-1890073568"/>
      </c:barChart>
      <c:catAx>
        <c:axId val="-189008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0073568"/>
        <c:crosses val="autoZero"/>
        <c:auto val="1"/>
        <c:lblAlgn val="ctr"/>
        <c:lblOffset val="100"/>
        <c:noMultiLvlLbl val="0"/>
      </c:catAx>
      <c:valAx>
        <c:axId val="-1890073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890080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A-4BC6-B70A-63BAB31835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BA-4BC6-B70A-63BAB31835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BA-4BC6-B70A-63BAB31835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BA-4BC6-B70A-63BAB318352E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BA-4BC6-B70A-63BAB3183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B-4A2C-8458-92DF1AF5AD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0B-4A2C-8458-92DF1AF5AD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0B-4A2C-8458-92DF1AF5AD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0B-4A2C-8458-92DF1AF5ADD3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0B-4A2C-8458-92DF1AF5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E5-460C-B5B4-DDEF7AE436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E5-460C-B5B4-DDEF7AE436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E5-460C-B5B4-DDEF7AE436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E5-460C-B5B4-DDEF7AE43601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E5-460C-B5B4-DDEF7AE4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580B-394D-42B6-B9AA-1CADDCAFE571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180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180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2BB62-7365-4AD1-8D01-E184EC566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3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B764-FD3C-474A-941A-56497E52BD3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FEBE6-4712-47AC-8513-4B4D6DE47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5F96-AB06-4C26-9DBD-22701F6DDE0E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1250" y="4978399"/>
            <a:ext cx="412750" cy="157957"/>
          </a:xfrm>
          <a:solidFill>
            <a:srgbClr val="002060"/>
          </a:solidFill>
        </p:spPr>
        <p:txBody>
          <a:bodyPr/>
          <a:lstStyle>
            <a:lvl1pPr algn="ctr">
              <a:defRPr sz="1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E0FDECB-39F6-4F52-B174-011A5D3E9C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35D1-EF19-46F7-9B07-96D3CCAF455E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7442-8BC3-42AE-AD2C-772D1C8FB24B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D36-9E71-4ADA-BAA4-A15C9BBC8EDC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8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76F-1F2F-4665-8D4E-5B63F663FC95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5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348D-0F25-4627-9276-8DF8F59E8FED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0CD2-B5F6-4A05-9FEC-7B690F0159AA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8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6CC2-9C4F-4B73-9AF9-95C1107621DE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0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6B30-1952-4E38-B08C-725503854FA3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3F2D-102D-47DC-8AED-24722B173669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F7B-6BEF-4C2E-A2AE-4D1892507452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5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B704-E2C4-4C6D-BA07-24EEC796F4E6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350" y="4991100"/>
            <a:ext cx="374650" cy="152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E0FDECB-39F6-4F52-B174-011A5D3E9C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99995" y="2122796"/>
            <a:ext cx="69674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 МЕРАХ ПО ДЕМОНОПОЛИЗАЦИИ КЛЮЧЕВЫХ ТОВАРНЫХ РЫНКОВ РЕСПУБЛИКИ КАЗАХСТАН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9" y="217410"/>
            <a:ext cx="864627" cy="864627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99874" y="4864894"/>
            <a:ext cx="6867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Century Gothic" panose="020B0502020202020204" pitchFamily="34" charset="0"/>
              </a:rPr>
              <a:t>г. Нур-Султан, 17 марта 2022 год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229106" y="280391"/>
            <a:ext cx="33270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АГЕНТСТВО ПО ЗАЩИТЕ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И РАЗВИТИЮ КОНКУРЕНЦИИ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РЕСПУБЛИКИ КАЗАХСТАН </a:t>
            </a:r>
          </a:p>
        </p:txBody>
      </p:sp>
    </p:spTree>
    <p:extLst>
      <p:ext uri="{BB962C8B-B14F-4D97-AF65-F5344CB8AC3E}">
        <p14:creationId xmlns:p14="http://schemas.microsoft.com/office/powerpoint/2010/main" val="403372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Сокращение дифференциации тарифов по группам потребителей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30148"/>
              </p:ext>
            </p:extLst>
          </p:nvPr>
        </p:nvGraphicFramePr>
        <p:xfrm>
          <a:off x="50800" y="1400654"/>
          <a:ext cx="7975599" cy="3568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4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9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41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Регион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Тарифы, тенге / 1 кВтч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Разница в тарифах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между бытовым потребителем и средне-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отпускным (2022 год)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Размер дифференциации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в %, по годам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Средне-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отпускной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Бытовые потребители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Century Gothic" panose="020B0502020202020204" pitchFamily="34" charset="0"/>
                        </a:rPr>
                        <a:t> Юр. лица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Бюджетные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тенге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2022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2023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2024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2025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ЗКО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20,98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17,21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23,42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39,04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3,77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Алматы 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19,74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16,86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20,79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27,23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84195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Манг</a:t>
                      </a:r>
                      <a:r>
                        <a:rPr lang="ru-RU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17,22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15,96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17,82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19,75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1,26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Кост.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23,77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16,87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29,20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49,97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6,90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814245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Кыз.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15,66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23,09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37,50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3,30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920161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Нур-Султан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19,84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13,59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50,00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6,25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Алм.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21,45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15,28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26,53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38,67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6,17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Акм. 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32,18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32,18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6,18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Акт.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9,63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24,37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27,69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9,19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Атыр. 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5,44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effectLst/>
                          <a:latin typeface="Century Gothic" panose="020B0502020202020204" pitchFamily="34" charset="0"/>
                        </a:rPr>
                        <a:t>26,21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effectLst/>
                          <a:latin typeface="Century Gothic" panose="020B0502020202020204" pitchFamily="34" charset="0"/>
                        </a:rPr>
                        <a:t>31,47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16,59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Жамб.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21,37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14,31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43,45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7,06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Кар.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19,17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11,44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59,51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7,73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ВКО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17,35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31,01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5,10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Павл.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10,92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43,76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7,26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СКО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19,04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effectLst/>
                          <a:latin typeface="Century Gothic" panose="020B0502020202020204" pitchFamily="34" charset="0"/>
                        </a:rPr>
                        <a:t>12,42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27,96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6,62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4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Турк.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21,57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15,13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29,62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31,51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6,44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971550" y="622148"/>
            <a:ext cx="4647422" cy="720335"/>
            <a:chOff x="185352" y="1061454"/>
            <a:chExt cx="3154193" cy="72033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4"/>
              <a:ext cx="3154193" cy="7203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Google Shape;315;p39"/>
            <p:cNvSpPr txBox="1"/>
            <p:nvPr/>
          </p:nvSpPr>
          <p:spPr>
            <a:xfrm>
              <a:off x="229890" y="1221311"/>
              <a:ext cx="294268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4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98596" y="584650"/>
            <a:ext cx="2327804" cy="775379"/>
            <a:chOff x="201204" y="979554"/>
            <a:chExt cx="3217615" cy="83096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201205" y="1061454"/>
              <a:ext cx="3217614" cy="7277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Google Shape;315;p39"/>
            <p:cNvSpPr txBox="1"/>
            <p:nvPr/>
          </p:nvSpPr>
          <p:spPr>
            <a:xfrm>
              <a:off x="201204" y="979554"/>
              <a:ext cx="3217614" cy="830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ПЛАН-ГРАФИК сокращения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дифференциации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4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pic>
        <p:nvPicPr>
          <p:cNvPr id="16" name="Рисунок 15" descr="Семья с двумя детьми">
            <a:extLst>
              <a:ext uri="{FF2B5EF4-FFF2-40B4-BE49-F238E27FC236}">
                <a16:creationId xmlns:a16="http://schemas.microsoft.com/office/drawing/2014/main" id="{C9BCF178-CB3E-42E4-96D1-091C1484A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5" y="1498631"/>
            <a:ext cx="508817" cy="5088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11" y="1577675"/>
            <a:ext cx="353330" cy="3536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26" y="1592885"/>
            <a:ext cx="356652" cy="356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88" y="1611058"/>
            <a:ext cx="320307" cy="3203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C850C9-0234-45C8-918D-CF11E40997FC}"/>
              </a:ext>
            </a:extLst>
          </p:cNvPr>
          <p:cNvSpPr txBox="1"/>
          <p:nvPr/>
        </p:nvSpPr>
        <p:spPr>
          <a:xfrm>
            <a:off x="7973160" y="1360029"/>
            <a:ext cx="117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Ежегодная сумма экономии бюджетных средств </a:t>
            </a: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 млрд.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AAED1A-41A5-4DCA-9D8D-448B117CA7D5}"/>
              </a:ext>
            </a:extLst>
          </p:cNvPr>
          <p:cNvSpPr txBox="1"/>
          <p:nvPr/>
        </p:nvSpPr>
        <p:spPr>
          <a:xfrm>
            <a:off x="8023885" y="2074930"/>
            <a:ext cx="11201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Необходимая дополнительно ежегодная сумма выплат действующим получателям жилищной помощи</a:t>
            </a: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600 млн.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EC679-A405-40A1-A60F-321B07131A7C}"/>
              </a:ext>
            </a:extLst>
          </p:cNvPr>
          <p:cNvSpPr txBox="1"/>
          <p:nvPr/>
        </p:nvSpPr>
        <p:spPr>
          <a:xfrm>
            <a:off x="8023885" y="3311802"/>
            <a:ext cx="11201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Сумма ежегодных фактических выплат жилищной помощи</a:t>
            </a: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млрд.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24" name="Google Shape;276;p38">
            <a:extLst>
              <a:ext uri="{FF2B5EF4-FFF2-40B4-BE49-F238E27FC236}">
                <a16:creationId xmlns:a16="http://schemas.microsoft.com/office/drawing/2014/main" id="{E2F3C793-5253-4565-A6C6-615E9F6C8BC3}"/>
              </a:ext>
            </a:extLst>
          </p:cNvPr>
          <p:cNvCxnSpPr>
            <a:cxnSpLocks/>
          </p:cNvCxnSpPr>
          <p:nvPr/>
        </p:nvCxnSpPr>
        <p:spPr>
          <a:xfrm>
            <a:off x="8179137" y="2104459"/>
            <a:ext cx="73025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" name="Google Shape;276;p38">
            <a:extLst>
              <a:ext uri="{FF2B5EF4-FFF2-40B4-BE49-F238E27FC236}">
                <a16:creationId xmlns:a16="http://schemas.microsoft.com/office/drawing/2014/main" id="{F68BD897-1AD4-4FFE-B905-5206AA5B70B1}"/>
              </a:ext>
            </a:extLst>
          </p:cNvPr>
          <p:cNvCxnSpPr>
            <a:cxnSpLocks/>
          </p:cNvCxnSpPr>
          <p:nvPr/>
        </p:nvCxnSpPr>
        <p:spPr>
          <a:xfrm>
            <a:off x="8193455" y="3306036"/>
            <a:ext cx="73025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" name="Google Shape;276;p38">
            <a:extLst>
              <a:ext uri="{FF2B5EF4-FFF2-40B4-BE49-F238E27FC236}">
                <a16:creationId xmlns:a16="http://schemas.microsoft.com/office/drawing/2014/main" id="{BAADE466-5CD9-4CB7-9203-E824FC911B29}"/>
              </a:ext>
            </a:extLst>
          </p:cNvPr>
          <p:cNvCxnSpPr>
            <a:cxnSpLocks/>
          </p:cNvCxnSpPr>
          <p:nvPr/>
        </p:nvCxnSpPr>
        <p:spPr>
          <a:xfrm>
            <a:off x="8218817" y="4173576"/>
            <a:ext cx="73025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972CB7-66C7-460C-9387-90F33E43A9F5}"/>
              </a:ext>
            </a:extLst>
          </p:cNvPr>
          <p:cNvSpPr txBox="1"/>
          <p:nvPr/>
        </p:nvSpPr>
        <p:spPr>
          <a:xfrm>
            <a:off x="8023885" y="4212688"/>
            <a:ext cx="1120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Снижение издержек МСБ</a:t>
            </a: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 млрд.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F0A9E0F-62DA-44E0-8D34-B7BCDC770D6F}"/>
              </a:ext>
            </a:extLst>
          </p:cNvPr>
          <p:cNvSpPr/>
          <p:nvPr/>
        </p:nvSpPr>
        <p:spPr>
          <a:xfrm>
            <a:off x="8106024" y="661072"/>
            <a:ext cx="923675" cy="6791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Эффект </a:t>
            </a:r>
          </a:p>
        </p:txBody>
      </p:sp>
    </p:spTree>
    <p:extLst>
      <p:ext uri="{BB962C8B-B14F-4D97-AF65-F5344CB8AC3E}">
        <p14:creationId xmlns:p14="http://schemas.microsoft.com/office/powerpoint/2010/main" val="20124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63347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Вертикальная интеграция и доступ к оптовому рынку ЭПО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5960471-EB13-49FC-A159-EE384DCAC702}"/>
              </a:ext>
            </a:extLst>
          </p:cNvPr>
          <p:cNvGraphicFramePr>
            <a:graphicFrameLocks noGrp="1"/>
          </p:cNvGraphicFramePr>
          <p:nvPr/>
        </p:nvGraphicFramePr>
        <p:xfrm>
          <a:off x="132130" y="623271"/>
          <a:ext cx="5381021" cy="254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РЕГИОН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(АДМ. ЦЕНТР)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ТОВАРНЫЙ РЫНОК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ГЕНЕРАЦИЯ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ПЕРЕДАЧА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СБЫТ</a:t>
                      </a:r>
                    </a:p>
                  </a:txBody>
                  <a:tcPr marL="72000" marR="7620" marT="360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РЕГИОНЫ, ГДЕ ОТСУТСТВУЕТ ВЕРТИКАЛЬНАЯ ИНТЕГРАЦИЯ</a:t>
                      </a:r>
                    </a:p>
                  </a:txBody>
                  <a:tcPr marL="72000" marR="762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Костанай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</a:t>
                      </a:r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Костанайэнергоцентр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ЗКО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Батысэнергоресурсы 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5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ВЕРТИКАЛЬНАЯ</a:t>
                      </a:r>
                      <a:r>
                        <a:rPr lang="ru-RU" sz="7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ИНТЕГРАЦИЯ </a:t>
                      </a:r>
                      <a:r>
                        <a:rPr lang="ru-RU" sz="7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УРОВНЕ РЭК И ЭСО </a:t>
                      </a:r>
                    </a:p>
                  </a:txBody>
                  <a:tcPr marL="72000" marR="7200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Акмолинский э/у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Акмолинская РЭК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АРЭК Энергосбыт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Талдыкорганский э/у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ТАТЭК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Жетысуэнерготрейд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ПОЛНАЯ</a:t>
                      </a:r>
                      <a:r>
                        <a:rPr lang="ru-RU" sz="7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ВЕРТИКАЛЬНАЯ ИНТЕГРАЦИЯ</a:t>
                      </a:r>
                      <a:endParaRPr lang="ru-RU" sz="7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Павлодарэнерго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Павлодарская РЭК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Павлодарэнергосбыт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Севказэнергосбыт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Североказ.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РЭК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ТОО Севказэнергосбыт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Караганда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Караганда</a:t>
                      </a:r>
                      <a:r>
                        <a:rPr lang="ru-RU" sz="7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энергоцентр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Караганда</a:t>
                      </a:r>
                      <a:r>
                        <a:rPr lang="ru-RU" sz="7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жарык</a:t>
                      </a:r>
                      <a:endParaRPr lang="ru-RU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Карагандажылусбыт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АлЭС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700" u="none" strike="noStrike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ГРЭС-1, ГРЭС-2 …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Алатау жарык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Алматыэнергосбыт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</a:t>
                      </a:r>
                      <a:r>
                        <a:rPr lang="ru-RU" sz="7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 ТЭЦ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Атырау Жарык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 </a:t>
                      </a:r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Энергосату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Тараз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Жамбылская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ГРЭС 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ТОО Жамбылские электросети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 жарык сауда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C9C8162-4550-43F7-8D11-A570615E7BD3}"/>
              </a:ext>
            </a:extLst>
          </p:cNvPr>
          <p:cNvGrpSpPr/>
          <p:nvPr/>
        </p:nvGrpSpPr>
        <p:grpSpPr>
          <a:xfrm>
            <a:off x="4275366" y="3394902"/>
            <a:ext cx="4703531" cy="1334859"/>
            <a:chOff x="4420982" y="1932778"/>
            <a:chExt cx="3663867" cy="1493390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400E3ED-F827-4F00-8CA8-5E574AE4321C}"/>
                </a:ext>
              </a:extLst>
            </p:cNvPr>
            <p:cNvGrpSpPr/>
            <p:nvPr/>
          </p:nvGrpSpPr>
          <p:grpSpPr>
            <a:xfrm>
              <a:off x="4420982" y="1932778"/>
              <a:ext cx="3663867" cy="1493390"/>
              <a:chOff x="3433822" y="875481"/>
              <a:chExt cx="3663867" cy="1493390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F206B3BB-17E6-4DFA-91C7-625F2339D40B}"/>
                  </a:ext>
                </a:extLst>
              </p:cNvPr>
              <p:cNvGrpSpPr/>
              <p:nvPr/>
            </p:nvGrpSpPr>
            <p:grpSpPr>
              <a:xfrm>
                <a:off x="3433822" y="1014905"/>
                <a:ext cx="3663867" cy="1353966"/>
                <a:chOff x="125291" y="4556325"/>
                <a:chExt cx="3663867" cy="1353966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03B49A0C-C9D8-4173-9557-7B5FFB918482}"/>
                    </a:ext>
                  </a:extLst>
                </p:cNvPr>
                <p:cNvGrpSpPr/>
                <p:nvPr/>
              </p:nvGrpSpPr>
              <p:grpSpPr>
                <a:xfrm>
                  <a:off x="125291" y="4563493"/>
                  <a:ext cx="3663867" cy="1346798"/>
                  <a:chOff x="3320248" y="696490"/>
                  <a:chExt cx="3940361" cy="1346798"/>
                </a:xfrm>
              </p:grpSpPr>
              <p:grpSp>
                <p:nvGrpSpPr>
                  <p:cNvPr id="22" name="Группа 21">
                    <a:extLst>
                      <a:ext uri="{FF2B5EF4-FFF2-40B4-BE49-F238E27FC236}">
                        <a16:creationId xmlns:a16="http://schemas.microsoft.com/office/drawing/2014/main" id="{71512030-29E7-4D2B-90BA-38C024D86E1A}"/>
                      </a:ext>
                    </a:extLst>
                  </p:cNvPr>
                  <p:cNvGrpSpPr/>
                  <p:nvPr/>
                </p:nvGrpSpPr>
                <p:grpSpPr>
                  <a:xfrm>
                    <a:off x="3320248" y="696490"/>
                    <a:ext cx="3940361" cy="1346798"/>
                    <a:chOff x="3895357" y="696490"/>
                    <a:chExt cx="4576313" cy="1346798"/>
                  </a:xfrm>
                </p:grpSpPr>
                <p:graphicFrame>
                  <p:nvGraphicFramePr>
                    <p:cNvPr id="29" name="Диаграмма 28">
                      <a:extLst>
                        <a:ext uri="{FF2B5EF4-FFF2-40B4-BE49-F238E27FC236}">
                          <a16:creationId xmlns:a16="http://schemas.microsoft.com/office/drawing/2014/main" id="{E61E10AE-8B60-496E-9859-43C9E3416F9B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3895357" y="696490"/>
                    <a:ext cx="4572000" cy="1346798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cxnSp>
                  <p:nvCxnSpPr>
                    <p:cNvPr id="30" name="Google Shape;342;p40">
                      <a:extLst>
                        <a:ext uri="{FF2B5EF4-FFF2-40B4-BE49-F238E27FC236}">
                          <a16:creationId xmlns:a16="http://schemas.microsoft.com/office/drawing/2014/main" id="{D0738F62-3404-4B97-ADBA-9B53A7BC2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06743" y="1674877"/>
                      <a:ext cx="4564927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Группа 22">
                    <a:extLst>
                      <a:ext uri="{FF2B5EF4-FFF2-40B4-BE49-F238E27FC236}">
                        <a16:creationId xmlns:a16="http://schemas.microsoft.com/office/drawing/2014/main" id="{67848B30-A6CD-456E-8635-B81E9D1FC13E}"/>
                      </a:ext>
                    </a:extLst>
                  </p:cNvPr>
                  <p:cNvGrpSpPr/>
                  <p:nvPr/>
                </p:nvGrpSpPr>
                <p:grpSpPr>
                  <a:xfrm>
                    <a:off x="3503149" y="1670778"/>
                    <a:ext cx="3566391" cy="233104"/>
                    <a:chOff x="894435" y="838968"/>
                    <a:chExt cx="3178175" cy="233104"/>
                  </a:xfrm>
                </p:grpSpPr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30F6E8C3-03EA-498C-BC69-08A5827E62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4435" y="838968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2021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7E5725FC-D336-4709-A127-E9836E8241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4122" y="840227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  <a:endParaRPr lang="ru-RU" sz="7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5D2E8A60-1CA0-442E-8B68-FB2DACE41C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0544" y="841240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2023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B90AC790-7A39-4006-A38B-FC4173CCF5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89288" y="841240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2024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7A1B3DF-FD99-4915-A075-62B3A03796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1207" y="841240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2025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A4233283-4CB0-4E19-A02A-24BF41B03CEA}"/>
                    </a:ext>
                  </a:extLst>
                </p:cNvPr>
                <p:cNvSpPr/>
                <p:nvPr/>
              </p:nvSpPr>
              <p:spPr>
                <a:xfrm>
                  <a:off x="196023" y="4556325"/>
                  <a:ext cx="2481770" cy="5078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Увеличение централизованных </a:t>
                  </a:r>
                  <a:b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</a:br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торгов </a:t>
                  </a:r>
                  <a:r>
                    <a:rPr lang="ru-RU" sz="1100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до </a:t>
                  </a:r>
                  <a:r>
                    <a:rPr lang="ru-RU" sz="16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30</a:t>
                  </a:r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% </a:t>
                  </a:r>
                  <a:endParaRPr lang="ru-RU" sz="1100" dirty="0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17A86E-8778-4CEB-BA07-6D1A08541A95}"/>
                  </a:ext>
                </a:extLst>
              </p:cNvPr>
              <p:cNvSpPr txBox="1"/>
              <p:nvPr/>
            </p:nvSpPr>
            <p:spPr>
              <a:xfrm>
                <a:off x="6368256" y="1310800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139,3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4D373B-C092-4847-93A4-58EA2951385F}"/>
                  </a:ext>
                </a:extLst>
              </p:cNvPr>
              <p:cNvSpPr txBox="1"/>
              <p:nvPr/>
            </p:nvSpPr>
            <p:spPr>
              <a:xfrm>
                <a:off x="5679002" y="1379722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111,6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F76182-57EE-4865-9538-1AD91E37833E}"/>
                  </a:ext>
                </a:extLst>
              </p:cNvPr>
              <p:cNvSpPr txBox="1"/>
              <p:nvPr/>
            </p:nvSpPr>
            <p:spPr>
              <a:xfrm>
                <a:off x="4996891" y="1515052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64,3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0F9925-0229-4C38-B60C-E517B330FE41}"/>
                  </a:ext>
                </a:extLst>
              </p:cNvPr>
              <p:cNvSpPr txBox="1"/>
              <p:nvPr/>
            </p:nvSpPr>
            <p:spPr>
              <a:xfrm>
                <a:off x="4317162" y="1586462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41,2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27BDA1C3-996A-4958-A560-9464881C22E2}"/>
                  </a:ext>
                </a:extLst>
              </p:cNvPr>
              <p:cNvSpPr/>
              <p:nvPr/>
            </p:nvSpPr>
            <p:spPr>
              <a:xfrm>
                <a:off x="5884338" y="875481"/>
                <a:ext cx="805459" cy="523220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5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3056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58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611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2644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9171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5699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22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&gt;</a:t>
                </a:r>
                <a:r>
                  <a:rPr lang="ru-RU" sz="1000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 </a:t>
                </a:r>
                <a:r>
                  <a:rPr lang="ru-RU" sz="1800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350</a:t>
                </a:r>
                <a:r>
                  <a:rPr lang="ru-RU" sz="1600" b="1" dirty="0">
                    <a:solidFill>
                      <a:srgbClr val="203864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ru-RU" sz="1600" b="1" dirty="0">
                    <a:solidFill>
                      <a:srgbClr val="203864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млрд</a:t>
                </a:r>
                <a:r>
                  <a:rPr lang="ru-RU" sz="90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. тг.</a:t>
                </a:r>
                <a:endParaRPr lang="en-US" sz="900" dirty="0">
                  <a:solidFill>
                    <a:schemeClr val="tx1"/>
                  </a:solidFill>
                  <a:latin typeface="Century Gothic" panose="020B0502020202020204" pitchFamily="34" charset="0"/>
                  <a:ea typeface="Barlow Condensed"/>
                  <a:cs typeface="Barlow Condensed"/>
                </a:endParaRPr>
              </a:p>
            </p:txBody>
          </p:sp>
        </p:grpSp>
        <p:pic>
          <p:nvPicPr>
            <p:cNvPr id="12" name="Рисунок 11" descr="Монеты">
              <a:extLst>
                <a:ext uri="{FF2B5EF4-FFF2-40B4-BE49-F238E27FC236}">
                  <a16:creationId xmlns:a16="http://schemas.microsoft.com/office/drawing/2014/main" id="{7AB34844-18BA-4DE4-9889-63A9E2A2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6418" y="2015368"/>
              <a:ext cx="306980" cy="340222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50D2E4-0F17-4A48-A71B-B8DDF6171324}"/>
              </a:ext>
            </a:extLst>
          </p:cNvPr>
          <p:cNvSpPr/>
          <p:nvPr/>
        </p:nvSpPr>
        <p:spPr>
          <a:xfrm>
            <a:off x="5513151" y="678170"/>
            <a:ext cx="36125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ЗАРУБЕЖНЫЙ ОПЫТ </a:t>
            </a:r>
            <a:r>
              <a:rPr lang="ru-RU" sz="105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( 3 </a:t>
            </a:r>
            <a:r>
              <a:rPr lang="ru-RU" sz="105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энергопакет</a:t>
            </a:r>
            <a:r>
              <a:rPr lang="ru-RU" sz="105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стран ЕС 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B30041-2A46-4606-86B8-6AD386A390F8}"/>
              </a:ext>
            </a:extLst>
          </p:cNvPr>
          <p:cNvSpPr txBox="1"/>
          <p:nvPr/>
        </p:nvSpPr>
        <p:spPr>
          <a:xfrm>
            <a:off x="5595378" y="992283"/>
            <a:ext cx="3448050" cy="17851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2011 г. в ЕС предложено выбрать следующую модель рынка по отделению услуг передачи от сбыта: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имущественно-правовое (продажа сетевых мощностей или запрет на снабжение)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независимый системный оператор (передача в доверит. управ. – сохр. собственность, прибыль, теряется операц. контроль)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независимый транспортный оператор (жесткие правила разграничения: разные офисы, эмблема, совмещение должностей и др.)</a:t>
            </a:r>
          </a:p>
        </p:txBody>
      </p:sp>
      <p:cxnSp>
        <p:nvCxnSpPr>
          <p:cNvPr id="32" name="Google Shape;276;p38">
            <a:extLst>
              <a:ext uri="{FF2B5EF4-FFF2-40B4-BE49-F238E27FC236}">
                <a16:creationId xmlns:a16="http://schemas.microsoft.com/office/drawing/2014/main" id="{E601C9D6-1DF9-49AF-8B81-C4344BEFC2E0}"/>
              </a:ext>
            </a:extLst>
          </p:cNvPr>
          <p:cNvCxnSpPr>
            <a:cxnSpLocks/>
          </p:cNvCxnSpPr>
          <p:nvPr/>
        </p:nvCxnSpPr>
        <p:spPr>
          <a:xfrm>
            <a:off x="111503" y="3251219"/>
            <a:ext cx="8657847" cy="22254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205B3D6-4893-4DB3-B9E9-63A97FCE2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128" y="3334536"/>
            <a:ext cx="2028863" cy="1750137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535A839-6D21-48BF-A0FE-11D35BF32015}"/>
              </a:ext>
            </a:extLst>
          </p:cNvPr>
          <p:cNvSpPr/>
          <p:nvPr/>
        </p:nvSpPr>
        <p:spPr>
          <a:xfrm>
            <a:off x="575924" y="3847055"/>
            <a:ext cx="724648" cy="601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99%</a:t>
            </a:r>
          </a:p>
          <a:p>
            <a:pPr algn="ctr"/>
            <a:r>
              <a:rPr lang="ru-RU" sz="1000" dirty="0">
                <a:solidFill>
                  <a:srgbClr val="0070C0"/>
                </a:solidFill>
              </a:rPr>
              <a:t>договора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3F7D3D3-65A5-4ADB-BE42-381748462BC9}"/>
              </a:ext>
            </a:extLst>
          </p:cNvPr>
          <p:cNvSpPr/>
          <p:nvPr/>
        </p:nvSpPr>
        <p:spPr>
          <a:xfrm>
            <a:off x="3069969" y="3761387"/>
            <a:ext cx="834636" cy="601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1%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торги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49" name="Google Shape;276;p38">
            <a:extLst>
              <a:ext uri="{FF2B5EF4-FFF2-40B4-BE49-F238E27FC236}">
                <a16:creationId xmlns:a16="http://schemas.microsoft.com/office/drawing/2014/main" id="{CDCC7CA0-4117-4D41-AB2A-0E9910CD1D5D}"/>
              </a:ext>
            </a:extLst>
          </p:cNvPr>
          <p:cNvCxnSpPr>
            <a:cxnSpLocks/>
          </p:cNvCxnSpPr>
          <p:nvPr/>
        </p:nvCxnSpPr>
        <p:spPr>
          <a:xfrm>
            <a:off x="4140200" y="3363518"/>
            <a:ext cx="0" cy="1545032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4394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Рынки транспорта и связи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777EDB-F30E-44EC-8F30-3C6CE4DE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13" t="58801" b="20525"/>
          <a:stretch/>
        </p:blipFill>
        <p:spPr>
          <a:xfrm>
            <a:off x="157012" y="561535"/>
            <a:ext cx="1023566" cy="513170"/>
          </a:xfrm>
          <a:prstGeom prst="rect">
            <a:avLst/>
          </a:prstGeom>
        </p:spPr>
      </p:pic>
      <p:sp>
        <p:nvSpPr>
          <p:cNvPr id="10" name="object 55">
            <a:extLst>
              <a:ext uri="{FF2B5EF4-FFF2-40B4-BE49-F238E27FC236}">
                <a16:creationId xmlns:a16="http://schemas.microsoft.com/office/drawing/2014/main" id="{DCCA28F6-97B1-4F58-983F-61A7F4939FA1}"/>
              </a:ext>
            </a:extLst>
          </p:cNvPr>
          <p:cNvSpPr/>
          <p:nvPr/>
        </p:nvSpPr>
        <p:spPr>
          <a:xfrm>
            <a:off x="157012" y="1693676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55C45AD2-1EB4-4A42-B4F3-DD5CEAE2BD63}"/>
              </a:ext>
            </a:extLst>
          </p:cNvPr>
          <p:cNvSpPr txBox="1">
            <a:spLocks/>
          </p:cNvSpPr>
          <p:nvPr/>
        </p:nvSpPr>
        <p:spPr>
          <a:xfrm>
            <a:off x="1180577" y="600126"/>
            <a:ext cx="7765869" cy="231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133" b="1" i="0">
                <a:solidFill>
                  <a:srgbClr val="1A416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55898">
              <a:spcBef>
                <a:spcPts val="95"/>
              </a:spcBef>
            </a:pPr>
            <a:r>
              <a:rPr lang="ru-RU" sz="1425" kern="0" dirty="0">
                <a:latin typeface="Century Gothic" panose="020B0502020202020204" pitchFamily="34" charset="0"/>
              </a:rPr>
              <a:t>Развития конкуренции на рынке перевозок железнодорожным транспортом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2123EF-68BF-42D3-9BF1-B24ECFFB8974}"/>
              </a:ext>
            </a:extLst>
          </p:cNvPr>
          <p:cNvSpPr/>
          <p:nvPr/>
        </p:nvSpPr>
        <p:spPr>
          <a:xfrm>
            <a:off x="1390021" y="886617"/>
            <a:ext cx="7341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вертикально-интегрированной группы компаний в сфере железнодорожного транспорта;  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Несовершенство нормативно-правовой базы в условиях множественности перевозчиков;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ценовой конкуренции;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государства на конкурентных рынках.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8B063EB-AF66-4A93-BC50-56C593680D87}"/>
              </a:ext>
            </a:extLst>
          </p:cNvPr>
          <p:cNvSpPr txBox="1"/>
          <p:nvPr/>
        </p:nvSpPr>
        <p:spPr>
          <a:xfrm>
            <a:off x="122148" y="1117271"/>
            <a:ext cx="112047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Барьеры: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695C02D-76F0-46AA-B800-B21AC0F2E1DA}"/>
              </a:ext>
            </a:extLst>
          </p:cNvPr>
          <p:cNvSpPr txBox="1"/>
          <p:nvPr/>
        </p:nvSpPr>
        <p:spPr>
          <a:xfrm>
            <a:off x="122148" y="2237877"/>
            <a:ext cx="119807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Барьеры: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790A73-2171-4E20-AE97-BFA5D68B8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7" t="42038" r="1" b="40454"/>
          <a:stretch/>
        </p:blipFill>
        <p:spPr>
          <a:xfrm>
            <a:off x="253447" y="1806620"/>
            <a:ext cx="1010054" cy="349835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E7AA4AEF-A20A-40FF-890C-3B151B39763A}"/>
              </a:ext>
            </a:extLst>
          </p:cNvPr>
          <p:cNvSpPr txBox="1">
            <a:spLocks/>
          </p:cNvSpPr>
          <p:nvPr/>
        </p:nvSpPr>
        <p:spPr>
          <a:xfrm>
            <a:off x="1180577" y="1772152"/>
            <a:ext cx="5669280" cy="231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133" b="1" i="0">
                <a:solidFill>
                  <a:srgbClr val="1A416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55898">
              <a:spcBef>
                <a:spcPts val="95"/>
              </a:spcBef>
            </a:pPr>
            <a:r>
              <a:rPr lang="ru-RU" sz="1425" kern="0" dirty="0">
                <a:latin typeface="Century Gothic" panose="020B0502020202020204" pitchFamily="34" charset="0"/>
              </a:rPr>
              <a:t>Развитие конкуренции на рынке аэропортовых услуг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D9E90D-EA70-45F0-9081-F3CCF160C1C5}"/>
              </a:ext>
            </a:extLst>
          </p:cNvPr>
          <p:cNvSpPr/>
          <p:nvPr/>
        </p:nvSpPr>
        <p:spPr>
          <a:xfrm>
            <a:off x="1390022" y="2018256"/>
            <a:ext cx="7404313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1. Дефицит и повышение стоимости авиатоплива;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2. Взимание сбора за международного пассажира при передаче данных API/PNR (предварительные данные о пассажирах);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3. Наличие субъектов рынка с госучастием;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4. Ограничение (непродолжительность) действия режима «Открытое небо».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908CCE9B-05FF-4C76-885B-1E73923108BA}"/>
              </a:ext>
            </a:extLst>
          </p:cNvPr>
          <p:cNvSpPr txBox="1">
            <a:spLocks/>
          </p:cNvSpPr>
          <p:nvPr/>
        </p:nvSpPr>
        <p:spPr>
          <a:xfrm>
            <a:off x="1181423" y="3120028"/>
            <a:ext cx="5022668" cy="231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133" b="1" i="0">
                <a:solidFill>
                  <a:srgbClr val="1A416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55898">
              <a:spcBef>
                <a:spcPts val="95"/>
              </a:spcBef>
            </a:pPr>
            <a:r>
              <a:rPr lang="ru-RU" sz="1425" kern="0" dirty="0">
                <a:latin typeface="Century Gothic" panose="020B0502020202020204" pitchFamily="34" charset="0"/>
              </a:rPr>
              <a:t>Развитие конкуренции на рынке связи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39434BE3-2A11-4547-9CAA-4A211C25104E}"/>
              </a:ext>
            </a:extLst>
          </p:cNvPr>
          <p:cNvSpPr txBox="1"/>
          <p:nvPr/>
        </p:nvSpPr>
        <p:spPr>
          <a:xfrm>
            <a:off x="174868" y="3672311"/>
            <a:ext cx="98882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Барьеры: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EB7DDB-7A0D-436F-8E88-3D5D686DB9FE}"/>
              </a:ext>
            </a:extLst>
          </p:cNvPr>
          <p:cNvSpPr/>
          <p:nvPr/>
        </p:nvSpPr>
        <p:spPr>
          <a:xfrm>
            <a:off x="1390022" y="3355300"/>
            <a:ext cx="7445657" cy="133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1. Присутствие государства;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2. Концентрация у АО «Казахтелеком» значительной доли телекоммуникационной инфраструктуры;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3. Существенный рост рыночной власти АО «Казахтелеком» на смежных рынках телекоммуникаций;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4. Получение потенциальными операторами связи лицензий только при наличии обязательного разрешения на использование радиочастотного спектра;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5. Ограничение доступа к кабельной канализации, ВОЛС, инфраструктуре коммунально-бытового сектора.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EFEB33-A6F5-43FD-B404-F6CDAE527F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739" y="3131232"/>
            <a:ext cx="583371" cy="555257"/>
          </a:xfrm>
          <a:prstGeom prst="rect">
            <a:avLst/>
          </a:prstGeom>
        </p:spPr>
      </p:pic>
      <p:sp>
        <p:nvSpPr>
          <p:cNvPr id="23" name="object 55">
            <a:extLst>
              <a:ext uri="{FF2B5EF4-FFF2-40B4-BE49-F238E27FC236}">
                <a16:creationId xmlns:a16="http://schemas.microsoft.com/office/drawing/2014/main" id="{59118692-9263-4473-8266-276025D4A0B0}"/>
              </a:ext>
            </a:extLst>
          </p:cNvPr>
          <p:cNvSpPr/>
          <p:nvPr/>
        </p:nvSpPr>
        <p:spPr>
          <a:xfrm>
            <a:off x="258699" y="3100261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2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Предложения по развитию конкуренции на рынках транспорта и связи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777EDB-F30E-44EC-8F30-3C6CE4DE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13" t="58801" b="20525"/>
          <a:stretch/>
        </p:blipFill>
        <p:spPr>
          <a:xfrm>
            <a:off x="372868" y="582471"/>
            <a:ext cx="1023566" cy="513170"/>
          </a:xfrm>
          <a:prstGeom prst="rect">
            <a:avLst/>
          </a:prstGeom>
        </p:spPr>
      </p:pic>
      <p:sp>
        <p:nvSpPr>
          <p:cNvPr id="25" name="object 55">
            <a:extLst>
              <a:ext uri="{FF2B5EF4-FFF2-40B4-BE49-F238E27FC236}">
                <a16:creationId xmlns:a16="http://schemas.microsoft.com/office/drawing/2014/main" id="{DCCA28F6-97B1-4F58-983F-61A7F4939FA1}"/>
              </a:ext>
            </a:extLst>
          </p:cNvPr>
          <p:cNvSpPr/>
          <p:nvPr/>
        </p:nvSpPr>
        <p:spPr>
          <a:xfrm>
            <a:off x="157012" y="1693676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82123EF-68BF-42D3-9BF1-B24ECFFB8974}"/>
              </a:ext>
            </a:extLst>
          </p:cNvPr>
          <p:cNvSpPr/>
          <p:nvPr/>
        </p:nvSpPr>
        <p:spPr>
          <a:xfrm>
            <a:off x="1645342" y="584381"/>
            <a:ext cx="734164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Пересмотреть квалификационные требования к выдаче лицензий на перевозку грузов.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Принять Долгосрочную программу развития отрасли.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организационно-функциональное разделение КТЖ и КТЖ-ГП 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Ограничить участие предприятий с госучастием.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обеспечения равного доступа к ключевым мощностям выработать конкурентные механизмы в грузовых перевозках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Рассмотреть вопрос изменения тарифной политики на перевозку грузов при условии работы частных перевозчиков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Рассмотреть возможность увеличения местного содержания ТОО «Электровоз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құрастыру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зауыты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8B063EB-AF66-4A93-BC50-56C593680D87}"/>
              </a:ext>
            </a:extLst>
          </p:cNvPr>
          <p:cNvSpPr txBox="1"/>
          <p:nvPr/>
        </p:nvSpPr>
        <p:spPr>
          <a:xfrm>
            <a:off x="174868" y="1185235"/>
            <a:ext cx="112047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На рынках ЖД перевозок</a:t>
            </a:r>
            <a:endParaRPr sz="10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2695C02D-76F0-46AA-B800-B21AC0F2E1DA}"/>
              </a:ext>
            </a:extLst>
          </p:cNvPr>
          <p:cNvSpPr txBox="1"/>
          <p:nvPr/>
        </p:nvSpPr>
        <p:spPr>
          <a:xfrm>
            <a:off x="122148" y="2237878"/>
            <a:ext cx="119807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На рынках авиа перевозок</a:t>
            </a:r>
            <a:endParaRPr lang="ru-RU" sz="10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790A73-2171-4E20-AE97-BFA5D68B8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7" t="42038" r="1" b="40454"/>
          <a:stretch/>
        </p:blipFill>
        <p:spPr>
          <a:xfrm>
            <a:off x="253447" y="1806620"/>
            <a:ext cx="1010054" cy="34983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9D9E90D-EA70-45F0-9081-F3CCF160C1C5}"/>
              </a:ext>
            </a:extLst>
          </p:cNvPr>
          <p:cNvSpPr/>
          <p:nvPr/>
        </p:nvSpPr>
        <p:spPr>
          <a:xfrm>
            <a:off x="1582676" y="1789940"/>
            <a:ext cx="7404313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	Реализовать акций АО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Qazaq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Air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и выведение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FlyArystan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, как отдельное юридическое лицо№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Увеличить доли биржевых торгов авиатопливом.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Разработать прозрачный и выполнимый механизм оплаты сбора при передаче данных API/PNR, 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Увеличить сроки режима Открытого неба с 3 до 5 лет, с предоставлением права на 5 и 7 степень свободы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Обеспечить возможность осуществления перевозок со стороны Казахстана не менее 2-м авиакомпаниям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Рассмотреть вопрос по приобретению новых воздушных судов через инструмент «Мокрого лизинга».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endParaRPr lang="ru-RU" sz="900" dirty="0">
              <a:solidFill>
                <a:srgbClr val="1A4163"/>
              </a:solidFill>
              <a:latin typeface="Tahoma"/>
              <a:cs typeface="Tahom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39434BE3-2A11-4547-9CAA-4A211C25104E}"/>
              </a:ext>
            </a:extLst>
          </p:cNvPr>
          <p:cNvSpPr txBox="1"/>
          <p:nvPr/>
        </p:nvSpPr>
        <p:spPr>
          <a:xfrm>
            <a:off x="251629" y="3708577"/>
            <a:ext cx="98882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На рынках связи</a:t>
            </a:r>
            <a:endParaRPr sz="10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4EB7DDB-7A0D-436F-8E88-3D5D686DB9FE}"/>
              </a:ext>
            </a:extLst>
          </p:cNvPr>
          <p:cNvSpPr/>
          <p:nvPr/>
        </p:nvSpPr>
        <p:spPr>
          <a:xfrm>
            <a:off x="1396435" y="2992755"/>
            <a:ext cx="7445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Рассмотреть вопрос целесообразности продолжения владения группой компаний АО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Казахтелеком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двумя сотовыми операторами.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Обеспечить управление мобильными сотовыми операторами АО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Kcell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и TОО «Мобайл Телеком-Сервис» полностью независимо друг от друга и от АО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Казахтелеком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Ограничить деятельность АО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Казахтелеком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на смежных товарных рынках. 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Пересмотреть Правила доступа к кабельной канализации.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Провести проверку АО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Казахтелеком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на предмет обеспечения недискриминационного доступа к кабельной канализации.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При строительстве кабельной канализации «последняя миля» предусмотреть возможность законодательно достаточных условий для подключения нескольких операторов.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Внедрить прозрачный механизм распределения радиочастотного спектра. 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Провести аудит по существующим частотам.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Изменить существующий порядок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взаимоподключения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операторов телекоммуникационных услуг.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Пересмотреть концепцию субсидирования универсальных услуг связи в сельских населенных пунктах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5EFEB33-A6F5-43FD-B404-F6CDAE527F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500" y="3086995"/>
            <a:ext cx="583371" cy="555257"/>
          </a:xfrm>
          <a:prstGeom prst="rect">
            <a:avLst/>
          </a:prstGeom>
        </p:spPr>
      </p:pic>
      <p:sp>
        <p:nvSpPr>
          <p:cNvPr id="34" name="object 55">
            <a:extLst>
              <a:ext uri="{FF2B5EF4-FFF2-40B4-BE49-F238E27FC236}">
                <a16:creationId xmlns:a16="http://schemas.microsoft.com/office/drawing/2014/main" id="{59118692-9263-4473-8266-276025D4A0B0}"/>
              </a:ext>
            </a:extLst>
          </p:cNvPr>
          <p:cNvSpPr/>
          <p:nvPr/>
        </p:nvSpPr>
        <p:spPr>
          <a:xfrm>
            <a:off x="174868" y="2914857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Текущее состояние рынка страховых услуг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EB3E439B-CDD4-4A45-807D-AAD0C3AAE761}"/>
              </a:ext>
            </a:extLst>
          </p:cNvPr>
          <p:cNvSpPr>
            <a:spLocks/>
          </p:cNvSpPr>
          <p:nvPr/>
        </p:nvSpPr>
        <p:spPr bwMode="auto">
          <a:xfrm>
            <a:off x="6863057" y="2212258"/>
            <a:ext cx="77715" cy="166702"/>
          </a:xfrm>
          <a:custGeom>
            <a:avLst/>
            <a:gdLst>
              <a:gd name="T0" fmla="*/ 24 w 51"/>
              <a:gd name="T1" fmla="*/ 91 h 107"/>
              <a:gd name="T2" fmla="*/ 35 w 51"/>
              <a:gd name="T3" fmla="*/ 81 h 107"/>
              <a:gd name="T4" fmla="*/ 35 w 51"/>
              <a:gd name="T5" fmla="*/ 74 h 107"/>
              <a:gd name="T6" fmla="*/ 18 w 51"/>
              <a:gd name="T7" fmla="*/ 58 h 107"/>
              <a:gd name="T8" fmla="*/ 18 w 51"/>
              <a:gd name="T9" fmla="*/ 45 h 107"/>
              <a:gd name="T10" fmla="*/ 31 w 51"/>
              <a:gd name="T11" fmla="*/ 40 h 107"/>
              <a:gd name="T12" fmla="*/ 35 w 51"/>
              <a:gd name="T13" fmla="*/ 27 h 107"/>
              <a:gd name="T14" fmla="*/ 35 w 51"/>
              <a:gd name="T15" fmla="*/ 24 h 107"/>
              <a:gd name="T16" fmla="*/ 26 w 51"/>
              <a:gd name="T17" fmla="*/ 14 h 107"/>
              <a:gd name="T18" fmla="*/ 19 w 51"/>
              <a:gd name="T19" fmla="*/ 18 h 107"/>
              <a:gd name="T20" fmla="*/ 17 w 51"/>
              <a:gd name="T21" fmla="*/ 26 h 107"/>
              <a:gd name="T22" fmla="*/ 17 w 51"/>
              <a:gd name="T23" fmla="*/ 28 h 107"/>
              <a:gd name="T24" fmla="*/ 2 w 51"/>
              <a:gd name="T25" fmla="*/ 28 h 107"/>
              <a:gd name="T26" fmla="*/ 2 w 51"/>
              <a:gd name="T27" fmla="*/ 26 h 107"/>
              <a:gd name="T28" fmla="*/ 8 w 51"/>
              <a:gd name="T29" fmla="*/ 8 h 107"/>
              <a:gd name="T30" fmla="*/ 26 w 51"/>
              <a:gd name="T31" fmla="*/ 0 h 107"/>
              <a:gd name="T32" fmla="*/ 43 w 51"/>
              <a:gd name="T33" fmla="*/ 7 h 107"/>
              <a:gd name="T34" fmla="*/ 49 w 51"/>
              <a:gd name="T35" fmla="*/ 24 h 107"/>
              <a:gd name="T36" fmla="*/ 49 w 51"/>
              <a:gd name="T37" fmla="*/ 28 h 107"/>
              <a:gd name="T38" fmla="*/ 44 w 51"/>
              <a:gd name="T39" fmla="*/ 45 h 107"/>
              <a:gd name="T40" fmla="*/ 38 w 51"/>
              <a:gd name="T41" fmla="*/ 50 h 107"/>
              <a:gd name="T42" fmla="*/ 49 w 51"/>
              <a:gd name="T43" fmla="*/ 62 h 107"/>
              <a:gd name="T44" fmla="*/ 51 w 51"/>
              <a:gd name="T45" fmla="*/ 72 h 107"/>
              <a:gd name="T46" fmla="*/ 51 w 51"/>
              <a:gd name="T47" fmla="*/ 80 h 107"/>
              <a:gd name="T48" fmla="*/ 43 w 51"/>
              <a:gd name="T49" fmla="*/ 100 h 107"/>
              <a:gd name="T50" fmla="*/ 24 w 51"/>
              <a:gd name="T51" fmla="*/ 107 h 107"/>
              <a:gd name="T52" fmla="*/ 7 w 51"/>
              <a:gd name="T53" fmla="*/ 99 h 107"/>
              <a:gd name="T54" fmla="*/ 0 w 51"/>
              <a:gd name="T55" fmla="*/ 82 h 107"/>
              <a:gd name="T56" fmla="*/ 0 w 51"/>
              <a:gd name="T57" fmla="*/ 79 h 107"/>
              <a:gd name="T58" fmla="*/ 15 w 51"/>
              <a:gd name="T59" fmla="*/ 78 h 107"/>
              <a:gd name="T60" fmla="*/ 15 w 51"/>
              <a:gd name="T61" fmla="*/ 82 h 107"/>
              <a:gd name="T62" fmla="*/ 18 w 51"/>
              <a:gd name="T63" fmla="*/ 88 h 107"/>
              <a:gd name="T64" fmla="*/ 24 w 51"/>
              <a:gd name="T65" fmla="*/ 9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107">
                <a:moveTo>
                  <a:pt x="24" y="91"/>
                </a:moveTo>
                <a:cubicBezTo>
                  <a:pt x="31" y="91"/>
                  <a:pt x="35" y="87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35" y="64"/>
                  <a:pt x="29" y="58"/>
                  <a:pt x="18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4" y="45"/>
                  <a:pt x="29" y="43"/>
                  <a:pt x="31" y="40"/>
                </a:cubicBezTo>
                <a:cubicBezTo>
                  <a:pt x="34" y="37"/>
                  <a:pt x="35" y="32"/>
                  <a:pt x="35" y="2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4"/>
                  <a:pt x="26" y="14"/>
                </a:cubicBezTo>
                <a:cubicBezTo>
                  <a:pt x="23" y="14"/>
                  <a:pt x="21" y="15"/>
                  <a:pt x="19" y="18"/>
                </a:cubicBezTo>
                <a:cubicBezTo>
                  <a:pt x="18" y="20"/>
                  <a:pt x="17" y="22"/>
                  <a:pt x="17" y="26"/>
                </a:cubicBezTo>
                <a:cubicBezTo>
                  <a:pt x="17" y="28"/>
                  <a:pt x="17" y="28"/>
                  <a:pt x="17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4" y="12"/>
                  <a:pt x="8" y="8"/>
                </a:cubicBezTo>
                <a:cubicBezTo>
                  <a:pt x="12" y="2"/>
                  <a:pt x="18" y="0"/>
                  <a:pt x="26" y="0"/>
                </a:cubicBezTo>
                <a:cubicBezTo>
                  <a:pt x="33" y="0"/>
                  <a:pt x="39" y="2"/>
                  <a:pt x="43" y="7"/>
                </a:cubicBezTo>
                <a:cubicBezTo>
                  <a:pt x="47" y="12"/>
                  <a:pt x="49" y="17"/>
                  <a:pt x="49" y="24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5"/>
                  <a:pt x="48" y="41"/>
                  <a:pt x="44" y="45"/>
                </a:cubicBezTo>
                <a:cubicBezTo>
                  <a:pt x="42" y="47"/>
                  <a:pt x="40" y="49"/>
                  <a:pt x="38" y="50"/>
                </a:cubicBezTo>
                <a:cubicBezTo>
                  <a:pt x="42" y="53"/>
                  <a:pt x="46" y="57"/>
                  <a:pt x="49" y="62"/>
                </a:cubicBezTo>
                <a:cubicBezTo>
                  <a:pt x="50" y="65"/>
                  <a:pt x="51" y="68"/>
                  <a:pt x="51" y="72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8"/>
                  <a:pt x="48" y="95"/>
                  <a:pt x="43" y="100"/>
                </a:cubicBezTo>
                <a:cubicBezTo>
                  <a:pt x="38" y="104"/>
                  <a:pt x="32" y="107"/>
                  <a:pt x="24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79"/>
                  <a:pt x="0" y="79"/>
                  <a:pt x="0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19" y="90"/>
                  <a:pt x="21" y="91"/>
                  <a:pt x="2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24CF62F8-F741-4BDD-8729-2B2F25CBECD6}"/>
              </a:ext>
            </a:extLst>
          </p:cNvPr>
          <p:cNvSpPr>
            <a:spLocks/>
          </p:cNvSpPr>
          <p:nvPr/>
        </p:nvSpPr>
        <p:spPr bwMode="auto">
          <a:xfrm>
            <a:off x="6286063" y="1211481"/>
            <a:ext cx="77715" cy="163283"/>
          </a:xfrm>
          <a:custGeom>
            <a:avLst/>
            <a:gdLst>
              <a:gd name="T0" fmla="*/ 0 w 51"/>
              <a:gd name="T1" fmla="*/ 30 h 105"/>
              <a:gd name="T2" fmla="*/ 8 w 51"/>
              <a:gd name="T3" fmla="*/ 7 h 105"/>
              <a:gd name="T4" fmla="*/ 26 w 51"/>
              <a:gd name="T5" fmla="*/ 0 h 105"/>
              <a:gd name="T6" fmla="*/ 44 w 51"/>
              <a:gd name="T7" fmla="*/ 8 h 105"/>
              <a:gd name="T8" fmla="*/ 51 w 51"/>
              <a:gd name="T9" fmla="*/ 26 h 105"/>
              <a:gd name="T10" fmla="*/ 47 w 51"/>
              <a:gd name="T11" fmla="*/ 46 h 105"/>
              <a:gd name="T12" fmla="*/ 34 w 51"/>
              <a:gd name="T13" fmla="*/ 65 h 105"/>
              <a:gd name="T14" fmla="*/ 27 w 51"/>
              <a:gd name="T15" fmla="*/ 77 h 105"/>
              <a:gd name="T16" fmla="*/ 24 w 51"/>
              <a:gd name="T17" fmla="*/ 81 h 105"/>
              <a:gd name="T18" fmla="*/ 20 w 51"/>
              <a:gd name="T19" fmla="*/ 88 h 105"/>
              <a:gd name="T20" fmla="*/ 19 w 51"/>
              <a:gd name="T21" fmla="*/ 89 h 105"/>
              <a:gd name="T22" fmla="*/ 50 w 51"/>
              <a:gd name="T23" fmla="*/ 89 h 105"/>
              <a:gd name="T24" fmla="*/ 50 w 51"/>
              <a:gd name="T25" fmla="*/ 105 h 105"/>
              <a:gd name="T26" fmla="*/ 0 w 51"/>
              <a:gd name="T27" fmla="*/ 105 h 105"/>
              <a:gd name="T28" fmla="*/ 0 w 51"/>
              <a:gd name="T29" fmla="*/ 90 h 105"/>
              <a:gd name="T30" fmla="*/ 3 w 51"/>
              <a:gd name="T31" fmla="*/ 84 h 105"/>
              <a:gd name="T32" fmla="*/ 7 w 51"/>
              <a:gd name="T33" fmla="*/ 79 h 105"/>
              <a:gd name="T34" fmla="*/ 11 w 51"/>
              <a:gd name="T35" fmla="*/ 73 h 105"/>
              <a:gd name="T36" fmla="*/ 22 w 51"/>
              <a:gd name="T37" fmla="*/ 57 h 105"/>
              <a:gd name="T38" fmla="*/ 33 w 51"/>
              <a:gd name="T39" fmla="*/ 39 h 105"/>
              <a:gd name="T40" fmla="*/ 36 w 51"/>
              <a:gd name="T41" fmla="*/ 26 h 105"/>
              <a:gd name="T42" fmla="*/ 33 w 51"/>
              <a:gd name="T43" fmla="*/ 18 h 105"/>
              <a:gd name="T44" fmla="*/ 26 w 51"/>
              <a:gd name="T45" fmla="*/ 15 h 105"/>
              <a:gd name="T46" fmla="*/ 17 w 51"/>
              <a:gd name="T47" fmla="*/ 22 h 105"/>
              <a:gd name="T48" fmla="*/ 16 w 51"/>
              <a:gd name="T49" fmla="*/ 28 h 105"/>
              <a:gd name="T50" fmla="*/ 16 w 51"/>
              <a:gd name="T51" fmla="*/ 32 h 105"/>
              <a:gd name="T52" fmla="*/ 0 w 51"/>
              <a:gd name="T53" fmla="*/ 32 h 105"/>
              <a:gd name="T54" fmla="*/ 0 w 51"/>
              <a:gd name="T55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105">
                <a:moveTo>
                  <a:pt x="0" y="30"/>
                </a:moveTo>
                <a:cubicBezTo>
                  <a:pt x="0" y="20"/>
                  <a:pt x="3" y="12"/>
                  <a:pt x="8" y="7"/>
                </a:cubicBezTo>
                <a:cubicBezTo>
                  <a:pt x="13" y="2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1" y="19"/>
                  <a:pt x="51" y="26"/>
                </a:cubicBezTo>
                <a:cubicBezTo>
                  <a:pt x="51" y="33"/>
                  <a:pt x="50" y="40"/>
                  <a:pt x="47" y="46"/>
                </a:cubicBezTo>
                <a:cubicBezTo>
                  <a:pt x="45" y="50"/>
                  <a:pt x="41" y="56"/>
                  <a:pt x="34" y="65"/>
                </a:cubicBezTo>
                <a:cubicBezTo>
                  <a:pt x="33" y="68"/>
                  <a:pt x="30" y="72"/>
                  <a:pt x="27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2" y="84"/>
                  <a:pt x="21" y="86"/>
                  <a:pt x="20" y="88"/>
                </a:cubicBezTo>
                <a:cubicBezTo>
                  <a:pt x="19" y="88"/>
                  <a:pt x="19" y="89"/>
                  <a:pt x="19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1" y="88"/>
                  <a:pt x="3" y="84"/>
                </a:cubicBezTo>
                <a:cubicBezTo>
                  <a:pt x="4" y="83"/>
                  <a:pt x="6" y="81"/>
                  <a:pt x="7" y="79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70"/>
                  <a:pt x="17" y="65"/>
                  <a:pt x="22" y="57"/>
                </a:cubicBezTo>
                <a:cubicBezTo>
                  <a:pt x="27" y="51"/>
                  <a:pt x="31" y="44"/>
                  <a:pt x="33" y="39"/>
                </a:cubicBezTo>
                <a:cubicBezTo>
                  <a:pt x="35" y="34"/>
                  <a:pt x="36" y="30"/>
                  <a:pt x="36" y="26"/>
                </a:cubicBezTo>
                <a:cubicBezTo>
                  <a:pt x="36" y="23"/>
                  <a:pt x="35" y="21"/>
                  <a:pt x="33" y="18"/>
                </a:cubicBezTo>
                <a:cubicBezTo>
                  <a:pt x="31" y="16"/>
                  <a:pt x="29" y="15"/>
                  <a:pt x="26" y="15"/>
                </a:cubicBezTo>
                <a:cubicBezTo>
                  <a:pt x="22" y="15"/>
                  <a:pt x="18" y="17"/>
                  <a:pt x="17" y="22"/>
                </a:cubicBezTo>
                <a:cubicBezTo>
                  <a:pt x="16" y="24"/>
                  <a:pt x="16" y="26"/>
                  <a:pt x="16" y="28"/>
                </a:cubicBezTo>
                <a:cubicBezTo>
                  <a:pt x="16" y="32"/>
                  <a:pt x="16" y="32"/>
                  <a:pt x="16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06E6336-CA1B-44E7-89B5-E32F50745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48010"/>
              </p:ext>
            </p:extLst>
          </p:nvPr>
        </p:nvGraphicFramePr>
        <p:xfrm>
          <a:off x="344862" y="943575"/>
          <a:ext cx="8254767" cy="418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04">
                  <a:extLst>
                    <a:ext uri="{9D8B030D-6E8A-4147-A177-3AD203B41FA5}">
                      <a16:colId xmlns:a16="http://schemas.microsoft.com/office/drawing/2014/main" val="649971361"/>
                    </a:ext>
                  </a:extLst>
                </a:gridCol>
                <a:gridCol w="4437189">
                  <a:extLst>
                    <a:ext uri="{9D8B030D-6E8A-4147-A177-3AD203B41FA5}">
                      <a16:colId xmlns:a16="http://schemas.microsoft.com/office/drawing/2014/main" val="451295519"/>
                    </a:ext>
                  </a:extLst>
                </a:gridCol>
                <a:gridCol w="1270371">
                  <a:extLst>
                    <a:ext uri="{9D8B030D-6E8A-4147-A177-3AD203B41FA5}">
                      <a16:colId xmlns:a16="http://schemas.microsoft.com/office/drawing/2014/main" val="3551692307"/>
                    </a:ext>
                  </a:extLst>
                </a:gridCol>
                <a:gridCol w="1230672">
                  <a:extLst>
                    <a:ext uri="{9D8B030D-6E8A-4147-A177-3AD203B41FA5}">
                      <a16:colId xmlns:a16="http://schemas.microsoft.com/office/drawing/2014/main" val="3656007569"/>
                    </a:ext>
                  </a:extLst>
                </a:gridCol>
                <a:gridCol w="1014531">
                  <a:extLst>
                    <a:ext uri="{9D8B030D-6E8A-4147-A177-3AD203B41FA5}">
                      <a16:colId xmlns:a16="http://schemas.microsoft.com/office/drawing/2014/main" val="416830256"/>
                    </a:ext>
                  </a:extLst>
                </a:gridCol>
              </a:tblGrid>
              <a:tr h="272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страховой (перестраховочной)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Сумма страховых премий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субъекта,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2651000315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«СК «Евразия»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374 527 359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125 358 762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1061380675"/>
                  </a:ext>
                </a:extLst>
              </a:tr>
              <a:tr h="201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«ДК </a:t>
                      </a:r>
                      <a:r>
                        <a:rPr lang="ru-RU" sz="800" dirty="0" err="1">
                          <a:effectLst/>
                        </a:rPr>
                        <a:t>Народн.Банка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Каз</a:t>
                      </a:r>
                      <a:r>
                        <a:rPr lang="ru-RU" sz="800" dirty="0">
                          <a:effectLst/>
                        </a:rPr>
                        <a:t>-на по страхованию жизни «</a:t>
                      </a:r>
                      <a:r>
                        <a:rPr lang="ru-RU" sz="800" dirty="0" err="1">
                          <a:effectLst/>
                        </a:rPr>
                        <a:t>Халык-Life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234 607 800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123 220 553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276876499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«Дочерняя организация Народного Банка Казахстана «Страховая компания «</a:t>
                      </a:r>
                      <a:r>
                        <a:rPr lang="ru-RU" sz="800" dirty="0" err="1">
                          <a:effectLst/>
                        </a:rPr>
                        <a:t>Халык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142 044 309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56 891 126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3084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«КСЖ «</a:t>
                      </a:r>
                      <a:r>
                        <a:rPr lang="ru-RU" sz="800" dirty="0" err="1">
                          <a:effectLst/>
                        </a:rPr>
                        <a:t>Nomad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Life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239 195 723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116 284 878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82044971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«СК «НОМАД </a:t>
                      </a:r>
                      <a:r>
                        <a:rPr lang="ru-RU" sz="800" dirty="0" err="1">
                          <a:effectLst/>
                        </a:rPr>
                        <a:t>Иншуранс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36 678 656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33 613 122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049396981"/>
                  </a:ext>
                </a:extLst>
              </a:tr>
              <a:tr h="181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Компания по Страхованию Жизни «Европейская Страховая Компания»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27 351 645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31 206 264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034868566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«КСЖ «Евразия»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55 842 005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30 031 760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63834742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АО </a:t>
                      </a:r>
                      <a:r>
                        <a:rPr lang="en-US" sz="800" dirty="0">
                          <a:effectLst/>
                        </a:rPr>
                        <a:t>«</a:t>
                      </a:r>
                      <a:r>
                        <a:rPr lang="ru-RU" sz="800" dirty="0">
                          <a:effectLst/>
                        </a:rPr>
                        <a:t>КСЖ </a:t>
                      </a:r>
                      <a:r>
                        <a:rPr lang="en-US" sz="800" dirty="0">
                          <a:effectLst/>
                        </a:rPr>
                        <a:t>«Freedom Finance Life»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94 241 175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27 176 196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253153044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</a:t>
                      </a:r>
                      <a:r>
                        <a:rPr lang="en-US" sz="800">
                          <a:effectLst/>
                        </a:rPr>
                        <a:t>«</a:t>
                      </a:r>
                      <a:r>
                        <a:rPr lang="ru-RU" sz="800">
                          <a:effectLst/>
                        </a:rPr>
                        <a:t>СК </a:t>
                      </a:r>
                      <a:r>
                        <a:rPr lang="en-US" sz="800">
                          <a:effectLst/>
                        </a:rPr>
                        <a:t>«Freedom Finance Insurance»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33 661 691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5 966 379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13662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«Лондон-Алматы»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13 098 957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3 149 029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24402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«Cтраховая компания «Jusan Garant»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34 908 514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24 681 228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68641550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«КСЖ»Standard Life»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47 892 033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24 149 513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309450185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«КСЖ «KM Life»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33 997 071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18 171 183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841883186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«Коммеск - Өмiр»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31 137 824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13 001 761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88964178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«Нефтяная страховая компания»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19 414 393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11 945 262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5116685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«Amanat»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13 012 252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9 647 838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119112153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«Казахмыс»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47 855 813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8 801 471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911680841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«КК ЗиМС «ИНТЕРТИЧ»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11 313 227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7 863 441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4292738356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«АСКО»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6 991 718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6 862 288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771950985"/>
                  </a:ext>
                </a:extLst>
              </a:tr>
              <a:tr h="18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«Экспортная страховая компания «KazakhExport»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139 502 771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6 001 035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44238840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«Sinoasia B&amp;R» (Синоазия БиЭндАр)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5 998 637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4 906 714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96472135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«Cентрас Иншуранс»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22 762 646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4 763 033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510426575"/>
                  </a:ext>
                </a:extLst>
              </a:tr>
              <a:tr h="18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Акционерное общество Страховая компания «Basel»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10 664 103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4 191 326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539453425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«Виктория»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101 627 905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3 401 804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565813356"/>
                  </a:ext>
                </a:extLst>
              </a:tr>
              <a:tr h="18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«КСЖ «Государственная аннуитетная компания»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38 343 122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2 397 229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654647994"/>
                  </a:ext>
                </a:extLst>
              </a:tr>
              <a:tr h="186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«Компания по страхованию жизни «Сентрас Коммеск Life»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8 166 183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2 267 216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865552867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«СК «ТрансОйл»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3 774 929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741 792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420535332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2EFAC1-D22E-4057-B072-563F4D2C7C44}"/>
              </a:ext>
            </a:extLst>
          </p:cNvPr>
          <p:cNvSpPr/>
          <p:nvPr/>
        </p:nvSpPr>
        <p:spPr>
          <a:xfrm>
            <a:off x="8126297" y="781677"/>
            <a:ext cx="570990" cy="22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825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</a:t>
            </a:r>
            <a:endParaRPr lang="ru-R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872B54-DF5D-4907-88B6-183F884F385B}"/>
              </a:ext>
            </a:extLst>
          </p:cNvPr>
          <p:cNvSpPr/>
          <p:nvPr/>
        </p:nvSpPr>
        <p:spPr>
          <a:xfrm>
            <a:off x="276791" y="531666"/>
            <a:ext cx="8772065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конкуренции –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умеренноконцентрированный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Субъектов рынка, занимающих доминирующее положения нет. </a:t>
            </a:r>
          </a:p>
          <a:p>
            <a:pPr indent="337185" algn="just"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рынке присутствуют: страховые компании банковских конгломератов АО «Народный банк» и АО «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Фридом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78375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1" indent="-268281" defTabSz="685766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Услуги кредитования с опцией страхования в 2021 году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EB3E439B-CDD4-4A45-807D-AAD0C3AAE761}"/>
              </a:ext>
            </a:extLst>
          </p:cNvPr>
          <p:cNvSpPr>
            <a:spLocks/>
          </p:cNvSpPr>
          <p:nvPr/>
        </p:nvSpPr>
        <p:spPr bwMode="auto">
          <a:xfrm>
            <a:off x="6863057" y="2212258"/>
            <a:ext cx="77715" cy="166702"/>
          </a:xfrm>
          <a:custGeom>
            <a:avLst/>
            <a:gdLst>
              <a:gd name="T0" fmla="*/ 24 w 51"/>
              <a:gd name="T1" fmla="*/ 91 h 107"/>
              <a:gd name="T2" fmla="*/ 35 w 51"/>
              <a:gd name="T3" fmla="*/ 81 h 107"/>
              <a:gd name="T4" fmla="*/ 35 w 51"/>
              <a:gd name="T5" fmla="*/ 74 h 107"/>
              <a:gd name="T6" fmla="*/ 18 w 51"/>
              <a:gd name="T7" fmla="*/ 58 h 107"/>
              <a:gd name="T8" fmla="*/ 18 w 51"/>
              <a:gd name="T9" fmla="*/ 45 h 107"/>
              <a:gd name="T10" fmla="*/ 31 w 51"/>
              <a:gd name="T11" fmla="*/ 40 h 107"/>
              <a:gd name="T12" fmla="*/ 35 w 51"/>
              <a:gd name="T13" fmla="*/ 27 h 107"/>
              <a:gd name="T14" fmla="*/ 35 w 51"/>
              <a:gd name="T15" fmla="*/ 24 h 107"/>
              <a:gd name="T16" fmla="*/ 26 w 51"/>
              <a:gd name="T17" fmla="*/ 14 h 107"/>
              <a:gd name="T18" fmla="*/ 19 w 51"/>
              <a:gd name="T19" fmla="*/ 18 h 107"/>
              <a:gd name="T20" fmla="*/ 17 w 51"/>
              <a:gd name="T21" fmla="*/ 26 h 107"/>
              <a:gd name="T22" fmla="*/ 17 w 51"/>
              <a:gd name="T23" fmla="*/ 28 h 107"/>
              <a:gd name="T24" fmla="*/ 2 w 51"/>
              <a:gd name="T25" fmla="*/ 28 h 107"/>
              <a:gd name="T26" fmla="*/ 2 w 51"/>
              <a:gd name="T27" fmla="*/ 26 h 107"/>
              <a:gd name="T28" fmla="*/ 8 w 51"/>
              <a:gd name="T29" fmla="*/ 8 h 107"/>
              <a:gd name="T30" fmla="*/ 26 w 51"/>
              <a:gd name="T31" fmla="*/ 0 h 107"/>
              <a:gd name="T32" fmla="*/ 43 w 51"/>
              <a:gd name="T33" fmla="*/ 7 h 107"/>
              <a:gd name="T34" fmla="*/ 49 w 51"/>
              <a:gd name="T35" fmla="*/ 24 h 107"/>
              <a:gd name="T36" fmla="*/ 49 w 51"/>
              <a:gd name="T37" fmla="*/ 28 h 107"/>
              <a:gd name="T38" fmla="*/ 44 w 51"/>
              <a:gd name="T39" fmla="*/ 45 h 107"/>
              <a:gd name="T40" fmla="*/ 38 w 51"/>
              <a:gd name="T41" fmla="*/ 50 h 107"/>
              <a:gd name="T42" fmla="*/ 49 w 51"/>
              <a:gd name="T43" fmla="*/ 62 h 107"/>
              <a:gd name="T44" fmla="*/ 51 w 51"/>
              <a:gd name="T45" fmla="*/ 72 h 107"/>
              <a:gd name="T46" fmla="*/ 51 w 51"/>
              <a:gd name="T47" fmla="*/ 80 h 107"/>
              <a:gd name="T48" fmla="*/ 43 w 51"/>
              <a:gd name="T49" fmla="*/ 100 h 107"/>
              <a:gd name="T50" fmla="*/ 24 w 51"/>
              <a:gd name="T51" fmla="*/ 107 h 107"/>
              <a:gd name="T52" fmla="*/ 7 w 51"/>
              <a:gd name="T53" fmla="*/ 99 h 107"/>
              <a:gd name="T54" fmla="*/ 0 w 51"/>
              <a:gd name="T55" fmla="*/ 82 h 107"/>
              <a:gd name="T56" fmla="*/ 0 w 51"/>
              <a:gd name="T57" fmla="*/ 79 h 107"/>
              <a:gd name="T58" fmla="*/ 15 w 51"/>
              <a:gd name="T59" fmla="*/ 78 h 107"/>
              <a:gd name="T60" fmla="*/ 15 w 51"/>
              <a:gd name="T61" fmla="*/ 82 h 107"/>
              <a:gd name="T62" fmla="*/ 18 w 51"/>
              <a:gd name="T63" fmla="*/ 88 h 107"/>
              <a:gd name="T64" fmla="*/ 24 w 51"/>
              <a:gd name="T65" fmla="*/ 9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107">
                <a:moveTo>
                  <a:pt x="24" y="91"/>
                </a:moveTo>
                <a:cubicBezTo>
                  <a:pt x="31" y="91"/>
                  <a:pt x="35" y="87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35" y="64"/>
                  <a:pt x="29" y="58"/>
                  <a:pt x="18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4" y="45"/>
                  <a:pt x="29" y="43"/>
                  <a:pt x="31" y="40"/>
                </a:cubicBezTo>
                <a:cubicBezTo>
                  <a:pt x="34" y="37"/>
                  <a:pt x="35" y="32"/>
                  <a:pt x="35" y="2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4"/>
                  <a:pt x="26" y="14"/>
                </a:cubicBezTo>
                <a:cubicBezTo>
                  <a:pt x="23" y="14"/>
                  <a:pt x="21" y="15"/>
                  <a:pt x="19" y="18"/>
                </a:cubicBezTo>
                <a:cubicBezTo>
                  <a:pt x="18" y="20"/>
                  <a:pt x="17" y="22"/>
                  <a:pt x="17" y="26"/>
                </a:cubicBezTo>
                <a:cubicBezTo>
                  <a:pt x="17" y="28"/>
                  <a:pt x="17" y="28"/>
                  <a:pt x="17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4" y="12"/>
                  <a:pt x="8" y="8"/>
                </a:cubicBezTo>
                <a:cubicBezTo>
                  <a:pt x="12" y="2"/>
                  <a:pt x="18" y="0"/>
                  <a:pt x="26" y="0"/>
                </a:cubicBezTo>
                <a:cubicBezTo>
                  <a:pt x="33" y="0"/>
                  <a:pt x="39" y="2"/>
                  <a:pt x="43" y="7"/>
                </a:cubicBezTo>
                <a:cubicBezTo>
                  <a:pt x="47" y="12"/>
                  <a:pt x="49" y="17"/>
                  <a:pt x="49" y="24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5"/>
                  <a:pt x="48" y="41"/>
                  <a:pt x="44" y="45"/>
                </a:cubicBezTo>
                <a:cubicBezTo>
                  <a:pt x="42" y="47"/>
                  <a:pt x="40" y="49"/>
                  <a:pt x="38" y="50"/>
                </a:cubicBezTo>
                <a:cubicBezTo>
                  <a:pt x="42" y="53"/>
                  <a:pt x="46" y="57"/>
                  <a:pt x="49" y="62"/>
                </a:cubicBezTo>
                <a:cubicBezTo>
                  <a:pt x="50" y="65"/>
                  <a:pt x="51" y="68"/>
                  <a:pt x="51" y="72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8"/>
                  <a:pt x="48" y="95"/>
                  <a:pt x="43" y="100"/>
                </a:cubicBezTo>
                <a:cubicBezTo>
                  <a:pt x="38" y="104"/>
                  <a:pt x="32" y="107"/>
                  <a:pt x="24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79"/>
                  <a:pt x="0" y="79"/>
                  <a:pt x="0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19" y="90"/>
                  <a:pt x="21" y="91"/>
                  <a:pt x="2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24CF62F8-F741-4BDD-8729-2B2F25CBECD6}"/>
              </a:ext>
            </a:extLst>
          </p:cNvPr>
          <p:cNvSpPr>
            <a:spLocks/>
          </p:cNvSpPr>
          <p:nvPr/>
        </p:nvSpPr>
        <p:spPr bwMode="auto">
          <a:xfrm>
            <a:off x="6286063" y="1211481"/>
            <a:ext cx="77715" cy="163283"/>
          </a:xfrm>
          <a:custGeom>
            <a:avLst/>
            <a:gdLst>
              <a:gd name="T0" fmla="*/ 0 w 51"/>
              <a:gd name="T1" fmla="*/ 30 h 105"/>
              <a:gd name="T2" fmla="*/ 8 w 51"/>
              <a:gd name="T3" fmla="*/ 7 h 105"/>
              <a:gd name="T4" fmla="*/ 26 w 51"/>
              <a:gd name="T5" fmla="*/ 0 h 105"/>
              <a:gd name="T6" fmla="*/ 44 w 51"/>
              <a:gd name="T7" fmla="*/ 8 h 105"/>
              <a:gd name="T8" fmla="*/ 51 w 51"/>
              <a:gd name="T9" fmla="*/ 26 h 105"/>
              <a:gd name="T10" fmla="*/ 47 w 51"/>
              <a:gd name="T11" fmla="*/ 46 h 105"/>
              <a:gd name="T12" fmla="*/ 34 w 51"/>
              <a:gd name="T13" fmla="*/ 65 h 105"/>
              <a:gd name="T14" fmla="*/ 27 w 51"/>
              <a:gd name="T15" fmla="*/ 77 h 105"/>
              <a:gd name="T16" fmla="*/ 24 w 51"/>
              <a:gd name="T17" fmla="*/ 81 h 105"/>
              <a:gd name="T18" fmla="*/ 20 w 51"/>
              <a:gd name="T19" fmla="*/ 88 h 105"/>
              <a:gd name="T20" fmla="*/ 19 w 51"/>
              <a:gd name="T21" fmla="*/ 89 h 105"/>
              <a:gd name="T22" fmla="*/ 50 w 51"/>
              <a:gd name="T23" fmla="*/ 89 h 105"/>
              <a:gd name="T24" fmla="*/ 50 w 51"/>
              <a:gd name="T25" fmla="*/ 105 h 105"/>
              <a:gd name="T26" fmla="*/ 0 w 51"/>
              <a:gd name="T27" fmla="*/ 105 h 105"/>
              <a:gd name="T28" fmla="*/ 0 w 51"/>
              <a:gd name="T29" fmla="*/ 90 h 105"/>
              <a:gd name="T30" fmla="*/ 3 w 51"/>
              <a:gd name="T31" fmla="*/ 84 h 105"/>
              <a:gd name="T32" fmla="*/ 7 w 51"/>
              <a:gd name="T33" fmla="*/ 79 h 105"/>
              <a:gd name="T34" fmla="*/ 11 w 51"/>
              <a:gd name="T35" fmla="*/ 73 h 105"/>
              <a:gd name="T36" fmla="*/ 22 w 51"/>
              <a:gd name="T37" fmla="*/ 57 h 105"/>
              <a:gd name="T38" fmla="*/ 33 w 51"/>
              <a:gd name="T39" fmla="*/ 39 h 105"/>
              <a:gd name="T40" fmla="*/ 36 w 51"/>
              <a:gd name="T41" fmla="*/ 26 h 105"/>
              <a:gd name="T42" fmla="*/ 33 w 51"/>
              <a:gd name="T43" fmla="*/ 18 h 105"/>
              <a:gd name="T44" fmla="*/ 26 w 51"/>
              <a:gd name="T45" fmla="*/ 15 h 105"/>
              <a:gd name="T46" fmla="*/ 17 w 51"/>
              <a:gd name="T47" fmla="*/ 22 h 105"/>
              <a:gd name="T48" fmla="*/ 16 w 51"/>
              <a:gd name="T49" fmla="*/ 28 h 105"/>
              <a:gd name="T50" fmla="*/ 16 w 51"/>
              <a:gd name="T51" fmla="*/ 32 h 105"/>
              <a:gd name="T52" fmla="*/ 0 w 51"/>
              <a:gd name="T53" fmla="*/ 32 h 105"/>
              <a:gd name="T54" fmla="*/ 0 w 51"/>
              <a:gd name="T55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105">
                <a:moveTo>
                  <a:pt x="0" y="30"/>
                </a:moveTo>
                <a:cubicBezTo>
                  <a:pt x="0" y="20"/>
                  <a:pt x="3" y="12"/>
                  <a:pt x="8" y="7"/>
                </a:cubicBezTo>
                <a:cubicBezTo>
                  <a:pt x="13" y="2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1" y="19"/>
                  <a:pt x="51" y="26"/>
                </a:cubicBezTo>
                <a:cubicBezTo>
                  <a:pt x="51" y="33"/>
                  <a:pt x="50" y="40"/>
                  <a:pt x="47" y="46"/>
                </a:cubicBezTo>
                <a:cubicBezTo>
                  <a:pt x="45" y="50"/>
                  <a:pt x="41" y="56"/>
                  <a:pt x="34" y="65"/>
                </a:cubicBezTo>
                <a:cubicBezTo>
                  <a:pt x="33" y="68"/>
                  <a:pt x="30" y="72"/>
                  <a:pt x="27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2" y="84"/>
                  <a:pt x="21" y="86"/>
                  <a:pt x="20" y="88"/>
                </a:cubicBezTo>
                <a:cubicBezTo>
                  <a:pt x="19" y="88"/>
                  <a:pt x="19" y="89"/>
                  <a:pt x="19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1" y="88"/>
                  <a:pt x="3" y="84"/>
                </a:cubicBezTo>
                <a:cubicBezTo>
                  <a:pt x="4" y="83"/>
                  <a:pt x="6" y="81"/>
                  <a:pt x="7" y="79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70"/>
                  <a:pt x="17" y="65"/>
                  <a:pt x="22" y="57"/>
                </a:cubicBezTo>
                <a:cubicBezTo>
                  <a:pt x="27" y="51"/>
                  <a:pt x="31" y="44"/>
                  <a:pt x="33" y="39"/>
                </a:cubicBezTo>
                <a:cubicBezTo>
                  <a:pt x="35" y="34"/>
                  <a:pt x="36" y="30"/>
                  <a:pt x="36" y="26"/>
                </a:cubicBezTo>
                <a:cubicBezTo>
                  <a:pt x="36" y="23"/>
                  <a:pt x="35" y="21"/>
                  <a:pt x="33" y="18"/>
                </a:cubicBezTo>
                <a:cubicBezTo>
                  <a:pt x="31" y="16"/>
                  <a:pt x="29" y="15"/>
                  <a:pt x="26" y="15"/>
                </a:cubicBezTo>
                <a:cubicBezTo>
                  <a:pt x="22" y="15"/>
                  <a:pt x="18" y="17"/>
                  <a:pt x="17" y="22"/>
                </a:cubicBezTo>
                <a:cubicBezTo>
                  <a:pt x="16" y="24"/>
                  <a:pt x="16" y="26"/>
                  <a:pt x="16" y="28"/>
                </a:cubicBezTo>
                <a:cubicBezTo>
                  <a:pt x="16" y="32"/>
                  <a:pt x="16" y="32"/>
                  <a:pt x="16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A702C-42C3-4C5C-B73D-B3BA703EADF8}"/>
              </a:ext>
            </a:extLst>
          </p:cNvPr>
          <p:cNvSpPr txBox="1"/>
          <p:nvPr/>
        </p:nvSpPr>
        <p:spPr>
          <a:xfrm>
            <a:off x="75991" y="877795"/>
            <a:ext cx="203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АО «Народный банк Казахстана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008C8-7E2C-4B9D-825D-D0B5CC7B579F}"/>
              </a:ext>
            </a:extLst>
          </p:cNvPr>
          <p:cNvSpPr txBox="1"/>
          <p:nvPr/>
        </p:nvSpPr>
        <p:spPr>
          <a:xfrm>
            <a:off x="2916943" y="821765"/>
            <a:ext cx="2029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АО «Евразийский банк»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68FBA2-680A-4C56-A1D9-CA7471724BA8}"/>
              </a:ext>
            </a:extLst>
          </p:cNvPr>
          <p:cNvSpPr txBox="1"/>
          <p:nvPr/>
        </p:nvSpPr>
        <p:spPr>
          <a:xfrm>
            <a:off x="5669984" y="840811"/>
            <a:ext cx="21476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АО «Сбербанк»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FC61C3-46F3-4888-B3C3-9776B864135C}"/>
              </a:ext>
            </a:extLst>
          </p:cNvPr>
          <p:cNvSpPr/>
          <p:nvPr/>
        </p:nvSpPr>
        <p:spPr>
          <a:xfrm>
            <a:off x="191578" y="3595208"/>
            <a:ext cx="2286074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Всего заключенных договоров 1 399 682 из них:</a:t>
            </a: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938 212 договоров заключены   с услугами страхования </a:t>
            </a:r>
          </a:p>
          <a:p>
            <a:pPr marL="128588" indent="-128588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461 470 договоров заключены без услуги страхования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93B53B7-6A37-4F8B-B3A1-96012849EC23}"/>
              </a:ext>
            </a:extLst>
          </p:cNvPr>
          <p:cNvSpPr/>
          <p:nvPr/>
        </p:nvSpPr>
        <p:spPr>
          <a:xfrm>
            <a:off x="2938921" y="3575749"/>
            <a:ext cx="2883584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Всего заключенных договоров 438 002 из них:</a:t>
            </a: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174 940 договоров заключены   с услугами страхования </a:t>
            </a:r>
          </a:p>
          <a:p>
            <a:pPr marL="128588" indent="-128588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263 058 договоров заключены без услуги страхования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B80E42F-AFC3-41EF-9905-D54B0BFBA4CB}"/>
              </a:ext>
            </a:extLst>
          </p:cNvPr>
          <p:cNvSpPr/>
          <p:nvPr/>
        </p:nvSpPr>
        <p:spPr>
          <a:xfrm>
            <a:off x="6148130" y="3595208"/>
            <a:ext cx="230527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Всего заключенных договоров 227 113из них:</a:t>
            </a: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132 758 договоров заключены   с услугами страхования </a:t>
            </a:r>
          </a:p>
          <a:p>
            <a:pPr marL="128588" indent="-128588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94 355 договоров заключены без услуги страхования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6FD13CD-2F9D-47AA-B53F-F147716FA255}"/>
              </a:ext>
            </a:extLst>
          </p:cNvPr>
          <p:cNvSpPr/>
          <p:nvPr/>
        </p:nvSpPr>
        <p:spPr>
          <a:xfrm>
            <a:off x="1997408" y="1280941"/>
            <a:ext cx="10153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r>
              <a:rPr lang="kk-KZ" sz="7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договоров заключены с услугой страхованияот общега количества </a:t>
            </a:r>
            <a:endParaRPr lang="kk-KZ" sz="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65D62B-08A1-4476-9AD4-EB0F1C77B176}"/>
              </a:ext>
            </a:extLst>
          </p:cNvPr>
          <p:cNvSpPr/>
          <p:nvPr/>
        </p:nvSpPr>
        <p:spPr>
          <a:xfrm>
            <a:off x="4821377" y="1167637"/>
            <a:ext cx="93111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kk-KZ" sz="7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договоров заключены с услугой страхованияот общега количества </a:t>
            </a:r>
            <a:endParaRPr lang="kk-KZ" sz="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0735A74-641E-47DD-B6A7-404E523E06C9}"/>
              </a:ext>
            </a:extLst>
          </p:cNvPr>
          <p:cNvSpPr/>
          <p:nvPr/>
        </p:nvSpPr>
        <p:spPr>
          <a:xfrm>
            <a:off x="7718058" y="1395204"/>
            <a:ext cx="114623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</a:t>
            </a:r>
            <a:r>
              <a:rPr lang="kk-KZ" sz="7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 заключены с услугой страхованияот общега количества </a:t>
            </a:r>
            <a:endParaRPr lang="kk-KZ" sz="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73">
            <a:extLst>
              <a:ext uri="{FF2B5EF4-FFF2-40B4-BE49-F238E27FC236}">
                <a16:creationId xmlns:a16="http://schemas.microsoft.com/office/drawing/2014/main" id="{3DDADFED-6C04-41FE-98CF-556B2CD14C66}"/>
              </a:ext>
            </a:extLst>
          </p:cNvPr>
          <p:cNvSpPr/>
          <p:nvPr/>
        </p:nvSpPr>
        <p:spPr>
          <a:xfrm>
            <a:off x="2263701" y="2226320"/>
            <a:ext cx="662286" cy="54705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6" name="Стрелка вправо 74">
            <a:extLst>
              <a:ext uri="{FF2B5EF4-FFF2-40B4-BE49-F238E27FC236}">
                <a16:creationId xmlns:a16="http://schemas.microsoft.com/office/drawing/2014/main" id="{675519FB-36B4-4B46-8111-8503E4690805}"/>
              </a:ext>
            </a:extLst>
          </p:cNvPr>
          <p:cNvSpPr/>
          <p:nvPr/>
        </p:nvSpPr>
        <p:spPr>
          <a:xfrm>
            <a:off x="5174780" y="2202123"/>
            <a:ext cx="662286" cy="54705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8F79F16-9C25-486F-9BE3-CA3A71AA4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964169"/>
              </p:ext>
            </p:extLst>
          </p:nvPr>
        </p:nvGraphicFramePr>
        <p:xfrm>
          <a:off x="0" y="1314974"/>
          <a:ext cx="2263701" cy="223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669F62B-93E1-4759-898A-2854213AF3CF}"/>
              </a:ext>
            </a:extLst>
          </p:cNvPr>
          <p:cNvSpPr txBox="1"/>
          <p:nvPr/>
        </p:nvSpPr>
        <p:spPr>
          <a:xfrm>
            <a:off x="1228118" y="2176684"/>
            <a:ext cx="762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67 % от общего объема с услугой страхования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47A9E2-E9B0-45F8-9A96-B83B23BC53D6}"/>
              </a:ext>
            </a:extLst>
          </p:cNvPr>
          <p:cNvSpPr txBox="1"/>
          <p:nvPr/>
        </p:nvSpPr>
        <p:spPr>
          <a:xfrm>
            <a:off x="160576" y="1819359"/>
            <a:ext cx="1015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33 % без услуг страхования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BFC2BEBD-6594-4F12-A4A0-AAF424AF3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917039"/>
              </p:ext>
            </p:extLst>
          </p:nvPr>
        </p:nvGraphicFramePr>
        <p:xfrm>
          <a:off x="2855815" y="1280941"/>
          <a:ext cx="2263701" cy="218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07A2704-26DC-49F6-A0DB-2CB58A43739C}"/>
              </a:ext>
            </a:extLst>
          </p:cNvPr>
          <p:cNvSpPr txBox="1"/>
          <p:nvPr/>
        </p:nvSpPr>
        <p:spPr>
          <a:xfrm>
            <a:off x="2848666" y="2187836"/>
            <a:ext cx="1202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64 % без услуг страхования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C35BC-D78F-4120-913F-9C20D3C76A8D}"/>
              </a:ext>
            </a:extLst>
          </p:cNvPr>
          <p:cNvSpPr txBox="1"/>
          <p:nvPr/>
        </p:nvSpPr>
        <p:spPr>
          <a:xfrm>
            <a:off x="4072549" y="1810702"/>
            <a:ext cx="762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36 % от общего объема с услугой страхования</a:t>
            </a: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C3E183B8-DECA-4240-AED5-55A3977CE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183195"/>
              </p:ext>
            </p:extLst>
          </p:nvPr>
        </p:nvGraphicFramePr>
        <p:xfrm>
          <a:off x="5982818" y="1372987"/>
          <a:ext cx="1890578" cy="212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33C9E2C7-E573-4D27-927C-9D33C415116B}"/>
              </a:ext>
            </a:extLst>
          </p:cNvPr>
          <p:cNvSpPr txBox="1"/>
          <p:nvPr/>
        </p:nvSpPr>
        <p:spPr>
          <a:xfrm>
            <a:off x="6955918" y="2054793"/>
            <a:ext cx="762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58 % от общего объема с услугой страхования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C223E-72BE-4784-B73C-AD7B95C9C593}"/>
              </a:ext>
            </a:extLst>
          </p:cNvPr>
          <p:cNvSpPr txBox="1"/>
          <p:nvPr/>
        </p:nvSpPr>
        <p:spPr>
          <a:xfrm>
            <a:off x="6014410" y="2119441"/>
            <a:ext cx="1202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42 % без услуг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39681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1" indent="-268281" defTabSz="685766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Страховые организации, услуги которых предлагаются БВУ при кредитовании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9CC601AF-AB89-4543-A7A2-6E1550867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32040"/>
              </p:ext>
            </p:extLst>
          </p:nvPr>
        </p:nvGraphicFramePr>
        <p:xfrm>
          <a:off x="492919" y="778668"/>
          <a:ext cx="7943852" cy="3412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854">
                  <a:extLst>
                    <a:ext uri="{9D8B030D-6E8A-4147-A177-3AD203B41FA5}">
                      <a16:colId xmlns:a16="http://schemas.microsoft.com/office/drawing/2014/main" val="1366418762"/>
                    </a:ext>
                  </a:extLst>
                </a:gridCol>
                <a:gridCol w="2558233">
                  <a:extLst>
                    <a:ext uri="{9D8B030D-6E8A-4147-A177-3AD203B41FA5}">
                      <a16:colId xmlns:a16="http://schemas.microsoft.com/office/drawing/2014/main" val="1633430425"/>
                    </a:ext>
                  </a:extLst>
                </a:gridCol>
                <a:gridCol w="4934765">
                  <a:extLst>
                    <a:ext uri="{9D8B030D-6E8A-4147-A177-3AD203B41FA5}">
                      <a16:colId xmlns:a16="http://schemas.microsoft.com/office/drawing/2014/main" val="1968849100"/>
                    </a:ext>
                  </a:extLst>
                </a:gridCol>
              </a:tblGrid>
              <a:tr h="445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 наименования страховых организаций, услуги которых использовались в розничных кредитных продуктах: 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40224277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«Банк «Bank RBK»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00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СК Казахмыс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65552288"/>
                  </a:ext>
                </a:extLst>
              </a:tr>
              <a:tr h="2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«Народный Банк Казахстана»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КСЖ АО «Halyk Life»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3123795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«Евразийский банк»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КСЖ Халык Life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КСЖ Евразия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СК Евразия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КСЖ Standard Life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3385651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ДБ АО «Сбербанк России»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АО «КСЖ 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Nomad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АО «КСЖ «Евразия»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АО «СК «Евразия»</a:t>
                      </a:r>
                    </a:p>
                    <a:p>
                      <a:pPr marL="200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5343843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ДБ АО «Хоум Банк»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АО Европейская страховая компания  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3305629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«Нурбанк»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Клиенты Банка на свое усмотрение самостоятельно выбирают страховую компанию из числа представленных на рынке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78748093"/>
                  </a:ext>
                </a:extLst>
              </a:tr>
              <a:tr h="2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«Altyn Bank»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Халык-Life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76972647"/>
                  </a:ext>
                </a:extLst>
              </a:tr>
              <a:tr h="2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ДБ «Альфа-Банк»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Nomad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44252562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839B71F-EBE9-46CF-8C21-784A96CB9837}"/>
              </a:ext>
            </a:extLst>
          </p:cNvPr>
          <p:cNvSpPr/>
          <p:nvPr/>
        </p:nvSpPr>
        <p:spPr>
          <a:xfrm>
            <a:off x="492919" y="4287225"/>
            <a:ext cx="78795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 перечень страховых компаний, предлагаемых банками ограничен ввиду наличия группы лиц на рынке услуг кредитования и страховых лиц, в том числе банковских конгломератов</a:t>
            </a:r>
          </a:p>
        </p:txBody>
      </p:sp>
    </p:spTree>
    <p:extLst>
      <p:ext uri="{BB962C8B-B14F-4D97-AF65-F5344CB8AC3E}">
        <p14:creationId xmlns:p14="http://schemas.microsoft.com/office/powerpoint/2010/main" val="67473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Регулирование и сокращение государственных и частных операторов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0608" y="3516551"/>
            <a:ext cx="1002091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ОПЕРАТОР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2541" y="4552907"/>
            <a:ext cx="15291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ПОДЛЕЖАТ РЕГУЛИРОВАНИЮ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11939" y="4530365"/>
            <a:ext cx="1271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ТРЕБУЮТ </a:t>
            </a:r>
          </a:p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РЕГУЛИРОВАНИЯ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957" y="1234872"/>
            <a:ext cx="328569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1. Для регулирования операторов </a:t>
            </a:r>
            <a:b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создан институт </a:t>
            </a:r>
            <a:r>
              <a:rPr lang="ru-RU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«специального права»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4957" y="2335411"/>
            <a:ext cx="328569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2. По итогам анализа упразднены           операторов, из них</a:t>
            </a:r>
            <a:r>
              <a:rPr lang="en-US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203864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182" y="3691713"/>
            <a:ext cx="41413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3. На сегодня разработаны поправки </a:t>
            </a:r>
            <a:b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 законодательному запрету </a:t>
            </a:r>
            <a:b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наделение субъектов частного предпринимательства </a:t>
            </a:r>
            <a:r>
              <a:rPr lang="ru-RU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«специальными правами»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8060" y="2839366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5660717" y="3809599"/>
            <a:ext cx="643782" cy="6549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Прямоугольник 17"/>
          <p:cNvSpPr/>
          <p:nvPr/>
        </p:nvSpPr>
        <p:spPr>
          <a:xfrm>
            <a:off x="6782226" y="3809599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8025827" y="3803944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/>
        </p:nvSpPr>
        <p:spPr>
          <a:xfrm>
            <a:off x="5771366" y="3882527"/>
            <a:ext cx="4254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72139" y="3880834"/>
            <a:ext cx="7283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18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58825" y="3880834"/>
            <a:ext cx="6803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21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36ADBF3-A1F5-4C21-AEF0-6DC7C3DBEC4C}"/>
              </a:ext>
            </a:extLst>
          </p:cNvPr>
          <p:cNvSpPr/>
          <p:nvPr/>
        </p:nvSpPr>
        <p:spPr>
          <a:xfrm>
            <a:off x="6498768" y="762395"/>
            <a:ext cx="2652012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933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Ценовое регулирование</a:t>
            </a: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Ограничение иной деятельности</a:t>
            </a:r>
            <a:endParaRPr lang="en-US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Запрет на участие в других компаниях</a:t>
            </a:r>
            <a:endParaRPr lang="en-US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Отлагательный период</a:t>
            </a:r>
            <a:endParaRPr lang="en-US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Публичность</a:t>
            </a:r>
            <a:endParaRPr lang="en-US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Возмещение убытков бизнесу </a:t>
            </a:r>
            <a:endParaRPr lang="ru-RU" sz="9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417E13-99B9-4646-9C1E-6BBDA60B0BE2}"/>
              </a:ext>
            </a:extLst>
          </p:cNvPr>
          <p:cNvSpPr/>
          <p:nvPr/>
        </p:nvSpPr>
        <p:spPr>
          <a:xfrm>
            <a:off x="4444052" y="1228068"/>
            <a:ext cx="201726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ИНСТИТУТ СПЕЦИАЛЬНОГО </a:t>
            </a:r>
          </a:p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ПРАВА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4707925" y="2557474"/>
            <a:ext cx="4201431" cy="10335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AB3B140D-BF0F-4F99-8B65-3F0E1984D91F}"/>
              </a:ext>
            </a:extLst>
          </p:cNvPr>
          <p:cNvSpPr/>
          <p:nvPr/>
        </p:nvSpPr>
        <p:spPr>
          <a:xfrm>
            <a:off x="6218859" y="970972"/>
            <a:ext cx="167622" cy="1298286"/>
          </a:xfrm>
          <a:prstGeom prst="leftBrace">
            <a:avLst>
              <a:gd name="adj1" fmla="val 139761"/>
              <a:gd name="adj2" fmla="val 46032"/>
            </a:avLst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Прямоугольник 26"/>
          <p:cNvSpPr/>
          <p:nvPr/>
        </p:nvSpPr>
        <p:spPr>
          <a:xfrm>
            <a:off x="497827" y="2814714"/>
            <a:ext cx="242049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66">
              <a:lnSpc>
                <a:spcPct val="120000"/>
              </a:lnSpc>
              <a:buClr>
                <a:schemeClr val="dk1"/>
              </a:buClr>
              <a:buSzPts val="1100"/>
              <a:defRPr/>
            </a:pPr>
            <a:r>
              <a:rPr lang="en-US" sz="1050" b="1" dirty="0">
                <a:latin typeface="Century Gothic" panose="020B0502020202020204" pitchFamily="34" charset="0"/>
                <a:ea typeface="Barlow Condensed"/>
                <a:cs typeface="Barlow Condensed"/>
              </a:rPr>
              <a:t>2 </a:t>
            </a:r>
            <a:r>
              <a:rPr lang="ru-RU" sz="600" dirty="0">
                <a:latin typeface="Century Gothic" panose="020B0502020202020204" pitchFamily="34" charset="0"/>
                <a:ea typeface="Barlow Condensed"/>
                <a:cs typeface="Barlow Condensed"/>
              </a:rPr>
              <a:t>подлежат приватизации</a:t>
            </a:r>
            <a:r>
              <a:rPr lang="ru-RU" sz="600" b="1" dirty="0">
                <a:latin typeface="Century Gothic" panose="020B0502020202020204" pitchFamily="34" charset="0"/>
                <a:ea typeface="Barlow Condensed"/>
                <a:cs typeface="Barlow Condensed"/>
              </a:rPr>
              <a:t>,</a:t>
            </a:r>
            <a:r>
              <a:rPr lang="ru-RU" sz="1050" b="1" dirty="0">
                <a:latin typeface="Century Gothic" panose="020B0502020202020204" pitchFamily="34" charset="0"/>
                <a:ea typeface="Barlow Condensed"/>
                <a:cs typeface="Barlow Condensed"/>
              </a:rPr>
              <a:t> 2 </a:t>
            </a:r>
            <a:r>
              <a:rPr lang="ru-RU" sz="600" dirty="0">
                <a:latin typeface="Century Gothic" panose="020B0502020202020204" pitchFamily="34" charset="0"/>
                <a:ea typeface="Barlow Condensed"/>
                <a:cs typeface="Barlow Condensed"/>
              </a:rPr>
              <a:t>уже приватизированы </a:t>
            </a:r>
          </a:p>
          <a:p>
            <a:pPr algn="just" defTabSz="685766">
              <a:lnSpc>
                <a:spcPct val="120000"/>
              </a:lnSpc>
              <a:buClr>
                <a:schemeClr val="dk1"/>
              </a:buClr>
              <a:buSzPts val="1100"/>
              <a:defRPr/>
            </a:pPr>
            <a:r>
              <a:rPr lang="ru-RU" sz="1050" b="1" dirty="0">
                <a:latin typeface="Century Gothic" panose="020B0502020202020204" pitchFamily="34" charset="0"/>
                <a:ea typeface="Barlow Condensed"/>
                <a:cs typeface="Barlow Condensed"/>
              </a:rPr>
              <a:t>5</a:t>
            </a:r>
            <a:r>
              <a:rPr lang="ru-RU" sz="600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600" dirty="0">
                <a:latin typeface="Century Gothic" panose="020B0502020202020204" pitchFamily="34" charset="0"/>
                <a:ea typeface="Barlow Condensed"/>
                <a:cs typeface="Barlow Condensed"/>
              </a:rPr>
              <a:t>остаются как подведомственные организации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319515" y="4148639"/>
            <a:ext cx="926079" cy="2085"/>
          </a:xfrm>
          <a:prstGeom prst="straightConnector1">
            <a:avLst/>
          </a:prstGeom>
          <a:ln w="76200">
            <a:solidFill>
              <a:srgbClr val="20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118776" y="2458480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Прямоугольник 29"/>
          <p:cNvSpPr/>
          <p:nvPr/>
        </p:nvSpPr>
        <p:spPr>
          <a:xfrm>
            <a:off x="3221560" y="2528978"/>
            <a:ext cx="4222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08061" y="2911966"/>
            <a:ext cx="6924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41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668726" y="1600748"/>
            <a:ext cx="926079" cy="2085"/>
          </a:xfrm>
          <a:prstGeom prst="straightConnector1">
            <a:avLst/>
          </a:prstGeom>
          <a:ln w="76200">
            <a:solidFill>
              <a:srgbClr val="20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18020" y="4552907"/>
            <a:ext cx="1529177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ЧАСТНЫЕ</a:t>
            </a:r>
          </a:p>
        </p:txBody>
      </p:sp>
    </p:spTree>
    <p:extLst>
      <p:ext uri="{BB962C8B-B14F-4D97-AF65-F5344CB8AC3E}">
        <p14:creationId xmlns:p14="http://schemas.microsoft.com/office/powerpoint/2010/main" val="172675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3229" y="2376248"/>
            <a:ext cx="6866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038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677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Рынки нефти и нефтепродуктов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</a:t>
            </a:fld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3E22A3B-C948-421F-B3AC-92EFD48ED5FE}"/>
              </a:ext>
            </a:extLst>
          </p:cNvPr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3D6AAC9-B719-4176-B989-B164B36FDDFA}"/>
              </a:ext>
            </a:extLst>
          </p:cNvPr>
          <p:cNvSpPr/>
          <p:nvPr/>
        </p:nvSpPr>
        <p:spPr>
          <a:xfrm>
            <a:off x="268143" y="604070"/>
            <a:ext cx="372121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Действующая структура рынка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C00B233-B46C-46C8-AE4D-A96760EDCD1C}"/>
              </a:ext>
            </a:extLst>
          </p:cNvPr>
          <p:cNvSpPr/>
          <p:nvPr/>
        </p:nvSpPr>
        <p:spPr>
          <a:xfrm>
            <a:off x="5039507" y="519125"/>
            <a:ext cx="372121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Предлагаемая схема рынка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9A4CD5-DBD7-4808-8642-9C58FF4B1B4F}"/>
              </a:ext>
            </a:extLst>
          </p:cNvPr>
          <p:cNvSpPr txBox="1"/>
          <p:nvPr/>
        </p:nvSpPr>
        <p:spPr>
          <a:xfrm>
            <a:off x="5487090" y="4774168"/>
            <a:ext cx="26139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i="1" dirty="0">
                <a:latin typeface="Century Gothic" panose="020B0502020202020204" pitchFamily="34" charset="0"/>
              </a:rPr>
              <a:t>* - С целью обеспечения ГСМ АЗС в отдаленных регионах. </a:t>
            </a:r>
          </a:p>
          <a:p>
            <a:r>
              <a:rPr lang="ru-RU" sz="600" i="1" dirty="0">
                <a:latin typeface="Century Gothic" panose="020B0502020202020204" pitchFamily="34" charset="0"/>
              </a:rPr>
              <a:t>Для недопущения монополизации, ограничение нефтебаз регионом расположения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8D5C1BA-989C-42C5-9A3D-83745BE1B887}"/>
              </a:ext>
            </a:extLst>
          </p:cNvPr>
          <p:cNvSpPr/>
          <p:nvPr/>
        </p:nvSpPr>
        <p:spPr>
          <a:xfrm>
            <a:off x="5223853" y="4125967"/>
            <a:ext cx="1399588" cy="65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Century Gothic" panose="020B0502020202020204" pitchFamily="34" charset="0"/>
              </a:rPr>
              <a:t>Конечный потребитель</a:t>
            </a: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700" i="1" dirty="0">
                <a:latin typeface="Century Gothic" panose="020B0502020202020204" pitchFamily="34" charset="0"/>
              </a:rPr>
              <a:t>(население, предприниматели)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8E1A282-A01F-4663-A676-D0121EB365B6}"/>
              </a:ext>
            </a:extLst>
          </p:cNvPr>
          <p:cNvCxnSpPr>
            <a:cxnSpLocks/>
          </p:cNvCxnSpPr>
          <p:nvPr/>
        </p:nvCxnSpPr>
        <p:spPr>
          <a:xfrm>
            <a:off x="7422978" y="3581081"/>
            <a:ext cx="9759" cy="515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E79685A-F700-4463-AD7C-61343C672B5A}"/>
              </a:ext>
            </a:extLst>
          </p:cNvPr>
          <p:cNvSpPr/>
          <p:nvPr/>
        </p:nvSpPr>
        <p:spPr>
          <a:xfrm>
            <a:off x="6854658" y="3157426"/>
            <a:ext cx="1141453" cy="713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Century Gothic" panose="020B0502020202020204" pitchFamily="34" charset="0"/>
              </a:rPr>
              <a:t>Оптовый поставщик </a:t>
            </a:r>
            <a:r>
              <a:rPr lang="ru-RU" sz="900" b="1" i="1" dirty="0">
                <a:latin typeface="Century Gothic" panose="020B0502020202020204" pitchFamily="34" charset="0"/>
              </a:rPr>
              <a:t>*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endParaRPr lang="ru-RU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600" i="1" dirty="0">
                <a:latin typeface="Century Gothic" panose="020B0502020202020204" pitchFamily="34" charset="0"/>
              </a:rPr>
              <a:t>(при наличии базы нефтепродуктов в собственности)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5CEF97E-6CF2-4A72-A036-BD75F2020410}"/>
              </a:ext>
            </a:extLst>
          </p:cNvPr>
          <p:cNvCxnSpPr>
            <a:cxnSpLocks/>
          </p:cNvCxnSpPr>
          <p:nvPr/>
        </p:nvCxnSpPr>
        <p:spPr>
          <a:xfrm>
            <a:off x="8101031" y="2171759"/>
            <a:ext cx="7951" cy="1933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CA00D5A-3FB8-4477-B68D-7FB9D3160C87}"/>
              </a:ext>
            </a:extLst>
          </p:cNvPr>
          <p:cNvSpPr/>
          <p:nvPr/>
        </p:nvSpPr>
        <p:spPr>
          <a:xfrm>
            <a:off x="5912882" y="949691"/>
            <a:ext cx="1689732" cy="22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НЕДРОПОЛЬЗОВАТЕЛЬ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от 100 </a:t>
            </a:r>
            <a:r>
              <a:rPr lang="ru-RU" sz="800" b="1" dirty="0" err="1">
                <a:latin typeface="Century Gothic" panose="020B0502020202020204" pitchFamily="34" charset="0"/>
              </a:rPr>
              <a:t>тыс</a:t>
            </a:r>
            <a:r>
              <a:rPr lang="ru-RU" sz="800" b="1" dirty="0">
                <a:latin typeface="Century Gothic" panose="020B0502020202020204" pitchFamily="34" charset="0"/>
              </a:rPr>
              <a:t> и выше</a:t>
            </a:r>
          </a:p>
        </p:txBody>
      </p:sp>
      <p:cxnSp>
        <p:nvCxnSpPr>
          <p:cNvPr id="41" name="Соединительная линия уступом 11">
            <a:extLst>
              <a:ext uri="{FF2B5EF4-FFF2-40B4-BE49-F238E27FC236}">
                <a16:creationId xmlns:a16="http://schemas.microsoft.com/office/drawing/2014/main" id="{2958E5EA-8ADD-4BEA-9B0B-EF870AD14D66}"/>
              </a:ext>
            </a:extLst>
          </p:cNvPr>
          <p:cNvCxnSpPr>
            <a:cxnSpLocks/>
            <a:stCxn id="40" idx="1"/>
            <a:endCxn id="51" idx="0"/>
          </p:cNvCxnSpPr>
          <p:nvPr/>
        </p:nvCxnSpPr>
        <p:spPr>
          <a:xfrm rot="10800000" flipH="1" flipV="1">
            <a:off x="5912882" y="1062356"/>
            <a:ext cx="146256" cy="2109549"/>
          </a:xfrm>
          <a:prstGeom prst="bentConnector4">
            <a:avLst>
              <a:gd name="adj1" fmla="val -156301"/>
              <a:gd name="adj2" fmla="val 5267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11">
            <a:extLst>
              <a:ext uri="{FF2B5EF4-FFF2-40B4-BE49-F238E27FC236}">
                <a16:creationId xmlns:a16="http://schemas.microsoft.com/office/drawing/2014/main" id="{BB01178C-3A60-444E-9A70-9BC9D43CEBCF}"/>
              </a:ext>
            </a:extLst>
          </p:cNvPr>
          <p:cNvCxnSpPr>
            <a:cxnSpLocks/>
            <a:stCxn id="40" idx="3"/>
            <a:endCxn id="38" idx="0"/>
          </p:cNvCxnSpPr>
          <p:nvPr/>
        </p:nvCxnSpPr>
        <p:spPr>
          <a:xfrm flipH="1">
            <a:off x="7425385" y="1062357"/>
            <a:ext cx="177229" cy="2095069"/>
          </a:xfrm>
          <a:prstGeom prst="bentConnector4">
            <a:avLst>
              <a:gd name="adj1" fmla="val -128986"/>
              <a:gd name="adj2" fmla="val 5362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AE227C7-480A-4360-B877-661ECBBBFE0A}"/>
              </a:ext>
            </a:extLst>
          </p:cNvPr>
          <p:cNvSpPr/>
          <p:nvPr/>
        </p:nvSpPr>
        <p:spPr>
          <a:xfrm>
            <a:off x="5029812" y="1264233"/>
            <a:ext cx="1588983" cy="2000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Биржевые торги</a:t>
            </a:r>
            <a:endParaRPr lang="ru-RU" sz="7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02BC757-F44F-4F5D-8FCB-61F8AAFB3EB1}"/>
              </a:ext>
            </a:extLst>
          </p:cNvPr>
          <p:cNvSpPr/>
          <p:nvPr/>
        </p:nvSpPr>
        <p:spPr>
          <a:xfrm>
            <a:off x="6776392" y="1268535"/>
            <a:ext cx="1677317" cy="2000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Правила ключевой мощности</a:t>
            </a:r>
            <a:endParaRPr lang="ru-RU" sz="7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345DB3D-8F00-403B-8510-734E28AFC5AA}"/>
              </a:ext>
            </a:extLst>
          </p:cNvPr>
          <p:cNvCxnSpPr>
            <a:cxnSpLocks/>
          </p:cNvCxnSpPr>
          <p:nvPr/>
        </p:nvCxnSpPr>
        <p:spPr>
          <a:xfrm>
            <a:off x="7432737" y="2185577"/>
            <a:ext cx="67624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8CB5F23-0720-4854-A4C7-76B07F973281}"/>
              </a:ext>
            </a:extLst>
          </p:cNvPr>
          <p:cNvCxnSpPr>
            <a:cxnSpLocks/>
          </p:cNvCxnSpPr>
          <p:nvPr/>
        </p:nvCxnSpPr>
        <p:spPr>
          <a:xfrm>
            <a:off x="6072909" y="3583146"/>
            <a:ext cx="0" cy="501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B1A24F7-FA1F-4964-A445-CABA526E1460}"/>
              </a:ext>
            </a:extLst>
          </p:cNvPr>
          <p:cNvSpPr/>
          <p:nvPr/>
        </p:nvSpPr>
        <p:spPr>
          <a:xfrm>
            <a:off x="6854658" y="4117577"/>
            <a:ext cx="1509611" cy="6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Century Gothic" panose="020B0502020202020204" pitchFamily="34" charset="0"/>
              </a:rPr>
              <a:t>Конечный потребитель</a:t>
            </a: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700" i="1" dirty="0">
                <a:latin typeface="Century Gothic" panose="020B0502020202020204" pitchFamily="34" charset="0"/>
              </a:rPr>
              <a:t>(ГМК, СХТП, КТЖ и т.п.)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4E6B216-6D23-4A97-9F0F-2ECFCF9F7DC4}"/>
              </a:ext>
            </a:extLst>
          </p:cNvPr>
          <p:cNvSpPr/>
          <p:nvPr/>
        </p:nvSpPr>
        <p:spPr>
          <a:xfrm>
            <a:off x="6127613" y="2583802"/>
            <a:ext cx="119963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Нефтепродукты</a:t>
            </a:r>
          </a:p>
          <a:p>
            <a:pPr algn="ctr"/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Биржевые торги (20%), Правила ключевой мощности</a:t>
            </a:r>
            <a:endParaRPr lang="ru-RU" sz="7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0E3ABE0-F9CD-4206-A140-CC00032C635F}"/>
              </a:ext>
            </a:extLst>
          </p:cNvPr>
          <p:cNvSpPr/>
          <p:nvPr/>
        </p:nvSpPr>
        <p:spPr>
          <a:xfrm>
            <a:off x="6924177" y="1551921"/>
            <a:ext cx="1750192" cy="20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Отбор заявок, сроки, основания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A125D13-0092-4E34-8343-426B398A5E73}"/>
              </a:ext>
            </a:extLst>
          </p:cNvPr>
          <p:cNvSpPr/>
          <p:nvPr/>
        </p:nvSpPr>
        <p:spPr>
          <a:xfrm>
            <a:off x="5029675" y="1552737"/>
            <a:ext cx="1261187" cy="20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5-10%</a:t>
            </a:r>
            <a:r>
              <a:rPr lang="kk-KZ" sz="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kk-KZ" sz="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(пилот)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C4C5F68-FD3C-4234-9730-157FD78F06E5}"/>
              </a:ext>
            </a:extLst>
          </p:cNvPr>
          <p:cNvSpPr/>
          <p:nvPr/>
        </p:nvSpPr>
        <p:spPr>
          <a:xfrm>
            <a:off x="5494835" y="3171906"/>
            <a:ext cx="1128605" cy="71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Century Gothic" panose="020B0502020202020204" pitchFamily="34" charset="0"/>
              </a:rPr>
              <a:t>Розничный реализатор</a:t>
            </a:r>
            <a:r>
              <a:rPr lang="ru-RU" sz="7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600" dirty="0">
                <a:latin typeface="Century Gothic" panose="020B0502020202020204" pitchFamily="34" charset="0"/>
              </a:rPr>
              <a:t>(владельцы АЗС и иные плательщика розничного акциза)</a:t>
            </a:r>
            <a:endParaRPr lang="ru-RU" sz="700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3AEA46A-7F20-4BA7-BACA-3F2D92F12800}"/>
              </a:ext>
            </a:extLst>
          </p:cNvPr>
          <p:cNvSpPr/>
          <p:nvPr/>
        </p:nvSpPr>
        <p:spPr>
          <a:xfrm>
            <a:off x="4757936" y="2731199"/>
            <a:ext cx="1003241" cy="307777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Республиканский базис</a:t>
            </a:r>
            <a:r>
              <a:rPr lang="ru-RU" sz="7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(НПЗ)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DF8CEB-F675-47AE-B6B5-8860D66284D8}"/>
              </a:ext>
            </a:extLst>
          </p:cNvPr>
          <p:cNvSpPr/>
          <p:nvPr/>
        </p:nvSpPr>
        <p:spPr>
          <a:xfrm>
            <a:off x="8162560" y="2656568"/>
            <a:ext cx="854221" cy="41549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Региональный базис</a:t>
            </a:r>
            <a:r>
              <a:rPr lang="ru-RU" sz="7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(нефтебаза)</a:t>
            </a:r>
          </a:p>
        </p:txBody>
      </p:sp>
      <p:cxnSp>
        <p:nvCxnSpPr>
          <p:cNvPr id="54" name="Google Shape;276;p38">
            <a:extLst>
              <a:ext uri="{FF2B5EF4-FFF2-40B4-BE49-F238E27FC236}">
                <a16:creationId xmlns:a16="http://schemas.microsoft.com/office/drawing/2014/main" id="{6975B1E7-60B1-4140-8DB0-EF59DA7C9240}"/>
              </a:ext>
            </a:extLst>
          </p:cNvPr>
          <p:cNvCxnSpPr>
            <a:cxnSpLocks/>
          </p:cNvCxnSpPr>
          <p:nvPr/>
        </p:nvCxnSpPr>
        <p:spPr>
          <a:xfrm flipH="1">
            <a:off x="4508736" y="796683"/>
            <a:ext cx="1693" cy="4164224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FE695D9-20EB-4D22-AA64-64EC24CF1F54}"/>
              </a:ext>
            </a:extLst>
          </p:cNvPr>
          <p:cNvGrpSpPr/>
          <p:nvPr/>
        </p:nvGrpSpPr>
        <p:grpSpPr>
          <a:xfrm>
            <a:off x="498448" y="895432"/>
            <a:ext cx="3041629" cy="4065475"/>
            <a:chOff x="64654" y="762964"/>
            <a:chExt cx="3808785" cy="5451893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1BAB33A3-84F6-4F5B-8DB7-4E22408CCED1}"/>
                </a:ext>
              </a:extLst>
            </p:cNvPr>
            <p:cNvGrpSpPr/>
            <p:nvPr/>
          </p:nvGrpSpPr>
          <p:grpSpPr>
            <a:xfrm>
              <a:off x="64654" y="762964"/>
              <a:ext cx="3808785" cy="5451893"/>
              <a:chOff x="279680" y="491540"/>
              <a:chExt cx="3808785" cy="3854609"/>
            </a:xfrm>
          </p:grpSpPr>
          <p:grpSp>
            <p:nvGrpSpPr>
              <p:cNvPr id="66" name="Группа 65">
                <a:extLst>
                  <a:ext uri="{FF2B5EF4-FFF2-40B4-BE49-F238E27FC236}">
                    <a16:creationId xmlns:a16="http://schemas.microsoft.com/office/drawing/2014/main" id="{DDFA9714-80B4-4924-9C18-07BEF88A6E1A}"/>
                  </a:ext>
                </a:extLst>
              </p:cNvPr>
              <p:cNvGrpSpPr/>
              <p:nvPr/>
            </p:nvGrpSpPr>
            <p:grpSpPr>
              <a:xfrm>
                <a:off x="279680" y="491540"/>
                <a:ext cx="3808785" cy="3854609"/>
                <a:chOff x="2116407" y="464658"/>
                <a:chExt cx="3808785" cy="3854609"/>
              </a:xfrm>
            </p:grpSpPr>
            <p:sp>
              <p:nvSpPr>
                <p:cNvPr id="68" name="Прямоугольник 67">
                  <a:extLst>
                    <a:ext uri="{FF2B5EF4-FFF2-40B4-BE49-F238E27FC236}">
                      <a16:creationId xmlns:a16="http://schemas.microsoft.com/office/drawing/2014/main" id="{B08248CF-AE35-4B95-9A98-68001648B472}"/>
                    </a:ext>
                  </a:extLst>
                </p:cNvPr>
                <p:cNvSpPr/>
                <p:nvPr/>
              </p:nvSpPr>
              <p:spPr>
                <a:xfrm>
                  <a:off x="2528116" y="1159347"/>
                  <a:ext cx="3384376" cy="5285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/>
                    <a:t>Поставщик нефти</a:t>
                  </a:r>
                </a:p>
                <a:p>
                  <a:pPr algn="ctr"/>
                  <a:r>
                    <a:rPr lang="ru-RU" sz="1200" dirty="0"/>
                    <a:t>(</a:t>
                  </a:r>
                  <a:r>
                    <a:rPr lang="en-US" sz="1200" dirty="0" err="1"/>
                    <a:t>Petrosun</a:t>
                  </a:r>
                  <a:r>
                    <a:rPr lang="en-US" sz="1200" dirty="0"/>
                    <a:t>, Petroleum Operating </a:t>
                  </a:r>
                  <a:r>
                    <a:rPr lang="ru-RU" sz="1200" dirty="0"/>
                    <a:t>и </a:t>
                  </a:r>
                  <a:r>
                    <a:rPr lang="ru-RU" sz="1200" dirty="0" err="1"/>
                    <a:t>КазМунайГаз</a:t>
                  </a:r>
                  <a:r>
                    <a:rPr lang="ru-RU" sz="1200" dirty="0"/>
                    <a:t>)</a:t>
                  </a:r>
                </a:p>
              </p:txBody>
            </p:sp>
            <p:sp>
              <p:nvSpPr>
                <p:cNvPr id="69" name="Прямоугольник 68">
                  <a:extLst>
                    <a:ext uri="{FF2B5EF4-FFF2-40B4-BE49-F238E27FC236}">
                      <a16:creationId xmlns:a16="http://schemas.microsoft.com/office/drawing/2014/main" id="{AB57B8A2-11B1-4B18-AF5B-CD5D70DF5048}"/>
                    </a:ext>
                  </a:extLst>
                </p:cNvPr>
                <p:cNvSpPr/>
                <p:nvPr/>
              </p:nvSpPr>
              <p:spPr>
                <a:xfrm>
                  <a:off x="2532245" y="2449176"/>
                  <a:ext cx="3384376" cy="3139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/>
                    <a:t>Оптовый поставщик</a:t>
                  </a:r>
                </a:p>
              </p:txBody>
            </p:sp>
            <p:sp>
              <p:nvSpPr>
                <p:cNvPr id="70" name="Прямоугольник 69">
                  <a:extLst>
                    <a:ext uri="{FF2B5EF4-FFF2-40B4-BE49-F238E27FC236}">
                      <a16:creationId xmlns:a16="http://schemas.microsoft.com/office/drawing/2014/main" id="{A0C079B8-3258-4897-8BA4-6A318D4287B9}"/>
                    </a:ext>
                  </a:extLst>
                </p:cNvPr>
                <p:cNvSpPr/>
                <p:nvPr/>
              </p:nvSpPr>
              <p:spPr>
                <a:xfrm>
                  <a:off x="2528116" y="2979775"/>
                  <a:ext cx="3384376" cy="603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/>
                    <a:t>Розничный реализатор</a:t>
                  </a:r>
                  <a:r>
                    <a:rPr lang="ru-RU" sz="1200" dirty="0"/>
                    <a:t> </a:t>
                  </a:r>
                  <a:r>
                    <a:rPr lang="ru-RU" sz="1400" b="1" dirty="0"/>
                    <a:t>(АЗС)</a:t>
                  </a:r>
                </a:p>
                <a:p>
                  <a:pPr algn="ctr"/>
                  <a:r>
                    <a:rPr lang="ru-RU" sz="1400" dirty="0"/>
                    <a:t>(</a:t>
                  </a:r>
                  <a:r>
                    <a:rPr lang="en-US" sz="1400" dirty="0" err="1"/>
                    <a:t>Sinooil</a:t>
                  </a:r>
                  <a:r>
                    <a:rPr lang="ru-RU" sz="1400" dirty="0"/>
                    <a:t>,</a:t>
                  </a:r>
                  <a:r>
                    <a:rPr lang="en-US" sz="1400" dirty="0"/>
                    <a:t> Petro Retail</a:t>
                  </a:r>
                  <a:r>
                    <a:rPr lang="ru-RU" sz="1400" dirty="0"/>
                    <a:t>)</a:t>
                  </a:r>
                </a:p>
              </p:txBody>
            </p:sp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id="{7EE02F8E-3E67-4DB4-B794-C998539586A9}"/>
                    </a:ext>
                  </a:extLst>
                </p:cNvPr>
                <p:cNvSpPr/>
                <p:nvPr/>
              </p:nvSpPr>
              <p:spPr>
                <a:xfrm>
                  <a:off x="2500154" y="3790726"/>
                  <a:ext cx="3384376" cy="52854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/>
                    <a:t>Потребитель</a:t>
                  </a:r>
                </a:p>
                <a:p>
                  <a:pPr algn="ctr"/>
                  <a:r>
                    <a:rPr lang="ru-RU" sz="1200" dirty="0"/>
                    <a:t>(население, промышленные предприятия, СХТП)</a:t>
                  </a:r>
                  <a:endParaRPr lang="ru-RU" sz="1600" dirty="0"/>
                </a:p>
              </p:txBody>
            </p:sp>
            <p:cxnSp>
              <p:nvCxnSpPr>
                <p:cNvPr id="72" name="Соединитель: уступ 40">
                  <a:extLst>
                    <a:ext uri="{FF2B5EF4-FFF2-40B4-BE49-F238E27FC236}">
                      <a16:creationId xmlns:a16="http://schemas.microsoft.com/office/drawing/2014/main" id="{1788AD02-BDA9-423C-A31B-B3A5D033C9EA}"/>
                    </a:ext>
                  </a:extLst>
                </p:cNvPr>
                <p:cNvCxnSpPr>
                  <a:cxnSpLocks/>
                  <a:stCxn id="68" idx="3"/>
                  <a:endCxn id="70" idx="3"/>
                </p:cNvCxnSpPr>
                <p:nvPr/>
              </p:nvCxnSpPr>
              <p:spPr>
                <a:xfrm>
                  <a:off x="5912492" y="1423617"/>
                  <a:ext cx="12700" cy="1858100"/>
                </a:xfrm>
                <a:prstGeom prst="bentConnector3">
                  <a:avLst>
                    <a:gd name="adj1" fmla="val 1800000"/>
                  </a:avLst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>
                  <a:extLst>
                    <a:ext uri="{FF2B5EF4-FFF2-40B4-BE49-F238E27FC236}">
                      <a16:creationId xmlns:a16="http://schemas.microsoft.com/office/drawing/2014/main" id="{E420B952-8BED-4CA9-91C7-4202052FA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5922" y="2606142"/>
                  <a:ext cx="0" cy="153324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 стрелкой 73">
                  <a:extLst>
                    <a:ext uri="{FF2B5EF4-FFF2-40B4-BE49-F238E27FC236}">
                      <a16:creationId xmlns:a16="http://schemas.microsoft.com/office/drawing/2014/main" id="{B7530F74-4D4A-4BB5-ACF7-8B316370B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9257" y="4131497"/>
                  <a:ext cx="351656" cy="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>
                  <a:extLst>
                    <a:ext uri="{FF2B5EF4-FFF2-40B4-BE49-F238E27FC236}">
                      <a16:creationId xmlns:a16="http://schemas.microsoft.com/office/drawing/2014/main" id="{8F903214-1531-44EE-AC77-557334581E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16407" y="2620697"/>
                  <a:ext cx="38374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Прямоугольник 75">
                  <a:extLst>
                    <a:ext uri="{FF2B5EF4-FFF2-40B4-BE49-F238E27FC236}">
                      <a16:creationId xmlns:a16="http://schemas.microsoft.com/office/drawing/2014/main" id="{5523C179-5A20-43BD-BDB7-1C00DE35F7D7}"/>
                    </a:ext>
                  </a:extLst>
                </p:cNvPr>
                <p:cNvSpPr/>
                <p:nvPr/>
              </p:nvSpPr>
              <p:spPr>
                <a:xfrm>
                  <a:off x="2523371" y="464658"/>
                  <a:ext cx="3380674" cy="484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/>
                    <a:t>НЕДРОПОЛЬЗОВАТЕЛЬ</a:t>
                  </a:r>
                </a:p>
                <a:p>
                  <a:pPr algn="ctr"/>
                  <a:r>
                    <a:rPr lang="ru-RU" sz="1400" dirty="0"/>
                    <a:t>(</a:t>
                  </a:r>
                  <a:r>
                    <a:rPr lang="en-US" sz="1400" dirty="0"/>
                    <a:t>CNPC </a:t>
                  </a:r>
                  <a:r>
                    <a:rPr lang="ru-RU" sz="1400" dirty="0"/>
                    <a:t>и КМГ - 75%)</a:t>
                  </a:r>
                </a:p>
              </p:txBody>
            </p:sp>
          </p:grpSp>
          <p:sp>
            <p:nvSpPr>
              <p:cNvPr id="67" name="Стрелка: вниз 17">
                <a:extLst>
                  <a:ext uri="{FF2B5EF4-FFF2-40B4-BE49-F238E27FC236}">
                    <a16:creationId xmlns:a16="http://schemas.microsoft.com/office/drawing/2014/main" id="{89F26508-F70A-4190-89B5-8B72A335D0CC}"/>
                  </a:ext>
                </a:extLst>
              </p:cNvPr>
              <p:cNvSpPr/>
              <p:nvPr/>
            </p:nvSpPr>
            <p:spPr>
              <a:xfrm>
                <a:off x="2177190" y="1009316"/>
                <a:ext cx="365440" cy="14512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9D339F12-E0AB-4BE8-B56E-B77D064C5EFA}"/>
                </a:ext>
              </a:extLst>
            </p:cNvPr>
            <p:cNvGrpSpPr/>
            <p:nvPr/>
          </p:nvGrpSpPr>
          <p:grpSpPr>
            <a:xfrm>
              <a:off x="96745" y="2119299"/>
              <a:ext cx="3768123" cy="3721779"/>
              <a:chOff x="96745" y="2119299"/>
              <a:chExt cx="3768123" cy="3721779"/>
            </a:xfrm>
          </p:grpSpPr>
          <p:cxnSp>
            <p:nvCxnSpPr>
              <p:cNvPr id="58" name="Прямая со стрелкой 57">
                <a:extLst>
                  <a:ext uri="{FF2B5EF4-FFF2-40B4-BE49-F238E27FC236}">
                    <a16:creationId xmlns:a16="http://schemas.microsoft.com/office/drawing/2014/main" id="{44A23E85-5252-499D-8DF8-9703BF35A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45" y="4799228"/>
                <a:ext cx="351656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Соединитель: уступ 53">
                <a:extLst>
                  <a:ext uri="{FF2B5EF4-FFF2-40B4-BE49-F238E27FC236}">
                    <a16:creationId xmlns:a16="http://schemas.microsoft.com/office/drawing/2014/main" id="{3EFFE9E1-B3CF-4490-85EB-1626139F6056}"/>
                  </a:ext>
                </a:extLst>
              </p:cNvPr>
              <p:cNvCxnSpPr>
                <a:cxnSpLocks/>
                <a:stCxn id="68" idx="3"/>
                <a:endCxn id="69" idx="3"/>
              </p:cNvCxnSpPr>
              <p:nvPr/>
            </p:nvCxnSpPr>
            <p:spPr>
              <a:xfrm>
                <a:off x="3860739" y="2119299"/>
                <a:ext cx="4129" cy="1672543"/>
              </a:xfrm>
              <a:prstGeom prst="bentConnector3">
                <a:avLst>
                  <a:gd name="adj1" fmla="val 563645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Соединитель: уступ 54">
                <a:extLst>
                  <a:ext uri="{FF2B5EF4-FFF2-40B4-BE49-F238E27FC236}">
                    <a16:creationId xmlns:a16="http://schemas.microsoft.com/office/drawing/2014/main" id="{05F74B2B-B6E3-469B-9FD8-16408A5CEE3D}"/>
                  </a:ext>
                </a:extLst>
              </p:cNvPr>
              <p:cNvCxnSpPr>
                <a:cxnSpLocks/>
                <a:stCxn id="68" idx="3"/>
                <a:endCxn id="71" idx="3"/>
              </p:cNvCxnSpPr>
              <p:nvPr/>
            </p:nvCxnSpPr>
            <p:spPr>
              <a:xfrm flipH="1">
                <a:off x="3832777" y="2119299"/>
                <a:ext cx="27962" cy="3721779"/>
              </a:xfrm>
              <a:prstGeom prst="bentConnector3">
                <a:avLst>
                  <a:gd name="adj1" fmla="val -817538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8C57D206-337E-4905-8DD7-127E3CB067EB}"/>
                  </a:ext>
                </a:extLst>
              </p:cNvPr>
              <p:cNvSpPr/>
              <p:nvPr/>
            </p:nvSpPr>
            <p:spPr>
              <a:xfrm>
                <a:off x="480492" y="2771402"/>
                <a:ext cx="3384376" cy="5383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НПЗ</a:t>
                </a:r>
              </a:p>
              <a:p>
                <a:pPr algn="ctr"/>
                <a:r>
                  <a:rPr lang="ru-RU" sz="1400" dirty="0"/>
                  <a:t>(ПКОП, АНПЗ, ПНХЗ)</a:t>
                </a:r>
              </a:p>
            </p:txBody>
          </p:sp>
          <p:sp>
            <p:nvSpPr>
              <p:cNvPr id="62" name="Стрелка: вниз 65">
                <a:extLst>
                  <a:ext uri="{FF2B5EF4-FFF2-40B4-BE49-F238E27FC236}">
                    <a16:creationId xmlns:a16="http://schemas.microsoft.com/office/drawing/2014/main" id="{7E93F7F1-F24A-4601-8D00-CEDF25909C42}"/>
                  </a:ext>
                </a:extLst>
              </p:cNvPr>
              <p:cNvSpPr/>
              <p:nvPr/>
            </p:nvSpPr>
            <p:spPr>
              <a:xfrm>
                <a:off x="1957869" y="2513041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: вниз 66">
                <a:extLst>
                  <a:ext uri="{FF2B5EF4-FFF2-40B4-BE49-F238E27FC236}">
                    <a16:creationId xmlns:a16="http://schemas.microsoft.com/office/drawing/2014/main" id="{18D819D0-FCCB-4DC1-A069-AE8382E50A5D}"/>
                  </a:ext>
                </a:extLst>
              </p:cNvPr>
              <p:cNvSpPr/>
              <p:nvPr/>
            </p:nvSpPr>
            <p:spPr>
              <a:xfrm>
                <a:off x="1957869" y="3360676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Стрелка: вниз 67">
                <a:extLst>
                  <a:ext uri="{FF2B5EF4-FFF2-40B4-BE49-F238E27FC236}">
                    <a16:creationId xmlns:a16="http://schemas.microsoft.com/office/drawing/2014/main" id="{44D0FF7D-0897-46B2-AF84-11C15AF23C9F}"/>
                  </a:ext>
                </a:extLst>
              </p:cNvPr>
              <p:cNvSpPr/>
              <p:nvPr/>
            </p:nvSpPr>
            <p:spPr>
              <a:xfrm>
                <a:off x="1968003" y="4050252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: вниз 76">
                <a:extLst>
                  <a:ext uri="{FF2B5EF4-FFF2-40B4-BE49-F238E27FC236}">
                    <a16:creationId xmlns:a16="http://schemas.microsoft.com/office/drawing/2014/main" id="{C7F69C41-1370-47B8-A0C2-9AB733478703}"/>
                  </a:ext>
                </a:extLst>
              </p:cNvPr>
              <p:cNvSpPr/>
              <p:nvPr/>
            </p:nvSpPr>
            <p:spPr>
              <a:xfrm>
                <a:off x="1957869" y="5219106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E8E6CFC-6B88-44BD-88F6-97CB2B8EE2C0}"/>
              </a:ext>
            </a:extLst>
          </p:cNvPr>
          <p:cNvSpPr/>
          <p:nvPr/>
        </p:nvSpPr>
        <p:spPr>
          <a:xfrm>
            <a:off x="6006351" y="1820842"/>
            <a:ext cx="1475586" cy="274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Century Gothic" panose="020B0502020202020204" pitchFamily="34" charset="0"/>
              </a:rPr>
              <a:t>Поставщик нефти с участием КМГ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EC25D018-8736-4E61-91EC-4BDF1A85274C}"/>
              </a:ext>
            </a:extLst>
          </p:cNvPr>
          <p:cNvCxnSpPr>
            <a:cxnSpLocks/>
          </p:cNvCxnSpPr>
          <p:nvPr/>
        </p:nvCxnSpPr>
        <p:spPr>
          <a:xfrm>
            <a:off x="5690264" y="1957978"/>
            <a:ext cx="316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B362DE82-F607-4BB6-938B-53D194A43155}"/>
              </a:ext>
            </a:extLst>
          </p:cNvPr>
          <p:cNvCxnSpPr>
            <a:cxnSpLocks/>
          </p:cNvCxnSpPr>
          <p:nvPr/>
        </p:nvCxnSpPr>
        <p:spPr>
          <a:xfrm flipH="1">
            <a:off x="7493525" y="1957978"/>
            <a:ext cx="3507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8ED0660-BFF2-4811-9E13-76D78CC50CD1}"/>
              </a:ext>
            </a:extLst>
          </p:cNvPr>
          <p:cNvSpPr/>
          <p:nvPr/>
        </p:nvSpPr>
        <p:spPr>
          <a:xfrm>
            <a:off x="5746590" y="2299135"/>
            <a:ext cx="1944019" cy="2000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НПЗ</a:t>
            </a:r>
          </a:p>
        </p:txBody>
      </p:sp>
    </p:spTree>
    <p:extLst>
      <p:ext uri="{BB962C8B-B14F-4D97-AF65-F5344CB8AC3E}">
        <p14:creationId xmlns:p14="http://schemas.microsoft.com/office/powerpoint/2010/main" val="237396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Доступ к авиационному топливу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2" name="Таблица 5">
            <a:extLst>
              <a:ext uri="{FF2B5EF4-FFF2-40B4-BE49-F238E27FC236}">
                <a16:creationId xmlns:a16="http://schemas.microsoft.com/office/drawing/2014/main" id="{EA2DC028-DB25-4E32-BA60-D87B3559D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31748"/>
              </p:ext>
            </p:extLst>
          </p:nvPr>
        </p:nvGraphicFramePr>
        <p:xfrm>
          <a:off x="159024" y="3036710"/>
          <a:ext cx="588396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28">
                  <a:extLst>
                    <a:ext uri="{9D8B030D-6E8A-4147-A177-3AD203B41FA5}">
                      <a16:colId xmlns:a16="http://schemas.microsoft.com/office/drawing/2014/main" val="1284681202"/>
                    </a:ext>
                  </a:extLst>
                </a:gridCol>
                <a:gridCol w="1016967">
                  <a:extLst>
                    <a:ext uri="{9D8B030D-6E8A-4147-A177-3AD203B41FA5}">
                      <a16:colId xmlns:a16="http://schemas.microsoft.com/office/drawing/2014/main" val="3766051466"/>
                    </a:ext>
                  </a:extLst>
                </a:gridCol>
                <a:gridCol w="851588">
                  <a:extLst>
                    <a:ext uri="{9D8B030D-6E8A-4147-A177-3AD203B41FA5}">
                      <a16:colId xmlns:a16="http://schemas.microsoft.com/office/drawing/2014/main" val="2220744894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3892153782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1651714190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1086145205"/>
                    </a:ext>
                  </a:extLst>
                </a:gridCol>
              </a:tblGrid>
              <a:tr h="27587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Торговый день</a:t>
                      </a:r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906700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Участники торгов 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 стороны покупателей</a:t>
                      </a:r>
                      <a:endParaRPr lang="x-none" sz="8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 Аэропорты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 Аэропорты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 Аэропорты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 Аэропорты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 Аэропорты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873068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66D6886-1619-4AC6-A5D3-8309A65C2C2B}"/>
              </a:ext>
            </a:extLst>
          </p:cNvPr>
          <p:cNvSpPr txBox="1"/>
          <p:nvPr/>
        </p:nvSpPr>
        <p:spPr>
          <a:xfrm>
            <a:off x="1793988" y="2798218"/>
            <a:ext cx="2367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Действующий порядок торгов:</a:t>
            </a:r>
            <a:endParaRPr lang="x-none" sz="105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831450-7FCB-497A-9CE3-67AB670FE8EE}"/>
              </a:ext>
            </a:extLst>
          </p:cNvPr>
          <p:cNvSpPr txBox="1"/>
          <p:nvPr/>
        </p:nvSpPr>
        <p:spPr>
          <a:xfrm>
            <a:off x="1793988" y="3806734"/>
            <a:ext cx="24210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Предлагаемый порядок торгов:</a:t>
            </a:r>
            <a:endParaRPr lang="x-none" sz="1050" b="1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Таблица 5">
            <a:extLst>
              <a:ext uri="{FF2B5EF4-FFF2-40B4-BE49-F238E27FC236}">
                <a16:creationId xmlns:a16="http://schemas.microsoft.com/office/drawing/2014/main" id="{3062EC9F-A080-42B1-9F87-769E1008E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64248"/>
              </p:ext>
            </p:extLst>
          </p:nvPr>
        </p:nvGraphicFramePr>
        <p:xfrm>
          <a:off x="127224" y="4140976"/>
          <a:ext cx="591576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228">
                  <a:extLst>
                    <a:ext uri="{9D8B030D-6E8A-4147-A177-3AD203B41FA5}">
                      <a16:colId xmlns:a16="http://schemas.microsoft.com/office/drawing/2014/main" val="1284681202"/>
                    </a:ext>
                  </a:extLst>
                </a:gridCol>
                <a:gridCol w="922351">
                  <a:extLst>
                    <a:ext uri="{9D8B030D-6E8A-4147-A177-3AD203B41FA5}">
                      <a16:colId xmlns:a16="http://schemas.microsoft.com/office/drawing/2014/main" val="3766051466"/>
                    </a:ext>
                  </a:extLst>
                </a:gridCol>
                <a:gridCol w="930304">
                  <a:extLst>
                    <a:ext uri="{9D8B030D-6E8A-4147-A177-3AD203B41FA5}">
                      <a16:colId xmlns:a16="http://schemas.microsoft.com/office/drawing/2014/main" val="2220744894"/>
                    </a:ext>
                  </a:extLst>
                </a:gridCol>
                <a:gridCol w="985961">
                  <a:extLst>
                    <a:ext uri="{9D8B030D-6E8A-4147-A177-3AD203B41FA5}">
                      <a16:colId xmlns:a16="http://schemas.microsoft.com/office/drawing/2014/main" val="3892153782"/>
                    </a:ext>
                  </a:extLst>
                </a:gridCol>
                <a:gridCol w="985961">
                  <a:extLst>
                    <a:ext uri="{9D8B030D-6E8A-4147-A177-3AD203B41FA5}">
                      <a16:colId xmlns:a16="http://schemas.microsoft.com/office/drawing/2014/main" val="1651714190"/>
                    </a:ext>
                  </a:extLst>
                </a:gridCol>
                <a:gridCol w="985961">
                  <a:extLst>
                    <a:ext uri="{9D8B030D-6E8A-4147-A177-3AD203B41FA5}">
                      <a16:colId xmlns:a16="http://schemas.microsoft.com/office/drawing/2014/main" val="1086145205"/>
                    </a:ext>
                  </a:extLst>
                </a:gridCol>
              </a:tblGrid>
              <a:tr h="2848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Торговый день</a:t>
                      </a:r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906700"/>
                  </a:ext>
                </a:extLst>
              </a:tr>
              <a:tr h="360839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Участники торгов 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 стороны покупателей</a:t>
                      </a:r>
                      <a:endParaRPr lang="x-none" sz="8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Авиакомпании</a:t>
                      </a:r>
                    </a:p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операторы</a:t>
                      </a:r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8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8730681"/>
                  </a:ext>
                </a:extLst>
              </a:tr>
            </a:tbl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707B8D3-3F55-4E7F-A3AB-634C2F50D86C}"/>
              </a:ext>
            </a:extLst>
          </p:cNvPr>
          <p:cNvSpPr/>
          <p:nvPr/>
        </p:nvSpPr>
        <p:spPr bwMode="auto">
          <a:xfrm>
            <a:off x="6413103" y="2408985"/>
            <a:ext cx="1984978" cy="1627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lnSpc>
                <a:spcPct val="90000"/>
              </a:lnSpc>
              <a:buSzPts val="2800"/>
              <a:defRPr/>
            </a:pP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Предлагаемая схема поставок по прямым договорам через институт </a:t>
            </a:r>
            <a:r>
              <a:rPr lang="ru-RU" altLang="ru-RU" sz="1050" b="1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«Ключевой мощности»: </a:t>
            </a:r>
            <a:endParaRPr lang="ru-RU" altLang="ru-RU" sz="1050" i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C097A79-B159-4133-A79F-1BC827A596F5}"/>
              </a:ext>
            </a:extLst>
          </p:cNvPr>
          <p:cNvSpPr/>
          <p:nvPr/>
        </p:nvSpPr>
        <p:spPr bwMode="auto">
          <a:xfrm>
            <a:off x="156786" y="2571700"/>
            <a:ext cx="1793169" cy="1674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lnSpc>
                <a:spcPct val="90000"/>
              </a:lnSpc>
              <a:buSzPts val="2800"/>
              <a:defRPr/>
            </a:pPr>
            <a:r>
              <a:rPr lang="ru-RU" altLang="ru-RU" sz="1050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ТОВАРНАЯ БИРЖА </a:t>
            </a:r>
            <a:r>
              <a:rPr lang="ru-RU" alt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30% </a:t>
            </a:r>
            <a:endParaRPr lang="ru-RU" altLang="ru-RU" sz="105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963D728-DF69-4B4D-B115-EF95EB928F53}"/>
              </a:ext>
            </a:extLst>
          </p:cNvPr>
          <p:cNvSpPr/>
          <p:nvPr/>
        </p:nvSpPr>
        <p:spPr>
          <a:xfrm>
            <a:off x="3427012" y="697243"/>
            <a:ext cx="2695491" cy="54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latin typeface="Century Gothic" panose="020B0502020202020204" pitchFamily="34" charset="0"/>
              </a:rPr>
              <a:t>Поставщик нефти</a:t>
            </a:r>
          </a:p>
          <a:p>
            <a:pPr algn="ctr"/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800" dirty="0">
                <a:latin typeface="Century Gothic" panose="020B0502020202020204" pitchFamily="34" charset="0"/>
              </a:rPr>
              <a:t>(недропользователь)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5FB20A3-EAB5-4A9B-812D-C779723BB6DC}"/>
              </a:ext>
            </a:extLst>
          </p:cNvPr>
          <p:cNvSpPr/>
          <p:nvPr/>
        </p:nvSpPr>
        <p:spPr>
          <a:xfrm>
            <a:off x="1739981" y="1482285"/>
            <a:ext cx="2538282" cy="37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latin typeface="Century Gothic" panose="020B0502020202020204" pitchFamily="34" charset="0"/>
              </a:rPr>
              <a:t>Аэропорт 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579D036-2688-4E58-A9C5-EC10C51F242E}"/>
              </a:ext>
            </a:extLst>
          </p:cNvPr>
          <p:cNvSpPr/>
          <p:nvPr/>
        </p:nvSpPr>
        <p:spPr>
          <a:xfrm>
            <a:off x="3508411" y="2007495"/>
            <a:ext cx="2538282" cy="547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latin typeface="Century Gothic" panose="020B0502020202020204" pitchFamily="34" charset="0"/>
              </a:rPr>
              <a:t>Потребитель</a:t>
            </a:r>
          </a:p>
          <a:p>
            <a:pPr algn="ctr"/>
            <a:r>
              <a:rPr lang="ru-RU" sz="900" dirty="0">
                <a:latin typeface="Century Gothic" panose="020B0502020202020204" pitchFamily="34" charset="0"/>
              </a:rPr>
              <a:t>(авиакомпании)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cxnSp>
        <p:nvCxnSpPr>
          <p:cNvPr id="41" name="Соединитель: уступ 27">
            <a:extLst>
              <a:ext uri="{FF2B5EF4-FFF2-40B4-BE49-F238E27FC236}">
                <a16:creationId xmlns:a16="http://schemas.microsoft.com/office/drawing/2014/main" id="{559A90A3-4DA5-47BF-B6BF-00382FF54B47}"/>
              </a:ext>
            </a:extLst>
          </p:cNvPr>
          <p:cNvCxnSpPr>
            <a:cxnSpLocks/>
            <a:stCxn id="38" idx="1"/>
          </p:cNvCxnSpPr>
          <p:nvPr/>
        </p:nvCxnSpPr>
        <p:spPr>
          <a:xfrm rot="10800000" flipV="1">
            <a:off x="3009130" y="971446"/>
            <a:ext cx="417883" cy="5005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7C48B70-1F2B-4DC3-8FD8-C77CE09297C6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4774758" y="1245648"/>
            <a:ext cx="2795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F602ED9-12C1-41E1-9050-0544A41E17AA}"/>
              </a:ext>
            </a:extLst>
          </p:cNvPr>
          <p:cNvSpPr txBox="1"/>
          <p:nvPr/>
        </p:nvSpPr>
        <p:spPr>
          <a:xfrm>
            <a:off x="6346979" y="2799198"/>
            <a:ext cx="22001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Преддоговорные условия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Критерий отбора контрагентов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Основания отказа и др.</a:t>
            </a:r>
            <a:endParaRPr lang="x-none" sz="105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817448E-E1F2-4D79-A08D-F83C083BB699}"/>
              </a:ext>
            </a:extLst>
          </p:cNvPr>
          <p:cNvSpPr/>
          <p:nvPr/>
        </p:nvSpPr>
        <p:spPr bwMode="auto">
          <a:xfrm>
            <a:off x="6307900" y="3973493"/>
            <a:ext cx="1892525" cy="12814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lnSpc>
                <a:spcPct val="90000"/>
              </a:lnSpc>
              <a:buSzPts val="2800"/>
              <a:defRPr/>
            </a:pP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Условия</a:t>
            </a:r>
            <a:r>
              <a:rPr lang="ru-RU" altLang="ru-RU" sz="1050" b="1" dirty="0">
                <a:solidFill>
                  <a:srgbClr val="92D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биржевых торгов авиакеросином: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75FE64-7F5F-40EA-9B44-8911C8A9A3A2}"/>
              </a:ext>
            </a:extLst>
          </p:cNvPr>
          <p:cNvSpPr txBox="1"/>
          <p:nvPr/>
        </p:nvSpPr>
        <p:spPr>
          <a:xfrm>
            <a:off x="6370716" y="4169882"/>
            <a:ext cx="2615139" cy="819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Мин. шаг изменения тарифа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Право приостановления торгов </a:t>
            </a:r>
          </a:p>
          <a:p>
            <a:pPr>
              <a:lnSpc>
                <a:spcPct val="150000"/>
              </a:lnSpc>
            </a:pPr>
            <a:r>
              <a:rPr lang="ru-RU" sz="105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при негативных факторах</a:t>
            </a:r>
            <a:endParaRPr lang="x-none" sz="105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Знак умножения 5">
            <a:extLst>
              <a:ext uri="{FF2B5EF4-FFF2-40B4-BE49-F238E27FC236}">
                <a16:creationId xmlns:a16="http://schemas.microsoft.com/office/drawing/2014/main" id="{34BEF203-A190-4765-A4A6-C0EAF7963039}"/>
              </a:ext>
            </a:extLst>
          </p:cNvPr>
          <p:cNvSpPr/>
          <p:nvPr/>
        </p:nvSpPr>
        <p:spPr>
          <a:xfrm>
            <a:off x="2657217" y="913892"/>
            <a:ext cx="703811" cy="4649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Century Gothic" panose="020B0502020202020204" pitchFamily="34" charset="0"/>
            </a:endParaRPr>
          </a:p>
        </p:txBody>
      </p:sp>
      <p:cxnSp>
        <p:nvCxnSpPr>
          <p:cNvPr id="47" name="Соединитель: уступ 26">
            <a:extLst>
              <a:ext uri="{FF2B5EF4-FFF2-40B4-BE49-F238E27FC236}">
                <a16:creationId xmlns:a16="http://schemas.microsoft.com/office/drawing/2014/main" id="{3C7B1B73-3BBC-48A2-A3F2-0850E9BD3DC1}"/>
              </a:ext>
            </a:extLst>
          </p:cNvPr>
          <p:cNvCxnSpPr>
            <a:cxnSpLocks/>
            <a:stCxn id="38" idx="3"/>
            <a:endCxn id="48" idx="0"/>
          </p:cNvCxnSpPr>
          <p:nvPr/>
        </p:nvCxnSpPr>
        <p:spPr>
          <a:xfrm>
            <a:off x="6122503" y="971446"/>
            <a:ext cx="1239125" cy="510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6EE6EA4-5355-4A6F-BE0D-AED9E00DA965}"/>
              </a:ext>
            </a:extLst>
          </p:cNvPr>
          <p:cNvSpPr/>
          <p:nvPr/>
        </p:nvSpPr>
        <p:spPr>
          <a:xfrm>
            <a:off x="5793941" y="1482285"/>
            <a:ext cx="3135374" cy="412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Операторы </a:t>
            </a:r>
            <a:r>
              <a:rPr lang="ru-RU" sz="800" dirty="0">
                <a:latin typeface="Century Gothic" panose="020B0502020202020204" pitchFamily="34" charset="0"/>
              </a:rPr>
              <a:t>(имеющие инфраструктуру на территории аэропортов на праве собственности)</a:t>
            </a:r>
          </a:p>
        </p:txBody>
      </p:sp>
      <p:cxnSp>
        <p:nvCxnSpPr>
          <p:cNvPr id="49" name="Соединитель: уступ 31">
            <a:extLst>
              <a:ext uri="{FF2B5EF4-FFF2-40B4-BE49-F238E27FC236}">
                <a16:creationId xmlns:a16="http://schemas.microsoft.com/office/drawing/2014/main" id="{B22AF86E-48C0-4E3C-8923-699B70256A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53954" y="1895029"/>
            <a:ext cx="617191" cy="3798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3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Доступ к битуму нефтяному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63D728-DF69-4B4D-B115-EF95EB928F53}"/>
              </a:ext>
            </a:extLst>
          </p:cNvPr>
          <p:cNvSpPr/>
          <p:nvPr/>
        </p:nvSpPr>
        <p:spPr>
          <a:xfrm>
            <a:off x="2158342" y="829510"/>
            <a:ext cx="2538282" cy="862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Поставщик нефти</a:t>
            </a:r>
          </a:p>
          <a:p>
            <a:pPr algn="ctr"/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050" dirty="0">
                <a:latin typeface="Century Gothic" panose="020B0502020202020204" pitchFamily="34" charset="0"/>
              </a:rPr>
              <a:t>(недропользователь)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5FB20A3-EAB5-4A9B-812D-C779723BB6DC}"/>
              </a:ext>
            </a:extLst>
          </p:cNvPr>
          <p:cNvSpPr/>
          <p:nvPr/>
        </p:nvSpPr>
        <p:spPr>
          <a:xfrm>
            <a:off x="2140975" y="2073121"/>
            <a:ext cx="2538282" cy="37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Битумохранилище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579D036-2688-4E58-A9C5-EC10C51F242E}"/>
              </a:ext>
            </a:extLst>
          </p:cNvPr>
          <p:cNvSpPr/>
          <p:nvPr/>
        </p:nvSpPr>
        <p:spPr>
          <a:xfrm>
            <a:off x="2158342" y="2853184"/>
            <a:ext cx="2538282" cy="547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Потребитель</a:t>
            </a:r>
          </a:p>
          <a:p>
            <a:pPr algn="ctr"/>
            <a:r>
              <a:rPr lang="ru-RU" sz="1050" dirty="0">
                <a:latin typeface="Century Gothic" panose="020B0502020202020204" pitchFamily="34" charset="0"/>
              </a:rPr>
              <a:t>(КазАвтоЖол)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7C48B70-1F2B-4DC3-8FD8-C77CE09297C6}"/>
              </a:ext>
            </a:extLst>
          </p:cNvPr>
          <p:cNvCxnSpPr>
            <a:cxnSpLocks/>
          </p:cNvCxnSpPr>
          <p:nvPr/>
        </p:nvCxnSpPr>
        <p:spPr>
          <a:xfrm>
            <a:off x="3410116" y="1692418"/>
            <a:ext cx="0" cy="35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cxnSpLocks/>
            <a:endCxn id="26" idx="1"/>
          </p:cNvCxnSpPr>
          <p:nvPr/>
        </p:nvCxnSpPr>
        <p:spPr>
          <a:xfrm rot="10800000" flipH="1" flipV="1">
            <a:off x="2140975" y="1418215"/>
            <a:ext cx="17367" cy="1708546"/>
          </a:xfrm>
          <a:prstGeom prst="bentConnector3">
            <a:avLst>
              <a:gd name="adj1" fmla="val -28577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7C48B70-1F2B-4DC3-8FD8-C77CE09297C6}"/>
              </a:ext>
            </a:extLst>
          </p:cNvPr>
          <p:cNvCxnSpPr>
            <a:cxnSpLocks/>
          </p:cNvCxnSpPr>
          <p:nvPr/>
        </p:nvCxnSpPr>
        <p:spPr>
          <a:xfrm>
            <a:off x="3410116" y="2499011"/>
            <a:ext cx="0" cy="35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93771" y="1290208"/>
            <a:ext cx="3254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Основные производители битума в РК: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ТОО «</a:t>
            </a:r>
            <a:r>
              <a:rPr lang="en-US" sz="1200" dirty="0">
                <a:latin typeface="Century Gothic" panose="020B0502020202020204" pitchFamily="34" charset="0"/>
              </a:rPr>
              <a:t>Caspi Bitum</a:t>
            </a:r>
            <a:r>
              <a:rPr lang="ru-RU" sz="1200" dirty="0">
                <a:latin typeface="Century Gothic" panose="020B0502020202020204" pitchFamily="34" charset="0"/>
              </a:rPr>
              <a:t>» (г. Актау);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ТОО «ПНХЗ» (г. Павлодар);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ТОО «Газпромнефть-Битум» (смена </a:t>
            </a:r>
            <a:r>
              <a:rPr lang="ru-RU" sz="1200">
                <a:latin typeface="Century Gothic" panose="020B0502020202020204" pitchFamily="34" charset="0"/>
              </a:rPr>
              <a:t>собственника);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ТОО «Асфальтобетонный завод» (г. Алматы)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192" y="3843399"/>
            <a:ext cx="7911547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Необходимо: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Century Gothic" panose="020B0502020202020204" pitchFamily="34" charset="0"/>
              </a:rPr>
              <a:t>Законодательное введение термина инфраструктурного объекта – «битумохранилище»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Century Gothic" panose="020B0502020202020204" pitchFamily="34" charset="0"/>
              </a:rPr>
              <a:t>Разработка механизма ценообразования на битум (российский опыт)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Рынки оптовой и розничной реализации товарного газа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6A7C65-E40D-4BD5-81A1-0D7661D0E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5" y="781740"/>
            <a:ext cx="894878" cy="894878"/>
          </a:xfrm>
          <a:prstGeom prst="rect">
            <a:avLst/>
          </a:prstGeom>
          <a:ln>
            <a:noFill/>
          </a:ln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D332A0C-2CB2-4270-A96F-D271953DFB8C}"/>
              </a:ext>
            </a:extLst>
          </p:cNvPr>
          <p:cNvGrpSpPr/>
          <p:nvPr/>
        </p:nvGrpSpPr>
        <p:grpSpPr>
          <a:xfrm>
            <a:off x="6717422" y="1406508"/>
            <a:ext cx="1789271" cy="787716"/>
            <a:chOff x="9350834" y="3407413"/>
            <a:chExt cx="2385695" cy="105028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19DE828-3074-4BDE-A1AE-CFEE1E12A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0834" y="3407413"/>
              <a:ext cx="1321151" cy="105028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C68689-92BD-46A1-951B-C472217098E5}"/>
                </a:ext>
              </a:extLst>
            </p:cNvPr>
            <p:cNvSpPr txBox="1"/>
            <p:nvPr/>
          </p:nvSpPr>
          <p:spPr>
            <a:xfrm>
              <a:off x="10589708" y="3530596"/>
              <a:ext cx="1146821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CR-</a:t>
              </a:r>
              <a:r>
                <a:rPr lang="kk-KZ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u-RU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</a:t>
              </a:r>
              <a:r>
                <a:rPr lang="ru-RU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95</a:t>
              </a:r>
              <a:r>
                <a:rPr lang="en-US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</p:grp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731BBDC-0BDE-486E-8BE0-3971CA7300E5}"/>
              </a:ext>
            </a:extLst>
          </p:cNvPr>
          <p:cNvSpPr/>
          <p:nvPr/>
        </p:nvSpPr>
        <p:spPr>
          <a:xfrm>
            <a:off x="225003" y="693967"/>
            <a:ext cx="5888003" cy="1832280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0" name="Скругленный прямоугольник 68">
            <a:extLst>
              <a:ext uri="{FF2B5EF4-FFF2-40B4-BE49-F238E27FC236}">
                <a16:creationId xmlns:a16="http://schemas.microsoft.com/office/drawing/2014/main" id="{37ABB228-84C7-4903-823C-A88B23AB205E}"/>
              </a:ext>
            </a:extLst>
          </p:cNvPr>
          <p:cNvSpPr/>
          <p:nvPr/>
        </p:nvSpPr>
        <p:spPr>
          <a:xfrm>
            <a:off x="6491918" y="779447"/>
            <a:ext cx="2091890" cy="1540327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AD645C-E922-476E-8543-F94383ABC973}"/>
              </a:ext>
            </a:extLst>
          </p:cNvPr>
          <p:cNvSpPr/>
          <p:nvPr/>
        </p:nvSpPr>
        <p:spPr>
          <a:xfrm>
            <a:off x="464047" y="1821727"/>
            <a:ext cx="1643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505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Баланс рынка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1B4E13F-BFCF-4202-A5E1-500E6E7853DE}"/>
              </a:ext>
            </a:extLst>
          </p:cNvPr>
          <p:cNvGrpSpPr/>
          <p:nvPr/>
        </p:nvGrpSpPr>
        <p:grpSpPr>
          <a:xfrm>
            <a:off x="1385326" y="2912607"/>
            <a:ext cx="1883509" cy="820801"/>
            <a:chOff x="9043717" y="1512816"/>
            <a:chExt cx="2807328" cy="49783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1135675-EDB4-4B08-A0BF-9C88B9050C57}"/>
                </a:ext>
              </a:extLst>
            </p:cNvPr>
            <p:cNvSpPr/>
            <p:nvPr/>
          </p:nvSpPr>
          <p:spPr>
            <a:xfrm>
              <a:off x="9061859" y="2403495"/>
              <a:ext cx="2789186" cy="308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АО «Национальный оператор «</a:t>
              </a:r>
              <a:r>
                <a:rPr lang="en-US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QazaqGaz»</a:t>
              </a:r>
              <a:endPara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(приоритетное право)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Скругленный прямоугольник 111">
              <a:extLst>
                <a:ext uri="{FF2B5EF4-FFF2-40B4-BE49-F238E27FC236}">
                  <a16:creationId xmlns:a16="http://schemas.microsoft.com/office/drawing/2014/main" id="{7497D77E-3894-4D6F-AB9F-0ED8F5C4B826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3EBA5E8-A54B-49ED-9F87-878A835ED9C5}"/>
              </a:ext>
            </a:extLst>
          </p:cNvPr>
          <p:cNvGrpSpPr/>
          <p:nvPr/>
        </p:nvGrpSpPr>
        <p:grpSpPr>
          <a:xfrm>
            <a:off x="3958181" y="2897031"/>
            <a:ext cx="1884629" cy="820802"/>
            <a:chOff x="9043717" y="1512816"/>
            <a:chExt cx="2807316" cy="497837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C008CB91-7EC2-4A92-AFDE-22C5BBACD5D8}"/>
                </a:ext>
              </a:extLst>
            </p:cNvPr>
            <p:cNvSpPr/>
            <p:nvPr/>
          </p:nvSpPr>
          <p:spPr>
            <a:xfrm>
              <a:off x="9061847" y="2568693"/>
              <a:ext cx="2789186" cy="3080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АО «Интергаз Центральная Азия»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(СЕМ)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Скругленный прямоугольник 111">
              <a:extLst>
                <a:ext uri="{FF2B5EF4-FFF2-40B4-BE49-F238E27FC236}">
                  <a16:creationId xmlns:a16="http://schemas.microsoft.com/office/drawing/2014/main" id="{E40B85D6-BC7C-4FBD-A03E-A6FF7CE6BF4A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9A8B542-8216-43A2-A26E-8DF517CB7400}"/>
              </a:ext>
            </a:extLst>
          </p:cNvPr>
          <p:cNvGrpSpPr/>
          <p:nvPr/>
        </p:nvGrpSpPr>
        <p:grpSpPr>
          <a:xfrm>
            <a:off x="6542922" y="2870360"/>
            <a:ext cx="1884629" cy="820802"/>
            <a:chOff x="9043717" y="1512816"/>
            <a:chExt cx="2807316" cy="4978379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23709FB-0489-475B-ADFE-A97455F51584}"/>
                </a:ext>
              </a:extLst>
            </p:cNvPr>
            <p:cNvSpPr/>
            <p:nvPr/>
          </p:nvSpPr>
          <p:spPr>
            <a:xfrm>
              <a:off x="9061847" y="3079746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АО «КазТрансГаз Аймак»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(СЕМ и ОЗР)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Скругленный прямоугольник 111">
              <a:extLst>
                <a:ext uri="{FF2B5EF4-FFF2-40B4-BE49-F238E27FC236}">
                  <a16:creationId xmlns:a16="http://schemas.microsoft.com/office/drawing/2014/main" id="{E3D12EFA-9560-45A4-B8E9-F34FB00DAEB0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Стрелка вправо 64">
            <a:extLst>
              <a:ext uri="{FF2B5EF4-FFF2-40B4-BE49-F238E27FC236}">
                <a16:creationId xmlns:a16="http://schemas.microsoft.com/office/drawing/2014/main" id="{0ADE6910-867C-4507-96AF-173138687B9A}"/>
              </a:ext>
            </a:extLst>
          </p:cNvPr>
          <p:cNvSpPr/>
          <p:nvPr/>
        </p:nvSpPr>
        <p:spPr bwMode="auto">
          <a:xfrm>
            <a:off x="3451187" y="3084513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Стрелка вправо 64">
            <a:extLst>
              <a:ext uri="{FF2B5EF4-FFF2-40B4-BE49-F238E27FC236}">
                <a16:creationId xmlns:a16="http://schemas.microsoft.com/office/drawing/2014/main" id="{925F28EA-ABF9-41DA-8277-C2E6041C1776}"/>
              </a:ext>
            </a:extLst>
          </p:cNvPr>
          <p:cNvSpPr/>
          <p:nvPr/>
        </p:nvSpPr>
        <p:spPr bwMode="auto">
          <a:xfrm>
            <a:off x="6038938" y="3084512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212BAA4-923A-499C-ADDC-5443C4B7010D}"/>
              </a:ext>
            </a:extLst>
          </p:cNvPr>
          <p:cNvSpPr/>
          <p:nvPr/>
        </p:nvSpPr>
        <p:spPr bwMode="auto">
          <a:xfrm>
            <a:off x="948572" y="2462315"/>
            <a:ext cx="4491368" cy="4666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altLang="ru-RU" sz="15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Вертикально-интегрированная группа</a:t>
            </a:r>
            <a:endParaRPr lang="ru-RU" altLang="ru-RU" sz="1500" b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9ECB6C2-6DC9-40F5-93B5-C80D841392EA}"/>
              </a:ext>
            </a:extLst>
          </p:cNvPr>
          <p:cNvGrpSpPr/>
          <p:nvPr/>
        </p:nvGrpSpPr>
        <p:grpSpPr>
          <a:xfrm>
            <a:off x="6945989" y="972644"/>
            <a:ext cx="1376204" cy="392995"/>
            <a:chOff x="7109790" y="2043924"/>
            <a:chExt cx="2131471" cy="64822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6FF37DC-B013-45AF-9C73-C91A6AB5CD83}"/>
                </a:ext>
              </a:extLst>
            </p:cNvPr>
            <p:cNvSpPr/>
            <p:nvPr/>
          </p:nvSpPr>
          <p:spPr>
            <a:xfrm>
              <a:off x="7699131" y="2245836"/>
              <a:ext cx="1542130" cy="356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k-KZ" sz="825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Концентрация</a:t>
              </a:r>
              <a:endParaRPr lang="ru-RU" sz="825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5A7D7F6-8883-4918-AD24-08DF8C70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09790" y="2043924"/>
              <a:ext cx="651198" cy="648228"/>
            </a:xfrm>
            <a:prstGeom prst="rect">
              <a:avLst/>
            </a:prstGeom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B6B71AF-078C-4246-9D24-B6ABE3C7DB40}"/>
              </a:ext>
            </a:extLst>
          </p:cNvPr>
          <p:cNvSpPr/>
          <p:nvPr/>
        </p:nvSpPr>
        <p:spPr bwMode="auto">
          <a:xfrm>
            <a:off x="186136" y="3736511"/>
            <a:ext cx="4491368" cy="4666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altLang="ru-RU" sz="15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Государственное регулирование</a:t>
            </a:r>
            <a:endParaRPr lang="ru-RU" altLang="ru-RU" sz="1500" b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2CBF70C-A65A-4D98-A9C8-D9CCF3734ACB}"/>
              </a:ext>
            </a:extLst>
          </p:cNvPr>
          <p:cNvGrpSpPr/>
          <p:nvPr/>
        </p:nvGrpSpPr>
        <p:grpSpPr>
          <a:xfrm>
            <a:off x="594086" y="4170299"/>
            <a:ext cx="1621523" cy="820801"/>
            <a:chOff x="9043717" y="1512816"/>
            <a:chExt cx="2789186" cy="4978379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9DD98D78-B6FC-47CF-A5C6-5FA039B68EA0}"/>
                </a:ext>
              </a:extLst>
            </p:cNvPr>
            <p:cNvSpPr/>
            <p:nvPr/>
          </p:nvSpPr>
          <p:spPr>
            <a:xfrm>
              <a:off x="9043717" y="2438522"/>
              <a:ext cx="2789186" cy="308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Покупка газа у недропользователя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Скругленный прямоугольник 111">
              <a:extLst>
                <a:ext uri="{FF2B5EF4-FFF2-40B4-BE49-F238E27FC236}">
                  <a16:creationId xmlns:a16="http://schemas.microsoft.com/office/drawing/2014/main" id="{7F9A3C8D-0CD5-4332-97F6-A6A3C89371DE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A53DE3E-C538-412F-800C-FD69F67E41D8}"/>
              </a:ext>
            </a:extLst>
          </p:cNvPr>
          <p:cNvGrpSpPr/>
          <p:nvPr/>
        </p:nvGrpSpPr>
        <p:grpSpPr>
          <a:xfrm>
            <a:off x="2904991" y="4162570"/>
            <a:ext cx="1621523" cy="820802"/>
            <a:chOff x="9043717" y="1512816"/>
            <a:chExt cx="2807461" cy="4978378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4AAFA454-5FBE-4941-8350-898AAD445E25}"/>
                </a:ext>
              </a:extLst>
            </p:cNvPr>
            <p:cNvSpPr/>
            <p:nvPr/>
          </p:nvSpPr>
          <p:spPr>
            <a:xfrm>
              <a:off x="9061993" y="2988761"/>
              <a:ext cx="2789185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Транспортировка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(МНЭ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Скругленный прямоугольник 111">
              <a:extLst>
                <a:ext uri="{FF2B5EF4-FFF2-40B4-BE49-F238E27FC236}">
                  <a16:creationId xmlns:a16="http://schemas.microsoft.com/office/drawing/2014/main" id="{4F8BA233-5837-4D20-B350-9546E904DFBE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6975E1C-DF44-4ABA-8331-9667AB3A26EF}"/>
              </a:ext>
            </a:extLst>
          </p:cNvPr>
          <p:cNvGrpSpPr/>
          <p:nvPr/>
        </p:nvGrpSpPr>
        <p:grpSpPr>
          <a:xfrm>
            <a:off x="5082359" y="4154896"/>
            <a:ext cx="1585949" cy="820802"/>
            <a:chOff x="9043717" y="1512816"/>
            <a:chExt cx="2795975" cy="4978379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0DC5CC4-570A-41EE-A1E8-4658EEF8C43A}"/>
                </a:ext>
              </a:extLst>
            </p:cNvPr>
            <p:cNvSpPr/>
            <p:nvPr/>
          </p:nvSpPr>
          <p:spPr>
            <a:xfrm>
              <a:off x="9050504" y="2998508"/>
              <a:ext cx="2789188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Оптовая реализация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(МЭ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Скругленный прямоугольник 111">
              <a:extLst>
                <a:ext uri="{FF2B5EF4-FFF2-40B4-BE49-F238E27FC236}">
                  <a16:creationId xmlns:a16="http://schemas.microsoft.com/office/drawing/2014/main" id="{B32F0A40-6E8F-4AF7-AEC8-F2F1F1FB68AD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" name="Стрелка вправо 64">
            <a:extLst>
              <a:ext uri="{FF2B5EF4-FFF2-40B4-BE49-F238E27FC236}">
                <a16:creationId xmlns:a16="http://schemas.microsoft.com/office/drawing/2014/main" id="{A2025F90-614A-4041-B689-DAFA4195983D}"/>
              </a:ext>
            </a:extLst>
          </p:cNvPr>
          <p:cNvSpPr/>
          <p:nvPr/>
        </p:nvSpPr>
        <p:spPr bwMode="auto">
          <a:xfrm>
            <a:off x="2465423" y="4305747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Стрелка вправо 64">
            <a:extLst>
              <a:ext uri="{FF2B5EF4-FFF2-40B4-BE49-F238E27FC236}">
                <a16:creationId xmlns:a16="http://schemas.microsoft.com/office/drawing/2014/main" id="{B880A907-0238-4D6F-BEB7-4096066CCAF0}"/>
              </a:ext>
            </a:extLst>
          </p:cNvPr>
          <p:cNvSpPr/>
          <p:nvPr/>
        </p:nvSpPr>
        <p:spPr bwMode="auto">
          <a:xfrm>
            <a:off x="4662832" y="4305747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7" name="Стрелка вправо 64">
            <a:extLst>
              <a:ext uri="{FF2B5EF4-FFF2-40B4-BE49-F238E27FC236}">
                <a16:creationId xmlns:a16="http://schemas.microsoft.com/office/drawing/2014/main" id="{9A338321-E60E-4327-965E-6BAC0E3DCA30}"/>
              </a:ext>
            </a:extLst>
          </p:cNvPr>
          <p:cNvSpPr/>
          <p:nvPr/>
        </p:nvSpPr>
        <p:spPr bwMode="auto">
          <a:xfrm>
            <a:off x="6791453" y="4320798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320BCF88-A0CD-45E4-AF70-D726C883EB0F}"/>
              </a:ext>
            </a:extLst>
          </p:cNvPr>
          <p:cNvGrpSpPr/>
          <p:nvPr/>
        </p:nvGrpSpPr>
        <p:grpSpPr>
          <a:xfrm>
            <a:off x="7147965" y="4129153"/>
            <a:ext cx="1621385" cy="820802"/>
            <a:chOff x="9043717" y="1512816"/>
            <a:chExt cx="2858449" cy="4978379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A0E8423E-86DA-4883-ABC0-2DB0B28917F2}"/>
                </a:ext>
              </a:extLst>
            </p:cNvPr>
            <p:cNvSpPr/>
            <p:nvPr/>
          </p:nvSpPr>
          <p:spPr>
            <a:xfrm>
              <a:off x="9112979" y="3154634"/>
              <a:ext cx="2789187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Розничная реализация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(МНЭ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Скругленный прямоугольник 111">
              <a:extLst>
                <a:ext uri="{FF2B5EF4-FFF2-40B4-BE49-F238E27FC236}">
                  <a16:creationId xmlns:a16="http://schemas.microsoft.com/office/drawing/2014/main" id="{7EC2ADE8-21FB-46E3-A751-B098BB2F93D2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753F00E1-D881-4CFD-9D87-1EF78CC4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94985"/>
              </p:ext>
            </p:extLst>
          </p:nvPr>
        </p:nvGraphicFramePr>
        <p:xfrm>
          <a:off x="2409125" y="796887"/>
          <a:ext cx="3421514" cy="156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404">
                  <a:extLst>
                    <a:ext uri="{9D8B030D-6E8A-4147-A177-3AD203B41FA5}">
                      <a16:colId xmlns:a16="http://schemas.microsoft.com/office/drawing/2014/main" val="4215655911"/>
                    </a:ext>
                  </a:extLst>
                </a:gridCol>
                <a:gridCol w="572110">
                  <a:extLst>
                    <a:ext uri="{9D8B030D-6E8A-4147-A177-3AD203B41FA5}">
                      <a16:colId xmlns:a16="http://schemas.microsoft.com/office/drawing/2014/main" val="2494829731"/>
                    </a:ext>
                  </a:extLst>
                </a:gridCol>
              </a:tblGrid>
              <a:tr h="27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Наименование 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3960908070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 Добыча сырого газа РК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53,8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3270094618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indent="1943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Century Gothic" panose="020B0502020202020204" pitchFamily="34" charset="0"/>
                        </a:rPr>
                        <a:t>Собственные нужды </a:t>
                      </a:r>
                      <a:r>
                        <a:rPr lang="en-US" sz="900" b="0">
                          <a:effectLst/>
                          <a:latin typeface="Century Gothic" panose="020B0502020202020204" pitchFamily="34" charset="0"/>
                        </a:rPr>
                        <a:t>(млрд.м</a:t>
                      </a:r>
                      <a:r>
                        <a:rPr lang="en-US" sz="900" b="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900" b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2789016133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 Товарный газ для реализации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):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25,8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2679918846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 Потребление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18,6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1514075120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marL="3740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Экспорт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391282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2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Проблемы на рынке реализации товарного газа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80099"/>
              </p:ext>
            </p:extLst>
          </p:nvPr>
        </p:nvGraphicFramePr>
        <p:xfrm>
          <a:off x="174868" y="651064"/>
          <a:ext cx="8802154" cy="322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1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38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100" b="1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ru-RU" altLang="ru-RU" sz="1100" b="1" dirty="0">
                          <a:latin typeface="Century Gothic" panose="020B0502020202020204" pitchFamily="34" charset="0"/>
                        </a:rPr>
                        <a:t>. РЫНОК ПРОИЗВОДСТВА</a:t>
                      </a:r>
                      <a:endParaRPr lang="ru-RU" altLang="ru-RU" sz="11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100" b="1" dirty="0">
                          <a:latin typeface="Century Gothic" panose="020B0502020202020204" pitchFamily="34" charset="0"/>
                        </a:rPr>
                        <a:t>II</a:t>
                      </a:r>
                      <a:r>
                        <a:rPr lang="ru-RU" altLang="ru-RU" sz="1100" b="1" dirty="0">
                          <a:latin typeface="Century Gothic" panose="020B0502020202020204" pitchFamily="34" charset="0"/>
                        </a:rPr>
                        <a:t>. РЫНОК ОПТОВОЙ РЕАЛИЗАЦИИ</a:t>
                      </a:r>
                      <a:endParaRPr lang="ru-RU" altLang="ru-RU" sz="11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Отсутствие государственного регулирования объемов поставок </a:t>
                      </a:r>
                    </a:p>
                    <a:p>
                      <a:pPr algn="ctr">
                        <a:defRPr/>
                      </a:pP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(фактически регулируются Национальным оператором)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Включение импортируемых объемов в поставки на внутренний рынок 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(ООО «Газпром Экспорт» – 2,3 млрд м3).</a:t>
                      </a:r>
                      <a:r>
                        <a:rPr lang="ru-RU" altLang="ru-RU" sz="9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При наличии на внутреннем рынке: Тенгизшевройл (приобретается 5,3, экспорт – 0,4 млрд м3), СНПС-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Актобемунайгаз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(приобретается 3,6, экспорт – 0,4 млрд. м3)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Высокая разница регулируемых цен для производителей</a:t>
                      </a:r>
                    </a:p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(от 600 до 10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тыс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тг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Направление средств от дохода по основной деятельности группы компаний, включая экспортную прибыль в 2021 году - 417,3 млрд</a:t>
                      </a:r>
                    </a:p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(с общей рентабельностью 47%) (на погашение долговых обязательств по займам ГБШ – 13%, АГП-46% и группы КТГ-41%)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38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ТРАНСПОРТИРОВКА И РАСПРЕДЕЛЕНИЕ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IV.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РОЗНИЧНАЯ РЕАЛИЗАЦИЯ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Вывод 35% всех затрат КазТрансГаз Аймак и Газопровод Бейнеу-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Бозой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-Шымкент из-под государственного регулирования 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(передача на аутсорсинг аффилированным компаниям услуг, затраты которых учитываются в тарифных сметах СЕМ)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Вывод 70% всех затрат КазТрансГаз Аймак из-под государственного регулирования 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(передача на аутсорсинг компаниям услуг, затраты которых учитываются в снабженческих надбавках ОЗР)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Привлечение в 2012 году займа для Газопровода Бейнеу-Шымкент 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(1,3 млрд долларов США).</a:t>
                      </a:r>
                      <a:r>
                        <a:rPr lang="ru-RU" altLang="ru-RU" sz="9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При рефинансировании КазТрансГаз 400 млн. долларов США</a:t>
                      </a:r>
                    </a:p>
                    <a:p>
                      <a:pPr algn="ctr">
                        <a:defRPr/>
                      </a:pP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 405 млн. остаются невозвратными при среднем тарифе ГБШ – 16000 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тг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.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Доминирующее положение КазТрансГаз Аймак (от 65 до 100%) при наличии 26 розничных реализаторов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altLang="ru-RU" sz="9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Ограничение конкуренции, где порядка 82% ресурса получает КазТрансГаз Аймак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9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Предлагаемая схема реализации товарного газа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4629F5-1047-42BB-BE8C-E78090BE23BD}"/>
              </a:ext>
            </a:extLst>
          </p:cNvPr>
          <p:cNvGrpSpPr/>
          <p:nvPr/>
        </p:nvGrpSpPr>
        <p:grpSpPr>
          <a:xfrm>
            <a:off x="498165" y="2561702"/>
            <a:ext cx="1768192" cy="820801"/>
            <a:chOff x="8917573" y="1512816"/>
            <a:chExt cx="3041472" cy="497837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05037A5-12E6-4C82-8C82-CEE3C6B152D8}"/>
                </a:ext>
              </a:extLst>
            </p:cNvPr>
            <p:cNvSpPr/>
            <p:nvPr/>
          </p:nvSpPr>
          <p:spPr>
            <a:xfrm>
              <a:off x="8917573" y="1645021"/>
              <a:ext cx="3041472" cy="4760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Покупка газа у недропользователя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(цены и квоты на внутренний рынок </a:t>
              </a: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МЭ РК)</a:t>
              </a:r>
            </a:p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Биржа 5-10%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Скругленный прямоугольник 111">
              <a:extLst>
                <a:ext uri="{FF2B5EF4-FFF2-40B4-BE49-F238E27FC236}">
                  <a16:creationId xmlns:a16="http://schemas.microsoft.com/office/drawing/2014/main" id="{4F779DD8-725A-4A1C-9E0B-4AF0BE4A9C6E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6BF1617-ECA8-4CFB-A744-7B72B3F6CA78}"/>
              </a:ext>
            </a:extLst>
          </p:cNvPr>
          <p:cNvGrpSpPr/>
          <p:nvPr/>
        </p:nvGrpSpPr>
        <p:grpSpPr>
          <a:xfrm>
            <a:off x="2882404" y="2553974"/>
            <a:ext cx="1621523" cy="820802"/>
            <a:chOff x="9043717" y="1512816"/>
            <a:chExt cx="2807461" cy="497837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45654EB-A942-4CE7-BCA8-AC3D5520E2CA}"/>
                </a:ext>
              </a:extLst>
            </p:cNvPr>
            <p:cNvSpPr/>
            <p:nvPr/>
          </p:nvSpPr>
          <p:spPr>
            <a:xfrm>
              <a:off x="9061993" y="2988761"/>
              <a:ext cx="2789185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Транспортировка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(цены МНЭ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Скругленный прямоугольник 111">
              <a:extLst>
                <a:ext uri="{FF2B5EF4-FFF2-40B4-BE49-F238E27FC236}">
                  <a16:creationId xmlns:a16="http://schemas.microsoft.com/office/drawing/2014/main" id="{638AA864-2D32-47FD-BD73-AD9C668DCC62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30D9599-DB2E-49B3-9D97-CE9555BCEA23}"/>
              </a:ext>
            </a:extLst>
          </p:cNvPr>
          <p:cNvGrpSpPr/>
          <p:nvPr/>
        </p:nvGrpSpPr>
        <p:grpSpPr>
          <a:xfrm>
            <a:off x="5059773" y="2546299"/>
            <a:ext cx="1585949" cy="820802"/>
            <a:chOff x="9043717" y="1512816"/>
            <a:chExt cx="2795975" cy="497837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D4A3121-D03A-477B-98DB-577DA56EBFEF}"/>
                </a:ext>
              </a:extLst>
            </p:cNvPr>
            <p:cNvSpPr/>
            <p:nvPr/>
          </p:nvSpPr>
          <p:spPr>
            <a:xfrm>
              <a:off x="9050504" y="2998508"/>
              <a:ext cx="2789188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Оптовая реализация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(цены МЭ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Скругленный прямоугольник 111">
              <a:extLst>
                <a:ext uri="{FF2B5EF4-FFF2-40B4-BE49-F238E27FC236}">
                  <a16:creationId xmlns:a16="http://schemas.microsoft.com/office/drawing/2014/main" id="{233F1DAC-B63C-4563-BAA7-E826D4B81CCC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Стрелка вправо 64">
            <a:extLst>
              <a:ext uri="{FF2B5EF4-FFF2-40B4-BE49-F238E27FC236}">
                <a16:creationId xmlns:a16="http://schemas.microsoft.com/office/drawing/2014/main" id="{598D90A4-C28F-449F-9B04-6CE80C69C4DD}"/>
              </a:ext>
            </a:extLst>
          </p:cNvPr>
          <p:cNvSpPr/>
          <p:nvPr/>
        </p:nvSpPr>
        <p:spPr bwMode="auto">
          <a:xfrm>
            <a:off x="2422406" y="2736634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Стрелка вправо 64">
            <a:extLst>
              <a:ext uri="{FF2B5EF4-FFF2-40B4-BE49-F238E27FC236}">
                <a16:creationId xmlns:a16="http://schemas.microsoft.com/office/drawing/2014/main" id="{8153593B-E9A0-48D5-927D-8745ADEFA76C}"/>
              </a:ext>
            </a:extLst>
          </p:cNvPr>
          <p:cNvSpPr/>
          <p:nvPr/>
        </p:nvSpPr>
        <p:spPr bwMode="auto">
          <a:xfrm>
            <a:off x="4660122" y="2724752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Стрелка вправо 64">
            <a:extLst>
              <a:ext uri="{FF2B5EF4-FFF2-40B4-BE49-F238E27FC236}">
                <a16:creationId xmlns:a16="http://schemas.microsoft.com/office/drawing/2014/main" id="{E7568CA4-0912-436A-B86A-59185123003A}"/>
              </a:ext>
            </a:extLst>
          </p:cNvPr>
          <p:cNvSpPr/>
          <p:nvPr/>
        </p:nvSpPr>
        <p:spPr bwMode="auto">
          <a:xfrm>
            <a:off x="6768867" y="2712201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AE66881-F045-4D09-B632-20B3A3D27CB4}"/>
              </a:ext>
            </a:extLst>
          </p:cNvPr>
          <p:cNvGrpSpPr/>
          <p:nvPr/>
        </p:nvGrpSpPr>
        <p:grpSpPr>
          <a:xfrm>
            <a:off x="7125378" y="2520557"/>
            <a:ext cx="1621385" cy="820802"/>
            <a:chOff x="9043717" y="1512816"/>
            <a:chExt cx="2858449" cy="49783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6A4B49C-66B2-499E-ADA5-8FCD6BE9E6E8}"/>
                </a:ext>
              </a:extLst>
            </p:cNvPr>
            <p:cNvSpPr/>
            <p:nvPr/>
          </p:nvSpPr>
          <p:spPr>
            <a:xfrm>
              <a:off x="9112979" y="3154634"/>
              <a:ext cx="2789187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Розничная реализация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(цены МНЭ РК)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Скругленный прямоугольник 111">
              <a:extLst>
                <a:ext uri="{FF2B5EF4-FFF2-40B4-BE49-F238E27FC236}">
                  <a16:creationId xmlns:a16="http://schemas.microsoft.com/office/drawing/2014/main" id="{47ABD6FC-629B-4270-B1A8-171E7C4EC843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403EA15-8B93-4237-BA78-565BC9E5979A}"/>
              </a:ext>
            </a:extLst>
          </p:cNvPr>
          <p:cNvGrpSpPr/>
          <p:nvPr/>
        </p:nvGrpSpPr>
        <p:grpSpPr>
          <a:xfrm>
            <a:off x="449987" y="1105632"/>
            <a:ext cx="1905506" cy="820801"/>
            <a:chOff x="9043717" y="1512816"/>
            <a:chExt cx="2789186" cy="4978379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E31673B-68C6-452B-964B-BB394220DB2E}"/>
                </a:ext>
              </a:extLst>
            </p:cNvPr>
            <p:cNvSpPr/>
            <p:nvPr/>
          </p:nvSpPr>
          <p:spPr>
            <a:xfrm>
              <a:off x="9043717" y="2088362"/>
              <a:ext cx="2789186" cy="392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АО «Национальный оператор «</a:t>
              </a:r>
              <a:r>
                <a:rPr lang="en-US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QazaqGaz»</a:t>
              </a:r>
              <a:endPara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ru-RU" altLang="ru-RU" sz="9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(приоритетное право только на внешние рынки)</a:t>
              </a:r>
              <a:endParaRPr lang="ru-RU" altLang="ru-RU" sz="9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Скругленный прямоугольник 111">
              <a:extLst>
                <a:ext uri="{FF2B5EF4-FFF2-40B4-BE49-F238E27FC236}">
                  <a16:creationId xmlns:a16="http://schemas.microsoft.com/office/drawing/2014/main" id="{BAED8DCE-7D86-43F3-B6BC-F64AA7C48A59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F409892-DDBF-44E2-B03E-394F03DE3AF3}"/>
              </a:ext>
            </a:extLst>
          </p:cNvPr>
          <p:cNvGrpSpPr/>
          <p:nvPr/>
        </p:nvGrpSpPr>
        <p:grpSpPr>
          <a:xfrm>
            <a:off x="2784753" y="1112926"/>
            <a:ext cx="1906627" cy="820802"/>
            <a:chOff x="9043717" y="1512816"/>
            <a:chExt cx="2840083" cy="4978378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2F70795-FA79-4349-9456-23FFD1F2D777}"/>
                </a:ext>
              </a:extLst>
            </p:cNvPr>
            <p:cNvSpPr/>
            <p:nvPr/>
          </p:nvSpPr>
          <p:spPr>
            <a:xfrm>
              <a:off x="9094615" y="2711057"/>
              <a:ext cx="2789185" cy="3080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АО «Интергаз Центральная Азия»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(СЕМ)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Скругленный прямоугольник 111">
              <a:extLst>
                <a:ext uri="{FF2B5EF4-FFF2-40B4-BE49-F238E27FC236}">
                  <a16:creationId xmlns:a16="http://schemas.microsoft.com/office/drawing/2014/main" id="{1A32E81B-65FE-4CF2-A05B-3232F19257E1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BD90EC3-EB60-4A79-B25C-5524DE0C169C}"/>
              </a:ext>
            </a:extLst>
          </p:cNvPr>
          <p:cNvGrpSpPr/>
          <p:nvPr/>
        </p:nvGrpSpPr>
        <p:grpSpPr>
          <a:xfrm>
            <a:off x="5064435" y="1105631"/>
            <a:ext cx="1905506" cy="820802"/>
            <a:chOff x="9043717" y="1512816"/>
            <a:chExt cx="2838414" cy="4978379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CE61102-1058-4660-A810-554F2EA434E8}"/>
                </a:ext>
              </a:extLst>
            </p:cNvPr>
            <p:cNvSpPr/>
            <p:nvPr/>
          </p:nvSpPr>
          <p:spPr>
            <a:xfrm>
              <a:off x="9092945" y="2866140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АО «КазТрансГаз Аймак»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(СЕМ)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Скругленный прямоугольник 111">
              <a:extLst>
                <a:ext uri="{FF2B5EF4-FFF2-40B4-BE49-F238E27FC236}">
                  <a16:creationId xmlns:a16="http://schemas.microsoft.com/office/drawing/2014/main" id="{06CB1881-5E87-4742-A260-737F20AAD5B1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Стрелка вправо 64">
            <a:extLst>
              <a:ext uri="{FF2B5EF4-FFF2-40B4-BE49-F238E27FC236}">
                <a16:creationId xmlns:a16="http://schemas.microsoft.com/office/drawing/2014/main" id="{C7C0809C-F546-4B8E-9612-4BB607E9CB72}"/>
              </a:ext>
            </a:extLst>
          </p:cNvPr>
          <p:cNvSpPr/>
          <p:nvPr/>
        </p:nvSpPr>
        <p:spPr bwMode="auto">
          <a:xfrm>
            <a:off x="2447763" y="1289519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" name="Стрелка вправо 64">
            <a:extLst>
              <a:ext uri="{FF2B5EF4-FFF2-40B4-BE49-F238E27FC236}">
                <a16:creationId xmlns:a16="http://schemas.microsoft.com/office/drawing/2014/main" id="{9A6E33B6-D599-43A5-8654-B8014FF67247}"/>
              </a:ext>
            </a:extLst>
          </p:cNvPr>
          <p:cNvSpPr/>
          <p:nvPr/>
        </p:nvSpPr>
        <p:spPr bwMode="auto">
          <a:xfrm>
            <a:off x="4741580" y="1289518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" name="Стрелка вправо 64">
            <a:extLst>
              <a:ext uri="{FF2B5EF4-FFF2-40B4-BE49-F238E27FC236}">
                <a16:creationId xmlns:a16="http://schemas.microsoft.com/office/drawing/2014/main" id="{D7237CAF-005F-4533-B336-15414F2783B8}"/>
              </a:ext>
            </a:extLst>
          </p:cNvPr>
          <p:cNvSpPr/>
          <p:nvPr/>
        </p:nvSpPr>
        <p:spPr bwMode="auto">
          <a:xfrm>
            <a:off x="7065628" y="1278339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15ED621-19D5-46C3-A69C-DF1CCFDC6B54}"/>
              </a:ext>
            </a:extLst>
          </p:cNvPr>
          <p:cNvGrpSpPr/>
          <p:nvPr/>
        </p:nvGrpSpPr>
        <p:grpSpPr>
          <a:xfrm>
            <a:off x="7467018" y="1091480"/>
            <a:ext cx="1302332" cy="820802"/>
            <a:chOff x="9043717" y="1512816"/>
            <a:chExt cx="2838414" cy="4978379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8A4DA3B-6DF9-46CF-A028-2C4A7DD59BBC}"/>
                </a:ext>
              </a:extLst>
            </p:cNvPr>
            <p:cNvSpPr/>
            <p:nvPr/>
          </p:nvSpPr>
          <p:spPr>
            <a:xfrm>
              <a:off x="9092945" y="2866140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ЭСО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(ОЗР)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Скругленный прямоугольник 111">
              <a:extLst>
                <a:ext uri="{FF2B5EF4-FFF2-40B4-BE49-F238E27FC236}">
                  <a16:creationId xmlns:a16="http://schemas.microsoft.com/office/drawing/2014/main" id="{C05B376D-AA50-4DF9-9EE9-13E40A1C53DF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31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Предложения: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8990DE-8A65-4E51-9AE7-A86291C71CB4}"/>
              </a:ext>
            </a:extLst>
          </p:cNvPr>
          <p:cNvSpPr/>
          <p:nvPr/>
        </p:nvSpPr>
        <p:spPr bwMode="auto">
          <a:xfrm>
            <a:off x="477404" y="892739"/>
            <a:ext cx="8291946" cy="22405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Сохранение государственного регулирования цен на товарный газ и введение механизма квотирования поставок газа на внутренний рынок с определением критериев формирования квот.</a:t>
            </a:r>
          </a:p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Внедрение биржевых торгов товарным газом (5-10%) и правил доступа к внебиржевым поставкам газа на внутренний рынок с отменой исключительного права АО «Национальный оператор «QazaqGaz» на закуп товарного газа и его реализацию на внутренний рынок в целях демонополизации оптового рынка. </a:t>
            </a:r>
          </a:p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Выделение магистральных (АО «ИЦА», ТОО «ББШ», ТОО «АГП») и распределительных сетей (КТГА) из состава АО «Национальный оператор «QazaqGaz».</a:t>
            </a:r>
          </a:p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Разделение деятельности по передаче товарного газа по распределительным сетям и розничной реализации товарного газа.</a:t>
            </a:r>
          </a:p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Сохранение исключительного права АО «Национальный оператор «QazaqGaz» на реализацию товарного газа на внешний рынок в целях исключения ценовой конкуренции недропользователей на внешних рынках;</a:t>
            </a:r>
          </a:p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Исключение разрешенного вида деятельности АО «КазТрансГаз Аймак» на розничную реализацию товарного газа с реализацией соответствующих активов энергоснабжающим организациям;</a:t>
            </a:r>
          </a:p>
          <a:p>
            <a:pPr algn="just"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Запрет на передачу услуг в аутсорсинг (более 10%) в рамках регулируемых государством услуг.</a:t>
            </a:r>
          </a:p>
        </p:txBody>
      </p:sp>
    </p:spTree>
    <p:extLst>
      <p:ext uri="{BB962C8B-B14F-4D97-AF65-F5344CB8AC3E}">
        <p14:creationId xmlns:p14="http://schemas.microsoft.com/office/powerpoint/2010/main" val="33091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63347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Розничный рынок электроснабжения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6FDDC4-C6F1-434B-BFC5-4CFDBA1BC898}"/>
              </a:ext>
            </a:extLst>
          </p:cNvPr>
          <p:cNvSpPr/>
          <p:nvPr/>
        </p:nvSpPr>
        <p:spPr bwMode="auto">
          <a:xfrm>
            <a:off x="1785421" y="1377232"/>
            <a:ext cx="5253388" cy="3078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4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Розничный рынок электроснабжения г. Нур-Султан</a:t>
            </a:r>
            <a:endParaRPr lang="ru-RU" altLang="ru-RU" sz="120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CE305A-3D70-4572-AA6C-9E49B6DC9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t="26889" r="24518" b="28075"/>
          <a:stretch/>
        </p:blipFill>
        <p:spPr>
          <a:xfrm>
            <a:off x="92550" y="1745959"/>
            <a:ext cx="723900" cy="58527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282728B-F61B-415E-8EA7-8DB122DEED15}"/>
              </a:ext>
            </a:extLst>
          </p:cNvPr>
          <p:cNvGrpSpPr/>
          <p:nvPr/>
        </p:nvGrpSpPr>
        <p:grpSpPr>
          <a:xfrm>
            <a:off x="174868" y="566013"/>
            <a:ext cx="1780571" cy="873387"/>
            <a:chOff x="4532430" y="2536969"/>
            <a:chExt cx="4478122" cy="241553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B1BAA2C-EB80-4516-B0F6-EF30B6C1E9BC}"/>
                </a:ext>
              </a:extLst>
            </p:cNvPr>
            <p:cNvGrpSpPr/>
            <p:nvPr/>
          </p:nvGrpSpPr>
          <p:grpSpPr>
            <a:xfrm>
              <a:off x="4532430" y="2536969"/>
              <a:ext cx="4478122" cy="2415537"/>
              <a:chOff x="3414333" y="2261610"/>
              <a:chExt cx="8203165" cy="4843684"/>
            </a:xfrm>
          </p:grpSpPr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067A84D8-F1B9-4845-A0D7-E988B03A2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700" y="3511397"/>
                <a:ext cx="2154810" cy="1992711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EC410352-7BCE-4C83-B7B0-45ABAF8E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333" y="3136077"/>
                <a:ext cx="1802951" cy="1182664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Freeform 3">
                <a:extLst>
                  <a:ext uri="{FF2B5EF4-FFF2-40B4-BE49-F238E27FC236}">
                    <a16:creationId xmlns:a16="http://schemas.microsoft.com/office/drawing/2014/main" id="{B6DBFF95-143F-4279-A317-823703AA0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368" y="5285393"/>
                <a:ext cx="1232785" cy="1819901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A088263C-4343-4E66-8C7F-B0B4D979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019" y="4645453"/>
                <a:ext cx="1972459" cy="1876604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D336E97-C223-44FC-95AC-2118E6AD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219" y="5034279"/>
                <a:ext cx="1540983" cy="173889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B01FA997-AF74-4736-9262-376A73C54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469" y="4089225"/>
                <a:ext cx="1910819" cy="1112464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60453608-B07B-4137-8484-6B8BC1D8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424" y="2550142"/>
                <a:ext cx="1530711" cy="2106118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C41DB468-4F4C-4206-A325-18E34DC6A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448" y="2852561"/>
                <a:ext cx="1743879" cy="1177265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8DF5F589-1364-4FDC-956B-5ECA67AE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8976" y="2474539"/>
                <a:ext cx="1171149" cy="1412176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06B2B320-2F07-4D1D-8A82-150802D52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3946" y="3249486"/>
                <a:ext cx="2013552" cy="1803699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18791C55-0517-47CF-9363-C88D5CDAD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4329" y="5201693"/>
                <a:ext cx="1587213" cy="132307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55FACE5C-8CCF-4FE9-8254-5C51D4FF7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05" y="4637361"/>
                <a:ext cx="1941638" cy="156338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D26B6B54-0E2B-415C-B175-CE8F0453700B}"/>
                  </a:ext>
                </a:extLst>
              </p:cNvPr>
              <p:cNvSpPr/>
              <p:nvPr/>
            </p:nvSpPr>
            <p:spPr bwMode="auto">
              <a:xfrm>
                <a:off x="7334649" y="2261610"/>
                <a:ext cx="1646483" cy="1081916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AE186AAE-4BF8-4D2A-9CB1-8B3D327820CA}"/>
                  </a:ext>
                </a:extLst>
              </p:cNvPr>
              <p:cNvSpPr/>
              <p:nvPr/>
            </p:nvSpPr>
            <p:spPr bwMode="auto">
              <a:xfrm>
                <a:off x="7553715" y="6650944"/>
                <a:ext cx="53458" cy="57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x-none" sz="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3D92145-C003-4EA2-A5CA-09C79735D259}"/>
                  </a:ext>
                </a:extLst>
              </p:cNvPr>
              <p:cNvSpPr/>
              <p:nvPr/>
            </p:nvSpPr>
            <p:spPr bwMode="auto">
              <a:xfrm>
                <a:off x="9922309" y="5707354"/>
                <a:ext cx="53458" cy="574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x-none" sz="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4C3B2699-31B9-493D-86F6-D72253FC9F32}"/>
                  </a:ext>
                </a:extLst>
              </p:cNvPr>
              <p:cNvSpPr/>
              <p:nvPr/>
            </p:nvSpPr>
            <p:spPr bwMode="auto">
              <a:xfrm>
                <a:off x="8011983" y="3592912"/>
                <a:ext cx="53458" cy="57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x-none" sz="4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275019B-F518-4F93-B19E-BEAD4CFC265F}"/>
                </a:ext>
              </a:extLst>
            </p:cNvPr>
            <p:cNvSpPr/>
            <p:nvPr/>
          </p:nvSpPr>
          <p:spPr>
            <a:xfrm>
              <a:off x="7924360" y="4237088"/>
              <a:ext cx="179942" cy="263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B17D447-E045-487E-8045-2ADDF83E11AA}"/>
                </a:ext>
              </a:extLst>
            </p:cNvPr>
            <p:cNvSpPr/>
            <p:nvPr/>
          </p:nvSpPr>
          <p:spPr>
            <a:xfrm>
              <a:off x="6786329" y="2638013"/>
              <a:ext cx="179942" cy="249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2C2F618-A02C-44DB-AD26-3A66F45EAB69}"/>
                </a:ext>
              </a:extLst>
            </p:cNvPr>
            <p:cNvSpPr/>
            <p:nvPr/>
          </p:nvSpPr>
          <p:spPr>
            <a:xfrm>
              <a:off x="7574198" y="2972570"/>
              <a:ext cx="179942" cy="27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3365428-A06F-4A68-A3A2-EC20116490FE}"/>
                </a:ext>
              </a:extLst>
            </p:cNvPr>
            <p:cNvSpPr/>
            <p:nvPr/>
          </p:nvSpPr>
          <p:spPr>
            <a:xfrm>
              <a:off x="8131654" y="3356546"/>
              <a:ext cx="179942" cy="3095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BECD7D5-B61C-461A-9383-B25E062CFCF4}"/>
              </a:ext>
            </a:extLst>
          </p:cNvPr>
          <p:cNvSpPr/>
          <p:nvPr/>
        </p:nvSpPr>
        <p:spPr bwMode="auto">
          <a:xfrm>
            <a:off x="1676775" y="722244"/>
            <a:ext cx="2283081" cy="4641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2015 год: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70 ЭСО – по РК</a:t>
            </a:r>
            <a:endParaRPr lang="ru-RU" altLang="ru-RU" sz="1400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DB2888-BFA6-41E0-8903-EDEE3952E67D}"/>
              </a:ext>
            </a:extLst>
          </p:cNvPr>
          <p:cNvSpPr/>
          <p:nvPr/>
        </p:nvSpPr>
        <p:spPr>
          <a:xfrm>
            <a:off x="956362" y="2273198"/>
            <a:ext cx="25298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средний тариф - 19,84 тенге/</a:t>
            </a:r>
            <a:r>
              <a:rPr lang="ru-RU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кВтч</a:t>
            </a:r>
            <a:endParaRPr lang="x-none" sz="105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17204CB-2870-4856-929B-91F62A67733F}"/>
              </a:ext>
            </a:extLst>
          </p:cNvPr>
          <p:cNvSpPr/>
          <p:nvPr/>
        </p:nvSpPr>
        <p:spPr bwMode="auto">
          <a:xfrm>
            <a:off x="3062443" y="730606"/>
            <a:ext cx="3121060" cy="4641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2021 год: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&gt;120 ЭСО – по РК</a:t>
            </a:r>
            <a:endParaRPr lang="ru-RU" altLang="ru-RU" sz="1400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23D46BB-B663-44C1-AFCD-DB1B2448C3FD}"/>
              </a:ext>
            </a:extLst>
          </p:cNvPr>
          <p:cNvSpPr/>
          <p:nvPr/>
        </p:nvSpPr>
        <p:spPr bwMode="auto">
          <a:xfrm>
            <a:off x="5575204" y="846170"/>
            <a:ext cx="3194146" cy="4689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Рост количества ЭСО по РК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В каждом регионе &gt; 5 ЭСО 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endParaRPr lang="ru-RU" altLang="ru-RU" sz="1400" dirty="0">
              <a:solidFill>
                <a:srgbClr val="00B05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10D6560-D032-4E58-9CED-8370378C2CBA}"/>
              </a:ext>
            </a:extLst>
          </p:cNvPr>
          <p:cNvSpPr/>
          <p:nvPr/>
        </p:nvSpPr>
        <p:spPr>
          <a:xfrm>
            <a:off x="856738" y="2575325"/>
            <a:ext cx="28167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бытовые потребители - 13,59 тенге/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кВтч</a:t>
            </a:r>
            <a:endParaRPr lang="x-none" sz="105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D4A01EB-DE6E-4193-B429-1E189FD06349}"/>
              </a:ext>
            </a:extLst>
          </p:cNvPr>
          <p:cNvSpPr/>
          <p:nvPr/>
        </p:nvSpPr>
        <p:spPr>
          <a:xfrm>
            <a:off x="941693" y="1986163"/>
            <a:ext cx="27494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юридические лица- 22,43  тенге/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кВтч</a:t>
            </a:r>
            <a:endParaRPr lang="x-none" sz="105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5B541F0-6884-4CC9-B0D7-B525FC02DA18}"/>
              </a:ext>
            </a:extLst>
          </p:cNvPr>
          <p:cNvSpPr/>
          <p:nvPr/>
        </p:nvSpPr>
        <p:spPr>
          <a:xfrm>
            <a:off x="856738" y="1745092"/>
            <a:ext cx="29001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бюджетные учреждения 50,00 тенге/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кВтч</a:t>
            </a:r>
            <a:endParaRPr lang="x-none" sz="105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3A08061-ED8D-4715-B7D1-5D4FB32F268C}"/>
              </a:ext>
            </a:extLst>
          </p:cNvPr>
          <p:cNvSpPr/>
          <p:nvPr/>
        </p:nvSpPr>
        <p:spPr>
          <a:xfrm>
            <a:off x="4622973" y="2927028"/>
            <a:ext cx="4364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Аналогичная ситуация в остальных регионах:</a:t>
            </a:r>
            <a:endParaRPr lang="x-none" sz="12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DAAE8E3-0904-4F24-8268-169BF243B7FC}"/>
              </a:ext>
            </a:extLst>
          </p:cNvPr>
          <p:cNvSpPr/>
          <p:nvPr/>
        </p:nvSpPr>
        <p:spPr>
          <a:xfrm>
            <a:off x="111503" y="4539093"/>
            <a:ext cx="8087470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 рынке развивается конкуренция за ЮЛ, но ограничена конкуренция за бытовых потребителей</a:t>
            </a:r>
            <a:endParaRPr lang="x-none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F301B3C-A20D-4960-87C2-17F86EB4EFE2}"/>
              </a:ext>
            </a:extLst>
          </p:cNvPr>
          <p:cNvSpPr/>
          <p:nvPr/>
        </p:nvSpPr>
        <p:spPr>
          <a:xfrm>
            <a:off x="3949988" y="1676679"/>
            <a:ext cx="4937876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sz="1100" b="0" i="0" u="none" strike="noStrike" kern="1200" spc="0" baseline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Отток объемов потребления ЮРИДИЧЕСКИХ ЛИЦ, БЮДЖЕТНЫХ ОРГАНИЗАЦИЙ и влияние на тариф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530B41D-579A-418F-A588-93EA32CC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35" y="1859249"/>
            <a:ext cx="3985497" cy="887004"/>
          </a:xfrm>
          <a:prstGeom prst="rect">
            <a:avLst/>
          </a:prstGeom>
        </p:spPr>
      </p:pic>
      <p:cxnSp>
        <p:nvCxnSpPr>
          <p:cNvPr id="95" name="Google Shape;276;p38">
            <a:extLst>
              <a:ext uri="{FF2B5EF4-FFF2-40B4-BE49-F238E27FC236}">
                <a16:creationId xmlns:a16="http://schemas.microsoft.com/office/drawing/2014/main" id="{2EB62681-7070-4430-B070-01B8279BD980}"/>
              </a:ext>
            </a:extLst>
          </p:cNvPr>
          <p:cNvCxnSpPr>
            <a:cxnSpLocks/>
          </p:cNvCxnSpPr>
          <p:nvPr/>
        </p:nvCxnSpPr>
        <p:spPr>
          <a:xfrm>
            <a:off x="856738" y="2008869"/>
            <a:ext cx="299069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5EE1E9B-B89B-4E21-A04E-C09540C9197F}"/>
              </a:ext>
            </a:extLst>
          </p:cNvPr>
          <p:cNvSpPr/>
          <p:nvPr/>
        </p:nvSpPr>
        <p:spPr>
          <a:xfrm>
            <a:off x="49005" y="2918562"/>
            <a:ext cx="3666388" cy="2010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&gt; + 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20 альтернативных ЭСО в г. Нур-Султан:</a:t>
            </a:r>
          </a:p>
          <a:p>
            <a:pPr>
              <a:spcBef>
                <a:spcPts val="100"/>
              </a:spcBef>
            </a:pPr>
            <a:r>
              <a:rPr lang="ru-RU" sz="1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к примеру:</a:t>
            </a:r>
            <a:endParaRPr lang="ru-RU" sz="12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ТОО «</a:t>
            </a:r>
            <a:r>
              <a:rPr lang="ru-RU" sz="11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ЭнергоКомпани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-ПВ»:</a:t>
            </a:r>
            <a:endParaRPr lang="ru-RU" sz="11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r>
              <a:rPr lang="ru-RU" sz="11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Потребители: </a:t>
            </a:r>
          </a:p>
          <a:p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вокзал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Нурлы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жол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, отель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Хиллтон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и др.</a:t>
            </a:r>
          </a:p>
          <a:p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ТОО «</a:t>
            </a:r>
            <a:r>
              <a:rPr lang="ru-RU" sz="11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Росэлкотрейд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»:</a:t>
            </a:r>
          </a:p>
          <a:p>
            <a:r>
              <a:rPr lang="ru-RU" sz="11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Потребители: 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ТРЦ Хан-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Шатыр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и др.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ТОО «</a:t>
            </a:r>
            <a:r>
              <a:rPr lang="ru-RU" sz="11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Самға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-Энерго»:</a:t>
            </a:r>
          </a:p>
          <a:p>
            <a:r>
              <a:rPr lang="ru-RU" sz="11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Потребители: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Цесна-Астык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Казахтелеком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и др.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11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endParaRPr lang="ru-RU" sz="11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375782A4-C6AD-4ED5-B504-B68DDA5F0503}"/>
              </a:ext>
            </a:extLst>
          </p:cNvPr>
          <p:cNvSpPr/>
          <p:nvPr/>
        </p:nvSpPr>
        <p:spPr bwMode="auto">
          <a:xfrm>
            <a:off x="1535" y="2307004"/>
            <a:ext cx="857089" cy="42383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800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Доля рынка</a:t>
            </a:r>
            <a:r>
              <a:rPr lang="ru-RU" altLang="ru-RU" sz="8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8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&gt;60%</a:t>
            </a:r>
            <a:r>
              <a:rPr lang="ru-RU" altLang="ru-RU" sz="800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</a:p>
        </p:txBody>
      </p:sp>
      <p:cxnSp>
        <p:nvCxnSpPr>
          <p:cNvPr id="108" name="Google Shape;276;p38">
            <a:extLst>
              <a:ext uri="{FF2B5EF4-FFF2-40B4-BE49-F238E27FC236}">
                <a16:creationId xmlns:a16="http://schemas.microsoft.com/office/drawing/2014/main" id="{84EDB20B-4EA8-4949-88A5-FC6A8B03331D}"/>
              </a:ext>
            </a:extLst>
          </p:cNvPr>
          <p:cNvCxnSpPr>
            <a:cxnSpLocks/>
          </p:cNvCxnSpPr>
          <p:nvPr/>
        </p:nvCxnSpPr>
        <p:spPr>
          <a:xfrm>
            <a:off x="111503" y="2876762"/>
            <a:ext cx="8657847" cy="22254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2" name="Google Shape;276;p38">
            <a:extLst>
              <a:ext uri="{FF2B5EF4-FFF2-40B4-BE49-F238E27FC236}">
                <a16:creationId xmlns:a16="http://schemas.microsoft.com/office/drawing/2014/main" id="{E9CBD3E6-E807-4EDD-9278-CE488F43146E}"/>
              </a:ext>
            </a:extLst>
          </p:cNvPr>
          <p:cNvCxnSpPr>
            <a:cxnSpLocks/>
          </p:cNvCxnSpPr>
          <p:nvPr/>
        </p:nvCxnSpPr>
        <p:spPr>
          <a:xfrm>
            <a:off x="856738" y="2243623"/>
            <a:ext cx="299069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3" name="Google Shape;276;p38">
            <a:extLst>
              <a:ext uri="{FF2B5EF4-FFF2-40B4-BE49-F238E27FC236}">
                <a16:creationId xmlns:a16="http://schemas.microsoft.com/office/drawing/2014/main" id="{9AC4B24C-5D99-4B5E-BCB2-8257B4E874DC}"/>
              </a:ext>
            </a:extLst>
          </p:cNvPr>
          <p:cNvCxnSpPr>
            <a:cxnSpLocks/>
          </p:cNvCxnSpPr>
          <p:nvPr/>
        </p:nvCxnSpPr>
        <p:spPr>
          <a:xfrm>
            <a:off x="862152" y="2571750"/>
            <a:ext cx="299069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94B84CA1-D8BA-4FF1-9C77-9AC47D8A0124}"/>
              </a:ext>
            </a:extLst>
          </p:cNvPr>
          <p:cNvCxnSpPr>
            <a:cxnSpLocks/>
          </p:cNvCxnSpPr>
          <p:nvPr/>
        </p:nvCxnSpPr>
        <p:spPr>
          <a:xfrm flipV="1">
            <a:off x="2498656" y="2186637"/>
            <a:ext cx="0" cy="144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7E74D694-CEB2-4023-B5BB-344D65270408}"/>
              </a:ext>
            </a:extLst>
          </p:cNvPr>
          <p:cNvCxnSpPr>
            <a:cxnSpLocks/>
          </p:cNvCxnSpPr>
          <p:nvPr/>
        </p:nvCxnSpPr>
        <p:spPr>
          <a:xfrm flipV="1">
            <a:off x="2756556" y="1961382"/>
            <a:ext cx="0" cy="402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D1E16A1D-F2C1-4AB8-AC69-D428A83805C5}"/>
              </a:ext>
            </a:extLst>
          </p:cNvPr>
          <p:cNvCxnSpPr>
            <a:cxnSpLocks/>
          </p:cNvCxnSpPr>
          <p:nvPr/>
        </p:nvCxnSpPr>
        <p:spPr>
          <a:xfrm>
            <a:off x="2745012" y="2468598"/>
            <a:ext cx="0" cy="1656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oogle Shape;276;p38">
            <a:extLst>
              <a:ext uri="{FF2B5EF4-FFF2-40B4-BE49-F238E27FC236}">
                <a16:creationId xmlns:a16="http://schemas.microsoft.com/office/drawing/2014/main" id="{853B2141-9947-4125-A1A6-7B20CEE289CC}"/>
              </a:ext>
            </a:extLst>
          </p:cNvPr>
          <p:cNvCxnSpPr>
            <a:cxnSpLocks/>
          </p:cNvCxnSpPr>
          <p:nvPr/>
        </p:nvCxnSpPr>
        <p:spPr>
          <a:xfrm>
            <a:off x="4094374" y="1731174"/>
            <a:ext cx="0" cy="2566372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806A9B0D-14B6-4936-B111-9D37822C0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387" y="3302325"/>
            <a:ext cx="1845684" cy="99522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A9F2260C-B199-4C34-AB53-F9AFC1A44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03" y="3288171"/>
            <a:ext cx="1862635" cy="1023527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2EA05BA-5832-4967-BFF1-89EE37768B32}"/>
              </a:ext>
            </a:extLst>
          </p:cNvPr>
          <p:cNvSpPr/>
          <p:nvPr/>
        </p:nvSpPr>
        <p:spPr>
          <a:xfrm>
            <a:off x="111503" y="4841576"/>
            <a:ext cx="7329251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Изменить квалификационные требования к ЭСО: не менее 30% обслуживания населения </a:t>
            </a:r>
            <a:endParaRPr lang="x-none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3ED05C-7FA4-4E0D-977C-4149F26942F8}"/>
              </a:ext>
            </a:extLst>
          </p:cNvPr>
          <p:cNvSpPr txBox="1"/>
          <p:nvPr/>
        </p:nvSpPr>
        <p:spPr>
          <a:xfrm>
            <a:off x="7956225" y="2246638"/>
            <a:ext cx="10054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Влияние оттока на</a:t>
            </a:r>
          </a:p>
          <a:p>
            <a:pPr algn="ctr"/>
            <a:r>
              <a:rPr lang="ru-RU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рост с/о тарифа </a:t>
            </a:r>
          </a:p>
          <a:p>
            <a:pPr algn="ctr"/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(1,23 </a:t>
            </a:r>
            <a:r>
              <a:rPr lang="ru-RU" sz="7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тг</a:t>
            </a: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/1квтч)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BC24E5-4D81-4ECC-93A0-5E97AAEAECE1}"/>
              </a:ext>
            </a:extLst>
          </p:cNvPr>
          <p:cNvSpPr txBox="1"/>
          <p:nvPr/>
        </p:nvSpPr>
        <p:spPr>
          <a:xfrm>
            <a:off x="7906000" y="1873068"/>
            <a:ext cx="10506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Убытки от оттока </a:t>
            </a:r>
            <a:b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юр. лиц </a:t>
            </a:r>
          </a:p>
          <a:p>
            <a:pPr algn="ctr"/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ru-RU" sz="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2,3 млрд. </a:t>
            </a:r>
            <a:r>
              <a:rPr lang="ru-RU" sz="7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.)</a:t>
            </a:r>
          </a:p>
        </p:txBody>
      </p:sp>
      <p:grpSp>
        <p:nvGrpSpPr>
          <p:cNvPr id="76" name="Google Shape;6908;p72"/>
          <p:cNvGrpSpPr/>
          <p:nvPr/>
        </p:nvGrpSpPr>
        <p:grpSpPr>
          <a:xfrm>
            <a:off x="4696684" y="3558648"/>
            <a:ext cx="261398" cy="215594"/>
            <a:chOff x="2421106" y="3537338"/>
            <a:chExt cx="298524" cy="286538"/>
          </a:xfrm>
          <a:solidFill>
            <a:schemeClr val="bg1"/>
          </a:solidFill>
        </p:grpSpPr>
        <p:sp>
          <p:nvSpPr>
            <p:cNvPr id="77" name="Google Shape;6909;p72"/>
            <p:cNvSpPr/>
            <p:nvPr/>
          </p:nvSpPr>
          <p:spPr>
            <a:xfrm>
              <a:off x="2421106" y="3685226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0;p72"/>
            <p:cNvSpPr/>
            <p:nvPr/>
          </p:nvSpPr>
          <p:spPr>
            <a:xfrm>
              <a:off x="2474655" y="3537338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11;p72"/>
            <p:cNvSpPr/>
            <p:nvPr/>
          </p:nvSpPr>
          <p:spPr>
            <a:xfrm>
              <a:off x="2491205" y="3687394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6908;p72"/>
          <p:cNvGrpSpPr/>
          <p:nvPr/>
        </p:nvGrpSpPr>
        <p:grpSpPr>
          <a:xfrm>
            <a:off x="6875760" y="3490484"/>
            <a:ext cx="261398" cy="215594"/>
            <a:chOff x="2421106" y="3537338"/>
            <a:chExt cx="298524" cy="286538"/>
          </a:xfrm>
          <a:solidFill>
            <a:schemeClr val="bg1"/>
          </a:solidFill>
        </p:grpSpPr>
        <p:sp>
          <p:nvSpPr>
            <p:cNvPr id="81" name="Google Shape;6909;p72"/>
            <p:cNvSpPr/>
            <p:nvPr/>
          </p:nvSpPr>
          <p:spPr>
            <a:xfrm>
              <a:off x="2421106" y="3685226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10;p72"/>
            <p:cNvSpPr/>
            <p:nvPr/>
          </p:nvSpPr>
          <p:spPr>
            <a:xfrm>
              <a:off x="2474655" y="3537338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11;p72"/>
            <p:cNvSpPr/>
            <p:nvPr/>
          </p:nvSpPr>
          <p:spPr>
            <a:xfrm>
              <a:off x="2491205" y="3687394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6474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8282</TotalTime>
  <Words>3206</Words>
  <Application>Microsoft Office PowerPoint</Application>
  <PresentationFormat>Экран (16:9)</PresentationFormat>
  <Paragraphs>795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Сакен Жунис</cp:lastModifiedBy>
  <cp:revision>735</cp:revision>
  <cp:lastPrinted>2022-03-14T04:03:33Z</cp:lastPrinted>
  <dcterms:created xsi:type="dcterms:W3CDTF">2021-11-18T03:49:36Z</dcterms:created>
  <dcterms:modified xsi:type="dcterms:W3CDTF">2022-03-14T11:49:39Z</dcterms:modified>
</cp:coreProperties>
</file>