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2" r:id="rId1"/>
    <p:sldMasterId id="2147484074" r:id="rId2"/>
    <p:sldMasterId id="2147484086" r:id="rId3"/>
  </p:sldMasterIdLst>
  <p:notesMasterIdLst>
    <p:notesMasterId r:id="rId11"/>
  </p:notesMasterIdLst>
  <p:handoutMasterIdLst>
    <p:handoutMasterId r:id="rId12"/>
  </p:handoutMasterIdLst>
  <p:sldIdLst>
    <p:sldId id="551" r:id="rId4"/>
    <p:sldId id="541" r:id="rId5"/>
    <p:sldId id="542" r:id="rId6"/>
    <p:sldId id="543" r:id="rId7"/>
    <p:sldId id="548" r:id="rId8"/>
    <p:sldId id="552" r:id="rId9"/>
    <p:sldId id="550" r:id="rId10"/>
  </p:sldIdLst>
  <p:sldSz cx="9906000" cy="6858000" type="A4"/>
  <p:notesSz cx="9942513" cy="6761163"/>
  <p:defaultTextStyle>
    <a:defPPr>
      <a:defRPr lang="ru-RU"/>
    </a:defPPr>
    <a:lvl1pPr marL="0" algn="l" defTabSz="107259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297" algn="l" defTabSz="107259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592" algn="l" defTabSz="107259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8890" algn="l" defTabSz="107259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186" algn="l" defTabSz="107259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1483" algn="l" defTabSz="107259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7778" algn="l" defTabSz="107259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4075" algn="l" defTabSz="107259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0372" algn="l" defTabSz="107259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92D470A-2FA7-4954-A546-D9C74A7F6959}">
          <p14:sldIdLst>
            <p14:sldId id="551"/>
            <p14:sldId id="541"/>
            <p14:sldId id="542"/>
            <p14:sldId id="543"/>
            <p14:sldId id="548"/>
            <p14:sldId id="552"/>
            <p14:sldId id="550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K" initials="DK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077F"/>
    <a:srgbClr val="30C5FA"/>
    <a:srgbClr val="ECE2EB"/>
    <a:srgbClr val="FFFF66"/>
    <a:srgbClr val="FFFF99"/>
    <a:srgbClr val="FFCC66"/>
    <a:srgbClr val="DDE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4" autoAdjust="0"/>
    <p:restoredTop sz="94783" autoAdjust="0"/>
  </p:normalViewPr>
  <p:slideViewPr>
    <p:cSldViewPr>
      <p:cViewPr>
        <p:scale>
          <a:sx n="99" d="100"/>
          <a:sy n="99" d="100"/>
        </p:scale>
        <p:origin x="-114" y="-31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3961057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91-4BE7-895E-4B33BAB7099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5221778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291-4BE7-895E-4B33BAB7099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6760642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291-4BE7-895E-4B33BAB7099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73788416"/>
        <c:axId val="55447488"/>
      </c:barChart>
      <c:catAx>
        <c:axId val="73788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rgbClr val="002060"/>
                </a:solidFill>
                <a:latin typeface="Georgia" pitchFamily="18" charset="0"/>
              </a:defRPr>
            </a:pPr>
            <a:endParaRPr lang="ru-RU"/>
          </a:p>
        </c:txPr>
        <c:crossAx val="55447488"/>
        <c:crosses val="autoZero"/>
        <c:auto val="1"/>
        <c:lblAlgn val="ctr"/>
        <c:lblOffset val="100"/>
        <c:noMultiLvlLbl val="0"/>
      </c:catAx>
      <c:valAx>
        <c:axId val="554474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37884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9.3248691613630225E-2"/>
          <c:y val="1.3395136124115605E-2"/>
          <c:w val="0.79460578288920281"/>
          <c:h val="6.196410666044138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0.14286</cdr:x>
      <cdr:y>0.18987</cdr:y>
    </cdr:from>
    <cdr:to>
      <cdr:x>0.66071</cdr:x>
      <cdr:y>0.46835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xmlns="" id="{198053AD-481B-4751-86F1-8AA88D94701D}"/>
            </a:ext>
          </a:extLst>
        </cdr:cNvPr>
        <cdr:cNvCxnSpPr/>
      </cdr:nvCxnSpPr>
      <cdr:spPr>
        <a:xfrm xmlns:a="http://schemas.openxmlformats.org/drawingml/2006/main" flipV="1">
          <a:off x="1152128" y="1080120"/>
          <a:ext cx="4176464" cy="1584176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506" cy="338382"/>
          </a:xfrm>
          <a:prstGeom prst="rect">
            <a:avLst/>
          </a:prstGeom>
        </p:spPr>
        <p:txBody>
          <a:bodyPr vert="horz" lIns="91306" tIns="45653" rIns="91306" bIns="4565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0686" y="1"/>
            <a:ext cx="4309506" cy="338382"/>
          </a:xfrm>
          <a:prstGeom prst="rect">
            <a:avLst/>
          </a:prstGeom>
        </p:spPr>
        <p:txBody>
          <a:bodyPr vert="horz" lIns="91306" tIns="45653" rIns="91306" bIns="45653" rtlCol="0"/>
          <a:lstStyle>
            <a:lvl1pPr algn="r">
              <a:defRPr sz="1200"/>
            </a:lvl1pPr>
          </a:lstStyle>
          <a:p>
            <a:fld id="{B2F98CD7-0A6B-478D-ABF0-F98545E13DC9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21701"/>
            <a:ext cx="4309506" cy="338382"/>
          </a:xfrm>
          <a:prstGeom prst="rect">
            <a:avLst/>
          </a:prstGeom>
        </p:spPr>
        <p:txBody>
          <a:bodyPr vert="horz" lIns="91306" tIns="45653" rIns="91306" bIns="4565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0686" y="6421701"/>
            <a:ext cx="4309506" cy="338382"/>
          </a:xfrm>
          <a:prstGeom prst="rect">
            <a:avLst/>
          </a:prstGeom>
        </p:spPr>
        <p:txBody>
          <a:bodyPr vert="horz" lIns="91306" tIns="45653" rIns="91306" bIns="45653" rtlCol="0" anchor="b"/>
          <a:lstStyle>
            <a:lvl1pPr algn="r">
              <a:defRPr sz="1200"/>
            </a:lvl1pPr>
          </a:lstStyle>
          <a:p>
            <a:fld id="{31AF13C5-9A3F-434F-8BDD-DC24BFAEE1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482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8422" cy="338059"/>
          </a:xfrm>
          <a:prstGeom prst="rect">
            <a:avLst/>
          </a:prstGeom>
        </p:spPr>
        <p:txBody>
          <a:bodyPr vert="horz" lIns="91306" tIns="45653" rIns="91306" bIns="4565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1792" y="0"/>
            <a:ext cx="4308422" cy="338059"/>
          </a:xfrm>
          <a:prstGeom prst="rect">
            <a:avLst/>
          </a:prstGeom>
        </p:spPr>
        <p:txBody>
          <a:bodyPr vert="horz" lIns="91306" tIns="45653" rIns="91306" bIns="45653" rtlCol="0"/>
          <a:lstStyle>
            <a:lvl1pPr algn="r">
              <a:defRPr sz="1200"/>
            </a:lvl1pPr>
          </a:lstStyle>
          <a:p>
            <a:fld id="{0591EF41-A806-49A9-9F1A-41975FFC5CD1}" type="datetimeFigureOut">
              <a:rPr lang="ru-RU" smtClean="0"/>
              <a:pPr/>
              <a:t>21.02.2022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141663" y="508000"/>
            <a:ext cx="3659187" cy="2533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6" tIns="45653" rIns="91306" bIns="4565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252" y="3211554"/>
            <a:ext cx="7954010" cy="3042524"/>
          </a:xfrm>
          <a:prstGeom prst="rect">
            <a:avLst/>
          </a:prstGeom>
        </p:spPr>
        <p:txBody>
          <a:bodyPr vert="horz" lIns="91306" tIns="45653" rIns="91306" bIns="4565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6421932"/>
            <a:ext cx="4308422" cy="338059"/>
          </a:xfrm>
          <a:prstGeom prst="rect">
            <a:avLst/>
          </a:prstGeom>
        </p:spPr>
        <p:txBody>
          <a:bodyPr vert="horz" lIns="91306" tIns="45653" rIns="91306" bIns="4565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1792" y="6421932"/>
            <a:ext cx="4308422" cy="338059"/>
          </a:xfrm>
          <a:prstGeom prst="rect">
            <a:avLst/>
          </a:prstGeom>
        </p:spPr>
        <p:txBody>
          <a:bodyPr vert="horz" lIns="91306" tIns="45653" rIns="91306" bIns="45653" rtlCol="0" anchor="b"/>
          <a:lstStyle>
            <a:lvl1pPr algn="r">
              <a:defRPr sz="1200"/>
            </a:lvl1pPr>
          </a:lstStyle>
          <a:p>
            <a:fld id="{58E8A99A-7CBB-4192-A1D5-69666B8CB7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241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59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6297" algn="l" defTabSz="107259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72592" algn="l" defTabSz="107259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8890" algn="l" defTabSz="107259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45186" algn="l" defTabSz="107259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81483" algn="l" defTabSz="107259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17778" algn="l" defTabSz="107259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54075" algn="l" defTabSz="107259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90372" algn="l" defTabSz="107259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141663" y="508000"/>
            <a:ext cx="3659187" cy="25336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06" indent="-28384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394" indent="-22707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551" indent="-22707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708" indent="-22707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7866" indent="-227078" defTabSz="9067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023" indent="-227078" defTabSz="9067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181" indent="-227078" defTabSz="9067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338" indent="-227078" defTabSz="9067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66F0593-476F-4E1C-B5EF-620FAD99ACD2}" type="slidenum">
              <a:rPr lang="ru-RU">
                <a:latin typeface="Calibri" panose="020F0502020204030204" pitchFamily="34" charset="0"/>
              </a:rPr>
              <a:pPr/>
              <a:t>2</a:t>
            </a:fld>
            <a:endParaRPr 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698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36" indent="0" algn="ctr">
              <a:buNone/>
              <a:defRPr sz="2000"/>
            </a:lvl2pPr>
            <a:lvl3pPr marL="914272" indent="0" algn="ctr">
              <a:buNone/>
              <a:defRPr sz="1800"/>
            </a:lvl3pPr>
            <a:lvl4pPr marL="1371407" indent="0" algn="ctr">
              <a:buNone/>
              <a:defRPr sz="1600"/>
            </a:lvl4pPr>
            <a:lvl5pPr marL="1828544" indent="0" algn="ctr">
              <a:buNone/>
              <a:defRPr sz="1600"/>
            </a:lvl5pPr>
            <a:lvl6pPr marL="2285679" indent="0" algn="ctr">
              <a:buNone/>
              <a:defRPr sz="1600"/>
            </a:lvl6pPr>
            <a:lvl7pPr marL="2742815" indent="0" algn="ctr">
              <a:buNone/>
              <a:defRPr sz="1600"/>
            </a:lvl7pPr>
            <a:lvl8pPr marL="3199951" indent="0" algn="ctr">
              <a:buNone/>
              <a:defRPr sz="1600"/>
            </a:lvl8pPr>
            <a:lvl9pPr marL="3657087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D15349-79E3-49D0-9504-4E22B556704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0216EE-7B60-46CA-ABE1-CE1AACE580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214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A3BD5-0396-49BC-BDC7-CFB45B7A45D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16A947-E5B7-4D46-81DC-F28B9EF59CE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797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6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6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CD82BF-1CB2-4CE4-8AC6-07C63C04625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D7B3D-22E8-4A35-936A-4082C8BF43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064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921809" y="571500"/>
            <a:ext cx="184704" cy="36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4" rIns="91427" bIns="4571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914272">
              <a:defRPr/>
            </a:pPr>
            <a:endParaRPr lang="en-US" altLang="ru-RU" sz="180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797984" y="698500"/>
            <a:ext cx="184704" cy="36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4" rIns="91427" bIns="4571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914272">
              <a:defRPr/>
            </a:pPr>
            <a:endParaRPr lang="en-US" altLang="ru-RU" sz="18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113157" y="5688"/>
            <a:ext cx="8501491" cy="99836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95301" y="6356352"/>
            <a:ext cx="801251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090156-34E3-490B-A621-1FF567E5F1E8}" type="slidenum">
              <a:rPr lang="en-US" altLang="ru-RU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altLang="ru-RU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377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921809" y="571500"/>
            <a:ext cx="184704" cy="36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4" rIns="91427" bIns="4571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914272">
              <a:defRPr/>
            </a:pPr>
            <a:endParaRPr lang="en-US" altLang="ru-RU" sz="180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797984" y="698500"/>
            <a:ext cx="184704" cy="36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4" rIns="91427" bIns="4571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914272">
              <a:defRPr/>
            </a:pPr>
            <a:endParaRPr lang="en-US" altLang="ru-RU" sz="18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113157" y="5688"/>
            <a:ext cx="8501491" cy="99836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95301" y="6356352"/>
            <a:ext cx="801251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090156-34E3-490B-A621-1FF567E5F1E8}" type="slidenum">
              <a:rPr lang="en-US" altLang="ru-RU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altLang="ru-RU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798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921809" y="571500"/>
            <a:ext cx="184704" cy="36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4" rIns="91427" bIns="4571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914272">
              <a:defRPr/>
            </a:pPr>
            <a:endParaRPr lang="en-US" altLang="ru-RU" sz="180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797984" y="698500"/>
            <a:ext cx="184704" cy="36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4" rIns="91427" bIns="4571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914272">
              <a:defRPr/>
            </a:pPr>
            <a:endParaRPr lang="en-US" altLang="ru-RU" sz="18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113157" y="5688"/>
            <a:ext cx="8501491" cy="99836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95301" y="6356352"/>
            <a:ext cx="801251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090156-34E3-490B-A621-1FF567E5F1E8}" type="slidenum">
              <a:rPr lang="en-US" altLang="ru-RU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altLang="ru-RU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006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921809" y="571500"/>
            <a:ext cx="184704" cy="36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4" rIns="91427" bIns="4571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914272">
              <a:defRPr/>
            </a:pPr>
            <a:endParaRPr lang="en-US" altLang="ru-RU" sz="180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797984" y="698500"/>
            <a:ext cx="184704" cy="36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4" rIns="91427" bIns="4571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914272">
              <a:defRPr/>
            </a:pPr>
            <a:endParaRPr lang="en-US" altLang="ru-RU" sz="18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113157" y="5688"/>
            <a:ext cx="8501491" cy="99836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95301" y="6356352"/>
            <a:ext cx="801251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090156-34E3-490B-A621-1FF567E5F1E8}" type="slidenum">
              <a:rPr lang="en-US" altLang="ru-RU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altLang="ru-RU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0587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921809" y="571500"/>
            <a:ext cx="184704" cy="36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4" rIns="91427" bIns="4571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914272">
              <a:defRPr/>
            </a:pPr>
            <a:endParaRPr lang="en-US" altLang="ru-RU" sz="180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797984" y="698500"/>
            <a:ext cx="184704" cy="36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4" rIns="91427" bIns="4571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914272">
              <a:defRPr/>
            </a:pPr>
            <a:endParaRPr lang="en-US" altLang="ru-RU" sz="18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113157" y="5688"/>
            <a:ext cx="8501491" cy="99836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95301" y="6356352"/>
            <a:ext cx="801251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090156-34E3-490B-A621-1FF567E5F1E8}" type="slidenum">
              <a:rPr lang="en-US" altLang="ru-RU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altLang="ru-RU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322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921809" y="571500"/>
            <a:ext cx="184704" cy="36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4" rIns="91427" bIns="4571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914272">
              <a:defRPr/>
            </a:pPr>
            <a:endParaRPr lang="en-US" altLang="ru-RU" sz="180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797984" y="698500"/>
            <a:ext cx="184704" cy="36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4" rIns="91427" bIns="4571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914272">
              <a:defRPr/>
            </a:pPr>
            <a:endParaRPr lang="en-US" altLang="ru-RU" sz="18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113157" y="5688"/>
            <a:ext cx="8501491" cy="99836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95301" y="6356352"/>
            <a:ext cx="801251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090156-34E3-490B-A621-1FF567E5F1E8}" type="slidenum">
              <a:rPr lang="en-US" altLang="ru-RU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altLang="ru-RU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7464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921809" y="571500"/>
            <a:ext cx="184704" cy="36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4" rIns="91427" bIns="4571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914272">
              <a:defRPr/>
            </a:pPr>
            <a:endParaRPr lang="en-US" altLang="ru-RU" sz="180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797984" y="698500"/>
            <a:ext cx="184704" cy="36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7" tIns="45714" rIns="91427" bIns="45714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914272">
              <a:defRPr/>
            </a:pPr>
            <a:endParaRPr lang="en-US" altLang="ru-RU" sz="180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113157" y="5688"/>
            <a:ext cx="8501491" cy="99836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95301" y="6356352"/>
            <a:ext cx="801251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090156-34E3-490B-A621-1FF567E5F1E8}" type="slidenum">
              <a:rPr lang="en-US" altLang="ru-RU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altLang="ru-RU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4980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475" y="1420283"/>
            <a:ext cx="421005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950" y="2590800"/>
            <a:ext cx="34671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68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36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04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72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40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609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77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1455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905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A6818-4DAA-4864-838E-E4567CF9B78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BD32C8-6F1A-49EE-883A-7B1A1766D5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017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0211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253" y="2937934"/>
            <a:ext cx="4210050" cy="908050"/>
          </a:xfrm>
        </p:spPr>
        <p:txBody>
          <a:bodyPr anchor="t"/>
          <a:lstStyle>
            <a:lvl1pPr algn="l">
              <a:defRPr sz="2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1253" y="1937809"/>
            <a:ext cx="4210050" cy="1000125"/>
          </a:xfrm>
        </p:spPr>
        <p:txBody>
          <a:bodyPr anchor="b"/>
          <a:lstStyle>
            <a:lvl1pPr marL="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  <a:lvl2pPr marL="26819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2pPr>
            <a:lvl3pPr marL="536387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80458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7277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34096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60916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87735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14554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6287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650" y="1066800"/>
            <a:ext cx="2187575" cy="301730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7775" y="1066800"/>
            <a:ext cx="2187575" cy="301730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376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650" y="1023409"/>
            <a:ext cx="2188435" cy="42650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8194" indent="0">
              <a:buNone/>
              <a:defRPr sz="1200" b="1"/>
            </a:lvl2pPr>
            <a:lvl3pPr marL="536387" indent="0">
              <a:buNone/>
              <a:defRPr sz="1100" b="1"/>
            </a:lvl3pPr>
            <a:lvl4pPr marL="804581" indent="0">
              <a:buNone/>
              <a:defRPr sz="900" b="1"/>
            </a:lvl4pPr>
            <a:lvl5pPr marL="1072774" indent="0">
              <a:buNone/>
              <a:defRPr sz="900" b="1"/>
            </a:lvl5pPr>
            <a:lvl6pPr marL="1340968" indent="0">
              <a:buNone/>
              <a:defRPr sz="900" b="1"/>
            </a:lvl6pPr>
            <a:lvl7pPr marL="1609161" indent="0">
              <a:buNone/>
              <a:defRPr sz="900" b="1"/>
            </a:lvl7pPr>
            <a:lvl8pPr marL="1877355" indent="0">
              <a:buNone/>
              <a:defRPr sz="900" b="1"/>
            </a:lvl8pPr>
            <a:lvl9pPr marL="2145548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7650" y="1449917"/>
            <a:ext cx="2188435" cy="2634192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16055" y="1023409"/>
            <a:ext cx="2189295" cy="42650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8194" indent="0">
              <a:buNone/>
              <a:defRPr sz="1200" b="1"/>
            </a:lvl2pPr>
            <a:lvl3pPr marL="536387" indent="0">
              <a:buNone/>
              <a:defRPr sz="1100" b="1"/>
            </a:lvl3pPr>
            <a:lvl4pPr marL="804581" indent="0">
              <a:buNone/>
              <a:defRPr sz="900" b="1"/>
            </a:lvl4pPr>
            <a:lvl5pPr marL="1072774" indent="0">
              <a:buNone/>
              <a:defRPr sz="900" b="1"/>
            </a:lvl5pPr>
            <a:lvl6pPr marL="1340968" indent="0">
              <a:buNone/>
              <a:defRPr sz="900" b="1"/>
            </a:lvl6pPr>
            <a:lvl7pPr marL="1609161" indent="0">
              <a:buNone/>
              <a:defRPr sz="900" b="1"/>
            </a:lvl7pPr>
            <a:lvl8pPr marL="1877355" indent="0">
              <a:buNone/>
              <a:defRPr sz="900" b="1"/>
            </a:lvl8pPr>
            <a:lvl9pPr marL="2145548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16055" y="1449917"/>
            <a:ext cx="2189295" cy="2634192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461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0637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993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0" y="182033"/>
            <a:ext cx="1629503" cy="774700"/>
          </a:xfrm>
        </p:spPr>
        <p:txBody>
          <a:bodyPr anchor="b"/>
          <a:lstStyle>
            <a:lvl1pPr algn="l">
              <a:defRPr sz="1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6485" y="182034"/>
            <a:ext cx="2768865" cy="3902075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650" y="956734"/>
            <a:ext cx="1629503" cy="3127375"/>
          </a:xfrm>
        </p:spPr>
        <p:txBody>
          <a:bodyPr/>
          <a:lstStyle>
            <a:lvl1pPr marL="0" indent="0">
              <a:buNone/>
              <a:defRPr sz="800"/>
            </a:lvl1pPr>
            <a:lvl2pPr marL="268194" indent="0">
              <a:buNone/>
              <a:defRPr sz="700"/>
            </a:lvl2pPr>
            <a:lvl3pPr marL="536387" indent="0">
              <a:buNone/>
              <a:defRPr sz="600"/>
            </a:lvl3pPr>
            <a:lvl4pPr marL="804581" indent="0">
              <a:buNone/>
              <a:defRPr sz="500"/>
            </a:lvl4pPr>
            <a:lvl5pPr marL="1072774" indent="0">
              <a:buNone/>
              <a:defRPr sz="500"/>
            </a:lvl5pPr>
            <a:lvl6pPr marL="1340968" indent="0">
              <a:buNone/>
              <a:defRPr sz="500"/>
            </a:lvl6pPr>
            <a:lvl7pPr marL="1609161" indent="0">
              <a:buNone/>
              <a:defRPr sz="500"/>
            </a:lvl7pPr>
            <a:lvl8pPr marL="1877355" indent="0">
              <a:buNone/>
              <a:defRPr sz="500"/>
            </a:lvl8pPr>
            <a:lvl9pPr marL="2145548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4862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823" y="3200400"/>
            <a:ext cx="2971800" cy="377825"/>
          </a:xfrm>
        </p:spPr>
        <p:txBody>
          <a:bodyPr anchor="b"/>
          <a:lstStyle>
            <a:lvl1pPr algn="l">
              <a:defRPr sz="1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70823" y="408517"/>
            <a:ext cx="2971800" cy="2743200"/>
          </a:xfrm>
        </p:spPr>
        <p:txBody>
          <a:bodyPr/>
          <a:lstStyle>
            <a:lvl1pPr marL="0" indent="0">
              <a:buNone/>
              <a:defRPr sz="1900"/>
            </a:lvl1pPr>
            <a:lvl2pPr marL="268194" indent="0">
              <a:buNone/>
              <a:defRPr sz="1600"/>
            </a:lvl2pPr>
            <a:lvl3pPr marL="536387" indent="0">
              <a:buNone/>
              <a:defRPr sz="1400"/>
            </a:lvl3pPr>
            <a:lvl4pPr marL="804581" indent="0">
              <a:buNone/>
              <a:defRPr sz="1200"/>
            </a:lvl4pPr>
            <a:lvl5pPr marL="1072774" indent="0">
              <a:buNone/>
              <a:defRPr sz="1200"/>
            </a:lvl5pPr>
            <a:lvl6pPr marL="1340968" indent="0">
              <a:buNone/>
              <a:defRPr sz="1200"/>
            </a:lvl6pPr>
            <a:lvl7pPr marL="1609161" indent="0">
              <a:buNone/>
              <a:defRPr sz="1200"/>
            </a:lvl7pPr>
            <a:lvl8pPr marL="1877355" indent="0">
              <a:buNone/>
              <a:defRPr sz="1200"/>
            </a:lvl8pPr>
            <a:lvl9pPr marL="2145548" indent="0">
              <a:buNone/>
              <a:defRPr sz="1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70823" y="3578225"/>
            <a:ext cx="2971800" cy="536575"/>
          </a:xfrm>
        </p:spPr>
        <p:txBody>
          <a:bodyPr/>
          <a:lstStyle>
            <a:lvl1pPr marL="0" indent="0">
              <a:buNone/>
              <a:defRPr sz="800"/>
            </a:lvl1pPr>
            <a:lvl2pPr marL="268194" indent="0">
              <a:buNone/>
              <a:defRPr sz="700"/>
            </a:lvl2pPr>
            <a:lvl3pPr marL="536387" indent="0">
              <a:buNone/>
              <a:defRPr sz="600"/>
            </a:lvl3pPr>
            <a:lvl4pPr marL="804581" indent="0">
              <a:buNone/>
              <a:defRPr sz="500"/>
            </a:lvl4pPr>
            <a:lvl5pPr marL="1072774" indent="0">
              <a:buNone/>
              <a:defRPr sz="500"/>
            </a:lvl5pPr>
            <a:lvl6pPr marL="1340968" indent="0">
              <a:buNone/>
              <a:defRPr sz="500"/>
            </a:lvl6pPr>
            <a:lvl7pPr marL="1609161" indent="0">
              <a:buNone/>
              <a:defRPr sz="500"/>
            </a:lvl7pPr>
            <a:lvl8pPr marL="1877355" indent="0">
              <a:buNone/>
              <a:defRPr sz="500"/>
            </a:lvl8pPr>
            <a:lvl9pPr marL="2145548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4457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1527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90925" y="183092"/>
            <a:ext cx="1114425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650" y="183092"/>
            <a:ext cx="3260725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89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0" y="1709741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0" y="4589466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3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27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5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6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8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9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0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C0CCF1-7FC7-4526-8D2B-5C71174BC80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E1B103-CEFB-4EA7-8D75-D46F5BA60A5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1454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52270-869D-409F-826B-FC3D5939FBF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E6713-4D5B-4FD9-B657-D49202651805}" type="slidenum">
              <a:rPr lang="ru-RU" alt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7077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A3154-DF92-4360-8841-7C6A736D82D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736F1-7F17-46B6-AC91-189C9F20F6DC}" type="slidenum">
              <a:rPr lang="ru-RU" alt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5216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C0802-3D01-4617-A07B-5214784B2A2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B5EDB-C15A-4A0E-AA86-38E4FF37FEC8}" type="slidenum">
              <a:rPr lang="ru-RU" alt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4521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32F12-7C27-4768-B980-06EEFCCF7A7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6C41B-0E4F-46E1-B081-C4A8D836769C}" type="slidenum">
              <a:rPr lang="ru-RU" alt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3817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73E69-9BAC-4AA7-9902-7CDF2C7E032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91308-0B48-41E0-84D1-7279A220206A}" type="slidenum">
              <a:rPr lang="ru-RU" alt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3366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48641-0C02-40B2-9586-9DC13DB32E9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B557E-3988-4E94-93FC-980214D8225E}" type="slidenum">
              <a:rPr lang="ru-RU" alt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0232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4DFC4-1B13-44F9-B610-90024B04F32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CF692-50F0-4D89-A1B6-DE2E8BEE6393}" type="slidenum">
              <a:rPr lang="ru-RU" alt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850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68789-6477-4FF0-B41B-D535D6C68A6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4FC50-E361-403D-9093-88BB13833D04}" type="slidenum">
              <a:rPr lang="ru-RU" alt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1035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C8539-8FDC-4786-9E7F-973CAE54E66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67C0A-F939-4510-AC4A-B70B964C180B}" type="slidenum">
              <a:rPr lang="ru-RU" alt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57662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F8E1D-308D-480A-933B-A52E97E1585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59DBB-B98A-4582-903F-D4C536876F2C}" type="slidenum">
              <a:rPr lang="ru-RU" alt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518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6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6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58E759-8B8C-41FF-BD50-6932E1B544F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12D728-CD90-417A-A47B-C8F5DE11142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91361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105B5-72BD-4AA0-9C83-D81F5D5AABD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15D44-6ED9-41CB-8A44-D657653F327D}" type="slidenum">
              <a:rPr lang="ru-RU" alt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34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8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7" indent="0">
              <a:buNone/>
              <a:defRPr sz="1600" b="1"/>
            </a:lvl4pPr>
            <a:lvl5pPr marL="1828544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7" indent="0">
              <a:buNone/>
              <a:defRPr sz="1600" b="1"/>
            </a:lvl4pPr>
            <a:lvl5pPr marL="1828544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396E2A-8C79-46A1-8AC0-13D6776343B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94CF18-6F34-4E05-BF63-5BF15A2A85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98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01DE3B-90AD-409F-9EEE-7F424A4D99F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558F6F-22C7-4F7F-908D-CD1068E054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560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AB0036-7365-4F7D-83D9-B52380E193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17FF7-1BD1-4AE8-B309-4071CF4B3A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640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1" y="987428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6" indent="0">
              <a:buNone/>
              <a:defRPr sz="1400"/>
            </a:lvl2pPr>
            <a:lvl3pPr marL="914272" indent="0">
              <a:buNone/>
              <a:defRPr sz="1200"/>
            </a:lvl3pPr>
            <a:lvl4pPr marL="1371407" indent="0">
              <a:buNone/>
              <a:defRPr sz="1000"/>
            </a:lvl4pPr>
            <a:lvl5pPr marL="1828544" indent="0">
              <a:buNone/>
              <a:defRPr sz="1000"/>
            </a:lvl5pPr>
            <a:lvl6pPr marL="2285679" indent="0">
              <a:buNone/>
              <a:defRPr sz="1000"/>
            </a:lvl6pPr>
            <a:lvl7pPr marL="2742815" indent="0">
              <a:buNone/>
              <a:defRPr sz="1000"/>
            </a:lvl7pPr>
            <a:lvl8pPr marL="3199951" indent="0">
              <a:buNone/>
              <a:defRPr sz="1000"/>
            </a:lvl8pPr>
            <a:lvl9pPr marL="3657087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7DD3A2-DA8B-477A-94F0-95F106ECC7B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A261CB-31AD-41F1-9C7E-A36959DCAE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97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1" y="987428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36" indent="0">
              <a:buNone/>
              <a:defRPr sz="2800"/>
            </a:lvl2pPr>
            <a:lvl3pPr marL="914272" indent="0">
              <a:buNone/>
              <a:defRPr sz="2400"/>
            </a:lvl3pPr>
            <a:lvl4pPr marL="1371407" indent="0">
              <a:buNone/>
              <a:defRPr sz="2000"/>
            </a:lvl4pPr>
            <a:lvl5pPr marL="1828544" indent="0">
              <a:buNone/>
              <a:defRPr sz="2000"/>
            </a:lvl5pPr>
            <a:lvl6pPr marL="2285679" indent="0">
              <a:buNone/>
              <a:defRPr sz="2000"/>
            </a:lvl6pPr>
            <a:lvl7pPr marL="2742815" indent="0">
              <a:buNone/>
              <a:defRPr sz="2000"/>
            </a:lvl7pPr>
            <a:lvl8pPr marL="3199951" indent="0">
              <a:buNone/>
              <a:defRPr sz="2000"/>
            </a:lvl8pPr>
            <a:lvl9pPr marL="3657087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6" indent="0">
              <a:buNone/>
              <a:defRPr sz="1400"/>
            </a:lvl2pPr>
            <a:lvl3pPr marL="914272" indent="0">
              <a:buNone/>
              <a:defRPr sz="1200"/>
            </a:lvl3pPr>
            <a:lvl4pPr marL="1371407" indent="0">
              <a:buNone/>
              <a:defRPr sz="1000"/>
            </a:lvl4pPr>
            <a:lvl5pPr marL="1828544" indent="0">
              <a:buNone/>
              <a:defRPr sz="1000"/>
            </a:lvl5pPr>
            <a:lvl6pPr marL="2285679" indent="0">
              <a:buNone/>
              <a:defRPr sz="1000"/>
            </a:lvl6pPr>
            <a:lvl7pPr marL="2742815" indent="0">
              <a:buNone/>
              <a:defRPr sz="1000"/>
            </a:lvl7pPr>
            <a:lvl8pPr marL="3199951" indent="0">
              <a:buNone/>
              <a:defRPr sz="1000"/>
            </a:lvl8pPr>
            <a:lvl9pPr marL="3657087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042E82-7472-47E4-AEB5-1AA3C7AC4B9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5207A2-50EA-43AA-98ED-FA705FB1A2C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159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9" y="365128"/>
            <a:ext cx="8543925" cy="1325563"/>
          </a:xfrm>
          <a:prstGeom prst="rect">
            <a:avLst/>
          </a:prstGeom>
        </p:spPr>
        <p:txBody>
          <a:bodyPr vert="horz" lIns="91427" tIns="45714" rIns="91427" bIns="45714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9" y="1825626"/>
            <a:ext cx="8543925" cy="4351338"/>
          </a:xfrm>
          <a:prstGeom prst="rect">
            <a:avLst/>
          </a:prstGeom>
        </p:spPr>
        <p:txBody>
          <a:bodyPr vert="horz" lIns="91427" tIns="45714" rIns="91427" bIns="4571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</p:spPr>
        <p:txBody>
          <a:bodyPr vert="horz" lIns="91427" tIns="45714" rIns="91427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2743319-8877-49C3-899D-CF5F33CCD87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4" y="6356353"/>
            <a:ext cx="3343275" cy="365125"/>
          </a:xfrm>
          <a:prstGeom prst="rect">
            <a:avLst/>
          </a:prstGeom>
        </p:spPr>
        <p:txBody>
          <a:bodyPr vert="horz" lIns="91427" tIns="45714" rIns="91427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</p:spPr>
        <p:txBody>
          <a:bodyPr vert="horz" lIns="91427" tIns="45714" rIns="91427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685" fontAlgn="base">
              <a:spcBef>
                <a:spcPct val="0"/>
              </a:spcBef>
              <a:spcAft>
                <a:spcPct val="0"/>
              </a:spcAft>
              <a:defRPr/>
            </a:pPr>
            <a:fld id="{2B54E33A-E6C8-4640-BB76-430D4B1656AE}" type="slidenum">
              <a:rPr lang="ru-RU" smtClean="0">
                <a:cs typeface="Arial" panose="020B0604020202020204" pitchFamily="34" charset="0"/>
              </a:rPr>
              <a:pPr defTabSz="912685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605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  <p:sldLayoutId id="2147484072" r:id="rId10"/>
    <p:sldLayoutId id="2147484073" r:id="rId11"/>
    <p:sldLayoutId id="2147483754" r:id="rId12"/>
    <p:sldLayoutId id="2147483773" r:id="rId13"/>
    <p:sldLayoutId id="2147483830" r:id="rId14"/>
    <p:sldLayoutId id="2147483849" r:id="rId15"/>
    <p:sldLayoutId id="2147483868" r:id="rId16"/>
    <p:sldLayoutId id="2147483944" r:id="rId17"/>
    <p:sldLayoutId id="2147483716" r:id="rId18"/>
  </p:sldLayoutIdLst>
  <p:hf hdr="0" ftr="0" dt="0"/>
  <p:txStyles>
    <p:titleStyle>
      <a:lvl1pPr algn="l" defTabSz="91427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68" indent="-228568" algn="l" defTabSz="91427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4" indent="-228568" algn="l" defTabSz="9142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40" indent="-228568" algn="l" defTabSz="9142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76" indent="-228568" algn="l" defTabSz="9142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11" indent="-228568" algn="l" defTabSz="9142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7" indent="-228568" algn="l" defTabSz="9142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83" indent="-228568" algn="l" defTabSz="9142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9" indent="-228568" algn="l" defTabSz="9142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55" indent="-228568" algn="l" defTabSz="9142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6" algn="l" defTabSz="9142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2" algn="l" defTabSz="9142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7" algn="l" defTabSz="9142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4" algn="l" defTabSz="9142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9" algn="l" defTabSz="9142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5" algn="l" defTabSz="9142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51" algn="l" defTabSz="9142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7" algn="l" defTabSz="9142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650" y="183092"/>
            <a:ext cx="4457700" cy="762000"/>
          </a:xfrm>
          <a:prstGeom prst="rect">
            <a:avLst/>
          </a:prstGeom>
        </p:spPr>
        <p:txBody>
          <a:bodyPr vert="horz" lIns="53639" tIns="26819" rIns="53639" bIns="2681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650" y="1066800"/>
            <a:ext cx="4457700" cy="3017309"/>
          </a:xfrm>
          <a:prstGeom prst="rect">
            <a:avLst/>
          </a:prstGeom>
        </p:spPr>
        <p:txBody>
          <a:bodyPr vert="horz" lIns="53639" tIns="26819" rIns="53639" bIns="2681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650" y="4237567"/>
            <a:ext cx="1155700" cy="243417"/>
          </a:xfrm>
          <a:prstGeom prst="rect">
            <a:avLst/>
          </a:prstGeom>
        </p:spPr>
        <p:txBody>
          <a:bodyPr vert="horz" lIns="53639" tIns="26819" rIns="53639" bIns="26819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36387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536387"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2275" y="4237567"/>
            <a:ext cx="1568450" cy="243417"/>
          </a:xfrm>
          <a:prstGeom prst="rect">
            <a:avLst/>
          </a:prstGeom>
        </p:spPr>
        <p:txBody>
          <a:bodyPr vert="horz" lIns="53639" tIns="26819" rIns="53639" bIns="26819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3638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49650" y="4237567"/>
            <a:ext cx="1155700" cy="243417"/>
          </a:xfrm>
          <a:prstGeom prst="rect">
            <a:avLst/>
          </a:prstGeom>
        </p:spPr>
        <p:txBody>
          <a:bodyPr vert="horz" lIns="53639" tIns="26819" rIns="53639" bIns="26819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36387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53638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61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5" r:id="rId1"/>
    <p:sldLayoutId id="2147484076" r:id="rId2"/>
    <p:sldLayoutId id="2147484077" r:id="rId3"/>
    <p:sldLayoutId id="2147484078" r:id="rId4"/>
    <p:sldLayoutId id="2147484079" r:id="rId5"/>
    <p:sldLayoutId id="2147484080" r:id="rId6"/>
    <p:sldLayoutId id="2147484081" r:id="rId7"/>
    <p:sldLayoutId id="2147484082" r:id="rId8"/>
    <p:sldLayoutId id="2147484083" r:id="rId9"/>
    <p:sldLayoutId id="2147484084" r:id="rId10"/>
    <p:sldLayoutId id="2147484085" r:id="rId11"/>
  </p:sldLayoutIdLst>
  <p:txStyles>
    <p:titleStyle>
      <a:lvl1pPr algn="ctr" defTabSz="536387" rtl="0" eaLnBrk="1" latinLnBrk="0" hangingPunct="1">
        <a:spcBef>
          <a:spcPct val="0"/>
        </a:spcBef>
        <a:buNone/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1145" indent="-201145" algn="l" defTabSz="536387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35814" indent="-167621" algn="l" defTabSz="536387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70484" indent="-134097" algn="l" defTabSz="536387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38677" indent="-134097" algn="l" defTabSz="536387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06871" indent="-134097" algn="l" defTabSz="536387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75064" indent="-134097" algn="l" defTabSz="536387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743258" indent="-134097" algn="l" defTabSz="536387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451" indent="-134097" algn="l" defTabSz="536387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279645" indent="-134097" algn="l" defTabSz="536387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638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268194" algn="l" defTabSz="53638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536387" algn="l" defTabSz="53638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804581" algn="l" defTabSz="53638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072774" algn="l" defTabSz="53638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340968" algn="l" defTabSz="53638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09161" algn="l" defTabSz="53638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877355" algn="l" defTabSz="53638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145548" algn="l" defTabSz="536387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CC98D27-75D4-467C-912F-3B6023703FC6}" type="datetimeFigureOut">
              <a:rPr lang="ru-RU">
                <a:solidFill>
                  <a:prstClr val="black">
                    <a:tint val="75000"/>
                  </a:prstClr>
                </a:solidFill>
                <a:cs typeface="Arial" pitchFamily="34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21.02.2022</a:t>
            </a:fld>
            <a:endParaRPr lang="ru-RU" dirty="0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5DF6A25-B708-4ABC-AD80-CDD63A0A9C6A}" type="slidenum">
              <a:rPr lang="ru-RU" altLang="ru-RU">
                <a:solidFill>
                  <a:prstClr val="black">
                    <a:tint val="75000"/>
                  </a:prstClr>
                </a:solidFill>
                <a:cs typeface="Arial" pitchFamily="34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71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7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7282" y="2047327"/>
            <a:ext cx="8834047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24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10077F"/>
                </a:solidFill>
                <a:latin typeface="Palatino Linotype" pitchFamily="18" charset="0"/>
                <a:cs typeface="Times New Roman" panose="02020603050405020304" pitchFamily="18" charset="0"/>
              </a:rPr>
              <a:t>ПРАВИТЕЛЬСТВЕННЫЙ ЧАС ПО ТЕМЕ</a:t>
            </a:r>
            <a:r>
              <a:rPr lang="en-US" sz="24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10077F"/>
                </a:solidFill>
                <a:latin typeface="Palatino Linotype" pitchFamily="18" charset="0"/>
                <a:cs typeface="Times New Roman" panose="02020603050405020304" pitchFamily="18" charset="0"/>
              </a:rPr>
              <a:t>:</a:t>
            </a:r>
            <a:endParaRPr lang="kk-KZ" sz="2400" b="1" dirty="0" smtClean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10077F"/>
              </a:solidFill>
              <a:latin typeface="Palatino Linotype" pitchFamily="18" charset="0"/>
              <a:cs typeface="Times New Roman" panose="02020603050405020304" pitchFamily="18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24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10077F"/>
                </a:solidFill>
                <a:latin typeface="Palatino Linotype" pitchFamily="18" charset="0"/>
                <a:cs typeface="Times New Roman" panose="02020603050405020304" pitchFamily="18" charset="0"/>
              </a:rPr>
              <a:t>«СОВЕРШЕНСТВОВАНИЕ ЗАЩИТЫ ПРАВ СТОРОН В ИСПОЛНИТЕЛЬНОМ ПРОИЗВОДСТВЕ.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24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10077F"/>
                </a:solidFill>
                <a:latin typeface="Palatino Linotype" pitchFamily="18" charset="0"/>
                <a:cs typeface="Times New Roman" panose="02020603050405020304" pitchFamily="18" charset="0"/>
              </a:rPr>
              <a:t>ПРОБЛЕМЫ И ПУТИ РЕШЕНИЯ»</a:t>
            </a:r>
            <a:endParaRPr lang="ru-RU" sz="2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10077F"/>
              </a:solidFill>
              <a:latin typeface="Palatino Linotype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3393151" y="6092825"/>
            <a:ext cx="3042311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b="1" dirty="0" err="1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10077F"/>
                </a:solidFill>
                <a:latin typeface="Palatino Linotype" pitchFamily="18" charset="0"/>
                <a:cs typeface="Times New Roman" pitchFamily="18" charset="0"/>
              </a:rPr>
              <a:t>Нур</a:t>
            </a:r>
            <a:r>
              <a:rPr lang="ru-RU" altLang="ru-RU" sz="16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10077F"/>
                </a:solidFill>
                <a:latin typeface="Palatino Linotype" pitchFamily="18" charset="0"/>
                <a:cs typeface="Times New Roman" pitchFamily="18" charset="0"/>
              </a:rPr>
              <a:t>-Султан 2022 год</a:t>
            </a:r>
          </a:p>
        </p:txBody>
      </p:sp>
    </p:spTree>
    <p:extLst>
      <p:ext uri="{BB962C8B-B14F-4D97-AF65-F5344CB8AC3E}">
        <p14:creationId xmlns:p14="http://schemas.microsoft.com/office/powerpoint/2010/main" val="279313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"/>
          <p:cNvSpPr>
            <a:spLocks noChangeArrowheads="1"/>
          </p:cNvSpPr>
          <p:nvPr/>
        </p:nvSpPr>
        <p:spPr bwMode="auto">
          <a:xfrm>
            <a:off x="166689" y="117033"/>
            <a:ext cx="9572625" cy="430863"/>
          </a:xfrm>
          <a:prstGeom prst="rect">
            <a:avLst/>
          </a:prstGeom>
          <a:noFill/>
          <a:ln>
            <a:noFill/>
          </a:ln>
        </p:spPr>
        <p:txBody>
          <a:bodyPr lIns="91416" tIns="45708" rIns="91416" bIns="45708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r>
              <a:rPr lang="kk-KZ" sz="2200" b="1" dirty="0">
                <a:solidFill>
                  <a:srgbClr val="10077F"/>
                </a:solidFill>
                <a:uFill>
                  <a:solidFill>
                    <a:schemeClr val="accent6">
                      <a:lumMod val="75000"/>
                    </a:schemeClr>
                  </a:solidFill>
                </a:uFill>
                <a:latin typeface="Georgia" panose="02040502050405020303" pitchFamily="18" charset="0"/>
                <a:cs typeface="Times New Roman" panose="02020603050405020304" pitchFamily="18" charset="0"/>
              </a:rPr>
              <a:t>Рост</a:t>
            </a:r>
            <a:r>
              <a:rPr lang="kk-KZ" sz="2200" b="1" dirty="0">
                <a:solidFill>
                  <a:srgbClr val="002060"/>
                </a:solidFill>
                <a:uFill>
                  <a:solidFill>
                    <a:schemeClr val="accent6">
                      <a:lumMod val="75000"/>
                    </a:schemeClr>
                  </a:solidFill>
                </a:u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kk-KZ" sz="2200" b="1" dirty="0">
                <a:solidFill>
                  <a:srgbClr val="10077F"/>
                </a:solidFill>
                <a:uFill>
                  <a:solidFill>
                    <a:schemeClr val="accent6">
                      <a:lumMod val="75000"/>
                    </a:schemeClr>
                  </a:solidFill>
                </a:uFill>
                <a:latin typeface="Georgia" panose="02040502050405020303" pitchFamily="18" charset="0"/>
                <a:cs typeface="Times New Roman" panose="02020603050405020304" pitchFamily="18" charset="0"/>
              </a:rPr>
              <a:t>исполнительных</a:t>
            </a:r>
            <a:r>
              <a:rPr lang="kk-KZ" sz="2200" b="1" dirty="0">
                <a:solidFill>
                  <a:srgbClr val="002060"/>
                </a:solidFill>
                <a:uFill>
                  <a:solidFill>
                    <a:schemeClr val="accent6">
                      <a:lumMod val="75000"/>
                    </a:schemeClr>
                  </a:solidFill>
                </a:u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kk-KZ" sz="2200" b="1" dirty="0">
                <a:solidFill>
                  <a:srgbClr val="10077F"/>
                </a:solidFill>
                <a:uFill>
                  <a:solidFill>
                    <a:schemeClr val="accent6">
                      <a:lumMod val="75000"/>
                    </a:schemeClr>
                  </a:solidFill>
                </a:uFill>
                <a:latin typeface="Georgia" panose="02040502050405020303" pitchFamily="18" charset="0"/>
                <a:cs typeface="Times New Roman" panose="02020603050405020304" pitchFamily="18" charset="0"/>
              </a:rPr>
              <a:t>документов</a:t>
            </a:r>
          </a:p>
        </p:txBody>
      </p:sp>
      <p:sp>
        <p:nvSpPr>
          <p:cNvPr id="10244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7381892" y="6357959"/>
            <a:ext cx="2311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846" indent="-28571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840" indent="-228568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976" indent="-228568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111" indent="-228568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247" indent="-228568" defTabSz="9126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383" indent="-228568" defTabSz="9126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8519" indent="-228568" defTabSz="9126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5655" indent="-228568" defTabSz="91268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907DB3A-8E23-4531-B858-45174EE8D244}" type="slidenum">
              <a:rPr lang="ru-RU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sz="1200" dirty="0">
              <a:solidFill>
                <a:srgbClr val="898989"/>
              </a:solidFill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021285338"/>
              </p:ext>
            </p:extLst>
          </p:nvPr>
        </p:nvGraphicFramePr>
        <p:xfrm>
          <a:off x="992560" y="836712"/>
          <a:ext cx="8064896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6139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17FF7-1BD1-4AE8-B309-4071CF4B3A53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72480" y="-723039"/>
            <a:ext cx="9572624" cy="6340173"/>
          </a:xfrm>
          <a:prstGeom prst="rect">
            <a:avLst/>
          </a:prstGeom>
          <a:noFill/>
          <a:ln>
            <a:noFill/>
          </a:ln>
        </p:spPr>
        <p:txBody>
          <a:bodyPr wrap="square" lIns="91416" tIns="45708" rIns="91416" bIns="45708" anchor="ctr">
            <a:spAutoFit/>
          </a:bodyPr>
          <a:lstStyle>
            <a:lvl1pPr marL="355600" indent="-1778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255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255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255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25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825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25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25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25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25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42851" indent="0">
              <a:spcBef>
                <a:spcPct val="0"/>
              </a:spcBef>
              <a:buNone/>
              <a:defRPr/>
            </a:pPr>
            <a:endParaRPr lang="ru-RU" sz="800" b="1" dirty="0">
              <a:solidFill>
                <a:srgbClr val="002060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en-US" sz="2200" b="1" dirty="0">
              <a:solidFill>
                <a:srgbClr val="002060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en-US" sz="2200" b="1" dirty="0">
              <a:solidFill>
                <a:srgbClr val="002060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en-US" sz="2200" b="1" dirty="0">
              <a:solidFill>
                <a:srgbClr val="002060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marL="177800" indent="0" algn="ctr">
              <a:spcBef>
                <a:spcPct val="0"/>
              </a:spcBef>
              <a:buNone/>
              <a:defRPr/>
            </a:pPr>
            <a:r>
              <a:rPr lang="ru-RU" sz="2200" b="1" dirty="0">
                <a:solidFill>
                  <a:srgbClr val="10077F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Нормотворческая</a:t>
            </a:r>
            <a:r>
              <a:rPr lang="ru-RU" sz="2200" b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10077F"/>
                </a:solidFill>
                <a:latin typeface="Georgia" pitchFamily="18" charset="0"/>
              </a:rPr>
              <a:t>деятельность</a:t>
            </a:r>
          </a:p>
          <a:p>
            <a:pPr marL="177775" indent="0">
              <a:spcBef>
                <a:spcPct val="0"/>
              </a:spcBef>
              <a:buNone/>
              <a:defRPr/>
            </a:pPr>
            <a:r>
              <a:rPr lang="ru-RU" sz="2200" b="1" dirty="0">
                <a:solidFill>
                  <a:srgbClr val="10077F"/>
                </a:solidFill>
                <a:latin typeface="Georgia" pitchFamily="18" charset="0"/>
              </a:rPr>
              <a:t> </a:t>
            </a:r>
            <a:endParaRPr lang="ru-RU" sz="2200" b="1" dirty="0">
              <a:solidFill>
                <a:srgbClr val="10077F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ru-RU" sz="1800" b="1" dirty="0">
                <a:solidFill>
                  <a:srgbClr val="10077F"/>
                </a:solidFill>
                <a:latin typeface="Georgia" pitchFamily="18" charset="0"/>
              </a:rPr>
              <a:t>Закон от 26 июня 2020 года: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усилена ответственность ЧСИ, лишение  лицензии за непринятие мер по социально значимым категориям дел;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взыскание алиментов с работающего должника с инвалидностью осуществляется только с его заработной платы;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расширены полномочия Минюста и Республиканской палаты ЧСИ,  для</a:t>
            </a:r>
            <a:r>
              <a:rPr lang="en-US" sz="1800" dirty="0">
                <a:solidFill>
                  <a:srgbClr val="10077F"/>
                </a:solidFill>
                <a:latin typeface="Georgia" pitchFamily="18" charset="0"/>
              </a:rPr>
              <a:t> </a:t>
            </a: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совершенствования дисциплинарной практики;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отмена всех обременений судебных исполнителей после реализации имущества.</a:t>
            </a:r>
          </a:p>
          <a:p>
            <a:pPr marL="177775" indent="0">
              <a:spcBef>
                <a:spcPct val="0"/>
              </a:spcBef>
              <a:buNone/>
              <a:defRPr/>
            </a:pPr>
            <a:endParaRPr lang="ru-RU" sz="1800" dirty="0">
              <a:solidFill>
                <a:srgbClr val="10077F"/>
              </a:solidFill>
              <a:latin typeface="Georgia" pitchFamily="18" charset="0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kk-KZ" sz="1800" b="1" dirty="0">
                <a:solidFill>
                  <a:srgbClr val="10077F"/>
                </a:solidFill>
                <a:latin typeface="Georgia" pitchFamily="18" charset="0"/>
              </a:rPr>
              <a:t>Закон от 31 декабря 2021 года</a:t>
            </a:r>
            <a:r>
              <a:rPr lang="ru-RU" sz="1800" b="1" dirty="0">
                <a:solidFill>
                  <a:srgbClr val="10077F"/>
                </a:solidFill>
                <a:latin typeface="Georgia" pitchFamily="18" charset="0"/>
              </a:rPr>
              <a:t>: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kk-KZ" sz="1800" dirty="0">
                <a:solidFill>
                  <a:srgbClr val="10077F"/>
                </a:solidFill>
                <a:latin typeface="Georgia" pitchFamily="18" charset="0"/>
              </a:rPr>
              <a:t>должник вправе реализовать жилье в течении 3-х месяцев</a:t>
            </a: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;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kk-KZ" sz="1800" dirty="0">
                <a:solidFill>
                  <a:srgbClr val="10077F"/>
                </a:solidFill>
                <a:latin typeface="Georgia" pitchFamily="18" charset="0"/>
              </a:rPr>
              <a:t>реализация недвижимого имущества не ниже 75 </a:t>
            </a: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% </a:t>
            </a:r>
            <a:r>
              <a:rPr lang="kk-KZ" sz="1800" dirty="0">
                <a:solidFill>
                  <a:srgbClr val="10077F"/>
                </a:solidFill>
                <a:latin typeface="Georgia" pitchFamily="18" charset="0"/>
              </a:rPr>
              <a:t>от оценки</a:t>
            </a: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;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kk-KZ" sz="1800" dirty="0">
                <a:solidFill>
                  <a:srgbClr val="10077F"/>
                </a:solidFill>
                <a:latin typeface="Georgia" pitchFamily="18" charset="0"/>
              </a:rPr>
              <a:t>в торгах не могут участвовать залогодержатель, его дочерняя организация,  его работники;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kk-KZ" sz="1800" dirty="0">
                <a:solidFill>
                  <a:srgbClr val="10077F"/>
                </a:solidFill>
                <a:latin typeface="Georgia" pitchFamily="18" charset="0"/>
              </a:rPr>
              <a:t>введение двуэтапных торгов (на повышение и понижение стоимости).</a:t>
            </a:r>
            <a:endParaRPr lang="ru-RU" sz="1800" dirty="0">
              <a:solidFill>
                <a:srgbClr val="10077F"/>
              </a:solidFill>
              <a:latin typeface="Georgia" pitchFamily="18" charset="0"/>
            </a:endParaRPr>
          </a:p>
          <a:p>
            <a:pPr marL="177800" indent="0" algn="just" eaLnBrk="1" hangingPunct="1">
              <a:spcBef>
                <a:spcPct val="0"/>
              </a:spcBef>
              <a:buNone/>
              <a:defRPr/>
            </a:pPr>
            <a:endParaRPr lang="kk-KZ" sz="1800" dirty="0">
              <a:solidFill>
                <a:srgbClr val="002060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93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17FF7-1BD1-4AE8-B309-4071CF4B3A53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65265" y="373545"/>
            <a:ext cx="9572625" cy="430863"/>
          </a:xfrm>
          <a:prstGeom prst="rect">
            <a:avLst/>
          </a:prstGeom>
          <a:noFill/>
          <a:ln>
            <a:noFill/>
          </a:ln>
        </p:spPr>
        <p:txBody>
          <a:bodyPr lIns="91416" tIns="45708" rIns="91416" bIns="45708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r>
              <a:rPr lang="kk-KZ" sz="2200" b="1" dirty="0">
                <a:solidFill>
                  <a:srgbClr val="10077F"/>
                </a:solidFill>
                <a:uFill>
                  <a:solidFill>
                    <a:schemeClr val="accent6">
                      <a:lumMod val="75000"/>
                    </a:schemeClr>
                  </a:solidFill>
                </a:uFill>
                <a:latin typeface="Georgia" panose="02040502050405020303" pitchFamily="18" charset="0"/>
                <a:cs typeface="Times New Roman" panose="02020603050405020304" pitchFamily="18" charset="0"/>
              </a:rPr>
              <a:t>Разработка </a:t>
            </a:r>
            <a:r>
              <a:rPr lang="ru-RU" sz="2200" b="1" dirty="0">
                <a:solidFill>
                  <a:srgbClr val="10077F"/>
                </a:solidFill>
                <a:uFill>
                  <a:solidFill>
                    <a:schemeClr val="accent6">
                      <a:lumMod val="75000"/>
                    </a:schemeClr>
                  </a:solidFill>
                </a:uFill>
                <a:latin typeface="Georgia" panose="02040502050405020303" pitchFamily="18" charset="0"/>
                <a:cs typeface="Times New Roman" panose="02020603050405020304" pitchFamily="18" charset="0"/>
              </a:rPr>
              <a:t>Закона «О принудительном исполнении»</a:t>
            </a:r>
            <a:endParaRPr lang="kk-KZ" sz="2200" b="1" dirty="0">
              <a:solidFill>
                <a:srgbClr val="10077F"/>
              </a:solidFill>
              <a:uFill>
                <a:solidFill>
                  <a:schemeClr val="accent6">
                    <a:lumMod val="75000"/>
                  </a:schemeClr>
                </a:solidFill>
              </a:u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93862" y="2904619"/>
            <a:ext cx="9145016" cy="3108519"/>
          </a:xfrm>
          <a:prstGeom prst="rect">
            <a:avLst/>
          </a:prstGeom>
          <a:noFill/>
          <a:ln>
            <a:noFill/>
          </a:ln>
        </p:spPr>
        <p:txBody>
          <a:bodyPr wrap="square" lIns="91416" tIns="45708" rIns="91416" bIns="45708" anchor="ctr">
            <a:spAutoFit/>
          </a:bodyPr>
          <a:lstStyle>
            <a:lvl1pPr marL="355600" indent="-1778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255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255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8255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825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825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25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25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25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825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7800" indent="0">
              <a:spcBef>
                <a:spcPct val="0"/>
              </a:spcBef>
              <a:buNone/>
              <a:defRPr/>
            </a:pPr>
            <a:r>
              <a:rPr lang="ru-RU" sz="2000" b="1" dirty="0">
                <a:solidFill>
                  <a:srgbClr val="10077F"/>
                </a:solidFill>
                <a:latin typeface="Georgia" pitchFamily="18" charset="0"/>
              </a:rPr>
              <a:t>Концепцией законопроекта предусмотрено</a:t>
            </a:r>
            <a:r>
              <a:rPr lang="en-US" sz="2000" b="1" dirty="0">
                <a:solidFill>
                  <a:srgbClr val="10077F"/>
                </a:solidFill>
                <a:latin typeface="Georgia" pitchFamily="18" charset="0"/>
              </a:rPr>
              <a:t>:</a:t>
            </a:r>
            <a:endParaRPr lang="ru-RU" sz="2000" b="1" dirty="0">
              <a:solidFill>
                <a:srgbClr val="10077F"/>
              </a:solidFill>
              <a:latin typeface="Georgia" pitchFamily="18" charset="0"/>
            </a:endParaRPr>
          </a:p>
          <a:p>
            <a:pPr marL="177775" indent="0">
              <a:spcBef>
                <a:spcPct val="0"/>
              </a:spcBef>
              <a:buNone/>
              <a:defRPr/>
            </a:pPr>
            <a:r>
              <a:rPr lang="ru-RU" sz="1600" b="1" dirty="0">
                <a:solidFill>
                  <a:srgbClr val="10077F"/>
                </a:solidFill>
                <a:latin typeface="Georgia" pitchFamily="18" charset="0"/>
              </a:rPr>
              <a:t> </a:t>
            </a:r>
            <a:endParaRPr lang="ru-RU" sz="1600" b="1" dirty="0">
              <a:solidFill>
                <a:srgbClr val="10077F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соблюдение баланса прав сторон исполнения</a:t>
            </a:r>
            <a:r>
              <a:rPr lang="en-US" sz="1800" dirty="0">
                <a:solidFill>
                  <a:srgbClr val="10077F"/>
                </a:solidFill>
                <a:latin typeface="Georgia" pitchFamily="18" charset="0"/>
              </a:rPr>
              <a:t>;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урегулирование деятельности помощников ЧСИ</a:t>
            </a:r>
            <a:r>
              <a:rPr lang="en-US" sz="1800" dirty="0">
                <a:solidFill>
                  <a:srgbClr val="10077F"/>
                </a:solidFill>
                <a:latin typeface="Georgia" pitchFamily="18" charset="0"/>
              </a:rPr>
              <a:t>;</a:t>
            </a:r>
            <a:endParaRPr lang="ru-RU" sz="1800" dirty="0">
              <a:solidFill>
                <a:srgbClr val="10077F"/>
              </a:solidFill>
              <a:latin typeface="Georgia" pitchFamily="18" charset="0"/>
            </a:endParaRP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разрешение проблемных вопросов по арестам судоисполнителей и госорганов</a:t>
            </a:r>
            <a:r>
              <a:rPr lang="en-US" sz="1800" dirty="0">
                <a:solidFill>
                  <a:srgbClr val="10077F"/>
                </a:solidFill>
                <a:latin typeface="Georgia" pitchFamily="18" charset="0"/>
              </a:rPr>
              <a:t>;</a:t>
            </a: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усовершенствование организации работы РПЧСИ</a:t>
            </a:r>
            <a:r>
              <a:rPr lang="en-US" sz="1800" dirty="0">
                <a:solidFill>
                  <a:srgbClr val="10077F"/>
                </a:solidFill>
                <a:latin typeface="Georgia" pitchFamily="18" charset="0"/>
              </a:rPr>
              <a:t>;</a:t>
            </a:r>
            <a:endParaRPr lang="ru-RU" sz="1800" dirty="0">
              <a:solidFill>
                <a:srgbClr val="10077F"/>
              </a:solidFill>
              <a:latin typeface="Georgia" pitchFamily="18" charset="0"/>
            </a:endParaRP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систематизация изложенных норм</a:t>
            </a:r>
            <a:r>
              <a:rPr lang="en-US" sz="1800" dirty="0">
                <a:solidFill>
                  <a:srgbClr val="10077F"/>
                </a:solidFill>
                <a:latin typeface="Georgia" pitchFamily="18" charset="0"/>
              </a:rPr>
              <a:t>;</a:t>
            </a:r>
            <a:endParaRPr lang="ru-RU" sz="1800" dirty="0">
              <a:solidFill>
                <a:srgbClr val="10077F"/>
              </a:solidFill>
              <a:latin typeface="Georgia" pitchFamily="18" charset="0"/>
            </a:endParaRPr>
          </a:p>
          <a:p>
            <a:pPr>
              <a:spcBef>
                <a:spcPct val="0"/>
              </a:spcBef>
              <a:buFontTx/>
              <a:buChar char="-"/>
              <a:defRPr/>
            </a:pP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отход от понятия «частного судебного исполнителя».  </a:t>
            </a:r>
          </a:p>
          <a:p>
            <a:pPr marL="463525" indent="-285750">
              <a:spcBef>
                <a:spcPct val="0"/>
              </a:spcBef>
              <a:buFontTx/>
              <a:buChar char="-"/>
              <a:defRPr/>
            </a:pPr>
            <a:endParaRPr lang="ru-RU" sz="1600" dirty="0">
              <a:solidFill>
                <a:srgbClr val="10077F"/>
              </a:solidFill>
              <a:latin typeface="Georgia" pitchFamily="18" charset="0"/>
            </a:endParaRPr>
          </a:p>
          <a:p>
            <a:pPr marL="442851" indent="-261901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ru-RU" sz="1600" b="1" dirty="0">
              <a:solidFill>
                <a:srgbClr val="002060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kk-KZ" sz="1600" dirty="0">
              <a:solidFill>
                <a:srgbClr val="002060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6496" y="1196752"/>
            <a:ext cx="91450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solidFill>
                  <a:srgbClr val="10077F"/>
                </a:solidFill>
                <a:latin typeface="Georgia" pitchFamily="18" charset="0"/>
              </a:rPr>
              <a:t>Обоснование</a:t>
            </a:r>
          </a:p>
          <a:p>
            <a:endParaRPr lang="en-US" sz="2200" dirty="0">
              <a:solidFill>
                <a:srgbClr val="10077F"/>
              </a:solidFill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r>
              <a:rPr lang="kk-KZ" sz="1800" dirty="0">
                <a:solidFill>
                  <a:srgbClr val="10077F"/>
                </a:solidFill>
                <a:latin typeface="Georgia" pitchFamily="18" charset="0"/>
              </a:rPr>
              <a:t>отсутствие стабильности норм в </a:t>
            </a: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Законе об исполнительном производстве  </a:t>
            </a:r>
            <a:r>
              <a:rPr lang="ru-RU" sz="1600" i="1" dirty="0">
                <a:solidFill>
                  <a:srgbClr val="10077F"/>
                </a:solidFill>
                <a:latin typeface="Georgia" pitchFamily="18" charset="0"/>
              </a:rPr>
              <a:t>(397 поправок за 11 лет)</a:t>
            </a:r>
            <a:r>
              <a:rPr lang="en-US" sz="1600" i="1" dirty="0">
                <a:solidFill>
                  <a:srgbClr val="10077F"/>
                </a:solidFill>
                <a:latin typeface="Georgia" pitchFamily="18" charset="0"/>
              </a:rPr>
              <a:t>;</a:t>
            </a:r>
            <a:r>
              <a:rPr lang="ru-RU" sz="1800" i="1" dirty="0">
                <a:solidFill>
                  <a:srgbClr val="10077F"/>
                </a:solidFill>
                <a:latin typeface="Georgia" pitchFamily="18" charset="0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развитие института частного исполнения. </a:t>
            </a:r>
          </a:p>
          <a:p>
            <a:endParaRPr lang="ru-RU" sz="1000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597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408744" y="5143105"/>
            <a:ext cx="3329695" cy="6640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600" dirty="0">
                <a:solidFill>
                  <a:srgbClr val="10077F"/>
                </a:solidFill>
                <a:latin typeface="Georgia" pitchFamily="18" charset="0"/>
                <a:ea typeface="Roboto" charset="0"/>
                <a:cs typeface="Roboto" charset="0"/>
              </a:rPr>
              <a:t>Получение электронного Постановления от  ЕРАП ГП РК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7959" y="1018145"/>
            <a:ext cx="406274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kk-KZ" sz="1600" b="1" dirty="0">
                <a:solidFill>
                  <a:srgbClr val="10077F"/>
                </a:solidFill>
                <a:latin typeface="Georgia" pitchFamily="18" charset="0"/>
              </a:rPr>
              <a:t>Получение документов в электронном формате</a:t>
            </a:r>
            <a:endParaRPr lang="ru-RU" sz="1600" b="1" dirty="0">
              <a:solidFill>
                <a:srgbClr val="10077F"/>
              </a:solidFill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74053" y="1883436"/>
            <a:ext cx="28928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0077F"/>
                </a:solidFill>
                <a:latin typeface="Georgia" pitchFamily="18" charset="0"/>
                <a:ea typeface="Roboto" charset="0"/>
                <a:cs typeface="Roboto" charset="0"/>
              </a:rPr>
              <a:t>Судебные акты </a:t>
            </a:r>
          </a:p>
          <a:p>
            <a:r>
              <a:rPr lang="ru-RU" sz="1600" dirty="0">
                <a:solidFill>
                  <a:srgbClr val="10077F"/>
                </a:solidFill>
                <a:latin typeface="Georgia" pitchFamily="18" charset="0"/>
                <a:ea typeface="Roboto" charset="0"/>
                <a:cs typeface="Roboto" charset="0"/>
              </a:rPr>
              <a:t>от ИС Верховного  Суда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376853" y="3976694"/>
            <a:ext cx="26986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0077F"/>
                </a:solidFill>
                <a:latin typeface="Georgia" panose="02040502050405020303" pitchFamily="18" charset="0"/>
                <a:ea typeface="Roboto" charset="0"/>
                <a:cs typeface="Roboto" charset="0"/>
              </a:rPr>
              <a:t>Налоговые</a:t>
            </a:r>
            <a:r>
              <a:rPr lang="ru-RU" sz="1600" dirty="0">
                <a:solidFill>
                  <a:srgbClr val="002060"/>
                </a:solidFill>
                <a:latin typeface="Georgia" panose="02040502050405020303" pitchFamily="18" charset="0"/>
                <a:ea typeface="Roboto" charset="0"/>
                <a:cs typeface="Roboto" charset="0"/>
              </a:rPr>
              <a:t> </a:t>
            </a:r>
            <a:r>
              <a:rPr lang="ru-RU" sz="1600" dirty="0">
                <a:solidFill>
                  <a:srgbClr val="10077F"/>
                </a:solidFill>
                <a:latin typeface="Georgia" panose="02040502050405020303" pitchFamily="18" charset="0"/>
                <a:ea typeface="Roboto" charset="0"/>
                <a:cs typeface="Roboto" charset="0"/>
              </a:rPr>
              <a:t>приказы от </a:t>
            </a:r>
          </a:p>
          <a:p>
            <a:r>
              <a:rPr lang="ru-RU" sz="1600" dirty="0">
                <a:solidFill>
                  <a:srgbClr val="10077F"/>
                </a:solidFill>
                <a:latin typeface="Georgia" panose="02040502050405020303" pitchFamily="18" charset="0"/>
                <a:ea typeface="Roboto" charset="0"/>
                <a:cs typeface="Roboto" charset="0"/>
              </a:rPr>
              <a:t>ИС </a:t>
            </a:r>
            <a:r>
              <a:rPr lang="kk-KZ" sz="1600" dirty="0">
                <a:solidFill>
                  <a:srgbClr val="10077F"/>
                </a:solidFill>
                <a:latin typeface="Georgia" panose="02040502050405020303" pitchFamily="18" charset="0"/>
                <a:ea typeface="Roboto" charset="0"/>
                <a:cs typeface="Roboto" charset="0"/>
              </a:rPr>
              <a:t>КГД</a:t>
            </a:r>
            <a:endParaRPr lang="ru-RU" sz="1600" dirty="0">
              <a:solidFill>
                <a:srgbClr val="10077F"/>
              </a:solidFill>
              <a:latin typeface="Georgia" panose="02040502050405020303" pitchFamily="18" charset="0"/>
              <a:ea typeface="Roboto" charset="0"/>
              <a:cs typeface="Roboto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41622" y="2879912"/>
            <a:ext cx="30127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0077F"/>
                </a:solidFill>
                <a:latin typeface="Georgia" pitchFamily="18" charset="0"/>
                <a:ea typeface="Roboto" charset="0"/>
                <a:cs typeface="Roboto" charset="0"/>
              </a:rPr>
              <a:t>Исполнительная</a:t>
            </a:r>
            <a:r>
              <a:rPr lang="ru-RU" sz="1600" dirty="0">
                <a:solidFill>
                  <a:srgbClr val="002060"/>
                </a:solidFill>
                <a:latin typeface="Georgia" pitchFamily="18" charset="0"/>
                <a:ea typeface="Roboto" charset="0"/>
                <a:cs typeface="Roboto" charset="0"/>
              </a:rPr>
              <a:t> </a:t>
            </a:r>
            <a:r>
              <a:rPr lang="ru-RU" sz="1600" dirty="0">
                <a:solidFill>
                  <a:srgbClr val="10077F"/>
                </a:solidFill>
                <a:latin typeface="Georgia" pitchFamily="18" charset="0"/>
                <a:ea typeface="Roboto" charset="0"/>
                <a:cs typeface="Roboto" charset="0"/>
              </a:rPr>
              <a:t>надпись</a:t>
            </a:r>
            <a:r>
              <a:rPr lang="ru-RU" sz="1600" dirty="0">
                <a:solidFill>
                  <a:srgbClr val="002060"/>
                </a:solidFill>
                <a:latin typeface="Georgia" pitchFamily="18" charset="0"/>
                <a:ea typeface="Roboto" charset="0"/>
                <a:cs typeface="Roboto" charset="0"/>
              </a:rPr>
              <a:t> с </a:t>
            </a:r>
            <a:r>
              <a:rPr lang="ru-RU" sz="1600" dirty="0">
                <a:solidFill>
                  <a:srgbClr val="10077F"/>
                </a:solidFill>
                <a:latin typeface="Georgia" pitchFamily="18" charset="0"/>
                <a:ea typeface="Roboto" charset="0"/>
                <a:cs typeface="Roboto" charset="0"/>
              </a:rPr>
              <a:t>Е-нотариата</a:t>
            </a:r>
            <a:r>
              <a:rPr lang="ru-RU" sz="1600" dirty="0">
                <a:solidFill>
                  <a:srgbClr val="002060"/>
                </a:solidFill>
                <a:latin typeface="Georgia" pitchFamily="18" charset="0"/>
                <a:ea typeface="Roboto" charset="0"/>
                <a:cs typeface="Roboto" charset="0"/>
              </a:rPr>
              <a:t> 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343"/>
          <a:stretch/>
        </p:blipFill>
        <p:spPr>
          <a:xfrm>
            <a:off x="357893" y="5011138"/>
            <a:ext cx="858456" cy="770469"/>
          </a:xfrm>
          <a:prstGeom prst="rect">
            <a:avLst/>
          </a:prstGeom>
          <a:ln>
            <a:solidFill>
              <a:srgbClr val="10077F"/>
            </a:solidFill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48" r="50828"/>
          <a:stretch/>
        </p:blipFill>
        <p:spPr>
          <a:xfrm>
            <a:off x="271882" y="1787955"/>
            <a:ext cx="944467" cy="775736"/>
          </a:xfrm>
          <a:prstGeom prst="rect">
            <a:avLst/>
          </a:prstGeom>
          <a:solidFill>
            <a:schemeClr val="bg1"/>
          </a:solidFill>
          <a:ln>
            <a:solidFill>
              <a:srgbClr val="10077F"/>
            </a:solidFill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40" r="25109"/>
          <a:stretch/>
        </p:blipFill>
        <p:spPr>
          <a:xfrm>
            <a:off x="264117" y="2747018"/>
            <a:ext cx="952232" cy="77049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736"/>
          <a:stretch/>
        </p:blipFill>
        <p:spPr>
          <a:xfrm>
            <a:off x="297985" y="3777836"/>
            <a:ext cx="918364" cy="906744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41900" y="6237312"/>
            <a:ext cx="3031692" cy="25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750"/>
              </a:spcBef>
            </a:pPr>
            <a:r>
              <a:rPr lang="en-US" sz="1200" b="1" dirty="0">
                <a:solidFill>
                  <a:srgbClr val="10077F"/>
                </a:solidFill>
                <a:latin typeface="Georgia" pitchFamily="18" charset="0"/>
              </a:rPr>
              <a:t>https://</a:t>
            </a:r>
            <a:r>
              <a:rPr lang="ru-RU" sz="1200" b="1" dirty="0">
                <a:solidFill>
                  <a:srgbClr val="10077F"/>
                </a:solidFill>
                <a:latin typeface="Georgia" pitchFamily="18" charset="0"/>
              </a:rPr>
              <a:t>aisoip.adilet.gov.kz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738439" y="1709128"/>
            <a:ext cx="5069016" cy="40318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10077F"/>
                </a:solidFill>
                <a:latin typeface="Georgia" pitchFamily="18" charset="0"/>
              </a:rPr>
              <a:t>СМС-извещение сторон</a:t>
            </a:r>
          </a:p>
          <a:p>
            <a:endParaRPr lang="ru-RU" sz="1600" dirty="0">
              <a:solidFill>
                <a:srgbClr val="002060"/>
              </a:solidFill>
              <a:latin typeface="Georgia" pitchFamily="18" charset="0"/>
            </a:endParaRPr>
          </a:p>
          <a:p>
            <a:r>
              <a:rPr lang="ru-RU" sz="1600" dirty="0">
                <a:solidFill>
                  <a:srgbClr val="10077F"/>
                </a:solidFill>
                <a:latin typeface="Georgia" pitchFamily="18" charset="0"/>
              </a:rPr>
              <a:t>Онлайн оплата задолженности с прекращением </a:t>
            </a:r>
          </a:p>
          <a:p>
            <a:r>
              <a:rPr lang="ru-RU" sz="1600" dirty="0">
                <a:solidFill>
                  <a:srgbClr val="10077F"/>
                </a:solidFill>
                <a:latin typeface="Georgia" pitchFamily="18" charset="0"/>
              </a:rPr>
              <a:t>производства и снятием всех арестов</a:t>
            </a:r>
          </a:p>
          <a:p>
            <a:endParaRPr lang="ru-RU" sz="1600" dirty="0">
              <a:solidFill>
                <a:srgbClr val="002060"/>
              </a:solidFill>
              <a:latin typeface="Georgia" pitchFamily="18" charset="0"/>
            </a:endParaRPr>
          </a:p>
          <a:p>
            <a:r>
              <a:rPr lang="ru-RU" sz="1600" dirty="0">
                <a:solidFill>
                  <a:srgbClr val="10077F"/>
                </a:solidFill>
                <a:latin typeface="Georgia" pitchFamily="18" charset="0"/>
              </a:rPr>
              <a:t>Электронная торговая площадка</a:t>
            </a:r>
          </a:p>
          <a:p>
            <a:endParaRPr lang="ru-RU" sz="1600" dirty="0">
              <a:solidFill>
                <a:srgbClr val="002060"/>
              </a:solidFill>
              <a:latin typeface="Georgia" pitchFamily="18" charset="0"/>
            </a:endParaRPr>
          </a:p>
          <a:p>
            <a:r>
              <a:rPr lang="ru-RU" sz="1600" dirty="0">
                <a:solidFill>
                  <a:srgbClr val="10077F"/>
                </a:solidFill>
                <a:latin typeface="Georgia" pitchFamily="18" charset="0"/>
              </a:rPr>
              <a:t>Электронный запрет на нотариальные действия</a:t>
            </a:r>
          </a:p>
          <a:p>
            <a:endParaRPr lang="ru-RU" sz="1600" dirty="0">
              <a:solidFill>
                <a:srgbClr val="002060"/>
              </a:solidFill>
              <a:latin typeface="Georgia" pitchFamily="18" charset="0"/>
            </a:endParaRPr>
          </a:p>
          <a:p>
            <a:r>
              <a:rPr lang="ru-RU" sz="1600" dirty="0">
                <a:solidFill>
                  <a:srgbClr val="10077F"/>
                </a:solidFill>
                <a:latin typeface="Georgia" pitchFamily="18" charset="0"/>
              </a:rPr>
              <a:t>Реестр должников</a:t>
            </a:r>
          </a:p>
          <a:p>
            <a:endParaRPr lang="ru-RU" sz="1600" dirty="0">
              <a:solidFill>
                <a:srgbClr val="002060"/>
              </a:solidFill>
              <a:latin typeface="Georgia" pitchFamily="18" charset="0"/>
            </a:endParaRPr>
          </a:p>
          <a:p>
            <a:r>
              <a:rPr lang="ru-RU" sz="1600" dirty="0">
                <a:solidFill>
                  <a:srgbClr val="10077F"/>
                </a:solidFill>
                <a:latin typeface="Georgia" pitchFamily="18" charset="0"/>
              </a:rPr>
              <a:t>Кабинет сторон исполнительного производства</a:t>
            </a:r>
          </a:p>
          <a:p>
            <a:endParaRPr lang="ru-RU" sz="1600" dirty="0">
              <a:solidFill>
                <a:srgbClr val="002060"/>
              </a:solidFill>
              <a:latin typeface="Georgia" pitchFamily="18" charset="0"/>
            </a:endParaRPr>
          </a:p>
          <a:p>
            <a:r>
              <a:rPr lang="ru-RU" sz="1600" dirty="0">
                <a:solidFill>
                  <a:srgbClr val="10077F"/>
                </a:solidFill>
                <a:latin typeface="Georgia" pitchFamily="18" charset="0"/>
              </a:rPr>
              <a:t>Электронное ограничение выезда из страны</a:t>
            </a:r>
          </a:p>
          <a:p>
            <a:endParaRPr lang="ru-RU" sz="1600" dirty="0">
              <a:solidFill>
                <a:srgbClr val="002060"/>
              </a:solidFill>
              <a:latin typeface="Georgia" pitchFamily="18" charset="0"/>
            </a:endParaRPr>
          </a:p>
          <a:p>
            <a:r>
              <a:rPr lang="ru-RU" sz="1600" dirty="0">
                <a:solidFill>
                  <a:srgbClr val="10077F"/>
                </a:solidFill>
                <a:latin typeface="Georgia" pitchFamily="18" charset="0"/>
              </a:rPr>
              <a:t>Электронный арест счетов, недвижимости /снятие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072680" y="127524"/>
            <a:ext cx="74168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29" dirty="0">
                <a:solidFill>
                  <a:srgbClr val="10077F"/>
                </a:solidFill>
                <a:latin typeface="Georgia" pitchFamily="18" charset="0"/>
                <a:ea typeface="Roboto Condensed Bold" panose="020B0604020202020204" charset="0"/>
              </a:rPr>
              <a:t>Автоматизированная информационная система органов исполнительного производства</a:t>
            </a:r>
            <a:endParaRPr lang="ru-RU" sz="2000" dirty="0">
              <a:solidFill>
                <a:srgbClr val="10077F"/>
              </a:solidFill>
              <a:latin typeface="Georgia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769812" y="1097651"/>
            <a:ext cx="44630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10077F"/>
                </a:solidFill>
                <a:latin typeface="Georgia" pitchFamily="18" charset="0"/>
                <a:ea typeface="Roboto" charset="0"/>
                <a:cs typeface="Roboto" charset="0"/>
              </a:rPr>
              <a:t>Действия судебного исполнителя </a:t>
            </a:r>
            <a:endParaRPr lang="ru-RU" sz="1600" b="1" dirty="0">
              <a:solidFill>
                <a:srgbClr val="1007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368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496616" y="310724"/>
            <a:ext cx="74168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29" dirty="0" smtClean="0">
                <a:solidFill>
                  <a:srgbClr val="10077F"/>
                </a:solidFill>
                <a:latin typeface="Georgia" pitchFamily="18" charset="0"/>
                <a:ea typeface="Roboto Condensed Bold" panose="020B0604020202020204" charset="0"/>
              </a:rPr>
              <a:t>Защита прав и интересов граждан</a:t>
            </a:r>
            <a:endParaRPr lang="ru-RU" sz="2000" dirty="0">
              <a:solidFill>
                <a:srgbClr val="10077F"/>
              </a:solidFill>
              <a:latin typeface="Georgia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16496" y="1196752"/>
            <a:ext cx="914501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rgbClr val="10077F"/>
                </a:solidFill>
                <a:latin typeface="Georgia" pitchFamily="18" charset="0"/>
              </a:rPr>
              <a:t>Проблемы </a:t>
            </a:r>
          </a:p>
          <a:p>
            <a:endParaRPr lang="kk-KZ" sz="2000" b="1" dirty="0">
              <a:solidFill>
                <a:srgbClr val="10077F"/>
              </a:solidFill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1800" dirty="0" smtClean="0">
                <a:solidFill>
                  <a:srgbClr val="10077F"/>
                </a:solidFill>
                <a:latin typeface="Georgia" pitchFamily="18" charset="0"/>
              </a:rPr>
              <a:t>действия и процессуальные решения ЧСИ обжалуются только в суде</a:t>
            </a:r>
            <a:r>
              <a:rPr lang="en-US" sz="1800" dirty="0" smtClean="0">
                <a:solidFill>
                  <a:srgbClr val="10077F"/>
                </a:solidFill>
                <a:latin typeface="Georgia" pitchFamily="18" charset="0"/>
              </a:rPr>
              <a:t>;</a:t>
            </a:r>
            <a:endParaRPr lang="ru-RU" sz="1800" dirty="0" smtClean="0">
              <a:solidFill>
                <a:srgbClr val="10077F"/>
              </a:solidFill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endParaRPr lang="ru-RU" sz="1800" dirty="0" smtClean="0">
              <a:solidFill>
                <a:srgbClr val="10077F"/>
              </a:solidFill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1800" dirty="0" smtClean="0">
                <a:solidFill>
                  <a:srgbClr val="10077F"/>
                </a:solidFill>
                <a:latin typeface="Georgia" pitchFamily="18" charset="0"/>
              </a:rPr>
              <a:t>судебные </a:t>
            </a: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разбирательства </a:t>
            </a:r>
            <a:r>
              <a:rPr lang="ru-RU" sz="1800" dirty="0" smtClean="0">
                <a:solidFill>
                  <a:srgbClr val="10077F"/>
                </a:solidFill>
                <a:latin typeface="Georgia" pitchFamily="18" charset="0"/>
              </a:rPr>
              <a:t>могут </a:t>
            </a: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длиться до 11 </a:t>
            </a:r>
            <a:r>
              <a:rPr lang="ru-RU" sz="1800" dirty="0" smtClean="0">
                <a:solidFill>
                  <a:srgbClr val="10077F"/>
                </a:solidFill>
                <a:latin typeface="Georgia" pitchFamily="18" charset="0"/>
              </a:rPr>
              <a:t>месяцев.</a:t>
            </a:r>
            <a:endParaRPr lang="ru-RU" sz="1800" dirty="0">
              <a:solidFill>
                <a:srgbClr val="10077F"/>
              </a:solidFill>
              <a:latin typeface="Georgia" pitchFamily="18" charset="0"/>
            </a:endParaRPr>
          </a:p>
          <a:p>
            <a:endParaRPr lang="ru-RU" sz="1000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16496" y="3463498"/>
            <a:ext cx="9145016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rgbClr val="10077F"/>
                </a:solidFill>
                <a:latin typeface="Georgia" pitchFamily="18" charset="0"/>
              </a:rPr>
              <a:t> Пути решения</a:t>
            </a:r>
          </a:p>
          <a:p>
            <a:endParaRPr lang="kk-KZ" sz="2000" b="1" dirty="0">
              <a:solidFill>
                <a:srgbClr val="10077F"/>
              </a:solidFill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1800" dirty="0" smtClean="0">
                <a:solidFill>
                  <a:srgbClr val="10077F"/>
                </a:solidFill>
                <a:latin typeface="Georgia" pitchFamily="18" charset="0"/>
              </a:rPr>
              <a:t>введение досудебного урегулирования </a:t>
            </a: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спора между сторонами и </a:t>
            </a:r>
            <a:r>
              <a:rPr lang="ru-RU" sz="1800" dirty="0" smtClean="0">
                <a:solidFill>
                  <a:srgbClr val="10077F"/>
                </a:solidFill>
                <a:latin typeface="Georgia" pitchFamily="18" charset="0"/>
              </a:rPr>
              <a:t>ЧСИ</a:t>
            </a:r>
            <a:r>
              <a:rPr lang="en-US" sz="1800" dirty="0">
                <a:solidFill>
                  <a:srgbClr val="10077F"/>
                </a:solidFill>
                <a:latin typeface="Georgia" pitchFamily="18" charset="0"/>
              </a:rPr>
              <a:t>;</a:t>
            </a:r>
            <a:r>
              <a:rPr lang="ru-RU" sz="1800" dirty="0" smtClean="0">
                <a:solidFill>
                  <a:srgbClr val="10077F"/>
                </a:solidFill>
                <a:latin typeface="Georgia" pitchFamily="18" charset="0"/>
              </a:rPr>
              <a:t> </a:t>
            </a:r>
          </a:p>
          <a:p>
            <a:pPr marL="342900" indent="-342900">
              <a:buFontTx/>
              <a:buChar char="-"/>
            </a:pPr>
            <a:endParaRPr lang="ru-RU" sz="1800" dirty="0" smtClean="0">
              <a:solidFill>
                <a:srgbClr val="10077F"/>
              </a:solidFill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1800" dirty="0" smtClean="0">
                <a:solidFill>
                  <a:srgbClr val="10077F"/>
                </a:solidFill>
                <a:latin typeface="Georgia" pitchFamily="18" charset="0"/>
              </a:rPr>
              <a:t>наделения процессуальными </a:t>
            </a:r>
            <a:r>
              <a:rPr lang="ru-RU" sz="1800" dirty="0">
                <a:solidFill>
                  <a:srgbClr val="10077F"/>
                </a:solidFill>
                <a:latin typeface="Georgia" pitchFamily="18" charset="0"/>
              </a:rPr>
              <a:t>полномочиями по отмене решений ЧСИ должностных лиц Республиканской и региональных палат.</a:t>
            </a:r>
            <a:endParaRPr lang="ru-RU" sz="1800" dirty="0" smtClean="0">
              <a:solidFill>
                <a:srgbClr val="10077F"/>
              </a:solidFill>
              <a:latin typeface="Georgia" pitchFamily="18" charset="0"/>
            </a:endParaRPr>
          </a:p>
          <a:p>
            <a:endParaRPr lang="ru-RU" sz="1000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68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37263" y="3356992"/>
            <a:ext cx="9178597" cy="57888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10077F"/>
                </a:solidFill>
                <a:latin typeface="Palatino Linotype" pitchFamily="18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5382153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6490</TotalTime>
  <Words>342</Words>
  <Application>Microsoft Office PowerPoint</Application>
  <PresentationFormat>Лист A4 (210x297 мм)</PresentationFormat>
  <Paragraphs>78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Office Theme</vt:lpstr>
      <vt:lpstr>1_Office Theme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Галымжанов Алмас Канатович</cp:lastModifiedBy>
  <cp:revision>782</cp:revision>
  <cp:lastPrinted>2022-02-21T09:31:55Z</cp:lastPrinted>
  <dcterms:created xsi:type="dcterms:W3CDTF">2017-12-26T03:51:32Z</dcterms:created>
  <dcterms:modified xsi:type="dcterms:W3CDTF">2022-02-21T09:32:14Z</dcterms:modified>
</cp:coreProperties>
</file>