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494" r:id="rId2"/>
    <p:sldId id="1492" r:id="rId3"/>
    <p:sldId id="1496" r:id="rId4"/>
    <p:sldId id="1499" r:id="rId5"/>
    <p:sldId id="1514" r:id="rId6"/>
    <p:sldId id="1515" r:id="rId7"/>
    <p:sldId id="1513" r:id="rId8"/>
  </p:sldIdLst>
  <p:sldSz cx="9144000" cy="5143500" type="screen16x9"/>
  <p:notesSz cx="9875838" cy="14304963"/>
  <p:embeddedFontLst>
    <p:embeddedFont>
      <p:font typeface="Roboto Condensed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 Medium" panose="020B0604020202020204" charset="0"/>
      <p:regular r:id="rId19"/>
      <p:italic r:id="rId20"/>
    </p:embeddedFont>
  </p:embeddedFontLst>
  <p:custShowLst>
    <p:custShow name="Произвольный показ 1" id="0">
      <p:sldLst>
        <p:sld r:id="rId3"/>
      </p:sldLst>
    </p:custShow>
    <p:custShow name="Произвольный показ 2" id="1">
      <p:sldLst>
        <p:sld r:id="rId3"/>
        <p:sld r:id="rId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96" userDrawn="1">
          <p15:clr>
            <a:srgbClr val="A4A3A4"/>
          </p15:clr>
        </p15:guide>
        <p15:guide id="3" pos="5664" userDrawn="1">
          <p15:clr>
            <a:srgbClr val="A4A3A4"/>
          </p15:clr>
        </p15:guide>
        <p15:guide id="4" orient="horz" pos="3156" userDrawn="1">
          <p15:clr>
            <a:srgbClr val="A4A3A4"/>
          </p15:clr>
        </p15:guide>
        <p15:guide id="5" orient="horz" pos="2256" userDrawn="1">
          <p15:clr>
            <a:srgbClr val="A4A3A4"/>
          </p15:clr>
        </p15:guide>
        <p15:guide id="8" pos="3648" userDrawn="1">
          <p15:clr>
            <a:srgbClr val="A4A3A4"/>
          </p15:clr>
        </p15:guide>
        <p15:guide id="9" orient="horz" pos="108">
          <p15:clr>
            <a:srgbClr val="A4A3A4"/>
          </p15:clr>
        </p15:guide>
        <p15:guide id="10" orient="horz" pos="708" userDrawn="1">
          <p15:clr>
            <a:srgbClr val="A4A3A4"/>
          </p15:clr>
        </p15:guide>
        <p15:guide id="11" orient="horz" pos="16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471" userDrawn="1">
          <p15:clr>
            <a:srgbClr val="A4A3A4"/>
          </p15:clr>
        </p15:guide>
        <p15:guide id="2" pos="3076" userDrawn="1">
          <p15:clr>
            <a:srgbClr val="A4A3A4"/>
          </p15:clr>
        </p15:guide>
        <p15:guide id="3" orient="horz" pos="4505" userDrawn="1">
          <p15:clr>
            <a:srgbClr val="A4A3A4"/>
          </p15:clr>
        </p15:guide>
        <p15:guide id="4" pos="3088" userDrawn="1">
          <p15:clr>
            <a:srgbClr val="A4A3A4"/>
          </p15:clr>
        </p15:guide>
        <p15:guide id="5" orient="horz" pos="4473" userDrawn="1">
          <p15:clr>
            <a:srgbClr val="A4A3A4"/>
          </p15:clr>
        </p15:guide>
        <p15:guide id="6" orient="horz" pos="4506" userDrawn="1">
          <p15:clr>
            <a:srgbClr val="A4A3A4"/>
          </p15:clr>
        </p15:guide>
        <p15:guide id="7" pos="3100" userDrawn="1">
          <p15:clr>
            <a:srgbClr val="A4A3A4"/>
          </p15:clr>
        </p15:guide>
        <p15:guide id="8" pos="31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  <a:srgbClr val="FFCC00"/>
    <a:srgbClr val="FF9966"/>
    <a:srgbClr val="11024A"/>
    <a:srgbClr val="FFFF00"/>
    <a:srgbClr val="FFDE75"/>
    <a:srgbClr val="FF9999"/>
    <a:srgbClr val="906C06"/>
    <a:srgbClr val="05195B"/>
    <a:srgbClr val="0F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6374" autoAdjust="0"/>
  </p:normalViewPr>
  <p:slideViewPr>
    <p:cSldViewPr>
      <p:cViewPr varScale="1">
        <p:scale>
          <a:sx n="152" d="100"/>
          <a:sy n="152" d="100"/>
        </p:scale>
        <p:origin x="786" y="132"/>
      </p:cViewPr>
      <p:guideLst>
        <p:guide orient="horz" pos="144"/>
        <p:guide pos="96"/>
        <p:guide pos="5664"/>
        <p:guide orient="horz" pos="3156"/>
        <p:guide orient="horz" pos="2256"/>
        <p:guide pos="3648"/>
        <p:guide orient="horz" pos="108"/>
        <p:guide orient="horz" pos="708"/>
        <p:guide orient="horz" pos="16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4471"/>
        <p:guide pos="3076"/>
        <p:guide orient="horz" pos="4505"/>
        <p:guide pos="3088"/>
        <p:guide orient="horz" pos="4473"/>
        <p:guide orient="horz" pos="4506"/>
        <p:guide pos="3100"/>
        <p:guide pos="31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600" b="1" dirty="0" smtClean="0"/>
              <a:t>2017-2021 </a:t>
            </a:r>
            <a:r>
              <a:rPr lang="ru-RU" sz="600" b="1" dirty="0" err="1" smtClean="0"/>
              <a:t>жж</a:t>
            </a:r>
            <a:r>
              <a:rPr lang="ru-RU" sz="600" b="1" dirty="0" smtClean="0"/>
              <a:t>. ТІРКЕЛГЕН САЛАМАТСЫЗ ПУНКТТЕР</a:t>
            </a:r>
          </a:p>
        </c:rich>
      </c:tx>
      <c:layout>
        <c:manualLayout>
          <c:xMode val="edge"/>
          <c:yMode val="edge"/>
          <c:x val="0.13074468085106383"/>
          <c:y val="3.5714285714285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БРУЦЕЛЛЕЗ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210</c:v>
                </c:pt>
                <c:pt idx="1">
                  <c:v>180</c:v>
                </c:pt>
                <c:pt idx="2">
                  <c:v>205</c:v>
                </c:pt>
                <c:pt idx="3">
                  <c:v>189</c:v>
                </c:pt>
                <c:pt idx="4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F-4A56-9430-C7B339EB20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АСА ҚАУІПТІ</c:v>
                </c:pt>
              </c:strCache>
            </c:strRef>
          </c:tx>
          <c:spPr>
            <a:solidFill>
              <a:srgbClr val="EA86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142</c:v>
                </c:pt>
                <c:pt idx="1">
                  <c:v>167</c:v>
                </c:pt>
                <c:pt idx="2">
                  <c:v>146</c:v>
                </c:pt>
                <c:pt idx="3">
                  <c:v>330</c:v>
                </c:pt>
                <c:pt idx="4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FF-4A56-9430-C7B339EB20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80954032"/>
        <c:axId val="-280953488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ОШАҚТАР САНЫ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352</c:v>
                </c:pt>
                <c:pt idx="1">
                  <c:v>347</c:v>
                </c:pt>
                <c:pt idx="2">
                  <c:v>351</c:v>
                </c:pt>
                <c:pt idx="3">
                  <c:v>519</c:v>
                </c:pt>
                <c:pt idx="4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FF-4A56-9430-C7B339EB2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80954032"/>
        <c:axId val="-280953488"/>
      </c:lineChart>
      <c:catAx>
        <c:axId val="-28095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80953488"/>
        <c:crosses val="autoZero"/>
        <c:auto val="1"/>
        <c:lblAlgn val="ctr"/>
        <c:lblOffset val="100"/>
        <c:noMultiLvlLbl val="0"/>
      </c:catAx>
      <c:valAx>
        <c:axId val="-28095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8095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503546099290793E-2"/>
          <c:y val="0.84677493438320217"/>
          <c:w val="0.85680851063829788"/>
          <c:h val="8.7035903850114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5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cap="all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Бруцеллез БОЙЫНША С/П</a:t>
            </a:r>
            <a:endParaRPr lang="ru-RU" sz="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3925763425763424"/>
          <c:y val="0.0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НП по бруцеллезу</c:v>
                </c:pt>
              </c:strCache>
            </c:strRef>
          </c:tx>
          <c:spPr>
            <a:effectLst>
              <a:glow rad="139700">
                <a:schemeClr val="bg2">
                  <a:alpha val="40000"/>
                </a:schemeClr>
              </a:glow>
              <a:outerShdw blurRad="50800" dist="50800" sx="1000" sy="1000" algn="ctr" rotWithShape="0">
                <a:schemeClr val="bg1"/>
              </a:outerShdw>
            </a:effectLst>
          </c:spPr>
          <c:dPt>
            <c:idx val="0"/>
            <c:bubble3D val="0"/>
            <c:explosion val="11"/>
            <c:spPr>
              <a:solidFill>
                <a:srgbClr val="FF0000"/>
              </a:solidFill>
              <a:ln>
                <a:noFill/>
              </a:ln>
              <a:effectLst>
                <a:glow rad="139700">
                  <a:schemeClr val="bg2">
                    <a:alpha val="40000"/>
                  </a:schemeClr>
                </a:glow>
                <a:outerShdw blurRad="50800" dist="50800" sx="1000" sy="1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99-4DDC-8934-E75D4CC8D6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glow rad="139700">
                  <a:schemeClr val="bg2">
                    <a:alpha val="40000"/>
                  </a:schemeClr>
                </a:glow>
                <a:outerShdw blurRad="50800" dist="50800" sx="1000" sy="1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099-4DDC-8934-E75D4CC8D6D2}"/>
              </c:ext>
            </c:extLst>
          </c:dPt>
          <c:dPt>
            <c:idx val="2"/>
            <c:bubble3D val="0"/>
            <c:spPr>
              <a:solidFill>
                <a:srgbClr val="9389DF"/>
              </a:solidFill>
              <a:ln>
                <a:noFill/>
              </a:ln>
              <a:effectLst>
                <a:glow rad="139700">
                  <a:schemeClr val="bg2">
                    <a:alpha val="40000"/>
                  </a:schemeClr>
                </a:glow>
                <a:outerShdw blurRad="50800" dist="50800" sx="1000" sy="1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99-4DDC-8934-E75D4CC8D6D2}"/>
              </c:ext>
            </c:extLst>
          </c:dPt>
          <c:dPt>
            <c:idx val="3"/>
            <c:bubble3D val="0"/>
            <c:spPr>
              <a:solidFill>
                <a:srgbClr val="03C3D7"/>
              </a:solidFill>
              <a:ln>
                <a:noFill/>
              </a:ln>
              <a:effectLst>
                <a:glow rad="139700">
                  <a:schemeClr val="bg2">
                    <a:alpha val="40000"/>
                  </a:schemeClr>
                </a:glow>
                <a:outerShdw blurRad="50800" dist="50800" sx="1000" sy="1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099-4DDC-8934-E75D4CC8D6D2}"/>
              </c:ext>
            </c:extLst>
          </c:dPt>
          <c:dPt>
            <c:idx val="4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glow rad="139700">
                  <a:schemeClr val="bg2">
                    <a:alpha val="40000"/>
                  </a:schemeClr>
                </a:glow>
                <a:outerShdw blurRad="50800" dist="50800" sx="1000" sy="1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099-4DDC-8934-E75D4CC8D6D2}"/>
              </c:ext>
            </c:extLst>
          </c:dPt>
          <c:dPt>
            <c:idx val="5"/>
            <c:bubble3D val="0"/>
            <c:spPr>
              <a:solidFill>
                <a:srgbClr val="FF9900"/>
              </a:solidFill>
              <a:ln>
                <a:noFill/>
              </a:ln>
              <a:effectLst>
                <a:glow rad="139700">
                  <a:schemeClr val="bg2">
                    <a:alpha val="40000"/>
                  </a:schemeClr>
                </a:glow>
                <a:outerShdw blurRad="50800" dist="50800" sx="1000" sy="1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099-4DDC-8934-E75D4CC8D6D2}"/>
              </c:ext>
            </c:extLst>
          </c:dPt>
          <c:dLbls>
            <c:dLbl>
              <c:idx val="0"/>
              <c:layout>
                <c:manualLayout>
                  <c:x val="4.9034749034749033E-2"/>
                  <c:y val="7.3333333333333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baseline="0" dirty="0" err="1" smtClean="0">
                        <a:solidFill>
                          <a:srgbClr val="FF0000"/>
                        </a:solidFill>
                        <a:effectLst/>
                      </a:rPr>
                      <a:t>Ақмола</a:t>
                    </a:r>
                    <a:r>
                      <a:rPr lang="ru-RU" sz="700" b="1" baseline="0" dirty="0" smtClean="0">
                        <a:solidFill>
                          <a:srgbClr val="FF0000"/>
                        </a:solidFill>
                        <a:effectLst/>
                      </a:rPr>
                      <a:t>,</a:t>
                    </a:r>
                  </a:p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baseline="0" dirty="0" err="1" smtClean="0">
                        <a:solidFill>
                          <a:srgbClr val="FF0000"/>
                        </a:solidFill>
                        <a:effectLst/>
                      </a:rPr>
                      <a:t>Ақтөбе</a:t>
                    </a:r>
                    <a:r>
                      <a:rPr lang="ru-RU" sz="700" b="1" baseline="0" dirty="0" smtClean="0">
                        <a:solidFill>
                          <a:srgbClr val="FF0000"/>
                        </a:solidFill>
                        <a:effectLst/>
                      </a:rPr>
                      <a:t>, </a:t>
                    </a:r>
                  </a:p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baseline="0" dirty="0" smtClean="0">
                        <a:solidFill>
                          <a:srgbClr val="FF0000"/>
                        </a:solidFill>
                        <a:effectLst/>
                      </a:rPr>
                      <a:t>Алматы,</a:t>
                    </a:r>
                  </a:p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baseline="0" dirty="0" smtClean="0">
                        <a:solidFill>
                          <a:srgbClr val="FF0000"/>
                        </a:solidFill>
                        <a:effectLst/>
                      </a:rPr>
                      <a:t>Атырау, </a:t>
                    </a:r>
                  </a:p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baseline="0" dirty="0" smtClean="0">
                        <a:solidFill>
                          <a:srgbClr val="FF0000"/>
                        </a:solidFill>
                        <a:effectLst/>
                      </a:rPr>
                      <a:t>Жамбыл,</a:t>
                    </a:r>
                  </a:p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baseline="0" dirty="0" err="1" smtClean="0">
                        <a:solidFill>
                          <a:srgbClr val="FF0000"/>
                        </a:solidFill>
                        <a:effectLst/>
                      </a:rPr>
                      <a:t>Қарағанды</a:t>
                    </a:r>
                    <a:r>
                      <a:rPr lang="ru-RU" sz="700" b="1" baseline="0" dirty="0" smtClean="0">
                        <a:solidFill>
                          <a:srgbClr val="FF0000"/>
                        </a:solidFill>
                        <a:effectLst/>
                      </a:rPr>
                      <a:t>,</a:t>
                    </a:r>
                  </a:p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baseline="0" dirty="0" err="1" smtClean="0">
                        <a:solidFill>
                          <a:srgbClr val="FF0000"/>
                        </a:solidFill>
                        <a:effectLst/>
                      </a:rPr>
                      <a:t>Қызылорда</a:t>
                    </a:r>
                    <a:r>
                      <a:rPr lang="ru-RU" sz="700" b="1" baseline="0" dirty="0" smtClean="0">
                        <a:solidFill>
                          <a:srgbClr val="FF0000"/>
                        </a:solidFill>
                        <a:effectLst/>
                      </a:rPr>
                      <a:t>,</a:t>
                    </a:r>
                  </a:p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baseline="0" dirty="0" smtClean="0">
                        <a:solidFill>
                          <a:srgbClr val="FF0000"/>
                        </a:solidFill>
                        <a:effectLst/>
                      </a:rPr>
                      <a:t>СҚО</a:t>
                    </a:r>
                    <a:r>
                      <a:rPr lang="ru-RU" sz="700" b="1" baseline="0" dirty="0">
                        <a:solidFill>
                          <a:srgbClr val="FF0000"/>
                        </a:solidFill>
                        <a:effectLst/>
                      </a:rPr>
                      <a:t>
</a:t>
                    </a:r>
                    <a:fld id="{23D52B64-ACA7-45F9-81E5-AB9ECB9D74F5}" type="PERCENTAGE">
                      <a:rPr lang="en-US" sz="700" b="1" baseline="0">
                        <a:solidFill>
                          <a:srgbClr val="FF0000"/>
                        </a:solidFill>
                        <a:effectLst/>
                      </a:rPr>
                      <a:pPr>
                        <a:defRPr sz="700" b="1" i="0" u="none" strike="noStrike" kern="1200" spc="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700" b="1" baseline="0" dirty="0">
                      <a:solidFill>
                        <a:srgbClr val="FF0000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074517374517375"/>
                      <c:h val="0.574666666666666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99-4DDC-8934-E75D4CC8D6D2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baseline="0" dirty="0" smtClean="0">
                        <a:effectLst/>
                      </a:rPr>
                      <a:t>ШҚО </a:t>
                    </a:r>
                    <a:fld id="{A2395E2F-5F28-4F8D-B42E-08B91F5337C3}" type="PERCENTAGE">
                      <a:rPr lang="en-US" sz="700" b="1" baseline="0" smtClean="0">
                        <a:effectLst/>
                      </a:rPr>
                      <a:pPr>
                        <a:defRPr sz="700" b="1" i="0" u="none" strike="noStrike" kern="1200" spc="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700" b="1" baseline="0" dirty="0" smtClean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99-4DDC-8934-E75D4CC8D6D2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rgbClr val="9389DF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baseline="0" dirty="0" smtClean="0">
                        <a:solidFill>
                          <a:srgbClr val="9389DF"/>
                        </a:solidFill>
                        <a:effectLst/>
                      </a:rPr>
                      <a:t>БҚО </a:t>
                    </a:r>
                    <a:fld id="{8B63C03F-3E74-4AFE-B378-5B041C3F4AB9}" type="PERCENTAGE">
                      <a:rPr lang="en-US" sz="700" b="1" baseline="0" smtClean="0">
                        <a:solidFill>
                          <a:srgbClr val="9389DF"/>
                        </a:solidFill>
                        <a:effectLst/>
                      </a:rPr>
                      <a:pPr>
                        <a:defRPr sz="700" b="1" i="0" u="none" strike="noStrike" kern="1200" spc="0" baseline="0">
                          <a:solidFill>
                            <a:srgbClr val="9389DF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700" b="1" baseline="0" dirty="0" smtClean="0">
                      <a:solidFill>
                        <a:srgbClr val="9389DF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99-4DDC-8934-E75D4CC8D6D2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rgbClr val="03C3D7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baseline="0" dirty="0" err="1" smtClean="0">
                        <a:effectLst/>
                      </a:rPr>
                      <a:t>Қостанай</a:t>
                    </a:r>
                    <a:r>
                      <a:rPr lang="ru-RU" sz="700" b="1" baseline="0" dirty="0" smtClean="0">
                        <a:effectLst/>
                      </a:rPr>
                      <a:t> </a:t>
                    </a:r>
                    <a:fld id="{D019D44B-497A-49AE-A3E4-0B29CD9EF3E7}" type="PERCENTAGE">
                      <a:rPr lang="en-US" sz="700" b="1" baseline="0" smtClean="0">
                        <a:effectLst/>
                      </a:rPr>
                      <a:pPr>
                        <a:defRPr sz="700" b="1" i="0" u="none" strike="noStrike" kern="1200" spc="0" baseline="0">
                          <a:solidFill>
                            <a:srgbClr val="03C3D7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700" b="1" baseline="0" dirty="0" smtClean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099-4DDC-8934-E75D4CC8D6D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600" b="1" baseline="0" dirty="0" smtClean="0">
                        <a:effectLst/>
                      </a:rPr>
                      <a:t>Павлодар </a:t>
                    </a:r>
                    <a:fld id="{F554FFD8-196E-4CBA-9D2C-05B3D815CE76}" type="PERCENTAGE">
                      <a:rPr lang="en-US" sz="600" b="1" baseline="0" smtClean="0">
                        <a:effectLst/>
                      </a:rPr>
                      <a:pPr/>
                      <a:t>[ПРОЦЕНТ]</a:t>
                    </a:fld>
                    <a:endParaRPr lang="ru-RU" sz="600" b="1" baseline="0" dirty="0" smtClean="0">
                      <a:effectLst/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099-4DDC-8934-E75D4CC8D6D2}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rgbClr val="FF99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baseline="0" dirty="0" err="1" smtClean="0">
                        <a:solidFill>
                          <a:srgbClr val="FF9900"/>
                        </a:solidFill>
                        <a:effectLst/>
                      </a:rPr>
                      <a:t>Түркістан</a:t>
                    </a:r>
                    <a:r>
                      <a:rPr lang="ru-RU" sz="700" b="1" baseline="0" dirty="0" smtClean="0">
                        <a:solidFill>
                          <a:srgbClr val="FF9900"/>
                        </a:solidFill>
                        <a:effectLst/>
                      </a:rPr>
                      <a:t> </a:t>
                    </a:r>
                    <a:fld id="{E665CE33-52EB-4259-953A-5FAB8567D5ED}" type="PERCENTAGE">
                      <a:rPr lang="en-US" sz="700" b="1" baseline="0" smtClean="0">
                        <a:solidFill>
                          <a:srgbClr val="FF9900"/>
                        </a:solidFill>
                        <a:effectLst/>
                      </a:rPr>
                      <a:pPr>
                        <a:defRPr sz="700" b="1" i="0" u="none" strike="noStrike" kern="1200" spc="0" baseline="0">
                          <a:solidFill>
                            <a:srgbClr val="FF9900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700" b="1" baseline="0" dirty="0" smtClean="0">
                      <a:solidFill>
                        <a:srgbClr val="FF9900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099-4DDC-8934-E75D4CC8D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Акмолинская, Актюбинская, Алматинская, Атырауская, Жамбылская, Карагандинская, Кызылординская, СКО </c:v>
                </c:pt>
                <c:pt idx="1">
                  <c:v>ВКО</c:v>
                </c:pt>
                <c:pt idx="2">
                  <c:v>ЗКО</c:v>
                </c:pt>
                <c:pt idx="3">
                  <c:v>Костанайская</c:v>
                </c:pt>
                <c:pt idx="4">
                  <c:v>Павлодарская</c:v>
                </c:pt>
                <c:pt idx="5">
                  <c:v>Туркестанская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</c:v>
                </c:pt>
                <c:pt idx="1">
                  <c:v>44</c:v>
                </c:pt>
                <c:pt idx="2">
                  <c:v>20</c:v>
                </c:pt>
                <c:pt idx="3">
                  <c:v>23</c:v>
                </c:pt>
                <c:pt idx="4">
                  <c:v>22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099-4DDC-8934-E75D4CC8D6D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63500">
        <a:srgbClr val="FFFFFF"/>
      </a:glow>
      <a:outerShdw dist="50800" sx="1000" sy="1000" algn="ctr" rotWithShape="0">
        <a:schemeClr val="bg1"/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 smtClean="0"/>
              <a:t>ВАКЦИНАЛАРДЫ САТЫП АЛУ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80034495328017"/>
          <c:y val="0.1950170078558571"/>
          <c:w val="0.44141075222930504"/>
          <c:h val="0.662610262794327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НП по бруцеллезу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glow rad="139700">
                <a:schemeClr val="bg2">
                  <a:alpha val="40000"/>
                </a:schemeClr>
              </a:glow>
              <a:outerShdw blurRad="50800" dist="50800" sx="1000" sy="1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explosion val="10"/>
            <c:spPr>
              <a:solidFill>
                <a:srgbClr val="DE8460"/>
              </a:solidFill>
              <a:ln>
                <a:noFill/>
              </a:ln>
              <a:effectLst>
                <a:glow rad="139700">
                  <a:schemeClr val="bg2">
                    <a:alpha val="40000"/>
                  </a:schemeClr>
                </a:glow>
                <a:outerShdw blurRad="50800" dist="50800" sx="1000" sy="1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8099-4DDC-8934-E75D4CC8D6D2}"/>
              </c:ext>
            </c:extLst>
          </c:dPt>
          <c:dPt>
            <c:idx val="1"/>
            <c:bubble3D val="0"/>
            <c:spPr>
              <a:solidFill>
                <a:srgbClr val="E5EA82"/>
              </a:solidFill>
              <a:ln>
                <a:noFill/>
              </a:ln>
              <a:effectLst>
                <a:glow rad="139700">
                  <a:schemeClr val="bg2">
                    <a:alpha val="40000"/>
                  </a:schemeClr>
                </a:glow>
                <a:outerShdw blurRad="50800" dist="50800" sx="1000" sy="1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8099-4DDC-8934-E75D4CC8D6D2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зарубежные пр/ли</c:v>
                </c:pt>
                <c:pt idx="1">
                  <c:v>отечественные пр/ли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099-4DDC-8934-E75D4CC8D6D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63500">
        <a:srgbClr val="FFFFFF"/>
      </a:glow>
      <a:outerShdw dist="50800" sx="1000" sy="1000" algn="ctr" rotWithShape="0">
        <a:schemeClr val="bg1"/>
      </a:outerShdw>
    </a:effectLst>
  </c:spPr>
  <c:txPr>
    <a:bodyPr/>
    <a:lstStyle/>
    <a:p>
      <a:pPr marL="0" lvl="1" indent="177800" algn="just" defTabSz="300038" rtl="0" eaLnBrk="1" latinLnBrk="0" hangingPunct="1">
        <a:lnSpc>
          <a:spcPct val="90000"/>
        </a:lnSpc>
        <a:spcBef>
          <a:spcPct val="0"/>
        </a:spcBef>
        <a:spcAft>
          <a:spcPct val="15000"/>
        </a:spcAft>
        <a:defRPr lang="ru-RU" sz="800" b="1" kern="1200">
          <a:solidFill>
            <a:schemeClr val="dk1">
              <a:hueOff val="0"/>
              <a:satOff val="0"/>
              <a:lumOff val="0"/>
              <a:alphaOff val="0"/>
            </a:schemeClr>
          </a:solidFill>
          <a:latin typeface="+mn-lt"/>
          <a:ea typeface="+mn-ea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960" b="1" i="0" u="none" strike="noStrike" kern="1200" baseline="0" dirty="0" smtClean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  <a:latin typeface="+mn-lt"/>
                <a:ea typeface="+mn-ea"/>
                <a:cs typeface="Times New Roman" pitchFamily="18" charset="0"/>
              </a:defRPr>
            </a:pPr>
            <a:r>
              <a:rPr lang="ru-RU" sz="960" b="1" i="0" u="none" strike="noStrike" kern="1200" baseline="0" dirty="0" smtClean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  <a:latin typeface="+mn-lt"/>
                <a:ea typeface="+mn-ea"/>
                <a:cs typeface="Times New Roman" pitchFamily="18" charset="0"/>
              </a:rPr>
              <a:t>ДИАГНОСТИКУМДАРДЫ САТЫП АЛУ</a:t>
            </a:r>
          </a:p>
        </c:rich>
      </c:tx>
      <c:layout>
        <c:manualLayout>
          <c:xMode val="edge"/>
          <c:yMode val="edge"/>
          <c:x val="0.21740502849260879"/>
          <c:y val="7.495022007037058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026582739889222"/>
          <c:y val="0.15433908518448131"/>
          <c:w val="0.46399274531245832"/>
          <c:h val="0.696508531687140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НП по бруцеллезу</c:v>
                </c:pt>
              </c:strCache>
            </c:strRef>
          </c:tx>
          <c:spPr>
            <a:solidFill>
              <a:srgbClr val="E5EA82"/>
            </a:solidFill>
            <a:effectLst>
              <a:glow rad="139700">
                <a:schemeClr val="bg2">
                  <a:alpha val="40000"/>
                </a:schemeClr>
              </a:glow>
              <a:outerShdw blurRad="50800" dist="50800" sx="1000" sy="1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explosion val="17"/>
            <c:spPr>
              <a:solidFill>
                <a:srgbClr val="DE8460"/>
              </a:solidFill>
              <a:ln>
                <a:noFill/>
              </a:ln>
              <a:effectLst>
                <a:glow rad="139700">
                  <a:schemeClr val="bg2">
                    <a:alpha val="40000"/>
                  </a:schemeClr>
                </a:glow>
                <a:outerShdw blurRad="50800" dist="50800" sx="1000" sy="1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8099-4DDC-8934-E75D4CC8D6D2}"/>
              </c:ext>
            </c:extLst>
          </c:dPt>
          <c:dPt>
            <c:idx val="1"/>
            <c:bubble3D val="0"/>
            <c:spPr>
              <a:solidFill>
                <a:srgbClr val="E5EA82"/>
              </a:solidFill>
              <a:ln>
                <a:noFill/>
              </a:ln>
              <a:effectLst>
                <a:glow rad="139700">
                  <a:schemeClr val="bg2">
                    <a:alpha val="40000"/>
                  </a:schemeClr>
                </a:glow>
                <a:outerShdw blurRad="50800" dist="50800" sx="1000" sy="1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8099-4DDC-8934-E75D4CC8D6D2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зарубежные пр/ли</c:v>
                </c:pt>
                <c:pt idx="1">
                  <c:v>отечественные пр/ли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099-4DDC-8934-E75D4CC8D6D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63500">
        <a:srgbClr val="FFFFFF"/>
      </a:glow>
      <a:outerShdw dist="50800" sx="1000" sy="1000" algn="ctr" rotWithShape="0">
        <a:schemeClr val="bg1"/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0.02436</cdr:x>
      <cdr:y>0.69638</cdr:y>
    </cdr:from>
    <cdr:to>
      <cdr:x>0.36144</cdr:x>
      <cdr:y>0.883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495" y="1304493"/>
          <a:ext cx="947861" cy="3495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700" b="0" i="0" u="none" strike="noStrike" kern="1200" spc="0" baseline="0">
              <a:solidFill>
                <a:srgbClr val="5B9BD5"/>
              </a:solidFill>
              <a:effectLst/>
              <a:latin typeface="+mn-lt"/>
              <a:ea typeface="+mn-ea"/>
              <a:cs typeface="+mn-cs"/>
            </a:defRPr>
          </a:pPr>
          <a:r>
            <a:rPr lang="kk-KZ" sz="800" b="0" baseline="0" dirty="0" smtClean="0">
              <a:solidFill>
                <a:schemeClr val="tx1"/>
              </a:solidFill>
              <a:effectLst/>
              <a:cs typeface="Times New Roman" pitchFamily="18" charset="0"/>
            </a:rPr>
            <a:t>Отандық өндірушілер</a:t>
          </a:r>
          <a:endParaRPr lang="ru-RU" sz="800" b="0" baseline="0" dirty="0">
            <a:solidFill>
              <a:schemeClr val="tx1"/>
            </a:solidFill>
            <a:effectLst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0.61603</cdr:x>
      <cdr:y>0.09489</cdr:y>
    </cdr:from>
    <cdr:to>
      <cdr:x>0.95311</cdr:x>
      <cdr:y>0.28151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32258" y="177749"/>
          <a:ext cx="947861" cy="3495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700" b="0" i="0" u="none" strike="noStrike" kern="1200" spc="0" baseline="0">
              <a:solidFill>
                <a:srgbClr val="5B9BD5"/>
              </a:solidFill>
              <a:effectLst/>
              <a:latin typeface="+mn-lt"/>
              <a:ea typeface="+mn-ea"/>
              <a:cs typeface="+mn-cs"/>
            </a:defRPr>
          </a:pPr>
          <a:r>
            <a:rPr lang="kk-KZ" sz="800" kern="1200" dirty="0" smtClean="0">
              <a:solidFill>
                <a:schemeClr val="tx1"/>
              </a:solidFill>
              <a:ea typeface="+mj-ea"/>
              <a:cs typeface="+mj-cs"/>
            </a:rPr>
            <a:t>Шетелдік өндірушілер</a:t>
          </a:r>
          <a:endParaRPr lang="ru-RU" sz="800" kern="1200" dirty="0">
            <a:solidFill>
              <a:schemeClr val="tx1"/>
            </a:solidFill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0.72892</cdr:x>
      <cdr:y>0.24545</cdr:y>
    </cdr:from>
    <cdr:to>
      <cdr:x>0.87631</cdr:x>
      <cdr:y>0.32596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049695" y="459784"/>
          <a:ext cx="414461" cy="1508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700" b="0" i="0" u="none" strike="noStrike" kern="1200" spc="0" baseline="0">
              <a:solidFill>
                <a:srgbClr val="5B9BD5"/>
              </a:solidFill>
              <a:effectLst/>
              <a:latin typeface="+mn-lt"/>
              <a:ea typeface="+mn-ea"/>
              <a:cs typeface="+mn-cs"/>
            </a:defRPr>
          </a:pPr>
          <a:r>
            <a:rPr lang="en-US" sz="900" b="1" kern="1200" dirty="0" smtClean="0">
              <a:solidFill>
                <a:srgbClr val="FF0000"/>
              </a:solidFill>
              <a:ea typeface="+mj-ea"/>
              <a:cs typeface="+mj-cs"/>
            </a:rPr>
            <a:t>35</a:t>
          </a:r>
          <a:r>
            <a:rPr lang="ru-RU" sz="900" b="1" kern="1200" dirty="0" smtClean="0">
              <a:solidFill>
                <a:srgbClr val="FF0000"/>
              </a:solidFill>
              <a:ea typeface="+mj-ea"/>
              <a:cs typeface="+mj-cs"/>
            </a:rPr>
            <a:t>%</a:t>
          </a:r>
          <a:endParaRPr lang="ru-RU" sz="900" b="1" kern="1200" dirty="0">
            <a:solidFill>
              <a:srgbClr val="FF0000"/>
            </a:solidFill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0.13022</cdr:x>
      <cdr:y>0.61362</cdr:y>
    </cdr:from>
    <cdr:to>
      <cdr:x>0.27761</cdr:x>
      <cdr:y>0.69413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66168" y="1149458"/>
          <a:ext cx="414461" cy="1508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700" b="0" i="0" u="none" strike="noStrike" kern="1200" spc="0" baseline="0">
              <a:solidFill>
                <a:srgbClr val="5B9BD5"/>
              </a:solidFill>
              <a:effectLst/>
              <a:latin typeface="+mn-lt"/>
              <a:ea typeface="+mn-ea"/>
              <a:cs typeface="+mn-cs"/>
            </a:defRPr>
          </a:pPr>
          <a:r>
            <a:rPr lang="ru-RU" sz="900" b="1" kern="1200" dirty="0">
              <a:solidFill>
                <a:srgbClr val="D09E00"/>
              </a:solidFill>
              <a:ea typeface="+mj-ea"/>
              <a:cs typeface="+mj-cs"/>
            </a:rPr>
            <a:t>6</a:t>
          </a:r>
          <a:r>
            <a:rPr lang="en-US" sz="900" b="1" kern="1200" dirty="0" smtClean="0">
              <a:solidFill>
                <a:srgbClr val="D09E00"/>
              </a:solidFill>
              <a:ea typeface="+mj-ea"/>
              <a:cs typeface="+mj-cs"/>
            </a:rPr>
            <a:t>5</a:t>
          </a:r>
          <a:r>
            <a:rPr lang="ru-RU" sz="900" b="1" kern="1200" dirty="0" smtClean="0">
              <a:solidFill>
                <a:srgbClr val="D09E00"/>
              </a:solidFill>
              <a:ea typeface="+mj-ea"/>
              <a:cs typeface="+mj-cs"/>
            </a:rPr>
            <a:t>%</a:t>
          </a:r>
          <a:endParaRPr lang="ru-RU" sz="900" b="1" kern="1200" dirty="0">
            <a:solidFill>
              <a:srgbClr val="D09E00"/>
            </a:solidFill>
            <a:ea typeface="+mj-ea"/>
            <a:cs typeface="+mj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0.11644</cdr:x>
      <cdr:y>0.73842</cdr:y>
    </cdr:from>
    <cdr:to>
      <cdr:x>0.45352</cdr:x>
      <cdr:y>0.92503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27189" y="1251223"/>
          <a:ext cx="947204" cy="316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700" b="0" i="0" u="none" strike="noStrike" kern="1200" spc="0" baseline="0">
              <a:solidFill>
                <a:srgbClr val="5B9BD5"/>
              </a:solidFill>
              <a:effectLst/>
              <a:latin typeface="+mn-lt"/>
              <a:ea typeface="+mn-ea"/>
              <a:cs typeface="+mn-cs"/>
            </a:defRPr>
          </a:pPr>
          <a:r>
            <a:rPr lang="kk-KZ" sz="800" b="0" baseline="0" dirty="0" smtClean="0">
              <a:solidFill>
                <a:schemeClr val="tx1"/>
              </a:solidFill>
              <a:effectLst/>
              <a:cs typeface="Times New Roman" pitchFamily="18" charset="0"/>
            </a:rPr>
            <a:t>Отандық өндірушілер</a:t>
          </a:r>
          <a:endParaRPr lang="ru-RU" sz="800" kern="1200" dirty="0">
            <a:solidFill>
              <a:schemeClr val="tx1"/>
            </a:solidFill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0.78698</cdr:x>
      <cdr:y>0.21134</cdr:y>
    </cdr:from>
    <cdr:to>
      <cdr:x>0.93448</cdr:x>
      <cdr:y>0.30036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11440" y="358115"/>
          <a:ext cx="414461" cy="1508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700" b="0" i="0" u="none" strike="noStrike" kern="1200" spc="0" baseline="0">
              <a:solidFill>
                <a:srgbClr val="5B9BD5"/>
              </a:solidFill>
              <a:effectLst/>
              <a:latin typeface="+mn-lt"/>
              <a:ea typeface="+mn-ea"/>
              <a:cs typeface="+mn-cs"/>
            </a:defRPr>
          </a:pPr>
          <a:r>
            <a:rPr lang="ru-RU" sz="900" b="1" kern="1200" dirty="0" smtClean="0">
              <a:solidFill>
                <a:srgbClr val="FF0000"/>
              </a:solidFill>
              <a:ea typeface="+mj-ea"/>
              <a:cs typeface="+mj-cs"/>
            </a:rPr>
            <a:t>19%</a:t>
          </a:r>
          <a:endParaRPr lang="ru-RU" sz="900" b="1" kern="1200" dirty="0">
            <a:solidFill>
              <a:srgbClr val="FF0000"/>
            </a:solidFill>
            <a:ea typeface="+mj-ea"/>
            <a:cs typeface="+mj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531" cy="715248"/>
          </a:xfrm>
          <a:prstGeom prst="rect">
            <a:avLst/>
          </a:prstGeom>
        </p:spPr>
        <p:txBody>
          <a:bodyPr vert="horz" lIns="133134" tIns="66569" rIns="133134" bIns="66569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4026" y="0"/>
            <a:ext cx="4279531" cy="715248"/>
          </a:xfrm>
          <a:prstGeom prst="rect">
            <a:avLst/>
          </a:prstGeom>
        </p:spPr>
        <p:txBody>
          <a:bodyPr vert="horz" lIns="133134" tIns="66569" rIns="133134" bIns="66569" rtlCol="0"/>
          <a:lstStyle>
            <a:lvl1pPr algn="r">
              <a:defRPr sz="1700"/>
            </a:lvl1pPr>
          </a:lstStyle>
          <a:p>
            <a:fld id="{569EE601-35A1-4728-BC0E-214E4BEED47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587232"/>
            <a:ext cx="4279531" cy="715248"/>
          </a:xfrm>
          <a:prstGeom prst="rect">
            <a:avLst/>
          </a:prstGeom>
        </p:spPr>
        <p:txBody>
          <a:bodyPr vert="horz" lIns="133134" tIns="66569" rIns="133134" bIns="66569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4026" y="13587232"/>
            <a:ext cx="4279531" cy="715248"/>
          </a:xfrm>
          <a:prstGeom prst="rect">
            <a:avLst/>
          </a:prstGeom>
        </p:spPr>
        <p:txBody>
          <a:bodyPr vert="horz" lIns="133134" tIns="66569" rIns="133134" bIns="66569" rtlCol="0" anchor="b"/>
          <a:lstStyle>
            <a:lvl1pPr algn="r">
              <a:defRPr sz="1700"/>
            </a:lvl1pPr>
          </a:lstStyle>
          <a:p>
            <a:fld id="{D43E2597-EFF9-4FB6-A4C3-76B948BA7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531" cy="715248"/>
          </a:xfrm>
          <a:prstGeom prst="rect">
            <a:avLst/>
          </a:prstGeom>
        </p:spPr>
        <p:txBody>
          <a:bodyPr vert="horz" lIns="133134" tIns="66569" rIns="133134" bIns="66569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4026" y="0"/>
            <a:ext cx="4279531" cy="715248"/>
          </a:xfrm>
          <a:prstGeom prst="rect">
            <a:avLst/>
          </a:prstGeom>
        </p:spPr>
        <p:txBody>
          <a:bodyPr vert="horz" lIns="133134" tIns="66569" rIns="133134" bIns="66569" rtlCol="0"/>
          <a:lstStyle>
            <a:lvl1pPr algn="r">
              <a:defRPr sz="1700"/>
            </a:lvl1pPr>
          </a:lstStyle>
          <a:p>
            <a:fld id="{48B91EE8-69AE-461D-8CCB-C9DF5AEE5592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071563"/>
            <a:ext cx="9542462" cy="5367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134" tIns="66569" rIns="133134" bIns="665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585" y="6794860"/>
            <a:ext cx="7900670" cy="6437233"/>
          </a:xfrm>
          <a:prstGeom prst="rect">
            <a:avLst/>
          </a:prstGeom>
        </p:spPr>
        <p:txBody>
          <a:bodyPr vert="horz" lIns="133134" tIns="66569" rIns="133134" bIns="66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587232"/>
            <a:ext cx="4279531" cy="715248"/>
          </a:xfrm>
          <a:prstGeom prst="rect">
            <a:avLst/>
          </a:prstGeom>
        </p:spPr>
        <p:txBody>
          <a:bodyPr vert="horz" lIns="133134" tIns="66569" rIns="133134" bIns="66569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4026" y="13587232"/>
            <a:ext cx="4279531" cy="715248"/>
          </a:xfrm>
          <a:prstGeom prst="rect">
            <a:avLst/>
          </a:prstGeom>
        </p:spPr>
        <p:txBody>
          <a:bodyPr vert="horz" lIns="133134" tIns="66569" rIns="133134" bIns="66569" rtlCol="0" anchor="b"/>
          <a:lstStyle>
            <a:lvl1pPr algn="r">
              <a:defRPr sz="1700"/>
            </a:lvl1pPr>
          </a:lstStyle>
          <a:p>
            <a:fld id="{6B7DA8E6-7D59-45D1-806A-C62FB4BAE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E3E45-E35B-4BF0-BCF7-F6130D466B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F3EA629-35E1-4EAC-A209-CB29522D8809}"/>
              </a:ext>
            </a:extLst>
          </p:cNvPr>
          <p:cNvSpPr txBox="1">
            <a:spLocks/>
          </p:cNvSpPr>
          <p:nvPr userDrawn="1"/>
        </p:nvSpPr>
        <p:spPr>
          <a:xfrm>
            <a:off x="8715375" y="57150"/>
            <a:ext cx="428625" cy="327692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828800"/>
            <a:ext cx="3324225" cy="1597914"/>
          </a:xfrm>
          <a:prstGeom prst="rightArrow">
            <a:avLst>
              <a:gd name="adj1" fmla="val 100000"/>
              <a:gd name="adj2" fmla="val 21388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5819776" y="1828800"/>
            <a:ext cx="3324225" cy="1597914"/>
          </a:xfrm>
          <a:prstGeom prst="leftArrow">
            <a:avLst>
              <a:gd name="adj1" fmla="val 100000"/>
              <a:gd name="adj2" fmla="val 20941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746128"/>
            <a:ext cx="4581144" cy="2654046"/>
          </a:xfrm>
          <a:prstGeom prst="rect">
            <a:avLst/>
          </a:prstGeom>
          <a:ln w="3175">
            <a:noFill/>
          </a:ln>
        </p:spPr>
        <p:txBody>
          <a:bodyPr wrap="none" tIns="0" bIns="11887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4763" y="1934376"/>
            <a:ext cx="4919472" cy="2290572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629400" y="1661394"/>
            <a:ext cx="2514600" cy="2452688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1661394"/>
            <a:ext cx="2514600" cy="2452688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117600" y="1897787"/>
            <a:ext cx="3456432" cy="1179576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1897787"/>
            <a:ext cx="3456432" cy="1179576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117600" y="3076505"/>
            <a:ext cx="3456432" cy="1179576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3076505"/>
            <a:ext cx="3456432" cy="1179576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1631930"/>
            <a:ext cx="9144000" cy="1748790"/>
          </a:xfrm>
          <a:prstGeom prst="rect">
            <a:avLst/>
          </a:prstGeom>
          <a:ln w="3175">
            <a:noFill/>
          </a:ln>
        </p:spPr>
        <p:txBody>
          <a:bodyPr bIns="548640" anchor="b"/>
          <a:lstStyle>
            <a:lvl1pPr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93750" y="1776609"/>
            <a:ext cx="3657600" cy="16002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4679950" y="1776609"/>
            <a:ext cx="3657600" cy="16002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ounded Rectangle 26"/>
          <p:cNvSpPr/>
          <p:nvPr userDrawn="1"/>
        </p:nvSpPr>
        <p:spPr bwMode="auto">
          <a:xfrm>
            <a:off x="1212850" y="3465937"/>
            <a:ext cx="2819400" cy="3218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 bwMode="auto">
          <a:xfrm>
            <a:off x="5099050" y="3465937"/>
            <a:ext cx="2819400" cy="3218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7"/>
          </p:nvPr>
        </p:nvSpPr>
        <p:spPr>
          <a:xfrm>
            <a:off x="1822450" y="3554549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50"/>
          </p:nvPr>
        </p:nvSpPr>
        <p:spPr>
          <a:xfrm>
            <a:off x="1708150" y="388924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7"/>
          </p:nvPr>
        </p:nvSpPr>
        <p:spPr>
          <a:xfrm>
            <a:off x="5708650" y="3554549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58"/>
          </p:nvPr>
        </p:nvSpPr>
        <p:spPr>
          <a:xfrm>
            <a:off x="5594350" y="388924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278124" y="1753970"/>
            <a:ext cx="2587752" cy="134416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022848" y="1753970"/>
            <a:ext cx="2587752" cy="134416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33400" y="1753970"/>
            <a:ext cx="2587752" cy="134416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452152" y="2122235"/>
            <a:ext cx="1874520" cy="140589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2568319" y="2122235"/>
            <a:ext cx="1874520" cy="140589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7" hasCustomPrompt="1"/>
          </p:nvPr>
        </p:nvSpPr>
        <p:spPr>
          <a:xfrm>
            <a:off x="4684486" y="2122235"/>
            <a:ext cx="1874520" cy="140589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800654" y="2122235"/>
            <a:ext cx="1874520" cy="140589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7995" y="2097037"/>
            <a:ext cx="1540591" cy="14191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5"/>
          </p:nvPr>
        </p:nvSpPr>
        <p:spPr>
          <a:xfrm>
            <a:off x="342900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365622" y="3517186"/>
            <a:ext cx="1545336" cy="80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5622" y="2098619"/>
            <a:ext cx="1545336" cy="309112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084851" y="2097037"/>
            <a:ext cx="1540591" cy="14191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59755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082477" y="3517186"/>
            <a:ext cx="1545336" cy="80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1"/>
          </p:nvPr>
        </p:nvSpPr>
        <p:spPr>
          <a:xfrm>
            <a:off x="2082477" y="2098619"/>
            <a:ext cx="1545336" cy="309112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801706" y="2097037"/>
            <a:ext cx="1540591" cy="14191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76610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3799332" y="3517186"/>
            <a:ext cx="1545336" cy="804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3799332" y="2098619"/>
            <a:ext cx="1545336" cy="309112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518561" y="2097037"/>
            <a:ext cx="1540591" cy="14191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7"/>
          </p:nvPr>
        </p:nvSpPr>
        <p:spPr>
          <a:xfrm>
            <a:off x="5493465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5516187" y="3517186"/>
            <a:ext cx="1545336" cy="80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16187" y="2098619"/>
            <a:ext cx="1545336" cy="309112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235416" y="2097037"/>
            <a:ext cx="1540591" cy="14191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10320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7233042" y="3517186"/>
            <a:ext cx="1545336" cy="804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/>
          </p:nvPr>
        </p:nvSpPr>
        <p:spPr>
          <a:xfrm>
            <a:off x="7233042" y="2098619"/>
            <a:ext cx="1545336" cy="309112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1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6" y="2009742"/>
            <a:ext cx="1834811" cy="213363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706290" y="2009742"/>
            <a:ext cx="1779495" cy="10102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7" y="2009742"/>
            <a:ext cx="1779495" cy="10102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703408" y="3133078"/>
            <a:ext cx="1779495" cy="10102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703408" y="2009742"/>
            <a:ext cx="1779495" cy="10102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706290" y="3133078"/>
            <a:ext cx="1779495" cy="10102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00527" y="3133078"/>
            <a:ext cx="1779495" cy="10102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6948" y="1933575"/>
            <a:ext cx="1834811" cy="2133633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08949" y="1933575"/>
            <a:ext cx="1834811" cy="2133633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40949" y="1933575"/>
            <a:ext cx="1834811" cy="2133633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672949" y="1933575"/>
            <a:ext cx="1834811" cy="2133633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89670" y="2306973"/>
            <a:ext cx="2025977" cy="1522077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48801" y="2306973"/>
            <a:ext cx="2025977" cy="1522077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38100"/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707932" y="2306973"/>
            <a:ext cx="2025977" cy="1522077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7959" y="2694751"/>
            <a:ext cx="1864816" cy="1400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24336" y="2084161"/>
            <a:ext cx="1864816" cy="1400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340713" y="2694751"/>
            <a:ext cx="1864816" cy="1400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757089" y="2084161"/>
            <a:ext cx="1864816" cy="1400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385667" y="2372645"/>
            <a:ext cx="1548560" cy="1163402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61667" y="2294875"/>
            <a:ext cx="1755594" cy="131894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32867" y="2162495"/>
            <a:ext cx="2108006" cy="1583702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7867" y="2079641"/>
            <a:ext cx="2328572" cy="174940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385667" y="2372645"/>
            <a:ext cx="1548560" cy="1163402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61667" y="2294875"/>
            <a:ext cx="1755594" cy="1318943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32867" y="2162495"/>
            <a:ext cx="2108006" cy="1583702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7867" y="2079641"/>
            <a:ext cx="2328572" cy="1749409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 rot="20906495">
            <a:off x="4899319" y="2013480"/>
            <a:ext cx="2287152" cy="1718291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rot="20906495">
            <a:off x="2079918" y="2013480"/>
            <a:ext cx="2287152" cy="1718291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448258" y="1804541"/>
            <a:ext cx="2247484" cy="1688490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9144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5687393" y="3074045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5967413" y="1928273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731709" y="2127000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974782" y="3200885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3809531" y="3321256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4793113" y="3253537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4842100" y="1921121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169539" y="2040119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320173" y="3193732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3146505" y="3233199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2" hasCustomPrompt="1"/>
          </p:nvPr>
        </p:nvSpPr>
        <p:spPr>
          <a:xfrm rot="976477">
            <a:off x="3005639" y="1913021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 rot="761790">
            <a:off x="6343966" y="2119847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 rot="21049868">
            <a:off x="6587039" y="3193732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22166" y="1772543"/>
            <a:ext cx="7899668" cy="1852368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7315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579136" y="2939549"/>
            <a:ext cx="1755594" cy="1318943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674636" y="2939549"/>
            <a:ext cx="1755594" cy="1318943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770136" y="2939549"/>
            <a:ext cx="1755594" cy="1318943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_txt_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61560" y="1643297"/>
            <a:ext cx="3603118" cy="2863933"/>
          </a:xfrm>
          <a:prstGeom prst="rect">
            <a:avLst/>
          </a:prstGeom>
          <a:ln w="28575">
            <a:noFill/>
          </a:ln>
        </p:spPr>
        <p:txBody>
          <a:bodyPr wrap="none" tIns="0" bIns="128016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932046" y="1639487"/>
            <a:ext cx="3547872" cy="135102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932046" y="3150389"/>
            <a:ext cx="3547872" cy="135102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10790" y="3052217"/>
            <a:ext cx="3364992" cy="146761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967581" y="3052217"/>
            <a:ext cx="3364992" cy="146761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l_txt_ 3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3188" y="3138194"/>
            <a:ext cx="2660904" cy="136474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3238647" y="3138194"/>
            <a:ext cx="2660904" cy="136474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994107" y="3138194"/>
            <a:ext cx="2660904" cy="136474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5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8" name="Arc 57"/>
          <p:cNvSpPr/>
          <p:nvPr userDrawn="1"/>
        </p:nvSpPr>
        <p:spPr>
          <a:xfrm flipH="1">
            <a:off x="3476625" y="2271475"/>
            <a:ext cx="2190750" cy="1643066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 userDrawn="1"/>
        </p:nvSpPr>
        <p:spPr>
          <a:xfrm flipH="1">
            <a:off x="3476625" y="2271475"/>
            <a:ext cx="2190750" cy="1643066"/>
          </a:xfrm>
          <a:prstGeom prst="arc">
            <a:avLst>
              <a:gd name="adj1" fmla="val 4004411"/>
              <a:gd name="adj2" fmla="val 679420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Arc 65"/>
          <p:cNvSpPr/>
          <p:nvPr userDrawn="1"/>
        </p:nvSpPr>
        <p:spPr>
          <a:xfrm flipH="1">
            <a:off x="3476625" y="2271475"/>
            <a:ext cx="2190750" cy="1643066"/>
          </a:xfrm>
          <a:prstGeom prst="arc">
            <a:avLst>
              <a:gd name="adj1" fmla="val 743555"/>
              <a:gd name="adj2" fmla="val 244304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Arc 66"/>
          <p:cNvSpPr/>
          <p:nvPr userDrawn="1"/>
        </p:nvSpPr>
        <p:spPr>
          <a:xfrm flipH="1">
            <a:off x="3476625" y="2271475"/>
            <a:ext cx="2190750" cy="1643066"/>
          </a:xfrm>
          <a:prstGeom prst="arc">
            <a:avLst>
              <a:gd name="adj1" fmla="val 19060360"/>
              <a:gd name="adj2" fmla="val 20763576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c 67"/>
          <p:cNvSpPr/>
          <p:nvPr userDrawn="1"/>
        </p:nvSpPr>
        <p:spPr>
          <a:xfrm flipH="1">
            <a:off x="3476625" y="2271475"/>
            <a:ext cx="2190750" cy="1643066"/>
          </a:xfrm>
          <a:prstGeom prst="arc">
            <a:avLst>
              <a:gd name="adj1" fmla="val 14838961"/>
              <a:gd name="adj2" fmla="val 17548373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Arc 68"/>
          <p:cNvSpPr/>
          <p:nvPr userDrawn="1"/>
        </p:nvSpPr>
        <p:spPr>
          <a:xfrm flipH="1">
            <a:off x="3476625" y="2271475"/>
            <a:ext cx="2190750" cy="1643066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7"/>
          <p:cNvSpPr>
            <a:spLocks noChangeArrowheads="1"/>
          </p:cNvSpPr>
          <p:nvPr userDrawn="1"/>
        </p:nvSpPr>
        <p:spPr bwMode="auto">
          <a:xfrm flipH="1">
            <a:off x="3654098" y="2196982"/>
            <a:ext cx="514498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11"/>
          <p:cNvSpPr>
            <a:spLocks noChangeArrowheads="1"/>
          </p:cNvSpPr>
          <p:nvPr userDrawn="1"/>
        </p:nvSpPr>
        <p:spPr bwMode="auto">
          <a:xfrm flipH="1">
            <a:off x="3654098" y="3582434"/>
            <a:ext cx="514498" cy="38404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12"/>
          <p:cNvSpPr>
            <a:spLocks noChangeArrowheads="1"/>
          </p:cNvSpPr>
          <p:nvPr userDrawn="1"/>
        </p:nvSpPr>
        <p:spPr bwMode="auto">
          <a:xfrm flipH="1">
            <a:off x="3178810" y="2889708"/>
            <a:ext cx="514498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7"/>
          <p:cNvSpPr>
            <a:spLocks noChangeArrowheads="1"/>
          </p:cNvSpPr>
          <p:nvPr userDrawn="1"/>
        </p:nvSpPr>
        <p:spPr bwMode="auto">
          <a:xfrm>
            <a:off x="4975404" y="2196982"/>
            <a:ext cx="514496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11"/>
          <p:cNvSpPr>
            <a:spLocks noChangeArrowheads="1"/>
          </p:cNvSpPr>
          <p:nvPr userDrawn="1"/>
        </p:nvSpPr>
        <p:spPr bwMode="auto">
          <a:xfrm>
            <a:off x="4975404" y="3582434"/>
            <a:ext cx="514496" cy="38404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2"/>
          <p:cNvSpPr>
            <a:spLocks noChangeArrowheads="1"/>
          </p:cNvSpPr>
          <p:nvPr userDrawn="1"/>
        </p:nvSpPr>
        <p:spPr bwMode="auto">
          <a:xfrm>
            <a:off x="5450693" y="2889708"/>
            <a:ext cx="514496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6" name="Straight Connector 75"/>
          <p:cNvCxnSpPr/>
          <p:nvPr userDrawn="1"/>
        </p:nvCxnSpPr>
        <p:spPr>
          <a:xfrm rot="10800000">
            <a:off x="2718332" y="2389873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rot="10800000">
            <a:off x="2031770" y="3082076"/>
            <a:ext cx="1124712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rot="10800000">
            <a:off x="2718332" y="3774280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 userDrawn="1"/>
        </p:nvSpPr>
        <p:spPr bwMode="auto">
          <a:xfrm>
            <a:off x="1514475" y="1712118"/>
            <a:ext cx="1352550" cy="2357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Rounded Rectangle 79"/>
          <p:cNvSpPr/>
          <p:nvPr userDrawn="1"/>
        </p:nvSpPr>
        <p:spPr bwMode="auto">
          <a:xfrm>
            <a:off x="1514475" y="4221955"/>
            <a:ext cx="1352550" cy="23574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ounded Rectangle 80"/>
          <p:cNvSpPr/>
          <p:nvPr userDrawn="1"/>
        </p:nvSpPr>
        <p:spPr bwMode="auto">
          <a:xfrm rot="5400000">
            <a:off x="243353" y="2925603"/>
            <a:ext cx="1014413" cy="3143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35"/>
          </p:nvPr>
        </p:nvSpPr>
        <p:spPr>
          <a:xfrm>
            <a:off x="3714161" y="2881165"/>
            <a:ext cx="1715678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7"/>
          </p:nvPr>
        </p:nvSpPr>
        <p:spPr>
          <a:xfrm>
            <a:off x="3797300" y="2709127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8" hasCustomPrompt="1"/>
          </p:nvPr>
        </p:nvSpPr>
        <p:spPr>
          <a:xfrm>
            <a:off x="3714497" y="2279526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3239209" y="2972252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3714497" y="3664066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5035802" y="2279526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5511091" y="2972252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5035802" y="3664066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44"/>
          </p:nvPr>
        </p:nvSpPr>
        <p:spPr>
          <a:xfrm>
            <a:off x="1562100" y="1757698"/>
            <a:ext cx="12573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45"/>
          </p:nvPr>
        </p:nvSpPr>
        <p:spPr>
          <a:xfrm>
            <a:off x="1562100" y="4267535"/>
            <a:ext cx="12573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46"/>
          </p:nvPr>
        </p:nvSpPr>
        <p:spPr>
          <a:xfrm rot="16200000">
            <a:off x="279072" y="2986376"/>
            <a:ext cx="942975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93" name="Straight Connector 92"/>
          <p:cNvCxnSpPr/>
          <p:nvPr userDrawn="1"/>
        </p:nvCxnSpPr>
        <p:spPr>
          <a:xfrm rot="10800000">
            <a:off x="5481636" y="2389873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 userDrawn="1"/>
        </p:nvCxnSpPr>
        <p:spPr>
          <a:xfrm rot="10800000">
            <a:off x="5956935" y="3082076"/>
            <a:ext cx="1124712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 rot="10800000">
            <a:off x="5486398" y="3774280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 userDrawn="1"/>
        </p:nvSpPr>
        <p:spPr bwMode="auto">
          <a:xfrm>
            <a:off x="6267450" y="1712118"/>
            <a:ext cx="1352550" cy="2357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Rounded Rectangle 96"/>
          <p:cNvSpPr/>
          <p:nvPr userDrawn="1"/>
        </p:nvSpPr>
        <p:spPr bwMode="auto">
          <a:xfrm>
            <a:off x="6267450" y="4221955"/>
            <a:ext cx="1352550" cy="23574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ounded Rectangle 97"/>
          <p:cNvSpPr/>
          <p:nvPr userDrawn="1"/>
        </p:nvSpPr>
        <p:spPr bwMode="auto">
          <a:xfrm rot="5400000">
            <a:off x="7880422" y="2925603"/>
            <a:ext cx="1014413" cy="31432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47"/>
          </p:nvPr>
        </p:nvSpPr>
        <p:spPr>
          <a:xfrm>
            <a:off x="6315075" y="1757698"/>
            <a:ext cx="12573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48"/>
          </p:nvPr>
        </p:nvSpPr>
        <p:spPr>
          <a:xfrm>
            <a:off x="6315075" y="4267535"/>
            <a:ext cx="12573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49"/>
          </p:nvPr>
        </p:nvSpPr>
        <p:spPr>
          <a:xfrm rot="5400000">
            <a:off x="7916142" y="2986376"/>
            <a:ext cx="942975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2" name="Picture Placeholder 7"/>
          <p:cNvSpPr>
            <a:spLocks noGrp="1"/>
          </p:cNvSpPr>
          <p:nvPr>
            <p:ph type="pic" sz="quarter" idx="50" hasCustomPrompt="1"/>
          </p:nvPr>
        </p:nvSpPr>
        <p:spPr>
          <a:xfrm>
            <a:off x="1647822" y="1982391"/>
            <a:ext cx="1088136" cy="81610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3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952498" y="2675334"/>
            <a:ext cx="1088136" cy="81610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1647826" y="3368280"/>
            <a:ext cx="1088136" cy="816102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00796" y="1982391"/>
            <a:ext cx="1088136" cy="81610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7091363" y="2675334"/>
            <a:ext cx="1088136" cy="81610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7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400800" y="3368280"/>
            <a:ext cx="1088136" cy="816102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5" name="Arc 34"/>
          <p:cNvSpPr/>
          <p:nvPr userDrawn="1"/>
        </p:nvSpPr>
        <p:spPr>
          <a:xfrm flipH="1">
            <a:off x="1123950" y="2295289"/>
            <a:ext cx="2190750" cy="1643066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c 35"/>
          <p:cNvSpPr/>
          <p:nvPr userDrawn="1"/>
        </p:nvSpPr>
        <p:spPr>
          <a:xfrm flipH="1">
            <a:off x="1123950" y="2295289"/>
            <a:ext cx="2190750" cy="1643066"/>
          </a:xfrm>
          <a:prstGeom prst="arc">
            <a:avLst>
              <a:gd name="adj1" fmla="val 14838961"/>
              <a:gd name="adj2" fmla="val 676638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c 36"/>
          <p:cNvSpPr/>
          <p:nvPr userDrawn="1"/>
        </p:nvSpPr>
        <p:spPr>
          <a:xfrm flipH="1">
            <a:off x="1123950" y="2295289"/>
            <a:ext cx="2190750" cy="1643066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7"/>
          <p:cNvSpPr>
            <a:spLocks noChangeArrowheads="1"/>
          </p:cNvSpPr>
          <p:nvPr userDrawn="1"/>
        </p:nvSpPr>
        <p:spPr bwMode="auto">
          <a:xfrm>
            <a:off x="2622729" y="2220795"/>
            <a:ext cx="514496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 userDrawn="1"/>
        </p:nvSpPr>
        <p:spPr bwMode="auto">
          <a:xfrm>
            <a:off x="2622729" y="3606248"/>
            <a:ext cx="514496" cy="38404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 userDrawn="1"/>
        </p:nvSpPr>
        <p:spPr bwMode="auto">
          <a:xfrm>
            <a:off x="3098018" y="2913521"/>
            <a:ext cx="514496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35"/>
          </p:nvPr>
        </p:nvSpPr>
        <p:spPr>
          <a:xfrm>
            <a:off x="1361486" y="2904978"/>
            <a:ext cx="1715678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7"/>
          </p:nvPr>
        </p:nvSpPr>
        <p:spPr>
          <a:xfrm>
            <a:off x="1444625" y="273294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2683127" y="2303339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3158416" y="2996066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2683127" y="3687879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rot="10800000">
            <a:off x="3132934" y="2413686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rot="10800000">
            <a:off x="3604260" y="3105889"/>
            <a:ext cx="1124712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rot="10800000">
            <a:off x="3132934" y="3798093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048121" y="2006204"/>
            <a:ext cx="1088136" cy="81610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738688" y="2699147"/>
            <a:ext cx="1088136" cy="81610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4048125" y="3392093"/>
            <a:ext cx="1088136" cy="81610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6"/>
          </p:nvPr>
        </p:nvSpPr>
        <p:spPr>
          <a:xfrm>
            <a:off x="5393375" y="2178991"/>
            <a:ext cx="2121408" cy="4308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57"/>
          </p:nvPr>
        </p:nvSpPr>
        <p:spPr>
          <a:xfrm>
            <a:off x="5391150" y="1993106"/>
            <a:ext cx="1354104" cy="1445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58"/>
          </p:nvPr>
        </p:nvSpPr>
        <p:spPr>
          <a:xfrm>
            <a:off x="6076950" y="2945607"/>
            <a:ext cx="2121408" cy="4308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59"/>
          </p:nvPr>
        </p:nvSpPr>
        <p:spPr>
          <a:xfrm>
            <a:off x="6074725" y="2759722"/>
            <a:ext cx="1354104" cy="1445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0"/>
          </p:nvPr>
        </p:nvSpPr>
        <p:spPr>
          <a:xfrm>
            <a:off x="5393375" y="3788716"/>
            <a:ext cx="2121408" cy="4308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1"/>
          </p:nvPr>
        </p:nvSpPr>
        <p:spPr>
          <a:xfrm>
            <a:off x="5391150" y="3602831"/>
            <a:ext cx="1354104" cy="1445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animBg="1"/>
      <p:bldP spid="5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705637" y="1952625"/>
            <a:ext cx="1693164" cy="126987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>
            <a:off x="752119" y="356528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0"/>
          </p:nvPr>
        </p:nvSpPr>
        <p:spPr>
          <a:xfrm>
            <a:off x="637819" y="373731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51"/>
          </p:nvPr>
        </p:nvSpPr>
        <p:spPr>
          <a:xfrm>
            <a:off x="752119" y="3395403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2716273" y="1952625"/>
            <a:ext cx="1693164" cy="126987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55"/>
          </p:nvPr>
        </p:nvSpPr>
        <p:spPr>
          <a:xfrm>
            <a:off x="2762755" y="356528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56"/>
          </p:nvPr>
        </p:nvSpPr>
        <p:spPr>
          <a:xfrm>
            <a:off x="2648455" y="373731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57"/>
          </p:nvPr>
        </p:nvSpPr>
        <p:spPr>
          <a:xfrm>
            <a:off x="2762755" y="3395403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4726909" y="1952625"/>
            <a:ext cx="1693164" cy="126987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9"/>
          </p:nvPr>
        </p:nvSpPr>
        <p:spPr>
          <a:xfrm>
            <a:off x="4773391" y="356528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60"/>
          </p:nvPr>
        </p:nvSpPr>
        <p:spPr>
          <a:xfrm>
            <a:off x="4659091" y="373731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61"/>
          </p:nvPr>
        </p:nvSpPr>
        <p:spPr>
          <a:xfrm>
            <a:off x="4773391" y="3395403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6737546" y="1952625"/>
            <a:ext cx="1693164" cy="126987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3"/>
          </p:nvPr>
        </p:nvSpPr>
        <p:spPr>
          <a:xfrm>
            <a:off x="6784028" y="356528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4"/>
          </p:nvPr>
        </p:nvSpPr>
        <p:spPr>
          <a:xfrm>
            <a:off x="6669728" y="373731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65"/>
          </p:nvPr>
        </p:nvSpPr>
        <p:spPr>
          <a:xfrm>
            <a:off x="6784028" y="3395403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51"/>
          </p:nvPr>
        </p:nvSpPr>
        <p:spPr>
          <a:xfrm>
            <a:off x="923925" y="1880521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57"/>
          </p:nvPr>
        </p:nvSpPr>
        <p:spPr>
          <a:xfrm>
            <a:off x="6610350" y="1880521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797918" y="1736122"/>
            <a:ext cx="1693164" cy="1269873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4652918" y="1736122"/>
            <a:ext cx="1693164" cy="1269873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9"/>
          </p:nvPr>
        </p:nvSpPr>
        <p:spPr>
          <a:xfrm>
            <a:off x="923925" y="3275076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60"/>
          </p:nvPr>
        </p:nvSpPr>
        <p:spPr>
          <a:xfrm>
            <a:off x="6610350" y="3275076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1" hasCustomPrompt="1"/>
          </p:nvPr>
        </p:nvSpPr>
        <p:spPr>
          <a:xfrm>
            <a:off x="2797918" y="3130677"/>
            <a:ext cx="1693164" cy="1269873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4652918" y="3130677"/>
            <a:ext cx="1693164" cy="1269873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837468" y="1785885"/>
            <a:ext cx="1606620" cy="1204965"/>
          </a:xfrm>
          <a:prstGeom prst="diamond">
            <a:avLst/>
          </a:prstGeom>
          <a:ln w="69850" cap="flat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697626" y="1785885"/>
            <a:ext cx="1606620" cy="1204965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2837468" y="3205110"/>
            <a:ext cx="1606620" cy="1204965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4697626" y="3205110"/>
            <a:ext cx="1606620" cy="1204965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50"/>
          </p:nvPr>
        </p:nvSpPr>
        <p:spPr>
          <a:xfrm>
            <a:off x="809465" y="2054101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51"/>
          </p:nvPr>
        </p:nvSpPr>
        <p:spPr>
          <a:xfrm>
            <a:off x="1038065" y="188929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8"/>
          </p:nvPr>
        </p:nvSpPr>
        <p:spPr>
          <a:xfrm>
            <a:off x="809465" y="3482851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9"/>
          </p:nvPr>
        </p:nvSpPr>
        <p:spPr>
          <a:xfrm>
            <a:off x="1038065" y="331804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61"/>
          </p:nvPr>
        </p:nvSpPr>
        <p:spPr>
          <a:xfrm>
            <a:off x="6508554" y="2054101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6508554" y="188929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64"/>
          </p:nvPr>
        </p:nvSpPr>
        <p:spPr>
          <a:xfrm>
            <a:off x="6508554" y="3482851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65"/>
          </p:nvPr>
        </p:nvSpPr>
        <p:spPr>
          <a:xfrm>
            <a:off x="6508554" y="331804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61"/>
          </p:nvPr>
        </p:nvSpPr>
        <p:spPr>
          <a:xfrm>
            <a:off x="1866900" y="2219369"/>
            <a:ext cx="1426464" cy="46673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1866900" y="2054558"/>
            <a:ext cx="1426464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63" hasCustomPrompt="1"/>
          </p:nvPr>
        </p:nvSpPr>
        <p:spPr>
          <a:xfrm>
            <a:off x="583092" y="3375781"/>
            <a:ext cx="1163158" cy="87236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3314146" y="3375781"/>
            <a:ext cx="1163158" cy="87236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5" hasCustomPrompt="1"/>
          </p:nvPr>
        </p:nvSpPr>
        <p:spPr>
          <a:xfrm>
            <a:off x="6045200" y="3375781"/>
            <a:ext cx="1163158" cy="87236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66" hasCustomPrompt="1"/>
          </p:nvPr>
        </p:nvSpPr>
        <p:spPr>
          <a:xfrm>
            <a:off x="583092" y="1947862"/>
            <a:ext cx="1163158" cy="87236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67"/>
          </p:nvPr>
        </p:nvSpPr>
        <p:spPr>
          <a:xfrm>
            <a:off x="1898062" y="3676062"/>
            <a:ext cx="1426464" cy="4663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68"/>
          </p:nvPr>
        </p:nvSpPr>
        <p:spPr>
          <a:xfrm>
            <a:off x="1898062" y="3511251"/>
            <a:ext cx="1426464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69"/>
          </p:nvPr>
        </p:nvSpPr>
        <p:spPr>
          <a:xfrm>
            <a:off x="4615862" y="3676062"/>
            <a:ext cx="1426464" cy="4663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70"/>
          </p:nvPr>
        </p:nvSpPr>
        <p:spPr>
          <a:xfrm>
            <a:off x="4615862" y="3511251"/>
            <a:ext cx="1426464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71"/>
          </p:nvPr>
        </p:nvSpPr>
        <p:spPr>
          <a:xfrm>
            <a:off x="7371762" y="3676062"/>
            <a:ext cx="1426464" cy="4663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72"/>
          </p:nvPr>
        </p:nvSpPr>
        <p:spPr>
          <a:xfrm>
            <a:off x="7371762" y="3511251"/>
            <a:ext cx="1426464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 flipV="1">
            <a:off x="1165465" y="3119437"/>
            <a:ext cx="2697480" cy="11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rot="5400000">
            <a:off x="3781425" y="3232943"/>
            <a:ext cx="228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1163877" y="2890838"/>
            <a:ext cx="1588" cy="457200"/>
            <a:chOff x="1163877" y="2705100"/>
            <a:chExt cx="1588" cy="609600"/>
          </a:xfrm>
        </p:grpSpPr>
        <p:cxnSp>
          <p:nvCxnSpPr>
            <p:cNvPr id="61" name="Straight Connector 60"/>
            <p:cNvCxnSpPr/>
            <p:nvPr userDrawn="1"/>
          </p:nvCxnSpPr>
          <p:spPr>
            <a:xfrm rot="5400000">
              <a:off x="1012271" y="31615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rot="5400000">
              <a:off x="1012271" y="28567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 userDrawn="1"/>
        </p:nvCxnSpPr>
        <p:spPr>
          <a:xfrm flipV="1">
            <a:off x="3899934" y="3119437"/>
            <a:ext cx="2697480" cy="11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rot="5400000">
            <a:off x="6515894" y="3232943"/>
            <a:ext cx="228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2943225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54438" y="2890838"/>
            <a:ext cx="1635124" cy="122634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6"/>
          </p:nvPr>
        </p:nvSpPr>
        <p:spPr>
          <a:xfrm>
            <a:off x="875408" y="3413285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875408" y="3610163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761108" y="3590380"/>
            <a:ext cx="1828800" cy="11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half" idx="41"/>
          </p:nvPr>
        </p:nvSpPr>
        <p:spPr>
          <a:xfrm>
            <a:off x="761108" y="3797000"/>
            <a:ext cx="1828800" cy="3879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665034" y="1798710"/>
            <a:ext cx="2020948" cy="1515711"/>
          </a:xfrm>
          <a:prstGeom prst="roundRect">
            <a:avLst>
              <a:gd name="adj" fmla="val 12935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grpSp>
        <p:nvGrpSpPr>
          <p:cNvPr id="33" name="Group 11"/>
          <p:cNvGrpSpPr/>
          <p:nvPr userDrawn="1"/>
        </p:nvGrpSpPr>
        <p:grpSpPr>
          <a:xfrm>
            <a:off x="1163608" y="4214632"/>
            <a:ext cx="1023800" cy="224018"/>
            <a:chOff x="3733800" y="3067050"/>
            <a:chExt cx="1504430" cy="438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3771900" y="3733651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3771900" y="3930528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657600" y="3910745"/>
            <a:ext cx="1828800" cy="11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3657600" y="4117365"/>
            <a:ext cx="1828800" cy="3879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561526" y="2119076"/>
            <a:ext cx="2020948" cy="1515711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1161894" y="3676501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161894" y="3873378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047594" y="3853595"/>
            <a:ext cx="1828800" cy="11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047594" y="4060215"/>
            <a:ext cx="1828800" cy="3879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51520" y="2061926"/>
            <a:ext cx="2020948" cy="1515711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Apple iMac 27_ Final_72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0173" y="1811983"/>
            <a:ext cx="3135374" cy="189142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80060" y="1900445"/>
            <a:ext cx="2895600" cy="12334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3" name="Picture 12" descr="apple_moni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575" y="1801116"/>
            <a:ext cx="3225798" cy="2618484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58889" y="1940408"/>
            <a:ext cx="2587686" cy="1608580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686" h="2144773">
                <a:moveTo>
                  <a:pt x="0" y="0"/>
                </a:moveTo>
                <a:lnTo>
                  <a:pt x="2468623" y="490538"/>
                </a:lnTo>
                <a:lnTo>
                  <a:pt x="2587686" y="2120961"/>
                </a:lnTo>
                <a:lnTo>
                  <a:pt x="123825" y="2144773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c-Angled-PSD-MockUp-P-Px.co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625501" flipH="1">
            <a:off x="358775" y="2259566"/>
            <a:ext cx="4208463" cy="1803627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664691">
            <a:off x="779908" y="2396209"/>
            <a:ext cx="3377202" cy="1240817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  <a:gd name="connsiteX0" fmla="*/ 1235075 w 3822761"/>
              <a:gd name="connsiteY0" fmla="*/ 0 h 2120961"/>
              <a:gd name="connsiteX1" fmla="*/ 3703698 w 3822761"/>
              <a:gd name="connsiteY1" fmla="*/ 490538 h 2120961"/>
              <a:gd name="connsiteX2" fmla="*/ 3822761 w 3822761"/>
              <a:gd name="connsiteY2" fmla="*/ 2120961 h 2120961"/>
              <a:gd name="connsiteX3" fmla="*/ 0 w 3822761"/>
              <a:gd name="connsiteY3" fmla="*/ 474723 h 2120961"/>
              <a:gd name="connsiteX4" fmla="*/ 1235075 w 3822761"/>
              <a:gd name="connsiteY4" fmla="*/ 0 h 2120961"/>
              <a:gd name="connsiteX0" fmla="*/ 949325 w 3537011"/>
              <a:gd name="connsiteY0" fmla="*/ 0 h 2120961"/>
              <a:gd name="connsiteX1" fmla="*/ 3417948 w 3537011"/>
              <a:gd name="connsiteY1" fmla="*/ 490538 h 2120961"/>
              <a:gd name="connsiteX2" fmla="*/ 3537011 w 3537011"/>
              <a:gd name="connsiteY2" fmla="*/ 2120961 h 2120961"/>
              <a:gd name="connsiteX3" fmla="*/ 0 w 3537011"/>
              <a:gd name="connsiteY3" fmla="*/ 531873 h 2120961"/>
              <a:gd name="connsiteX4" fmla="*/ 949325 w 3537011"/>
              <a:gd name="connsiteY4" fmla="*/ 0 h 2120961"/>
              <a:gd name="connsiteX0" fmla="*/ 1258888 w 3846574"/>
              <a:gd name="connsiteY0" fmla="*/ 0 h 2120961"/>
              <a:gd name="connsiteX1" fmla="*/ 3727511 w 3846574"/>
              <a:gd name="connsiteY1" fmla="*/ 490538 h 2120961"/>
              <a:gd name="connsiteX2" fmla="*/ 3846574 w 3846574"/>
              <a:gd name="connsiteY2" fmla="*/ 2120961 h 2120961"/>
              <a:gd name="connsiteX3" fmla="*/ 0 w 3846574"/>
              <a:gd name="connsiteY3" fmla="*/ 460436 h 2120961"/>
              <a:gd name="connsiteX4" fmla="*/ 1258888 w 3846574"/>
              <a:gd name="connsiteY4" fmla="*/ 0 h 2120961"/>
              <a:gd name="connsiteX0" fmla="*/ 1258888 w 3727511"/>
              <a:gd name="connsiteY0" fmla="*/ 0 h 1658999"/>
              <a:gd name="connsiteX1" fmla="*/ 3727511 w 3727511"/>
              <a:gd name="connsiteY1" fmla="*/ 490538 h 1658999"/>
              <a:gd name="connsiteX2" fmla="*/ 2079686 w 3727511"/>
              <a:gd name="connsiteY2" fmla="*/ 1658999 h 1658999"/>
              <a:gd name="connsiteX3" fmla="*/ 0 w 3727511"/>
              <a:gd name="connsiteY3" fmla="*/ 460436 h 1658999"/>
              <a:gd name="connsiteX4" fmla="*/ 1258888 w 3727511"/>
              <a:gd name="connsiteY4" fmla="*/ 0 h 1658999"/>
              <a:gd name="connsiteX0" fmla="*/ 1258888 w 3379849"/>
              <a:gd name="connsiteY0" fmla="*/ 0 h 1658999"/>
              <a:gd name="connsiteX1" fmla="*/ 3379849 w 3379849"/>
              <a:gd name="connsiteY1" fmla="*/ 1090613 h 1658999"/>
              <a:gd name="connsiteX2" fmla="*/ 2079686 w 3379849"/>
              <a:gd name="connsiteY2" fmla="*/ 1658999 h 1658999"/>
              <a:gd name="connsiteX3" fmla="*/ 0 w 3379849"/>
              <a:gd name="connsiteY3" fmla="*/ 460436 h 1658999"/>
              <a:gd name="connsiteX4" fmla="*/ 1258888 w 3379849"/>
              <a:gd name="connsiteY4" fmla="*/ 0 h 1658999"/>
              <a:gd name="connsiteX0" fmla="*/ 1258888 w 3379849"/>
              <a:gd name="connsiteY0" fmla="*/ 0 h 1767183"/>
              <a:gd name="connsiteX1" fmla="*/ 3379849 w 3379849"/>
              <a:gd name="connsiteY1" fmla="*/ 1090613 h 1767183"/>
              <a:gd name="connsiteX2" fmla="*/ 2270721 w 3379849"/>
              <a:gd name="connsiteY2" fmla="*/ 1767183 h 1767183"/>
              <a:gd name="connsiteX3" fmla="*/ 0 w 3379849"/>
              <a:gd name="connsiteY3" fmla="*/ 460436 h 1767183"/>
              <a:gd name="connsiteX4" fmla="*/ 1258888 w 3379849"/>
              <a:gd name="connsiteY4" fmla="*/ 0 h 1767183"/>
              <a:gd name="connsiteX0" fmla="*/ 1258888 w 3379849"/>
              <a:gd name="connsiteY0" fmla="*/ 0 h 1662757"/>
              <a:gd name="connsiteX1" fmla="*/ 3379849 w 3379849"/>
              <a:gd name="connsiteY1" fmla="*/ 1090613 h 1662757"/>
              <a:gd name="connsiteX2" fmla="*/ 2085275 w 3379849"/>
              <a:gd name="connsiteY2" fmla="*/ 1662757 h 1662757"/>
              <a:gd name="connsiteX3" fmla="*/ 0 w 3379849"/>
              <a:gd name="connsiteY3" fmla="*/ 460436 h 1662757"/>
              <a:gd name="connsiteX4" fmla="*/ 1258888 w 3379849"/>
              <a:gd name="connsiteY4" fmla="*/ 0 h 1662757"/>
              <a:gd name="connsiteX0" fmla="*/ 1258888 w 3483193"/>
              <a:gd name="connsiteY0" fmla="*/ 0 h 1662757"/>
              <a:gd name="connsiteX1" fmla="*/ 3483193 w 3483193"/>
              <a:gd name="connsiteY1" fmla="*/ 1172289 h 1662757"/>
              <a:gd name="connsiteX2" fmla="*/ 2085275 w 3483193"/>
              <a:gd name="connsiteY2" fmla="*/ 1662757 h 1662757"/>
              <a:gd name="connsiteX3" fmla="*/ 0 w 3483193"/>
              <a:gd name="connsiteY3" fmla="*/ 460436 h 1662757"/>
              <a:gd name="connsiteX4" fmla="*/ 1258888 w 3483193"/>
              <a:gd name="connsiteY4" fmla="*/ 0 h 1662757"/>
              <a:gd name="connsiteX0" fmla="*/ 1258888 w 3366841"/>
              <a:gd name="connsiteY0" fmla="*/ 0 h 1662757"/>
              <a:gd name="connsiteX1" fmla="*/ 3366841 w 3366841"/>
              <a:gd name="connsiteY1" fmla="*/ 1073747 h 1662757"/>
              <a:gd name="connsiteX2" fmla="*/ 2085275 w 3366841"/>
              <a:gd name="connsiteY2" fmla="*/ 1662757 h 1662757"/>
              <a:gd name="connsiteX3" fmla="*/ 0 w 3366841"/>
              <a:gd name="connsiteY3" fmla="*/ 460436 h 1662757"/>
              <a:gd name="connsiteX4" fmla="*/ 1258888 w 3366841"/>
              <a:gd name="connsiteY4" fmla="*/ 0 h 1662757"/>
              <a:gd name="connsiteX0" fmla="*/ 1099489 w 3366841"/>
              <a:gd name="connsiteY0" fmla="*/ 0 h 1510224"/>
              <a:gd name="connsiteX1" fmla="*/ 3366841 w 3366841"/>
              <a:gd name="connsiteY1" fmla="*/ 921214 h 1510224"/>
              <a:gd name="connsiteX2" fmla="*/ 2085275 w 3366841"/>
              <a:gd name="connsiteY2" fmla="*/ 1510224 h 1510224"/>
              <a:gd name="connsiteX3" fmla="*/ 0 w 3366841"/>
              <a:gd name="connsiteY3" fmla="*/ 307903 h 1510224"/>
              <a:gd name="connsiteX4" fmla="*/ 1099489 w 3366841"/>
              <a:gd name="connsiteY4" fmla="*/ 0 h 1510224"/>
              <a:gd name="connsiteX0" fmla="*/ 1241108 w 3366841"/>
              <a:gd name="connsiteY0" fmla="*/ 0 h 1654423"/>
              <a:gd name="connsiteX1" fmla="*/ 3366841 w 3366841"/>
              <a:gd name="connsiteY1" fmla="*/ 1065413 h 1654423"/>
              <a:gd name="connsiteX2" fmla="*/ 2085275 w 3366841"/>
              <a:gd name="connsiteY2" fmla="*/ 1654423 h 1654423"/>
              <a:gd name="connsiteX3" fmla="*/ 0 w 3366841"/>
              <a:gd name="connsiteY3" fmla="*/ 452102 h 1654423"/>
              <a:gd name="connsiteX4" fmla="*/ 1241108 w 3366841"/>
              <a:gd name="connsiteY4" fmla="*/ 0 h 1654423"/>
              <a:gd name="connsiteX0" fmla="*/ 817301 w 2943034"/>
              <a:gd name="connsiteY0" fmla="*/ 0 h 1654423"/>
              <a:gd name="connsiteX1" fmla="*/ 2943034 w 2943034"/>
              <a:gd name="connsiteY1" fmla="*/ 1065413 h 1654423"/>
              <a:gd name="connsiteX2" fmla="*/ 1661468 w 2943034"/>
              <a:gd name="connsiteY2" fmla="*/ 1654423 h 1654423"/>
              <a:gd name="connsiteX3" fmla="*/ 0 w 2943034"/>
              <a:gd name="connsiteY3" fmla="*/ 509857 h 1654423"/>
              <a:gd name="connsiteX4" fmla="*/ 817301 w 2943034"/>
              <a:gd name="connsiteY4" fmla="*/ 0 h 1654423"/>
              <a:gd name="connsiteX0" fmla="*/ 1251469 w 3377202"/>
              <a:gd name="connsiteY0" fmla="*/ 0 h 1654423"/>
              <a:gd name="connsiteX1" fmla="*/ 3377202 w 3377202"/>
              <a:gd name="connsiteY1" fmla="*/ 1065413 h 1654423"/>
              <a:gd name="connsiteX2" fmla="*/ 2095636 w 3377202"/>
              <a:gd name="connsiteY2" fmla="*/ 1654423 h 1654423"/>
              <a:gd name="connsiteX3" fmla="*/ 0 w 3377202"/>
              <a:gd name="connsiteY3" fmla="*/ 473543 h 1654423"/>
              <a:gd name="connsiteX4" fmla="*/ 1251469 w 3377202"/>
              <a:gd name="connsiteY4" fmla="*/ 0 h 165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202" h="1654423">
                <a:moveTo>
                  <a:pt x="1251469" y="0"/>
                </a:moveTo>
                <a:lnTo>
                  <a:pt x="3377202" y="1065413"/>
                </a:lnTo>
                <a:lnTo>
                  <a:pt x="2095636" y="1654423"/>
                </a:lnTo>
                <a:lnTo>
                  <a:pt x="0" y="473543"/>
                </a:lnTo>
                <a:lnTo>
                  <a:pt x="1251469" y="0"/>
                </a:lnTo>
                <a:close/>
              </a:path>
            </a:pathLst>
          </a:custGeom>
          <a:ln w="31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tIns="0" bIns="548640" anchor="b"/>
          <a:lstStyle>
            <a:lvl1pPr algn="ctr" rtl="0">
              <a:buNone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PS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34350" y="1860250"/>
            <a:ext cx="3709651" cy="3273725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54325">
            <a:off x="6055150" y="2315165"/>
            <a:ext cx="1444752" cy="1913382"/>
          </a:xfrm>
          <a:prstGeom prst="rect">
            <a:avLst/>
          </a:prstGeom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3495675"/>
            <a:ext cx="9144000" cy="1647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 descr="iPhone5s_Flat_Vitaly_Medvede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05200" y="1841816"/>
            <a:ext cx="2133600" cy="2750757"/>
          </a:xfrm>
          <a:prstGeom prst="rect">
            <a:avLst/>
          </a:prstGeom>
        </p:spPr>
      </p:pic>
      <p:sp>
        <p:nvSpPr>
          <p:cNvPr id="17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45719" y="2219324"/>
            <a:ext cx="1452565" cy="191095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806309"/>
            <a:ext cx="4104136" cy="333719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1754418">
            <a:off x="2481322" y="1931379"/>
            <a:ext cx="901846" cy="1695816"/>
          </a:xfrm>
          <a:custGeom>
            <a:avLst/>
            <a:gdLst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0 w 1452565"/>
              <a:gd name="connsiteY3" fmla="*/ 2547940 h 2547940"/>
              <a:gd name="connsiteX4" fmla="*/ 0 w 1452565"/>
              <a:gd name="connsiteY4" fmla="*/ 0 h 2547940"/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68614 w 1452565"/>
              <a:gd name="connsiteY3" fmla="*/ 1643533 h 2547940"/>
              <a:gd name="connsiteX4" fmla="*/ 0 w 1452565"/>
              <a:gd name="connsiteY4" fmla="*/ 0 h 2547940"/>
              <a:gd name="connsiteX0" fmla="*/ 3471 w 1456036"/>
              <a:gd name="connsiteY0" fmla="*/ 0 h 2547940"/>
              <a:gd name="connsiteX1" fmla="*/ 1456036 w 1456036"/>
              <a:gd name="connsiteY1" fmla="*/ 0 h 2547940"/>
              <a:gd name="connsiteX2" fmla="*/ 1456036 w 1456036"/>
              <a:gd name="connsiteY2" fmla="*/ 2547940 h 2547940"/>
              <a:gd name="connsiteX3" fmla="*/ 0 w 1456036"/>
              <a:gd name="connsiteY3" fmla="*/ 2047750 h 2547940"/>
              <a:gd name="connsiteX4" fmla="*/ 3471 w 1456036"/>
              <a:gd name="connsiteY4" fmla="*/ 0 h 254794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937317 w 1456036"/>
              <a:gd name="connsiteY2" fmla="*/ 1972324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22550 w 1456036"/>
              <a:gd name="connsiteY2" fmla="*/ 1767312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81484 w 1456036"/>
              <a:gd name="connsiteY2" fmla="*/ 1872588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881484"/>
              <a:gd name="connsiteY0" fmla="*/ 202204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3471 w 881484"/>
              <a:gd name="connsiteY4" fmla="*/ 202204 h 2249954"/>
              <a:gd name="connsiteX0" fmla="*/ 131335 w 881484"/>
              <a:gd name="connsiteY0" fmla="*/ 261617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131335 w 881484"/>
              <a:gd name="connsiteY4" fmla="*/ 261617 h 2249954"/>
              <a:gd name="connsiteX0" fmla="*/ 0 w 884667"/>
              <a:gd name="connsiteY0" fmla="*/ 242316 h 2249954"/>
              <a:gd name="connsiteX1" fmla="*/ 858447 w 884667"/>
              <a:gd name="connsiteY1" fmla="*/ 0 h 2249954"/>
              <a:gd name="connsiteX2" fmla="*/ 884667 w 884667"/>
              <a:gd name="connsiteY2" fmla="*/ 2074792 h 2249954"/>
              <a:gd name="connsiteX3" fmla="*/ 3183 w 884667"/>
              <a:gd name="connsiteY3" fmla="*/ 2249954 h 2249954"/>
              <a:gd name="connsiteX4" fmla="*/ 0 w 884667"/>
              <a:gd name="connsiteY4" fmla="*/ 242316 h 2249954"/>
              <a:gd name="connsiteX0" fmla="*/ 0 w 899958"/>
              <a:gd name="connsiteY0" fmla="*/ 242316 h 2249954"/>
              <a:gd name="connsiteX1" fmla="*/ 858447 w 899958"/>
              <a:gd name="connsiteY1" fmla="*/ 0 h 2249954"/>
              <a:gd name="connsiteX2" fmla="*/ 899958 w 899958"/>
              <a:gd name="connsiteY2" fmla="*/ 2082607 h 2249954"/>
              <a:gd name="connsiteX3" fmla="*/ 3183 w 899958"/>
              <a:gd name="connsiteY3" fmla="*/ 2249954 h 2249954"/>
              <a:gd name="connsiteX4" fmla="*/ 0 w 899958"/>
              <a:gd name="connsiteY4" fmla="*/ 242316 h 2249954"/>
              <a:gd name="connsiteX0" fmla="*/ 0 w 899958"/>
              <a:gd name="connsiteY0" fmla="*/ 194039 h 2201677"/>
              <a:gd name="connsiteX1" fmla="*/ 806332 w 899958"/>
              <a:gd name="connsiteY1" fmla="*/ 0 h 2201677"/>
              <a:gd name="connsiteX2" fmla="*/ 899958 w 899958"/>
              <a:gd name="connsiteY2" fmla="*/ 2034330 h 2201677"/>
              <a:gd name="connsiteX3" fmla="*/ 3183 w 899958"/>
              <a:gd name="connsiteY3" fmla="*/ 2201677 h 2201677"/>
              <a:gd name="connsiteX4" fmla="*/ 0 w 899958"/>
              <a:gd name="connsiteY4" fmla="*/ 194039 h 2201677"/>
              <a:gd name="connsiteX0" fmla="*/ 0 w 899958"/>
              <a:gd name="connsiteY0" fmla="*/ 247883 h 2255521"/>
              <a:gd name="connsiteX1" fmla="*/ 863517 w 899958"/>
              <a:gd name="connsiteY1" fmla="*/ 0 h 2255521"/>
              <a:gd name="connsiteX2" fmla="*/ 899958 w 899958"/>
              <a:gd name="connsiteY2" fmla="*/ 2088174 h 2255521"/>
              <a:gd name="connsiteX3" fmla="*/ 3183 w 899958"/>
              <a:gd name="connsiteY3" fmla="*/ 2255521 h 2255521"/>
              <a:gd name="connsiteX4" fmla="*/ 0 w 899958"/>
              <a:gd name="connsiteY4" fmla="*/ 247883 h 2255521"/>
              <a:gd name="connsiteX0" fmla="*/ 1888 w 901846"/>
              <a:gd name="connsiteY0" fmla="*/ 247883 h 2261088"/>
              <a:gd name="connsiteX1" fmla="*/ 865405 w 901846"/>
              <a:gd name="connsiteY1" fmla="*/ 0 h 2261088"/>
              <a:gd name="connsiteX2" fmla="*/ 901846 w 901846"/>
              <a:gd name="connsiteY2" fmla="*/ 2088174 h 2261088"/>
              <a:gd name="connsiteX3" fmla="*/ 0 w 901846"/>
              <a:gd name="connsiteY3" fmla="*/ 2261088 h 2261088"/>
              <a:gd name="connsiteX4" fmla="*/ 1888 w 901846"/>
              <a:gd name="connsiteY4" fmla="*/ 247883 h 226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846" h="2261088">
                <a:moveTo>
                  <a:pt x="1888" y="247883"/>
                </a:moveTo>
                <a:lnTo>
                  <a:pt x="865405" y="0"/>
                </a:lnTo>
                <a:lnTo>
                  <a:pt x="901846" y="2088174"/>
                </a:lnTo>
                <a:lnTo>
                  <a:pt x="0" y="2261088"/>
                </a:lnTo>
                <a:cubicBezTo>
                  <a:pt x="629" y="1590020"/>
                  <a:pt x="1259" y="918951"/>
                  <a:pt x="1888" y="2478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94FA21-F18C-4BBE-A9EE-89D5EA2A2F54}"/>
              </a:ext>
            </a:extLst>
          </p:cNvPr>
          <p:cNvSpPr/>
          <p:nvPr userDrawn="1"/>
        </p:nvSpPr>
        <p:spPr bwMode="auto">
          <a:xfrm>
            <a:off x="8305800" y="228600"/>
            <a:ext cx="838200" cy="171450"/>
          </a:xfrm>
          <a:prstGeom prst="rect">
            <a:avLst/>
          </a:prstGeom>
          <a:solidFill>
            <a:srgbClr val="FFC000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135731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20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85EA7D-3AB2-4205-809A-A004F0937AE5}"/>
              </a:ext>
            </a:extLst>
          </p:cNvPr>
          <p:cNvSpPr/>
          <p:nvPr userDrawn="1"/>
        </p:nvSpPr>
        <p:spPr bwMode="auto">
          <a:xfrm>
            <a:off x="0" y="228600"/>
            <a:ext cx="838200" cy="17145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03797" y="1727278"/>
            <a:ext cx="1736406" cy="273042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35400" y="2131219"/>
            <a:ext cx="1473200" cy="194786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4156" y="2009775"/>
            <a:ext cx="1381088" cy="2171700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 bwMode="auto">
          <a:xfrm>
            <a:off x="4229100" y="2838450"/>
            <a:ext cx="685800" cy="5143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2702826" y="2314563"/>
            <a:ext cx="1223748" cy="15835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pic>
        <p:nvPicPr>
          <p:cNvPr id="21" name="Picture 20" descr="iPhone-5-Black-White-Mo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34208" y="2009775"/>
            <a:ext cx="1385636" cy="2171700"/>
          </a:xfrm>
          <a:prstGeom prst="rect">
            <a:avLst/>
          </a:prstGeom>
        </p:spPr>
      </p:pic>
      <p:sp>
        <p:nvSpPr>
          <p:cNvPr id="22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226265" y="2314563"/>
            <a:ext cx="1223748" cy="15835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11" descr="iPhone-5-three-quarter-perspectiv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1701" y="1390650"/>
            <a:ext cx="2251641" cy="3381375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1508760" y="1960245"/>
            <a:ext cx="1234440" cy="2257425"/>
          </a:xfrm>
          <a:custGeom>
            <a:avLst/>
            <a:gdLst>
              <a:gd name="connsiteX0" fmla="*/ 0 w 1223748"/>
              <a:gd name="connsiteY0" fmla="*/ 0 h 2960370"/>
              <a:gd name="connsiteX1" fmla="*/ 1223748 w 1223748"/>
              <a:gd name="connsiteY1" fmla="*/ 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102884 w 1223748"/>
              <a:gd name="connsiteY1" fmla="*/ 40005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08640 w 1223748"/>
              <a:gd name="connsiteY2" fmla="*/ 264414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3009900"/>
              <a:gd name="connsiteX1" fmla="*/ 1223748 w 1223748"/>
              <a:gd name="connsiteY1" fmla="*/ 224790 h 3009900"/>
              <a:gd name="connsiteX2" fmla="*/ 1223748 w 1223748"/>
              <a:gd name="connsiteY2" fmla="*/ 3009900 h 3009900"/>
              <a:gd name="connsiteX3" fmla="*/ 0 w 1223748"/>
              <a:gd name="connsiteY3" fmla="*/ 2960370 h 3009900"/>
              <a:gd name="connsiteX4" fmla="*/ 0 w 1223748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48" h="3009900">
                <a:moveTo>
                  <a:pt x="0" y="0"/>
                </a:moveTo>
                <a:lnTo>
                  <a:pt x="1223748" y="224790"/>
                </a:lnTo>
                <a:lnTo>
                  <a:pt x="1223748" y="3009900"/>
                </a:lnTo>
                <a:lnTo>
                  <a:pt x="0" y="296037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Macbook Air - Fully Scalable PSD for Free Download - cssauthor.c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5656" y="1827068"/>
            <a:ext cx="4252688" cy="1710545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187305" y="1944292"/>
            <a:ext cx="2769393" cy="130373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79400" y="1928668"/>
            <a:ext cx="4252688" cy="1710545"/>
            <a:chOff x="228600" y="1312141"/>
            <a:chExt cx="4252688" cy="2280726"/>
          </a:xfrm>
        </p:grpSpPr>
        <p:pic>
          <p:nvPicPr>
            <p:cNvPr id="15" name="Picture 14" descr="Macbook Air - Fully Scalable PSD for Free Download - cssauthor.com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8600" y="1312141"/>
              <a:ext cx="4252688" cy="22807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 bwMode="auto">
            <a:xfrm>
              <a:off x="935719" y="1466850"/>
              <a:ext cx="2838450" cy="1737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88424" y="2045892"/>
            <a:ext cx="2834640" cy="130373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ad-Air-Black-Perspective-by-GWE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059" y="2061306"/>
            <a:ext cx="4215398" cy="2282094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894674">
            <a:off x="868934" y="2325787"/>
            <a:ext cx="2973148" cy="1521785"/>
          </a:xfrm>
          <a:custGeom>
            <a:avLst/>
            <a:gdLst>
              <a:gd name="connsiteX0" fmla="*/ 0 w 2834640"/>
              <a:gd name="connsiteY0" fmla="*/ 0 h 1674772"/>
              <a:gd name="connsiteX1" fmla="*/ 2834640 w 2834640"/>
              <a:gd name="connsiteY1" fmla="*/ 0 h 1674772"/>
              <a:gd name="connsiteX2" fmla="*/ 2834640 w 2834640"/>
              <a:gd name="connsiteY2" fmla="*/ 1674772 h 1674772"/>
              <a:gd name="connsiteX3" fmla="*/ 0 w 2834640"/>
              <a:gd name="connsiteY3" fmla="*/ 1674772 h 1674772"/>
              <a:gd name="connsiteX4" fmla="*/ 0 w 2834640"/>
              <a:gd name="connsiteY4" fmla="*/ 0 h 1674772"/>
              <a:gd name="connsiteX0" fmla="*/ 0 w 2834640"/>
              <a:gd name="connsiteY0" fmla="*/ 0 h 2029047"/>
              <a:gd name="connsiteX1" fmla="*/ 2834640 w 2834640"/>
              <a:gd name="connsiteY1" fmla="*/ 0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94834 w 2834640"/>
              <a:gd name="connsiteY1" fmla="*/ 56358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213805 w 2834640"/>
              <a:gd name="connsiteY1" fmla="*/ 1782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85347 w 2834640"/>
              <a:gd name="connsiteY1" fmla="*/ 271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973148"/>
              <a:gd name="connsiteY0" fmla="*/ 0 h 2029047"/>
              <a:gd name="connsiteX1" fmla="*/ 2385347 w 2973148"/>
              <a:gd name="connsiteY1" fmla="*/ 27142 h 2029047"/>
              <a:gd name="connsiteX2" fmla="*/ 2973148 w 2973148"/>
              <a:gd name="connsiteY2" fmla="*/ 1832020 h 2029047"/>
              <a:gd name="connsiteX3" fmla="*/ 299871 w 2973148"/>
              <a:gd name="connsiteY3" fmla="*/ 2029047 h 2029047"/>
              <a:gd name="connsiteX4" fmla="*/ 0 w 2973148"/>
              <a:gd name="connsiteY4" fmla="*/ 0 h 20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148" h="2029047">
                <a:moveTo>
                  <a:pt x="0" y="0"/>
                </a:moveTo>
                <a:lnTo>
                  <a:pt x="2385347" y="27142"/>
                </a:lnTo>
                <a:lnTo>
                  <a:pt x="2973148" y="1832020"/>
                </a:lnTo>
                <a:lnTo>
                  <a:pt x="299871" y="2029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42" name="Picture 41" descr="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8301" y="1838175"/>
            <a:ext cx="4487398" cy="1577420"/>
          </a:xfrm>
          <a:prstGeom prst="rect">
            <a:avLst/>
          </a:prstGeom>
        </p:spPr>
      </p:pic>
      <p:pic>
        <p:nvPicPr>
          <p:cNvPr id="43" name="Picture 42" descr="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50287" y="1556263"/>
            <a:ext cx="4443426" cy="1561961"/>
          </a:xfrm>
          <a:prstGeom prst="rect">
            <a:avLst/>
          </a:prstGeom>
        </p:spPr>
      </p:pic>
      <p:sp>
        <p:nvSpPr>
          <p:cNvPr id="4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87625">
            <a:off x="2867224" y="1845726"/>
            <a:ext cx="3534220" cy="966761"/>
          </a:xfrm>
          <a:custGeom>
            <a:avLst/>
            <a:gdLst>
              <a:gd name="connsiteX0" fmla="*/ 0 w 2973148"/>
              <a:gd name="connsiteY0" fmla="*/ 0 h 2029047"/>
              <a:gd name="connsiteX1" fmla="*/ 2973148 w 2973148"/>
              <a:gd name="connsiteY1" fmla="*/ 0 h 2029047"/>
              <a:gd name="connsiteX2" fmla="*/ 2973148 w 2973148"/>
              <a:gd name="connsiteY2" fmla="*/ 2029047 h 2029047"/>
              <a:gd name="connsiteX3" fmla="*/ 0 w 2973148"/>
              <a:gd name="connsiteY3" fmla="*/ 2029047 h 2029047"/>
              <a:gd name="connsiteX4" fmla="*/ 0 w 2973148"/>
              <a:gd name="connsiteY4" fmla="*/ 0 h 2029047"/>
              <a:gd name="connsiteX0" fmla="*/ 0 w 4012154"/>
              <a:gd name="connsiteY0" fmla="*/ 0 h 2029047"/>
              <a:gd name="connsiteX1" fmla="*/ 2973148 w 4012154"/>
              <a:gd name="connsiteY1" fmla="*/ 0 h 2029047"/>
              <a:gd name="connsiteX2" fmla="*/ 4012154 w 4012154"/>
              <a:gd name="connsiteY2" fmla="*/ 1173198 h 2029047"/>
              <a:gd name="connsiteX3" fmla="*/ 0 w 4012154"/>
              <a:gd name="connsiteY3" fmla="*/ 2029047 h 2029047"/>
              <a:gd name="connsiteX4" fmla="*/ 0 w 4012154"/>
              <a:gd name="connsiteY4" fmla="*/ 0 h 2029047"/>
              <a:gd name="connsiteX0" fmla="*/ 0 w 4012154"/>
              <a:gd name="connsiteY0" fmla="*/ 0 h 1483861"/>
              <a:gd name="connsiteX1" fmla="*/ 2973148 w 4012154"/>
              <a:gd name="connsiteY1" fmla="*/ 0 h 1483861"/>
              <a:gd name="connsiteX2" fmla="*/ 4012154 w 4012154"/>
              <a:gd name="connsiteY2" fmla="*/ 1173198 h 1483861"/>
              <a:gd name="connsiteX3" fmla="*/ 1405083 w 4012154"/>
              <a:gd name="connsiteY3" fmla="*/ 1483861 h 1483861"/>
              <a:gd name="connsiteX4" fmla="*/ 0 w 4012154"/>
              <a:gd name="connsiteY4" fmla="*/ 0 h 1483861"/>
              <a:gd name="connsiteX0" fmla="*/ 0 w 4012154"/>
              <a:gd name="connsiteY0" fmla="*/ 0 h 1240981"/>
              <a:gd name="connsiteX1" fmla="*/ 2973148 w 4012154"/>
              <a:gd name="connsiteY1" fmla="*/ 0 h 1240981"/>
              <a:gd name="connsiteX2" fmla="*/ 4012154 w 4012154"/>
              <a:gd name="connsiteY2" fmla="*/ 1173198 h 1240981"/>
              <a:gd name="connsiteX3" fmla="*/ 1866629 w 4012154"/>
              <a:gd name="connsiteY3" fmla="*/ 1240981 h 1240981"/>
              <a:gd name="connsiteX4" fmla="*/ 0 w 4012154"/>
              <a:gd name="connsiteY4" fmla="*/ 0 h 1240981"/>
              <a:gd name="connsiteX0" fmla="*/ 0 w 4012154"/>
              <a:gd name="connsiteY0" fmla="*/ 0 h 1467513"/>
              <a:gd name="connsiteX1" fmla="*/ 2973148 w 4012154"/>
              <a:gd name="connsiteY1" fmla="*/ 0 h 1467513"/>
              <a:gd name="connsiteX2" fmla="*/ 4012154 w 4012154"/>
              <a:gd name="connsiteY2" fmla="*/ 1173198 h 1467513"/>
              <a:gd name="connsiteX3" fmla="*/ 1526129 w 4012154"/>
              <a:gd name="connsiteY3" fmla="*/ 1467513 h 1467513"/>
              <a:gd name="connsiteX4" fmla="*/ 0 w 4012154"/>
              <a:gd name="connsiteY4" fmla="*/ 0 h 1467513"/>
              <a:gd name="connsiteX0" fmla="*/ 0 w 4012154"/>
              <a:gd name="connsiteY0" fmla="*/ 0 h 1494767"/>
              <a:gd name="connsiteX1" fmla="*/ 2973148 w 4012154"/>
              <a:gd name="connsiteY1" fmla="*/ 0 h 1494767"/>
              <a:gd name="connsiteX2" fmla="*/ 4012154 w 4012154"/>
              <a:gd name="connsiteY2" fmla="*/ 1173198 h 1494767"/>
              <a:gd name="connsiteX3" fmla="*/ 1592543 w 4012154"/>
              <a:gd name="connsiteY3" fmla="*/ 1494767 h 1494767"/>
              <a:gd name="connsiteX4" fmla="*/ 0 w 4012154"/>
              <a:gd name="connsiteY4" fmla="*/ 0 h 1494767"/>
              <a:gd name="connsiteX0" fmla="*/ 0 w 4012154"/>
              <a:gd name="connsiteY0" fmla="*/ 0 h 1351842"/>
              <a:gd name="connsiteX1" fmla="*/ 2973148 w 4012154"/>
              <a:gd name="connsiteY1" fmla="*/ 0 h 1351842"/>
              <a:gd name="connsiteX2" fmla="*/ 4012154 w 4012154"/>
              <a:gd name="connsiteY2" fmla="*/ 1173198 h 1351842"/>
              <a:gd name="connsiteX3" fmla="*/ 1644792 w 4012154"/>
              <a:gd name="connsiteY3" fmla="*/ 1351842 h 1351842"/>
              <a:gd name="connsiteX4" fmla="*/ 0 w 4012154"/>
              <a:gd name="connsiteY4" fmla="*/ 0 h 1351842"/>
              <a:gd name="connsiteX0" fmla="*/ 0 w 4012154"/>
              <a:gd name="connsiteY0" fmla="*/ 0 h 1356335"/>
              <a:gd name="connsiteX1" fmla="*/ 2973148 w 4012154"/>
              <a:gd name="connsiteY1" fmla="*/ 0 h 1356335"/>
              <a:gd name="connsiteX2" fmla="*/ 4012154 w 4012154"/>
              <a:gd name="connsiteY2" fmla="*/ 1173198 h 1356335"/>
              <a:gd name="connsiteX3" fmla="*/ 1619719 w 4012154"/>
              <a:gd name="connsiteY3" fmla="*/ 1356335 h 1356335"/>
              <a:gd name="connsiteX4" fmla="*/ 0 w 4012154"/>
              <a:gd name="connsiteY4" fmla="*/ 0 h 1356335"/>
              <a:gd name="connsiteX0" fmla="*/ 0 w 4012154"/>
              <a:gd name="connsiteY0" fmla="*/ 0 h 1477257"/>
              <a:gd name="connsiteX1" fmla="*/ 2973148 w 4012154"/>
              <a:gd name="connsiteY1" fmla="*/ 0 h 1477257"/>
              <a:gd name="connsiteX2" fmla="*/ 4012154 w 4012154"/>
              <a:gd name="connsiteY2" fmla="*/ 1173198 h 1477257"/>
              <a:gd name="connsiteX3" fmla="*/ 1534615 w 4012154"/>
              <a:gd name="connsiteY3" fmla="*/ 1477257 h 1477257"/>
              <a:gd name="connsiteX4" fmla="*/ 0 w 4012154"/>
              <a:gd name="connsiteY4" fmla="*/ 0 h 1477257"/>
              <a:gd name="connsiteX0" fmla="*/ 0 w 3793691"/>
              <a:gd name="connsiteY0" fmla="*/ 114238 h 1477257"/>
              <a:gd name="connsiteX1" fmla="*/ 2754685 w 3793691"/>
              <a:gd name="connsiteY1" fmla="*/ 0 h 1477257"/>
              <a:gd name="connsiteX2" fmla="*/ 3793691 w 3793691"/>
              <a:gd name="connsiteY2" fmla="*/ 1173198 h 1477257"/>
              <a:gd name="connsiteX3" fmla="*/ 1316152 w 3793691"/>
              <a:gd name="connsiteY3" fmla="*/ 1477257 h 1477257"/>
              <a:gd name="connsiteX4" fmla="*/ 0 w 3793691"/>
              <a:gd name="connsiteY4" fmla="*/ 114238 h 1477257"/>
              <a:gd name="connsiteX0" fmla="*/ 0 w 4016540"/>
              <a:gd name="connsiteY0" fmla="*/ 11919 h 1477257"/>
              <a:gd name="connsiteX1" fmla="*/ 2977534 w 4016540"/>
              <a:gd name="connsiteY1" fmla="*/ 0 h 1477257"/>
              <a:gd name="connsiteX2" fmla="*/ 4016540 w 4016540"/>
              <a:gd name="connsiteY2" fmla="*/ 1173198 h 1477257"/>
              <a:gd name="connsiteX3" fmla="*/ 1539001 w 4016540"/>
              <a:gd name="connsiteY3" fmla="*/ 1477257 h 1477257"/>
              <a:gd name="connsiteX4" fmla="*/ 0 w 4016540"/>
              <a:gd name="connsiteY4" fmla="*/ 11919 h 1477257"/>
              <a:gd name="connsiteX0" fmla="*/ 0 w 4016540"/>
              <a:gd name="connsiteY0" fmla="*/ 0 h 1465338"/>
              <a:gd name="connsiteX1" fmla="*/ 2939771 w 4016540"/>
              <a:gd name="connsiteY1" fmla="*/ 72296 h 1465338"/>
              <a:gd name="connsiteX2" fmla="*/ 4016540 w 4016540"/>
              <a:gd name="connsiteY2" fmla="*/ 1161279 h 1465338"/>
              <a:gd name="connsiteX3" fmla="*/ 1539001 w 4016540"/>
              <a:gd name="connsiteY3" fmla="*/ 1465338 h 1465338"/>
              <a:gd name="connsiteX4" fmla="*/ 0 w 4016540"/>
              <a:gd name="connsiteY4" fmla="*/ 0 h 1465338"/>
              <a:gd name="connsiteX0" fmla="*/ 0 w 4016540"/>
              <a:gd name="connsiteY0" fmla="*/ 1240 h 1466578"/>
              <a:gd name="connsiteX1" fmla="*/ 2445820 w 4016540"/>
              <a:gd name="connsiteY1" fmla="*/ 0 h 1466578"/>
              <a:gd name="connsiteX2" fmla="*/ 4016540 w 4016540"/>
              <a:gd name="connsiteY2" fmla="*/ 1162519 h 1466578"/>
              <a:gd name="connsiteX3" fmla="*/ 1539001 w 4016540"/>
              <a:gd name="connsiteY3" fmla="*/ 1466578 h 1466578"/>
              <a:gd name="connsiteX4" fmla="*/ 0 w 4016540"/>
              <a:gd name="connsiteY4" fmla="*/ 1240 h 1466578"/>
              <a:gd name="connsiteX0" fmla="*/ 0 w 3917276"/>
              <a:gd name="connsiteY0" fmla="*/ 1240 h 1466578"/>
              <a:gd name="connsiteX1" fmla="*/ 2445820 w 3917276"/>
              <a:gd name="connsiteY1" fmla="*/ 0 h 1466578"/>
              <a:gd name="connsiteX2" fmla="*/ 3917276 w 3917276"/>
              <a:gd name="connsiteY2" fmla="*/ 1208773 h 1466578"/>
              <a:gd name="connsiteX3" fmla="*/ 1539001 w 3917276"/>
              <a:gd name="connsiteY3" fmla="*/ 1466578 h 1466578"/>
              <a:gd name="connsiteX4" fmla="*/ 0 w 3917276"/>
              <a:gd name="connsiteY4" fmla="*/ 1240 h 1466578"/>
              <a:gd name="connsiteX0" fmla="*/ 0 w 4021065"/>
              <a:gd name="connsiteY0" fmla="*/ 1240 h 1466578"/>
              <a:gd name="connsiteX1" fmla="*/ 2445820 w 4021065"/>
              <a:gd name="connsiteY1" fmla="*/ 0 h 1466578"/>
              <a:gd name="connsiteX2" fmla="*/ 4021065 w 4021065"/>
              <a:gd name="connsiteY2" fmla="*/ 1165775 h 1466578"/>
              <a:gd name="connsiteX3" fmla="*/ 1539001 w 4021065"/>
              <a:gd name="connsiteY3" fmla="*/ 1466578 h 1466578"/>
              <a:gd name="connsiteX4" fmla="*/ 0 w 4021065"/>
              <a:gd name="connsiteY4" fmla="*/ 1240 h 146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1065" h="1466578">
                <a:moveTo>
                  <a:pt x="0" y="1240"/>
                </a:moveTo>
                <a:lnTo>
                  <a:pt x="2445820" y="0"/>
                </a:lnTo>
                <a:lnTo>
                  <a:pt x="4021065" y="1165775"/>
                </a:lnTo>
                <a:lnTo>
                  <a:pt x="1539001" y="1466578"/>
                </a:lnTo>
                <a:lnTo>
                  <a:pt x="0" y="1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73100" y="1757295"/>
            <a:ext cx="2742192" cy="2671830"/>
            <a:chOff x="673100" y="1187360"/>
            <a:chExt cx="2742192" cy="3562440"/>
          </a:xfrm>
        </p:grpSpPr>
        <p:pic>
          <p:nvPicPr>
            <p:cNvPr id="15" name="Picture 14" descr="iPad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73100" y="1187360"/>
              <a:ext cx="2742192" cy="356244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>
              <a:off x="942344" y="1497330"/>
              <a:ext cx="2203704" cy="2907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41332" y="1990058"/>
            <a:ext cx="2205728" cy="218027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831043" y="2076450"/>
            <a:ext cx="3481914" cy="2014626"/>
            <a:chOff x="2831043" y="1628657"/>
            <a:chExt cx="3481914" cy="2686168"/>
          </a:xfrm>
        </p:grpSpPr>
        <p:pic>
          <p:nvPicPr>
            <p:cNvPr id="15" name="Picture 14" descr="iPad-Landscape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831043" y="1628657"/>
              <a:ext cx="3481914" cy="268616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 rot="5400000">
              <a:off x="3474720" y="1554421"/>
              <a:ext cx="2141220" cy="2834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128010" y="2272189"/>
            <a:ext cx="2872740" cy="162314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_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0" y="-9525"/>
            <a:ext cx="9144000" cy="5162550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374904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94FA21-F18C-4BBE-A9EE-89D5EA2A2F54}"/>
              </a:ext>
            </a:extLst>
          </p:cNvPr>
          <p:cNvSpPr/>
          <p:nvPr userDrawn="1"/>
        </p:nvSpPr>
        <p:spPr bwMode="auto">
          <a:xfrm>
            <a:off x="8305800" y="228600"/>
            <a:ext cx="838200" cy="171450"/>
          </a:xfrm>
          <a:prstGeom prst="rect">
            <a:avLst/>
          </a:prstGeom>
          <a:solidFill>
            <a:srgbClr val="0070C0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198596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135731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20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85EA7D-3AB2-4205-809A-A004F0937AE5}"/>
              </a:ext>
            </a:extLst>
          </p:cNvPr>
          <p:cNvSpPr/>
          <p:nvPr userDrawn="1"/>
        </p:nvSpPr>
        <p:spPr bwMode="auto">
          <a:xfrm>
            <a:off x="0" y="228600"/>
            <a:ext cx="838200" cy="17145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1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2">
            <a:extLst>
              <a:ext uri="{FF2B5EF4-FFF2-40B4-BE49-F238E27FC236}">
                <a16:creationId xmlns:a16="http://schemas.microsoft.com/office/drawing/2014/main" id="{A40A43BD-1467-4B17-9349-31FE53506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10605" y="-4763"/>
            <a:ext cx="538161" cy="311240"/>
          </a:xfrm>
          <a:custGeom>
            <a:avLst/>
            <a:gdLst>
              <a:gd name="connsiteX0" fmla="*/ 0 w 7124700"/>
              <a:gd name="connsiteY0" fmla="*/ 0 h 516212"/>
              <a:gd name="connsiteX1" fmla="*/ 7124700 w 7124700"/>
              <a:gd name="connsiteY1" fmla="*/ 0 h 516212"/>
              <a:gd name="connsiteX2" fmla="*/ 7124700 w 7124700"/>
              <a:gd name="connsiteY2" fmla="*/ 516212 h 516212"/>
              <a:gd name="connsiteX3" fmla="*/ 0 w 7124700"/>
              <a:gd name="connsiteY3" fmla="*/ 516212 h 516212"/>
              <a:gd name="connsiteX4" fmla="*/ 0 w 7124700"/>
              <a:gd name="connsiteY4" fmla="*/ 0 h 516212"/>
              <a:gd name="connsiteX0" fmla="*/ 0 w 7124700"/>
              <a:gd name="connsiteY0" fmla="*/ 0 h 522562"/>
              <a:gd name="connsiteX1" fmla="*/ 7124700 w 7124700"/>
              <a:gd name="connsiteY1" fmla="*/ 0 h 522562"/>
              <a:gd name="connsiteX2" fmla="*/ 7124700 w 7124700"/>
              <a:gd name="connsiteY2" fmla="*/ 516212 h 522562"/>
              <a:gd name="connsiteX3" fmla="*/ 374650 w 7124700"/>
              <a:gd name="connsiteY3" fmla="*/ 522562 h 522562"/>
              <a:gd name="connsiteX4" fmla="*/ 0 w 7124700"/>
              <a:gd name="connsiteY4" fmla="*/ 0 h 522562"/>
              <a:gd name="connsiteX0" fmla="*/ 0 w 7124700"/>
              <a:gd name="connsiteY0" fmla="*/ 0 h 522562"/>
              <a:gd name="connsiteX1" fmla="*/ 3054379 w 7124700"/>
              <a:gd name="connsiteY1" fmla="*/ 5350 h 522562"/>
              <a:gd name="connsiteX2" fmla="*/ 7124700 w 7124700"/>
              <a:gd name="connsiteY2" fmla="*/ 516212 h 522562"/>
              <a:gd name="connsiteX3" fmla="*/ 374650 w 7124700"/>
              <a:gd name="connsiteY3" fmla="*/ 522562 h 522562"/>
              <a:gd name="connsiteX4" fmla="*/ 0 w 7124700"/>
              <a:gd name="connsiteY4" fmla="*/ 0 h 522562"/>
              <a:gd name="connsiteX0" fmla="*/ 0 w 3198756"/>
              <a:gd name="connsiteY0" fmla="*/ 0 h 522562"/>
              <a:gd name="connsiteX1" fmla="*/ 3054379 w 3198756"/>
              <a:gd name="connsiteY1" fmla="*/ 5350 h 522562"/>
              <a:gd name="connsiteX2" fmla="*/ 3198756 w 3198756"/>
              <a:gd name="connsiteY2" fmla="*/ 521563 h 522562"/>
              <a:gd name="connsiteX3" fmla="*/ 374650 w 3198756"/>
              <a:gd name="connsiteY3" fmla="*/ 522562 h 522562"/>
              <a:gd name="connsiteX4" fmla="*/ 0 w 3198756"/>
              <a:gd name="connsiteY4" fmla="*/ 0 h 522562"/>
              <a:gd name="connsiteX0" fmla="*/ 0 w 3198756"/>
              <a:gd name="connsiteY0" fmla="*/ 0 h 522562"/>
              <a:gd name="connsiteX1" fmla="*/ 3193203 w 3198756"/>
              <a:gd name="connsiteY1" fmla="*/ 10700 h 522562"/>
              <a:gd name="connsiteX2" fmla="*/ 3198756 w 3198756"/>
              <a:gd name="connsiteY2" fmla="*/ 521563 h 522562"/>
              <a:gd name="connsiteX3" fmla="*/ 374650 w 3198756"/>
              <a:gd name="connsiteY3" fmla="*/ 522562 h 522562"/>
              <a:gd name="connsiteX4" fmla="*/ 0 w 3198756"/>
              <a:gd name="connsiteY4" fmla="*/ 0 h 522562"/>
              <a:gd name="connsiteX0" fmla="*/ 0 w 3204309"/>
              <a:gd name="connsiteY0" fmla="*/ 0 h 522562"/>
              <a:gd name="connsiteX1" fmla="*/ 3204309 w 3204309"/>
              <a:gd name="connsiteY1" fmla="*/ 5350 h 522562"/>
              <a:gd name="connsiteX2" fmla="*/ 3198756 w 3204309"/>
              <a:gd name="connsiteY2" fmla="*/ 521563 h 522562"/>
              <a:gd name="connsiteX3" fmla="*/ 374650 w 3204309"/>
              <a:gd name="connsiteY3" fmla="*/ 522562 h 522562"/>
              <a:gd name="connsiteX4" fmla="*/ 0 w 3204309"/>
              <a:gd name="connsiteY4" fmla="*/ 0 h 522562"/>
              <a:gd name="connsiteX0" fmla="*/ 0 w 3204309"/>
              <a:gd name="connsiteY0" fmla="*/ 0 h 522562"/>
              <a:gd name="connsiteX1" fmla="*/ 3204309 w 3204309"/>
              <a:gd name="connsiteY1" fmla="*/ 5350 h 522562"/>
              <a:gd name="connsiteX2" fmla="*/ 3198756 w 3204309"/>
              <a:gd name="connsiteY2" fmla="*/ 521563 h 522562"/>
              <a:gd name="connsiteX3" fmla="*/ 1332711 w 3204309"/>
              <a:gd name="connsiteY3" fmla="*/ 519738 h 522562"/>
              <a:gd name="connsiteX4" fmla="*/ 374650 w 3204309"/>
              <a:gd name="connsiteY4" fmla="*/ 522562 h 522562"/>
              <a:gd name="connsiteX5" fmla="*/ 0 w 3204309"/>
              <a:gd name="connsiteY5" fmla="*/ 0 h 522562"/>
              <a:gd name="connsiteX0" fmla="*/ 0 w 3204309"/>
              <a:gd name="connsiteY0" fmla="*/ 1899 h 524461"/>
              <a:gd name="connsiteX1" fmla="*/ 1266075 w 3204309"/>
              <a:gd name="connsiteY1" fmla="*/ 0 h 524461"/>
              <a:gd name="connsiteX2" fmla="*/ 3204309 w 3204309"/>
              <a:gd name="connsiteY2" fmla="*/ 7249 h 524461"/>
              <a:gd name="connsiteX3" fmla="*/ 3198756 w 3204309"/>
              <a:gd name="connsiteY3" fmla="*/ 523462 h 524461"/>
              <a:gd name="connsiteX4" fmla="*/ 1332711 w 3204309"/>
              <a:gd name="connsiteY4" fmla="*/ 521637 h 524461"/>
              <a:gd name="connsiteX5" fmla="*/ 374650 w 3204309"/>
              <a:gd name="connsiteY5" fmla="*/ 524461 h 524461"/>
              <a:gd name="connsiteX6" fmla="*/ 0 w 3204309"/>
              <a:gd name="connsiteY6" fmla="*/ 1899 h 524461"/>
              <a:gd name="connsiteX0" fmla="*/ 0 w 3204309"/>
              <a:gd name="connsiteY0" fmla="*/ 1899 h 524461"/>
              <a:gd name="connsiteX1" fmla="*/ 1311888 w 3204309"/>
              <a:gd name="connsiteY1" fmla="*/ 0 h 524461"/>
              <a:gd name="connsiteX2" fmla="*/ 3204309 w 3204309"/>
              <a:gd name="connsiteY2" fmla="*/ 7249 h 524461"/>
              <a:gd name="connsiteX3" fmla="*/ 3198756 w 3204309"/>
              <a:gd name="connsiteY3" fmla="*/ 523462 h 524461"/>
              <a:gd name="connsiteX4" fmla="*/ 1332711 w 3204309"/>
              <a:gd name="connsiteY4" fmla="*/ 521637 h 524461"/>
              <a:gd name="connsiteX5" fmla="*/ 374650 w 3204309"/>
              <a:gd name="connsiteY5" fmla="*/ 524461 h 524461"/>
              <a:gd name="connsiteX6" fmla="*/ 0 w 3204309"/>
              <a:gd name="connsiteY6" fmla="*/ 1899 h 524461"/>
              <a:gd name="connsiteX0" fmla="*/ 0 w 3198756"/>
              <a:gd name="connsiteY0" fmla="*/ 1899 h 524461"/>
              <a:gd name="connsiteX1" fmla="*/ 1311888 w 3198756"/>
              <a:gd name="connsiteY1" fmla="*/ 0 h 524461"/>
              <a:gd name="connsiteX2" fmla="*/ 3198756 w 3198756"/>
              <a:gd name="connsiteY2" fmla="*/ 523462 h 524461"/>
              <a:gd name="connsiteX3" fmla="*/ 1332711 w 3198756"/>
              <a:gd name="connsiteY3" fmla="*/ 521637 h 524461"/>
              <a:gd name="connsiteX4" fmla="*/ 374650 w 3198756"/>
              <a:gd name="connsiteY4" fmla="*/ 524461 h 524461"/>
              <a:gd name="connsiteX5" fmla="*/ 0 w 3198756"/>
              <a:gd name="connsiteY5" fmla="*/ 1899 h 524461"/>
              <a:gd name="connsiteX0" fmla="*/ 0 w 1332711"/>
              <a:gd name="connsiteY0" fmla="*/ 1899 h 524461"/>
              <a:gd name="connsiteX1" fmla="*/ 1311888 w 1332711"/>
              <a:gd name="connsiteY1" fmla="*/ 0 h 524461"/>
              <a:gd name="connsiteX2" fmla="*/ 1332711 w 1332711"/>
              <a:gd name="connsiteY2" fmla="*/ 521637 h 524461"/>
              <a:gd name="connsiteX3" fmla="*/ 374650 w 1332711"/>
              <a:gd name="connsiteY3" fmla="*/ 524461 h 524461"/>
              <a:gd name="connsiteX4" fmla="*/ 0 w 1332711"/>
              <a:gd name="connsiteY4" fmla="*/ 1899 h 524461"/>
              <a:gd name="connsiteX0" fmla="*/ 0 w 1332711"/>
              <a:gd name="connsiteY0" fmla="*/ 5913 h 528475"/>
              <a:gd name="connsiteX1" fmla="*/ 1328547 w 1332711"/>
              <a:gd name="connsiteY1" fmla="*/ 0 h 528475"/>
              <a:gd name="connsiteX2" fmla="*/ 1332711 w 1332711"/>
              <a:gd name="connsiteY2" fmla="*/ 525651 h 528475"/>
              <a:gd name="connsiteX3" fmla="*/ 374650 w 1332711"/>
              <a:gd name="connsiteY3" fmla="*/ 528475 h 528475"/>
              <a:gd name="connsiteX4" fmla="*/ 0 w 1332711"/>
              <a:gd name="connsiteY4" fmla="*/ 5913 h 528475"/>
              <a:gd name="connsiteX0" fmla="*/ 0 w 1341040"/>
              <a:gd name="connsiteY0" fmla="*/ 1901 h 524463"/>
              <a:gd name="connsiteX1" fmla="*/ 1341040 w 1341040"/>
              <a:gd name="connsiteY1" fmla="*/ 0 h 524463"/>
              <a:gd name="connsiteX2" fmla="*/ 1332711 w 1341040"/>
              <a:gd name="connsiteY2" fmla="*/ 521639 h 524463"/>
              <a:gd name="connsiteX3" fmla="*/ 374650 w 1341040"/>
              <a:gd name="connsiteY3" fmla="*/ 524463 h 524463"/>
              <a:gd name="connsiteX4" fmla="*/ 0 w 1341040"/>
              <a:gd name="connsiteY4" fmla="*/ 1901 h 5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40" h="524463">
                <a:moveTo>
                  <a:pt x="0" y="1901"/>
                </a:moveTo>
                <a:lnTo>
                  <a:pt x="1341040" y="0"/>
                </a:lnTo>
                <a:lnTo>
                  <a:pt x="1332711" y="521639"/>
                </a:lnTo>
                <a:lnTo>
                  <a:pt x="374650" y="524463"/>
                </a:lnTo>
                <a:lnTo>
                  <a:pt x="0" y="190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19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28704" y="0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8715381" y="-21216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000" smtClean="0">
                <a:solidFill>
                  <a:srgbClr val="091925"/>
                </a:solidFill>
              </a:rPr>
              <a:pPr/>
              <a:t>‹#›</a:t>
            </a:fld>
            <a:endParaRPr lang="en-US" sz="1000" dirty="0">
              <a:solidFill>
                <a:srgbClr val="0919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98762F-2171-4AB7-8F37-6D9BE03881B1}" type="datetime1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8BE0B8-F9F6-401F-AAAD-8AEE69C60A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4153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ln w="3175">
            <a:noFill/>
          </a:ln>
        </p:spPr>
        <p:txBody>
          <a:bodyPr wrap="none" tIns="0" bIns="365760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07029"/>
            <a:ext cx="2572512" cy="2002536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571488" y="1807029"/>
            <a:ext cx="2572512" cy="2002536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o are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135124" y="1847850"/>
            <a:ext cx="4873752" cy="1597914"/>
          </a:xfrm>
          <a:prstGeom prst="roundRect">
            <a:avLst>
              <a:gd name="adj" fmla="val 1482"/>
            </a:avLst>
          </a:prstGeom>
        </p:spPr>
        <p:txBody>
          <a:bodyPr tIns="914400" anchor="ctr"/>
          <a:lstStyle>
            <a:lvl1pPr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847" r:id="rId2"/>
    <p:sldLayoutId id="2147483849" r:id="rId3"/>
    <p:sldLayoutId id="2147483858" r:id="rId4"/>
    <p:sldLayoutId id="2147483859" r:id="rId5"/>
    <p:sldLayoutId id="2147483953" r:id="rId6"/>
    <p:sldLayoutId id="2147483861" r:id="rId7"/>
    <p:sldLayoutId id="2147483866" r:id="rId8"/>
    <p:sldLayoutId id="2147483763" r:id="rId9"/>
    <p:sldLayoutId id="2147483862" r:id="rId10"/>
    <p:sldLayoutId id="2147483863" r:id="rId11"/>
    <p:sldLayoutId id="2147483864" r:id="rId12"/>
    <p:sldLayoutId id="2147483865" r:id="rId13"/>
    <p:sldLayoutId id="2147483867" r:id="rId14"/>
    <p:sldLayoutId id="2147483871" r:id="rId15"/>
    <p:sldLayoutId id="2147483874" r:id="rId16"/>
    <p:sldLayoutId id="2147483860" r:id="rId17"/>
    <p:sldLayoutId id="2147483873" r:id="rId18"/>
    <p:sldLayoutId id="2147483875" r:id="rId19"/>
    <p:sldLayoutId id="2147483872" r:id="rId20"/>
    <p:sldLayoutId id="2147483876" r:id="rId21"/>
    <p:sldLayoutId id="2147483877" r:id="rId22"/>
    <p:sldLayoutId id="2147483878" r:id="rId23"/>
    <p:sldLayoutId id="2147483881" r:id="rId24"/>
    <p:sldLayoutId id="2147483884" r:id="rId25"/>
    <p:sldLayoutId id="2147483879" r:id="rId26"/>
    <p:sldLayoutId id="2147483882" r:id="rId27"/>
    <p:sldLayoutId id="2147483885" r:id="rId28"/>
    <p:sldLayoutId id="2147483883" r:id="rId29"/>
    <p:sldLayoutId id="2147483949" r:id="rId30"/>
    <p:sldLayoutId id="2147483948" r:id="rId31"/>
    <p:sldLayoutId id="2147483951" r:id="rId32"/>
    <p:sldLayoutId id="2147483950" r:id="rId33"/>
    <p:sldLayoutId id="2147483850" r:id="rId34"/>
    <p:sldLayoutId id="2147483851" r:id="rId35"/>
    <p:sldLayoutId id="2147483852" r:id="rId36"/>
    <p:sldLayoutId id="2147483855" r:id="rId37"/>
    <p:sldLayoutId id="2147483854" r:id="rId38"/>
    <p:sldLayoutId id="2147483856" r:id="rId39"/>
    <p:sldLayoutId id="2147483853" r:id="rId40"/>
    <p:sldLayoutId id="2147483869" r:id="rId41"/>
    <p:sldLayoutId id="2147483868" r:id="rId42"/>
    <p:sldLayoutId id="2147483870" r:id="rId43"/>
    <p:sldLayoutId id="2147483944" r:id="rId44"/>
    <p:sldLayoutId id="2147483932" r:id="rId45"/>
    <p:sldLayoutId id="2147483933" r:id="rId46"/>
    <p:sldLayoutId id="2147483935" r:id="rId47"/>
    <p:sldLayoutId id="2147483937" r:id="rId48"/>
    <p:sldLayoutId id="2147483938" r:id="rId49"/>
    <p:sldLayoutId id="2147483939" r:id="rId50"/>
    <p:sldLayoutId id="2147483940" r:id="rId51"/>
    <p:sldLayoutId id="2147483942" r:id="rId52"/>
    <p:sldLayoutId id="2147483936" r:id="rId53"/>
    <p:sldLayoutId id="2147483941" r:id="rId54"/>
    <p:sldLayoutId id="2147483943" r:id="rId55"/>
    <p:sldLayoutId id="2147483945" r:id="rId56"/>
    <p:sldLayoutId id="2147483946" r:id="rId57"/>
    <p:sldLayoutId id="2147483947" r:id="rId58"/>
    <p:sldLayoutId id="2147483952" r:id="rId59"/>
    <p:sldLayoutId id="2147483955" r:id="rId60"/>
    <p:sldLayoutId id="2147483956" r:id="rId6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5.png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0" y="2524225"/>
            <a:ext cx="9144000" cy="2619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762" y="3064439"/>
            <a:ext cx="9144000" cy="1538844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ҚАЗАҚСТАН РЕСПУБЛИКАСЫНЫҢ ПРЕЗИДЕНТІ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Қ.К. ТОҚАЕВТЫҢ ВЕТЕРИНАРИЯЛЫҚ ҚАУІПСІЗДІКТІ ҚАМТАМАСЫЗ ЕТУ ЖӨНІНДЕГІ ТАПСЫРМАСЫН ЖӘНЕ ВЕТЕРИНАРИЯ ЖҮЙЕСІН РЕФОРМАЛАУ ЖӨНІНДЕГІ ШАРАЛАРДЫ ОРЫНДАУ ТУРАЛЫ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2B5A68-3A3D-4CDB-923B-C4E9806C15D1}"/>
              </a:ext>
            </a:extLst>
          </p:cNvPr>
          <p:cNvSpPr/>
          <p:nvPr/>
        </p:nvSpPr>
        <p:spPr>
          <a:xfrm>
            <a:off x="3359970" y="1688379"/>
            <a:ext cx="2218996" cy="4501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QAZAQSTAN RESPÝBLIKASY</a:t>
            </a: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AÝYL SHARÝASHYLYǴY</a:t>
            </a: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MINISTRLІGІ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1198E8-2899-466E-A1C3-ECAE3ABCD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64" y="535445"/>
            <a:ext cx="1056808" cy="10900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1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H="1">
            <a:off x="320112" y="330016"/>
            <a:ext cx="518088" cy="0"/>
          </a:xfrm>
          <a:prstGeom prst="line">
            <a:avLst/>
          </a:prstGeom>
          <a:ln>
            <a:solidFill>
              <a:srgbClr val="0070C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818192" y="609942"/>
            <a:ext cx="1924" cy="1519705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834848" y="622516"/>
            <a:ext cx="7301" cy="2477240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2235046" y="3703547"/>
            <a:ext cx="4572000" cy="117762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863763" y="707755"/>
            <a:ext cx="3927438" cy="1409594"/>
          </a:xfrm>
          <a:prstGeom prst="rect">
            <a:avLst/>
          </a:prstGeom>
          <a:ln w="19050">
            <a:prstDash val="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87313" indent="88900">
              <a:buFont typeface="Wingdings" panose="05000000000000000000" pitchFamily="2" charset="2"/>
              <a:buChar char="§"/>
            </a:pPr>
            <a:r>
              <a:rPr lang="kk-KZ" sz="800" b="1" dirty="0" smtClean="0">
                <a:solidFill>
                  <a:schemeClr val="accent6">
                    <a:lumMod val="50000"/>
                  </a:schemeClr>
                </a:solidFill>
              </a:rPr>
              <a:t>ЭПИЗООТИЯ </a:t>
            </a:r>
            <a:r>
              <a:rPr lang="kk-KZ" sz="800" b="1" dirty="0">
                <a:solidFill>
                  <a:schemeClr val="accent6">
                    <a:lumMod val="50000"/>
                  </a:schemeClr>
                </a:solidFill>
              </a:rPr>
              <a:t>ОШАҚТАРЫН ЗЕРТТЕП-ҚАРАУДЫ ЖҮРГІЗУ</a:t>
            </a: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87313" indent="88900">
              <a:buFont typeface="Wingdings" panose="05000000000000000000" pitchFamily="2" charset="2"/>
              <a:buChar char="§"/>
              <a:tabLst>
                <a:tab pos="2873375" algn="l"/>
              </a:tabLst>
            </a:pPr>
            <a:r>
              <a:rPr lang="kk-KZ" sz="800" b="1" dirty="0">
                <a:solidFill>
                  <a:schemeClr val="accent6">
                    <a:lumMod val="50000"/>
                  </a:schemeClr>
                </a:solidFill>
              </a:rPr>
              <a:t>ЭПИЗООТИЯЛЫҚ ЗЕРТТЕП-ҚАРАУ АКТІСІН БЕРУ</a:t>
            </a: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87313" indent="88900">
              <a:buFont typeface="Wingdings" panose="05000000000000000000" pitchFamily="2" charset="2"/>
              <a:buChar char="§"/>
            </a:pP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АУМАҚТЫ АЙМАҚТАРҒА БӨЛУ ТУРАЛЫ </a:t>
            </a:r>
            <a:r>
              <a:rPr lang="kk-KZ" sz="800" b="1" dirty="0">
                <a:solidFill>
                  <a:schemeClr val="accent6">
                    <a:lumMod val="50000"/>
                  </a:schemeClr>
                </a:solidFill>
              </a:rPr>
              <a:t>ШЕШІМ ШЫҒАРУ</a:t>
            </a: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87313" indent="88900">
              <a:buFont typeface="Wingdings" panose="05000000000000000000" pitchFamily="2" charset="2"/>
              <a:buChar char="§"/>
            </a:pP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КАРАНТИНДІ БЕЛГІЛЕУ ЖӘНЕ АЛЫП ТАСТАУ ТУРАЛЫ</a:t>
            </a:r>
            <a:r>
              <a:rPr lang="kk-KZ" sz="800" b="1" dirty="0">
                <a:solidFill>
                  <a:schemeClr val="accent6">
                    <a:lumMod val="50000"/>
                  </a:schemeClr>
                </a:solidFill>
              </a:rPr>
              <a:t> ШЕШІМДЕР </a:t>
            </a:r>
          </a:p>
          <a:p>
            <a:pPr marL="87313"/>
            <a:r>
              <a:rPr lang="kk-KZ" sz="800" b="1" dirty="0">
                <a:solidFill>
                  <a:schemeClr val="accent6">
                    <a:lumMod val="50000"/>
                  </a:schemeClr>
                </a:solidFill>
              </a:rPr>
              <a:t>ҚАБЫЛДАУ</a:t>
            </a: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87313" indent="88900"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</a:rPr>
              <a:t>ЖАНУАРЛАРДАН АЛЫНАТЫН ӨНІМ МЕН </a:t>
            </a:r>
          </a:p>
          <a:p>
            <a:pPr marL="87313"/>
            <a:r>
              <a:rPr lang="ru-RU" sz="800" dirty="0">
                <a:solidFill>
                  <a:schemeClr val="accent6">
                    <a:lumMod val="50000"/>
                  </a:schemeClr>
                </a:solidFill>
              </a:rPr>
              <a:t>ШИКІЗАТҚА</a:t>
            </a:r>
            <a:r>
              <a:rPr lang="ru-RU" sz="800" b="1" dirty="0">
                <a:solidFill>
                  <a:schemeClr val="accent6">
                    <a:lumMod val="50000"/>
                  </a:schemeClr>
                </a:solidFill>
              </a:rPr>
              <a:t> ВЕТЕРИНАРИЯЛЫҚ-САНИТАРИЯЛЫҚ </a:t>
            </a:r>
          </a:p>
          <a:p>
            <a:pPr marL="87313"/>
            <a:r>
              <a:rPr lang="ru-RU" sz="800" b="1" dirty="0">
                <a:solidFill>
                  <a:schemeClr val="accent6">
                    <a:lumMod val="50000"/>
                  </a:schemeClr>
                </a:solidFill>
              </a:rPr>
              <a:t>САРАПТАМАНЫ ЛИЦЕНЗИЯЛАУ</a:t>
            </a: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87313" indent="88900">
              <a:buFont typeface="Wingdings" panose="05000000000000000000" pitchFamily="2" charset="2"/>
              <a:buChar char="§"/>
            </a:pPr>
            <a:r>
              <a:rPr lang="kk-KZ" sz="800" b="1" dirty="0">
                <a:solidFill>
                  <a:schemeClr val="accent6">
                    <a:lumMod val="50000"/>
                  </a:schemeClr>
                </a:solidFill>
              </a:rPr>
              <a:t>ЖЕКЕ ЖӘНЕ ЗАҢДЫ ТҰЛҒАЛАРДАН</a:t>
            </a: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 ВЕТЕРИНАРИЯ САЛАСЫНДАҒЫ </a:t>
            </a:r>
            <a:r>
              <a:rPr lang="kk-KZ" sz="800" dirty="0" smtClean="0">
                <a:solidFill>
                  <a:schemeClr val="accent6">
                    <a:lumMod val="50000"/>
                  </a:schemeClr>
                </a:solidFill>
              </a:rPr>
              <a:t>КӘСІПКЕРЛІК </a:t>
            </a:r>
            <a:br>
              <a:rPr lang="kk-KZ" sz="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kk-KZ" sz="800" dirty="0" smtClean="0">
                <a:solidFill>
                  <a:schemeClr val="accent6">
                    <a:lumMod val="50000"/>
                  </a:schemeClr>
                </a:solidFill>
              </a:rPr>
              <a:t>ҚЫЗМЕТТІ </a:t>
            </a: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ЖҮЗЕГЕ АСЫРУ ТУРАЛЫ </a:t>
            </a:r>
            <a:r>
              <a:rPr lang="kk-KZ" sz="800" b="1" dirty="0" smtClean="0">
                <a:solidFill>
                  <a:schemeClr val="accent6">
                    <a:lumMod val="50000"/>
                  </a:schemeClr>
                </a:solidFill>
              </a:rPr>
              <a:t>ХАБАРЛАМАЛАРДЫ </a:t>
            </a:r>
            <a:r>
              <a:rPr lang="kk-KZ" sz="800" b="1" dirty="0">
                <a:solidFill>
                  <a:schemeClr val="accent6">
                    <a:lumMod val="50000"/>
                  </a:schemeClr>
                </a:solidFill>
              </a:rPr>
              <a:t>ҚАБЫЛДАУ</a:t>
            </a:r>
            <a:endParaRPr lang="ru-RU" sz="75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600200" y="465341"/>
            <a:ext cx="2574108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</a:rPr>
              <a:t>ВБҚК 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</a:rPr>
              <a:t>БЕРІЛЕТІН ФУНКЦИЯЛАР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8143" y="2216533"/>
            <a:ext cx="5723057" cy="883223"/>
          </a:xfrm>
          <a:prstGeom prst="rect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87313" algn="l"/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ВЕТЕРИНАРИЯЛЫҚ КОММУНАЛДЫҚ КӘСІПОРЫНДАРДЫ ӨЗІНЕ ТӘН ЕМЕС ФУНКЦИЯЛАРДАН БОСАТУ:</a:t>
            </a:r>
            <a:endParaRPr lang="kk-KZ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7313" indent="88900" algn="l">
              <a:buFont typeface="Wingdings" panose="05000000000000000000" pitchFamily="2" charset="2"/>
              <a:buChar char="§"/>
            </a:pPr>
            <a:r>
              <a:rPr lang="kk-KZ" sz="800" b="0" dirty="0">
                <a:solidFill>
                  <a:schemeClr val="accent6">
                    <a:lumMod val="50000"/>
                  </a:schemeClr>
                </a:solidFill>
              </a:rPr>
              <a:t>ҚАҢҒЫБАС ИТТЕР МЕН МЫСЫҚТАРДЫ АУЛАУ ЖӘНЕ ЖОЮ;</a:t>
            </a:r>
            <a:endParaRPr lang="kk-KZ" sz="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7313" indent="88900" algn="l">
              <a:buFont typeface="Wingdings" panose="05000000000000000000" pitchFamily="2" charset="2"/>
              <a:buChar char="§"/>
            </a:pPr>
            <a:r>
              <a:rPr lang="kk-KZ" sz="800" b="0" dirty="0">
                <a:solidFill>
                  <a:schemeClr val="accent6">
                    <a:lumMod val="50000"/>
                  </a:schemeClr>
                </a:solidFill>
              </a:rPr>
              <a:t>АУЫЛ ШАРУАШЫЛЫҒЫ ЖАНУАРЛАРЫН ҚОЛДАН ҰРЫҚТАНДЫРУ.</a:t>
            </a:r>
            <a:endParaRPr lang="kk-KZ" sz="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7313" algn="l">
              <a:lnSpc>
                <a:spcPct val="150000"/>
              </a:lnSpc>
            </a:pP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АУЫЛДЫҚ ЖЕРЛЕРДЕГІ ВЕТЕРИНАРИЯЛЫҚ ДӘРІГЕРЛЕРГЕ ҚОСЫМША ӨКІЛЕТТІКТЕР БЕРУ:</a:t>
            </a:r>
            <a:endParaRPr lang="kk-KZ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7313" indent="88900" algn="l">
              <a:buFont typeface="Wingdings" panose="05000000000000000000" pitchFamily="2" charset="2"/>
              <a:buChar char="§"/>
            </a:pPr>
            <a:r>
              <a:rPr lang="kk-KZ" sz="800" b="0" dirty="0">
                <a:solidFill>
                  <a:schemeClr val="accent6">
                    <a:lumMod val="50000"/>
                  </a:schemeClr>
                </a:solidFill>
              </a:rPr>
              <a:t>АУЫЛДЫҚ ОКРУГТЕРДІҢ ВЕТЕРИНАРИЯЛЫҚ ДӘРІГЕРЛЕРІМЕН АНЫҚТАЛҒАН БҰЗУШЫЛЫҚТАРДЫ </a:t>
            </a:r>
            <a:r>
              <a:rPr lang="kk-KZ" sz="800" b="0" dirty="0" smtClean="0">
                <a:solidFill>
                  <a:schemeClr val="accent6">
                    <a:lumMod val="50000"/>
                  </a:schemeClr>
                </a:solidFill>
              </a:rPr>
              <a:t>ЖОЮ </a:t>
            </a:r>
            <a:r>
              <a:rPr lang="kk-KZ" sz="800" b="0" dirty="0">
                <a:solidFill>
                  <a:schemeClr val="accent6">
                    <a:lumMod val="50000"/>
                  </a:schemeClr>
                </a:solidFill>
              </a:rPr>
              <a:t>ТУРАЛЫ ҰЙҒАРЫМДАР </a:t>
            </a:r>
            <a:endParaRPr lang="kk-KZ" sz="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7313" algn="l"/>
            <a:r>
              <a:rPr lang="kk-KZ" sz="800" b="0" dirty="0" smtClean="0">
                <a:solidFill>
                  <a:schemeClr val="accent6">
                    <a:lumMod val="50000"/>
                  </a:schemeClr>
                </a:solidFill>
              </a:rPr>
              <a:t>БЕРУЖӘНЕ ЖҚШ </a:t>
            </a:r>
            <a:r>
              <a:rPr lang="kk-KZ" sz="800" b="0" dirty="0">
                <a:solidFill>
                  <a:schemeClr val="accent6">
                    <a:lumMod val="50000"/>
                  </a:schemeClr>
                </a:solidFill>
              </a:rPr>
              <a:t>МАЛ ИЕЛЕРІНЕ (КӘСІПКЕРЛІК ЕМЕС ҚЫЗМЕТ </a:t>
            </a:r>
            <a:r>
              <a:rPr lang="kk-KZ" sz="800" b="0" dirty="0" smtClean="0">
                <a:solidFill>
                  <a:schemeClr val="accent6">
                    <a:lumMod val="50000"/>
                  </a:schemeClr>
                </a:solidFill>
              </a:rPr>
              <a:t>СУБЪЕКТІЛЕРІНЕ) АЙЫППҰЛ САЛУ.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967959" y="772321"/>
            <a:ext cx="3037328" cy="232743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92075" algn="l">
              <a:buFont typeface="Wingdings" panose="05000000000000000000" pitchFamily="2" charset="2"/>
              <a:buChar char="§"/>
            </a:pPr>
            <a:r>
              <a:rPr lang="ru-RU" sz="800" b="0" dirty="0">
                <a:solidFill>
                  <a:srgbClr val="7030A0"/>
                </a:solidFill>
              </a:rPr>
              <a:t>ВБҚК </a:t>
            </a:r>
            <a:r>
              <a:rPr lang="ru-RU" sz="800" b="0" dirty="0" smtClean="0">
                <a:solidFill>
                  <a:srgbClr val="7030A0"/>
                </a:solidFill>
              </a:rPr>
              <a:t>МЕН </a:t>
            </a:r>
            <a:r>
              <a:rPr lang="ru-RU" sz="800" b="0" dirty="0">
                <a:solidFill>
                  <a:srgbClr val="7030A0"/>
                </a:solidFill>
              </a:rPr>
              <a:t>ЖАО-НЫҢ БАҚЫЛАУ </a:t>
            </a:r>
            <a:r>
              <a:rPr lang="ru-RU" sz="800" b="0" dirty="0" smtClean="0">
                <a:solidFill>
                  <a:srgbClr val="7030A0"/>
                </a:solidFill>
              </a:rPr>
              <a:t>ЖӘНЕ </a:t>
            </a:r>
            <a:r>
              <a:rPr lang="ru-RU" sz="800" b="0" dirty="0">
                <a:solidFill>
                  <a:srgbClr val="7030A0"/>
                </a:solidFill>
              </a:rPr>
              <a:t>ҚАДАҒАЛАУ </a:t>
            </a:r>
            <a:r>
              <a:rPr lang="ru-RU" sz="800" dirty="0">
                <a:solidFill>
                  <a:srgbClr val="7030A0"/>
                </a:solidFill>
              </a:rPr>
              <a:t>ФУНКЦИЯЛАРЫН</a:t>
            </a:r>
          </a:p>
          <a:p>
            <a:pPr algn="l"/>
            <a:r>
              <a:rPr lang="ru-RU" sz="800" dirty="0">
                <a:solidFill>
                  <a:srgbClr val="7030A0"/>
                </a:solidFill>
              </a:rPr>
              <a:t> РЕТКЕ КЕЛТІРУ</a:t>
            </a:r>
            <a:r>
              <a:rPr lang="ru-RU" sz="800" b="0" dirty="0" smtClean="0">
                <a:solidFill>
                  <a:srgbClr val="7030A0"/>
                </a:solidFill>
              </a:rPr>
              <a:t>;</a:t>
            </a:r>
          </a:p>
          <a:p>
            <a:pPr algn="l"/>
            <a:endParaRPr lang="ru-RU" sz="800" b="0" dirty="0">
              <a:solidFill>
                <a:srgbClr val="7030A0"/>
              </a:solidFill>
            </a:endParaRPr>
          </a:p>
          <a:p>
            <a:pPr indent="92075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k-KZ" sz="800" dirty="0">
                <a:solidFill>
                  <a:srgbClr val="7030A0"/>
                </a:solidFill>
              </a:rPr>
              <a:t>МЕМЛЕКЕТТІК БАҚЫЛАУДЫ </a:t>
            </a:r>
            <a:r>
              <a:rPr lang="kk-KZ" sz="800" dirty="0" smtClean="0">
                <a:solidFill>
                  <a:srgbClr val="7030A0"/>
                </a:solidFill>
              </a:rPr>
              <a:t>КҮШЕЙТУ</a:t>
            </a:r>
            <a:r>
              <a:rPr lang="kk-KZ" sz="800" b="0" dirty="0" smtClean="0">
                <a:solidFill>
                  <a:srgbClr val="7030A0"/>
                </a:solidFill>
              </a:rPr>
              <a:t>;</a:t>
            </a:r>
          </a:p>
          <a:p>
            <a:pPr indent="92075" algn="l">
              <a:buFont typeface="Wingdings" panose="05000000000000000000" pitchFamily="2" charset="2"/>
              <a:buChar char="§"/>
            </a:pPr>
            <a:r>
              <a:rPr lang="ru-RU" sz="800" b="0" dirty="0">
                <a:solidFill>
                  <a:srgbClr val="7030A0"/>
                </a:solidFill>
              </a:rPr>
              <a:t>ВЕТЕРИНАРИЯДАҒЫ</a:t>
            </a:r>
            <a:r>
              <a:rPr lang="ru-RU" sz="800" dirty="0">
                <a:solidFill>
                  <a:srgbClr val="7030A0"/>
                </a:solidFill>
              </a:rPr>
              <a:t> БӘСЕКЕЛЕС </a:t>
            </a:r>
            <a:r>
              <a:rPr lang="ru-RU" sz="800" dirty="0" smtClean="0">
                <a:solidFill>
                  <a:srgbClr val="7030A0"/>
                </a:solidFill>
              </a:rPr>
              <a:t>ОРТАНЫ ДАМЫТУ</a:t>
            </a:r>
            <a:r>
              <a:rPr lang="kk-KZ" sz="800" b="0" dirty="0" smtClean="0">
                <a:solidFill>
                  <a:srgbClr val="7030A0"/>
                </a:solidFill>
              </a:rPr>
              <a:t>;</a:t>
            </a:r>
          </a:p>
          <a:p>
            <a:pPr indent="92075" algn="l">
              <a:buFont typeface="Wingdings" panose="05000000000000000000" pitchFamily="2" charset="2"/>
              <a:buChar char="§"/>
            </a:pPr>
            <a:endParaRPr lang="kk-KZ" sz="800" b="0" dirty="0" smtClean="0">
              <a:solidFill>
                <a:srgbClr val="7030A0"/>
              </a:solidFill>
            </a:endParaRPr>
          </a:p>
          <a:p>
            <a:pPr indent="92075" algn="l">
              <a:buFont typeface="Wingdings" panose="05000000000000000000" pitchFamily="2" charset="2"/>
              <a:buChar char="§"/>
            </a:pPr>
            <a:r>
              <a:rPr lang="ru-RU" sz="800" b="0" dirty="0">
                <a:solidFill>
                  <a:srgbClr val="7030A0"/>
                </a:solidFill>
              </a:rPr>
              <a:t>МАЛ ИЕЛЕРІНІҢ </a:t>
            </a:r>
            <a:r>
              <a:rPr lang="ru-RU" sz="800" dirty="0" smtClean="0">
                <a:solidFill>
                  <a:srgbClr val="7030A0"/>
                </a:solidFill>
              </a:rPr>
              <a:t>ЖАУАПКЕРШІЛІГІН </a:t>
            </a:r>
            <a:r>
              <a:rPr lang="ru-RU" sz="800" dirty="0">
                <a:solidFill>
                  <a:srgbClr val="7030A0"/>
                </a:solidFill>
              </a:rPr>
              <a:t>АРТТЫРУ</a:t>
            </a:r>
            <a:r>
              <a:rPr lang="ru-RU" sz="800" b="0" dirty="0" smtClean="0">
                <a:solidFill>
                  <a:srgbClr val="7030A0"/>
                </a:solidFill>
              </a:rPr>
              <a:t>;</a:t>
            </a:r>
          </a:p>
          <a:p>
            <a:pPr indent="92075" algn="l">
              <a:buFont typeface="Wingdings" panose="05000000000000000000" pitchFamily="2" charset="2"/>
              <a:buChar char="§"/>
            </a:pPr>
            <a:endParaRPr lang="ru-RU" sz="800" b="0" dirty="0">
              <a:solidFill>
                <a:srgbClr val="7030A0"/>
              </a:solidFill>
            </a:endParaRPr>
          </a:p>
          <a:p>
            <a:pPr indent="92075" algn="l">
              <a:buFont typeface="Wingdings" panose="05000000000000000000" pitchFamily="2" charset="2"/>
              <a:buChar char="§"/>
            </a:pPr>
            <a:r>
              <a:rPr lang="ru-RU" sz="800" b="0" dirty="0">
                <a:solidFill>
                  <a:srgbClr val="7030A0"/>
                </a:solidFill>
              </a:rPr>
              <a:t>МАЛ ДӘРІГЕРЛЕРІНДЕ ЭПИЗОТИЯЛЫҚ </a:t>
            </a:r>
            <a:r>
              <a:rPr lang="ru-RU" sz="800" b="0" dirty="0" smtClean="0">
                <a:solidFill>
                  <a:srgbClr val="7030A0"/>
                </a:solidFill>
              </a:rPr>
              <a:t>ЖАҒДАЙҒА </a:t>
            </a:r>
            <a:r>
              <a:rPr lang="ru-RU" sz="800" b="0" dirty="0">
                <a:solidFill>
                  <a:srgbClr val="7030A0"/>
                </a:solidFill>
              </a:rPr>
              <a:t>ӘСЕР ЕТУДІҢ </a:t>
            </a:r>
            <a:r>
              <a:rPr lang="ru-RU" sz="800" b="0" dirty="0" smtClean="0">
                <a:solidFill>
                  <a:srgbClr val="7030A0"/>
                </a:solidFill>
              </a:rPr>
              <a:t/>
            </a:r>
            <a:br>
              <a:rPr lang="ru-RU" sz="800" b="0" dirty="0" smtClean="0">
                <a:solidFill>
                  <a:srgbClr val="7030A0"/>
                </a:solidFill>
              </a:rPr>
            </a:br>
            <a:r>
              <a:rPr lang="ru-RU" sz="800" b="0" dirty="0" smtClean="0">
                <a:solidFill>
                  <a:srgbClr val="7030A0"/>
                </a:solidFill>
              </a:rPr>
              <a:t>ТИІМДІ </a:t>
            </a:r>
            <a:r>
              <a:rPr lang="ru-RU" sz="800" dirty="0" smtClean="0">
                <a:solidFill>
                  <a:srgbClr val="7030A0"/>
                </a:solidFill>
              </a:rPr>
              <a:t>ҚҰРАЛЫНЫҢ </a:t>
            </a:r>
            <a:r>
              <a:rPr lang="ru-RU" sz="800" dirty="0">
                <a:solidFill>
                  <a:srgbClr val="7030A0"/>
                </a:solidFill>
              </a:rPr>
              <a:t>ПАЙДА БОЛУЫ</a:t>
            </a:r>
            <a:r>
              <a:rPr lang="ru-RU" sz="800" b="0" dirty="0" smtClean="0">
                <a:solidFill>
                  <a:srgbClr val="7030A0"/>
                </a:solidFill>
              </a:rPr>
              <a:t>;</a:t>
            </a:r>
          </a:p>
          <a:p>
            <a:pPr indent="92075" algn="l">
              <a:buFont typeface="Wingdings" panose="05000000000000000000" pitchFamily="2" charset="2"/>
              <a:buChar char="§"/>
            </a:pPr>
            <a:endParaRPr lang="ru-RU" sz="800" b="0" dirty="0">
              <a:solidFill>
                <a:srgbClr val="7030A0"/>
              </a:solidFill>
            </a:endParaRPr>
          </a:p>
          <a:p>
            <a:pPr indent="92075" algn="l">
              <a:buFont typeface="Wingdings" panose="05000000000000000000" pitchFamily="2" charset="2"/>
              <a:buChar char="§"/>
            </a:pPr>
            <a:r>
              <a:rPr lang="ru-RU" sz="800" b="0" dirty="0">
                <a:solidFill>
                  <a:srgbClr val="7030A0"/>
                </a:solidFill>
              </a:rPr>
              <a:t>МАЛ ШАРУАШЫЛЫҒЫН ҚАУІПСІЗ </a:t>
            </a:r>
            <a:r>
              <a:rPr lang="ru-RU" sz="800" b="0" dirty="0" smtClean="0">
                <a:solidFill>
                  <a:srgbClr val="7030A0"/>
                </a:solidFill>
              </a:rPr>
              <a:t>ЖҮРГІЗУ </a:t>
            </a:r>
            <a:r>
              <a:rPr lang="ru-RU" sz="800" b="0" dirty="0">
                <a:solidFill>
                  <a:srgbClr val="7030A0"/>
                </a:solidFill>
              </a:rPr>
              <a:t>ЖӘНЕ ИНВЕСТИЦИЯЛАР </a:t>
            </a:r>
            <a:r>
              <a:rPr lang="ru-RU" sz="800" b="0" dirty="0" smtClean="0">
                <a:solidFill>
                  <a:srgbClr val="7030A0"/>
                </a:solidFill>
              </a:rPr>
              <a:t/>
            </a:r>
            <a:br>
              <a:rPr lang="ru-RU" sz="800" b="0" dirty="0" smtClean="0">
                <a:solidFill>
                  <a:srgbClr val="7030A0"/>
                </a:solidFill>
              </a:rPr>
            </a:br>
            <a:r>
              <a:rPr lang="ru-RU" sz="800" b="0" dirty="0" smtClean="0">
                <a:solidFill>
                  <a:srgbClr val="7030A0"/>
                </a:solidFill>
              </a:rPr>
              <a:t>ТАРТУ ҮШІН </a:t>
            </a:r>
            <a:r>
              <a:rPr lang="ru-RU" sz="800" dirty="0">
                <a:solidFill>
                  <a:srgbClr val="7030A0"/>
                </a:solidFill>
              </a:rPr>
              <a:t>ЖАҒДАЙЛАРМЕН ҚАМТАМАСЫЗ ЕТУ</a:t>
            </a:r>
            <a:r>
              <a:rPr lang="ru-RU" sz="800" b="0" dirty="0" smtClean="0">
                <a:solidFill>
                  <a:srgbClr val="7030A0"/>
                </a:solidFill>
              </a:rPr>
              <a:t>;</a:t>
            </a:r>
          </a:p>
          <a:p>
            <a:pPr indent="92075" algn="l">
              <a:buFont typeface="Wingdings" panose="05000000000000000000" pitchFamily="2" charset="2"/>
              <a:buChar char="§"/>
            </a:pPr>
            <a:endParaRPr lang="ru-RU" sz="800" b="0" dirty="0">
              <a:solidFill>
                <a:srgbClr val="7030A0"/>
              </a:solidFill>
            </a:endParaRPr>
          </a:p>
          <a:p>
            <a:pPr indent="92075" algn="l">
              <a:buFont typeface="Wingdings" panose="05000000000000000000" pitchFamily="2" charset="2"/>
              <a:buChar char="§"/>
            </a:pPr>
            <a:r>
              <a:rPr lang="ru-RU" sz="800" b="0" dirty="0">
                <a:solidFill>
                  <a:srgbClr val="7030A0"/>
                </a:solidFill>
              </a:rPr>
              <a:t>МАЛ ШАРУАШЫЛЫҒЫ ӨНІМДЕРІНІҢ </a:t>
            </a:r>
            <a:r>
              <a:rPr lang="ru-RU" sz="800" dirty="0" smtClean="0">
                <a:solidFill>
                  <a:srgbClr val="7030A0"/>
                </a:solidFill>
              </a:rPr>
              <a:t>НАРЫҒЫН </a:t>
            </a:r>
            <a:r>
              <a:rPr lang="ru-RU" sz="800" dirty="0">
                <a:solidFill>
                  <a:srgbClr val="7030A0"/>
                </a:solidFill>
              </a:rPr>
              <a:t>ӨТКІЗУДІ КЕҢЕЙТУ</a:t>
            </a:r>
            <a:r>
              <a:rPr lang="ru-RU" sz="800" b="0" dirty="0">
                <a:solidFill>
                  <a:srgbClr val="7030A0"/>
                </a:solidFill>
              </a:rPr>
              <a:t>;</a:t>
            </a:r>
          </a:p>
          <a:p>
            <a:pPr algn="l">
              <a:spcAft>
                <a:spcPts val="500"/>
              </a:spcAft>
            </a:pPr>
            <a:endParaRPr lang="kk-KZ" sz="800" b="0" dirty="0" smtClean="0">
              <a:solidFill>
                <a:srgbClr val="7030A0"/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2023" y="494984"/>
            <a:ext cx="1800807" cy="17042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6350" algn="l"/>
            <a:r>
              <a:rPr lang="kk-KZ" sz="800" dirty="0">
                <a:solidFill>
                  <a:schemeClr val="tx1"/>
                </a:solidFill>
              </a:rPr>
              <a:t>ҚАДАҒАЛАУ ЖӘНЕ ІСКЕ АСЫРУ </a:t>
            </a:r>
          </a:p>
          <a:p>
            <a:pPr marL="6350" algn="l"/>
            <a:r>
              <a:rPr lang="kk-KZ" sz="800" dirty="0" smtClean="0">
                <a:solidFill>
                  <a:schemeClr val="tx1"/>
                </a:solidFill>
              </a:rPr>
              <a:t>ФУНКЦИЯЛАРЫНЫҢ </a:t>
            </a:r>
            <a:r>
              <a:rPr lang="kk-KZ" sz="800" b="0" dirty="0">
                <a:solidFill>
                  <a:schemeClr val="tx1"/>
                </a:solidFill>
              </a:rPr>
              <a:t>ЕГЖЕЙ-ТЕГЖЕЙЛІ </a:t>
            </a:r>
          </a:p>
          <a:p>
            <a:pPr marL="6350" algn="l"/>
            <a:r>
              <a:rPr lang="kk-KZ" sz="800" dirty="0" smtClean="0">
                <a:solidFill>
                  <a:schemeClr val="tx1"/>
                </a:solidFill>
              </a:rPr>
              <a:t>ФУНКЦИОНАЛЫНЫҢ </a:t>
            </a:r>
            <a:r>
              <a:rPr lang="kk-KZ" sz="800" dirty="0">
                <a:solidFill>
                  <a:schemeClr val="tx1"/>
                </a:solidFill>
              </a:rPr>
              <a:t>БОЛМАУЫ</a:t>
            </a:r>
            <a:r>
              <a:rPr lang="kk-KZ" sz="800" b="0" dirty="0">
                <a:solidFill>
                  <a:schemeClr val="tx1"/>
                </a:solidFill>
              </a:rPr>
              <a:t>;</a:t>
            </a:r>
          </a:p>
          <a:p>
            <a:pPr algn="l">
              <a:spcAft>
                <a:spcPts val="600"/>
              </a:spcAft>
            </a:pPr>
            <a:endParaRPr lang="kk-KZ" sz="750" dirty="0" smtClean="0">
              <a:solidFill>
                <a:schemeClr val="tx1"/>
              </a:solidFill>
            </a:endParaRPr>
          </a:p>
          <a:p>
            <a:pPr algn="l"/>
            <a:r>
              <a:rPr lang="kk-KZ" sz="800" dirty="0">
                <a:solidFill>
                  <a:schemeClr val="tx1"/>
                </a:solidFill>
              </a:rPr>
              <a:t>МАЛ ИЕЛЕРІНЕ ӘСЕР ЕТУІ БОЙЫНША </a:t>
            </a:r>
          </a:p>
          <a:p>
            <a:pPr algn="l"/>
            <a:r>
              <a:rPr lang="kk-KZ" sz="800" dirty="0" smtClean="0">
                <a:solidFill>
                  <a:schemeClr val="tx1"/>
                </a:solidFill>
              </a:rPr>
              <a:t>ҚҰЗЫРЕТТІҢ </a:t>
            </a:r>
            <a:r>
              <a:rPr lang="kk-KZ" sz="800" dirty="0">
                <a:solidFill>
                  <a:schemeClr val="tx1"/>
                </a:solidFill>
              </a:rPr>
              <a:t>БОЛМАУЫ</a:t>
            </a:r>
            <a:r>
              <a:rPr lang="kk-KZ" sz="800" b="0" dirty="0">
                <a:solidFill>
                  <a:schemeClr val="tx1"/>
                </a:solidFill>
              </a:rPr>
              <a:t>;</a:t>
            </a:r>
          </a:p>
          <a:p>
            <a:pPr algn="l"/>
            <a:endParaRPr lang="kk-KZ" sz="750" b="0" dirty="0" smtClean="0">
              <a:solidFill>
                <a:schemeClr val="tx1"/>
              </a:solidFill>
            </a:endParaRPr>
          </a:p>
          <a:p>
            <a:pPr algn="l"/>
            <a:r>
              <a:rPr lang="kk-KZ" sz="750" b="0" dirty="0" smtClean="0">
                <a:solidFill>
                  <a:schemeClr val="tx1"/>
                </a:solidFill>
              </a:rPr>
              <a:t>МАЛ </a:t>
            </a:r>
            <a:r>
              <a:rPr lang="kk-KZ" sz="750" b="0" dirty="0">
                <a:solidFill>
                  <a:schemeClr val="tx1"/>
                </a:solidFill>
              </a:rPr>
              <a:t>ШАРУАШЫЛЫҒЫН ДАМЫТУҒА </a:t>
            </a:r>
            <a:r>
              <a:rPr lang="kk-KZ" sz="750" b="0" dirty="0" smtClean="0">
                <a:solidFill>
                  <a:schemeClr val="tx1"/>
                </a:solidFill>
              </a:rPr>
              <a:t/>
            </a:r>
            <a:br>
              <a:rPr lang="kk-KZ" sz="750" b="0" dirty="0" smtClean="0">
                <a:solidFill>
                  <a:schemeClr val="tx1"/>
                </a:solidFill>
              </a:rPr>
            </a:br>
            <a:r>
              <a:rPr lang="kk-KZ" sz="750" b="0" dirty="0" smtClean="0">
                <a:solidFill>
                  <a:schemeClr val="tx1"/>
                </a:solidFill>
              </a:rPr>
              <a:t>САЛЫНҒАН ИНВЕСТИЦИЯЛАР </a:t>
            </a:r>
            <a:r>
              <a:rPr lang="kk-KZ" sz="750" b="0" dirty="0">
                <a:solidFill>
                  <a:schemeClr val="tx1"/>
                </a:solidFill>
              </a:rPr>
              <a:t>МЕН </a:t>
            </a:r>
            <a:r>
              <a:rPr lang="kk-KZ" sz="750" b="0" dirty="0" smtClean="0">
                <a:solidFill>
                  <a:schemeClr val="tx1"/>
                </a:solidFill>
              </a:rPr>
              <a:t/>
            </a:r>
            <a:br>
              <a:rPr lang="kk-KZ" sz="750" b="0" dirty="0" smtClean="0">
                <a:solidFill>
                  <a:schemeClr val="tx1"/>
                </a:solidFill>
              </a:rPr>
            </a:br>
            <a:r>
              <a:rPr lang="kk-KZ" sz="750" b="0" dirty="0" smtClean="0">
                <a:solidFill>
                  <a:schemeClr val="tx1"/>
                </a:solidFill>
              </a:rPr>
              <a:t>МЕМЛЕКЕТТІК ҚОЛДАУ </a:t>
            </a:r>
            <a:r>
              <a:rPr lang="kk-KZ" sz="750" b="0" dirty="0">
                <a:solidFill>
                  <a:schemeClr val="tx1"/>
                </a:solidFill>
              </a:rPr>
              <a:t>ҚҰРАЛДАРЫНЫҢ </a:t>
            </a:r>
            <a:r>
              <a:rPr lang="kk-KZ" sz="750" b="0" dirty="0" smtClean="0">
                <a:solidFill>
                  <a:schemeClr val="tx1"/>
                </a:solidFill>
              </a:rPr>
              <a:t/>
            </a:r>
            <a:br>
              <a:rPr lang="kk-KZ" sz="750" b="0" dirty="0" smtClean="0">
                <a:solidFill>
                  <a:schemeClr val="tx1"/>
                </a:solidFill>
              </a:rPr>
            </a:br>
            <a:r>
              <a:rPr lang="kk-KZ" sz="750" dirty="0" smtClean="0">
                <a:solidFill>
                  <a:schemeClr val="tx1"/>
                </a:solidFill>
              </a:rPr>
              <a:t>ЖОҒАРЫ </a:t>
            </a:r>
            <a:r>
              <a:rPr lang="kk-KZ" sz="750" dirty="0">
                <a:solidFill>
                  <a:schemeClr val="tx1"/>
                </a:solidFill>
              </a:rPr>
              <a:t>ТӘУЕКЕЛДЕРІ</a:t>
            </a:r>
            <a:r>
              <a:rPr lang="kk-KZ" sz="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8700627" y="51648"/>
            <a:ext cx="381001" cy="2381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05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314931763"/>
              </p:ext>
            </p:extLst>
          </p:nvPr>
        </p:nvGraphicFramePr>
        <p:xfrm>
          <a:off x="74617" y="3138339"/>
          <a:ext cx="2668583" cy="2005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74617" y="2117349"/>
            <a:ext cx="1743575" cy="0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834848" y="3099756"/>
            <a:ext cx="3170439" cy="0"/>
          </a:xfrm>
          <a:prstGeom prst="line">
            <a:avLst/>
          </a:prstGeom>
          <a:ln w="15875">
            <a:solidFill>
              <a:srgbClr val="0070C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1"/>
          <p:cNvSpPr txBox="1">
            <a:spLocks/>
          </p:cNvSpPr>
          <p:nvPr/>
        </p:nvSpPr>
        <p:spPr>
          <a:xfrm>
            <a:off x="2667000" y="3153737"/>
            <a:ext cx="2590800" cy="17833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САЛАМАТСЫЗ ПУНКТТЕРДЕГІ ҚҰНЫН ӨТЕУ БОЙЫНША ІС-ШАРА:</a:t>
            </a:r>
          </a:p>
          <a:p>
            <a:pPr algn="l"/>
            <a:endParaRPr lang="kk-KZ" sz="700" dirty="0" smtClean="0"/>
          </a:p>
          <a:p>
            <a:pPr algn="l"/>
            <a:r>
              <a:rPr lang="kk-KZ" sz="700" dirty="0" smtClean="0"/>
              <a:t>2019 </a:t>
            </a:r>
            <a:r>
              <a:rPr lang="kk-KZ" sz="700" dirty="0"/>
              <a:t>жылы саламатсыз пункттерде алып қойылған және жойылған </a:t>
            </a:r>
            <a:r>
              <a:rPr lang="ru-RU" sz="700" dirty="0"/>
              <a:t>2 423 бас а/ш </a:t>
            </a:r>
            <a:r>
              <a:rPr lang="ru-RU" sz="700" dirty="0" err="1"/>
              <a:t>жануарлары</a:t>
            </a:r>
            <a:r>
              <a:rPr lang="ru-RU" sz="700" dirty="0"/>
              <a:t> </a:t>
            </a:r>
            <a:r>
              <a:rPr lang="ru-RU" sz="700" dirty="0" err="1"/>
              <a:t>иелеріне</a:t>
            </a:r>
            <a:r>
              <a:rPr lang="ru-RU" sz="700" dirty="0"/>
              <a:t> </a:t>
            </a:r>
            <a:r>
              <a:rPr lang="ru-RU" sz="700" dirty="0" smtClean="0"/>
              <a:t/>
            </a:r>
            <a:br>
              <a:rPr lang="ru-RU" sz="700" dirty="0" smtClean="0"/>
            </a:br>
            <a:r>
              <a:rPr lang="ru-RU" sz="700" dirty="0" smtClean="0"/>
              <a:t>105 </a:t>
            </a:r>
            <a:r>
              <a:rPr lang="ru-RU" sz="700" dirty="0"/>
              <a:t>716 851 </a:t>
            </a:r>
            <a:r>
              <a:rPr lang="ru-RU" sz="700" dirty="0" err="1"/>
              <a:t>теңге</a:t>
            </a:r>
            <a:r>
              <a:rPr lang="ru-RU" sz="700" dirty="0"/>
              <a:t> </a:t>
            </a:r>
            <a:r>
              <a:rPr lang="ru-RU" sz="700" dirty="0" err="1"/>
              <a:t>құны</a:t>
            </a:r>
            <a:r>
              <a:rPr lang="ru-RU" sz="700" dirty="0"/>
              <a:t> </a:t>
            </a:r>
            <a:r>
              <a:rPr lang="ru-RU" sz="700" dirty="0" err="1"/>
              <a:t>өтелді</a:t>
            </a:r>
            <a:r>
              <a:rPr lang="ru-RU" sz="700" dirty="0"/>
              <a:t>; </a:t>
            </a:r>
          </a:p>
          <a:p>
            <a:pPr algn="l"/>
            <a:endParaRPr lang="kk-KZ" sz="700" dirty="0"/>
          </a:p>
          <a:p>
            <a:pPr algn="l"/>
            <a:r>
              <a:rPr lang="kk-KZ" sz="700" dirty="0"/>
              <a:t>2020 жылы саламатсыз пункттерде алып қойылған және жойылған </a:t>
            </a:r>
            <a:r>
              <a:rPr lang="ru-RU" sz="700" dirty="0"/>
              <a:t>285 бас а/ш </a:t>
            </a:r>
            <a:r>
              <a:rPr lang="ru-RU" sz="700" dirty="0" err="1"/>
              <a:t>жануарлары</a:t>
            </a:r>
            <a:r>
              <a:rPr lang="ru-RU" sz="700" dirty="0"/>
              <a:t> мен 2 млн бас </a:t>
            </a:r>
            <a:r>
              <a:rPr lang="ru-RU" sz="700" dirty="0" err="1"/>
              <a:t>құс</a:t>
            </a:r>
            <a:r>
              <a:rPr lang="ru-RU" sz="700" dirty="0"/>
              <a:t>, 2,1 млн </a:t>
            </a:r>
            <a:r>
              <a:rPr lang="ru-RU" sz="700" dirty="0" err="1"/>
              <a:t>жұмыртқа</a:t>
            </a:r>
            <a:r>
              <a:rPr lang="ru-RU" sz="700" dirty="0"/>
              <a:t> </a:t>
            </a:r>
            <a:r>
              <a:rPr lang="ru-RU" sz="700" dirty="0" err="1"/>
              <a:t>иелеріне</a:t>
            </a:r>
            <a:r>
              <a:rPr lang="ru-RU" sz="700" dirty="0"/>
              <a:t> </a:t>
            </a:r>
            <a:r>
              <a:rPr lang="ru-RU" sz="700" dirty="0" smtClean="0"/>
              <a:t>3 </a:t>
            </a:r>
            <a:r>
              <a:rPr lang="ru-RU" sz="700" dirty="0"/>
              <a:t>287 458 603 </a:t>
            </a:r>
            <a:r>
              <a:rPr lang="ru-RU" sz="700" dirty="0" err="1"/>
              <a:t>теңге</a:t>
            </a:r>
            <a:r>
              <a:rPr lang="ru-RU" sz="700" dirty="0"/>
              <a:t> </a:t>
            </a:r>
            <a:r>
              <a:rPr lang="ru-RU" sz="700" dirty="0" err="1"/>
              <a:t>құны</a:t>
            </a:r>
            <a:r>
              <a:rPr lang="ru-RU" sz="700" dirty="0"/>
              <a:t> </a:t>
            </a:r>
            <a:r>
              <a:rPr lang="ru-RU" sz="700" dirty="0" err="1"/>
              <a:t>өтелді</a:t>
            </a:r>
            <a:r>
              <a:rPr lang="ru-RU" sz="700" dirty="0"/>
              <a:t>; </a:t>
            </a:r>
          </a:p>
          <a:p>
            <a:pPr algn="l"/>
            <a:endParaRPr lang="kk-KZ" sz="700" dirty="0"/>
          </a:p>
          <a:p>
            <a:pPr algn="l"/>
            <a:r>
              <a:rPr lang="kk-KZ" sz="700" dirty="0"/>
              <a:t>2021 жылы саламатсыз пункттерде алып қойылған және жойылған </a:t>
            </a:r>
            <a:r>
              <a:rPr lang="ru-RU" sz="700" dirty="0"/>
              <a:t>545 бас а/ш </a:t>
            </a:r>
            <a:r>
              <a:rPr lang="ru-RU" sz="700" dirty="0" err="1"/>
              <a:t>жануарлары</a:t>
            </a:r>
            <a:r>
              <a:rPr lang="ru-RU" sz="700" dirty="0"/>
              <a:t>, 30 тонн </a:t>
            </a:r>
            <a:r>
              <a:rPr lang="ru-RU" sz="700" dirty="0" err="1"/>
              <a:t>сүт</a:t>
            </a:r>
            <a:r>
              <a:rPr lang="ru-RU" sz="700" dirty="0"/>
              <a:t> </a:t>
            </a:r>
            <a:r>
              <a:rPr lang="ru-RU" sz="700" dirty="0" err="1"/>
              <a:t>және</a:t>
            </a:r>
            <a:r>
              <a:rPr lang="ru-RU" sz="700" dirty="0"/>
              <a:t> 5 789 бас </a:t>
            </a:r>
            <a:r>
              <a:rPr lang="ru-RU" sz="700" dirty="0" err="1"/>
              <a:t>құс</a:t>
            </a:r>
            <a:r>
              <a:rPr lang="ru-RU" sz="700" dirty="0"/>
              <a:t> </a:t>
            </a:r>
            <a:r>
              <a:rPr lang="ru-RU" sz="700" dirty="0" err="1"/>
              <a:t>иелеріне</a:t>
            </a:r>
            <a:r>
              <a:rPr lang="ru-RU" sz="700" dirty="0"/>
              <a:t> 142 247 633 </a:t>
            </a:r>
            <a:r>
              <a:rPr lang="ru-RU" sz="700" dirty="0" err="1"/>
              <a:t>теңге</a:t>
            </a:r>
            <a:r>
              <a:rPr lang="ru-RU" sz="700" dirty="0"/>
              <a:t> </a:t>
            </a:r>
            <a:r>
              <a:rPr lang="ru-RU" sz="700" dirty="0" err="1"/>
              <a:t>құны</a:t>
            </a:r>
            <a:r>
              <a:rPr lang="ru-RU" sz="700" dirty="0"/>
              <a:t> </a:t>
            </a:r>
            <a:r>
              <a:rPr lang="ru-RU" sz="700" dirty="0" err="1"/>
              <a:t>өтелді</a:t>
            </a:r>
            <a:endParaRPr lang="kk-KZ" sz="700" dirty="0"/>
          </a:p>
          <a:p>
            <a:pPr algn="just"/>
            <a:endParaRPr lang="ru-RU" sz="750" b="1" dirty="0">
              <a:solidFill>
                <a:srgbClr val="008000"/>
              </a:solidFill>
            </a:endParaRPr>
          </a:p>
          <a:p>
            <a:pPr algn="just"/>
            <a:endParaRPr lang="kk-KZ" sz="75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75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kk-KZ" sz="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kk-KZ" sz="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7465841" y="3358757"/>
            <a:ext cx="1600200" cy="14284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k-KZ" sz="800" dirty="0"/>
              <a:t>2021 жылы бруцеллез бойынша саламатсыз 192 пункт тіркелді. </a:t>
            </a:r>
            <a:r>
              <a:rPr lang="kk-KZ" sz="800" b="1" dirty="0"/>
              <a:t>Шығыс </a:t>
            </a:r>
            <a:r>
              <a:rPr lang="kk-KZ" sz="800" b="1" dirty="0" smtClean="0"/>
              <a:t>Қазақстан </a:t>
            </a:r>
            <a:r>
              <a:rPr lang="kk-KZ" sz="800" dirty="0" smtClean="0"/>
              <a:t>– </a:t>
            </a:r>
            <a:r>
              <a:rPr lang="kk-KZ" sz="800" b="1" dirty="0"/>
              <a:t>44</a:t>
            </a:r>
            <a:r>
              <a:rPr lang="kk-KZ" sz="800" dirty="0" smtClean="0"/>
              <a:t>,</a:t>
            </a:r>
          </a:p>
          <a:p>
            <a:pPr marL="0" indent="0" algn="just">
              <a:buNone/>
            </a:pPr>
            <a:r>
              <a:rPr lang="kk-KZ" sz="800" b="1" dirty="0" smtClean="0"/>
              <a:t>Түркістан</a:t>
            </a:r>
            <a:r>
              <a:rPr lang="kk-KZ" sz="800" dirty="0"/>
              <a:t>– </a:t>
            </a:r>
            <a:r>
              <a:rPr lang="kk-KZ" sz="800" b="1" dirty="0"/>
              <a:t>36</a:t>
            </a:r>
            <a:r>
              <a:rPr lang="kk-KZ" sz="800" dirty="0"/>
              <a:t>, </a:t>
            </a:r>
            <a:endParaRPr lang="kk-KZ" sz="800" dirty="0" smtClean="0"/>
          </a:p>
          <a:p>
            <a:pPr marL="0" indent="0" algn="just">
              <a:buNone/>
            </a:pPr>
            <a:r>
              <a:rPr lang="kk-KZ" sz="800" b="1" dirty="0" smtClean="0"/>
              <a:t>Қостанай</a:t>
            </a:r>
            <a:r>
              <a:rPr lang="kk-KZ" sz="800" dirty="0"/>
              <a:t>– </a:t>
            </a:r>
            <a:r>
              <a:rPr lang="kk-KZ" sz="800" b="1" dirty="0"/>
              <a:t>23</a:t>
            </a:r>
            <a:r>
              <a:rPr lang="kk-KZ" sz="800" dirty="0"/>
              <a:t>, </a:t>
            </a:r>
            <a:endParaRPr lang="kk-KZ" sz="800" dirty="0" smtClean="0"/>
          </a:p>
          <a:p>
            <a:pPr marL="0" indent="0" algn="just">
              <a:buNone/>
            </a:pPr>
            <a:r>
              <a:rPr lang="kk-KZ" sz="800" b="1" dirty="0" smtClean="0"/>
              <a:t>Павлодар</a:t>
            </a:r>
            <a:r>
              <a:rPr lang="kk-KZ" sz="800" dirty="0"/>
              <a:t>– </a:t>
            </a:r>
            <a:r>
              <a:rPr lang="kk-KZ" sz="800" b="1" dirty="0"/>
              <a:t>22</a:t>
            </a:r>
            <a:r>
              <a:rPr lang="kk-KZ" sz="800" dirty="0" smtClean="0"/>
              <a:t>,</a:t>
            </a:r>
          </a:p>
          <a:p>
            <a:pPr marL="0" indent="0" algn="just">
              <a:buNone/>
            </a:pPr>
            <a:r>
              <a:rPr lang="kk-KZ" sz="800" b="1" dirty="0" smtClean="0"/>
              <a:t>Батыс </a:t>
            </a:r>
            <a:r>
              <a:rPr lang="kk-KZ" sz="800" b="1" dirty="0"/>
              <a:t>Қазақстан </a:t>
            </a:r>
            <a:r>
              <a:rPr lang="kk-KZ" sz="800" dirty="0"/>
              <a:t>– </a:t>
            </a:r>
            <a:r>
              <a:rPr lang="kk-KZ" sz="800" b="1" dirty="0"/>
              <a:t>20</a:t>
            </a:r>
            <a:r>
              <a:rPr lang="kk-KZ" sz="800" dirty="0"/>
              <a:t> немесе </a:t>
            </a:r>
            <a:r>
              <a:rPr lang="kk-KZ" sz="800" b="1" dirty="0"/>
              <a:t>75</a:t>
            </a:r>
            <a:r>
              <a:rPr lang="ru-RU" sz="800" b="1" dirty="0"/>
              <a:t>%</a:t>
            </a:r>
            <a:r>
              <a:rPr lang="kk-KZ" sz="800" b="1" dirty="0"/>
              <a:t> </a:t>
            </a:r>
            <a:endParaRPr lang="ru-RU" sz="800" b="1" dirty="0"/>
          </a:p>
          <a:p>
            <a:pPr algn="just"/>
            <a:endParaRPr lang="ru-RU" sz="7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232323" y="3099756"/>
            <a:ext cx="25477" cy="1986594"/>
          </a:xfrm>
          <a:prstGeom prst="line">
            <a:avLst/>
          </a:prstGeom>
          <a:ln w="15875">
            <a:solidFill>
              <a:srgbClr val="0070C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1676400" y="104227"/>
            <a:ext cx="5384998" cy="3143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600" dirty="0">
                <a:solidFill>
                  <a:srgbClr val="0070C0"/>
                </a:solidFill>
              </a:rPr>
              <a:t>ҚР ВЕТЕРИНАРЛЫҚ ҚЫЗМЕТІН РЕФОРМАЛАУ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0364" y="376359"/>
            <a:ext cx="1781854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 smtClean="0">
                <a:solidFill>
                  <a:srgbClr val="FF0000"/>
                </a:solidFill>
              </a:rPr>
              <a:t>МӘСЕЛЕЛЕР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633956" y="411482"/>
            <a:ext cx="1973651" cy="22670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 smtClean="0">
                <a:solidFill>
                  <a:schemeClr val="accent6">
                    <a:lumMod val="50000"/>
                  </a:schemeClr>
                </a:solidFill>
              </a:rPr>
              <a:t>ҰСЫНЫЛАТЫН ШАРАЛАР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363673" y="441572"/>
            <a:ext cx="2336954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>
                <a:solidFill>
                  <a:srgbClr val="92D050"/>
                </a:solidFill>
              </a:rPr>
              <a:t>К</a:t>
            </a:r>
            <a:r>
              <a:rPr lang="kk-KZ" sz="1200" dirty="0" smtClean="0">
                <a:solidFill>
                  <a:srgbClr val="92D050"/>
                </a:solidFill>
              </a:rPr>
              <a:t>ҮТІЛЕТІН НӘТИЖЕ</a:t>
            </a:r>
            <a:endParaRPr lang="ru-RU" sz="1200" dirty="0">
              <a:solidFill>
                <a:srgbClr val="92D050"/>
              </a:solidFill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815921053"/>
              </p:ext>
            </p:extLst>
          </p:nvPr>
        </p:nvGraphicFramePr>
        <p:xfrm>
          <a:off x="4974123" y="3238500"/>
          <a:ext cx="2849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8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762000" y="285750"/>
            <a:ext cx="685800" cy="0"/>
          </a:xfrm>
          <a:prstGeom prst="line">
            <a:avLst/>
          </a:prstGeom>
          <a:ln w="31750" cmpd="sng">
            <a:solidFill>
              <a:srgbClr val="0070C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89"/>
          <a:stretch/>
        </p:blipFill>
        <p:spPr>
          <a:xfrm>
            <a:off x="4829779" y="1334076"/>
            <a:ext cx="351821" cy="341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86965"/>
            <a:ext cx="379277" cy="379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25370"/>
            <a:ext cx="525524" cy="394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03" r="-3847"/>
          <a:stretch/>
        </p:blipFill>
        <p:spPr>
          <a:xfrm>
            <a:off x="2842049" y="1286965"/>
            <a:ext cx="381000" cy="3750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87" y="1348876"/>
            <a:ext cx="327961" cy="3269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201" y="541501"/>
            <a:ext cx="5427781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жылғы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ru-RU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ақпанға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ауыл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шаруашылығы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жануарларын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бірдейлендіру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дерекқорында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(АШЖБ) 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33 279 883 бас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тіркелді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ішінде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ІҚМ – 8 334 989, </a:t>
            </a:r>
            <a: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ҰҚМ 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– 20 636 849, </a:t>
            </a:r>
            <a:r>
              <a:rPr lang="ru-RU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шошқа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– 649 477, </a:t>
            </a:r>
            <a:r>
              <a:rPr lang="ru-RU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жылқы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– 3 408 278, </a:t>
            </a:r>
            <a:r>
              <a:rPr lang="ru-RU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түйе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– 250 290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81000" y="541501"/>
            <a:ext cx="0" cy="745464"/>
          </a:xfrm>
          <a:prstGeom prst="line">
            <a:avLst/>
          </a:prstGeom>
          <a:ln w="317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83302" y="1386943"/>
            <a:ext cx="2528996" cy="275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ЖАСЫЛ ДӘЛІЗ – 1</a:t>
            </a:r>
            <a:endParaRPr lang="ru-RU" sz="1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53408" y="1727777"/>
            <a:ext cx="2528996" cy="275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i="1" dirty="0">
                <a:cs typeface="Times New Roman" panose="02020603050405020304" pitchFamily="18" charset="0"/>
              </a:rPr>
              <a:t>(01.03.21-31.05.21 ж. </a:t>
            </a:r>
            <a:r>
              <a:rPr lang="ru-RU" sz="900" i="1" dirty="0" err="1">
                <a:cs typeface="Times New Roman" panose="02020603050405020304" pitchFamily="18" charset="0"/>
              </a:rPr>
              <a:t>кезеңінде</a:t>
            </a:r>
            <a:r>
              <a:rPr lang="ru-RU" sz="900" i="1" dirty="0">
                <a:cs typeface="Times New Roman" panose="02020603050405020304" pitchFamily="18" charset="0"/>
              </a:rPr>
              <a:t>)</a:t>
            </a:r>
          </a:p>
          <a:p>
            <a:r>
              <a:rPr lang="ru-RU" sz="900" b="1" dirty="0">
                <a:cs typeface="Times New Roman" panose="02020603050405020304" pitchFamily="18" charset="0"/>
              </a:rPr>
              <a:t>2020 </a:t>
            </a:r>
            <a:r>
              <a:rPr lang="ru-RU" sz="900" b="1" dirty="0" err="1">
                <a:cs typeface="Times New Roman" panose="02020603050405020304" pitchFamily="18" charset="0"/>
              </a:rPr>
              <a:t>жылғы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төлдерді</a:t>
            </a:r>
            <a:r>
              <a:rPr lang="ru-RU" sz="900" b="1" dirty="0">
                <a:cs typeface="Times New Roman" panose="02020603050405020304" pitchFamily="18" charset="0"/>
              </a:rPr>
              <a:t> АШЖБ </a:t>
            </a:r>
          </a:p>
          <a:p>
            <a:r>
              <a:rPr lang="ru-RU" sz="900" b="1" dirty="0" err="1">
                <a:cs typeface="Times New Roman" panose="02020603050405020304" pitchFamily="18" charset="0"/>
              </a:rPr>
              <a:t>тіркеу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үшін</a:t>
            </a:r>
            <a:r>
              <a:rPr lang="ru-RU" sz="900" b="1" dirty="0">
                <a:cs typeface="Times New Roman" panose="02020603050405020304" pitchFamily="18" charset="0"/>
              </a:rPr>
              <a:t> - 1 115 449 бас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50454" y="1815274"/>
            <a:ext cx="6643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464 128</a:t>
            </a:r>
            <a:endParaRPr lang="ru-RU" sz="1350" b="1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82404" y="1813362"/>
            <a:ext cx="5982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618 279</a:t>
            </a:r>
            <a:endParaRPr lang="ru-RU" sz="1350" b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14982" y="1813362"/>
            <a:ext cx="4700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latin typeface="+mj-lt"/>
                <a:cs typeface="Times New Roman" panose="02020603050405020304" pitchFamily="18" charset="0"/>
              </a:rPr>
              <a:t>5 289</a:t>
            </a:r>
            <a:endParaRPr lang="ru-RU" sz="900" b="1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28721" y="1818875"/>
            <a:ext cx="4700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latin typeface="+mj-lt"/>
                <a:cs typeface="Times New Roman" panose="02020603050405020304" pitchFamily="18" charset="0"/>
              </a:rPr>
              <a:t>5 316</a:t>
            </a:r>
            <a:endParaRPr lang="ru-RU" sz="900" b="1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07654" y="1813362"/>
            <a:ext cx="5341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latin typeface="+mj-lt"/>
                <a:cs typeface="Times New Roman" panose="02020603050405020304" pitchFamily="18" charset="0"/>
              </a:rPr>
              <a:t>22 437</a:t>
            </a:r>
            <a:endParaRPr lang="ru-RU" sz="900" b="1" dirty="0"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89"/>
          <a:stretch/>
        </p:blipFill>
        <p:spPr>
          <a:xfrm>
            <a:off x="4862638" y="2300428"/>
            <a:ext cx="351821" cy="3417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59" y="2253317"/>
            <a:ext cx="379277" cy="3792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59" y="2291722"/>
            <a:ext cx="525524" cy="3942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03" r="-3847"/>
          <a:stretch/>
        </p:blipFill>
        <p:spPr>
          <a:xfrm>
            <a:off x="2874908" y="2253317"/>
            <a:ext cx="381000" cy="375031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16161" y="2353295"/>
            <a:ext cx="2528996" cy="275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ЖАСЫЛ ДӘЛІЗ – 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86267" y="2694129"/>
            <a:ext cx="2528996" cy="275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i="1" dirty="0">
                <a:cs typeface="Times New Roman" panose="02020603050405020304" pitchFamily="18" charset="0"/>
              </a:rPr>
              <a:t>(10.08.21-20.10.21 ж. </a:t>
            </a:r>
            <a:r>
              <a:rPr lang="ru-RU" sz="900" i="1" dirty="0" err="1">
                <a:cs typeface="Times New Roman" panose="02020603050405020304" pitchFamily="18" charset="0"/>
              </a:rPr>
              <a:t>кезеңінде</a:t>
            </a:r>
            <a:r>
              <a:rPr lang="ru-RU" sz="900" i="1" dirty="0">
                <a:cs typeface="Times New Roman" panose="02020603050405020304" pitchFamily="18" charset="0"/>
              </a:rPr>
              <a:t>)</a:t>
            </a:r>
          </a:p>
          <a:p>
            <a:r>
              <a:rPr lang="ru-RU" sz="900" b="1" dirty="0" err="1">
                <a:cs typeface="Times New Roman" panose="02020603050405020304" pitchFamily="18" charset="0"/>
              </a:rPr>
              <a:t>Маңғыстау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облысында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бірдейлендірілмеген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ауыл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шаруашылығы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жануарларын</a:t>
            </a:r>
            <a:r>
              <a:rPr lang="ru-RU" sz="900" b="1" dirty="0">
                <a:cs typeface="Times New Roman" panose="02020603050405020304" pitchFamily="18" charset="0"/>
              </a:rPr>
              <a:t> АШЖБ </a:t>
            </a:r>
            <a:r>
              <a:rPr lang="ru-RU" sz="900" b="1" dirty="0" err="1">
                <a:cs typeface="Times New Roman" panose="02020603050405020304" pitchFamily="18" charset="0"/>
              </a:rPr>
              <a:t>тіркеу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үшін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</a:p>
          <a:p>
            <a:r>
              <a:rPr lang="ru-RU" sz="900" b="1" dirty="0">
                <a:cs typeface="Times New Roman" panose="02020603050405020304" pitchFamily="18" charset="0"/>
              </a:rPr>
              <a:t>- 72 539 бас</a:t>
            </a:r>
          </a:p>
          <a:p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59899" y="2779714"/>
            <a:ext cx="4773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2 589</a:t>
            </a:r>
            <a:endParaRPr lang="ru-RU" sz="1350" b="1" dirty="0"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15263" y="2779714"/>
            <a:ext cx="5629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32 627 </a:t>
            </a:r>
            <a:endParaRPr lang="ru-RU" sz="1350" b="1" dirty="0"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61580" y="2785227"/>
            <a:ext cx="4700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latin typeface="+mj-lt"/>
                <a:cs typeface="Times New Roman" panose="02020603050405020304" pitchFamily="18" charset="0"/>
              </a:rPr>
              <a:t>8 144</a:t>
            </a:r>
            <a:endParaRPr lang="ru-RU" sz="900" b="1" dirty="0"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40513" y="2779714"/>
            <a:ext cx="5341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latin typeface="+mj-lt"/>
                <a:cs typeface="Times New Roman" panose="02020603050405020304" pitchFamily="18" charset="0"/>
              </a:rPr>
              <a:t>29 179</a:t>
            </a:r>
            <a:endParaRPr lang="ru-RU" sz="900" b="1" dirty="0">
              <a:latin typeface="+mj-lt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89"/>
          <a:stretch/>
        </p:blipFill>
        <p:spPr>
          <a:xfrm>
            <a:off x="4832158" y="3315569"/>
            <a:ext cx="351821" cy="3417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79" y="3268458"/>
            <a:ext cx="379277" cy="37927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79" y="3306863"/>
            <a:ext cx="525524" cy="3942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03" r="-3847"/>
          <a:stretch/>
        </p:blipFill>
        <p:spPr>
          <a:xfrm>
            <a:off x="2844428" y="3268458"/>
            <a:ext cx="381000" cy="37503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66" y="3330369"/>
            <a:ext cx="327961" cy="326978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179830" y="3439406"/>
            <a:ext cx="2528996" cy="275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ЖАСЫЛ ДӘЛІЗ – 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55787" y="3709270"/>
            <a:ext cx="2528996" cy="275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i="1" dirty="0">
                <a:cs typeface="Times New Roman" panose="02020603050405020304" pitchFamily="18" charset="0"/>
              </a:rPr>
              <a:t>(10.02.22-31.05.22 ж. </a:t>
            </a:r>
            <a:r>
              <a:rPr lang="ru-RU" sz="900" i="1" dirty="0" err="1">
                <a:cs typeface="Times New Roman" panose="02020603050405020304" pitchFamily="18" charset="0"/>
              </a:rPr>
              <a:t>кезеңінде</a:t>
            </a:r>
            <a:r>
              <a:rPr lang="ru-RU" sz="900" i="1" dirty="0">
                <a:cs typeface="Times New Roman" panose="02020603050405020304" pitchFamily="18" charset="0"/>
              </a:rPr>
              <a:t>)</a:t>
            </a:r>
          </a:p>
          <a:p>
            <a:r>
              <a:rPr lang="ru-RU" sz="900" b="1" dirty="0">
                <a:cs typeface="Times New Roman" panose="02020603050405020304" pitchFamily="18" charset="0"/>
              </a:rPr>
              <a:t>ҚР </a:t>
            </a:r>
            <a:r>
              <a:rPr lang="ru-RU" sz="900" b="1" dirty="0" err="1">
                <a:cs typeface="Times New Roman" panose="02020603050405020304" pitchFamily="18" charset="0"/>
              </a:rPr>
              <a:t>бойынша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бірдейлендірілмеген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ауыл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шаруашылығы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жануарларын</a:t>
            </a:r>
            <a:r>
              <a:rPr lang="ru-RU" sz="900" b="1" dirty="0">
                <a:cs typeface="Times New Roman" panose="02020603050405020304" pitchFamily="18" charset="0"/>
              </a:rPr>
              <a:t> АШЖБ </a:t>
            </a:r>
          </a:p>
          <a:p>
            <a:r>
              <a:rPr lang="ru-RU" sz="900" b="1" dirty="0" err="1">
                <a:cs typeface="Times New Roman" panose="02020603050405020304" pitchFamily="18" charset="0"/>
              </a:rPr>
              <a:t>тіркеу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cs typeface="Times New Roman" panose="02020603050405020304" pitchFamily="18" charset="0"/>
              </a:rPr>
              <a:t>үшін</a:t>
            </a:r>
            <a:r>
              <a:rPr lang="ru-RU" sz="900" b="1" dirty="0">
                <a:cs typeface="Times New Roman" panose="02020603050405020304" pitchFamily="18" charset="0"/>
              </a:rPr>
              <a:t> </a:t>
            </a:r>
            <a:r>
              <a:rPr lang="en-US" sz="900" b="1" dirty="0">
                <a:cs typeface="Times New Roman" panose="02020603050405020304" pitchFamily="18" charset="0"/>
              </a:rPr>
              <a:t> – </a:t>
            </a:r>
            <a:r>
              <a:rPr lang="ru-RU" sz="900" b="1" dirty="0">
                <a:cs typeface="Times New Roman" panose="02020603050405020304" pitchFamily="18" charset="0"/>
              </a:rPr>
              <a:t>346 548 </a:t>
            </a:r>
            <a:r>
              <a:rPr lang="kk-KZ" sz="900" b="1" dirty="0">
                <a:cs typeface="Times New Roman" panose="02020603050405020304" pitchFamily="18" charset="0"/>
              </a:rPr>
              <a:t>бас</a:t>
            </a:r>
            <a:endParaRPr lang="ru-RU" sz="900" b="1" dirty="0"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52833" y="3796767"/>
            <a:ext cx="6473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152 229</a:t>
            </a:r>
            <a:endParaRPr lang="ru-RU" sz="1350" b="1" dirty="0"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684783" y="3794855"/>
            <a:ext cx="5982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164 783</a:t>
            </a:r>
            <a:endParaRPr lang="ru-RU" sz="1350" b="1" dirty="0"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17361" y="3794855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latin typeface="+mj-lt"/>
                <a:cs typeface="Times New Roman" panose="02020603050405020304" pitchFamily="18" charset="0"/>
              </a:rPr>
              <a:t>129</a:t>
            </a:r>
            <a:endParaRPr lang="ru-RU" sz="900" b="1" dirty="0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31100" y="3800368"/>
            <a:ext cx="4700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latin typeface="+mj-lt"/>
                <a:cs typeface="Times New Roman" panose="02020603050405020304" pitchFamily="18" charset="0"/>
              </a:rPr>
              <a:t>3 859</a:t>
            </a:r>
            <a:endParaRPr lang="ru-RU" sz="900" b="1" dirty="0"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10033" y="3794855"/>
            <a:ext cx="5341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latin typeface="+mj-lt"/>
                <a:cs typeface="Times New Roman" panose="02020603050405020304" pitchFamily="18" charset="0"/>
              </a:rPr>
              <a:t>25 548</a:t>
            </a:r>
            <a:endParaRPr lang="ru-RU" sz="900" b="1" dirty="0">
              <a:latin typeface="+mj-lt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5869832" y="525545"/>
            <a:ext cx="30300" cy="4522963"/>
          </a:xfrm>
          <a:prstGeom prst="line">
            <a:avLst/>
          </a:prstGeom>
          <a:ln w="19050"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50924" y="4291969"/>
            <a:ext cx="5541324" cy="21138"/>
          </a:xfrm>
          <a:prstGeom prst="line">
            <a:avLst/>
          </a:prstGeom>
          <a:ln w="19050"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1"/>
          <p:cNvSpPr txBox="1">
            <a:spLocks/>
          </p:cNvSpPr>
          <p:nvPr/>
        </p:nvSpPr>
        <p:spPr>
          <a:xfrm>
            <a:off x="6019569" y="1964484"/>
            <a:ext cx="2747018" cy="275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ШЕШУ ЖОЛДАРЫ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5956474" y="2245539"/>
            <a:ext cx="3174504" cy="30986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79388" algn="just">
              <a:buAutoNum type="arabicPeriod"/>
              <a:tabLst>
                <a:tab pos="90488" algn="l"/>
              </a:tabLst>
            </a:pPr>
            <a:r>
              <a:rPr lang="ru-RU" sz="900" dirty="0" err="1">
                <a:cs typeface="Times New Roman" panose="02020603050405020304" pitchFamily="18" charset="0"/>
              </a:rPr>
              <a:t>Жергілікті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атқарушы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органдарға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жеке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шаруа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қожалықтарындағы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ауыл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шаруашылығы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жануарларын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бірдейлендіру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үшін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бұйымдарды</a:t>
            </a:r>
            <a:r>
              <a:rPr lang="ru-RU" sz="900" dirty="0">
                <a:cs typeface="Times New Roman" panose="02020603050405020304" pitchFamily="18" charset="0"/>
              </a:rPr>
              <a:t> ЖБ </a:t>
            </a:r>
            <a:r>
              <a:rPr lang="ru-RU" sz="900" dirty="0" err="1">
                <a:cs typeface="Times New Roman" panose="02020603050405020304" pitchFamily="18" charset="0"/>
              </a:rPr>
              <a:t>есебінен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сатып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алу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функциясын</a:t>
            </a:r>
            <a:r>
              <a:rPr lang="ru-RU" sz="900" dirty="0">
                <a:cs typeface="Times New Roman" panose="02020603050405020304" pitchFamily="18" charset="0"/>
              </a:rPr>
              <a:t> беру, ал </a:t>
            </a:r>
            <a:r>
              <a:rPr lang="ru-RU" sz="900" dirty="0" err="1">
                <a:cs typeface="Times New Roman" panose="02020603050405020304" pitchFamily="18" charset="0"/>
              </a:rPr>
              <a:t>ұйымдастырылған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шаруашылықтарға</a:t>
            </a:r>
            <a:r>
              <a:rPr lang="ru-RU" sz="900" dirty="0">
                <a:cs typeface="Times New Roman" panose="02020603050405020304" pitchFamily="18" charset="0"/>
              </a:rPr>
              <a:t> (ШҚ, ФҚ, ЖШС </a:t>
            </a:r>
            <a:r>
              <a:rPr lang="ru-RU" sz="900" dirty="0" err="1">
                <a:cs typeface="Times New Roman" panose="02020603050405020304" pitchFamily="18" charset="0"/>
              </a:rPr>
              <a:t>және</a:t>
            </a:r>
            <a:r>
              <a:rPr lang="ru-RU" sz="900" dirty="0">
                <a:cs typeface="Times New Roman" panose="02020603050405020304" pitchFamily="18" charset="0"/>
              </a:rPr>
              <a:t> т. б.) </a:t>
            </a:r>
            <a:r>
              <a:rPr lang="ru-RU" sz="900" dirty="0" err="1">
                <a:cs typeface="Times New Roman" panose="02020603050405020304" pitchFamily="18" charset="0"/>
              </a:rPr>
              <a:t>тиесілі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ауыл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шаруашылығы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жануарларына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өз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қаражаты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cs typeface="Times New Roman" panose="02020603050405020304" pitchFamily="18" charset="0"/>
              </a:rPr>
              <a:t>есебінен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r>
              <a:rPr lang="kk-KZ" sz="900" dirty="0" smtClean="0">
                <a:cs typeface="Times New Roman" panose="02020603050405020304" pitchFamily="18" charset="0"/>
              </a:rPr>
              <a:t>сатып алу</a:t>
            </a:r>
            <a:r>
              <a:rPr lang="ru-RU" sz="900" dirty="0" smtClean="0">
                <a:cs typeface="Times New Roman" panose="02020603050405020304" pitchFamily="18" charset="0"/>
              </a:rPr>
              <a:t>;</a:t>
            </a:r>
            <a:endParaRPr lang="ru-RU" sz="900" dirty="0">
              <a:cs typeface="Times New Roman" panose="02020603050405020304" pitchFamily="18" charset="0"/>
            </a:endParaRPr>
          </a:p>
          <a:p>
            <a:pPr indent="179388" algn="just">
              <a:buAutoNum type="arabicPeriod"/>
              <a:tabLst>
                <a:tab pos="90488" algn="l"/>
              </a:tabLst>
            </a:pPr>
            <a:r>
              <a:rPr lang="ru-RU" sz="900" dirty="0" err="1" smtClean="0">
                <a:cs typeface="Times New Roman" panose="02020603050405020304" pitchFamily="18" charset="0"/>
              </a:rPr>
              <a:t>Ауыл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шаруашылығы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жануарларын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бірдейлендіру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қағидаларына</a:t>
            </a:r>
            <a:r>
              <a:rPr lang="ru-RU" sz="900" dirty="0"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cs typeface="Times New Roman" panose="02020603050405020304" pitchFamily="18" charset="0"/>
              </a:rPr>
              <a:t>ауыл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шаруашылығы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жануарларын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бірдейлендіру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жөніндегі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дерекқорды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қалыптастыру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және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жүргізу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қағидаларына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cs typeface="Times New Roman" panose="02020603050405020304" pitchFamily="18" charset="0"/>
              </a:rPr>
              <a:t>:</a:t>
            </a:r>
            <a:endParaRPr lang="ru-RU" sz="900" dirty="0">
              <a:cs typeface="Times New Roman" panose="02020603050405020304" pitchFamily="18" charset="0"/>
            </a:endParaRPr>
          </a:p>
          <a:p>
            <a:pPr indent="179388" algn="just">
              <a:buFont typeface="Wingdings" panose="05000000000000000000" pitchFamily="2" charset="2"/>
              <a:buChar char="ü"/>
              <a:tabLst>
                <a:tab pos="90488" algn="l"/>
              </a:tabLst>
            </a:pPr>
            <a:r>
              <a:rPr lang="ru-RU" sz="900" dirty="0" err="1">
                <a:cs typeface="Times New Roman" panose="02020603050405020304" pitchFamily="18" charset="0"/>
              </a:rPr>
              <a:t>Аудандық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деңгейде</a:t>
            </a:r>
            <a:r>
              <a:rPr lang="ru-RU" sz="900" dirty="0">
                <a:cs typeface="Times New Roman" panose="02020603050405020304" pitchFamily="18" charset="0"/>
              </a:rPr>
              <a:t> АШЖБ </a:t>
            </a:r>
            <a:r>
              <a:rPr lang="ru-RU" sz="900" dirty="0" err="1">
                <a:cs typeface="Times New Roman" panose="02020603050405020304" pitchFamily="18" charset="0"/>
              </a:rPr>
              <a:t>дерекқорына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түзетулер</a:t>
            </a:r>
            <a:r>
              <a:rPr lang="ru-RU" sz="900" dirty="0">
                <a:cs typeface="Times New Roman" panose="02020603050405020304" pitchFamily="18" charset="0"/>
              </a:rPr>
              <a:t> (</a:t>
            </a:r>
            <a:r>
              <a:rPr lang="ru-RU" sz="900" dirty="0" err="1">
                <a:cs typeface="Times New Roman" panose="02020603050405020304" pitchFamily="18" charset="0"/>
              </a:rPr>
              <a:t>өзгерістер</a:t>
            </a:r>
            <a:r>
              <a:rPr lang="ru-RU" sz="900" dirty="0">
                <a:cs typeface="Times New Roman" panose="02020603050405020304" pitchFamily="18" charset="0"/>
              </a:rPr>
              <a:t>) </a:t>
            </a:r>
            <a:r>
              <a:rPr lang="ru-RU" sz="900" dirty="0" err="1">
                <a:cs typeface="Times New Roman" panose="02020603050405020304" pitchFamily="18" charset="0"/>
              </a:rPr>
              <a:t>енгізу</a:t>
            </a:r>
            <a:r>
              <a:rPr lang="ru-RU" sz="900" dirty="0">
                <a:cs typeface="Times New Roman" panose="02020603050405020304" pitchFamily="18" charset="0"/>
              </a:rPr>
              <a:t>;</a:t>
            </a:r>
          </a:p>
          <a:p>
            <a:pPr indent="179388" algn="just">
              <a:buFont typeface="Wingdings" panose="05000000000000000000" pitchFamily="2" charset="2"/>
              <a:buChar char="ü"/>
              <a:tabLst>
                <a:tab pos="90488" algn="l"/>
              </a:tabLst>
            </a:pPr>
            <a:r>
              <a:rPr lang="ru-RU" sz="900" dirty="0">
                <a:cs typeface="Times New Roman" panose="02020603050405020304" pitchFamily="18" charset="0"/>
              </a:rPr>
              <a:t>АШЖБ </a:t>
            </a:r>
            <a:r>
              <a:rPr lang="ru-RU" sz="900" dirty="0" err="1">
                <a:cs typeface="Times New Roman" panose="02020603050405020304" pitchFamily="18" charset="0"/>
              </a:rPr>
              <a:t>дерекқорына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түзетулер</a:t>
            </a:r>
            <a:r>
              <a:rPr lang="ru-RU" sz="900" dirty="0">
                <a:cs typeface="Times New Roman" panose="02020603050405020304" pitchFamily="18" charset="0"/>
              </a:rPr>
              <a:t> (</a:t>
            </a:r>
            <a:r>
              <a:rPr lang="ru-RU" sz="900" dirty="0" err="1">
                <a:cs typeface="Times New Roman" panose="02020603050405020304" pitchFamily="18" charset="0"/>
              </a:rPr>
              <a:t>өзгерістер</a:t>
            </a:r>
            <a:r>
              <a:rPr lang="ru-RU" sz="900" dirty="0">
                <a:cs typeface="Times New Roman" panose="02020603050405020304" pitchFamily="18" charset="0"/>
              </a:rPr>
              <a:t>) </a:t>
            </a:r>
            <a:r>
              <a:rPr lang="ru-RU" sz="900" dirty="0" err="1">
                <a:cs typeface="Times New Roman" panose="02020603050405020304" pitchFamily="18" charset="0"/>
              </a:rPr>
              <a:t>енгізуге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алгоритмді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және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растайтын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құжаттар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тізбесін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бекіту</a:t>
            </a:r>
            <a:r>
              <a:rPr lang="ru-RU" sz="900" dirty="0">
                <a:cs typeface="Times New Roman" panose="02020603050405020304" pitchFamily="18" charset="0"/>
              </a:rPr>
              <a:t>;</a:t>
            </a:r>
          </a:p>
          <a:p>
            <a:pPr indent="179388" algn="just">
              <a:buFont typeface="Wingdings" panose="05000000000000000000" pitchFamily="2" charset="2"/>
              <a:buChar char="ü"/>
              <a:tabLst>
                <a:tab pos="90488" algn="l"/>
              </a:tabLst>
            </a:pPr>
            <a:r>
              <a:rPr lang="ru-RU" sz="900" dirty="0" err="1">
                <a:cs typeface="Times New Roman" panose="02020603050405020304" pitchFamily="18" charset="0"/>
              </a:rPr>
              <a:t>Тіркелмеген</a:t>
            </a:r>
            <a:r>
              <a:rPr lang="ru-RU" sz="900" dirty="0">
                <a:cs typeface="Times New Roman" panose="02020603050405020304" pitchFamily="18" charset="0"/>
              </a:rPr>
              <a:t> мал </a:t>
            </a:r>
            <a:r>
              <a:rPr lang="ru-RU" sz="900" dirty="0" err="1">
                <a:cs typeface="Times New Roman" panose="02020603050405020304" pitchFamily="18" charset="0"/>
              </a:rPr>
              <a:t>басының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деректер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базасында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заңдастыру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бөлігінде</a:t>
            </a:r>
            <a:r>
              <a:rPr lang="ru-RU" sz="900" dirty="0">
                <a:cs typeface="Times New Roman" panose="02020603050405020304" pitchFamily="18" charset="0"/>
              </a:rPr>
              <a:t> АШЖБ </a:t>
            </a:r>
            <a:r>
              <a:rPr lang="ru-RU" sz="900" dirty="0" err="1">
                <a:cs typeface="Times New Roman" panose="02020603050405020304" pitchFamily="18" charset="0"/>
              </a:rPr>
              <a:t>ақпараттық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жүйесін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cs typeface="Times New Roman" panose="02020603050405020304" pitchFamily="18" charset="0"/>
              </a:rPr>
              <a:t>жетілдіру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cs typeface="Times New Roman" panose="02020603050405020304" pitchFamily="18" charset="0"/>
              </a:rPr>
              <a:t>бөлігінде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cs typeface="Times New Roman" panose="02020603050405020304" pitchFamily="18" charset="0"/>
              </a:rPr>
              <a:t>өзгерістер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cs typeface="Times New Roman" panose="02020603050405020304" pitchFamily="18" charset="0"/>
              </a:rPr>
              <a:t>енгізу</a:t>
            </a:r>
            <a:r>
              <a:rPr lang="ru-RU" sz="900" dirty="0" smtClean="0">
                <a:cs typeface="Times New Roman" panose="02020603050405020304" pitchFamily="18" charset="0"/>
              </a:rPr>
              <a:t>.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>
              <a:tabLst>
                <a:tab pos="90488" algn="l"/>
              </a:tabLst>
            </a:pPr>
            <a:r>
              <a:rPr lang="kk-KZ" sz="900" dirty="0" smtClean="0">
                <a:cs typeface="Times New Roman" panose="02020603050405020304" pitchFamily="18" charset="0"/>
              </a:rPr>
              <a:t>3</a:t>
            </a:r>
            <a:r>
              <a:rPr lang="kk-KZ" sz="900" dirty="0">
                <a:cs typeface="Times New Roman" panose="02020603050405020304" pitchFamily="18" charset="0"/>
              </a:rPr>
              <a:t>. АШЖБ мобильдік версиясын іске қосу. 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  <a:tabLst>
                <a:tab pos="90488" algn="l"/>
              </a:tabLst>
            </a:pP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6056358" y="454935"/>
            <a:ext cx="3352685" cy="3614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АШЖБ ПРОБЛЕМАЛЫҚ МӘСЕЛЕЛЕРІ</a:t>
            </a:r>
            <a:endParaRPr lang="ru-RU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5861354" y="855576"/>
            <a:ext cx="3219884" cy="102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000" dirty="0" smtClean="0">
                <a:cs typeface="Times New Roman" panose="02020603050405020304" pitchFamily="18" charset="0"/>
              </a:rPr>
              <a:t>1</a:t>
            </a:r>
            <a:r>
              <a:rPr lang="ru-RU" sz="1000" dirty="0">
                <a:cs typeface="Times New Roman" panose="02020603050405020304" pitchFamily="18" charset="0"/>
              </a:rPr>
              <a:t>. </a:t>
            </a:r>
            <a:r>
              <a:rPr lang="ru-RU" sz="800" dirty="0"/>
              <a:t>ЖАО </a:t>
            </a:r>
            <a:r>
              <a:rPr lang="ru-RU" sz="800" dirty="0" err="1"/>
              <a:t>функционалының</a:t>
            </a:r>
            <a:r>
              <a:rPr lang="ru-RU" sz="800" dirty="0"/>
              <a:t> ВБҚК-</a:t>
            </a:r>
            <a:r>
              <a:rPr lang="ru-RU" sz="800" dirty="0" err="1"/>
              <a:t>ге</a:t>
            </a:r>
            <a:r>
              <a:rPr lang="ru-RU" sz="800" dirty="0"/>
              <a:t> </a:t>
            </a:r>
            <a:r>
              <a:rPr lang="ru-RU" sz="800" dirty="0" err="1"/>
              <a:t>тәуелділігі</a:t>
            </a:r>
            <a:r>
              <a:rPr lang="ru-RU" sz="900" dirty="0" smtClean="0">
                <a:cs typeface="Times New Roman" panose="02020603050405020304" pitchFamily="18" charset="0"/>
              </a:rPr>
              <a:t>;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cs typeface="Times New Roman" panose="02020603050405020304" pitchFamily="18" charset="0"/>
              </a:rPr>
              <a:t>2. </a:t>
            </a:r>
            <a:r>
              <a:rPr lang="ru-RU" sz="900" dirty="0" err="1">
                <a:cs typeface="Times New Roman" panose="02020603050405020304" pitchFamily="18" charset="0"/>
              </a:rPr>
              <a:t>Сырғалардың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уақтылы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түспеуі</a:t>
            </a:r>
            <a:r>
              <a:rPr lang="kk-KZ" sz="900" dirty="0" smtClean="0">
                <a:cs typeface="Times New Roman" panose="02020603050405020304" pitchFamily="18" charset="0"/>
              </a:rPr>
              <a:t>;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3</a:t>
            </a:r>
            <a:r>
              <a:rPr lang="ru-RU" sz="900" dirty="0" smtClean="0"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cs typeface="Times New Roman" panose="02020603050405020304" pitchFamily="18" charset="0"/>
              </a:rPr>
              <a:t>Жануарлардың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иелерінің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бірдейлендіруді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cs typeface="Times New Roman" panose="02020603050405020304" pitchFamily="18" charset="0"/>
              </a:rPr>
              <a:t>жүргізуге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cs typeface="Times New Roman" panose="02020603050405020304" pitchFamily="18" charset="0"/>
              </a:rPr>
              <a:t>мүдделілігінің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cs typeface="Times New Roman" panose="02020603050405020304" pitchFamily="18" charset="0"/>
              </a:rPr>
              <a:t>болмауы</a:t>
            </a:r>
            <a:r>
              <a:rPr lang="ru-RU" sz="900" dirty="0"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kk-KZ" sz="900" dirty="0">
                <a:cs typeface="Times New Roman" panose="02020603050405020304" pitchFamily="18" charset="0"/>
              </a:rPr>
              <a:t>4</a:t>
            </a:r>
            <a:r>
              <a:rPr lang="kk-KZ" sz="900" dirty="0" smtClean="0">
                <a:cs typeface="Times New Roman" panose="02020603050405020304" pitchFamily="18" charset="0"/>
              </a:rPr>
              <a:t>. </a:t>
            </a:r>
            <a:r>
              <a:rPr lang="kk-KZ" sz="900" dirty="0">
                <a:cs typeface="Times New Roman" panose="02020603050405020304" pitchFamily="18" charset="0"/>
              </a:rPr>
              <a:t>АШЖБ жүйесінің жиі істен шығуы және жетілмегендігі; </a:t>
            </a:r>
            <a:endParaRPr lang="kk-KZ" sz="900" dirty="0" smtClean="0">
              <a:cs typeface="Times New Roman" panose="02020603050405020304" pitchFamily="18" charset="0"/>
            </a:endParaRPr>
          </a:p>
          <a:p>
            <a:pPr algn="just"/>
            <a:r>
              <a:rPr lang="kk-KZ" sz="900" dirty="0" smtClean="0">
                <a:cs typeface="Times New Roman" panose="02020603050405020304" pitchFamily="18" charset="0"/>
              </a:rPr>
              <a:t>5</a:t>
            </a:r>
            <a:r>
              <a:rPr lang="kk-KZ" sz="900" dirty="0">
                <a:cs typeface="Times New Roman" panose="02020603050405020304" pitchFamily="18" charset="0"/>
              </a:rPr>
              <a:t>. Тіркелмеген жануарлардың болуы.</a:t>
            </a:r>
          </a:p>
          <a:p>
            <a:pPr algn="just"/>
            <a:endParaRPr lang="kk-KZ" sz="1000" dirty="0">
              <a:cs typeface="Times New Roman" panose="02020603050405020304" pitchFamily="18" charset="0"/>
            </a:endParaRPr>
          </a:p>
        </p:txBody>
      </p:sp>
      <p:pic>
        <p:nvPicPr>
          <p:cNvPr id="63" name="Рисунок 6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8220" y="1941049"/>
            <a:ext cx="315426" cy="329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Рисунок 65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9631" y="486829"/>
            <a:ext cx="280790" cy="295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77251" y="4485310"/>
            <a:ext cx="5939102" cy="6319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just"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ЖАО ФУНКЦИОНАЛЫНЫҢ </a:t>
            </a:r>
            <a:r>
              <a:rPr lang="ru-RU" sz="900" dirty="0" smtClean="0">
                <a:cs typeface="Times New Roman" panose="02020603050405020304" pitchFamily="18" charset="0"/>
              </a:rPr>
              <a:t>ВБҚК-</a:t>
            </a:r>
            <a:r>
              <a:rPr lang="ru-RU" sz="900" dirty="0" err="1" smtClean="0">
                <a:cs typeface="Times New Roman" panose="02020603050405020304" pitchFamily="18" charset="0"/>
              </a:rPr>
              <a:t>ға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r>
              <a:rPr lang="ru-RU" sz="900" dirty="0">
                <a:cs typeface="Times New Roman" panose="02020603050405020304" pitchFamily="18" charset="0"/>
              </a:rPr>
              <a:t>ТӘУЕЛДІЛІГІНІҢ </a:t>
            </a:r>
            <a:r>
              <a:rPr lang="ru-RU" sz="900" dirty="0" smtClean="0">
                <a:cs typeface="Times New Roman" panose="02020603050405020304" pitchFamily="18" charset="0"/>
              </a:rPr>
              <a:t>ТӨМЕНДЕУІ</a:t>
            </a:r>
          </a:p>
          <a:p>
            <a:pPr marL="228600" indent="-228600" algn="just">
              <a:buAutoNum type="arabicPeriod"/>
            </a:pPr>
            <a:r>
              <a:rPr lang="kk-KZ" sz="900" dirty="0">
                <a:cs typeface="Times New Roman" panose="02020603050405020304" pitchFamily="18" charset="0"/>
              </a:rPr>
              <a:t>ҚҰЛАҚ СЫРҒАЛАРЫМЕН УАҚТЫЛЫ ҚАМТАМАСЫЗ ЕТУ;</a:t>
            </a:r>
            <a:endParaRPr lang="kk-KZ" sz="900" dirty="0" smtClean="0"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r>
              <a:rPr lang="kk-KZ" sz="900" dirty="0" smtClean="0">
                <a:cs typeface="Times New Roman" panose="02020603050405020304" pitchFamily="18" charset="0"/>
              </a:rPr>
              <a:t>АШЖБ </a:t>
            </a:r>
            <a:r>
              <a:rPr lang="kk-KZ" sz="900" dirty="0">
                <a:cs typeface="Times New Roman" panose="02020603050405020304" pitchFamily="18" charset="0"/>
              </a:rPr>
              <a:t>ДЕРЕКТЕРДІ ЕНГІЗУ ЖӘНЕ ӨЗГЕРТУ ЖӨНІНДЕГІ ФУНКЦИЯЛАРДЫ ОРТАЛЫҚСЫЗДАНДЫРУ;</a:t>
            </a:r>
            <a:endParaRPr lang="kk-KZ" sz="900" dirty="0" smtClean="0"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r>
              <a:rPr lang="kk-KZ" sz="900" dirty="0">
                <a:cs typeface="Times New Roman" panose="02020603050405020304" pitchFamily="18" charset="0"/>
              </a:rPr>
              <a:t>АШЖБ </a:t>
            </a:r>
            <a:r>
              <a:rPr lang="kk-KZ" sz="900" dirty="0" smtClean="0">
                <a:cs typeface="Times New Roman" panose="02020603050405020304" pitchFamily="18" charset="0"/>
              </a:rPr>
              <a:t>ДЕРЕКТЕРДІ </a:t>
            </a:r>
            <a:r>
              <a:rPr lang="kk-KZ" sz="900" dirty="0">
                <a:cs typeface="Times New Roman" panose="02020603050405020304" pitchFamily="18" charset="0"/>
              </a:rPr>
              <a:t>УАҚЫТЫЛЫ ЖАҢАРТУ;</a:t>
            </a:r>
            <a:endParaRPr lang="kk-KZ" sz="900" dirty="0" smtClean="0"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endParaRPr lang="kk-KZ" sz="900" dirty="0" smtClean="0"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endParaRPr lang="kk-KZ" sz="900" dirty="0">
              <a:cs typeface="Times New Roman" panose="02020603050405020304" pitchFamily="18" charset="0"/>
            </a:endParaRPr>
          </a:p>
          <a:p>
            <a:pPr algn="just"/>
            <a:endParaRPr lang="kk-KZ" sz="900" dirty="0">
              <a:cs typeface="Times New Roman" panose="02020603050405020304" pitchFamily="18" charset="0"/>
            </a:endParaRPr>
          </a:p>
        </p:txBody>
      </p:sp>
      <p:pic>
        <p:nvPicPr>
          <p:cNvPr id="70" name="Рисунок 6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359" y="3421180"/>
            <a:ext cx="280790" cy="295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Рисунок 7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210" y="2359779"/>
            <a:ext cx="280790" cy="295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Рисунок 7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54" y="1397468"/>
            <a:ext cx="280790" cy="295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Заголовок 1"/>
          <p:cNvSpPr txBox="1">
            <a:spLocks/>
          </p:cNvSpPr>
          <p:nvPr/>
        </p:nvSpPr>
        <p:spPr>
          <a:xfrm>
            <a:off x="8700627" y="51648"/>
            <a:ext cx="381001" cy="2381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05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1285421" y="88060"/>
            <a:ext cx="7086600" cy="3143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АУЫЛ ШАРУАШЫЛЫҒЫ ЖАНУАРЛАРЫН БІРДЕЙЛЕНДІРУ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13554" y="4291969"/>
            <a:ext cx="2336954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>
                <a:solidFill>
                  <a:srgbClr val="92D050"/>
                </a:solidFill>
              </a:rPr>
              <a:t>КҮТІЛЕТІН НӘТИЖЕ</a:t>
            </a:r>
          </a:p>
        </p:txBody>
      </p:sp>
    </p:spTree>
    <p:extLst>
      <p:ext uri="{BB962C8B-B14F-4D97-AF65-F5344CB8AC3E}">
        <p14:creationId xmlns:p14="http://schemas.microsoft.com/office/powerpoint/2010/main" val="40535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625295" y="101278"/>
            <a:ext cx="6877643" cy="3600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ВАКЦИНАЛАР МЕН ДИАГНОСТИКУМДАРДЫ САТЫП АЛУ БОЙЫНША АҒЫМДАҒЫ ЖАҒДАЙ</a:t>
            </a:r>
          </a:p>
        </p:txBody>
      </p:sp>
      <p:sp>
        <p:nvSpPr>
          <p:cNvPr id="114" name="Нашивка 4"/>
          <p:cNvSpPr/>
          <p:nvPr/>
        </p:nvSpPr>
        <p:spPr>
          <a:xfrm>
            <a:off x="6240420" y="531759"/>
            <a:ext cx="1106210" cy="3137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810" tIns="3810" rIns="3810" bIns="3810" numCol="1" spcCol="953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1200" b="1" dirty="0" smtClean="0">
                <a:solidFill>
                  <a:schemeClr val="tx1"/>
                </a:solidFill>
                <a:cs typeface="Times New Roman" pitchFamily="18" charset="0"/>
              </a:rPr>
              <a:t>МӘСЕЛЕЛЕР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6" name="Нашивка 8"/>
          <p:cNvSpPr/>
          <p:nvPr/>
        </p:nvSpPr>
        <p:spPr>
          <a:xfrm>
            <a:off x="2220544" y="3046931"/>
            <a:ext cx="1284656" cy="2041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810" tIns="3810" rIns="3810" bIns="3810" numCol="1" spcCol="953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1200" b="1" dirty="0">
                <a:solidFill>
                  <a:schemeClr val="tx1"/>
                </a:solidFill>
                <a:cs typeface="Times New Roman" pitchFamily="18" charset="0"/>
              </a:rPr>
              <a:t>ШЕШУ ЖОЛДАРЫ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08781" y="3293000"/>
            <a:ext cx="4508182" cy="5563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06" tIns="4286" rIns="4286" bIns="4286" numCol="1" spcCol="953" anchor="ctr" anchorCtr="0">
            <a:noAutofit/>
          </a:bodyPr>
          <a:lstStyle/>
          <a:p>
            <a:pPr marL="0" lvl="1" algn="just" defTabSz="30003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k-KZ" sz="900" b="1" dirty="0" smtClean="0">
                <a:cs typeface="Times New Roman" pitchFamily="18" charset="0"/>
              </a:rPr>
              <a:t>1. </a:t>
            </a:r>
            <a:r>
              <a:rPr lang="kk-KZ" sz="900" b="1" dirty="0">
                <a:cs typeface="Times New Roman" pitchFamily="18" charset="0"/>
              </a:rPr>
              <a:t>МЕМЛЕКЕТТІК САТЫП АЛУДЫ </a:t>
            </a:r>
            <a:r>
              <a:rPr lang="kk-KZ" sz="900" dirty="0">
                <a:cs typeface="Times New Roman" pitchFamily="18" charset="0"/>
              </a:rPr>
              <a:t>ЖҮЗЕГЕ АСЫРУ ФУНКЦИЯСЫН </a:t>
            </a:r>
            <a:r>
              <a:rPr lang="kk-KZ" sz="900" dirty="0" smtClean="0">
                <a:cs typeface="Times New Roman" pitchFamily="18" charset="0"/>
              </a:rPr>
              <a:t>ВБҚК мен ОНЫҢ ВЕДОМСТВОЛЫҚ БАҒЫНЫСТЫ ҰЙЫМДАРЫНАН </a:t>
            </a:r>
            <a:r>
              <a:rPr lang="kk-KZ" sz="900" b="1" dirty="0" smtClean="0">
                <a:cs typeface="Times New Roman" pitchFamily="18" charset="0"/>
              </a:rPr>
              <a:t>АЛЫП ТАСТАУ.</a:t>
            </a:r>
          </a:p>
          <a:p>
            <a:pPr marL="0" lvl="1" algn="just" defTabSz="30003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k-KZ" sz="900" b="1" dirty="0" smtClean="0">
                <a:cs typeface="Times New Roman" pitchFamily="18" charset="0"/>
              </a:rPr>
              <a:t>2</a:t>
            </a:r>
            <a:r>
              <a:rPr lang="kk-KZ" sz="900" dirty="0" smtClean="0">
                <a:cs typeface="Times New Roman" pitchFamily="18" charset="0"/>
              </a:rPr>
              <a:t>. </a:t>
            </a:r>
            <a:r>
              <a:rPr lang="ru-RU" sz="900" dirty="0">
                <a:cs typeface="Times New Roman" pitchFamily="18" charset="0"/>
              </a:rPr>
              <a:t>ВЕТЕРИНАРИЯЛЫҚ ПРЕПАРАТТАР МЕН ДИАГНОСТИКУМДАРДЫ САТЫП АЛУ БОЙЫНША </a:t>
            </a:r>
            <a:r>
              <a:rPr lang="ru-RU" sz="900" b="1" dirty="0">
                <a:cs typeface="Times New Roman" pitchFamily="18" charset="0"/>
              </a:rPr>
              <a:t>БІРЫҢҒАЙ ДИСТРИБЬЮТОР ҚҰРУ</a:t>
            </a:r>
            <a:r>
              <a:rPr lang="ru-RU" sz="900" dirty="0" smtClean="0">
                <a:cs typeface="Times New Roman" pitchFamily="18" charset="0"/>
              </a:rPr>
              <a:t>.</a:t>
            </a:r>
            <a:endParaRPr lang="ru-RU" sz="900" dirty="0"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876800" y="1526932"/>
            <a:ext cx="897113" cy="262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700" b="0" i="0" u="none" strike="noStrike" kern="1200" spc="0" baseline="0">
                <a:solidFill>
                  <a:srgbClr val="5B9BD5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kk-KZ" sz="800" dirty="0" smtClean="0">
                <a:solidFill>
                  <a:schemeClr val="tx1"/>
                </a:solidFill>
                <a:cs typeface="Times New Roman" pitchFamily="18" charset="0"/>
              </a:rPr>
              <a:t>Шетелдік өндірушілер</a:t>
            </a:r>
            <a:endParaRPr lang="ru-RU" sz="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72162" y="743471"/>
            <a:ext cx="3093878" cy="32210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06" tIns="4286" rIns="4286" bIns="4286" numCol="1" spcCol="953" anchor="ctr" anchorCtr="0">
            <a:noAutofit/>
          </a:bodyPr>
          <a:lstStyle/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800" b="1" dirty="0" smtClean="0">
                <a:cs typeface="Times New Roman" pitchFamily="18" charset="0"/>
              </a:rPr>
              <a:t>1.</a:t>
            </a:r>
            <a:r>
              <a:rPr lang="en-US" sz="800" b="1" dirty="0" smtClean="0">
                <a:cs typeface="Times New Roman" pitchFamily="18" charset="0"/>
              </a:rPr>
              <a:t> </a:t>
            </a:r>
            <a:r>
              <a:rPr lang="kk-KZ" sz="800" dirty="0" smtClean="0">
                <a:cs typeface="Times New Roman" pitchFamily="18" charset="0"/>
              </a:rPr>
              <a:t>ВБҚК тәуелсіздігі </a:t>
            </a:r>
            <a:r>
              <a:rPr lang="kk-KZ" sz="800" dirty="0">
                <a:cs typeface="Times New Roman" pitchFamily="18" charset="0"/>
              </a:rPr>
              <a:t>қағидаты бұзылған (сатып алынатын вакциналар мен диагностикумдардың пайдаланылуын бақылау</a:t>
            </a:r>
            <a:r>
              <a:rPr lang="kk-KZ" sz="800" dirty="0" smtClean="0">
                <a:cs typeface="Times New Roman" pitchFamily="18" charset="0"/>
              </a:rPr>
              <a:t>).</a:t>
            </a:r>
          </a:p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800" b="1" dirty="0">
              <a:cs typeface="Times New Roman" pitchFamily="18" charset="0"/>
            </a:endParaRPr>
          </a:p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800" b="1" dirty="0">
                <a:cs typeface="Times New Roman" pitchFamily="18" charset="0"/>
              </a:rPr>
              <a:t>2. </a:t>
            </a:r>
            <a:r>
              <a:rPr lang="kk-KZ" sz="800" dirty="0">
                <a:cs typeface="Times New Roman" pitchFamily="18" charset="0"/>
              </a:rPr>
              <a:t>Ветеринариялық мамандарды функционалдық міндеттерін орындаудан алшақтату, олардың конкурстық рәсімдерді өткізуге байланысты </a:t>
            </a:r>
            <a:r>
              <a:rPr lang="kk-KZ" sz="800" dirty="0" smtClean="0">
                <a:cs typeface="Times New Roman" pitchFamily="18" charset="0"/>
              </a:rPr>
              <a:t>тән емес </a:t>
            </a:r>
            <a:r>
              <a:rPr lang="kk-KZ" sz="800" dirty="0">
                <a:cs typeface="Times New Roman" pitchFamily="18" charset="0"/>
              </a:rPr>
              <a:t>жұмыстарды орындауы;</a:t>
            </a:r>
          </a:p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800" b="1" dirty="0">
                <a:cs typeface="Times New Roman" pitchFamily="18" charset="0"/>
              </a:rPr>
              <a:t>2021 </a:t>
            </a:r>
            <a:r>
              <a:rPr lang="ru-RU" sz="800" b="1" dirty="0" err="1">
                <a:cs typeface="Times New Roman" pitchFamily="18" charset="0"/>
              </a:rPr>
              <a:t>жылы</a:t>
            </a:r>
            <a:r>
              <a:rPr lang="ru-RU" sz="800" b="1" dirty="0">
                <a:cs typeface="Times New Roman" pitchFamily="18" charset="0"/>
              </a:rPr>
              <a:t> </a:t>
            </a:r>
            <a:r>
              <a:rPr lang="ru-RU" sz="800" b="1" dirty="0" err="1">
                <a:cs typeface="Times New Roman" pitchFamily="18" charset="0"/>
              </a:rPr>
              <a:t>әртүрлі</a:t>
            </a:r>
            <a:r>
              <a:rPr lang="ru-RU" sz="800" b="1" dirty="0">
                <a:cs typeface="Times New Roman" pitchFamily="18" charset="0"/>
              </a:rPr>
              <a:t> </a:t>
            </a:r>
            <a:r>
              <a:rPr lang="ru-RU" sz="800" b="1" dirty="0" err="1">
                <a:cs typeface="Times New Roman" pitchFamily="18" charset="0"/>
              </a:rPr>
              <a:t>тәсілдермен</a:t>
            </a:r>
            <a:r>
              <a:rPr lang="ru-RU" sz="800" b="1" dirty="0">
                <a:cs typeface="Times New Roman" pitchFamily="18" charset="0"/>
              </a:rPr>
              <a:t> 6 030 </a:t>
            </a:r>
            <a:r>
              <a:rPr lang="ru-RU" sz="800" b="1" dirty="0" err="1">
                <a:cs typeface="Times New Roman" pitchFamily="18" charset="0"/>
              </a:rPr>
              <a:t>м</a:t>
            </a:r>
            <a:r>
              <a:rPr lang="ru-RU" sz="800" b="1" dirty="0" err="1" smtClean="0">
                <a:cs typeface="Times New Roman" pitchFamily="18" charset="0"/>
              </a:rPr>
              <a:t>емлекеттік</a:t>
            </a:r>
            <a:r>
              <a:rPr lang="ru-RU" sz="800" b="1" dirty="0" smtClean="0">
                <a:cs typeface="Times New Roman" pitchFamily="18" charset="0"/>
              </a:rPr>
              <a:t> </a:t>
            </a:r>
            <a:r>
              <a:rPr lang="ru-RU" sz="800" b="1" dirty="0" err="1">
                <a:cs typeface="Times New Roman" pitchFamily="18" charset="0"/>
              </a:rPr>
              <a:t>сатып</a:t>
            </a:r>
            <a:r>
              <a:rPr lang="ru-RU" sz="800" b="1" dirty="0">
                <a:cs typeface="Times New Roman" pitchFamily="18" charset="0"/>
              </a:rPr>
              <a:t> </a:t>
            </a:r>
            <a:r>
              <a:rPr lang="ru-RU" sz="800" b="1" dirty="0" err="1" smtClean="0">
                <a:cs typeface="Times New Roman" pitchFamily="18" charset="0"/>
              </a:rPr>
              <a:t>алу</a:t>
            </a:r>
            <a:r>
              <a:rPr lang="ru-RU" sz="800" b="1" dirty="0" smtClean="0">
                <a:cs typeface="Times New Roman" pitchFamily="18" charset="0"/>
              </a:rPr>
              <a:t>/конкурс </a:t>
            </a:r>
            <a:r>
              <a:rPr lang="ru-RU" sz="800" dirty="0" err="1">
                <a:cs typeface="Times New Roman" pitchFamily="18" charset="0"/>
              </a:rPr>
              <a:t>жүзеге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асырылды</a:t>
            </a:r>
            <a:r>
              <a:rPr lang="ru-RU" sz="800" dirty="0">
                <a:cs typeface="Times New Roman" pitchFamily="18" charset="0"/>
              </a:rPr>
              <a:t>, </a:t>
            </a:r>
            <a:r>
              <a:rPr lang="ru-RU" sz="800" dirty="0" err="1">
                <a:cs typeface="Times New Roman" pitchFamily="18" charset="0"/>
              </a:rPr>
              <a:t>оның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 smtClean="0">
                <a:cs typeface="Times New Roman" pitchFamily="18" charset="0"/>
              </a:rPr>
              <a:t>ішінде</a:t>
            </a:r>
            <a:endParaRPr lang="ru-RU" sz="800" dirty="0" smtClean="0">
              <a:cs typeface="Times New Roman" pitchFamily="18" charset="0"/>
            </a:endParaRPr>
          </a:p>
          <a:p>
            <a:pPr marL="171450" lvl="1" indent="-17145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800" dirty="0" smtClean="0">
                <a:cs typeface="Times New Roman" pitchFamily="18" charset="0"/>
              </a:rPr>
              <a:t>88 – ВБҚК</a:t>
            </a:r>
            <a:r>
              <a:rPr lang="kk-KZ" sz="800" dirty="0" smtClean="0">
                <a:cs typeface="Times New Roman" pitchFamily="18" charset="0"/>
              </a:rPr>
              <a:t>;</a:t>
            </a:r>
          </a:p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kk-KZ" sz="800" dirty="0" smtClean="0">
                <a:cs typeface="Times New Roman" pitchFamily="18" charset="0"/>
              </a:rPr>
              <a:t>5 </a:t>
            </a:r>
            <a:r>
              <a:rPr lang="kk-KZ" sz="800" dirty="0">
                <a:cs typeface="Times New Roman" pitchFamily="18" charset="0"/>
              </a:rPr>
              <a:t>858 –  </a:t>
            </a:r>
            <a:r>
              <a:rPr lang="ru-RU" sz="800" dirty="0" smtClean="0">
                <a:cs typeface="Times New Roman" pitchFamily="18" charset="0"/>
              </a:rPr>
              <a:t>РВЗ</a:t>
            </a:r>
            <a:endParaRPr lang="ru-RU" sz="800" dirty="0">
              <a:cs typeface="Times New Roman" pitchFamily="18" charset="0"/>
            </a:endParaRPr>
          </a:p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ru-RU" sz="800" dirty="0">
                <a:cs typeface="Times New Roman" pitchFamily="18" charset="0"/>
              </a:rPr>
              <a:t>81 – </a:t>
            </a:r>
            <a:r>
              <a:rPr lang="ru-RU" sz="800" dirty="0" smtClean="0">
                <a:cs typeface="Times New Roman" pitchFamily="18" charset="0"/>
              </a:rPr>
              <a:t>ВҰРО; </a:t>
            </a:r>
            <a:endParaRPr lang="ru-RU" sz="800" dirty="0">
              <a:cs typeface="Times New Roman" pitchFamily="18" charset="0"/>
            </a:endParaRPr>
          </a:p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kk-KZ" sz="800" dirty="0">
                <a:cs typeface="Times New Roman" pitchFamily="18" charset="0"/>
              </a:rPr>
              <a:t>3 – </a:t>
            </a:r>
            <a:r>
              <a:rPr lang="kk-KZ" sz="800" dirty="0" smtClean="0">
                <a:cs typeface="Times New Roman" pitchFamily="18" charset="0"/>
              </a:rPr>
              <a:t>РЭҚО.</a:t>
            </a:r>
            <a:endParaRPr lang="en-US" sz="800" dirty="0" smtClean="0">
              <a:cs typeface="Times New Roman" pitchFamily="18" charset="0"/>
            </a:endParaRPr>
          </a:p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endParaRPr lang="kk-KZ" sz="800" i="1" dirty="0">
              <a:cs typeface="Times New Roman" pitchFamily="18" charset="0"/>
            </a:endParaRPr>
          </a:p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800" b="1" dirty="0">
                <a:cs typeface="Times New Roman" pitchFamily="18" charset="0"/>
              </a:rPr>
              <a:t>3. </a:t>
            </a:r>
            <a:r>
              <a:rPr lang="ru-RU" sz="800" dirty="0">
                <a:cs typeface="Times New Roman" pitchFamily="18" charset="0"/>
              </a:rPr>
              <a:t>2022 </a:t>
            </a:r>
            <a:r>
              <a:rPr lang="ru-RU" sz="800" dirty="0" err="1">
                <a:cs typeface="Times New Roman" pitchFamily="18" charset="0"/>
              </a:rPr>
              <a:t>жылы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отандық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өндірушілермен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бір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көзден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тікелей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шарт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жасасу</a:t>
            </a:r>
            <a:r>
              <a:rPr lang="ru-RU" sz="800" dirty="0">
                <a:cs typeface="Times New Roman" pitchFamily="18" charset="0"/>
              </a:rPr>
              <a:t> ҚР </a:t>
            </a:r>
            <a:r>
              <a:rPr lang="ru-RU" sz="800" dirty="0" err="1">
                <a:cs typeface="Times New Roman" pitchFamily="18" charset="0"/>
              </a:rPr>
              <a:t>заңнамасында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көзделмеген</a:t>
            </a:r>
            <a:r>
              <a:rPr lang="ru-RU" sz="800" dirty="0" smtClean="0">
                <a:cs typeface="Times New Roman" pitchFamily="18" charset="0"/>
              </a:rPr>
              <a:t>:</a:t>
            </a:r>
          </a:p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800" dirty="0" smtClean="0">
                <a:cs typeface="Times New Roman" pitchFamily="18" charset="0"/>
              </a:rPr>
              <a:t>- </a:t>
            </a:r>
            <a:r>
              <a:rPr lang="ru-RU" sz="800" dirty="0" err="1">
                <a:cs typeface="Times New Roman" pitchFamily="18" charset="0"/>
              </a:rPr>
              <a:t>ұзақ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конкурстық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рәсімдер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салдарынан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вакциналар</a:t>
            </a:r>
            <a:r>
              <a:rPr lang="ru-RU" sz="800" dirty="0">
                <a:cs typeface="Times New Roman" pitchFamily="18" charset="0"/>
              </a:rPr>
              <a:t> мен </a:t>
            </a:r>
            <a:r>
              <a:rPr lang="ru-RU" sz="800" dirty="0" err="1">
                <a:cs typeface="Times New Roman" pitchFamily="18" charset="0"/>
              </a:rPr>
              <a:t>диагностикумдарды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уақтылы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сатып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алу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және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жеткізу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бойынша</a:t>
            </a:r>
            <a:r>
              <a:rPr lang="ru-RU" sz="800" dirty="0">
                <a:cs typeface="Times New Roman" pitchFamily="18" charset="0"/>
              </a:rPr>
              <a:t> проблема </a:t>
            </a:r>
            <a:r>
              <a:rPr lang="ru-RU" sz="800" dirty="0" err="1">
                <a:cs typeface="Times New Roman" pitchFamily="18" charset="0"/>
              </a:rPr>
              <a:t>туындайды</a:t>
            </a:r>
            <a:r>
              <a:rPr lang="ru-RU" sz="800" dirty="0">
                <a:cs typeface="Times New Roman" pitchFamily="18" charset="0"/>
              </a:rPr>
              <a:t>; </a:t>
            </a:r>
          </a:p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ru-RU" sz="800" dirty="0" err="1">
                <a:cs typeface="Times New Roman" pitchFamily="18" charset="0"/>
              </a:rPr>
              <a:t>отандық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биологиялық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өнеркәсіпті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дамыту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үшін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жағдайлар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шектеледі</a:t>
            </a:r>
            <a:r>
              <a:rPr lang="ru-RU" sz="800" dirty="0">
                <a:cs typeface="Times New Roman" pitchFamily="18" charset="0"/>
              </a:rPr>
              <a:t>.</a:t>
            </a:r>
            <a:endParaRPr lang="en-US" sz="800" dirty="0" smtClean="0">
              <a:cs typeface="Times New Roman" pitchFamily="18" charset="0"/>
            </a:endParaRPr>
          </a:p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endParaRPr lang="ru-RU" sz="800" dirty="0">
              <a:cs typeface="Times New Roman" pitchFamily="18" charset="0"/>
            </a:endParaRPr>
          </a:p>
          <a:p>
            <a:pPr marL="0" lvl="1" indent="177800" algn="just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800" b="1" dirty="0">
                <a:cs typeface="Times New Roman" pitchFamily="18" charset="0"/>
              </a:rPr>
              <a:t>4. </a:t>
            </a:r>
            <a:r>
              <a:rPr lang="ru-RU" sz="800" dirty="0" err="1">
                <a:cs typeface="Times New Roman" pitchFamily="18" charset="0"/>
              </a:rPr>
              <a:t>Сатып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алынатын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вакциналарды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өндірушілерден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тікелей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сақтау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мүмкіндігінің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болмауына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байланысты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ветеринариялық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препараттардың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республикалық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қорын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сақтауға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және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пайдалануға</a:t>
            </a:r>
            <a:r>
              <a:rPr lang="ru-RU" sz="800" dirty="0">
                <a:cs typeface="Times New Roman" pitchFamily="18" charset="0"/>
              </a:rPr>
              <a:t> бюджет </a:t>
            </a:r>
            <a:r>
              <a:rPr lang="ru-RU" sz="800" dirty="0" err="1">
                <a:cs typeface="Times New Roman" pitchFamily="18" charset="0"/>
              </a:rPr>
              <a:t>қаражатын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>
                <a:cs typeface="Times New Roman" pitchFamily="18" charset="0"/>
              </a:rPr>
              <a:t>пайдаланудың</a:t>
            </a:r>
            <a:r>
              <a:rPr lang="ru-RU" sz="800" dirty="0">
                <a:cs typeface="Times New Roman" pitchFamily="18" charset="0"/>
              </a:rPr>
              <a:t> </a:t>
            </a:r>
            <a:r>
              <a:rPr lang="ru-RU" sz="800" dirty="0" err="1" smtClean="0">
                <a:cs typeface="Times New Roman" pitchFamily="18" charset="0"/>
              </a:rPr>
              <a:t>тиімсіздігі</a:t>
            </a:r>
            <a:r>
              <a:rPr lang="ru-RU" sz="800" dirty="0" smtClean="0">
                <a:cs typeface="Times New Roman" pitchFamily="18" charset="0"/>
              </a:rPr>
              <a:t> (</a:t>
            </a:r>
            <a:r>
              <a:rPr lang="ru-RU" sz="800" b="1" dirty="0" smtClean="0">
                <a:cs typeface="Times New Roman" pitchFamily="18" charset="0"/>
              </a:rPr>
              <a:t>2,5 </a:t>
            </a:r>
            <a:r>
              <a:rPr lang="ru-RU" sz="800" b="1" dirty="0">
                <a:cs typeface="Times New Roman" pitchFamily="18" charset="0"/>
              </a:rPr>
              <a:t>млрд </a:t>
            </a:r>
            <a:r>
              <a:rPr lang="ru-RU" sz="800" b="1" dirty="0" err="1">
                <a:cs typeface="Times New Roman" pitchFamily="18" charset="0"/>
              </a:rPr>
              <a:t>тг</a:t>
            </a:r>
            <a:r>
              <a:rPr lang="ru-RU" sz="800" dirty="0">
                <a:cs typeface="Times New Roman" pitchFamily="18" charset="0"/>
              </a:rPr>
              <a:t>).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95729" y="4050250"/>
            <a:ext cx="8599106" cy="95410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894" algn="just">
              <a:spcBef>
                <a:spcPct val="0"/>
              </a:spcBef>
              <a:spcAft>
                <a:spcPts val="600"/>
              </a:spcAft>
              <a:tabLst>
                <a:tab pos="71120" algn="l"/>
              </a:tabLst>
            </a:pPr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БІРЫҢҒАЙ ДИСТРИБЬЮТОР –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қызметін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сапаны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басқарудың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халықаралық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стандарттарына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сәйкес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жүзеге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асыратын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,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отандық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және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шетелдік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өндірушілерден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ветеринариялық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препараттарды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тікелей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сатып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алатын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,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жұмыс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істеп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тұрған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қазақстандық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кәсіпорындар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базасында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келісімшарттық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өндіріс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құру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мүмкіндігі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бар,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мемлекеттің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жүз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пайыздық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қатысуымен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05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сүйемелденетін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компания</a:t>
            </a:r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.</a:t>
            </a:r>
          </a:p>
          <a:p>
            <a:pPr marL="28894" algn="just">
              <a:spcBef>
                <a:spcPct val="0"/>
              </a:spcBef>
              <a:spcAft>
                <a:spcPts val="600"/>
              </a:spcAft>
              <a:tabLst>
                <a:tab pos="71120" algn="l"/>
              </a:tabLst>
            </a:pPr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ТАЛАП. </a:t>
            </a:r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ХАЛЫҚАРАЛЫҚ КОМПАНИЯНЫҢ 10 ЖЫЛДАН АСТАМ ТӘЖІРИБЕСІ БОЛУЫ ЖӘНЕ ХЭБ (ХАЛЫҚАРАЛЫҚ ЭПИЗООТИЯЛЫҚ БЮРО)ҰСЫНҒАН КОМПАНИЯЛАР ТІЗІМІНДЕ БОЛУЫ ТИІС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8618" y="755842"/>
            <a:ext cx="2352853" cy="59670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2021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жылы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сатып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алынатын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cs typeface="Times New Roman" pitchFamily="18" charset="0"/>
              </a:rPr>
              <a:t>ВП </a:t>
            </a:r>
            <a:r>
              <a:rPr lang="ru-RU" sz="800" dirty="0" err="1" smtClean="0">
                <a:solidFill>
                  <a:schemeClr val="tx1"/>
                </a:solidFill>
                <a:cs typeface="Times New Roman" pitchFamily="18" charset="0"/>
              </a:rPr>
              <a:t>жалпы</a:t>
            </a:r>
            <a:r>
              <a:rPr lang="ru-RU" sz="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көлемі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20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атау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бойынша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b="1" dirty="0">
                <a:solidFill>
                  <a:schemeClr val="tx1"/>
                </a:solidFill>
                <a:cs typeface="Times New Roman" pitchFamily="18" charset="0"/>
              </a:rPr>
              <a:t>136,0 </a:t>
            </a:r>
            <a:r>
              <a:rPr lang="ru-RU" sz="800" b="1" dirty="0" err="1">
                <a:solidFill>
                  <a:schemeClr val="tx1"/>
                </a:solidFill>
                <a:cs typeface="Times New Roman" pitchFamily="18" charset="0"/>
              </a:rPr>
              <a:t>млн.дозаны</a:t>
            </a:r>
            <a:r>
              <a:rPr lang="ru-RU" sz="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құрайды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оның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ішінде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13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отандық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, 7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шетелдік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өндіруші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108100506"/>
              </p:ext>
            </p:extLst>
          </p:nvPr>
        </p:nvGraphicFramePr>
        <p:xfrm>
          <a:off x="160105" y="1346092"/>
          <a:ext cx="2811975" cy="187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222690" y="664111"/>
            <a:ext cx="2362413" cy="68843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2021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жылы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сатып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алынатын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cs typeface="Times New Roman" pitchFamily="18" charset="0"/>
              </a:rPr>
              <a:t>ВҰРО </a:t>
            </a:r>
            <a:r>
              <a:rPr lang="ru-RU" sz="800" dirty="0" err="1" smtClean="0">
                <a:solidFill>
                  <a:schemeClr val="tx1"/>
                </a:solidFill>
                <a:cs typeface="Times New Roman" pitchFamily="18" charset="0"/>
              </a:rPr>
              <a:t>және</a:t>
            </a:r>
            <a:r>
              <a:rPr lang="ru-RU" sz="800" dirty="0" smtClean="0">
                <a:solidFill>
                  <a:schemeClr val="tx1"/>
                </a:solidFill>
                <a:cs typeface="Times New Roman" pitchFamily="18" charset="0"/>
              </a:rPr>
              <a:t> РВЗ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диагностикумдарының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жалпы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көлемі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b="1" dirty="0">
                <a:solidFill>
                  <a:schemeClr val="tx1"/>
                </a:solidFill>
                <a:cs typeface="Times New Roman" pitchFamily="18" charset="0"/>
              </a:rPr>
              <a:t>69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млн.диагностикумдарды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, тест-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жүйелер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мен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қоректік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орталарды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құрайды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олардың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b="1" dirty="0">
                <a:solidFill>
                  <a:schemeClr val="tx1"/>
                </a:solidFill>
                <a:cs typeface="Times New Roman" pitchFamily="18" charset="0"/>
              </a:rPr>
              <a:t>100-і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отандық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sz="800" b="1" dirty="0">
                <a:solidFill>
                  <a:schemeClr val="tx1"/>
                </a:solidFill>
                <a:cs typeface="Times New Roman" pitchFamily="18" charset="0"/>
              </a:rPr>
              <a:t>23-і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шетелдік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cs typeface="Times New Roman" pitchFamily="18" charset="0"/>
              </a:rPr>
              <a:t>өндірушілер</a:t>
            </a:r>
            <a:r>
              <a:rPr lang="ru-RU" sz="8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764163120"/>
              </p:ext>
            </p:extLst>
          </p:nvPr>
        </p:nvGraphicFramePr>
        <p:xfrm>
          <a:off x="2941026" y="1400759"/>
          <a:ext cx="2810027" cy="169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8700627" y="51648"/>
            <a:ext cx="381001" cy="2381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05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5200" y="2475160"/>
            <a:ext cx="414461" cy="150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700" b="0" i="0" u="none" strike="noStrike" kern="1200" spc="0" baseline="0">
                <a:solidFill>
                  <a:srgbClr val="5B9BD5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900" b="1" dirty="0" smtClean="0">
                <a:solidFill>
                  <a:srgbClr val="D09E00"/>
                </a:solidFill>
                <a:ea typeface="+mj-ea"/>
                <a:cs typeface="+mj-cs"/>
              </a:rPr>
              <a:t>81</a:t>
            </a:r>
            <a:r>
              <a:rPr lang="ru-RU" sz="900" b="1" kern="1200" dirty="0" smtClean="0">
                <a:solidFill>
                  <a:srgbClr val="D09E00"/>
                </a:solidFill>
                <a:ea typeface="+mj-ea"/>
                <a:cs typeface="+mj-cs"/>
              </a:rPr>
              <a:t>%</a:t>
            </a:r>
            <a:endParaRPr lang="ru-RU" sz="900" b="1" kern="1200" dirty="0">
              <a:solidFill>
                <a:srgbClr val="D09E00"/>
              </a:solidFill>
              <a:ea typeface="+mj-ea"/>
              <a:cs typeface="+mj-cs"/>
            </a:endParaRPr>
          </a:p>
        </p:txBody>
      </p:sp>
      <p:grpSp>
        <p:nvGrpSpPr>
          <p:cNvPr id="23" name="object 7"/>
          <p:cNvGrpSpPr/>
          <p:nvPr/>
        </p:nvGrpSpPr>
        <p:grpSpPr>
          <a:xfrm>
            <a:off x="690202" y="234052"/>
            <a:ext cx="788670" cy="141605"/>
            <a:chOff x="690202" y="234052"/>
            <a:chExt cx="788670" cy="141605"/>
          </a:xfrm>
        </p:grpSpPr>
        <p:sp>
          <p:nvSpPr>
            <p:cNvPr id="24" name="object 8"/>
            <p:cNvSpPr/>
            <p:nvPr/>
          </p:nvSpPr>
          <p:spPr>
            <a:xfrm>
              <a:off x="690202" y="234052"/>
              <a:ext cx="788174" cy="1414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9"/>
            <p:cNvSpPr/>
            <p:nvPr/>
          </p:nvSpPr>
          <p:spPr>
            <a:xfrm>
              <a:off x="715136" y="239649"/>
              <a:ext cx="733425" cy="95250"/>
            </a:xfrm>
            <a:custGeom>
              <a:avLst/>
              <a:gdLst/>
              <a:ahLst/>
              <a:cxnLst/>
              <a:rect l="l" t="t" r="r" b="b"/>
              <a:pathLst>
                <a:path w="733425" h="95250">
                  <a:moveTo>
                    <a:pt x="47625" y="0"/>
                  </a:moveTo>
                  <a:lnTo>
                    <a:pt x="29087" y="3744"/>
                  </a:lnTo>
                  <a:lnTo>
                    <a:pt x="13949" y="13954"/>
                  </a:lnTo>
                  <a:lnTo>
                    <a:pt x="3742" y="29092"/>
                  </a:lnTo>
                  <a:lnTo>
                    <a:pt x="0" y="47625"/>
                  </a:lnTo>
                  <a:lnTo>
                    <a:pt x="3742" y="66157"/>
                  </a:lnTo>
                  <a:lnTo>
                    <a:pt x="13949" y="81295"/>
                  </a:lnTo>
                  <a:lnTo>
                    <a:pt x="29087" y="91505"/>
                  </a:lnTo>
                  <a:lnTo>
                    <a:pt x="47625" y="95250"/>
                  </a:lnTo>
                  <a:lnTo>
                    <a:pt x="66162" y="91505"/>
                  </a:lnTo>
                  <a:lnTo>
                    <a:pt x="81300" y="81295"/>
                  </a:lnTo>
                  <a:lnTo>
                    <a:pt x="91507" y="66157"/>
                  </a:lnTo>
                  <a:lnTo>
                    <a:pt x="92043" y="63500"/>
                  </a:lnTo>
                  <a:lnTo>
                    <a:pt x="47625" y="63500"/>
                  </a:lnTo>
                  <a:lnTo>
                    <a:pt x="47625" y="31750"/>
                  </a:lnTo>
                  <a:lnTo>
                    <a:pt x="92043" y="31750"/>
                  </a:lnTo>
                  <a:lnTo>
                    <a:pt x="91507" y="29092"/>
                  </a:lnTo>
                  <a:lnTo>
                    <a:pt x="81300" y="13954"/>
                  </a:lnTo>
                  <a:lnTo>
                    <a:pt x="66162" y="3744"/>
                  </a:lnTo>
                  <a:lnTo>
                    <a:pt x="47625" y="0"/>
                  </a:lnTo>
                  <a:close/>
                </a:path>
                <a:path w="733425" h="95250">
                  <a:moveTo>
                    <a:pt x="92043" y="31750"/>
                  </a:moveTo>
                  <a:lnTo>
                    <a:pt x="47625" y="31750"/>
                  </a:lnTo>
                  <a:lnTo>
                    <a:pt x="47625" y="63500"/>
                  </a:lnTo>
                  <a:lnTo>
                    <a:pt x="92043" y="63500"/>
                  </a:lnTo>
                  <a:lnTo>
                    <a:pt x="95250" y="47625"/>
                  </a:lnTo>
                  <a:lnTo>
                    <a:pt x="92043" y="31750"/>
                  </a:lnTo>
                  <a:close/>
                </a:path>
                <a:path w="733425" h="95250">
                  <a:moveTo>
                    <a:pt x="733425" y="31750"/>
                  </a:moveTo>
                  <a:lnTo>
                    <a:pt x="92043" y="31750"/>
                  </a:lnTo>
                  <a:lnTo>
                    <a:pt x="95250" y="47625"/>
                  </a:lnTo>
                  <a:lnTo>
                    <a:pt x="92043" y="63500"/>
                  </a:lnTo>
                  <a:lnTo>
                    <a:pt x="733425" y="63500"/>
                  </a:lnTo>
                  <a:lnTo>
                    <a:pt x="733425" y="3175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Прямая соединительная линия 5"/>
          <p:cNvCxnSpPr/>
          <p:nvPr/>
        </p:nvCxnSpPr>
        <p:spPr>
          <a:xfrm>
            <a:off x="368618" y="4050250"/>
            <a:ext cx="0" cy="96941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5400" y="107748"/>
            <a:ext cx="6877643" cy="3600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ВЕТЕРИНАРИЯ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САЛАСЫНДАҒЫ ПРОЦЕСТЕРДІ </a:t>
            </a:r>
            <a:r>
              <a:rPr lang="ru-RU" sz="1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ЦИФРЛАНДЫРУ,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АВТОМАТТАНДЫРУ ДЕРЕКТЕРДІ </a:t>
            </a:r>
            <a:r>
              <a:rPr lang="ru-RU" sz="1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ЖИНАУ ЖӘНЕ БЕРУ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700627" y="51648"/>
            <a:ext cx="381001" cy="2381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05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object 7"/>
          <p:cNvGrpSpPr/>
          <p:nvPr/>
        </p:nvGrpSpPr>
        <p:grpSpPr>
          <a:xfrm>
            <a:off x="690202" y="234052"/>
            <a:ext cx="788670" cy="141605"/>
            <a:chOff x="690202" y="234052"/>
            <a:chExt cx="788670" cy="141605"/>
          </a:xfrm>
        </p:grpSpPr>
        <p:sp>
          <p:nvSpPr>
            <p:cNvPr id="12" name="object 8"/>
            <p:cNvSpPr/>
            <p:nvPr/>
          </p:nvSpPr>
          <p:spPr>
            <a:xfrm>
              <a:off x="690202" y="234052"/>
              <a:ext cx="788174" cy="1414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715136" y="239649"/>
              <a:ext cx="733425" cy="95250"/>
            </a:xfrm>
            <a:custGeom>
              <a:avLst/>
              <a:gdLst/>
              <a:ahLst/>
              <a:cxnLst/>
              <a:rect l="l" t="t" r="r" b="b"/>
              <a:pathLst>
                <a:path w="733425" h="95250">
                  <a:moveTo>
                    <a:pt x="47625" y="0"/>
                  </a:moveTo>
                  <a:lnTo>
                    <a:pt x="29087" y="3744"/>
                  </a:lnTo>
                  <a:lnTo>
                    <a:pt x="13949" y="13954"/>
                  </a:lnTo>
                  <a:lnTo>
                    <a:pt x="3742" y="29092"/>
                  </a:lnTo>
                  <a:lnTo>
                    <a:pt x="0" y="47625"/>
                  </a:lnTo>
                  <a:lnTo>
                    <a:pt x="3742" y="66157"/>
                  </a:lnTo>
                  <a:lnTo>
                    <a:pt x="13949" y="81295"/>
                  </a:lnTo>
                  <a:lnTo>
                    <a:pt x="29087" y="91505"/>
                  </a:lnTo>
                  <a:lnTo>
                    <a:pt x="47625" y="95250"/>
                  </a:lnTo>
                  <a:lnTo>
                    <a:pt x="66162" y="91505"/>
                  </a:lnTo>
                  <a:lnTo>
                    <a:pt x="81300" y="81295"/>
                  </a:lnTo>
                  <a:lnTo>
                    <a:pt x="91507" y="66157"/>
                  </a:lnTo>
                  <a:lnTo>
                    <a:pt x="92043" y="63500"/>
                  </a:lnTo>
                  <a:lnTo>
                    <a:pt x="47625" y="63500"/>
                  </a:lnTo>
                  <a:lnTo>
                    <a:pt x="47625" y="31750"/>
                  </a:lnTo>
                  <a:lnTo>
                    <a:pt x="92043" y="31750"/>
                  </a:lnTo>
                  <a:lnTo>
                    <a:pt x="91507" y="29092"/>
                  </a:lnTo>
                  <a:lnTo>
                    <a:pt x="81300" y="13954"/>
                  </a:lnTo>
                  <a:lnTo>
                    <a:pt x="66162" y="3744"/>
                  </a:lnTo>
                  <a:lnTo>
                    <a:pt x="47625" y="0"/>
                  </a:lnTo>
                  <a:close/>
                </a:path>
                <a:path w="733425" h="95250">
                  <a:moveTo>
                    <a:pt x="92043" y="31750"/>
                  </a:moveTo>
                  <a:lnTo>
                    <a:pt x="47625" y="31750"/>
                  </a:lnTo>
                  <a:lnTo>
                    <a:pt x="47625" y="63500"/>
                  </a:lnTo>
                  <a:lnTo>
                    <a:pt x="92043" y="63500"/>
                  </a:lnTo>
                  <a:lnTo>
                    <a:pt x="95250" y="47625"/>
                  </a:lnTo>
                  <a:lnTo>
                    <a:pt x="92043" y="31750"/>
                  </a:lnTo>
                  <a:close/>
                </a:path>
                <a:path w="733425" h="95250">
                  <a:moveTo>
                    <a:pt x="733425" y="31750"/>
                  </a:moveTo>
                  <a:lnTo>
                    <a:pt x="92043" y="31750"/>
                  </a:lnTo>
                  <a:lnTo>
                    <a:pt x="95250" y="47625"/>
                  </a:lnTo>
                  <a:lnTo>
                    <a:pt x="92043" y="63500"/>
                  </a:lnTo>
                  <a:lnTo>
                    <a:pt x="733425" y="63500"/>
                  </a:lnTo>
                  <a:lnTo>
                    <a:pt x="733425" y="3175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3196456" y="653304"/>
            <a:ext cx="1" cy="1613646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45856" y="620158"/>
            <a:ext cx="21745" cy="1643145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87832" y="597299"/>
            <a:ext cx="1781854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 smtClean="0">
                <a:solidFill>
                  <a:srgbClr val="FF0000"/>
                </a:solidFill>
              </a:rPr>
              <a:t>МӘСЕЛЕЛЕР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564434" y="653304"/>
            <a:ext cx="1973651" cy="22670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 smtClean="0">
                <a:solidFill>
                  <a:schemeClr val="accent6">
                    <a:lumMod val="50000"/>
                  </a:schemeClr>
                </a:solidFill>
              </a:rPr>
              <a:t>ҰСЫНЫЛАТЫН ШАРАЛАР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034044" y="606006"/>
            <a:ext cx="2336954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 smtClean="0">
                <a:solidFill>
                  <a:srgbClr val="92D050"/>
                </a:solidFill>
              </a:rPr>
              <a:t>КҮТІЛЕТІН НӘТИЖЕ</a:t>
            </a:r>
            <a:endParaRPr lang="ru-RU" sz="1200" dirty="0">
              <a:solidFill>
                <a:srgbClr val="92D050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97324" y="872494"/>
            <a:ext cx="3027166" cy="151368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11113" algn="l">
              <a:buFont typeface="Wingdings" panose="05000000000000000000" pitchFamily="2" charset="2"/>
              <a:buChar char="§"/>
            </a:pPr>
            <a:r>
              <a:rPr lang="ru-RU" sz="800" b="0" dirty="0">
                <a:solidFill>
                  <a:schemeClr val="tx1"/>
                </a:solidFill>
              </a:rPr>
              <a:t>МАЛ ШАРУАШЫЛЫҒЫНДА УАҚТЫЛЫ БАСҚАРУ</a:t>
            </a:r>
          </a:p>
          <a:p>
            <a:pPr algn="l"/>
            <a:r>
              <a:rPr lang="ru-RU" sz="800" b="0" dirty="0">
                <a:solidFill>
                  <a:schemeClr val="tx1"/>
                </a:solidFill>
              </a:rPr>
              <a:t> ШЕШІМДЕРІН ҚАБЫЛДАУҒА КЕДЕРГІ КЕЛТІРЕТІН</a:t>
            </a:r>
          </a:p>
          <a:p>
            <a:pPr algn="l"/>
            <a:r>
              <a:rPr lang="ru-RU" sz="800" b="0" dirty="0">
                <a:solidFill>
                  <a:schemeClr val="tx1"/>
                </a:solidFill>
              </a:rPr>
              <a:t> СТАТИСТИКАЛЫҚ АҚПАРАТТЫ ІЗДЕУ</a:t>
            </a:r>
          </a:p>
          <a:p>
            <a:pPr algn="l"/>
            <a:r>
              <a:rPr lang="ru-RU" sz="800" dirty="0">
                <a:solidFill>
                  <a:schemeClr val="tx1"/>
                </a:solidFill>
              </a:rPr>
              <a:t>ВЕТЕРИНАРИЯНЫ </a:t>
            </a:r>
            <a:r>
              <a:rPr lang="ru-RU" sz="800" b="0" dirty="0">
                <a:solidFill>
                  <a:schemeClr val="tx1"/>
                </a:solidFill>
              </a:rPr>
              <a:t>ЦИФРЛАНДЫРУДЫҢ </a:t>
            </a:r>
            <a:r>
              <a:rPr lang="ru-RU" sz="800" dirty="0">
                <a:solidFill>
                  <a:schemeClr val="tx1"/>
                </a:solidFill>
              </a:rPr>
              <a:t>ТӨМЕН </a:t>
            </a:r>
          </a:p>
          <a:p>
            <a:pPr algn="l"/>
            <a:r>
              <a:rPr lang="ru-RU" sz="800" dirty="0">
                <a:solidFill>
                  <a:schemeClr val="tx1"/>
                </a:solidFill>
              </a:rPr>
              <a:t>ДЕҢГЕЙІИ</a:t>
            </a:r>
            <a:r>
              <a:rPr lang="ru-RU" sz="800" b="0" dirty="0">
                <a:solidFill>
                  <a:schemeClr val="tx1"/>
                </a:solidFill>
              </a:rPr>
              <a:t>:</a:t>
            </a:r>
          </a:p>
          <a:p>
            <a:pPr indent="11113" algn="l">
              <a:buFont typeface="Wingdings" panose="05000000000000000000" pitchFamily="2" charset="2"/>
              <a:buChar char="§"/>
            </a:pPr>
            <a:r>
              <a:rPr lang="ru-RU" sz="800" b="0" dirty="0">
                <a:solidFill>
                  <a:schemeClr val="tx1"/>
                </a:solidFill>
              </a:rPr>
              <a:t>АҚПАРАТТЫҢ</a:t>
            </a:r>
            <a:r>
              <a:rPr lang="ru-RU" sz="800" dirty="0">
                <a:solidFill>
                  <a:schemeClr val="tx1"/>
                </a:solidFill>
              </a:rPr>
              <a:t> ТӨМЕН ӨЗЕКТІЛІГІ</a:t>
            </a:r>
            <a:r>
              <a:rPr lang="ru-RU" sz="800" b="0" dirty="0">
                <a:solidFill>
                  <a:schemeClr val="tx1"/>
                </a:solidFill>
              </a:rPr>
              <a:t>;</a:t>
            </a:r>
          </a:p>
          <a:p>
            <a:pPr indent="11113" algn="l">
              <a:buFont typeface="Wingdings" panose="05000000000000000000" pitchFamily="2" charset="2"/>
              <a:buChar char="§"/>
            </a:pPr>
            <a:r>
              <a:rPr lang="ru-RU" sz="800" b="0" dirty="0">
                <a:solidFill>
                  <a:schemeClr val="tx1"/>
                </a:solidFill>
              </a:rPr>
              <a:t>СУБСИДИЯЛАР АЛУ КЕЗІНДЕ</a:t>
            </a:r>
            <a:r>
              <a:rPr lang="ru-RU" sz="800" dirty="0">
                <a:solidFill>
                  <a:schemeClr val="tx1"/>
                </a:solidFill>
              </a:rPr>
              <a:t> ЖОҒАРЫ </a:t>
            </a:r>
          </a:p>
          <a:p>
            <a:pPr algn="l"/>
            <a:r>
              <a:rPr lang="ru-RU" sz="800" dirty="0">
                <a:solidFill>
                  <a:schemeClr val="tx1"/>
                </a:solidFill>
              </a:rPr>
              <a:t>КОРРУПЦИЯЛЫҚ ЖӘНЕ МОШЕННИКТІК </a:t>
            </a:r>
          </a:p>
          <a:p>
            <a:pPr algn="l"/>
            <a:r>
              <a:rPr lang="ru-RU" sz="800" dirty="0">
                <a:solidFill>
                  <a:schemeClr val="tx1"/>
                </a:solidFill>
              </a:rPr>
              <a:t>ТӘУЕКЕЛДЕРІНІҢ БОЛУЫ</a:t>
            </a:r>
            <a:r>
              <a:rPr lang="ru-RU" sz="800" b="0" dirty="0">
                <a:solidFill>
                  <a:schemeClr val="tx1"/>
                </a:solidFill>
              </a:rPr>
              <a:t>;</a:t>
            </a:r>
          </a:p>
          <a:p>
            <a:pPr indent="11113" algn="l">
              <a:buFont typeface="Wingdings" panose="05000000000000000000" pitchFamily="2" charset="2"/>
              <a:buChar char="§"/>
            </a:pPr>
            <a:r>
              <a:rPr lang="ru-RU" sz="800" b="0" dirty="0">
                <a:solidFill>
                  <a:schemeClr val="tx1"/>
                </a:solidFill>
              </a:rPr>
              <a:t>АШБ </a:t>
            </a:r>
            <a:r>
              <a:rPr lang="ru-RU" sz="800" b="0" dirty="0" err="1">
                <a:solidFill>
                  <a:schemeClr val="tx1"/>
                </a:solidFill>
              </a:rPr>
              <a:t>басқа</a:t>
            </a:r>
            <a:r>
              <a:rPr lang="ru-RU" sz="800" b="0" dirty="0">
                <a:solidFill>
                  <a:schemeClr val="tx1"/>
                </a:solidFill>
              </a:rPr>
              <a:t> АЖ-мен </a:t>
            </a:r>
            <a:r>
              <a:rPr lang="ru-RU" sz="800" dirty="0">
                <a:solidFill>
                  <a:schemeClr val="tx1"/>
                </a:solidFill>
              </a:rPr>
              <a:t>АВТОМАТТАНДЫРЫЛМАҒАН</a:t>
            </a:r>
          </a:p>
          <a:p>
            <a:pPr algn="l"/>
            <a:r>
              <a:rPr lang="ru-RU" sz="800" dirty="0">
                <a:solidFill>
                  <a:schemeClr val="tx1"/>
                </a:solidFill>
              </a:rPr>
              <a:t>ЖӘНЕ ИНТЕГРАЦИЯЛАНБАҒАН</a:t>
            </a:r>
            <a:r>
              <a:rPr lang="ru-RU" sz="800" b="0" dirty="0">
                <a:solidFill>
                  <a:schemeClr val="tx1"/>
                </a:solidFill>
              </a:rPr>
              <a:t>;</a:t>
            </a:r>
          </a:p>
          <a:p>
            <a:pPr indent="11113" algn="l">
              <a:buFont typeface="Wingdings" panose="05000000000000000000" pitchFamily="2" charset="2"/>
              <a:buChar char="§"/>
            </a:pPr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132514" y="842746"/>
            <a:ext cx="1782886" cy="10195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9525" algn="l">
              <a:buFont typeface="Wingdings" panose="05000000000000000000" pitchFamily="2" charset="2"/>
              <a:buChar char="§"/>
            </a:pPr>
            <a:endParaRPr lang="kk-KZ" sz="800" dirty="0">
              <a:solidFill>
                <a:srgbClr val="7030A0"/>
              </a:solidFill>
            </a:endParaRPr>
          </a:p>
          <a:p>
            <a:pPr indent="9525" algn="l">
              <a:buFont typeface="Wingdings" panose="05000000000000000000" pitchFamily="2" charset="2"/>
              <a:buChar char="§"/>
            </a:pPr>
            <a:r>
              <a:rPr lang="kk-KZ" sz="800" b="0" dirty="0" smtClean="0">
                <a:solidFill>
                  <a:srgbClr val="7030A0"/>
                </a:solidFill>
              </a:rPr>
              <a:t>АҚПАРАТ ПЕН ЕСЕПТІЛІКТІ БЕРУДІ </a:t>
            </a:r>
          </a:p>
          <a:p>
            <a:pPr algn="l"/>
            <a:r>
              <a:rPr lang="kk-KZ" sz="800" dirty="0" smtClean="0">
                <a:solidFill>
                  <a:srgbClr val="7030A0"/>
                </a:solidFill>
              </a:rPr>
              <a:t>ЦИФРЛЫҚ </a:t>
            </a:r>
            <a:r>
              <a:rPr lang="kk-KZ" sz="800" dirty="0">
                <a:solidFill>
                  <a:srgbClr val="7030A0"/>
                </a:solidFill>
              </a:rPr>
              <a:t>ФОРМАТҚА АУЫСТЫРУ </a:t>
            </a:r>
          </a:p>
          <a:p>
            <a:pPr algn="l"/>
            <a:r>
              <a:rPr lang="kk-KZ" sz="800" dirty="0" smtClean="0">
                <a:solidFill>
                  <a:srgbClr val="7030A0"/>
                </a:solidFill>
              </a:rPr>
              <a:t>ЖӘНЕ ТОЛЫҚ АВТОМАТТАНДЫРУ</a:t>
            </a:r>
            <a:r>
              <a:rPr lang="kk-KZ" sz="800" b="0" dirty="0" smtClean="0">
                <a:solidFill>
                  <a:srgbClr val="7030A0"/>
                </a:solidFill>
              </a:rPr>
              <a:t>:</a:t>
            </a:r>
          </a:p>
          <a:p>
            <a:pPr indent="9525" algn="l">
              <a:buFont typeface="Wingdings" panose="05000000000000000000" pitchFamily="2" charset="2"/>
              <a:buChar char="§"/>
            </a:pPr>
            <a:endParaRPr lang="kk-KZ" sz="800" dirty="0">
              <a:solidFill>
                <a:srgbClr val="7030A0"/>
              </a:solidFill>
            </a:endParaRPr>
          </a:p>
          <a:p>
            <a:pPr indent="9525" algn="l">
              <a:buFont typeface="Wingdings" panose="05000000000000000000" pitchFamily="2" charset="2"/>
              <a:buChar char="§"/>
            </a:pPr>
            <a:r>
              <a:rPr lang="kk-KZ" sz="800" b="0" dirty="0">
                <a:solidFill>
                  <a:srgbClr val="7030A0"/>
                </a:solidFill>
              </a:rPr>
              <a:t>СЫБАЙЛАС ЖЕМҚОРЛЫҚ ҚҰҚЫҚ </a:t>
            </a:r>
          </a:p>
          <a:p>
            <a:pPr algn="l"/>
            <a:r>
              <a:rPr lang="kk-KZ" sz="800" b="0" dirty="0">
                <a:solidFill>
                  <a:srgbClr val="7030A0"/>
                </a:solidFill>
              </a:rPr>
              <a:t>БҰЗУШЫЛЫҚ КӨРІНІСТЕРІНЕ ЖӘНЕ </a:t>
            </a:r>
          </a:p>
          <a:p>
            <a:pPr algn="l"/>
            <a:r>
              <a:rPr lang="kk-KZ" sz="800" dirty="0">
                <a:solidFill>
                  <a:srgbClr val="7030A0"/>
                </a:solidFill>
              </a:rPr>
              <a:t>СУБСИДИЯЛАРДЫ ЗАҢСЫЗ АЛУҒА </a:t>
            </a:r>
          </a:p>
          <a:p>
            <a:pPr algn="l"/>
            <a:r>
              <a:rPr lang="kk-KZ" sz="800" dirty="0">
                <a:solidFill>
                  <a:srgbClr val="7030A0"/>
                </a:solidFill>
              </a:rPr>
              <a:t>ЖОЛ БЕРМЕУ</a:t>
            </a:r>
            <a:r>
              <a:rPr lang="kk-KZ" sz="800" b="0" dirty="0" smtClean="0">
                <a:solidFill>
                  <a:srgbClr val="7030A0"/>
                </a:solidFill>
              </a:rPr>
              <a:t>;</a:t>
            </a:r>
            <a:endParaRPr lang="kk-KZ" sz="800" b="0" dirty="0">
              <a:solidFill>
                <a:srgbClr val="7030A0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288638" y="942991"/>
            <a:ext cx="3843876" cy="114166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92075" algn="l">
              <a:buFont typeface="Arial" panose="020B0604020202020204" pitchFamily="34" charset="0"/>
              <a:buChar char="•"/>
            </a:pPr>
            <a:r>
              <a:rPr lang="kk-KZ" sz="800" b="0" dirty="0">
                <a:solidFill>
                  <a:schemeClr val="accent6">
                    <a:lumMod val="50000"/>
                  </a:schemeClr>
                </a:solidFill>
              </a:rPr>
              <a:t>ВЕТЕРИНАРИЯ ЖҮЙЕСІНЕ КЕЗЕҢ-КЕЗЕҢІМЕН ЕНГІЗУДІ ЕСКЕРЕ ОТЫРЫП, </a:t>
            </a:r>
            <a:endParaRPr lang="kk-KZ" sz="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92075" algn="l">
              <a:buFont typeface="Arial" panose="020B0604020202020204" pitchFamily="34" charset="0"/>
              <a:buChar char="•"/>
            </a:pPr>
            <a:r>
              <a:rPr lang="kk-KZ" sz="800" dirty="0" smtClean="0">
                <a:solidFill>
                  <a:schemeClr val="accent6">
                    <a:lumMod val="50000"/>
                  </a:schemeClr>
                </a:solidFill>
              </a:rPr>
              <a:t>ЦИФРЛАНДЫРУ </a:t>
            </a: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ЖӘНЕ </a:t>
            </a: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IT </a:t>
            </a:r>
            <a:r>
              <a:rPr lang="kk-KZ" sz="800" dirty="0" smtClean="0">
                <a:solidFill>
                  <a:schemeClr val="accent6">
                    <a:lumMod val="50000"/>
                  </a:schemeClr>
                </a:solidFill>
              </a:rPr>
              <a:t>ТЕХНОЛОГИЯЛАР </a:t>
            </a: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БАҒДАРЛАМАЛАРЫН ӘЗІРЛЕУ</a:t>
            </a:r>
            <a:r>
              <a:rPr lang="kk-KZ" sz="800" b="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indent="92075" algn="l">
              <a:buFont typeface="Arial" panose="020B0604020202020204" pitchFamily="34" charset="0"/>
              <a:buChar char="•"/>
            </a:pPr>
            <a:endParaRPr lang="kk-KZ" sz="800" dirty="0">
              <a:solidFill>
                <a:schemeClr val="accent6">
                  <a:lumMod val="50000"/>
                </a:schemeClr>
              </a:solidFill>
            </a:endParaRPr>
          </a:p>
          <a:p>
            <a:pPr indent="92075" algn="l">
              <a:buFont typeface="Arial" panose="020B0604020202020204" pitchFamily="34" charset="0"/>
              <a:buChar char="•"/>
            </a:pP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ВЕТЕРИНАРИЯНЫ ЦИФРЛАНДЫРУ (</a:t>
            </a:r>
            <a:r>
              <a:rPr lang="kk-KZ" sz="800" b="0" dirty="0">
                <a:solidFill>
                  <a:schemeClr val="accent6">
                    <a:lumMod val="50000"/>
                  </a:schemeClr>
                </a:solidFill>
              </a:rPr>
              <a:t>БІРДЕЙЛЕНДІРУ, ВАКЦИНАЛАУ, </a:t>
            </a:r>
            <a:endParaRPr lang="kk-KZ" sz="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kk-KZ" sz="800" b="0" dirty="0" smtClean="0">
                <a:solidFill>
                  <a:schemeClr val="accent6">
                    <a:lumMod val="50000"/>
                  </a:schemeClr>
                </a:solidFill>
              </a:rPr>
              <a:t>    ДИАГНОСТИКА</a:t>
            </a:r>
            <a:r>
              <a:rPr lang="kk-KZ" sz="800" b="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k-KZ" sz="800" b="0" dirty="0" smtClean="0">
                <a:solidFill>
                  <a:schemeClr val="accent6">
                    <a:lumMod val="50000"/>
                  </a:schemeClr>
                </a:solidFill>
              </a:rPr>
              <a:t>ЖОЮ</a:t>
            </a:r>
            <a:r>
              <a:rPr lang="kk-KZ" sz="800" b="0" dirty="0">
                <a:solidFill>
                  <a:schemeClr val="accent6">
                    <a:lumMod val="50000"/>
                  </a:schemeClr>
                </a:solidFill>
              </a:rPr>
              <a:t>, ЕСЕПТІЛІК ЖӘНЕ ЕСЕП, </a:t>
            </a:r>
            <a:r>
              <a:rPr lang="kk-KZ" sz="800" b="0" dirty="0" smtClean="0">
                <a:solidFill>
                  <a:schemeClr val="accent6">
                    <a:lumMod val="50000"/>
                  </a:schemeClr>
                </a:solidFill>
              </a:rPr>
              <a:t>ЖАНУАРЛАР </a:t>
            </a:r>
            <a:r>
              <a:rPr lang="kk-KZ" sz="800" b="0" dirty="0">
                <a:solidFill>
                  <a:schemeClr val="accent6">
                    <a:lumMod val="50000"/>
                  </a:schemeClr>
                </a:solidFill>
              </a:rPr>
              <a:t>МЕН </a:t>
            </a:r>
            <a:endParaRPr lang="kk-KZ" sz="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kk-KZ" sz="800" b="0" dirty="0" smtClean="0">
                <a:solidFill>
                  <a:schemeClr val="accent6">
                    <a:lumMod val="50000"/>
                  </a:schemeClr>
                </a:solidFill>
              </a:rPr>
              <a:t>    ӨНІМДЕРДІҢ </a:t>
            </a:r>
            <a:r>
              <a:rPr lang="kk-KZ" sz="800" b="0" dirty="0">
                <a:solidFill>
                  <a:schemeClr val="accent6">
                    <a:lumMod val="50000"/>
                  </a:schemeClr>
                </a:solidFill>
              </a:rPr>
              <a:t>ҚОЗҒАЛЫСЫН ҚАДАҒАЛАУ);</a:t>
            </a:r>
          </a:p>
          <a:p>
            <a:pPr indent="92075" algn="l">
              <a:buFont typeface="Arial" panose="020B0604020202020204" pitchFamily="34" charset="0"/>
              <a:buChar char="•"/>
            </a:pPr>
            <a:endParaRPr lang="kk-KZ" sz="800" dirty="0">
              <a:solidFill>
                <a:schemeClr val="accent6">
                  <a:lumMod val="50000"/>
                </a:schemeClr>
              </a:solidFill>
            </a:endParaRPr>
          </a:p>
          <a:p>
            <a:pPr indent="92075" algn="l">
              <a:buFont typeface="Arial" panose="020B0604020202020204" pitchFamily="34" charset="0"/>
              <a:buChar char="•"/>
            </a:pP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АВТОМАТТАНДЫРЫЛҒАН МОНИТОРИНГ ПЕН БОЛЖАУДЫ ЕНГІЗУ, </a:t>
            </a:r>
            <a:endParaRPr lang="kk-KZ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92075" algn="l">
              <a:buFont typeface="Arial" panose="020B0604020202020204" pitchFamily="34" charset="0"/>
              <a:buChar char="•"/>
            </a:pPr>
            <a:r>
              <a:rPr lang="kk-KZ" sz="800" dirty="0" smtClean="0">
                <a:solidFill>
                  <a:schemeClr val="accent6">
                    <a:lumMod val="50000"/>
                  </a:schemeClr>
                </a:solidFill>
              </a:rPr>
              <a:t>ФАРМАКОЛОГИЯЛЫҚ </a:t>
            </a:r>
            <a:r>
              <a:rPr lang="kk-KZ" sz="800" dirty="0">
                <a:solidFill>
                  <a:schemeClr val="accent6">
                    <a:lumMod val="50000"/>
                  </a:schemeClr>
                </a:solidFill>
              </a:rPr>
              <a:t>БАҚЫЛАУ</a:t>
            </a:r>
            <a:br>
              <a:rPr lang="kk-KZ" sz="800" dirty="0">
                <a:solidFill>
                  <a:schemeClr val="accent6">
                    <a:lumMod val="50000"/>
                  </a:schemeClr>
                </a:solidFill>
              </a:rPr>
            </a:br>
            <a:endParaRPr lang="kk-KZ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01660" y="2266950"/>
            <a:ext cx="8979968" cy="0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96360" y="2294286"/>
            <a:ext cx="1781854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АҒЫМДАҒЫ ЖАҒДАЙ:</a:t>
            </a:r>
            <a:endParaRPr lang="kk-KZ" sz="1200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2" name="Picture 4" descr="http://www.123-stickers.com/5567-5817-thickbox/vache-5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845" y="2689812"/>
            <a:ext cx="356694" cy="363675"/>
          </a:xfrm>
          <a:prstGeom prst="rect">
            <a:avLst/>
          </a:prstGeom>
          <a:noFill/>
        </p:spPr>
      </p:pic>
      <p:pic>
        <p:nvPicPr>
          <p:cNvPr id="33" name="Picture 4" descr="ÐÐ°ÑÑÐ¸Ð½ÐºÐ¸ Ð¿Ð¾ Ð·Ð°Ð¿ÑÐ¾ÑÑ Ð¸ÐºÐ¾Ð½ÐºÐ¸ ÑÐµÐ»Ð¾Ð²Ðµ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77" y="2649383"/>
            <a:ext cx="448820" cy="3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3438126" y="2549391"/>
            <a:ext cx="664108" cy="552549"/>
          </a:xfrm>
          <a:prstGeom prst="roundRect">
            <a:avLst/>
          </a:prstGeom>
          <a:solidFill>
            <a:schemeClr val="bg2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tx1"/>
                </a:solidFill>
              </a:rPr>
              <a:t>АШЖБ дерекқор</a:t>
            </a:r>
            <a:endParaRPr lang="ru-RU" sz="700" b="1" dirty="0">
              <a:solidFill>
                <a:schemeClr val="tx1"/>
              </a:solidFill>
            </a:endParaRPr>
          </a:p>
          <a:p>
            <a:pPr algn="ctr"/>
            <a:r>
              <a:rPr lang="ru-RU" sz="500" b="1" i="1" dirty="0" smtClean="0">
                <a:solidFill>
                  <a:schemeClr val="tx1"/>
                </a:solidFill>
              </a:rPr>
              <a:t>(</a:t>
            </a:r>
            <a:r>
              <a:rPr lang="ru-RU" sz="500" b="1" i="1" dirty="0" err="1" smtClean="0">
                <a:solidFill>
                  <a:schemeClr val="tx1"/>
                </a:solidFill>
              </a:rPr>
              <a:t>ауыл</a:t>
            </a:r>
            <a:r>
              <a:rPr lang="ru-RU" sz="500" b="1" i="1" dirty="0" smtClean="0">
                <a:solidFill>
                  <a:schemeClr val="tx1"/>
                </a:solidFill>
              </a:rPr>
              <a:t> </a:t>
            </a:r>
            <a:r>
              <a:rPr lang="ru-RU" sz="500" b="1" i="1" dirty="0" err="1" smtClean="0">
                <a:solidFill>
                  <a:schemeClr val="tx1"/>
                </a:solidFill>
              </a:rPr>
              <a:t>шаруашылық</a:t>
            </a:r>
            <a:r>
              <a:rPr lang="ru-RU" sz="500" b="1" i="1" dirty="0" smtClean="0">
                <a:solidFill>
                  <a:schemeClr val="tx1"/>
                </a:solidFill>
              </a:rPr>
              <a:t> </a:t>
            </a:r>
            <a:r>
              <a:rPr lang="ru-RU" sz="500" b="1" i="1" dirty="0" err="1" smtClean="0">
                <a:solidFill>
                  <a:schemeClr val="tx1"/>
                </a:solidFill>
              </a:rPr>
              <a:t>жауарларын</a:t>
            </a:r>
            <a:r>
              <a:rPr lang="ru-RU" sz="500" b="1" i="1" dirty="0" smtClean="0">
                <a:solidFill>
                  <a:schemeClr val="tx1"/>
                </a:solidFill>
              </a:rPr>
              <a:t> </a:t>
            </a:r>
            <a:r>
              <a:rPr lang="ru-RU" sz="500" b="1" i="1" dirty="0" err="1" smtClean="0">
                <a:solidFill>
                  <a:schemeClr val="tx1"/>
                </a:solidFill>
              </a:rPr>
              <a:t>бірдейлендіру</a:t>
            </a:r>
            <a:r>
              <a:rPr lang="ru-RU" sz="500" dirty="0" smtClean="0">
                <a:solidFill>
                  <a:schemeClr val="tx1"/>
                </a:solidFill>
              </a:rPr>
              <a:t>)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45624" y="3264069"/>
            <a:ext cx="1066800" cy="328537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</a:rPr>
              <a:t>ВЕТЗЕРТХАНАЛАР</a:t>
            </a:r>
          </a:p>
          <a:p>
            <a:pPr algn="ctr"/>
            <a:r>
              <a:rPr lang="ru-RU" sz="700" b="1" dirty="0" smtClean="0">
                <a:solidFill>
                  <a:schemeClr val="tx1"/>
                </a:solidFill>
              </a:rPr>
              <a:t>ЕТ КОМБИНАТТАРЫ</a:t>
            </a:r>
          </a:p>
          <a:p>
            <a:pPr algn="ctr"/>
            <a:r>
              <a:rPr lang="kk-KZ" sz="700" b="1" dirty="0" smtClean="0">
                <a:solidFill>
                  <a:schemeClr val="tx1"/>
                </a:solidFill>
              </a:rPr>
              <a:t>БАЗАРЛАР</a:t>
            </a:r>
            <a:endParaRPr lang="ru-RU" sz="7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8205" y="2605511"/>
            <a:ext cx="1133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 smtClean="0">
                <a:solidFill>
                  <a:srgbClr val="FF0000"/>
                </a:solidFill>
              </a:rPr>
              <a:t>Қағаз</a:t>
            </a:r>
            <a:r>
              <a:rPr lang="ru-RU" sz="600" b="1" dirty="0" smtClean="0">
                <a:solidFill>
                  <a:srgbClr val="FF0000"/>
                </a:solidFill>
              </a:rPr>
              <a:t> </a:t>
            </a:r>
            <a:r>
              <a:rPr lang="ru-RU" sz="600" b="1" dirty="0" err="1" smtClean="0">
                <a:solidFill>
                  <a:srgbClr val="FF0000"/>
                </a:solidFill>
              </a:rPr>
              <a:t>тасығышта</a:t>
            </a:r>
            <a:r>
              <a:rPr lang="ru-RU" sz="600" b="1" dirty="0" smtClean="0">
                <a:solidFill>
                  <a:srgbClr val="FF0000"/>
                </a:solidFill>
              </a:rPr>
              <a:t> </a:t>
            </a:r>
            <a:r>
              <a:rPr lang="ru-RU" sz="600" b="1" dirty="0" err="1" smtClean="0">
                <a:solidFill>
                  <a:srgbClr val="FF0000"/>
                </a:solidFill>
              </a:rPr>
              <a:t>бастапқы</a:t>
            </a:r>
            <a:r>
              <a:rPr lang="ru-RU" sz="600" b="1" dirty="0" smtClean="0">
                <a:solidFill>
                  <a:srgbClr val="FF0000"/>
                </a:solidFill>
              </a:rPr>
              <a:t> </a:t>
            </a:r>
            <a:r>
              <a:rPr lang="ru-RU" sz="600" b="1" dirty="0" err="1" smtClean="0">
                <a:solidFill>
                  <a:srgbClr val="FF0000"/>
                </a:solidFill>
              </a:rPr>
              <a:t>ақпараттарды</a:t>
            </a:r>
            <a:r>
              <a:rPr lang="ru-RU" sz="600" b="1" dirty="0" smtClean="0">
                <a:solidFill>
                  <a:srgbClr val="FF0000"/>
                </a:solidFill>
              </a:rPr>
              <a:t> </a:t>
            </a:r>
            <a:r>
              <a:rPr lang="ru-RU" sz="600" b="1" dirty="0" err="1" smtClean="0">
                <a:solidFill>
                  <a:srgbClr val="FF0000"/>
                </a:solidFill>
              </a:rPr>
              <a:t>жинау</a:t>
            </a:r>
            <a:endParaRPr lang="ru-RU" sz="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02013" y="2609878"/>
            <a:ext cx="112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solidFill>
                  <a:srgbClr val="FF0000"/>
                </a:solidFill>
              </a:rPr>
              <a:t>Дерекқорға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ақпаратты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қол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режимінде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енгізу</a:t>
            </a:r>
            <a:endParaRPr lang="ru-RU" sz="6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41716" y="2949508"/>
            <a:ext cx="1236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solidFill>
                  <a:srgbClr val="FF0000"/>
                </a:solidFill>
              </a:rPr>
              <a:t>Қағаз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тасығыштарда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ақпарат</a:t>
            </a:r>
            <a:r>
              <a:rPr lang="ru-RU" sz="600" b="1" dirty="0">
                <a:solidFill>
                  <a:srgbClr val="FF0000"/>
                </a:solidFill>
              </a:rPr>
              <a:t> беру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6147" y="2427475"/>
            <a:ext cx="733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 smtClean="0"/>
              <a:t>Ветдәрігер</a:t>
            </a:r>
            <a:endParaRPr lang="ru-RU" sz="900" b="1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2399906" y="2882510"/>
            <a:ext cx="1020011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112224" y="2880835"/>
            <a:ext cx="914400" cy="16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5" idx="0"/>
          </p:cNvCxnSpPr>
          <p:nvPr/>
        </p:nvCxnSpPr>
        <p:spPr>
          <a:xfrm flipH="1">
            <a:off x="2179024" y="2969186"/>
            <a:ext cx="762" cy="29488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Заголовок 1"/>
          <p:cNvSpPr txBox="1">
            <a:spLocks/>
          </p:cNvSpPr>
          <p:nvPr/>
        </p:nvSpPr>
        <p:spPr>
          <a:xfrm>
            <a:off x="51682" y="3629818"/>
            <a:ext cx="4444118" cy="1422004"/>
          </a:xfrm>
          <a:prstGeom prst="rect">
            <a:avLst/>
          </a:prstGeom>
          <a:ln w="15875">
            <a:solidFill>
              <a:srgbClr val="0070C0"/>
            </a:solidFill>
            <a:prstDash val="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9388" indent="-88900" algn="just">
              <a:buFont typeface="+mj-lt"/>
              <a:buAutoNum type="arabicPeriod"/>
            </a:pPr>
            <a:r>
              <a:rPr lang="ru-RU" sz="800" b="0" dirty="0">
                <a:solidFill>
                  <a:schemeClr val="tx1"/>
                </a:solidFill>
              </a:rPr>
              <a:t>ПРАКТИКАЛЫҚ ВЕТЕРИНАРЛАР ҚАҒАЗБАСТЫЛЫҚТАН ЗАРДАП ШЕГЕДІ ЖӘНЕ БҰЛ УАҚЫТТЫҢ </a:t>
            </a:r>
            <a:endParaRPr lang="ru-RU" sz="800" b="0" dirty="0" smtClean="0">
              <a:solidFill>
                <a:schemeClr val="tx1"/>
              </a:solidFill>
            </a:endParaRPr>
          </a:p>
          <a:p>
            <a:pPr marL="90488" algn="just"/>
            <a:r>
              <a:rPr lang="ru-RU" sz="800" b="0" dirty="0" smtClean="0">
                <a:solidFill>
                  <a:schemeClr val="tx1"/>
                </a:solidFill>
              </a:rPr>
              <a:t>ЖАРТЫСЫНАН </a:t>
            </a:r>
            <a:r>
              <a:rPr lang="ru-RU" sz="800" b="0" dirty="0">
                <a:solidFill>
                  <a:schemeClr val="tx1"/>
                </a:solidFill>
              </a:rPr>
              <a:t>КӨБІН ЖҰМСАЙДЫ, АЛ МЕМЛЕКЕТТІК ВЕТЕРИНАРИЯЛЫҚ </a:t>
            </a:r>
            <a:r>
              <a:rPr lang="ru-RU" sz="800" b="0" dirty="0" smtClean="0">
                <a:solidFill>
                  <a:schemeClr val="tx1"/>
                </a:solidFill>
              </a:rPr>
              <a:t>ИНСПЕКТОРЛАР</a:t>
            </a:r>
          </a:p>
          <a:p>
            <a:pPr marL="90488" algn="just"/>
            <a:r>
              <a:rPr lang="ru-RU" sz="800" b="0" dirty="0" smtClean="0">
                <a:solidFill>
                  <a:schemeClr val="tx1"/>
                </a:solidFill>
              </a:rPr>
              <a:t> </a:t>
            </a:r>
            <a:r>
              <a:rPr lang="ru-RU" sz="800" b="0" dirty="0">
                <a:solidFill>
                  <a:schemeClr val="tx1"/>
                </a:solidFill>
              </a:rPr>
              <a:t>БҰЛ ДЕРЕКТЕРДІ ҚАЙТА ТЕКСЕРУМЕН АЙНАЛЫСАДЫ. </a:t>
            </a:r>
            <a:endParaRPr lang="ru-RU" sz="800" b="0" dirty="0" smtClean="0">
              <a:solidFill>
                <a:schemeClr val="tx1"/>
              </a:solidFill>
            </a:endParaRPr>
          </a:p>
          <a:p>
            <a:pPr marL="90488" algn="just"/>
            <a:r>
              <a:rPr lang="ru-RU" sz="800" b="0" dirty="0" smtClean="0">
                <a:solidFill>
                  <a:schemeClr val="tx1"/>
                </a:solidFill>
              </a:rPr>
              <a:t>2. АШЖБ </a:t>
            </a:r>
            <a:r>
              <a:rPr lang="ru-RU" sz="800" b="0" dirty="0">
                <a:solidFill>
                  <a:schemeClr val="tx1"/>
                </a:solidFill>
              </a:rPr>
              <a:t>ДЕРЕКТЕР БАЗАСЫН ЖАҢАРТУДЫҢ ТӨМЕН ЖЕДЕЛДІГІ ЖӘНЕ ОНДА </a:t>
            </a:r>
            <a:r>
              <a:rPr lang="ru-RU" sz="800" b="0" dirty="0" smtClean="0">
                <a:solidFill>
                  <a:schemeClr val="tx1"/>
                </a:solidFill>
              </a:rPr>
              <a:t>КӨПТЕГЕН</a:t>
            </a:r>
          </a:p>
          <a:p>
            <a:pPr marL="90488" algn="just"/>
            <a:r>
              <a:rPr lang="ru-RU" sz="800" b="0" dirty="0" smtClean="0">
                <a:solidFill>
                  <a:schemeClr val="tx1"/>
                </a:solidFill>
              </a:rPr>
              <a:t> </a:t>
            </a:r>
            <a:r>
              <a:rPr lang="ru-RU" sz="800" b="0" dirty="0">
                <a:solidFill>
                  <a:schemeClr val="tx1"/>
                </a:solidFill>
              </a:rPr>
              <a:t>ҚАТЕЛЕР МЕН ДӘЛСІЗДІКТЕРДІҢ БОЛУЫНА БАЙЛАНЫСТЫ:</a:t>
            </a:r>
            <a:endParaRPr lang="ru-RU" sz="800" b="0" dirty="0" smtClean="0">
              <a:solidFill>
                <a:schemeClr val="tx1"/>
              </a:solidFill>
            </a:endParaRPr>
          </a:p>
          <a:p>
            <a:pPr marL="171450" indent="190500" algn="l">
              <a:buFont typeface="Symbol" panose="05050102010706020507" pitchFamily="18" charset="2"/>
              <a:buChar char=""/>
            </a:pPr>
            <a:r>
              <a:rPr lang="ru-RU" sz="800" b="0" dirty="0">
                <a:solidFill>
                  <a:schemeClr val="tx1"/>
                </a:solidFill>
              </a:rPr>
              <a:t>ОНДАҒЫ АҚПАРАТТЫҢ ӨЗЕКТІЛІГІ ТӨМЕНДЕЙДІ</a:t>
            </a:r>
            <a:r>
              <a:rPr lang="ru-RU" sz="800" b="0" dirty="0" smtClean="0">
                <a:solidFill>
                  <a:schemeClr val="tx1"/>
                </a:solidFill>
              </a:rPr>
              <a:t>;</a:t>
            </a:r>
            <a:endParaRPr lang="ru-RU" sz="800" b="0" dirty="0">
              <a:solidFill>
                <a:schemeClr val="tx1"/>
              </a:solidFill>
            </a:endParaRPr>
          </a:p>
          <a:p>
            <a:pPr marL="171450" indent="190500" algn="l">
              <a:buFont typeface="Symbol" panose="05050102010706020507" pitchFamily="18" charset="2"/>
              <a:buChar char=""/>
            </a:pPr>
            <a:r>
              <a:rPr lang="ru-RU" sz="800" b="0" dirty="0">
                <a:solidFill>
                  <a:schemeClr val="tx1"/>
                </a:solidFill>
              </a:rPr>
              <a:t>СЫБАЙЛАС ЖЕМҚОРЛЫҚ ҚҰҚЫҚ БҰЗУШЫЛЫҚТАР МЕН СУБСИДИЯЛАРДЫ ЗАҢСЫЗ АЛУ </a:t>
            </a:r>
            <a:endParaRPr lang="ru-RU" sz="800" b="0" dirty="0" smtClean="0">
              <a:solidFill>
                <a:schemeClr val="tx1"/>
              </a:solidFill>
            </a:endParaRPr>
          </a:p>
          <a:p>
            <a:pPr marL="171450" algn="l"/>
            <a:r>
              <a:rPr lang="ru-RU" sz="800" b="0" dirty="0" smtClean="0">
                <a:solidFill>
                  <a:schemeClr val="tx1"/>
                </a:solidFill>
              </a:rPr>
              <a:t>ҮШІН </a:t>
            </a:r>
            <a:r>
              <a:rPr lang="ru-RU" sz="800" b="0" dirty="0">
                <a:solidFill>
                  <a:schemeClr val="tx1"/>
                </a:solidFill>
              </a:rPr>
              <a:t>ЖАҒДАЙ </a:t>
            </a:r>
            <a:r>
              <a:rPr lang="ru-RU" sz="800" b="0" dirty="0" smtClean="0">
                <a:solidFill>
                  <a:schemeClr val="tx1"/>
                </a:solidFill>
              </a:rPr>
              <a:t>ЖАСАЛУДА;</a:t>
            </a:r>
            <a:endParaRPr lang="en-US" sz="800" b="0" dirty="0">
              <a:solidFill>
                <a:schemeClr val="tx1"/>
              </a:solidFill>
            </a:endParaRPr>
          </a:p>
          <a:p>
            <a:pPr marL="171450" indent="190500" algn="l">
              <a:buFont typeface="Symbol" panose="05050102010706020507" pitchFamily="18" charset="2"/>
              <a:buChar char=""/>
            </a:pPr>
            <a:r>
              <a:rPr lang="ru-RU" sz="800" b="0" dirty="0">
                <a:solidFill>
                  <a:schemeClr val="tx1"/>
                </a:solidFill>
              </a:rPr>
              <a:t>ЭПИЗООТИЯЛЫҚ ЖАҒДАЙДЫ ЖӘНЕ МАЛ ШАРУАШЫЛЫҒЫ ӨНІМДЕРІНІҢ </a:t>
            </a:r>
            <a:endParaRPr lang="ru-RU" sz="800" b="0" dirty="0" smtClean="0">
              <a:solidFill>
                <a:schemeClr val="tx1"/>
              </a:solidFill>
            </a:endParaRPr>
          </a:p>
          <a:p>
            <a:pPr marL="171450" algn="l"/>
            <a:r>
              <a:rPr lang="ru-RU" sz="800" b="0" dirty="0" smtClean="0">
                <a:solidFill>
                  <a:schemeClr val="tx1"/>
                </a:solidFill>
              </a:rPr>
              <a:t>ҚАУІПСІЗДІГІН </a:t>
            </a:r>
            <a:r>
              <a:rPr lang="ru-RU" sz="800" b="0" dirty="0">
                <a:solidFill>
                  <a:schemeClr val="tx1"/>
                </a:solidFill>
              </a:rPr>
              <a:t>БАҚЫЛАУ ҚИЫНДАДЫ.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572000" y="2266950"/>
            <a:ext cx="0" cy="2784871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Заголовок 1"/>
          <p:cNvSpPr txBox="1">
            <a:spLocks/>
          </p:cNvSpPr>
          <p:nvPr/>
        </p:nvSpPr>
        <p:spPr>
          <a:xfrm>
            <a:off x="4648201" y="3629818"/>
            <a:ext cx="4444118" cy="1422004"/>
          </a:xfrm>
          <a:prstGeom prst="rect">
            <a:avLst/>
          </a:prstGeom>
          <a:ln w="15875">
            <a:solidFill>
              <a:srgbClr val="0070C0"/>
            </a:solidFill>
            <a:prstDash val="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9388" indent="-88900" algn="just">
              <a:buFont typeface="+mj-lt"/>
              <a:buAutoNum type="arabicPeriod"/>
            </a:pPr>
            <a:r>
              <a:rPr lang="ru-RU" sz="700" b="0" dirty="0">
                <a:solidFill>
                  <a:schemeClr val="tx1"/>
                </a:solidFill>
              </a:rPr>
              <a:t>ПРАКТИКАЛЫҚ ВЕТЕРИНАРЛАР МЕН МЕМЛЕКЕТТІК ВЕТЕРИНАРИЯЛЫҚ ИНСПЕКТОР ҚАҒАЗ ЖҰМЫСЫНЫҢ </a:t>
            </a:r>
            <a:endParaRPr lang="ru-RU" sz="700" b="0" dirty="0" smtClean="0">
              <a:solidFill>
                <a:schemeClr val="tx1"/>
              </a:solidFill>
            </a:endParaRPr>
          </a:p>
          <a:p>
            <a:pPr marL="90488" algn="just"/>
            <a:r>
              <a:rPr lang="ru-RU" sz="700" b="0" dirty="0" smtClean="0">
                <a:solidFill>
                  <a:schemeClr val="tx1"/>
                </a:solidFill>
              </a:rPr>
              <a:t>БІЛІГІНЕН </a:t>
            </a:r>
            <a:r>
              <a:rPr lang="ru-RU" sz="700" b="0" dirty="0">
                <a:solidFill>
                  <a:schemeClr val="tx1"/>
                </a:solidFill>
              </a:rPr>
              <a:t>БОСАТЫЛАДЫ ЖӘНЕ ОЛАРДЫҢ НЕГІЗГІ ЖҰМЫСЫНА АЛАҢДАМАЙ ҚАТЫСУҒА МҮМКІНДІГІ БОЛАДЫ</a:t>
            </a:r>
            <a:r>
              <a:rPr lang="ru-RU" sz="700" b="0" dirty="0" smtClean="0">
                <a:solidFill>
                  <a:schemeClr val="tx1"/>
                </a:solidFill>
              </a:rPr>
              <a:t>.</a:t>
            </a:r>
          </a:p>
          <a:p>
            <a:pPr marL="90488" algn="just"/>
            <a:r>
              <a:rPr lang="ru-RU" sz="700" b="0" dirty="0" smtClean="0">
                <a:solidFill>
                  <a:schemeClr val="tx1"/>
                </a:solidFill>
              </a:rPr>
              <a:t>2. ЦИФРЛЫҚ </a:t>
            </a:r>
            <a:r>
              <a:rPr lang="ru-RU" sz="700" b="0" dirty="0">
                <a:solidFill>
                  <a:schemeClr val="tx1"/>
                </a:solidFill>
              </a:rPr>
              <a:t>ФОРМАТҚА АУЫСТЫРУ ЖӘНЕ ДЕРЕКҚОРҒА АҚПАРАТ БЕРУДІ АВТОМАТТАНДЫРУ</a:t>
            </a:r>
            <a:r>
              <a:rPr lang="ru-RU" sz="700" b="0" dirty="0" smtClean="0">
                <a:solidFill>
                  <a:schemeClr val="tx1"/>
                </a:solidFill>
              </a:rPr>
              <a:t>:</a:t>
            </a:r>
          </a:p>
          <a:p>
            <a:pPr marL="90488" algn="just"/>
            <a:r>
              <a:rPr lang="ru-RU" sz="700" b="0" dirty="0">
                <a:solidFill>
                  <a:schemeClr val="tx1"/>
                </a:solidFill>
              </a:rPr>
              <a:t>- БҰРМАЛАУ МҮМКІНДІГІН БОЛДЫРМАУ;</a:t>
            </a:r>
            <a:endParaRPr lang="ru-RU" sz="700" b="0" dirty="0" smtClean="0">
              <a:solidFill>
                <a:schemeClr val="tx1"/>
              </a:solidFill>
            </a:endParaRPr>
          </a:p>
          <a:p>
            <a:pPr marL="90488" algn="just"/>
            <a:r>
              <a:rPr lang="ru-RU" sz="700" b="0" dirty="0" smtClean="0">
                <a:solidFill>
                  <a:schemeClr val="tx1"/>
                </a:solidFill>
              </a:rPr>
              <a:t>- </a:t>
            </a:r>
            <a:r>
              <a:rPr lang="ru-RU" sz="700" b="0" dirty="0">
                <a:solidFill>
                  <a:schemeClr val="tx1"/>
                </a:solidFill>
              </a:rPr>
              <a:t>ДЕРЕКТЕР БАЗАСЫН ЖАҢАРТУДЫҢ ЖЕДЕЛДІГІН ЖӘНЕ ӨЗЕКТІЛІГІН АРТТЫРАДЫ;</a:t>
            </a:r>
            <a:endParaRPr lang="ru-RU" sz="700" b="0" dirty="0" smtClean="0">
              <a:solidFill>
                <a:schemeClr val="tx1"/>
              </a:solidFill>
            </a:endParaRPr>
          </a:p>
          <a:p>
            <a:pPr marL="90488" algn="just"/>
            <a:r>
              <a:rPr lang="ru-RU" sz="700" b="0" dirty="0" smtClean="0">
                <a:solidFill>
                  <a:schemeClr val="tx1"/>
                </a:solidFill>
              </a:rPr>
              <a:t>- </a:t>
            </a:r>
            <a:r>
              <a:rPr lang="ru-RU" sz="700" b="0" dirty="0">
                <a:solidFill>
                  <a:schemeClr val="tx1"/>
                </a:solidFill>
              </a:rPr>
              <a:t>СЫБАЙЛАС ЖЕМҚОРЛЫҚ ҚҰҚЫҚ БҰЗУШЫЛЫҚТАР МЕН СУБСИДИЯЛАРДЫ ЗАҢСЫЗ АЛУ АРНАЛАРЫН ЖАБАДЫ;</a:t>
            </a:r>
            <a:endParaRPr lang="ru-RU" sz="700" b="0" dirty="0" smtClean="0">
              <a:solidFill>
                <a:schemeClr val="tx1"/>
              </a:solidFill>
            </a:endParaRPr>
          </a:p>
          <a:p>
            <a:pPr marL="261938" indent="-171450" algn="just">
              <a:buFontTx/>
              <a:buChar char="-"/>
            </a:pPr>
            <a:r>
              <a:rPr lang="ru-RU" sz="700" b="0" dirty="0" smtClean="0">
                <a:solidFill>
                  <a:schemeClr val="tx1"/>
                </a:solidFill>
              </a:rPr>
              <a:t>«ФЕРМАДАН </a:t>
            </a:r>
            <a:r>
              <a:rPr lang="ru-RU" sz="700" b="0" dirty="0">
                <a:solidFill>
                  <a:schemeClr val="tx1"/>
                </a:solidFill>
              </a:rPr>
              <a:t>ТҰТЫНУШЫ ҮСТЕЛІНЕ </a:t>
            </a:r>
            <a:r>
              <a:rPr lang="ru-RU" sz="700" b="0" dirty="0" smtClean="0">
                <a:solidFill>
                  <a:schemeClr val="tx1"/>
                </a:solidFill>
              </a:rPr>
              <a:t>ДЕЙІН» МАЛ </a:t>
            </a:r>
            <a:r>
              <a:rPr lang="ru-RU" sz="700" b="0" dirty="0">
                <a:solidFill>
                  <a:schemeClr val="tx1"/>
                </a:solidFill>
              </a:rPr>
              <a:t>ШАРУАШЫЛЫҒЫ ӨНІМДЕРІНІҢ ЭПИЗООТИЯЛЫҚ </a:t>
            </a:r>
            <a:r>
              <a:rPr lang="ru-RU" sz="700" b="0" dirty="0" smtClean="0">
                <a:solidFill>
                  <a:schemeClr val="tx1"/>
                </a:solidFill>
              </a:rPr>
              <a:t>ЖАҒДАЙЫ</a:t>
            </a:r>
          </a:p>
          <a:p>
            <a:pPr marL="90488" algn="just"/>
            <a:r>
              <a:rPr lang="ru-RU" sz="700" b="0" dirty="0" smtClean="0">
                <a:solidFill>
                  <a:schemeClr val="tx1"/>
                </a:solidFill>
              </a:rPr>
              <a:t> </a:t>
            </a:r>
            <a:r>
              <a:rPr lang="ru-RU" sz="700" b="0" dirty="0">
                <a:solidFill>
                  <a:schemeClr val="tx1"/>
                </a:solidFill>
              </a:rPr>
              <a:t>МЕН ҚАУІПСІЗДІГІН ЖЕДЕЛ ҚАДАҒАЛАУ.</a:t>
            </a:r>
            <a:endParaRPr lang="ru-RU" sz="700" b="0" dirty="0" smtClean="0">
              <a:solidFill>
                <a:schemeClr val="tx1"/>
              </a:solidFill>
            </a:endParaRPr>
          </a:p>
          <a:p>
            <a:pPr marL="90488" algn="just"/>
            <a:r>
              <a:rPr lang="ru-RU" sz="600" dirty="0">
                <a:solidFill>
                  <a:schemeClr val="tx1"/>
                </a:solidFill>
              </a:rPr>
              <a:t>ЕСКЕРТУ. ӘРБІР ЖАНУАРДЫҢ ӨМІРЛІК ЦИКЛІНІҢ БҮКІЛ КЕЗЕҢІНЕ БІР ҒАНА СӘЙКЕСТЕНДІРУ НӨМІРІ БОЛУЫ КЕРЕК </a:t>
            </a:r>
            <a:endParaRPr lang="ru-RU" sz="600" dirty="0" smtClean="0">
              <a:solidFill>
                <a:schemeClr val="tx1"/>
              </a:solidFill>
            </a:endParaRPr>
          </a:p>
          <a:p>
            <a:pPr marL="90488" algn="just"/>
            <a:r>
              <a:rPr lang="ru-RU" sz="600" dirty="0" smtClean="0">
                <a:solidFill>
                  <a:schemeClr val="tx1"/>
                </a:solidFill>
              </a:rPr>
              <a:t>(</a:t>
            </a:r>
            <a:r>
              <a:rPr lang="ru-RU" sz="600" dirty="0">
                <a:solidFill>
                  <a:schemeClr val="tx1"/>
                </a:solidFill>
              </a:rPr>
              <a:t>ТЕРІ АСТЫНДАҒЫ ЧИП), АЛ ҚҰЛАҚ ТЕГТЕРІ ҚАЙТАЛАНАТЫН НӨМІРЛЕРГЕ АЙНАЛУЫ КЕРЕК.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644141" y="2294286"/>
            <a:ext cx="1781854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 smtClean="0">
                <a:solidFill>
                  <a:schemeClr val="accent6">
                    <a:lumMod val="50000"/>
                  </a:schemeClr>
                </a:solidFill>
              </a:rPr>
              <a:t>ҰСЫНЫЛАТЫН ЖҮЙЕ:</a:t>
            </a:r>
            <a:endParaRPr lang="kk-KZ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5" name="Picture 4" descr="ÐÐ°ÑÑÐ¸Ð½ÐºÐ¸ Ð¿Ð¾ Ð·Ð°Ð¿ÑÐ¾ÑÑ Ð¸ÐºÐ¾Ð½ÐºÐ¸ ÑÐµÐ»Ð¾Ð²Ðµ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20" y="2623798"/>
            <a:ext cx="476980" cy="3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Пользователь\Desktop\телефон ф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1204" y="2722803"/>
            <a:ext cx="321471" cy="241103"/>
          </a:xfrm>
          <a:prstGeom prst="rect">
            <a:avLst/>
          </a:prstGeom>
          <a:noFill/>
        </p:spPr>
      </p:pic>
      <p:pic>
        <p:nvPicPr>
          <p:cNvPr id="67" name="Picture 3" descr="C:\Users\Пользователь\Desktop\компьютер фо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5443" y="2545045"/>
            <a:ext cx="596185" cy="533241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6718984" y="3269260"/>
            <a:ext cx="984383" cy="321544"/>
          </a:xfrm>
          <a:prstGeom prst="rect">
            <a:avLst/>
          </a:prstGeom>
          <a:solidFill>
            <a:schemeClr val="bg1"/>
          </a:solidFill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1" dirty="0">
                <a:solidFill>
                  <a:srgbClr val="262626"/>
                </a:solidFill>
              </a:rPr>
              <a:t>ВЕТЗЕРТХАНАЛАР</a:t>
            </a:r>
          </a:p>
          <a:p>
            <a:pPr lvl="0" algn="ctr"/>
            <a:r>
              <a:rPr lang="ru-RU" sz="700" b="1" dirty="0">
                <a:solidFill>
                  <a:srgbClr val="262626"/>
                </a:solidFill>
              </a:rPr>
              <a:t>ЕТ КОМБИНАТТАРЫ</a:t>
            </a:r>
          </a:p>
          <a:p>
            <a:pPr lvl="0" algn="ctr"/>
            <a:r>
              <a:rPr lang="kk-KZ" sz="700" b="1" dirty="0">
                <a:solidFill>
                  <a:srgbClr val="262626"/>
                </a:solidFill>
              </a:rPr>
              <a:t>БАЗАРЛАР</a:t>
            </a:r>
            <a:endParaRPr lang="ru-RU" sz="700" b="1" dirty="0">
              <a:solidFill>
                <a:srgbClr val="262626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72675" y="2521910"/>
            <a:ext cx="1164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solidFill>
                  <a:srgbClr val="FF0000"/>
                </a:solidFill>
              </a:rPr>
              <a:t>Ақпаратты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сандық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форматта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автоматты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түрде</a:t>
            </a:r>
            <a:r>
              <a:rPr lang="ru-RU" sz="600" b="1" dirty="0">
                <a:solidFill>
                  <a:srgbClr val="FF0000"/>
                </a:solidFill>
              </a:rPr>
              <a:t> беру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24986" y="2910596"/>
            <a:ext cx="1372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solidFill>
                  <a:srgbClr val="FF0000"/>
                </a:solidFill>
              </a:rPr>
              <a:t>Ақпаратты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сандық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форматта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автоматты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түрде</a:t>
            </a:r>
            <a:r>
              <a:rPr lang="ru-RU" sz="600" b="1" dirty="0">
                <a:solidFill>
                  <a:srgbClr val="FF0000"/>
                </a:solidFill>
              </a:rPr>
              <a:t> беру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61293" y="2631442"/>
            <a:ext cx="1423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solidFill>
                  <a:srgbClr val="FF0000"/>
                </a:solidFill>
              </a:rPr>
              <a:t>Мобильді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қосымшада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бастапқы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ақпаратты</a:t>
            </a:r>
            <a:r>
              <a:rPr lang="ru-RU" sz="600" b="1" dirty="0">
                <a:solidFill>
                  <a:srgbClr val="FF0000"/>
                </a:solidFill>
              </a:rPr>
              <a:t> </a:t>
            </a:r>
            <a:r>
              <a:rPr lang="ru-RU" sz="600" b="1" dirty="0" err="1">
                <a:solidFill>
                  <a:srgbClr val="FF0000"/>
                </a:solidFill>
              </a:rPr>
              <a:t>жинақтау</a:t>
            </a:r>
            <a:endParaRPr lang="ru-RU" sz="6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13299" y="2461658"/>
            <a:ext cx="7207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 smtClean="0"/>
              <a:t>Ветдәрігер</a:t>
            </a:r>
            <a:endParaRPr lang="ru-RU" sz="9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6921411" y="2443074"/>
            <a:ext cx="68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 smtClean="0"/>
              <a:t>Мобилді</a:t>
            </a:r>
            <a:r>
              <a:rPr lang="ru-RU" sz="600" b="1" dirty="0" smtClean="0"/>
              <a:t> </a:t>
            </a:r>
            <a:r>
              <a:rPr lang="ru-RU" sz="600" b="1" dirty="0" err="1" smtClean="0"/>
              <a:t>қосымша</a:t>
            </a:r>
            <a:endParaRPr lang="ru-RU" sz="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172218" y="3026524"/>
            <a:ext cx="909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err="1" smtClean="0"/>
              <a:t>Жануарлар</a:t>
            </a:r>
            <a:r>
              <a:rPr lang="ru-RU" sz="700" b="1" dirty="0" smtClean="0"/>
              <a:t> </a:t>
            </a:r>
            <a:r>
              <a:rPr lang="ru-RU" sz="700" b="1" dirty="0" err="1" smtClean="0"/>
              <a:t>туралы</a:t>
            </a:r>
            <a:r>
              <a:rPr lang="ru-RU" sz="700" b="1" dirty="0" smtClean="0"/>
              <a:t> </a:t>
            </a:r>
            <a:r>
              <a:rPr lang="ru-RU" sz="700" b="1" dirty="0" err="1" smtClean="0"/>
              <a:t>мәліметтер</a:t>
            </a:r>
            <a:r>
              <a:rPr lang="ru-RU" sz="700" b="1" dirty="0" smtClean="0"/>
              <a:t> </a:t>
            </a:r>
            <a:r>
              <a:rPr lang="ru-RU" sz="700" b="1" dirty="0" err="1" smtClean="0"/>
              <a:t>базасы</a:t>
            </a:r>
            <a:r>
              <a:rPr lang="ru-RU" sz="700" b="1" dirty="0" smtClean="0"/>
              <a:t> </a:t>
            </a:r>
            <a:r>
              <a:rPr lang="ru-RU" sz="700" b="1" dirty="0" err="1" smtClean="0"/>
              <a:t>интернетте</a:t>
            </a:r>
            <a:r>
              <a:rPr lang="ru-RU" sz="700" b="1" dirty="0" smtClean="0"/>
              <a:t> «</a:t>
            </a:r>
            <a:r>
              <a:rPr lang="en-US" sz="700" b="1" dirty="0" smtClean="0"/>
              <a:t>Mal </a:t>
            </a:r>
            <a:r>
              <a:rPr lang="en-US" sz="700" b="1" dirty="0" err="1" smtClean="0"/>
              <a:t>derek</a:t>
            </a:r>
            <a:r>
              <a:rPr lang="kk-KZ" sz="700" b="1" dirty="0" smtClean="0"/>
              <a:t>»</a:t>
            </a:r>
            <a:endParaRPr lang="ru-RU" sz="700" b="1" dirty="0"/>
          </a:p>
        </p:txBody>
      </p:sp>
      <p:pic>
        <p:nvPicPr>
          <p:cNvPr id="79" name="Picture 4" descr="http://www.123-stickers.com/5567-5817-thickbox/vache-5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027" y="2696319"/>
            <a:ext cx="356694" cy="363675"/>
          </a:xfrm>
          <a:prstGeom prst="rect">
            <a:avLst/>
          </a:prstGeom>
          <a:noFill/>
        </p:spPr>
      </p:pic>
      <p:cxnSp>
        <p:nvCxnSpPr>
          <p:cNvPr id="80" name="Прямая со стрелкой 79"/>
          <p:cNvCxnSpPr/>
          <p:nvPr/>
        </p:nvCxnSpPr>
        <p:spPr>
          <a:xfrm flipV="1">
            <a:off x="5039242" y="2893544"/>
            <a:ext cx="1312499" cy="990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6686257" y="2883929"/>
            <a:ext cx="303151" cy="204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7509369" y="2897372"/>
            <a:ext cx="813684" cy="33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>
            <a:off x="7211177" y="2949082"/>
            <a:ext cx="762" cy="29488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7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0568" y="79111"/>
            <a:ext cx="7952482" cy="3600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РЕФОРМАЛАУ ШЕҢБЕРІНДЕ ВЕТЕРИНАРИЯ САЛАСЫНДА КАДРЛАР ДАЯРЛАУ БОЙЫНША ЖӘНЕ ДЕРЕКТЕРДІ ЖИНАУ МЕН БЕРУДІ АВТОМАТТАНДЫРУ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700627" y="51648"/>
            <a:ext cx="381001" cy="2381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050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object 7"/>
          <p:cNvGrpSpPr/>
          <p:nvPr/>
        </p:nvGrpSpPr>
        <p:grpSpPr>
          <a:xfrm>
            <a:off x="214336" y="229048"/>
            <a:ext cx="788670" cy="141605"/>
            <a:chOff x="690202" y="234052"/>
            <a:chExt cx="788670" cy="141605"/>
          </a:xfrm>
        </p:grpSpPr>
        <p:sp>
          <p:nvSpPr>
            <p:cNvPr id="12" name="object 8"/>
            <p:cNvSpPr/>
            <p:nvPr/>
          </p:nvSpPr>
          <p:spPr>
            <a:xfrm>
              <a:off x="690202" y="234052"/>
              <a:ext cx="788174" cy="1414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715136" y="239649"/>
              <a:ext cx="733425" cy="95250"/>
            </a:xfrm>
            <a:custGeom>
              <a:avLst/>
              <a:gdLst/>
              <a:ahLst/>
              <a:cxnLst/>
              <a:rect l="l" t="t" r="r" b="b"/>
              <a:pathLst>
                <a:path w="733425" h="95250">
                  <a:moveTo>
                    <a:pt x="47625" y="0"/>
                  </a:moveTo>
                  <a:lnTo>
                    <a:pt x="29087" y="3744"/>
                  </a:lnTo>
                  <a:lnTo>
                    <a:pt x="13949" y="13954"/>
                  </a:lnTo>
                  <a:lnTo>
                    <a:pt x="3742" y="29092"/>
                  </a:lnTo>
                  <a:lnTo>
                    <a:pt x="0" y="47625"/>
                  </a:lnTo>
                  <a:lnTo>
                    <a:pt x="3742" y="66157"/>
                  </a:lnTo>
                  <a:lnTo>
                    <a:pt x="13949" y="81295"/>
                  </a:lnTo>
                  <a:lnTo>
                    <a:pt x="29087" y="91505"/>
                  </a:lnTo>
                  <a:lnTo>
                    <a:pt x="47625" y="95250"/>
                  </a:lnTo>
                  <a:lnTo>
                    <a:pt x="66162" y="91505"/>
                  </a:lnTo>
                  <a:lnTo>
                    <a:pt x="81300" y="81295"/>
                  </a:lnTo>
                  <a:lnTo>
                    <a:pt x="91507" y="66157"/>
                  </a:lnTo>
                  <a:lnTo>
                    <a:pt x="92043" y="63500"/>
                  </a:lnTo>
                  <a:lnTo>
                    <a:pt x="47625" y="63500"/>
                  </a:lnTo>
                  <a:lnTo>
                    <a:pt x="47625" y="31750"/>
                  </a:lnTo>
                  <a:lnTo>
                    <a:pt x="92043" y="31750"/>
                  </a:lnTo>
                  <a:lnTo>
                    <a:pt x="91507" y="29092"/>
                  </a:lnTo>
                  <a:lnTo>
                    <a:pt x="81300" y="13954"/>
                  </a:lnTo>
                  <a:lnTo>
                    <a:pt x="66162" y="3744"/>
                  </a:lnTo>
                  <a:lnTo>
                    <a:pt x="47625" y="0"/>
                  </a:lnTo>
                  <a:close/>
                </a:path>
                <a:path w="733425" h="95250">
                  <a:moveTo>
                    <a:pt x="92043" y="31750"/>
                  </a:moveTo>
                  <a:lnTo>
                    <a:pt x="47625" y="31750"/>
                  </a:lnTo>
                  <a:lnTo>
                    <a:pt x="47625" y="63500"/>
                  </a:lnTo>
                  <a:lnTo>
                    <a:pt x="92043" y="63500"/>
                  </a:lnTo>
                  <a:lnTo>
                    <a:pt x="95250" y="47625"/>
                  </a:lnTo>
                  <a:lnTo>
                    <a:pt x="92043" y="31750"/>
                  </a:lnTo>
                  <a:close/>
                </a:path>
                <a:path w="733425" h="95250">
                  <a:moveTo>
                    <a:pt x="733425" y="31750"/>
                  </a:moveTo>
                  <a:lnTo>
                    <a:pt x="92043" y="31750"/>
                  </a:lnTo>
                  <a:lnTo>
                    <a:pt x="95250" y="47625"/>
                  </a:lnTo>
                  <a:lnTo>
                    <a:pt x="92043" y="63500"/>
                  </a:lnTo>
                  <a:lnTo>
                    <a:pt x="733425" y="63500"/>
                  </a:lnTo>
                  <a:lnTo>
                    <a:pt x="733425" y="3175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2348986" y="623805"/>
            <a:ext cx="3754" cy="1962464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034044" y="623805"/>
            <a:ext cx="6288" cy="1901136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73979" y="795417"/>
            <a:ext cx="1781854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>
                <a:solidFill>
                  <a:srgbClr val="FF0000"/>
                </a:solidFill>
              </a:rPr>
              <a:t>МӘСЕЛЕЛЕРІ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541858" y="839240"/>
            <a:ext cx="1973651" cy="22670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>
                <a:solidFill>
                  <a:schemeClr val="accent6">
                    <a:lumMod val="50000"/>
                  </a:schemeClr>
                </a:solidFill>
              </a:rPr>
              <a:t>ҰСЫНЫЛАТЫН ШАРАЛАР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020191" y="795417"/>
            <a:ext cx="2336954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>
                <a:solidFill>
                  <a:srgbClr val="92D050"/>
                </a:solidFill>
              </a:rPr>
              <a:t>КҮТІЛЕТІН НӘТИЖЕ</a:t>
            </a:r>
            <a:endParaRPr lang="ru-RU" sz="1200" dirty="0">
              <a:solidFill>
                <a:srgbClr val="92D05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7835" y="1165898"/>
            <a:ext cx="2166204" cy="14876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11113" algn="l">
              <a:buFont typeface="Wingdings" panose="05000000000000000000" pitchFamily="2" charset="2"/>
              <a:buChar char="§"/>
            </a:pPr>
            <a:r>
              <a:rPr lang="ru-RU" sz="800" b="0" dirty="0">
                <a:solidFill>
                  <a:schemeClr val="tx1"/>
                </a:solidFill>
              </a:rPr>
              <a:t>ЖЕРГІЛІКТІ ЖЕРЛЕРДЕ ВЕТЕРИНАРИЯ </a:t>
            </a:r>
            <a:endParaRPr lang="ru-RU" sz="800" b="0" dirty="0" smtClean="0">
              <a:solidFill>
                <a:schemeClr val="tx1"/>
              </a:solidFill>
            </a:endParaRPr>
          </a:p>
          <a:p>
            <a:pPr algn="l"/>
            <a:r>
              <a:rPr lang="ru-RU" sz="800" b="0" dirty="0" smtClean="0">
                <a:solidFill>
                  <a:schemeClr val="tx1"/>
                </a:solidFill>
              </a:rPr>
              <a:t>САЛАСЫНДАҒЫ </a:t>
            </a:r>
            <a:r>
              <a:rPr lang="ru-RU" sz="800" b="0" dirty="0">
                <a:solidFill>
                  <a:schemeClr val="tx1"/>
                </a:solidFill>
              </a:rPr>
              <a:t>МАМАНДАРДЫҢ </a:t>
            </a:r>
            <a:endParaRPr lang="ru-RU" sz="800" b="0" dirty="0" smtClean="0">
              <a:solidFill>
                <a:schemeClr val="tx1"/>
              </a:solidFill>
            </a:endParaRPr>
          </a:p>
          <a:p>
            <a:pPr algn="l"/>
            <a:r>
              <a:rPr lang="ru-RU" sz="800" dirty="0" smtClean="0">
                <a:solidFill>
                  <a:schemeClr val="tx1"/>
                </a:solidFill>
              </a:rPr>
              <a:t>ТӨМЕН </a:t>
            </a:r>
            <a:r>
              <a:rPr lang="ru-RU" sz="800" dirty="0">
                <a:solidFill>
                  <a:schemeClr val="tx1"/>
                </a:solidFill>
              </a:rPr>
              <a:t>ЖАЛАҚЫСЫ</a:t>
            </a:r>
            <a:r>
              <a:rPr lang="ru-RU" sz="800" dirty="0" smtClean="0">
                <a:solidFill>
                  <a:schemeClr val="tx1"/>
                </a:solidFill>
              </a:rPr>
              <a:t>;</a:t>
            </a:r>
          </a:p>
          <a:p>
            <a:pPr algn="l"/>
            <a:endParaRPr lang="ru-RU" sz="800" b="0" dirty="0" smtClean="0">
              <a:solidFill>
                <a:schemeClr val="tx1"/>
              </a:solidFill>
            </a:endParaRPr>
          </a:p>
          <a:p>
            <a:pPr indent="11113" algn="l">
              <a:buFont typeface="Wingdings" panose="05000000000000000000" pitchFamily="2" charset="2"/>
              <a:buChar char="§"/>
            </a:pPr>
            <a:r>
              <a:rPr lang="kk-KZ" sz="800" b="0" dirty="0">
                <a:solidFill>
                  <a:schemeClr val="tx1"/>
                </a:solidFill>
              </a:rPr>
              <a:t>МАЛ ШАРУАШЫЛЫҒЫН </a:t>
            </a:r>
            <a:r>
              <a:rPr lang="kk-KZ" sz="800" b="0" dirty="0" smtClean="0">
                <a:solidFill>
                  <a:schemeClr val="tx1"/>
                </a:solidFill>
              </a:rPr>
              <a:t>СУБСИДИЯЛАУ </a:t>
            </a:r>
            <a:br>
              <a:rPr lang="kk-KZ" sz="800" b="0" dirty="0" smtClean="0">
                <a:solidFill>
                  <a:schemeClr val="tx1"/>
                </a:solidFill>
              </a:rPr>
            </a:br>
            <a:r>
              <a:rPr lang="kk-KZ" sz="800" b="0" dirty="0" smtClean="0">
                <a:solidFill>
                  <a:schemeClr val="tx1"/>
                </a:solidFill>
              </a:rPr>
              <a:t>САЛАСЫНДАҒЫ </a:t>
            </a:r>
            <a:r>
              <a:rPr lang="kk-KZ" sz="800" dirty="0" smtClean="0">
                <a:solidFill>
                  <a:schemeClr val="tx1"/>
                </a:solidFill>
              </a:rPr>
              <a:t>СЫБАЙЛАС ЖЕМҚОРЛЫҚ </a:t>
            </a:r>
            <a:br>
              <a:rPr lang="kk-KZ" sz="800" dirty="0" smtClean="0">
                <a:solidFill>
                  <a:schemeClr val="tx1"/>
                </a:solidFill>
              </a:rPr>
            </a:br>
            <a:r>
              <a:rPr lang="kk-KZ" sz="800" dirty="0" smtClean="0">
                <a:solidFill>
                  <a:schemeClr val="tx1"/>
                </a:solidFill>
              </a:rPr>
              <a:t>ҚЫЛМЫСТАРЫНА </a:t>
            </a:r>
            <a:r>
              <a:rPr lang="kk-KZ" sz="800" b="0" dirty="0" smtClean="0">
                <a:solidFill>
                  <a:schemeClr val="tx1"/>
                </a:solidFill>
              </a:rPr>
              <a:t>ВЕТЕРИНАРЛАРДЫҢ </a:t>
            </a:r>
            <a:r>
              <a:rPr lang="kk-KZ" sz="800" dirty="0" smtClean="0">
                <a:solidFill>
                  <a:schemeClr val="tx1"/>
                </a:solidFill>
              </a:rPr>
              <a:t/>
            </a:r>
            <a:br>
              <a:rPr lang="kk-KZ" sz="800" dirty="0" smtClean="0">
                <a:solidFill>
                  <a:schemeClr val="tx1"/>
                </a:solidFill>
              </a:rPr>
            </a:br>
            <a:r>
              <a:rPr lang="kk-KZ" sz="800" b="0" dirty="0" smtClean="0">
                <a:solidFill>
                  <a:schemeClr val="tx1"/>
                </a:solidFill>
              </a:rPr>
              <a:t>ҚАТЫСУ </a:t>
            </a:r>
            <a:r>
              <a:rPr lang="kk-KZ" sz="800" b="0" dirty="0">
                <a:solidFill>
                  <a:schemeClr val="tx1"/>
                </a:solidFill>
              </a:rPr>
              <a:t>ФАКТІЛЕРІНІҢ КӨП БОЛУЫ</a:t>
            </a:r>
            <a:r>
              <a:rPr lang="kk-KZ" sz="800" dirty="0" smtClean="0">
                <a:solidFill>
                  <a:schemeClr val="tx1"/>
                </a:solidFill>
              </a:rPr>
              <a:t>;</a:t>
            </a:r>
          </a:p>
          <a:p>
            <a:pPr indent="11113" algn="l">
              <a:buFont typeface="Wingdings" panose="05000000000000000000" pitchFamily="2" charset="2"/>
              <a:buChar char="§"/>
            </a:pPr>
            <a:endParaRPr lang="kk-KZ" sz="800" b="0" dirty="0" smtClean="0">
              <a:solidFill>
                <a:schemeClr val="tx1"/>
              </a:solidFill>
            </a:endParaRPr>
          </a:p>
          <a:p>
            <a:pPr indent="11113" algn="l">
              <a:buFont typeface="Wingdings" panose="05000000000000000000" pitchFamily="2" charset="2"/>
              <a:buChar char="§"/>
            </a:pPr>
            <a:r>
              <a:rPr lang="kk-KZ" sz="800" b="0" dirty="0">
                <a:solidFill>
                  <a:schemeClr val="tx1"/>
                </a:solidFill>
              </a:rPr>
              <a:t>ЖАО ВЕТЕРИНАРИЯЛЫҚ МАМАНДАРЫНЫҢ </a:t>
            </a:r>
          </a:p>
          <a:p>
            <a:pPr algn="l"/>
            <a:r>
              <a:rPr lang="kk-KZ" sz="800" dirty="0">
                <a:solidFill>
                  <a:schemeClr val="tx1"/>
                </a:solidFill>
              </a:rPr>
              <a:t>ОРТАША ЖАСЫ – 55 ЖАС</a:t>
            </a:r>
            <a:r>
              <a:rPr lang="kk-KZ" sz="800" b="0" dirty="0">
                <a:solidFill>
                  <a:schemeClr val="tx1"/>
                </a:solidFill>
              </a:rPr>
              <a:t>, САЛАҒА ЖАС </a:t>
            </a:r>
          </a:p>
          <a:p>
            <a:pPr algn="l"/>
            <a:r>
              <a:rPr lang="kk-KZ" sz="800" b="0" dirty="0">
                <a:solidFill>
                  <a:schemeClr val="tx1"/>
                </a:solidFill>
              </a:rPr>
              <a:t>МАМАНДАРДЫҢ КЕЛУІНЕ СТИМУЛ ЖОҚ</a:t>
            </a:r>
            <a:br>
              <a:rPr lang="kk-KZ" sz="800" b="0" dirty="0">
                <a:solidFill>
                  <a:schemeClr val="tx1"/>
                </a:solidFill>
              </a:rPr>
            </a:br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438403" y="1104571"/>
            <a:ext cx="5256203" cy="161029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92075" indent="92075" algn="l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</a:rPr>
              <a:t>ЖАО-НЫҢ ВЕТЕРИНАРИЯЛЫҚ ІС-ШАРАЛАР ӨТКІЗУ ЖӨНІНДЕГІ ҚЫЗМЕТТЕРГЕ АРНАЛҒАН </a:t>
            </a:r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ТАРИФТЕРДІ </a:t>
            </a:r>
            <a:r>
              <a:rPr lang="ru-RU" sz="800" dirty="0">
                <a:solidFill>
                  <a:schemeClr val="accent6">
                    <a:lumMod val="50000"/>
                  </a:schemeClr>
                </a:solidFill>
              </a:rPr>
              <a:t>ҚАЙТА ҚАРАУЫ </a:t>
            </a:r>
          </a:p>
          <a:p>
            <a:pPr marL="92075" algn="l"/>
            <a:r>
              <a:rPr lang="ru-RU" sz="800" b="0" i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800" b="0" i="1" dirty="0" err="1">
                <a:solidFill>
                  <a:schemeClr val="accent6">
                    <a:lumMod val="50000"/>
                  </a:schemeClr>
                </a:solidFill>
              </a:rPr>
              <a:t>вакциналау</a:t>
            </a:r>
            <a:r>
              <a:rPr lang="ru-RU" sz="800" b="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800" b="0" i="1" dirty="0" err="1">
                <a:solidFill>
                  <a:schemeClr val="accent6">
                    <a:lumMod val="50000"/>
                  </a:schemeClr>
                </a:solidFill>
              </a:rPr>
              <a:t>қан</a:t>
            </a:r>
            <a:r>
              <a:rPr lang="ru-RU" sz="800" b="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accent6">
                    <a:lumMod val="50000"/>
                  </a:schemeClr>
                </a:solidFill>
              </a:rPr>
              <a:t>сынамаларын</a:t>
            </a:r>
            <a:r>
              <a:rPr lang="ru-RU" sz="800" b="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accent6">
                    <a:lumMod val="50000"/>
                  </a:schemeClr>
                </a:solidFill>
              </a:rPr>
              <a:t>алу</a:t>
            </a:r>
            <a:r>
              <a:rPr lang="ru-RU" sz="800" b="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accent6">
                    <a:lumMod val="50000"/>
                  </a:schemeClr>
                </a:solidFill>
              </a:rPr>
              <a:t>және</a:t>
            </a:r>
            <a:r>
              <a:rPr lang="ru-RU" sz="800" b="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accent6">
                    <a:lumMod val="50000"/>
                  </a:schemeClr>
                </a:solidFill>
              </a:rPr>
              <a:t>жеткізу</a:t>
            </a:r>
            <a:r>
              <a:rPr lang="ru-RU" sz="800" b="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800" b="0" i="1" dirty="0" err="1">
                <a:solidFill>
                  <a:schemeClr val="accent6">
                    <a:lumMod val="50000"/>
                  </a:schemeClr>
                </a:solidFill>
              </a:rPr>
              <a:t>жануарларды</a:t>
            </a:r>
            <a:r>
              <a:rPr lang="ru-RU" sz="800" b="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accent6">
                    <a:lumMod val="50000"/>
                  </a:schemeClr>
                </a:solidFill>
              </a:rPr>
              <a:t>бірдейлендіру</a:t>
            </a:r>
            <a:r>
              <a:rPr lang="ru-RU" sz="800" b="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accent6">
                    <a:lumMod val="50000"/>
                  </a:schemeClr>
                </a:solidFill>
              </a:rPr>
              <a:t>және</a:t>
            </a:r>
            <a:r>
              <a:rPr lang="ru-RU" sz="800" b="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" b="0" i="1" dirty="0" err="1">
                <a:solidFill>
                  <a:schemeClr val="accent6">
                    <a:lumMod val="50000"/>
                  </a:schemeClr>
                </a:solidFill>
              </a:rPr>
              <a:t>т.б</a:t>
            </a:r>
            <a:r>
              <a:rPr lang="ru-RU" sz="800" b="0" i="1" dirty="0">
                <a:solidFill>
                  <a:schemeClr val="accent6">
                    <a:lumMod val="50000"/>
                  </a:schemeClr>
                </a:solidFill>
              </a:rPr>
              <a:t>.)</a:t>
            </a:r>
            <a:r>
              <a:rPr lang="ru-RU" sz="800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92075" indent="92075" algn="l">
              <a:buFont typeface="Arial" panose="020B0604020202020204" pitchFamily="34" charset="0"/>
              <a:buChar char="•"/>
            </a:pPr>
            <a:r>
              <a:rPr lang="ru-RU" sz="800" b="0" dirty="0">
                <a:solidFill>
                  <a:schemeClr val="accent6">
                    <a:lumMod val="50000"/>
                  </a:schemeClr>
                </a:solidFill>
              </a:rPr>
              <a:t>ПАТОГЕНДІГІ  І ЖӘНЕ ІІ ТОПТАРДЫҢ ПАТОГЕНДІ БИОЛОГИЯЛЫҚ АГЕНТТЕРІМЕН ЖҰМЫС ІСТЕУДІ </a:t>
            </a:r>
            <a: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  <a:t>ЖҮЗЕГЕ </a:t>
            </a:r>
            <a:r>
              <a:rPr lang="ru-RU" sz="800" b="0" dirty="0">
                <a:solidFill>
                  <a:schemeClr val="accent6">
                    <a:lumMod val="50000"/>
                  </a:schemeClr>
                </a:solidFill>
              </a:rPr>
              <a:t>АСЫРАТЫН </a:t>
            </a:r>
            <a: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  <a:t>АЗАМАТТЫҚ </a:t>
            </a:r>
            <a:r>
              <a:rPr lang="ru-RU" sz="800" b="0" dirty="0">
                <a:solidFill>
                  <a:schemeClr val="accent6">
                    <a:lumMod val="50000"/>
                  </a:schemeClr>
                </a:solidFill>
              </a:rPr>
              <a:t>ҚЫЗМЕТШІЛЕР БОЛЫП ТАБЫЛМАЙТЫН МЕМЛЕКЕТТІК </a:t>
            </a:r>
            <a: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  <a:t>КӘСІПОРЫНДАРДЫҢ </a:t>
            </a:r>
            <a:r>
              <a:rPr lang="ru-RU" sz="800" b="0" dirty="0">
                <a:solidFill>
                  <a:schemeClr val="accent6">
                    <a:lumMod val="50000"/>
                  </a:schemeClr>
                </a:solidFill>
              </a:rPr>
              <a:t>МАМАНДАРЫ МЕН ҚОСАЛҚЫ </a:t>
            </a:r>
            <a: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  <a:t>ПЕРСОНАЛЫНА </a:t>
            </a:r>
            <a:r>
              <a:rPr lang="ru-RU" sz="800" dirty="0">
                <a:solidFill>
                  <a:schemeClr val="accent6">
                    <a:lumMod val="50000"/>
                  </a:schemeClr>
                </a:solidFill>
              </a:rPr>
              <a:t>ЕҢБЕКАҚЫ ТӨЛЕУДІҢ ҮЛГІ </a:t>
            </a:r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ЖҮЙЕСІН </a:t>
            </a:r>
            <a:r>
              <a:rPr lang="ru-RU" sz="800" dirty="0">
                <a:solidFill>
                  <a:schemeClr val="accent6">
                    <a:lumMod val="50000"/>
                  </a:schemeClr>
                </a:solidFill>
              </a:rPr>
              <a:t>БЕКІТУ</a:t>
            </a:r>
            <a:r>
              <a:rPr lang="ru-RU" sz="800" b="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92075" indent="92075" algn="l">
              <a:buFont typeface="Arial" panose="020B0604020202020204" pitchFamily="34" charset="0"/>
              <a:buChar char="•"/>
            </a:pPr>
            <a:r>
              <a:rPr lang="ru-RU" sz="800" b="0" dirty="0">
                <a:solidFill>
                  <a:schemeClr val="accent6">
                    <a:lumMod val="50000"/>
                  </a:schemeClr>
                </a:solidFill>
              </a:rPr>
              <a:t>«АЗАМАТТЫҚ ҚЫЗМЕТШІЛЕРГЕ, МЕМЛЕКЕТТІК БЮДЖЕТ ҚАРАЖАТЫ ЕСЕБІНЕН ҰСТАЛАТЫН </a:t>
            </a:r>
            <a: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  <a:t>ҰЙЫМДАРДЫҢ ҚЫЗМЕТКЕРЛЕРІНЕ</a:t>
            </a:r>
            <a:r>
              <a:rPr lang="ru-RU" sz="800" b="0" dirty="0">
                <a:solidFill>
                  <a:schemeClr val="accent6">
                    <a:lumMod val="50000"/>
                  </a:schemeClr>
                </a:solidFill>
              </a:rPr>
              <a:t>, ҚАЗЫНАЛЫҚ КӘСІПОРЫНДАРДЫҢ ҚЫЗМЕТКЕРЛЕРІНЕ </a:t>
            </a:r>
            <a: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" b="0" dirty="0" smtClean="0">
                <a:solidFill>
                  <a:schemeClr val="accent6">
                    <a:lumMod val="50000"/>
                  </a:schemeClr>
                </a:solidFill>
              </a:rPr>
              <a:t>ЕҢБЕКАҚЫ </a:t>
            </a:r>
            <a:r>
              <a:rPr lang="ru-RU" sz="800" b="0" dirty="0">
                <a:solidFill>
                  <a:schemeClr val="accent6">
                    <a:lumMod val="50000"/>
                  </a:schemeClr>
                </a:solidFill>
              </a:rPr>
              <a:t>ТӨЛЕУ ЖҮЙЕСІ ТУРАЛЫ» </a:t>
            </a:r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ҚР </a:t>
            </a:r>
            <a:r>
              <a:rPr lang="ru-RU" sz="800" dirty="0">
                <a:solidFill>
                  <a:schemeClr val="accent6">
                    <a:lumMod val="50000"/>
                  </a:schemeClr>
                </a:solidFill>
              </a:rPr>
              <a:t>ҮКІМЕТІНІҢ ҚАУЛЫСЫНА ТОЛЫҚТЫРУЛАР ЕНГІЗУ ТУРАЛЫ</a:t>
            </a:r>
            <a:endParaRPr lang="kk-KZ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92075" algn="l"/>
            <a:endParaRPr lang="kk-KZ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224698" y="1104571"/>
            <a:ext cx="1475931" cy="13716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9525" algn="l">
              <a:buFont typeface="Wingdings" panose="05000000000000000000" pitchFamily="2" charset="2"/>
              <a:buChar char="§"/>
            </a:pPr>
            <a:r>
              <a:rPr lang="ru-RU" sz="800" b="0" dirty="0">
                <a:solidFill>
                  <a:srgbClr val="7030A0"/>
                </a:solidFill>
              </a:rPr>
              <a:t>ЖЕРГІЛІКТІ ЖЕРДЕГІ </a:t>
            </a:r>
          </a:p>
          <a:p>
            <a:pPr algn="l"/>
            <a:r>
              <a:rPr lang="ru-RU" sz="800" b="0" dirty="0">
                <a:solidFill>
                  <a:srgbClr val="7030A0"/>
                </a:solidFill>
              </a:rPr>
              <a:t>МЕМВЕТМЕКЕМЕЛЕРДІҢ ВЕТЕРИНАРИЯ </a:t>
            </a:r>
          </a:p>
          <a:p>
            <a:pPr algn="l"/>
            <a:r>
              <a:rPr lang="ru-RU" sz="800" b="0" dirty="0">
                <a:solidFill>
                  <a:srgbClr val="7030A0"/>
                </a:solidFill>
              </a:rPr>
              <a:t>САЛАСЫНДАҒЫ МАМАНДАРЫНЫҢ </a:t>
            </a:r>
          </a:p>
          <a:p>
            <a:pPr algn="l"/>
            <a:r>
              <a:rPr lang="ru-RU" sz="800" dirty="0">
                <a:solidFill>
                  <a:srgbClr val="7030A0"/>
                </a:solidFill>
              </a:rPr>
              <a:t>ЖАЛАҚЫСЫН АРТТЫРУ  </a:t>
            </a:r>
            <a:r>
              <a:rPr lang="ru-RU" sz="800" b="0" dirty="0">
                <a:solidFill>
                  <a:srgbClr val="7030A0"/>
                </a:solidFill>
              </a:rPr>
              <a:t/>
            </a:r>
            <a:br>
              <a:rPr lang="ru-RU" sz="800" b="0" dirty="0">
                <a:solidFill>
                  <a:srgbClr val="7030A0"/>
                </a:solidFill>
              </a:rPr>
            </a:br>
            <a:r>
              <a:rPr lang="ru-RU" sz="800" b="0" dirty="0">
                <a:solidFill>
                  <a:srgbClr val="7030A0"/>
                </a:solidFill>
              </a:rPr>
              <a:t>;</a:t>
            </a:r>
          </a:p>
          <a:p>
            <a:pPr indent="9525" algn="l">
              <a:buFont typeface="Wingdings" panose="05000000000000000000" pitchFamily="2" charset="2"/>
              <a:buChar char="§"/>
            </a:pPr>
            <a:r>
              <a:rPr lang="kk-KZ" sz="800" b="0" dirty="0">
                <a:solidFill>
                  <a:srgbClr val="7030A0"/>
                </a:solidFill>
              </a:rPr>
              <a:t>ВЕТЕРИНАРИЯЛЫҚ МАМАНДАРДЫҢ</a:t>
            </a:r>
          </a:p>
          <a:p>
            <a:pPr algn="l"/>
            <a:r>
              <a:rPr lang="kk-KZ" sz="800" dirty="0">
                <a:solidFill>
                  <a:srgbClr val="7030A0"/>
                </a:solidFill>
              </a:rPr>
              <a:t>ИММИДЖІН КӨТЕРУ</a:t>
            </a:r>
            <a:r>
              <a:rPr lang="kk-KZ" sz="800" b="0" dirty="0">
                <a:solidFill>
                  <a:srgbClr val="7030A0"/>
                </a:solidFill>
              </a:rPr>
              <a:t>;</a:t>
            </a:r>
          </a:p>
          <a:p>
            <a:pPr indent="9525" algn="l">
              <a:buFont typeface="Wingdings" panose="05000000000000000000" pitchFamily="2" charset="2"/>
              <a:buChar char="§"/>
            </a:pPr>
            <a:r>
              <a:rPr lang="kk-KZ" sz="800" b="0" dirty="0">
                <a:solidFill>
                  <a:srgbClr val="7030A0"/>
                </a:solidFill>
              </a:rPr>
              <a:t>ЖАС МАМАНДАРДЫҢ КЕЛУІНЕ </a:t>
            </a:r>
          </a:p>
          <a:p>
            <a:pPr algn="l"/>
            <a:r>
              <a:rPr lang="kk-KZ" sz="800" dirty="0">
                <a:solidFill>
                  <a:srgbClr val="7030A0"/>
                </a:solidFill>
              </a:rPr>
              <a:t>ӘСЕР </a:t>
            </a:r>
            <a:r>
              <a:rPr lang="kk-KZ" sz="800" dirty="0" smtClean="0">
                <a:solidFill>
                  <a:srgbClr val="7030A0"/>
                </a:solidFill>
              </a:rPr>
              <a:t>ЕТЕДІ</a:t>
            </a:r>
            <a:endParaRPr lang="kk-KZ" sz="800" dirty="0">
              <a:solidFill>
                <a:srgbClr val="7030A0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1688" y="2877107"/>
            <a:ext cx="4414895" cy="22092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90488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800" b="0" dirty="0" smtClean="0">
                <a:solidFill>
                  <a:schemeClr val="tx1"/>
                </a:solidFill>
              </a:rPr>
              <a:t>ВЕТЕРИНАРИЯ МАМАНДЫҚТАРЫ БОЙЫНША БІЛІМ БЕРУДІҢ </a:t>
            </a:r>
            <a:r>
              <a:rPr lang="ru-RU" sz="800" dirty="0" smtClean="0">
                <a:solidFill>
                  <a:schemeClr val="tx1"/>
                </a:solidFill>
              </a:rPr>
              <a:t>БІРЫҢҒАЙ БАҒДАРЛАМАСЫН ЕНГІЗУ;</a:t>
            </a:r>
            <a:r>
              <a:rPr lang="ru-RU" sz="800" b="0" dirty="0" smtClean="0">
                <a:solidFill>
                  <a:schemeClr val="tx1"/>
                </a:solidFill>
              </a:rPr>
              <a:t>;</a:t>
            </a:r>
          </a:p>
          <a:p>
            <a:pPr indent="90488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800" b="0" dirty="0" smtClean="0">
                <a:solidFill>
                  <a:schemeClr val="tx1"/>
                </a:solidFill>
              </a:rPr>
              <a:t>ВЕТЕРИНАРИЯЛЫҚ МАМАНДЫҚТАР ҮШІН АУЫЛДЫҚ КВОТАНЫ </a:t>
            </a:r>
            <a:r>
              <a:rPr lang="ru-RU" sz="800" dirty="0" smtClean="0">
                <a:solidFill>
                  <a:schemeClr val="tx1"/>
                </a:solidFill>
              </a:rPr>
              <a:t>70%-</a:t>
            </a:r>
            <a:r>
              <a:rPr lang="ru-RU" sz="800" dirty="0" err="1" smtClean="0">
                <a:solidFill>
                  <a:schemeClr val="tx1"/>
                </a:solidFill>
              </a:rPr>
              <a:t>ға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r>
              <a:rPr lang="ru-RU" sz="800" b="0" dirty="0" smtClean="0">
                <a:solidFill>
                  <a:schemeClr val="tx1"/>
                </a:solidFill>
              </a:rPr>
              <a:t>ДЕЙІН ҰЛҒАЙТУ;</a:t>
            </a:r>
          </a:p>
          <a:p>
            <a:pPr indent="90488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800" b="0" dirty="0" smtClean="0">
                <a:solidFill>
                  <a:schemeClr val="tx1"/>
                </a:solidFill>
              </a:rPr>
              <a:t>«СЕРПІН» ЖОБАСЫНЫҢ ҚАТЫСУШЫЛАРЫ БОЛЫП ТАБЫЛАТЫН ТҮЛЕКТЕРДІҢ ЖОО-НЫ </a:t>
            </a:r>
            <a:br>
              <a:rPr lang="ru-RU" sz="800" b="0" dirty="0" smtClean="0">
                <a:solidFill>
                  <a:schemeClr val="tx1"/>
                </a:solidFill>
              </a:rPr>
            </a:br>
            <a:r>
              <a:rPr lang="ru-RU" sz="800" b="0" dirty="0" smtClean="0">
                <a:solidFill>
                  <a:schemeClr val="tx1"/>
                </a:solidFill>
              </a:rPr>
              <a:t>БІТІРГЕННЕН КЕЙІН </a:t>
            </a:r>
            <a:r>
              <a:rPr lang="ru-RU" sz="800" dirty="0" smtClean="0">
                <a:solidFill>
                  <a:schemeClr val="tx1"/>
                </a:solidFill>
              </a:rPr>
              <a:t>3 ЖЫЛ БОЙЫ </a:t>
            </a:r>
            <a:r>
              <a:rPr lang="ru-RU" sz="800" b="0" dirty="0" smtClean="0">
                <a:solidFill>
                  <a:schemeClr val="tx1"/>
                </a:solidFill>
              </a:rPr>
              <a:t>ТЕК ОҚУ ОРНЫ БОЙЫНША ҒАНА ЕМЕС, СОНЫМЕН ҚАТАР </a:t>
            </a:r>
            <a:br>
              <a:rPr lang="ru-RU" sz="800" b="0" dirty="0" smtClean="0">
                <a:solidFill>
                  <a:schemeClr val="tx1"/>
                </a:solidFill>
              </a:rPr>
            </a:br>
            <a:r>
              <a:rPr lang="ru-RU" sz="800" b="0" dirty="0" smtClean="0">
                <a:solidFill>
                  <a:schemeClr val="tx1"/>
                </a:solidFill>
              </a:rPr>
              <a:t>ҚАЗАҚСТАННЫҢ БАСҚА ДА ЕҢБЕК КҮШІ ТАПШЫ ӨҢІРЛЕРІНДЕ ЖҰМЫСПЕН ҚАМТЫЛУЫНА </a:t>
            </a:r>
            <a:br>
              <a:rPr lang="ru-RU" sz="800" b="0" dirty="0" smtClean="0">
                <a:solidFill>
                  <a:schemeClr val="tx1"/>
                </a:solidFill>
              </a:rPr>
            </a:br>
            <a:r>
              <a:rPr lang="ru-RU" sz="800" b="0" dirty="0" smtClean="0">
                <a:solidFill>
                  <a:schemeClr val="tx1"/>
                </a:solidFill>
              </a:rPr>
              <a:t>МҮМКІНДІК БЕРУ;</a:t>
            </a:r>
          </a:p>
          <a:p>
            <a:pPr indent="90488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800" b="0" dirty="0" smtClean="0">
                <a:solidFill>
                  <a:schemeClr val="tx1"/>
                </a:solidFill>
              </a:rPr>
              <a:t>АУЫЛДА ӨЗІНІҢ АУЫЛ ШАРУАШЫЛЫҒЫ БИЗНЕСІН АШҚЫСЫ КЕЛЕТІН ЖОО ТҮЛЕКТЕРІ ҮШІН </a:t>
            </a:r>
            <a:br>
              <a:rPr lang="ru-RU" sz="800" b="0" dirty="0" smtClean="0">
                <a:solidFill>
                  <a:schemeClr val="tx1"/>
                </a:solidFill>
              </a:rPr>
            </a:br>
            <a:r>
              <a:rPr lang="en-US" sz="800" dirty="0" smtClean="0">
                <a:solidFill>
                  <a:schemeClr val="tx1"/>
                </a:solidFill>
              </a:rPr>
              <a:t>START-UP</a:t>
            </a:r>
            <a:r>
              <a:rPr lang="en-US" sz="800" b="0" dirty="0" smtClean="0">
                <a:solidFill>
                  <a:schemeClr val="tx1"/>
                </a:solidFill>
              </a:rPr>
              <a:t> </a:t>
            </a:r>
            <a:r>
              <a:rPr lang="ru-RU" sz="800" b="0" dirty="0" smtClean="0">
                <a:solidFill>
                  <a:schemeClr val="tx1"/>
                </a:solidFill>
              </a:rPr>
              <a:t>ЖҮЙЕСІН ЕНГІЗУ;;</a:t>
            </a:r>
          </a:p>
          <a:p>
            <a:pPr indent="90488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800" b="0" dirty="0" smtClean="0">
                <a:solidFill>
                  <a:schemeClr val="tx1"/>
                </a:solidFill>
              </a:rPr>
              <a:t>БЕЙІНДІ УНИВЕРСИТЕТТЕР БАЗАСЫНДА ҚАЗІРГІ ЗАМАНҒЫ ҮЛГІЛІК</a:t>
            </a:r>
            <a:br>
              <a:rPr lang="ru-RU" sz="800" b="0" dirty="0" smtClean="0">
                <a:solidFill>
                  <a:schemeClr val="tx1"/>
                </a:solidFill>
              </a:rPr>
            </a:br>
            <a:r>
              <a:rPr lang="ru-RU" sz="800" b="0" dirty="0" smtClean="0">
                <a:solidFill>
                  <a:schemeClr val="tx1"/>
                </a:solidFill>
              </a:rPr>
              <a:t> </a:t>
            </a:r>
            <a:r>
              <a:rPr lang="ru-RU" sz="800" dirty="0" smtClean="0">
                <a:solidFill>
                  <a:schemeClr val="tx1"/>
                </a:solidFill>
              </a:rPr>
              <a:t>ВЕТЕРИНАРИЯЛЫҚ КЛИНИКАЛАР ҚҰРУ;</a:t>
            </a:r>
          </a:p>
          <a:p>
            <a:pPr indent="90488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</a:rPr>
              <a:t>«</a:t>
            </a:r>
            <a:r>
              <a:rPr lang="ru-RU" sz="800" b="0" dirty="0" smtClean="0">
                <a:solidFill>
                  <a:schemeClr val="tx1"/>
                </a:solidFill>
              </a:rPr>
              <a:t>РЕСПУБЛИКАЛЫҚ ВЕТЕРИНАРИЯЛЫҚ ЗЕРТХАНА» РМК ФИЛИАЛДАРЫНЫҢ БАЗАСЫНДА </a:t>
            </a:r>
            <a:br>
              <a:rPr lang="ru-RU" sz="800" b="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«МИКРОБИОЛОГИЯ ЖӘНЕ ВИРУСОЛОГИЯ» </a:t>
            </a:r>
            <a:r>
              <a:rPr lang="ru-RU" sz="800" b="0" dirty="0" smtClean="0">
                <a:solidFill>
                  <a:schemeClr val="tx1"/>
                </a:solidFill>
              </a:rPr>
              <a:t>БОЙЫНША, </a:t>
            </a:r>
            <a:r>
              <a:rPr lang="ru-RU" sz="800" dirty="0" smtClean="0">
                <a:solidFill>
                  <a:schemeClr val="tx1"/>
                </a:solidFill>
              </a:rPr>
              <a:t>«ЭПИЗООТОЛОГИЯ» </a:t>
            </a:r>
            <a:r>
              <a:rPr lang="ru-RU" sz="800" b="0" dirty="0" smtClean="0">
                <a:solidFill>
                  <a:schemeClr val="tx1"/>
                </a:solidFill>
              </a:rPr>
              <a:t>БОЙЫНША </a:t>
            </a:r>
            <a:br>
              <a:rPr lang="ru-RU" sz="800" b="0" dirty="0" smtClean="0">
                <a:solidFill>
                  <a:schemeClr val="tx1"/>
                </a:solidFill>
              </a:rPr>
            </a:br>
            <a:r>
              <a:rPr lang="ru-RU" sz="800" b="0" dirty="0" smtClean="0">
                <a:solidFill>
                  <a:schemeClr val="tx1"/>
                </a:solidFill>
              </a:rPr>
              <a:t>«РЕСПУБЛИКАЛЫҚ ЭПИЗООТИЯҒА ҚАРСЫ ОТРЯД» РММ, </a:t>
            </a:r>
            <a:r>
              <a:rPr lang="ru-RU" sz="800" dirty="0" smtClean="0">
                <a:solidFill>
                  <a:schemeClr val="tx1"/>
                </a:solidFill>
              </a:rPr>
              <a:t>«ФАРМАКОПЕЯ ЖӘНЕ ТАМАҚ ҚАУІПСІЗДІГІ» </a:t>
            </a:r>
            <a:br>
              <a:rPr lang="ru-RU" sz="800" dirty="0" smtClean="0">
                <a:solidFill>
                  <a:schemeClr val="tx1"/>
                </a:solidFill>
              </a:rPr>
            </a:br>
            <a:r>
              <a:rPr lang="ru-RU" sz="800" b="0" dirty="0" smtClean="0">
                <a:solidFill>
                  <a:schemeClr val="tx1"/>
                </a:solidFill>
              </a:rPr>
              <a:t>БОЙЫНША «ВЕТЕРИНАРИЯ БОЙЫНША ҰЛТТЫҚ РЕФЕРЕНТТІК ОРТАЛЫҚ» РМК, ВЕТЕРИНАРИЯЛЫҚ</a:t>
            </a:r>
            <a:br>
              <a:rPr lang="ru-RU" sz="800" b="0" dirty="0" smtClean="0">
                <a:solidFill>
                  <a:schemeClr val="tx1"/>
                </a:solidFill>
              </a:rPr>
            </a:br>
            <a:r>
              <a:rPr lang="ru-RU" sz="800" b="0" dirty="0" smtClean="0">
                <a:solidFill>
                  <a:schemeClr val="tx1"/>
                </a:solidFill>
              </a:rPr>
              <a:t>СТАНЦИЯЛАР МЕН ПУНКТТЕР БАЗАСЫНДА </a:t>
            </a:r>
            <a:r>
              <a:rPr lang="ru-RU" sz="800" dirty="0" smtClean="0">
                <a:solidFill>
                  <a:schemeClr val="tx1"/>
                </a:solidFill>
              </a:rPr>
              <a:t>«ВЕТЕРИНАРИЯЛЫҚ МЕНЕДЖМЕНТ» </a:t>
            </a:r>
            <a:r>
              <a:rPr lang="ru-RU" sz="800" b="0" dirty="0" smtClean="0">
                <a:solidFill>
                  <a:schemeClr val="tx1"/>
                </a:solidFill>
              </a:rPr>
              <a:t>БОЙЫНША </a:t>
            </a:r>
            <a:br>
              <a:rPr lang="ru-RU" sz="800" b="0" dirty="0" smtClean="0">
                <a:solidFill>
                  <a:schemeClr val="tx1"/>
                </a:solidFill>
              </a:rPr>
            </a:br>
            <a:r>
              <a:rPr lang="ru-RU" sz="800" b="0" dirty="0" smtClean="0">
                <a:solidFill>
                  <a:schemeClr val="tx1"/>
                </a:solidFill>
              </a:rPr>
              <a:t>ПРАКТИКАЛЫҚ САБАҚТАР ӨТКІЗУ</a:t>
            </a:r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57200" y="2668719"/>
            <a:ext cx="2362200" cy="22670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>
                <a:solidFill>
                  <a:schemeClr val="tx1"/>
                </a:solidFill>
              </a:rPr>
              <a:t>КАДРЛАРДЫ ДАЯРЛАУ: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26089" y="2523365"/>
            <a:ext cx="8889912" cy="82450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572000" y="2580515"/>
            <a:ext cx="0" cy="2505835"/>
          </a:xfrm>
          <a:prstGeom prst="line">
            <a:avLst/>
          </a:prstGeom>
          <a:ln w="15875">
            <a:solidFill>
              <a:srgbClr val="0070C0"/>
            </a:solidFill>
            <a:prstDash val="dash"/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>
          <a:xfrm>
            <a:off x="5194455" y="2624122"/>
            <a:ext cx="2362200" cy="22670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kk-KZ" sz="1200" dirty="0">
                <a:solidFill>
                  <a:schemeClr val="tx1"/>
                </a:solidFill>
              </a:rPr>
              <a:t>СТАТУАРЛЫҚ ОРГАН ҚҰРУ :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648699" y="2877107"/>
            <a:ext cx="4313795" cy="200502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184150" indent="-184150" algn="just"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800" b="0" dirty="0">
                <a:solidFill>
                  <a:schemeClr val="tx1"/>
                </a:solidFill>
              </a:rPr>
              <a:t>ВЕТЕРИНАРИЯЛЫҚ МАМАНДАРДЫҢ ҚЫЗМЕТІН </a:t>
            </a:r>
            <a:r>
              <a:rPr lang="ru-RU" sz="800" dirty="0">
                <a:solidFill>
                  <a:schemeClr val="tx1"/>
                </a:solidFill>
              </a:rPr>
              <a:t>ТІРКЕУ</a:t>
            </a:r>
            <a:r>
              <a:rPr lang="ru-RU" sz="800" b="0" dirty="0">
                <a:solidFill>
                  <a:schemeClr val="tx1"/>
                </a:solidFill>
              </a:rPr>
              <a:t> ЖОЛЫМЕН РЕТТЕУ;</a:t>
            </a:r>
            <a:endParaRPr lang="en-US" sz="800" b="0" dirty="0" smtClean="0">
              <a:solidFill>
                <a:schemeClr val="tx1"/>
              </a:solidFill>
            </a:endParaRPr>
          </a:p>
          <a:p>
            <a:pPr marL="184150" indent="-184150" algn="just"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800" b="0" dirty="0">
                <a:solidFill>
                  <a:schemeClr val="tx1"/>
                </a:solidFill>
              </a:rPr>
              <a:t>ВЕТЕРИНАРИЯЛЫҚ УНИВЕРСИТЕТТЕР МЕН БАСҚА ДА ВЕТЕРИНАРИЯЛЫҚ ОҚУ ОРЫНДАРЫНА </a:t>
            </a:r>
            <a:r>
              <a:rPr lang="ru-RU" sz="800" b="0" dirty="0" smtClean="0">
                <a:solidFill>
                  <a:schemeClr val="tx1"/>
                </a:solidFill>
              </a:rPr>
              <a:t/>
            </a:r>
            <a:br>
              <a:rPr lang="ru-RU" sz="800" b="0" dirty="0" smtClean="0">
                <a:solidFill>
                  <a:schemeClr val="tx1"/>
                </a:solidFill>
              </a:rPr>
            </a:br>
            <a:r>
              <a:rPr lang="ru-RU" sz="800" b="0" dirty="0" smtClean="0">
                <a:solidFill>
                  <a:schemeClr val="tx1"/>
                </a:solidFill>
              </a:rPr>
              <a:t>АРНАЛҒАН </a:t>
            </a:r>
            <a:r>
              <a:rPr lang="ru-RU" sz="800" b="0" dirty="0">
                <a:solidFill>
                  <a:schemeClr val="tx1"/>
                </a:solidFill>
              </a:rPr>
              <a:t>ВЕТЕРИНАРИЯЛЫҚ МАМАНДАРДЫ ДАЯРЛАУ </a:t>
            </a:r>
            <a:r>
              <a:rPr lang="ru-RU" sz="800" dirty="0">
                <a:solidFill>
                  <a:schemeClr val="tx1"/>
                </a:solidFill>
              </a:rPr>
              <a:t>СТАНДАРТТАРЫН ӘЗІРЛЕУГЕ ҚАТЫСУ</a:t>
            </a:r>
            <a:r>
              <a:rPr lang="ru-RU" sz="800" b="0" dirty="0" smtClean="0">
                <a:solidFill>
                  <a:schemeClr val="tx1"/>
                </a:solidFill>
              </a:rPr>
              <a:t>;</a:t>
            </a:r>
            <a:endParaRPr lang="en-US" sz="800" b="0" dirty="0" smtClean="0">
              <a:solidFill>
                <a:schemeClr val="tx1"/>
              </a:solidFill>
            </a:endParaRPr>
          </a:p>
          <a:p>
            <a:pPr marL="184150" indent="-184150" algn="just"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schemeClr val="tx1"/>
                </a:solidFill>
              </a:rPr>
              <a:t>ВЕТЕРИНАРИЯЛЫҚ ДӘРІГЕРЛЕРДІҢ ТІЗІЛІМІН </a:t>
            </a:r>
            <a:r>
              <a:rPr lang="ru-RU" sz="800" b="0" dirty="0">
                <a:solidFill>
                  <a:schemeClr val="tx1"/>
                </a:solidFill>
              </a:rPr>
              <a:t>ЖАСАУ ЖӘНЕ ЖҮРГІЗУ;</a:t>
            </a:r>
            <a:endParaRPr lang="en-US" sz="800" b="0" dirty="0" smtClean="0">
              <a:solidFill>
                <a:schemeClr val="tx1"/>
              </a:solidFill>
            </a:endParaRPr>
          </a:p>
          <a:p>
            <a:pPr marL="184150" indent="-184150" algn="just"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800" dirty="0">
                <a:solidFill>
                  <a:schemeClr val="tx1"/>
                </a:solidFill>
              </a:rPr>
              <a:t>ШАҒЫМДАРДЫ ҚАРАУ</a:t>
            </a:r>
            <a:r>
              <a:rPr lang="ru-RU" sz="800" b="0" dirty="0">
                <a:solidFill>
                  <a:schemeClr val="tx1"/>
                </a:solidFill>
              </a:rPr>
              <a:t> ЖӘНЕ ТЕРІС ПАЙДАЛАНУ НЕМЕСЕ КӘСІБИ ТЕРІС ҚЫЛЫҚ ТУРАЛЫ </a:t>
            </a:r>
            <a:r>
              <a:rPr lang="ru-RU" sz="800" b="0" dirty="0" smtClean="0">
                <a:solidFill>
                  <a:schemeClr val="tx1"/>
                </a:solidFill>
              </a:rPr>
              <a:t/>
            </a:r>
            <a:br>
              <a:rPr lang="ru-RU" sz="800" b="0" dirty="0" smtClean="0">
                <a:solidFill>
                  <a:schemeClr val="tx1"/>
                </a:solidFill>
              </a:rPr>
            </a:br>
            <a:r>
              <a:rPr lang="ru-RU" sz="800" b="0" dirty="0" smtClean="0">
                <a:solidFill>
                  <a:schemeClr val="tx1"/>
                </a:solidFill>
              </a:rPr>
              <a:t>АРЫЗДАР </a:t>
            </a:r>
            <a:r>
              <a:rPr lang="ru-RU" sz="800" b="0" dirty="0">
                <a:solidFill>
                  <a:schemeClr val="tx1"/>
                </a:solidFill>
              </a:rPr>
              <a:t>БОЙЫНША</a:t>
            </a:r>
            <a:r>
              <a:rPr lang="ru-RU" sz="800" dirty="0">
                <a:solidFill>
                  <a:schemeClr val="tx1"/>
                </a:solidFill>
              </a:rPr>
              <a:t> ТЕРГЕУ ЖҮРГІЗУ</a:t>
            </a:r>
            <a:r>
              <a:rPr lang="ru-RU" sz="800" b="0" dirty="0" smtClean="0">
                <a:solidFill>
                  <a:schemeClr val="tx1"/>
                </a:solidFill>
              </a:rPr>
              <a:t>;</a:t>
            </a:r>
            <a:endParaRPr lang="en-US" sz="800" b="0" dirty="0" smtClean="0">
              <a:solidFill>
                <a:schemeClr val="tx1"/>
              </a:solidFill>
            </a:endParaRPr>
          </a:p>
          <a:p>
            <a:pPr marL="184150" indent="-184150" algn="just"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800" b="0" dirty="0">
                <a:solidFill>
                  <a:schemeClr val="tx1"/>
                </a:solidFill>
              </a:rPr>
              <a:t>ОСЫ СТАНДАРТТАРҒА СӘЙКЕСТІГІН ҚАМТАМАСЫЗ ЕТУ ҮШІН ВЕТЕРИНАРЛЫҚ </a:t>
            </a:r>
            <a:r>
              <a:rPr lang="ru-RU" sz="800" b="0" dirty="0" smtClean="0">
                <a:solidFill>
                  <a:schemeClr val="tx1"/>
                </a:solidFill>
              </a:rPr>
              <a:t/>
            </a:r>
            <a:br>
              <a:rPr lang="ru-RU" sz="800" b="0" dirty="0" smtClean="0">
                <a:solidFill>
                  <a:schemeClr val="tx1"/>
                </a:solidFill>
              </a:rPr>
            </a:br>
            <a:r>
              <a:rPr lang="ru-RU" sz="800" b="0" dirty="0" smtClean="0">
                <a:solidFill>
                  <a:schemeClr val="tx1"/>
                </a:solidFill>
              </a:rPr>
              <a:t>МАМАНДАРДЫҢ </a:t>
            </a:r>
            <a:r>
              <a:rPr lang="ru-RU" sz="800" dirty="0">
                <a:solidFill>
                  <a:schemeClr val="tx1"/>
                </a:solidFill>
              </a:rPr>
              <a:t>КӘСІБИ ЭТИКА СТАНДАРТТАРЫН АНЫҚТАУ</a:t>
            </a:r>
            <a:r>
              <a:rPr lang="ru-RU" sz="800" b="0" dirty="0" smtClean="0">
                <a:solidFill>
                  <a:schemeClr val="tx1"/>
                </a:solidFill>
              </a:rPr>
              <a:t>;</a:t>
            </a:r>
            <a:endParaRPr lang="en-US" sz="800" b="0" dirty="0" smtClean="0">
              <a:solidFill>
                <a:schemeClr val="tx1"/>
              </a:solidFill>
            </a:endParaRPr>
          </a:p>
          <a:p>
            <a:pPr marL="184150" indent="-184150" algn="just"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800" b="0" dirty="0">
                <a:solidFill>
                  <a:schemeClr val="tx1"/>
                </a:solidFill>
              </a:rPr>
              <a:t>ВЕТЕРИНАРИЯ МАМАНДЫҒЫ БОЙЫНША </a:t>
            </a:r>
            <a:r>
              <a:rPr lang="ru-RU" sz="800" dirty="0">
                <a:solidFill>
                  <a:schemeClr val="tx1"/>
                </a:solidFill>
              </a:rPr>
              <a:t>БІЛІМ БЕРУДІҢ БІРЫҢҒАЙ БАҒДАРЛАМАСЫН </a:t>
            </a:r>
            <a:r>
              <a:rPr lang="ru-RU" sz="800" dirty="0" smtClean="0">
                <a:solidFill>
                  <a:schemeClr val="tx1"/>
                </a:solidFill>
              </a:rPr>
              <a:t/>
            </a:r>
            <a:br>
              <a:rPr lang="ru-RU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ӘЗІРЛЕУГЕ </a:t>
            </a:r>
            <a:r>
              <a:rPr lang="ru-RU" sz="800" dirty="0">
                <a:solidFill>
                  <a:schemeClr val="tx1"/>
                </a:solidFill>
              </a:rPr>
              <a:t>ҚАТЫСУ</a:t>
            </a:r>
            <a:r>
              <a:rPr lang="ru-RU" sz="800" b="0" dirty="0" smtClean="0">
                <a:solidFill>
                  <a:schemeClr val="tx1"/>
                </a:solidFill>
              </a:rPr>
              <a:t>;</a:t>
            </a:r>
            <a:endParaRPr lang="en-US" sz="800" b="0" dirty="0" smtClean="0">
              <a:solidFill>
                <a:schemeClr val="tx1"/>
              </a:solidFill>
            </a:endParaRPr>
          </a:p>
          <a:p>
            <a:pPr marL="184150" indent="-184150" algn="just"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800" b="0" dirty="0">
                <a:solidFill>
                  <a:schemeClr val="tx1"/>
                </a:solidFill>
              </a:rPr>
              <a:t>БІЛІКТІЛІКТІ АРТТЫРУДЫ </a:t>
            </a:r>
            <a:r>
              <a:rPr lang="ru-RU" sz="800" dirty="0">
                <a:solidFill>
                  <a:schemeClr val="tx1"/>
                </a:solidFill>
              </a:rPr>
              <a:t>ҰЙЫМДАСТЫРУ</a:t>
            </a:r>
            <a:r>
              <a:rPr lang="ru-RU" sz="800" b="0" dirty="0" smtClean="0">
                <a:solidFill>
                  <a:schemeClr val="tx1"/>
                </a:solidFill>
              </a:rPr>
              <a:t>.</a:t>
            </a:r>
            <a:endParaRPr lang="ru-RU" sz="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23950"/>
            <a:ext cx="9144000" cy="2619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504950"/>
            <a:ext cx="9144000" cy="1538844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НАЗАРЛАРЫҢЫ</a:t>
            </a:r>
            <a:r>
              <a:rPr lang="kk-KZ" sz="2400" b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ҒА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РАХМЕТ!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2B5A68-3A3D-4CDB-923B-C4E9806C15D1}"/>
              </a:ext>
            </a:extLst>
          </p:cNvPr>
          <p:cNvSpPr/>
          <p:nvPr/>
        </p:nvSpPr>
        <p:spPr>
          <a:xfrm>
            <a:off x="7234402" y="508466"/>
            <a:ext cx="221899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QAZAQSTAN RESPÝBLIKASY</a:t>
            </a:r>
            <a:endParaRPr lang="en-US" sz="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AÝYL SHARÝASHYLYǴY</a:t>
            </a:r>
            <a:endParaRPr lang="en-US" sz="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MINISTRLІGІ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1198E8-2899-466E-A1C3-ECAE3ABCD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9515"/>
            <a:ext cx="381000" cy="3929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4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02_Theme0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7D6B"/>
      </a:accent1>
      <a:accent2>
        <a:srgbClr val="31A050"/>
      </a:accent2>
      <a:accent3>
        <a:srgbClr val="7CAE3D"/>
      </a:accent3>
      <a:accent4>
        <a:srgbClr val="B1C514"/>
      </a:accent4>
      <a:accent5>
        <a:srgbClr val="72A238"/>
      </a:accent5>
      <a:accent6>
        <a:srgbClr val="319F50"/>
      </a:accent6>
      <a:hlink>
        <a:srgbClr val="FFFFFF"/>
      </a:hlink>
      <a:folHlink>
        <a:srgbClr val="595959"/>
      </a:folHlink>
    </a:clrScheme>
    <a:fontScheme name="Custom 1">
      <a:majorFont>
        <a:latin typeface="Roboto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noFill/>
          <a:round/>
          <a:headEnd/>
          <a:tailEnd/>
        </a:ln>
      </a:spPr>
      <a:bodyPr vert="horz" wrap="none" lIns="91440" tIns="45720" rIns="91440" bIns="45720" numCol="1" rtlCol="0" anchor="ctr" anchorCtr="1" compatLnSpc="1">
        <a:prstTxWarp prst="textNoShape">
          <a:avLst/>
        </a:prstTxWarp>
      </a:bodyPr>
      <a:lstStyle>
        <a:defPPr algn="ctr">
          <a:defRPr sz="12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46716</TotalTime>
  <Words>1779</Words>
  <Application>Microsoft Office PowerPoint</Application>
  <PresentationFormat>Экран (16:9)</PresentationFormat>
  <Paragraphs>279</Paragraphs>
  <Slides>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  <vt:variant>
        <vt:lpstr>Произвольные показы</vt:lpstr>
      </vt:variant>
      <vt:variant>
        <vt:i4>2</vt:i4>
      </vt:variant>
    </vt:vector>
  </HeadingPairs>
  <TitlesOfParts>
    <vt:vector size="17" baseType="lpstr">
      <vt:lpstr>Wingdings</vt:lpstr>
      <vt:lpstr>Symbol</vt:lpstr>
      <vt:lpstr>Arial</vt:lpstr>
      <vt:lpstr>Times New Roman</vt:lpstr>
      <vt:lpstr>Roboto Condensed</vt:lpstr>
      <vt:lpstr>Calibri</vt:lpstr>
      <vt:lpstr>Roboto Medium</vt:lpstr>
      <vt:lpstr>Office Theme</vt:lpstr>
      <vt:lpstr>ҚАЗАҚСТАН РЕСПУБЛИКАСЫНЫҢ ПРЕЗИДЕНТІ  Қ.К. ТОҚАЕВТЫҢ ВЕТЕРИНАРИЯЛЫҚ ҚАУІПСІЗДІКТІ ҚАМТАМАСЫЗ ЕТУ ЖӨНІНДЕГІ ТАПСЫРМАСЫН ЖӘНЕ ВЕТЕРИНАРИЯ ЖҮЙЕСІН РЕФОРМАЛАУ ЖӨНІНДЕГІ ШАРАЛАРДЫ ОРЫНДАУ ТУРАЛЫ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  <vt:lpstr>Произвольный показ 1</vt:lpstr>
      <vt:lpstr>Произвольный показ 2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Салимбаева Айсулу</cp:lastModifiedBy>
  <cp:revision>3753</cp:revision>
  <cp:lastPrinted>2022-01-30T19:29:16Z</cp:lastPrinted>
  <dcterms:created xsi:type="dcterms:W3CDTF">2015-02-17T10:28:40Z</dcterms:created>
  <dcterms:modified xsi:type="dcterms:W3CDTF">2022-04-12T11:15:58Z</dcterms:modified>
</cp:coreProperties>
</file>