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62" r:id="rId2"/>
    <p:sldId id="439" r:id="rId3"/>
    <p:sldId id="440" r:id="rId4"/>
    <p:sldId id="442" r:id="rId5"/>
    <p:sldId id="443" r:id="rId6"/>
    <p:sldId id="463" r:id="rId7"/>
    <p:sldId id="467" r:id="rId8"/>
    <p:sldId id="433" r:id="rId9"/>
    <p:sldId id="411" r:id="rId10"/>
    <p:sldId id="406" r:id="rId1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9645" autoAdjust="0"/>
  </p:normalViewPr>
  <p:slideViewPr>
    <p:cSldViewPr snapToGrid="0">
      <p:cViewPr varScale="1">
        <p:scale>
          <a:sx n="85" d="100"/>
          <a:sy n="85" d="100"/>
        </p:scale>
        <p:origin x="8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8135"/>
          </a:xfrm>
          <a:prstGeom prst="rect">
            <a:avLst/>
          </a:prstGeom>
        </p:spPr>
        <p:txBody>
          <a:bodyPr vert="horz" lIns="90931" tIns="45465" rIns="90931" bIns="454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8135"/>
          </a:xfrm>
          <a:prstGeom prst="rect">
            <a:avLst/>
          </a:prstGeom>
        </p:spPr>
        <p:txBody>
          <a:bodyPr vert="horz" lIns="90931" tIns="45465" rIns="90931" bIns="45465" rtlCol="0"/>
          <a:lstStyle>
            <a:lvl1pPr algn="r">
              <a:defRPr sz="1200"/>
            </a:lvl1pPr>
          </a:lstStyle>
          <a:p>
            <a:fld id="{78AC7EC6-FBC3-4D4E-9577-78A757782886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31" tIns="45465" rIns="90931" bIns="4546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0931" tIns="45465" rIns="90931" bIns="4546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0931" tIns="45465" rIns="90931" bIns="454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0931" tIns="45465" rIns="90931" bIns="45465" rtlCol="0" anchor="b"/>
          <a:lstStyle>
            <a:lvl1pPr algn="r">
              <a:defRPr sz="1200"/>
            </a:lvl1pPr>
          </a:lstStyle>
          <a:p>
            <a:fld id="{ACF09C1E-2850-48E9-B8E9-26B2A84BE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68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96586-04D4-4A5C-BE5E-8BCD6C43D4F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3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96586-04D4-4A5C-BE5E-8BCD6C43D4F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30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96586-04D4-4A5C-BE5E-8BCD6C43D4F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30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96586-04D4-4A5C-BE5E-8BCD6C43D4F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3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9C1E-2850-48E9-B8E9-26B2A84BECD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53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96586-04D4-4A5C-BE5E-8BCD6C43D4F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30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9C1E-2850-48E9-B8E9-26B2A84BECD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53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24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73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472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431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59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24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602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77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20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25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50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1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1DEF-0C05-415F-87D6-1B9239E3406F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690CF-A77D-452B-ADEC-BF42004976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91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6"/>
          <p:cNvSpPr txBox="1">
            <a:spLocks noChangeArrowheads="1"/>
          </p:cNvSpPr>
          <p:nvPr/>
        </p:nvSpPr>
        <p:spPr bwMode="auto">
          <a:xfrm>
            <a:off x="5295" y="6165075"/>
            <a:ext cx="12186708" cy="55244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08409" tIns="54209" rIns="108409" bIns="54209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24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kk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Нұр </a:t>
            </a:r>
            <a:r>
              <a:rPr lang="kk" b="1" i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kk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Сұлтан, 2022 ж</a:t>
            </a:r>
            <a:endParaRPr lang="en-US" b="1" i="1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01942" y="261982"/>
            <a:ext cx="11051969" cy="802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64" tIns="54381" rIns="108764" bIns="54381" anchor="ctr"/>
          <a:lstStyle/>
          <a:p>
            <a:pPr algn="ctr" defTabSz="9142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" sz="2400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ҚР Индустрия және инфрақұрылымдық даму министрлігі</a:t>
            </a:r>
          </a:p>
        </p:txBody>
      </p:sp>
      <p:pic>
        <p:nvPicPr>
          <p:cNvPr id="7" name="Рисунок 6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xmlns="" id="{AC026D14-46B7-44A9-937D-7CB10447CD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49" y="280917"/>
            <a:ext cx="754785" cy="77830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 bwMode="auto">
          <a:xfrm>
            <a:off x="331260" y="2333768"/>
            <a:ext cx="11346893" cy="1883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8" rIns="91422" bIns="45718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kk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 Республикасының </a:t>
            </a:r>
            <a:r>
              <a:rPr lang="kk-K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ейбір</a:t>
            </a:r>
            <a:r>
              <a:rPr lang="kk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заңнамалық</a:t>
            </a:r>
            <a:r>
              <a:rPr lang="kk-K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актілері</a:t>
            </a:r>
            <a:r>
              <a:rPr lang="kk-K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</a:t>
            </a:r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ұрғын </a:t>
            </a:r>
            <a:r>
              <a:rPr lang="kk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 саясатын реформалау </a:t>
            </a:r>
            <a:r>
              <a:rPr lang="kk-K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 </a:t>
            </a:r>
          </a:p>
          <a:p>
            <a:pPr algn="ctr"/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өзгерістер </a:t>
            </a:r>
            <a:r>
              <a:rPr lang="kk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 толықтырулар енгізу </a:t>
            </a:r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туралы»</a:t>
            </a:r>
            <a:r>
              <a:rPr lang="kk-KZ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 </a:t>
            </a:r>
            <a:r>
              <a:rPr lang="kk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 Заңының </a:t>
            </a:r>
            <a:r>
              <a:rPr lang="kk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жобасы</a:t>
            </a:r>
            <a:endParaRPr lang="kk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8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Номер слайда 1"/>
          <p:cNvSpPr txBox="1">
            <a:spLocks/>
          </p:cNvSpPr>
          <p:nvPr/>
        </p:nvSpPr>
        <p:spPr bwMode="auto">
          <a:xfrm>
            <a:off x="11642651" y="6507239"/>
            <a:ext cx="542703" cy="35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kk-KZ" sz="1200" dirty="0" smtClean="0">
                <a:solidFill>
                  <a:srgbClr val="31859C"/>
                </a:solidFill>
                <a:latin typeface="Arial" pitchFamily="34" charset="0"/>
              </a:rPr>
              <a:t>10</a:t>
            </a:r>
            <a:endParaRPr lang="ru-RU" sz="1200" dirty="0">
              <a:solidFill>
                <a:srgbClr val="31859C"/>
              </a:solidFill>
              <a:latin typeface="Arial" pitchFamily="34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397709" y="825134"/>
            <a:ext cx="163740" cy="168794"/>
          </a:xfrm>
          <a:prstGeom prst="ellipse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Прямая соединительная линия 45"/>
          <p:cNvCxnSpPr>
            <a:stCxn id="38" idx="4"/>
          </p:cNvCxnSpPr>
          <p:nvPr/>
        </p:nvCxnSpPr>
        <p:spPr>
          <a:xfrm>
            <a:off x="479579" y="993928"/>
            <a:ext cx="0" cy="111256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397709" y="2022094"/>
            <a:ext cx="163740" cy="168794"/>
          </a:xfrm>
          <a:prstGeom prst="ellipse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910381" y="595423"/>
            <a:ext cx="111794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КОДЕКС: </a:t>
            </a:r>
          </a:p>
          <a:p>
            <a:pPr algn="just"/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ылмыстық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заматтық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" y="6013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ru-RU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ҚАЖЕТТІ ЗАҢНАМАЛЫҚ ӨЗГЕРІСТЕР</a:t>
            </a:r>
          </a:p>
        </p:txBody>
      </p:sp>
      <p:grpSp>
        <p:nvGrpSpPr>
          <p:cNvPr id="10" name="Google Shape;1357;p20"/>
          <p:cNvGrpSpPr/>
          <p:nvPr/>
        </p:nvGrpSpPr>
        <p:grpSpPr>
          <a:xfrm>
            <a:off x="156813" y="474174"/>
            <a:ext cx="11876786" cy="91160"/>
            <a:chOff x="243577" y="655286"/>
            <a:chExt cx="8731500" cy="63191"/>
          </a:xfrm>
        </p:grpSpPr>
        <p:cxnSp>
          <p:nvCxnSpPr>
            <p:cNvPr id="11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4" name="Прямоугольник 13"/>
          <p:cNvSpPr/>
          <p:nvPr/>
        </p:nvSpPr>
        <p:spPr>
          <a:xfrm>
            <a:off x="784241" y="1508539"/>
            <a:ext cx="1117947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" sz="20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ЗАҢ:</a:t>
            </a:r>
            <a:endParaRPr lang="ru-RU" sz="20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Ұлттық Банкі 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Республикасындағы банктер және банк қызметі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Жылжымайтын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мүлік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ипотекасы 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 үй қатынастары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Нотариус 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Республикасындағы тұрғын үй құрылыс жинақтары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Республикасындағы жергілікті мемлекеттік басқару және өзін-өзі басқару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нарығын </a:t>
            </a: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қаржы ұйымдарын мемлекеттік реттеу, бақылау және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қадағалау 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Республикасындағы несиелік бюролар және несиелік тарихты қалыптастыру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екінші деңгейдегі банктерінде орналастырылған депозиттерге міндетті кепілдік беру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Сәйкестенд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 нөм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рлер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ң ұлттық т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мдер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Бухгалтерлік </a:t>
            </a: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және қаржылық есеп беру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Жылжымайтын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мүлікке құқықтарды </a:t>
            </a: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тіркеу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Атқарушылық іс жүргізу және сот орындаушыларының мәртебесі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м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үлік туралы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Рұқсаттар мен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хабарландырулар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Ақпараттандыру 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 және төлем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жүйелері туралы;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Ардагерлер туралы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80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оугольник 99"/>
          <p:cNvSpPr/>
          <p:nvPr/>
        </p:nvSpPr>
        <p:spPr>
          <a:xfrm>
            <a:off x="1" y="37563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ru-RU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ОТБАСЫ БАНКІНІҢ МӘРТЕБЕСІ</a:t>
            </a:r>
          </a:p>
        </p:txBody>
      </p:sp>
      <p:grpSp>
        <p:nvGrpSpPr>
          <p:cNvPr id="35" name="Google Shape;1357;p20"/>
          <p:cNvGrpSpPr/>
          <p:nvPr/>
        </p:nvGrpSpPr>
        <p:grpSpPr>
          <a:xfrm>
            <a:off x="156813" y="481974"/>
            <a:ext cx="11876786" cy="91160"/>
            <a:chOff x="243577" y="655286"/>
            <a:chExt cx="8731500" cy="63191"/>
          </a:xfrm>
        </p:grpSpPr>
        <p:cxnSp>
          <p:nvCxnSpPr>
            <p:cNvPr id="46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Номер слайда 1"/>
          <p:cNvSpPr txBox="1">
            <a:spLocks/>
          </p:cNvSpPr>
          <p:nvPr/>
        </p:nvSpPr>
        <p:spPr bwMode="auto">
          <a:xfrm>
            <a:off x="11696453" y="6516764"/>
            <a:ext cx="497137" cy="341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fld id="{CDB2C196-4178-44B1-9629-CB960A4F4119}" type="slidenum">
              <a:rPr lang="ru-RU" sz="140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pPr algn="r" eaLnBrk="1" hangingPunct="1"/>
              <a:t>2</a:t>
            </a:fld>
            <a:endParaRPr lang="ru-RU" sz="1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57" name="Прямоугольник 4"/>
          <p:cNvSpPr>
            <a:spLocks noChangeArrowheads="1"/>
          </p:cNvSpPr>
          <p:nvPr/>
        </p:nvSpPr>
        <p:spPr bwMode="auto">
          <a:xfrm>
            <a:off x="495300" y="895287"/>
            <a:ext cx="4457700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ОТБАСЫ БАНКІНІҢ </a:t>
            </a:r>
            <a:r>
              <a:rPr lang="ru-RU" altLang="ru-RU" sz="28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ҚҰҚЫҚТЫҚ</a:t>
            </a:r>
            <a:r>
              <a:rPr lang="en-US" altLang="ru-RU" sz="28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 </a:t>
            </a:r>
            <a:r>
              <a:rPr lang="ru-RU" altLang="ru-RU" sz="28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МӘРТЕБЕСІ</a:t>
            </a:r>
            <a:endParaRPr lang="ru-RU" altLang="ru-RU" sz="2800" b="1" dirty="0">
              <a:solidFill>
                <a:srgbClr val="006600"/>
              </a:solidFill>
              <a:latin typeface="Arial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58" name="Прямоугольник 4"/>
          <p:cNvSpPr>
            <a:spLocks noChangeArrowheads="1"/>
          </p:cNvSpPr>
          <p:nvPr/>
        </p:nvSpPr>
        <p:spPr bwMode="auto">
          <a:xfrm>
            <a:off x="6176963" y="772176"/>
            <a:ext cx="5768058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ҚР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Ұлттық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анкі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және</a:t>
            </a:r>
            <a:r>
              <a:rPr lang="ru-RU" altLang="ru-RU" sz="2400" b="1" dirty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Қаржы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нарығын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реттеу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және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дамыту</a:t>
            </a:r>
            <a:r>
              <a:rPr lang="ru-RU" altLang="ru-RU" sz="2400" b="1" dirty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агенттігінің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қадағалауынан</a:t>
            </a:r>
            <a:r>
              <a:rPr lang="ru-RU" altLang="ru-RU" sz="2400" b="1" dirty="0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006600"/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шығу</a:t>
            </a:r>
            <a:endParaRPr lang="ru-RU" altLang="ru-RU" sz="2400" b="1" dirty="0">
              <a:solidFill>
                <a:srgbClr val="006600"/>
              </a:solidFill>
              <a:latin typeface="Arial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61949" y="2213313"/>
            <a:ext cx="5014913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Кезекте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тұрғандардың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бірыңғай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электрондық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базасын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жүргізу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мониторингтеу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өзектендіру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endParaRPr lang="ru-RU" sz="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Тұрғын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үймен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ету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орталығы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»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базасын</a:t>
            </a:r>
            <a:r>
              <a:rPr lang="kk-KZ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қалыптастыру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оған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азаматтарды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есепке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қою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жүргізу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мониторингтеу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өзектендіру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endParaRPr lang="ru-RU" sz="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Азаматтарға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тұрғын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үй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бөлу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176962" y="2213313"/>
            <a:ext cx="5867033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Отбасы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анкі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қызметінің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кейбір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салаларында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ҚР ҰБ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Агенттік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тарапынан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қадағалауды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сақтау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  <a:endParaRPr lang="ru-RU" sz="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Реттеушінің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лицензиясынсыз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банктік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басқа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да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операцияларды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заңнама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шеңберінде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жүзеге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асыру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  <a:endParaRPr lang="ru-RU" sz="6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Отбасы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банктің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қаржылық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тұрақтылық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параметрлерін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ҚР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Үкіметі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айқындайды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  <a:endParaRPr lang="ru-RU" sz="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Тұрғын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үй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құрылыс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жинақтарының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сақталуына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мемлекет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тарапынан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кепілдік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беру 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(«</a:t>
            </a:r>
            <a:r>
              <a:rPr lang="ru-RU" sz="1600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Қазақстанның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депозиттерге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кепілдік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беру </a:t>
            </a:r>
            <a:r>
              <a:rPr lang="ru-RU" sz="1600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қоры</a:t>
            </a:r>
            <a:r>
              <a:rPr lang="ru-RU" sz="1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» АҚ </a:t>
            </a:r>
            <a:r>
              <a:rPr lang="ru-RU" sz="16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ұқсас</a:t>
            </a:r>
            <a:r>
              <a:rPr lang="ru-RU" sz="16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).</a:t>
            </a:r>
            <a:endParaRPr lang="ru-RU" sz="12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Нашивка 27"/>
          <p:cNvSpPr/>
          <p:nvPr/>
        </p:nvSpPr>
        <p:spPr>
          <a:xfrm>
            <a:off x="5414185" y="983246"/>
            <a:ext cx="390525" cy="778189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2" name="Нашивка 28"/>
          <p:cNvSpPr/>
          <p:nvPr/>
        </p:nvSpPr>
        <p:spPr>
          <a:xfrm>
            <a:off x="5718985" y="983246"/>
            <a:ext cx="390525" cy="778189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3" name="Нашивка 29"/>
          <p:cNvSpPr/>
          <p:nvPr/>
        </p:nvSpPr>
        <p:spPr>
          <a:xfrm>
            <a:off x="6042834" y="978809"/>
            <a:ext cx="342900" cy="787062"/>
          </a:xfrm>
          <a:prstGeom prst="chevron">
            <a:avLst/>
          </a:prstGeom>
          <a:solidFill>
            <a:srgbClr val="C4F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45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оугольник 99"/>
          <p:cNvSpPr/>
          <p:nvPr/>
        </p:nvSpPr>
        <p:spPr>
          <a:xfrm>
            <a:off x="1" y="37563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ОТБА</a:t>
            </a: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СЫ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 БАНКІН</a:t>
            </a: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ІҢ 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ТОЛЫҚ</a:t>
            </a: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ҚАНДЫ 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ҰЛТТЫҚ </a:t>
            </a:r>
            <a:r>
              <a:rPr lang="kk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ДАМУ 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ИНСТИТУТЫНА</a:t>
            </a: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 АЙНАЛУЫ</a:t>
            </a:r>
            <a:endParaRPr lang="kk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oogle Shape;1357;p20"/>
          <p:cNvGrpSpPr/>
          <p:nvPr/>
        </p:nvGrpSpPr>
        <p:grpSpPr>
          <a:xfrm>
            <a:off x="156813" y="481974"/>
            <a:ext cx="11876786" cy="91160"/>
            <a:chOff x="243577" y="655286"/>
            <a:chExt cx="8731500" cy="63191"/>
          </a:xfrm>
        </p:grpSpPr>
        <p:cxnSp>
          <p:nvCxnSpPr>
            <p:cNvPr id="46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Номер слайда 1"/>
          <p:cNvSpPr txBox="1">
            <a:spLocks/>
          </p:cNvSpPr>
          <p:nvPr/>
        </p:nvSpPr>
        <p:spPr bwMode="auto">
          <a:xfrm>
            <a:off x="11696453" y="6516764"/>
            <a:ext cx="497137" cy="341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fld id="{CDB2C196-4178-44B1-9629-CB960A4F4119}" type="slidenum">
              <a:rPr lang="ru-RU" sz="140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pPr algn="r" eaLnBrk="1" hangingPunct="1"/>
              <a:t>3</a:t>
            </a:fld>
            <a:endParaRPr lang="ru-RU" sz="1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-6645" y="5794341"/>
            <a:ext cx="12192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kk" altLang="ru-RU" sz="1700" b="1" dirty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АҒЫМДАҒЫ КЕЗЕК </a:t>
            </a:r>
            <a:r>
              <a:rPr lang="kk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(590 </a:t>
            </a:r>
            <a:r>
              <a:rPr lang="kk" altLang="ru-RU" sz="1700" b="1" dirty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мың </a:t>
            </a:r>
            <a:r>
              <a:rPr lang="kk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адам)</a:t>
            </a:r>
            <a:r>
              <a:rPr lang="kk-KZ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 </a:t>
            </a:r>
            <a:r>
              <a:rPr lang="kk-KZ" altLang="ru-RU" sz="1700" b="1" u="sng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ЕСЕПКЕ </a:t>
            </a:r>
            <a:r>
              <a:rPr lang="kk-KZ" altLang="ru-RU" sz="1700" b="1" u="sng" dirty="0">
                <a:solidFill>
                  <a:srgbClr val="006600"/>
                </a:solidFill>
                <a:sym typeface="Arial Narrow" panose="020B0606020202030204" pitchFamily="34" charset="0"/>
              </a:rPr>
              <a:t>ҚОЮ КҮНІНЕ (ЖЫЛЫНА) </a:t>
            </a:r>
            <a:r>
              <a:rPr lang="kk" altLang="ru-RU" sz="1700" b="1" u="sng" dirty="0">
                <a:solidFill>
                  <a:srgbClr val="006600"/>
                </a:solidFill>
                <a:sym typeface="Arial Narrow" panose="020B0606020202030204" pitchFamily="34" charset="0"/>
              </a:rPr>
              <a:t>ЖӘНЕ ТАБЫС </a:t>
            </a:r>
            <a:r>
              <a:rPr lang="kk" altLang="ru-RU" sz="1700" b="1" u="sng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ДЕҢГЕЙІ</a:t>
            </a:r>
            <a:r>
              <a:rPr lang="ru-RU" altLang="ru-RU" sz="1700" b="1" u="sng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НЕ</a:t>
            </a:r>
            <a:r>
              <a:rPr lang="kk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 </a:t>
            </a:r>
            <a:endParaRPr lang="kk-KZ" altLang="ru-RU" sz="1700" b="1" dirty="0" smtClean="0">
              <a:solidFill>
                <a:schemeClr val="tx2">
                  <a:lumMod val="75000"/>
                </a:schemeClr>
              </a:solidFill>
              <a:sym typeface="Arial Narrow" panose="020B0606020202030204" pitchFamily="34" charset="0"/>
            </a:endParaRPr>
          </a:p>
          <a:p>
            <a:pPr algn="ctr">
              <a:buClrTx/>
              <a:buFontTx/>
              <a:buNone/>
            </a:pPr>
            <a:r>
              <a:rPr lang="ru-RU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БАЙЛАНЫСТЫ Т</a:t>
            </a:r>
            <a:r>
              <a:rPr lang="kk-KZ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ҰРҒЫН ҮЙМЕН </a:t>
            </a:r>
            <a:r>
              <a:rPr lang="kk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ҚАМТАМАСЫЗ ЕТ</a:t>
            </a:r>
            <a:r>
              <a:rPr lang="kk-KZ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ІЛЕТІН БОЛАДЫ</a:t>
            </a:r>
            <a:r>
              <a:rPr lang="kk" altLang="ru-RU" sz="1700" b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.</a:t>
            </a:r>
            <a:endParaRPr lang="kk" altLang="ru-RU" sz="1700" b="1" dirty="0">
              <a:solidFill>
                <a:schemeClr val="tx2">
                  <a:lumMod val="75000"/>
                </a:schemeClr>
              </a:solidFill>
              <a:sym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9121" y="760163"/>
            <a:ext cx="11636104" cy="6380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2067" y="1841225"/>
            <a:ext cx="5579010" cy="3724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4"/>
          <p:cNvSpPr>
            <a:spLocks noChangeArrowheads="1"/>
          </p:cNvSpPr>
          <p:nvPr/>
        </p:nvSpPr>
        <p:spPr bwMode="auto">
          <a:xfrm>
            <a:off x="1755679" y="1701898"/>
            <a:ext cx="2297574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ОТБАСЫ БАНК</a:t>
            </a:r>
          </a:p>
        </p:txBody>
      </p:sp>
      <p:sp>
        <p:nvSpPr>
          <p:cNvPr id="20" name="Прямоугольник 4"/>
          <p:cNvSpPr>
            <a:spLocks noChangeArrowheads="1"/>
          </p:cNvSpPr>
          <p:nvPr/>
        </p:nvSpPr>
        <p:spPr bwMode="auto">
          <a:xfrm>
            <a:off x="662054" y="2652718"/>
            <a:ext cx="52372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ТҰРҒЫН </a:t>
            </a:r>
            <a:r>
              <a:rPr lang="ru-RU" b="1" dirty="0" smtClean="0">
                <a:solidFill>
                  <a:srgbClr val="006600"/>
                </a:solidFill>
              </a:rPr>
              <a:t>ҮЙГЕ </a:t>
            </a:r>
            <a:r>
              <a:rPr lang="ru-RU" b="1" dirty="0">
                <a:solidFill>
                  <a:srgbClr val="006600"/>
                </a:solidFill>
              </a:rPr>
              <a:t>МҰҚТАЖДАРДЫҢ БАРЛЫҒЫН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ЕСЕПКЕ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ҚОЮ ЖӘНЕ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ЖҮРГІЗУ</a:t>
            </a:r>
            <a:endParaRPr lang="ru-RU" altLang="ru-RU" dirty="0">
              <a:solidFill>
                <a:schemeClr val="tx2">
                  <a:lumMod val="75000"/>
                </a:schemeClr>
              </a:solidFill>
              <a:sym typeface="Arial Narrow" panose="020B0606020202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62054" y="3277807"/>
            <a:ext cx="5108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" panose="020B0604020202020204" pitchFamily="34" charset="0"/>
              </a:rPr>
              <a:t>ЖЕКЕ ТҰЛҒАЛАРДЫҢ ДЕРЕКТЕРІНІҢ МЕМЛЕКЕТТІК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" panose="020B0604020202020204" pitchFamily="34" charset="0"/>
              </a:rPr>
              <a:t>БАЗАЛАРЫНА </a:t>
            </a:r>
            <a:r>
              <a:rPr lang="ru-RU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ТОЛЫҚ ҚОЛЖЕ</a:t>
            </a:r>
            <a:r>
              <a:rPr lang="kk-KZ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ТІМДІЛІК</a:t>
            </a:r>
            <a:endParaRPr lang="ru-RU" sz="1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62054" y="2040619"/>
            <a:ext cx="52319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kk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" panose="020B0604020202020204" pitchFamily="34" charset="0"/>
              </a:rPr>
              <a:t>БАНК НЕГІЗІНДЕ </a:t>
            </a:r>
            <a:r>
              <a:rPr lang="kk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«ТҰРҒЫН ҮЙ</a:t>
            </a:r>
            <a:r>
              <a:rPr lang="kk-KZ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МЕН ҚАМТАМАСЫЗ ЕТУ </a:t>
            </a:r>
            <a:r>
              <a:rPr lang="kk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ОРТАЛЫҒЫН» </a:t>
            </a:r>
            <a:r>
              <a:rPr lang="kk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ҚҰРУ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82215" y="3972906"/>
            <a:ext cx="3592128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endParaRPr lang="ru-RU" sz="1350" dirty="0"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4183" y="2101399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tx1"/>
                </a:solidFill>
                <a:latin typeface="Arial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94183" y="2750834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4183" y="3400269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94183" y="4049704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62054" y="3794617"/>
            <a:ext cx="512902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ТҰРҒЫН ҮЙ </a:t>
            </a:r>
            <a:r>
              <a:rPr lang="ru-RU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САТЫП АЛУ МАҚСАТЫНДА ТҰРҒЫН ҮЙ СЕРТИФИКАТТАРЫН</a:t>
            </a:r>
            <a:r>
              <a:rPr lang="ru-RU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ЗЕЙНЕТАҚЫ ЖИНАҚТАРЫН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ПАЙДАЛАНУҒА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АРНАЛҒАН ПЛАТФОРМА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198462" y="1845515"/>
            <a:ext cx="5816763" cy="37206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4"/>
          <p:cNvSpPr>
            <a:spLocks noChangeArrowheads="1"/>
          </p:cNvSpPr>
          <p:nvPr/>
        </p:nvSpPr>
        <p:spPr bwMode="auto">
          <a:xfrm>
            <a:off x="6857192" y="1594177"/>
            <a:ext cx="4572808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" alt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ТҰРҒЫН </a:t>
            </a:r>
            <a:r>
              <a:rPr lang="kk" alt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ҮЙ</a:t>
            </a:r>
            <a:r>
              <a:rPr lang="kk-KZ" alt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МЕН ҚАМТАМАСЫЗ ЕТУ </a:t>
            </a:r>
            <a:r>
              <a:rPr lang="kk" alt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kk" alt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ОРТАЛЫҒЫ</a:t>
            </a:r>
          </a:p>
        </p:txBody>
      </p:sp>
      <p:sp>
        <p:nvSpPr>
          <p:cNvPr id="31" name="Прямоугольник 4"/>
          <p:cNvSpPr>
            <a:spLocks noChangeArrowheads="1"/>
          </p:cNvSpPr>
          <p:nvPr/>
        </p:nvSpPr>
        <p:spPr bwMode="auto">
          <a:xfrm>
            <a:off x="6586688" y="2819575"/>
            <a:ext cx="53274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ОТБАСЫ БАНК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ЖҮЙЕСІН МЕМЛЕКЕТТІК ДЕРЕКТЕР БАЗАСЫМЕН </a:t>
            </a:r>
            <a:r>
              <a:rPr lang="ru-RU" b="1" dirty="0">
                <a:solidFill>
                  <a:srgbClr val="006600"/>
                </a:solidFill>
              </a:rPr>
              <a:t>ИНТЕГРАЦИЯЛАУ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586688" y="2119876"/>
            <a:ext cx="5327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ОТБАСЫНЫҢ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КІРІСТЕРІН, МҮЛКІН  ЖӘНЕ АКТИВТЕРІН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АШАТЫН </a:t>
            </a:r>
            <a:r>
              <a:rPr lang="kk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ЦИФРЛІК</a:t>
            </a:r>
            <a:r>
              <a:rPr lang="ru-RU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ПОРТРЕТІН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ҚАЛЫПТАСТЫРУ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301168" y="2171163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tx1"/>
                </a:solidFill>
                <a:latin typeface="Arial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301168" y="2943946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301168" y="3716729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301168" y="4489511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4"/>
          <p:cNvSpPr>
            <a:spLocks noChangeArrowheads="1"/>
          </p:cNvSpPr>
          <p:nvPr/>
        </p:nvSpPr>
        <p:spPr bwMode="auto">
          <a:xfrm>
            <a:off x="6586688" y="3403643"/>
            <a:ext cx="54425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ТҰРҒЫН ҮЙГЕ </a:t>
            </a:r>
            <a:r>
              <a:rPr lang="ru-RU" b="1" dirty="0">
                <a:solidFill>
                  <a:srgbClr val="006600"/>
                </a:solidFill>
              </a:rPr>
              <a:t>ҚОЛ ЖЕТІМДІЛІК САТЫСЫНА </a:t>
            </a:r>
            <a:r>
              <a:rPr lang="ru-RU" b="1" dirty="0" smtClean="0">
                <a:solidFill>
                  <a:srgbClr val="006600"/>
                </a:solidFill>
              </a:rPr>
              <a:t>СӘЙКЕС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КІРІСТЕР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БОЙЫНША</a:t>
            </a:r>
            <a:r>
              <a:rPr lang="ru-RU" b="1" dirty="0" smtClean="0">
                <a:solidFill>
                  <a:srgbClr val="006600"/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ТҰРҒЫН ҮЙДІ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БӨЛУ. ТҰРҒЫН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ҮЙІ ЖОҚ БАРЛЫҚ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АЗАМАТТАРДЫҢ ОҒАН </a:t>
            </a:r>
            <a:r>
              <a:rPr lang="ru-RU" b="1" dirty="0" smtClean="0">
                <a:solidFill>
                  <a:srgbClr val="006600"/>
                </a:solidFill>
              </a:rPr>
              <a:t>ТЕҢ </a:t>
            </a:r>
            <a:r>
              <a:rPr lang="ru-RU" b="1" dirty="0">
                <a:solidFill>
                  <a:srgbClr val="006600"/>
                </a:solidFill>
              </a:rPr>
              <a:t>ЖӘНЕ ӘДІЛ ҚОЛЖЕТІМДІЛІГІ</a:t>
            </a:r>
          </a:p>
        </p:txBody>
      </p:sp>
      <p:sp>
        <p:nvSpPr>
          <p:cNvPr id="39" name="Прямоугольник 4"/>
          <p:cNvSpPr>
            <a:spLocks noChangeArrowheads="1"/>
          </p:cNvSpPr>
          <p:nvPr/>
        </p:nvSpPr>
        <p:spPr bwMode="auto">
          <a:xfrm>
            <a:off x="6586688" y="4327586"/>
            <a:ext cx="5327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АЗАМАТТАРДЫ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САНАТТАРҒА ЖАТАТЫНДЫҒЫНА ҚАРАМАСТАН</a:t>
            </a:r>
            <a:r>
              <a:rPr lang="ru-RU" b="1" dirty="0">
                <a:solidFill>
                  <a:srgbClr val="006600"/>
                </a:solidFill>
              </a:rPr>
              <a:t> </a:t>
            </a:r>
            <a:r>
              <a:rPr lang="ru-RU" b="1" dirty="0" smtClean="0">
                <a:solidFill>
                  <a:srgbClr val="006600"/>
                </a:solidFill>
              </a:rPr>
              <a:t>ЕСЕПКЕ ҚОЮ.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БАЗАҒА</a:t>
            </a:r>
            <a:r>
              <a:rPr lang="ru-RU" b="1" dirty="0" smtClean="0">
                <a:solidFill>
                  <a:srgbClr val="006600"/>
                </a:solidFill>
              </a:rPr>
              <a:t> </a:t>
            </a:r>
            <a:r>
              <a:rPr lang="ru-RU" b="1" dirty="0">
                <a:solidFill>
                  <a:srgbClr val="006600"/>
                </a:solidFill>
              </a:rPr>
              <a:t>ҚАЙТА </a:t>
            </a:r>
            <a:r>
              <a:rPr lang="ru-RU" b="1" dirty="0" smtClean="0">
                <a:solidFill>
                  <a:srgbClr val="006600"/>
                </a:solidFill>
              </a:rPr>
              <a:t>ЕСЕПКЕ ҚОЮҒА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ЖОЛ БЕРІЛМЕЙДІ </a:t>
            </a:r>
            <a:r>
              <a:rPr lang="ru-RU" b="1" dirty="0" smtClean="0">
                <a:solidFill>
                  <a:srgbClr val="006600"/>
                </a:solidFill>
              </a:rPr>
              <a:t>(</a:t>
            </a:r>
            <a:r>
              <a:rPr lang="ru-RU" b="1" dirty="0">
                <a:solidFill>
                  <a:srgbClr val="006600"/>
                </a:solidFill>
              </a:rPr>
              <a:t>ТЕК 1 РЕТ) </a:t>
            </a:r>
          </a:p>
        </p:txBody>
      </p:sp>
      <p:sp>
        <p:nvSpPr>
          <p:cNvPr id="40" name="Равнобедренный треугольник 39"/>
          <p:cNvSpPr/>
          <p:nvPr/>
        </p:nvSpPr>
        <p:spPr>
          <a:xfrm rot="10800000">
            <a:off x="4911110" y="1491774"/>
            <a:ext cx="2134171" cy="150773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94183" y="4699140"/>
            <a:ext cx="281124" cy="409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Arial" pitchFamily="34" charset="0"/>
                <a:cs typeface="Arial" panose="020B0604020202020204" pitchFamily="34" charset="0"/>
              </a:rPr>
              <a:t>5</a:t>
            </a:r>
            <a:endParaRPr lang="ru-RU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62054" y="4633019"/>
            <a:ext cx="512902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ТҰРҒЫН ҮЙ ЖАҒДАЙЛАРЫН ЖАҚСАРТУҒА БАҒЫТТАЛҒАН </a:t>
            </a:r>
            <a:r>
              <a:rPr lang="ru-RU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МЕМЛЕКЕТТІК ҚОЛДАУ ШАРАЛАРЫН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ІСКЕ АСЫРУ</a:t>
            </a:r>
          </a:p>
        </p:txBody>
      </p:sp>
      <p:sp>
        <p:nvSpPr>
          <p:cNvPr id="43" name="Прямоугольник 4"/>
          <p:cNvSpPr>
            <a:spLocks noChangeArrowheads="1"/>
          </p:cNvSpPr>
          <p:nvPr/>
        </p:nvSpPr>
        <p:spPr bwMode="auto">
          <a:xfrm>
            <a:off x="678299" y="661311"/>
            <a:ext cx="111220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  <a:tabLst>
                <a:tab pos="3584575" algn="l"/>
              </a:tabLst>
            </a:pPr>
            <a:r>
              <a:rPr lang="kk-KZ" altLang="ru-RU" sz="2000" b="1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Жергілікті атқарушы органдарда   </a:t>
            </a:r>
            <a:r>
              <a:rPr lang="kk" altLang="ru-RU" sz="4000" b="1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590 </a:t>
            </a:r>
            <a:r>
              <a:rPr lang="kk" altLang="ru-RU" sz="2000" b="1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мың</a:t>
            </a:r>
            <a:r>
              <a:rPr lang="kk-KZ" altLang="ru-RU" sz="2000" b="1" dirty="0" smtClean="0">
                <a:solidFill>
                  <a:srgbClr val="006600"/>
                </a:solidFill>
                <a:sym typeface="Arial Narrow" panose="020B0606020202030204" pitchFamily="34" charset="0"/>
              </a:rPr>
              <a:t> кезекте тұрушы бар</a:t>
            </a:r>
            <a:r>
              <a:rPr lang="kk" altLang="ru-RU" sz="2800" b="1" dirty="0" smtClean="0">
                <a:solidFill>
                  <a:srgbClr val="00B050"/>
                </a:solidFill>
                <a:sym typeface="Arial Narrow" panose="020B0606020202030204" pitchFamily="34" charset="0"/>
              </a:rPr>
              <a:t> </a:t>
            </a:r>
            <a:r>
              <a:rPr lang="kk" altLang="ru-RU" i="1" dirty="0" smtClean="0">
                <a:solidFill>
                  <a:schemeClr val="tx2">
                    <a:lumMod val="75000"/>
                  </a:schemeClr>
                </a:solidFill>
                <a:sym typeface="Arial Narrow" panose="020B0606020202030204" pitchFamily="34" charset="0"/>
              </a:rPr>
              <a:t>(01.01.2022 ж.)</a:t>
            </a:r>
            <a:endParaRPr lang="ru-RU" altLang="ru-RU" sz="2400" i="1" dirty="0">
              <a:solidFill>
                <a:schemeClr val="tx2">
                  <a:lumMod val="75000"/>
                </a:schemeClr>
              </a:solidFill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19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оугольник 99"/>
          <p:cNvSpPr/>
          <p:nvPr/>
        </p:nvSpPr>
        <p:spPr>
          <a:xfrm>
            <a:off x="1" y="37563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ru-RU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ЖАЛДАУ АҚЫСЫН СУБСИДИЯЛАУ</a:t>
            </a:r>
            <a:endParaRPr lang="ru-RU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oogle Shape;1357;p20"/>
          <p:cNvGrpSpPr/>
          <p:nvPr/>
        </p:nvGrpSpPr>
        <p:grpSpPr>
          <a:xfrm>
            <a:off x="156813" y="481974"/>
            <a:ext cx="11876786" cy="91160"/>
            <a:chOff x="243577" y="655286"/>
            <a:chExt cx="8731500" cy="63191"/>
          </a:xfrm>
        </p:grpSpPr>
        <p:cxnSp>
          <p:nvCxnSpPr>
            <p:cNvPr id="46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Номер слайда 1"/>
          <p:cNvSpPr txBox="1">
            <a:spLocks/>
          </p:cNvSpPr>
          <p:nvPr/>
        </p:nvSpPr>
        <p:spPr bwMode="auto">
          <a:xfrm>
            <a:off x="11696453" y="6516764"/>
            <a:ext cx="497137" cy="341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fld id="{CDB2C196-4178-44B1-9629-CB960A4F4119}" type="slidenum">
              <a:rPr lang="ru-RU" sz="140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pPr algn="r" eaLnBrk="1" hangingPunct="1"/>
              <a:t>4</a:t>
            </a:fld>
            <a:endParaRPr lang="ru-RU" sz="1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8" name="TextBox 33">
            <a:extLst>
              <a:ext uri="{FF2B5EF4-FFF2-40B4-BE49-F238E27FC236}">
                <a16:creationId xmlns:a16="http://schemas.microsoft.com/office/drawing/2014/main" xmlns="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8193" y="1784717"/>
            <a:ext cx="2963302" cy="132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9" tIns="45719" rIns="91439" bIns="45719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8000" b="1" dirty="0" smtClean="0">
                <a:solidFill>
                  <a:srgbClr val="006600"/>
                </a:solidFill>
              </a:rPr>
              <a:t>590</a:t>
            </a:r>
            <a:endParaRPr lang="ru-RU" altLang="ru-RU" sz="8000" b="1" dirty="0">
              <a:solidFill>
                <a:srgbClr val="00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9528" y="2984840"/>
            <a:ext cx="1194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" sz="28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kk" sz="28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1470995" y="1862966"/>
            <a:ext cx="2931475" cy="1704588"/>
          </a:xfrm>
          <a:prstGeom prst="hexagon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6">
              <a:defRPr/>
            </a:pPr>
            <a:endParaRPr lang="ru-RU" b="1" dirty="0">
              <a:solidFill>
                <a:srgbClr val="006600"/>
              </a:solidFill>
              <a:latin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54150" y="1168408"/>
            <a:ext cx="2948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507">
              <a:defRPr/>
            </a:pPr>
            <a:r>
              <a:rPr lang="ru-RU" altLang="ru-RU" sz="20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БАРЛЫҚ КЕЗЕКТЕ Т</a:t>
            </a:r>
            <a:r>
              <a:rPr lang="kk-KZ" altLang="ru-RU" sz="20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ҰРҒАНДАР</a:t>
            </a:r>
            <a:endParaRPr lang="ru-RU" altLang="ru-RU" sz="2000" b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cxnSp>
        <p:nvCxnSpPr>
          <p:cNvPr id="12" name="Прямая со стрелкой 11"/>
          <p:cNvCxnSpPr>
            <a:stCxn id="10" idx="0"/>
          </p:cNvCxnSpPr>
          <p:nvPr/>
        </p:nvCxnSpPr>
        <p:spPr>
          <a:xfrm>
            <a:off x="4402470" y="2715260"/>
            <a:ext cx="2077461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260098" y="1152393"/>
            <a:ext cx="56567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507">
              <a:defRPr/>
            </a:pPr>
            <a:r>
              <a:rPr lang="ru-RU" altLang="ru-RU" sz="20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ТАБЫСЫ </a:t>
            </a:r>
            <a:r>
              <a:rPr lang="ru-RU" altLang="ru-RU" sz="20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1 ЕҢ ТӨМЕНГІ КҮНКӨРІС ДЕҢГЕЙІНЕН ТӨМЕН КЕЗЕКТЕ ТҰРҒАНДАР</a:t>
            </a:r>
            <a:endParaRPr lang="ru-RU" altLang="ru-RU" sz="2000" b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90867" y="2345928"/>
            <a:ext cx="2108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507">
              <a:defRPr/>
            </a:pPr>
            <a:r>
              <a:rPr lang="ru-RU" altLang="ru-RU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ОНЫҢ ІШІНДЕ:</a:t>
            </a:r>
            <a:endParaRPr lang="ru-RU" altLang="ru-RU" i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2255" y="3724463"/>
            <a:ext cx="4413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 </a:t>
            </a:r>
            <a:r>
              <a:rPr lang="kk-KZ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 ЖӘНЕ ХАЛЫҚТЫ ӘЛУМЕТТІК ҚОРҒАУ МИНИСТРІЛІГІНІҢ </a:t>
            </a:r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БАЗЫ</a:t>
            </a:r>
            <a:r>
              <a:rPr lang="kk-KZ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</a:t>
            </a:r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НАН АЛЫНДЫ</a:t>
            </a:r>
            <a:r>
              <a:rPr lang="kk-KZ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Шестиугольник 18"/>
          <p:cNvSpPr/>
          <p:nvPr/>
        </p:nvSpPr>
        <p:spPr>
          <a:xfrm>
            <a:off x="6543256" y="1862081"/>
            <a:ext cx="2931475" cy="1704588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6">
              <a:defRPr/>
            </a:pPr>
            <a:endParaRPr lang="ru-RU" b="1" dirty="0">
              <a:solidFill>
                <a:srgbClr val="006600"/>
              </a:solidFill>
              <a:latin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0454" y="1783832"/>
            <a:ext cx="2963302" cy="132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9" tIns="45719" rIns="91439" bIns="45719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8000" b="1" dirty="0" smtClean="0">
                <a:solidFill>
                  <a:srgbClr val="006600"/>
                </a:solidFill>
              </a:rPr>
              <a:t>70</a:t>
            </a:r>
            <a:endParaRPr lang="ru-RU" altLang="ru-RU" sz="8000" b="1" dirty="0">
              <a:solidFill>
                <a:srgbClr val="0066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51789" y="2983955"/>
            <a:ext cx="1194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" sz="28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kk" sz="28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408940" y="3597827"/>
            <a:ext cx="54114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507">
              <a:defRPr/>
            </a:pPr>
            <a:r>
              <a:rPr lang="ru-RU" altLang="ru-RU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Көпбалалы</a:t>
            </a:r>
            <a:r>
              <a:rPr lang="ru-RU" alt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отбасылар</a:t>
            </a:r>
            <a:r>
              <a:rPr lang="ru-RU" alt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51 </a:t>
            </a:r>
            <a:r>
              <a:rPr lang="ru-RU" altLang="ru-RU" sz="2000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мың</a:t>
            </a:r>
            <a:endParaRPr lang="ru-RU" altLang="ru-RU" sz="2000" i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  <a:p>
            <a:pPr algn="ctr" defTabSz="456507">
              <a:defRPr/>
            </a:pPr>
            <a:r>
              <a:rPr lang="ru-RU" altLang="ru-RU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Жетім</a:t>
            </a:r>
            <a:r>
              <a:rPr lang="ru-RU" alt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балалар</a:t>
            </a:r>
            <a:r>
              <a:rPr lang="ru-RU" altLang="ru-RU" sz="2000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2 </a:t>
            </a:r>
            <a:r>
              <a:rPr lang="ru-RU" altLang="ru-RU" sz="2000" i="1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мың</a:t>
            </a:r>
            <a:r>
              <a:rPr lang="ru-RU" altLang="ru-RU" sz="2000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endParaRPr lang="ru-RU" altLang="ru-RU" sz="2000" i="1" dirty="0" smtClean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  <a:p>
            <a:pPr algn="ctr" defTabSz="456507">
              <a:defRPr/>
            </a:pPr>
            <a:r>
              <a:rPr lang="ru-RU" altLang="ru-RU" sz="2000" b="1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1 </a:t>
            </a:r>
            <a:r>
              <a:rPr lang="ru-RU" altLang="ru-RU" sz="2000" b="1" i="1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және</a:t>
            </a:r>
            <a:r>
              <a:rPr lang="ru-RU" altLang="ru-RU" sz="2000" b="1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2 </a:t>
            </a:r>
            <a:r>
              <a:rPr lang="ru-RU" altLang="ru-RU" sz="2000" b="1" i="1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топтағы</a:t>
            </a:r>
            <a:r>
              <a:rPr lang="ru-RU" altLang="ru-RU" sz="2000" b="1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b="1" i="1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мүгедектер</a:t>
            </a:r>
            <a:r>
              <a:rPr lang="ru-RU" altLang="ru-RU" sz="2000" b="1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10 </a:t>
            </a:r>
            <a:r>
              <a:rPr lang="ru-RU" altLang="ru-RU" sz="2000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мың</a:t>
            </a:r>
            <a:endParaRPr lang="ru-RU" altLang="ru-RU" sz="2000" b="1" i="1" dirty="0" smtClean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  <a:p>
            <a:pPr algn="ctr" defTabSz="456507">
              <a:defRPr/>
            </a:pPr>
            <a:r>
              <a:rPr lang="ru-RU" altLang="ru-RU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Мүгедек</a:t>
            </a:r>
            <a:r>
              <a:rPr lang="ru-RU" alt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b="1" i="1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балалары</a:t>
            </a:r>
            <a:r>
              <a:rPr lang="ru-RU" altLang="ru-RU" sz="2000" b="1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бар </a:t>
            </a:r>
            <a:r>
              <a:rPr lang="ru-RU" altLang="ru-RU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отбаслар</a:t>
            </a:r>
            <a:r>
              <a:rPr lang="ru-RU" altLang="ru-RU" sz="2000" b="1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2000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7 </a:t>
            </a:r>
            <a:r>
              <a:rPr lang="ru-RU" altLang="ru-RU" sz="2000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мың</a:t>
            </a:r>
            <a:endParaRPr lang="ru-RU" altLang="ru-RU" sz="2000" b="1" i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25" name="Прямоугольник 4"/>
          <p:cNvSpPr>
            <a:spLocks noChangeArrowheads="1"/>
          </p:cNvSpPr>
          <p:nvPr/>
        </p:nvSpPr>
        <p:spPr bwMode="auto">
          <a:xfrm>
            <a:off x="492254" y="5611875"/>
            <a:ext cx="11430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ru-RU" sz="1800" b="1" cap="all" dirty="0">
                <a:solidFill>
                  <a:srgbClr val="002060"/>
                </a:solidFill>
              </a:rPr>
              <a:t>Жеке </a:t>
            </a:r>
            <a:r>
              <a:rPr lang="ru-RU" sz="1800" b="1" cap="all" dirty="0" err="1">
                <a:solidFill>
                  <a:srgbClr val="002060"/>
                </a:solidFill>
              </a:rPr>
              <a:t>тұрғын</a:t>
            </a:r>
            <a:r>
              <a:rPr lang="ru-RU" sz="1800" b="1" cap="all" dirty="0">
                <a:solidFill>
                  <a:srgbClr val="002060"/>
                </a:solidFill>
              </a:rPr>
              <a:t> </a:t>
            </a:r>
            <a:r>
              <a:rPr lang="ru-RU" sz="1800" b="1" cap="all" dirty="0" err="1">
                <a:solidFill>
                  <a:srgbClr val="002060"/>
                </a:solidFill>
              </a:rPr>
              <a:t>үй</a:t>
            </a:r>
            <a:r>
              <a:rPr lang="ru-RU" sz="1800" b="1" cap="all" dirty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қорынан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жалға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алынған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тұрғын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үй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үшін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субсидиялар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және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cap="all" dirty="0" err="1" smtClean="0">
                <a:solidFill>
                  <a:srgbClr val="002060"/>
                </a:solidFill>
              </a:rPr>
              <a:t>төлемдер</a:t>
            </a:r>
            <a:r>
              <a:rPr lang="ru-RU" sz="1800" b="1" cap="all" dirty="0" smtClean="0">
                <a:solidFill>
                  <a:srgbClr val="002060"/>
                </a:solidFill>
              </a:rPr>
              <a:t> </a:t>
            </a:r>
            <a:r>
              <a:rPr lang="ru-RU" sz="1800" b="1" u="sng" cap="all" dirty="0" err="1" smtClean="0">
                <a:solidFill>
                  <a:srgbClr val="006600"/>
                </a:solidFill>
              </a:rPr>
              <a:t>шектеулерден</a:t>
            </a:r>
            <a:r>
              <a:rPr lang="ru-RU" sz="1800" b="1" u="sng" cap="all" dirty="0" smtClean="0">
                <a:solidFill>
                  <a:srgbClr val="006600"/>
                </a:solidFill>
              </a:rPr>
              <a:t> </a:t>
            </a:r>
            <a:r>
              <a:rPr lang="ru-RU" sz="1800" b="1" u="sng" cap="all" dirty="0">
                <a:solidFill>
                  <a:srgbClr val="006600"/>
                </a:solidFill>
              </a:rPr>
              <a:t>(</a:t>
            </a:r>
            <a:r>
              <a:rPr lang="ru-RU" sz="1800" b="1" u="sng" cap="all" dirty="0" err="1">
                <a:solidFill>
                  <a:srgbClr val="006600"/>
                </a:solidFill>
              </a:rPr>
              <a:t>тыйым</a:t>
            </a:r>
            <a:r>
              <a:rPr lang="ru-RU" sz="1800" b="1" u="sng" cap="all" dirty="0">
                <a:solidFill>
                  <a:srgbClr val="006600"/>
                </a:solidFill>
              </a:rPr>
              <a:t> салу, </a:t>
            </a:r>
            <a:r>
              <a:rPr lang="ru-RU" sz="1800" b="1" u="sng" cap="all" dirty="0" err="1">
                <a:solidFill>
                  <a:srgbClr val="006600"/>
                </a:solidFill>
              </a:rPr>
              <a:t>өндіріп</a:t>
            </a:r>
            <a:r>
              <a:rPr lang="ru-RU" sz="1800" b="1" u="sng" cap="all" dirty="0">
                <a:solidFill>
                  <a:srgbClr val="006600"/>
                </a:solidFill>
              </a:rPr>
              <a:t> </a:t>
            </a:r>
            <a:r>
              <a:rPr lang="ru-RU" sz="1800" b="1" u="sng" cap="all" dirty="0" err="1">
                <a:solidFill>
                  <a:srgbClr val="006600"/>
                </a:solidFill>
              </a:rPr>
              <a:t>алу</a:t>
            </a:r>
            <a:r>
              <a:rPr lang="ru-RU" sz="1800" b="1" u="sng" cap="all" dirty="0">
                <a:solidFill>
                  <a:srgbClr val="006600"/>
                </a:solidFill>
              </a:rPr>
              <a:t>) </a:t>
            </a:r>
            <a:r>
              <a:rPr lang="ru-RU" sz="1800" b="1" u="sng" cap="all" dirty="0" err="1" smtClean="0">
                <a:solidFill>
                  <a:srgbClr val="006600"/>
                </a:solidFill>
              </a:rPr>
              <a:t>қорғалатын</a:t>
            </a:r>
            <a:r>
              <a:rPr lang="ru-RU" sz="1800" b="1" u="sng" cap="all" dirty="0" smtClean="0">
                <a:solidFill>
                  <a:srgbClr val="006600"/>
                </a:solidFill>
              </a:rPr>
              <a:t> </a:t>
            </a:r>
            <a:r>
              <a:rPr lang="ru-RU" sz="1800" b="1" u="sng" cap="all" dirty="0" err="1" smtClean="0">
                <a:solidFill>
                  <a:srgbClr val="006600"/>
                </a:solidFill>
              </a:rPr>
              <a:t>болады</a:t>
            </a:r>
            <a:endParaRPr lang="ru-RU" altLang="ru-RU" sz="1800" b="1" u="sng" cap="all" dirty="0">
              <a:solidFill>
                <a:srgbClr val="006600"/>
              </a:solidFill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9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оугольник 99"/>
          <p:cNvSpPr/>
          <p:nvPr/>
        </p:nvSpPr>
        <p:spPr>
          <a:xfrm>
            <a:off x="1" y="37563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АЗАМАТТАРДЫ ЕСЕПКЕ ҚОЮДЫҢ ЖӘНЕ ТҰРҒЫН ҮЙДІ БӨЛУДІҢ ЖАҢА ТӘРТІБІ</a:t>
            </a:r>
            <a:endParaRPr lang="ru-RU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oogle Shape;1357;p20"/>
          <p:cNvGrpSpPr/>
          <p:nvPr/>
        </p:nvGrpSpPr>
        <p:grpSpPr>
          <a:xfrm>
            <a:off x="156813" y="481974"/>
            <a:ext cx="11876786" cy="91160"/>
            <a:chOff x="243577" y="655286"/>
            <a:chExt cx="8731500" cy="63191"/>
          </a:xfrm>
        </p:grpSpPr>
        <p:cxnSp>
          <p:nvCxnSpPr>
            <p:cNvPr id="46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Номер слайда 1"/>
          <p:cNvSpPr txBox="1">
            <a:spLocks/>
          </p:cNvSpPr>
          <p:nvPr/>
        </p:nvSpPr>
        <p:spPr bwMode="auto">
          <a:xfrm>
            <a:off x="11696453" y="6516764"/>
            <a:ext cx="497137" cy="341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fld id="{CDB2C196-4178-44B1-9629-CB960A4F4119}" type="slidenum">
              <a:rPr lang="ru-RU" sz="140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pPr algn="r" eaLnBrk="1" hangingPunct="1"/>
              <a:t>5</a:t>
            </a:fld>
            <a:endParaRPr lang="ru-RU" sz="1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1434" y="655610"/>
            <a:ext cx="12203434" cy="31556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5"/>
          <p:cNvSpPr>
            <a:spLocks noChangeArrowheads="1"/>
          </p:cNvSpPr>
          <p:nvPr/>
        </p:nvSpPr>
        <p:spPr bwMode="auto">
          <a:xfrm>
            <a:off x="1636906" y="1032634"/>
            <a:ext cx="3305866" cy="206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8" tIns="60949" rIns="121898" bIns="60949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ЕСЕПКЕ ҚОЮ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АУЫСТЫРУ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ЕСЕПТЕН АЛУ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ЖАҢАРТУ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ҚАЛПЫНА КЕЛТІРУ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ТҰРҒЫН ҮЙДІ ТАҢДАУ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БАҒДАРЛАМАЛАРҒА ҚАТЫСУ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ТҰРҒЫН ҮЙ </a:t>
            </a: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СЕРТИФИКАТЫ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КРЕДИТ</a:t>
            </a:r>
            <a:endParaRPr lang="en-US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6813" y="1009283"/>
            <a:ext cx="4516787" cy="2070917"/>
          </a:xfrm>
          <a:prstGeom prst="rect">
            <a:avLst/>
          </a:prstGeom>
          <a:noFill/>
          <a:ln>
            <a:solidFill>
              <a:srgbClr val="3964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6600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5209472" y="1708504"/>
            <a:ext cx="304232" cy="713305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5424418" y="1708503"/>
            <a:ext cx="304232" cy="713305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5638634" y="1708503"/>
            <a:ext cx="304232" cy="713305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object 2"/>
          <p:cNvSpPr txBox="1">
            <a:spLocks/>
          </p:cNvSpPr>
          <p:nvPr/>
        </p:nvSpPr>
        <p:spPr>
          <a:xfrm>
            <a:off x="248012" y="1052312"/>
            <a:ext cx="1473315" cy="57109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999" algn="l">
              <a:spcBef>
                <a:spcPts val="94"/>
              </a:spcBef>
            </a:pPr>
            <a:r>
              <a:rPr lang="ru-RU" sz="2000" b="1" spc="-19" dirty="0" smtClean="0">
                <a:latin typeface="Arial"/>
                <a:cs typeface="Arial"/>
              </a:rPr>
              <a:t>ОТБАСЫ БАНК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12" y="1633878"/>
            <a:ext cx="1458991" cy="142851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38709" y="2617480"/>
            <a:ext cx="1071821" cy="385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96526" y="1329234"/>
            <a:ext cx="2324683" cy="385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БӨЛУ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72382" y="1134559"/>
            <a:ext cx="5697183" cy="19456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04812" indent="-228600" algn="just">
              <a:buFont typeface="+mj-lt"/>
              <a:buAutoNum type="arabicParenR"/>
            </a:pPr>
            <a:r>
              <a:rPr lang="ru-RU" sz="155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КЕЗЕКТЕ ТҰРҒАНДАРДЫҢ БІРЫҢҒАЙ БАЗАСЫ:</a:t>
            </a:r>
            <a:br>
              <a:rPr lang="ru-RU" sz="155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қою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санаттар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кредиттік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жалға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endParaRPr lang="ru-RU" sz="155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2" algn="just"/>
            <a:endParaRPr lang="ru-RU" sz="155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2"/>
            <a:r>
              <a:rPr lang="ru-RU" sz="155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55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 ҮЙМЕН ҚАМТАМАСЫЗ ЕТУ </a:t>
            </a:r>
            <a:r>
              <a:rPr lang="ru-RU" sz="155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ОРТАЛЫҒЫ:</a:t>
            </a:r>
          </a:p>
          <a:p>
            <a:pPr marL="176212"/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кредиттік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55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155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балл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155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2"/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субсидиялау</a:t>
            </a:r>
            <a:r>
              <a:rPr lang="ru-RU" sz="155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қойылған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55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6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3295851"/>
            <a:ext cx="120335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algn="just"/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қою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үйді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әділ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бөлу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550" b="1" u="sng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 КЕЗЕКТЕ </a:t>
            </a:r>
            <a:r>
              <a:rPr lang="ru-RU" sz="1550" b="1" u="sng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ҰЗАҚ ТҰРҒАНДАРҒА</a:t>
            </a:r>
            <a:endParaRPr lang="ru-RU" sz="1550" b="1" u="sng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24295" y="3734929"/>
            <a:ext cx="10322743" cy="21722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ru-RU" sz="7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r>
              <a:rPr lang="kk" sz="16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САНАТЫНА ҚАРАМАСТАН </a:t>
            </a:r>
            <a:r>
              <a:rPr lang="kk-KZ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СОҢҒЫ 1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ЖЫЛ</a:t>
            </a:r>
            <a:r>
              <a:rPr lang="kk-KZ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 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 </a:t>
            </a: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ҮЙІ </a:t>
            </a:r>
            <a:r>
              <a:rPr lang="kk-KZ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БОЛМАҒАН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АЗАМАТТАР</a:t>
            </a:r>
          </a:p>
          <a:p>
            <a:pPr marL="347662" indent="-171450">
              <a:buFont typeface="Wingdings" pitchFamily="2" charset="2"/>
              <a:buChar char="Ø"/>
            </a:pPr>
            <a:endParaRPr lang="ru-RU" sz="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 ЖАҢАРТУ </a:t>
            </a:r>
            <a:r>
              <a:rPr lang="kk-KZ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ИНВЕНТАРИЗАЦИЯ 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ТОҚСАН</a:t>
            </a:r>
            <a:r>
              <a:rPr lang="kk-KZ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ЫНА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k-KZ" sz="1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endParaRPr lang="ru-RU" sz="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АШЫҚТЫҚ</a:t>
            </a:r>
          </a:p>
          <a:p>
            <a:pPr marL="461962" indent="-285750">
              <a:buFont typeface="Wingdings" pitchFamily="2" charset="2"/>
              <a:buChar char="Ø"/>
            </a:pPr>
            <a:endParaRPr lang="ru-RU" sz="7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КЕЗЕКТІ ӘДІЛ</a:t>
            </a:r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ЖҮРГІЗУ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k-KZ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 ҚОЮ 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 </a:t>
            </a: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kk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k-KZ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2"/>
            <a:endParaRPr lang="kk" sz="8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 ҮШІН ҚОЛАЙЛЫ ҚЫЗМЕТ</a:t>
            </a:r>
          </a:p>
          <a:p>
            <a:pPr marL="347662" indent="-171450">
              <a:buFont typeface="Wingdings" pitchFamily="2" charset="2"/>
              <a:buChar char="Ø"/>
            </a:pPr>
            <a:endParaRPr lang="en-US" sz="7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1962" indent="-285750">
              <a:buFont typeface="Wingdings" pitchFamily="2" charset="2"/>
              <a:buChar char="Ø"/>
            </a:pPr>
            <a:r>
              <a:rPr lang="kk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ТЕЗ ШЕШІМ ҚАБЫЛДАУ</a:t>
            </a:r>
          </a:p>
        </p:txBody>
      </p:sp>
      <p:sp>
        <p:nvSpPr>
          <p:cNvPr id="31" name="object 2"/>
          <p:cNvSpPr txBox="1">
            <a:spLocks/>
          </p:cNvSpPr>
          <p:nvPr/>
        </p:nvSpPr>
        <p:spPr>
          <a:xfrm>
            <a:off x="77106" y="4830248"/>
            <a:ext cx="2425572" cy="238697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999" algn="l">
              <a:spcBef>
                <a:spcPts val="94"/>
              </a:spcBef>
            </a:pPr>
            <a:r>
              <a:rPr lang="ru-RU" sz="1600" b="1" spc="-19" dirty="0" smtClean="0">
                <a:latin typeface="Arial"/>
                <a:cs typeface="Arial"/>
              </a:rPr>
              <a:t>АРТЫҚШЫЛЫҚТАРЫ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53305" y="5885164"/>
            <a:ext cx="11835177" cy="6678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sz="17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КЕЗЕКТЕ ТҰРҒАНДАРДЫҢ БІРІҢҒАЙ РЕСПУБЛИКАЛЫҚ БАЗАСЫНДА </a:t>
            </a:r>
            <a:r>
              <a:rPr lang="ru-RU" sz="17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ТҰРҒАН </a:t>
            </a: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 </a:t>
            </a:r>
            <a:r>
              <a:rPr lang="ru-RU" sz="17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«ТҰРҒЫН </a:t>
            </a: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ҮЙМЕН ҚАМТАМАСЫЗ ЕТУ </a:t>
            </a:r>
            <a:r>
              <a:rPr lang="ru-RU" sz="17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ОРТАЛЫҒЫ» БАЗАСЫНДА </a:t>
            </a: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ТҰРҒАН АЗАМАТТАР АЛДЫНДА </a:t>
            </a:r>
            <a:r>
              <a:rPr lang="ru-RU" sz="17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БАСЫМДЫҚҚА</a:t>
            </a: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 БОЛАДЫ</a:t>
            </a:r>
          </a:p>
        </p:txBody>
      </p:sp>
    </p:spTree>
    <p:extLst>
      <p:ext uri="{BB962C8B-B14F-4D97-AF65-F5344CB8AC3E}">
        <p14:creationId xmlns:p14="http://schemas.microsoft.com/office/powerpoint/2010/main" val="6704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Номер слайда 1"/>
          <p:cNvSpPr txBox="1">
            <a:spLocks/>
          </p:cNvSpPr>
          <p:nvPr/>
        </p:nvSpPr>
        <p:spPr bwMode="auto">
          <a:xfrm>
            <a:off x="11410950" y="5360904"/>
            <a:ext cx="762000" cy="35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endParaRPr lang="ru-RU" sz="1400" dirty="0">
              <a:solidFill>
                <a:srgbClr val="31859C"/>
              </a:solidFill>
              <a:latin typeface="Arial" pitchFamily="34" charset="0"/>
            </a:endParaRPr>
          </a:p>
        </p:txBody>
      </p:sp>
      <p:sp>
        <p:nvSpPr>
          <p:cNvPr id="73" name="Номер слайда 1"/>
          <p:cNvSpPr txBox="1">
            <a:spLocks/>
          </p:cNvSpPr>
          <p:nvPr/>
        </p:nvSpPr>
        <p:spPr bwMode="auto">
          <a:xfrm>
            <a:off x="11642651" y="6542864"/>
            <a:ext cx="542703" cy="35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endParaRPr lang="ru-RU" sz="1200" dirty="0">
              <a:solidFill>
                <a:srgbClr val="31859C"/>
              </a:solidFill>
              <a:latin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44319" y="922787"/>
            <a:ext cx="6717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1.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МЕМЛЕКЕТТІК ТҰРҒЫН ҮЙ ҚОРЫНАН ӨЗДЕРІ ТҰРАТЫН ТҰРҒЫН ҮЙЛЕРДІ МЕНШІГІНЕ ТЕГІН АЛУ</a:t>
            </a:r>
            <a:endParaRPr lang="kk" sz="1400" b="1" dirty="0" smtClean="0">
              <a:solidFill>
                <a:srgbClr val="00206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90013" y="6196224"/>
            <a:ext cx="60223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ЖЕТІМ БАЛАЛАРҒА ТҰРҒЫ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 ҮЙДІҢ </a:t>
            </a:r>
            <a:r>
              <a:rPr lang="k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КЕМІ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НДЕ </a:t>
            </a:r>
            <a:r>
              <a:rPr lang="k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ЫН</a:t>
            </a:r>
            <a:r>
              <a:rPr lang="k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ӨЛУ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Номер слайда 1"/>
          <p:cNvSpPr txBox="1">
            <a:spLocks/>
          </p:cNvSpPr>
          <p:nvPr/>
        </p:nvSpPr>
        <p:spPr bwMode="auto">
          <a:xfrm>
            <a:off x="11678276" y="6578489"/>
            <a:ext cx="542703" cy="35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kk" sz="1200" dirty="0" smtClean="0">
                <a:solidFill>
                  <a:srgbClr val="31859C"/>
                </a:solidFill>
                <a:latin typeface="Arial" pitchFamily="34" charset="0"/>
              </a:rPr>
              <a:t>6</a:t>
            </a:r>
            <a:endParaRPr lang="ru-RU" sz="1200" dirty="0">
              <a:solidFill>
                <a:srgbClr val="31859C"/>
              </a:solidFill>
              <a:latin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76202" y="443764"/>
            <a:ext cx="3662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ҚОЛДАНЫСТАҒЫ</a:t>
            </a:r>
            <a:r>
              <a:rPr lang="kk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МЕХАНИЗМ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854667" y="443764"/>
            <a:ext cx="3350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ҰСЫНЫЛ</a:t>
            </a:r>
            <a:r>
              <a:rPr lang="kk-KZ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АТЫН</a:t>
            </a:r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МЕХАНИЗМ</a:t>
            </a:r>
            <a:endParaRPr lang="ru-RU" b="1" dirty="0">
              <a:solidFill>
                <a:srgbClr val="00660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3069" y="4576052"/>
            <a:ext cx="6265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2. МЕМЛЕКЕТТІК ТҰРҒЫН ҮЙ ҚОРЫНАН ТҰРҒЫН </a:t>
            </a:r>
            <a:r>
              <a:rPr lang="kk-KZ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ҮЙДІ БІРІНШІ КЕЗЕКТЕ АЛУ</a:t>
            </a:r>
            <a:endParaRPr lang="kk" sz="1400" b="1" dirty="0" smtClean="0">
              <a:solidFill>
                <a:srgbClr val="00206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737553" y="1085340"/>
            <a:ext cx="540171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Мемлекеттік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тұрғын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үй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қорынан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тұрғын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үйді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тегін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</a:t>
            </a:r>
            <a:r>
              <a:rPr lang="ru-RU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жекешелендіру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құқығын алып тастау</a:t>
            </a:r>
            <a:endParaRPr lang="ru-RU" b="1" dirty="0" smtClean="0">
              <a:solidFill>
                <a:srgbClr val="00660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kk-KZ" sz="900" b="1" dirty="0" smtClean="0">
              <a:solidFill>
                <a:srgbClr val="00660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indent="201295" algn="just">
              <a:buFont typeface="Wingdings" panose="05000000000000000000" pitchFamily="2" charset="2"/>
              <a:buChar char="Ø"/>
              <a:defRPr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жылдан бастап жалға берілетін тұрғын үй сатып алу </a:t>
            </a: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құқығынсыз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беріледі</a:t>
            </a:r>
            <a:endParaRPr lang="kk-KZ" sz="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01295" algn="just">
              <a:buFont typeface="Wingdings" panose="05000000000000000000" pitchFamily="2" charset="2"/>
              <a:buChar char="Ø"/>
              <a:defRPr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азаматтар үшін жекешелендірудің бірыңғай принципі</a:t>
            </a:r>
            <a:endParaRPr lang="kk-KZ" sz="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01295" algn="just">
              <a:buFont typeface="Wingdings" panose="05000000000000000000" pitchFamily="2" charset="2"/>
              <a:buChar char="Ø"/>
              <a:defRPr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қаражатының қайтарылуын қамтамасыз ету</a:t>
            </a:r>
            <a:endParaRPr lang="kk-KZ" sz="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01295" algn="just">
              <a:buFont typeface="Wingdings" panose="05000000000000000000" pitchFamily="2" charset="2"/>
              <a:buChar char="Ø"/>
              <a:defRPr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қалдық құны бойынша жекешелендіру құқығы сақталады</a:t>
            </a:r>
            <a:endParaRPr lang="kk-KZ" sz="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01295" algn="just">
              <a:buFont typeface="Wingdings" panose="05000000000000000000" pitchFamily="2" charset="2"/>
              <a:buChar char="Ø"/>
              <a:defRPr/>
            </a:pP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 қабылданғанға дейін пайда болған жекешелендіру құқығы 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қалады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737553" y="4801318"/>
            <a:ext cx="5386453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</a:t>
            </a:r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заматтардың </a:t>
            </a:r>
            <a:r>
              <a:rPr lang="kk" b="1" dirty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барлық санаттары арасында </a:t>
            </a:r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тұрғын үй</a:t>
            </a:r>
            <a:r>
              <a:rPr lang="kk-KZ" b="1" dirty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ді ә</a:t>
            </a:r>
            <a:r>
              <a:rPr lang="kk" b="1" dirty="0" smtClean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діл </a:t>
            </a:r>
            <a:r>
              <a:rPr lang="kk" b="1" dirty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бөлу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kk" b="1" dirty="0" smtClean="0">
              <a:solidFill>
                <a:srgbClr val="00660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endParaRPr lang="ru-RU" sz="900" b="1" dirty="0">
              <a:solidFill>
                <a:srgbClr val="00660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kk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 қою күні бойынша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 үйді бөлу</a:t>
            </a:r>
          </a:p>
          <a:p>
            <a:pPr algn="just">
              <a:defRPr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kk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k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 үйді 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деңгейі бойынша бөлу</a:t>
            </a:r>
            <a:r>
              <a:rPr lang="kk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4916" y="1488278"/>
            <a:ext cx="570108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ҰОС ардагерлері;</a:t>
            </a:r>
          </a:p>
          <a:p>
            <a:pPr marL="171450" indent="-171450">
              <a:buFontTx/>
              <a:buChar char="-"/>
            </a:pP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және 2 топтағы мүгедектер;</a:t>
            </a:r>
          </a:p>
          <a:p>
            <a:pPr marL="171450" indent="-171450">
              <a:buFontTx/>
              <a:buChar char="-"/>
            </a:pP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аяси қуғын-сүргін құрбандары;</a:t>
            </a:r>
          </a:p>
          <a:p>
            <a:pPr marL="171450" indent="-171450">
              <a:buFontTx/>
              <a:buChar char="-"/>
            </a:pP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Чернобыль атом электр станциясындағы апаттың </a:t>
            </a: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зардаптарын </a:t>
            </a:r>
            <a:r>
              <a:rPr lang="kk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жоюға қатысқан </a:t>
            </a: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тұлғалар;</a:t>
            </a:r>
            <a:endParaRPr lang="kk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Арал өңіріндегі </a:t>
            </a:r>
            <a:r>
              <a:rPr lang="kk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экологиялық апаттан зардап шеккен </a:t>
            </a: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азаматтар;</a:t>
            </a:r>
            <a:endParaRPr lang="kk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kk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бұрынғы КСРО-ны қорғау кезінде алған жарақаты, контузиясы, зақымдануы салдарынан мүгедек болған әскери қызметшілер;</a:t>
            </a:r>
          </a:p>
          <a:p>
            <a:pPr marL="171450" indent="-171450">
              <a:buFontTx/>
              <a:buChar char="-"/>
            </a:pPr>
            <a:r>
              <a:rPr lang="kk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әскери қызметшілер, сондай-ақ 20 жыл және одан да көп еңбек өтілі бар </a:t>
            </a: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арнайы мемлекеттік органдар</a:t>
            </a: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қызметкерлері;</a:t>
            </a: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kk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әскери борышын өтеу кезінде қаза тапқан (қайтыс болған) </a:t>
            </a: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арнайы </a:t>
            </a:r>
            <a:r>
              <a:rPr lang="kk-KZ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 органдар</a:t>
            </a:r>
            <a:r>
              <a:rPr lang="kk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ішкі істер органдары </a:t>
            </a:r>
            <a:r>
              <a:rPr lang="kk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қызметкерінің</a:t>
            </a:r>
            <a:r>
              <a:rPr lang="kk-KZ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отбасы </a:t>
            </a:r>
            <a:r>
              <a:rPr lang="kk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мүшелері</a:t>
            </a: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</a:t>
            </a:r>
            <a:r>
              <a:rPr lang="kk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арышкерлер</a:t>
            </a: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kk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ғарышкерлікке кандидаттар</a:t>
            </a:r>
            <a:endParaRPr lang="kk-KZ" sz="11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kk-KZ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ішкі істер органдарының </a:t>
            </a:r>
            <a:r>
              <a:rPr lang="kk-KZ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жиырма </a:t>
            </a:r>
            <a:r>
              <a:rPr lang="kk-KZ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одан да көп еңбек </a:t>
            </a:r>
            <a:r>
              <a:rPr lang="kk-KZ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өтілі бар қызметкерлері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" y="-45562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ЖЕҢІЛДІЛІКТЕР 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МЕН </a:t>
            </a:r>
            <a:r>
              <a:rPr lang="kk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БАСЫМДЫҚТАРДЫ </a:t>
            </a: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ҚАЙТА 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ҚАРАУ</a:t>
            </a:r>
            <a:endParaRPr lang="kk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Google Shape;1358;p20"/>
          <p:cNvCxnSpPr/>
          <p:nvPr/>
        </p:nvCxnSpPr>
        <p:spPr>
          <a:xfrm>
            <a:off x="156813" y="358188"/>
            <a:ext cx="11876786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4" name="Группа 3"/>
          <p:cNvGrpSpPr/>
          <p:nvPr/>
        </p:nvGrpSpPr>
        <p:grpSpPr>
          <a:xfrm>
            <a:off x="6109354" y="2336023"/>
            <a:ext cx="504000" cy="468000"/>
            <a:chOff x="6505575" y="2148871"/>
            <a:chExt cx="864675" cy="798939"/>
          </a:xfrm>
        </p:grpSpPr>
        <p:sp>
          <p:nvSpPr>
            <p:cNvPr id="86" name="Нашивка 27"/>
            <p:cNvSpPr/>
            <p:nvPr/>
          </p:nvSpPr>
          <p:spPr>
            <a:xfrm>
              <a:off x="6505575" y="2148871"/>
              <a:ext cx="390525" cy="778189"/>
            </a:xfrm>
            <a:prstGeom prst="chevr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88" name="Нашивка 28"/>
            <p:cNvSpPr/>
            <p:nvPr/>
          </p:nvSpPr>
          <p:spPr>
            <a:xfrm>
              <a:off x="6762875" y="2148872"/>
              <a:ext cx="390525" cy="778189"/>
            </a:xfrm>
            <a:prstGeom prst="chevron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89" name="Нашивка 29"/>
            <p:cNvSpPr/>
            <p:nvPr/>
          </p:nvSpPr>
          <p:spPr>
            <a:xfrm>
              <a:off x="7027349" y="2160748"/>
              <a:ext cx="342901" cy="787062"/>
            </a:xfrm>
            <a:prstGeom prst="chevron">
              <a:avLst/>
            </a:prstGeom>
            <a:solidFill>
              <a:srgbClr val="C4F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6109354" y="5211257"/>
            <a:ext cx="504000" cy="468000"/>
            <a:chOff x="6505575" y="2148871"/>
            <a:chExt cx="864675" cy="798939"/>
          </a:xfrm>
        </p:grpSpPr>
        <p:sp>
          <p:nvSpPr>
            <p:cNvPr id="46" name="Нашивка 27"/>
            <p:cNvSpPr/>
            <p:nvPr/>
          </p:nvSpPr>
          <p:spPr>
            <a:xfrm>
              <a:off x="6505575" y="2148871"/>
              <a:ext cx="390525" cy="778189"/>
            </a:xfrm>
            <a:prstGeom prst="chevr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47" name="Нашивка 28"/>
            <p:cNvSpPr/>
            <p:nvPr/>
          </p:nvSpPr>
          <p:spPr>
            <a:xfrm>
              <a:off x="6762875" y="2148872"/>
              <a:ext cx="390525" cy="778189"/>
            </a:xfrm>
            <a:prstGeom prst="chevron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48" name="Нашивка 29"/>
            <p:cNvSpPr/>
            <p:nvPr/>
          </p:nvSpPr>
          <p:spPr>
            <a:xfrm>
              <a:off x="7027349" y="2160748"/>
              <a:ext cx="342901" cy="787062"/>
            </a:xfrm>
            <a:prstGeom prst="chevron">
              <a:avLst/>
            </a:prstGeom>
            <a:solidFill>
              <a:srgbClr val="C4F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  <p:cxnSp>
        <p:nvCxnSpPr>
          <p:cNvPr id="60" name="Прямая соединительная линия 59"/>
          <p:cNvCxnSpPr/>
          <p:nvPr/>
        </p:nvCxnSpPr>
        <p:spPr>
          <a:xfrm>
            <a:off x="462574" y="5993774"/>
            <a:ext cx="511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27909" y="4287263"/>
            <a:ext cx="11520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4916" y="5211257"/>
            <a:ext cx="570029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ҰОС ардагерлері</a:t>
            </a:r>
          </a:p>
          <a:p>
            <a:pPr marL="171450" indent="-171450">
              <a:buFontTx/>
              <a:buChar char="-"/>
            </a:pP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Жетім</a:t>
            </a: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балалар</a:t>
            </a:r>
            <a:endParaRPr lang="kk" sz="11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kk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Көпбалалы аналар, көпбалалы </a:t>
            </a:r>
            <a:r>
              <a:rPr lang="kk-KZ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отбасылар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40745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оугольник 99"/>
          <p:cNvSpPr/>
          <p:nvPr/>
        </p:nvSpPr>
        <p:spPr>
          <a:xfrm>
            <a:off x="1" y="37563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kk-KZ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ТҰРҒЫН ҮЙ ЖАҒДАЙЛАРЫН ЖАҚСАРТУ ЖӨНІНДЕГІ ШАРАЛАР</a:t>
            </a:r>
            <a:endParaRPr lang="ru-RU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oogle Shape;1357;p20"/>
          <p:cNvGrpSpPr/>
          <p:nvPr/>
        </p:nvGrpSpPr>
        <p:grpSpPr>
          <a:xfrm>
            <a:off x="156813" y="481974"/>
            <a:ext cx="11876786" cy="91160"/>
            <a:chOff x="243577" y="655286"/>
            <a:chExt cx="8731500" cy="63191"/>
          </a:xfrm>
        </p:grpSpPr>
        <p:cxnSp>
          <p:nvCxnSpPr>
            <p:cNvPr id="46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Номер слайда 1"/>
          <p:cNvSpPr txBox="1">
            <a:spLocks/>
          </p:cNvSpPr>
          <p:nvPr/>
        </p:nvSpPr>
        <p:spPr bwMode="auto">
          <a:xfrm>
            <a:off x="11696453" y="6516764"/>
            <a:ext cx="497137" cy="341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fld id="{CDB2C196-4178-44B1-9629-CB960A4F4119}" type="slidenum">
              <a:rPr lang="ru-RU" sz="140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pPr algn="r" eaLnBrk="1" hangingPunct="1"/>
              <a:t>7</a:t>
            </a:fld>
            <a:endParaRPr lang="ru-RU" sz="1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0BC6627E-3E39-4B5D-AC69-99B1B5CB613F}"/>
              </a:ext>
            </a:extLst>
          </p:cNvPr>
          <p:cNvSpPr/>
          <p:nvPr/>
        </p:nvSpPr>
        <p:spPr>
          <a:xfrm>
            <a:off x="7116723" y="1033031"/>
            <a:ext cx="4337339" cy="321797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1999" algn="ctr">
              <a:lnSpc>
                <a:spcPct val="90000"/>
              </a:lnSpc>
              <a:spcBef>
                <a:spcPts val="94"/>
              </a:spcBef>
            </a:pPr>
            <a:r>
              <a:rPr lang="ru-RU" sz="2200" b="1" spc="-19" dirty="0" smtClean="0">
                <a:solidFill>
                  <a:srgbClr val="007A37"/>
                </a:solidFill>
                <a:latin typeface="Arial" pitchFamily="34" charset="0"/>
                <a:ea typeface="+mj-ea"/>
                <a:cs typeface="Arial" pitchFamily="34" charset="0"/>
              </a:rPr>
              <a:t>ҰСЫНЫЛАТЫН ШАРАЛАР</a:t>
            </a:r>
            <a:endParaRPr lang="ru-RU" sz="2200" b="1" spc="-19" dirty="0">
              <a:solidFill>
                <a:srgbClr val="007A37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89506" y="1062516"/>
            <a:ext cx="4322103" cy="349497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1999" algn="ctr">
              <a:lnSpc>
                <a:spcPct val="90000"/>
              </a:lnSpc>
              <a:spcBef>
                <a:spcPts val="94"/>
              </a:spcBef>
            </a:pPr>
            <a:r>
              <a:rPr lang="ru-RU" sz="2400" b="1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АҒЫМДАҒЫ ЖАҒДАЙ</a:t>
            </a:r>
          </a:p>
        </p:txBody>
      </p:sp>
      <p:cxnSp>
        <p:nvCxnSpPr>
          <p:cNvPr id="20" name="Прямая соединительная линия 19"/>
          <p:cNvCxnSpPr>
            <a:cxnSpLocks/>
          </p:cNvCxnSpPr>
          <p:nvPr/>
        </p:nvCxnSpPr>
        <p:spPr>
          <a:xfrm>
            <a:off x="5886289" y="1833279"/>
            <a:ext cx="0" cy="4618138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494962" y="1675320"/>
            <a:ext cx="5124603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Белгілі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санаттағы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азаматтар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алады</a:t>
            </a:r>
            <a:endParaRPr lang="kk-KZ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6110388" y="1566388"/>
            <a:ext cx="5923211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Aft>
                <a:spcPts val="600"/>
              </a:spcAft>
            </a:pP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Тұрғын үйге мұқтаж барлық азаматтар </a:t>
            </a:r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есепке тұра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алады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474594" y="2547797"/>
            <a:ext cx="5144971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Көпбалалы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отбасылар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толық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отбасылар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мәртебесі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балалардың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кәмелетке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толуына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қайтыс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болуына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өзгерген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есептен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шығаруға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жатады</a:t>
            </a:r>
            <a:endParaRPr lang="kk-KZ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6092632" y="2457397"/>
            <a:ext cx="5923211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Aft>
                <a:spcPts val="600"/>
              </a:spcAft>
            </a:pPr>
            <a:r>
              <a:rPr lang="kk-KZ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Балалары кәмелетке толғаннан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не олар қайтыс болғаннан кейін көп балалы отбасылар, толық емес отбасылар үшін</a:t>
            </a:r>
            <a:r>
              <a:rPr lang="kk-KZ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кезектілікті сақтау</a:t>
            </a:r>
            <a:endParaRPr lang="kk-KZ" sz="1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494962" y="3449808"/>
            <a:ext cx="5124603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600" b="1" spc="-19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Қандастар</a:t>
            </a:r>
            <a:r>
              <a:rPr lang="ru-RU" sz="1600" b="1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1600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ҚР </a:t>
            </a:r>
            <a:r>
              <a:rPr lang="ru-RU" sz="1600" spc="-19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азаматтығын</a:t>
            </a:r>
            <a:r>
              <a:rPr lang="ru-RU" sz="1600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1600" spc="-19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алғаннан</a:t>
            </a:r>
            <a:r>
              <a:rPr lang="ru-RU" sz="1600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1600" spc="-19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кейін</a:t>
            </a:r>
            <a:r>
              <a:rPr lang="ru-RU" sz="1600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1600" b="1" spc="-19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кезектен</a:t>
            </a:r>
            <a:r>
              <a:rPr lang="ru-RU" sz="1600" b="1" spc="-19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1600" b="1" spc="-19" dirty="0" err="1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шығаруда</a:t>
            </a:r>
            <a:r>
              <a:rPr lang="ru-RU" sz="1600" b="1" spc="-19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1600" b="1" spc="-19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жатады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6069650" y="3426058"/>
            <a:ext cx="5923211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Aft>
                <a:spcPts val="600"/>
              </a:spcAft>
            </a:pPr>
            <a:r>
              <a:rPr lang="kk-KZ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Солтүстік өңірлерге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қоныс аударған жағдайда қандастар үшін</a:t>
            </a:r>
            <a:r>
              <a:rPr lang="kk-KZ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кезектілікті сақтау</a:t>
            </a:r>
            <a:endParaRPr lang="kk-KZ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494962" y="4488282"/>
            <a:ext cx="5124603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немесе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қоғамдық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міндеттерді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әскери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қызметті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орындау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құқық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тәртібін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қорғау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кезінде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тапқан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адамдардың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отбасылары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кезектілік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тәртібімен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етіледі</a:t>
            </a:r>
            <a:endParaRPr lang="ru-RU" sz="1600" b="1" spc="-19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6069651" y="4514382"/>
            <a:ext cx="5923211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Aft>
                <a:spcPts val="600"/>
              </a:spcAft>
            </a:pP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Мемлекеттік немесе қоғамдық міндеттерді, </a:t>
            </a:r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әскери қызметті орындау кезінде және құқық тәртібін қорғау кезінде </a:t>
            </a:r>
            <a:r>
              <a:rPr lang="kk-KZ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 тапқан </a:t>
            </a:r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адамдардың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отбасыларын әкімдіктер </a:t>
            </a:r>
            <a:r>
              <a:rPr lang="kk-KZ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 жылдан кешіктірмей тұрғын үймен қамтамасыз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етеді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494962" y="5579798"/>
            <a:ext cx="5124603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Кейбір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созылмалы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аурулардың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ауыр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түрлерімен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ауыратын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азаматтарға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қосымша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бөлме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беру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="" xmlns:a16="http://schemas.microsoft.com/office/drawing/2014/main" id="{0A3B3070-9B8A-4365-8AC0-1B3C425294F0}"/>
              </a:ext>
            </a:extLst>
          </p:cNvPr>
          <p:cNvSpPr/>
          <p:nvPr/>
        </p:nvSpPr>
        <p:spPr>
          <a:xfrm>
            <a:off x="6090019" y="5500012"/>
            <a:ext cx="5923211" cy="7566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600" b="1" dirty="0" err="1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Мүгедек</a:t>
            </a:r>
            <a:r>
              <a:rPr lang="ru-RU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балаларды</a:t>
            </a:r>
            <a:r>
              <a:rPr lang="ru-RU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тәрбиелеп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отырған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отбасыларға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да </a:t>
            </a:r>
            <a:r>
              <a:rPr lang="ru-RU" sz="1600" b="1" dirty="0" err="1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қосымша</a:t>
            </a:r>
            <a:r>
              <a:rPr lang="ru-RU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бөлме</a:t>
            </a:r>
            <a:r>
              <a:rPr lang="ru-RU" sz="1600" b="1" dirty="0">
                <a:solidFill>
                  <a:srgbClr val="0066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беру</a:t>
            </a:r>
            <a:endParaRPr lang="ru-RU" sz="1600" b="1" dirty="0">
              <a:solidFill>
                <a:srgbClr val="0066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5556836" y="970100"/>
            <a:ext cx="658905" cy="478925"/>
            <a:chOff x="5466557" y="651715"/>
            <a:chExt cx="971549" cy="787064"/>
          </a:xfrm>
        </p:grpSpPr>
        <p:sp>
          <p:nvSpPr>
            <p:cNvPr id="33" name="Нашивка 27"/>
            <p:cNvSpPr/>
            <p:nvPr/>
          </p:nvSpPr>
          <p:spPr>
            <a:xfrm>
              <a:off x="5466557" y="651715"/>
              <a:ext cx="390525" cy="778189"/>
            </a:xfrm>
            <a:prstGeom prst="chevr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4" name="Нашивка 28"/>
            <p:cNvSpPr/>
            <p:nvPr/>
          </p:nvSpPr>
          <p:spPr>
            <a:xfrm>
              <a:off x="5771357" y="651716"/>
              <a:ext cx="390525" cy="778189"/>
            </a:xfrm>
            <a:prstGeom prst="chevron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6" name="Нашивка 29"/>
            <p:cNvSpPr/>
            <p:nvPr/>
          </p:nvSpPr>
          <p:spPr>
            <a:xfrm>
              <a:off x="6095206" y="651717"/>
              <a:ext cx="342900" cy="787062"/>
            </a:xfrm>
            <a:prstGeom prst="chevron">
              <a:avLst/>
            </a:prstGeom>
            <a:solidFill>
              <a:srgbClr val="C4F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216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86563"/>
              </p:ext>
            </p:extLst>
          </p:nvPr>
        </p:nvGraphicFramePr>
        <p:xfrm>
          <a:off x="542569" y="5731760"/>
          <a:ext cx="11303230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03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" sz="1600" b="1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</a:t>
                      </a:r>
                      <a:r>
                        <a:rPr lang="kk-KZ" sz="1600" b="1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езекте тұрғандардың </a:t>
                      </a:r>
                      <a:r>
                        <a:rPr lang="kk" sz="1600" b="1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бірыңғай</a:t>
                      </a:r>
                      <a:r>
                        <a:rPr lang="kk-KZ" sz="1600" b="1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базасының</a:t>
                      </a:r>
                      <a:r>
                        <a:rPr lang="kk" sz="1600" b="1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дербес деректерінің </a:t>
                      </a:r>
                      <a:r>
                        <a:rPr lang="kk" sz="1600" b="1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сақталуы, </a:t>
                      </a:r>
                      <a:r>
                        <a:rPr lang="kk-KZ" sz="1600" b="1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қауіпсіздігі</a:t>
                      </a:r>
                      <a:r>
                        <a:rPr lang="kk" sz="1600" b="1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және қорғалуы </a:t>
                      </a:r>
                      <a:r>
                        <a:rPr lang="kk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ақпараттық-коммуникациялық технологиялар </a:t>
                      </a:r>
                      <a:r>
                        <a:rPr lang="kk-KZ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 </a:t>
                      </a:r>
                      <a:r>
                        <a:rPr lang="kk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банктердің ақпараттық қауіпсіздігін қамтамасыз ету </a:t>
                      </a:r>
                      <a:r>
                        <a:rPr lang="kk-KZ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сала</a:t>
                      </a:r>
                      <a:r>
                        <a:rPr lang="kk-KZ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ларындағы</a:t>
                      </a:r>
                      <a:r>
                        <a:rPr lang="kk-KZ" sz="1600" b="1" kern="1200" baseline="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талаптарға</a:t>
                      </a:r>
                      <a:r>
                        <a:rPr lang="kk-KZ" sz="1600" b="1" kern="1200" baseline="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сәйкес жүзеге асады </a:t>
                      </a:r>
                      <a:r>
                        <a:rPr lang="kk" sz="1600" b="1" kern="1200" dirty="0" smtClean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403" y="975723"/>
            <a:ext cx="3815565" cy="379016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172842" y="4777604"/>
            <a:ext cx="3418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Тұрғын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үймен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қамтамасыз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err="1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ету</a:t>
            </a:r>
            <a:r>
              <a:rPr lang="ru-RU" b="1" dirty="0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орталығы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728483" y="975723"/>
            <a:ext cx="1967239" cy="1040019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2"/>
                </a:solidFill>
              </a:rPr>
              <a:t>Ақпараттық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</a:rPr>
              <a:t>қауіпсіздік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</a:rPr>
              <a:t>саласындағы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бірыңғай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талаптар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20" name="Блок-схема: процесс 19"/>
          <p:cNvSpPr/>
          <p:nvPr/>
        </p:nvSpPr>
        <p:spPr>
          <a:xfrm>
            <a:off x="728483" y="2217420"/>
            <a:ext cx="1967239" cy="102152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2"/>
                </a:solidFill>
              </a:rPr>
              <a:t>Ақпараттық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</a:rPr>
              <a:t>қауіпсіздікті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қамтамасыз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</a:rPr>
              <a:t>ету</a:t>
            </a:r>
            <a:r>
              <a:rPr lang="ru-RU" sz="1600" b="1" dirty="0" smtClean="0">
                <a:solidFill>
                  <a:schemeClr val="tx2"/>
                </a:solidFill>
              </a:rPr>
              <a:t>  </a:t>
            </a:r>
            <a:r>
              <a:rPr lang="ru-RU" sz="1600" b="1" dirty="0" err="1" smtClean="0">
                <a:solidFill>
                  <a:schemeClr val="tx2"/>
                </a:solidFill>
              </a:rPr>
              <a:t>талаптары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728483" y="3623148"/>
            <a:ext cx="1967239" cy="1094344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2"/>
                </a:solidFill>
              </a:rPr>
              <a:t>Дербес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деректер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туралы</a:t>
            </a:r>
            <a:r>
              <a:rPr lang="ru-RU" sz="1600" b="1" dirty="0">
                <a:solidFill>
                  <a:schemeClr val="tx2"/>
                </a:solidFill>
              </a:rPr>
              <a:t> ҚР </a:t>
            </a:r>
            <a:r>
              <a:rPr lang="ru-RU" sz="1600" b="1" dirty="0" err="1">
                <a:solidFill>
                  <a:schemeClr val="tx2"/>
                </a:solidFill>
              </a:rPr>
              <a:t>Заңы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22" name="Блок-схема: процесс 21"/>
          <p:cNvSpPr/>
          <p:nvPr/>
        </p:nvSpPr>
        <p:spPr>
          <a:xfrm>
            <a:off x="9067714" y="1114411"/>
            <a:ext cx="2401165" cy="983179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2"/>
                </a:solidFill>
              </a:rPr>
              <a:t>Банктер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және</a:t>
            </a:r>
            <a:r>
              <a:rPr lang="ru-RU" sz="1600" b="1" dirty="0">
                <a:solidFill>
                  <a:schemeClr val="tx2"/>
                </a:solidFill>
              </a:rPr>
              <a:t> банк </a:t>
            </a:r>
            <a:r>
              <a:rPr lang="ru-RU" sz="1600" b="1" dirty="0" err="1">
                <a:solidFill>
                  <a:schemeClr val="tx2"/>
                </a:solidFill>
              </a:rPr>
              <a:t>қызметі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туралы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З</a:t>
            </a:r>
            <a:r>
              <a:rPr lang="ru-RU" sz="1600" b="1" dirty="0" err="1" smtClean="0">
                <a:solidFill>
                  <a:schemeClr val="tx2"/>
                </a:solidFill>
              </a:rPr>
              <a:t>аң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23" name="Блок-схема: процесс 22"/>
          <p:cNvSpPr/>
          <p:nvPr/>
        </p:nvSpPr>
        <p:spPr>
          <a:xfrm>
            <a:off x="9092106" y="2457307"/>
            <a:ext cx="2376773" cy="826997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ГТС-та </a:t>
            </a:r>
            <a:r>
              <a:rPr lang="ru-RU" sz="1600" b="1" dirty="0" err="1">
                <a:solidFill>
                  <a:schemeClr val="tx2"/>
                </a:solidFill>
              </a:rPr>
              <a:t>аттестаттау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24" name="Блок-схема: процесс 23"/>
          <p:cNvSpPr/>
          <p:nvPr/>
        </p:nvSpPr>
        <p:spPr>
          <a:xfrm>
            <a:off x="9024960" y="3524621"/>
            <a:ext cx="2435145" cy="1547156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2"/>
                </a:solidFill>
              </a:rPr>
              <a:t>Цифрлық</a:t>
            </a:r>
            <a:r>
              <a:rPr lang="ru-RU" sz="1600" b="1" dirty="0" smtClean="0">
                <a:solidFill>
                  <a:schemeClr val="tx2"/>
                </a:solidFill>
              </a:rPr>
              <a:t> даму </a:t>
            </a:r>
            <a:r>
              <a:rPr lang="ru-RU" sz="1600" b="1" dirty="0" err="1" smtClean="0">
                <a:solidFill>
                  <a:schemeClr val="tx2"/>
                </a:solidFill>
              </a:rPr>
              <a:t>министрлігінің</a:t>
            </a:r>
            <a:endParaRPr lang="ru-RU" sz="1600" b="1" dirty="0">
              <a:solidFill>
                <a:schemeClr val="tx2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«</a:t>
            </a:r>
            <a:r>
              <a:rPr lang="ru-RU" sz="1600" b="1" dirty="0" err="1" smtClean="0">
                <a:solidFill>
                  <a:schemeClr val="tx2"/>
                </a:solidFill>
              </a:rPr>
              <a:t>Дербес</a:t>
            </a:r>
            <a:r>
              <a:rPr lang="ru-RU" sz="1600" b="1" dirty="0" smtClean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деректерге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қолжетімділікті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>
                <a:solidFill>
                  <a:schemeClr val="tx2"/>
                </a:solidFill>
              </a:rPr>
              <a:t>бақылау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</a:rPr>
              <a:t>сервисі</a:t>
            </a:r>
            <a:r>
              <a:rPr lang="ru-RU" sz="1600" b="1" dirty="0" smtClean="0">
                <a:solidFill>
                  <a:schemeClr val="tx2"/>
                </a:solidFill>
              </a:rPr>
              <a:t>»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3007286" y="1474387"/>
            <a:ext cx="770809" cy="356274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войная стрелка влево/вправо 24"/>
          <p:cNvSpPr/>
          <p:nvPr/>
        </p:nvSpPr>
        <p:spPr>
          <a:xfrm>
            <a:off x="2997422" y="2693828"/>
            <a:ext cx="770809" cy="356274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войная стрелка влево/вправо 25"/>
          <p:cNvSpPr/>
          <p:nvPr/>
        </p:nvSpPr>
        <p:spPr>
          <a:xfrm>
            <a:off x="3007286" y="3992182"/>
            <a:ext cx="770809" cy="356274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войная стрелка влево/вправо 26"/>
          <p:cNvSpPr/>
          <p:nvPr/>
        </p:nvSpPr>
        <p:spPr>
          <a:xfrm>
            <a:off x="8050437" y="1417475"/>
            <a:ext cx="770809" cy="356274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войная стрелка влево/вправо 28"/>
          <p:cNvSpPr/>
          <p:nvPr/>
        </p:nvSpPr>
        <p:spPr>
          <a:xfrm>
            <a:off x="8050437" y="2718273"/>
            <a:ext cx="770809" cy="356274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войная стрелка влево/вправо 29"/>
          <p:cNvSpPr/>
          <p:nvPr/>
        </p:nvSpPr>
        <p:spPr>
          <a:xfrm>
            <a:off x="8050437" y="4069456"/>
            <a:ext cx="770809" cy="356274"/>
          </a:xfrm>
          <a:prstGeom prst="leftRightArrow">
            <a:avLst/>
          </a:prstGeom>
          <a:solidFill>
            <a:schemeClr val="accent3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Picture 12" descr="https://www.pinclipart.com/picdir/big/525-5257368_check-box-png-tick-box-icon-png-clipart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078" y="5695001"/>
            <a:ext cx="252563" cy="231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285386" y="5572627"/>
            <a:ext cx="11641298" cy="1032210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67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 bwMode="auto">
          <a:xfrm>
            <a:off x="11663917" y="6507239"/>
            <a:ext cx="542703" cy="35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kk-KZ" sz="1200" dirty="0" smtClean="0">
                <a:solidFill>
                  <a:srgbClr val="31859C"/>
                </a:solidFill>
                <a:latin typeface="Arial" pitchFamily="34" charset="0"/>
              </a:rPr>
              <a:t>8</a:t>
            </a:r>
            <a:endParaRPr lang="ru-RU" sz="1200" dirty="0">
              <a:solidFill>
                <a:srgbClr val="31859C"/>
              </a:solidFill>
              <a:latin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" y="17888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ru-RU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ЕСЕПКЕ ҚОЙЫЛҒАН АЗАМАТТАРДЫҢ  ДЕРЕКТЕРІНІҢ САҚТАЛУЫ</a:t>
            </a:r>
            <a:endParaRPr lang="ru-RU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oogle Shape;1357;p20"/>
          <p:cNvGrpSpPr/>
          <p:nvPr/>
        </p:nvGrpSpPr>
        <p:grpSpPr>
          <a:xfrm>
            <a:off x="156813" y="462299"/>
            <a:ext cx="11876786" cy="91160"/>
            <a:chOff x="243577" y="655286"/>
            <a:chExt cx="8731500" cy="63191"/>
          </a:xfrm>
        </p:grpSpPr>
        <p:cxnSp>
          <p:nvCxnSpPr>
            <p:cNvPr id="36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8329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Номер слайда 1"/>
          <p:cNvSpPr txBox="1">
            <a:spLocks/>
          </p:cNvSpPr>
          <p:nvPr/>
        </p:nvSpPr>
        <p:spPr bwMode="auto">
          <a:xfrm>
            <a:off x="11642651" y="6542864"/>
            <a:ext cx="542703" cy="35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864" tIns="60432" rIns="120864" bIns="60432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kk-KZ" sz="1200" dirty="0" smtClean="0">
                <a:solidFill>
                  <a:srgbClr val="31859C"/>
                </a:solidFill>
                <a:latin typeface="Arial" pitchFamily="34" charset="0"/>
              </a:rPr>
              <a:t>9</a:t>
            </a:r>
            <a:endParaRPr lang="ru-RU" sz="1200" dirty="0">
              <a:solidFill>
                <a:srgbClr val="31859C"/>
              </a:solidFill>
              <a:latin typeface="Arial" pitchFamily="34" charset="0"/>
            </a:endParaRPr>
          </a:p>
        </p:txBody>
      </p:sp>
      <p:sp>
        <p:nvSpPr>
          <p:cNvPr id="26" name="Прямоугольник 31"/>
          <p:cNvSpPr>
            <a:spLocks noChangeArrowheads="1"/>
          </p:cNvSpPr>
          <p:nvPr/>
        </p:nvSpPr>
        <p:spPr bwMode="auto">
          <a:xfrm>
            <a:off x="3305018" y="892755"/>
            <a:ext cx="30304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kk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 :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H="1">
            <a:off x="3130185" y="972367"/>
            <a:ext cx="45725" cy="529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63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63"/>
          <p:cNvSpPr/>
          <p:nvPr/>
        </p:nvSpPr>
        <p:spPr bwMode="auto">
          <a:xfrm>
            <a:off x="351860" y="892755"/>
            <a:ext cx="2470243" cy="54587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/>
            <a:r>
              <a:rPr lang="ru-RU" sz="2400" b="1" kern="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2400" b="1" kern="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kern="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endParaRPr lang="ru-RU" sz="2400" b="1" kern="0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59"/>
          <p:cNvSpPr/>
          <p:nvPr/>
        </p:nvSpPr>
        <p:spPr bwMode="auto">
          <a:xfrm>
            <a:off x="593800" y="5580085"/>
            <a:ext cx="1954479" cy="4993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k-KZ" sz="2400" b="1" kern="0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Жұмысшы</a:t>
            </a:r>
            <a:endParaRPr lang="en-US" sz="2400" b="1" kern="0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12" descr="Дома PNG картинки скачать бесплатно, дом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094" y="2186562"/>
            <a:ext cx="1087772" cy="913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15"/>
          <p:cNvSpPr txBox="1">
            <a:spLocks noChangeArrowheads="1"/>
          </p:cNvSpPr>
          <p:nvPr/>
        </p:nvSpPr>
        <p:spPr bwMode="auto">
          <a:xfrm>
            <a:off x="-39392" y="1348500"/>
            <a:ext cx="315477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kk" sz="1400" i="1" dirty="0">
                <a:solidFill>
                  <a:srgbClr val="002060"/>
                </a:solidFill>
                <a:latin typeface="Arial" pitchFamily="34" charset="0"/>
              </a:rPr>
              <a:t>өз қаражаты есебінен құрылыс</a:t>
            </a:r>
            <a:endParaRPr lang="ru-RU" sz="1400" i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32" name="TextBox 17"/>
          <p:cNvSpPr txBox="1">
            <a:spLocks noChangeArrowheads="1"/>
          </p:cNvSpPr>
          <p:nvPr/>
        </p:nvSpPr>
        <p:spPr bwMode="auto">
          <a:xfrm>
            <a:off x="-84480" y="4339760"/>
            <a:ext cx="334292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marL="285750" indent="-285750">
              <a:buFont typeface="Wingdings" pitchFamily="2" charset="2"/>
              <a:buChar char="Ø"/>
              <a:defRPr sz="1400" i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cs typeface="Arial" pitchFamily="34" charset="0"/>
              </a:defRPr>
            </a:lvl2pPr>
            <a:lvl3pPr marL="1143000" indent="-228600">
              <a:defRPr>
                <a:cs typeface="Arial" pitchFamily="34" charset="0"/>
              </a:defRPr>
            </a:lvl3pPr>
            <a:lvl4pPr marL="1600200" indent="-228600">
              <a:defRPr>
                <a:cs typeface="Arial" pitchFamily="34" charset="0"/>
              </a:defRPr>
            </a:lvl4pPr>
            <a:lvl5pPr marL="2057400" indent="-228600">
              <a:defRPr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cs typeface="Arial" pitchFamily="34" charset="0"/>
              </a:defRPr>
            </a:lvl9pPr>
          </a:lstStyle>
          <a:p>
            <a:pPr marL="0" indent="0" algn="ctr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Ауыл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шаруашылығын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қаржылай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қолдау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қоры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арқылы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мемлекеттен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sz="1800" b="1" dirty="0">
                <a:solidFill>
                  <a:srgbClr val="015316"/>
                </a:solidFill>
              </a:rPr>
              <a:t>50%</a:t>
            </a:r>
            <a:r>
              <a:rPr lang="ru-RU" dirty="0" smtClean="0">
                <a:solidFill>
                  <a:srgbClr val="002060"/>
                </a:solidFill>
              </a:rPr>
              <a:t> субсидия (</a:t>
            </a:r>
            <a:r>
              <a:rPr lang="ru-RU" dirty="0" err="1">
                <a:solidFill>
                  <a:srgbClr val="002060"/>
                </a:solidFill>
              </a:rPr>
              <a:t>Бәйтерек</a:t>
            </a:r>
            <a:r>
              <a:rPr lang="ru-RU" dirty="0">
                <a:solidFill>
                  <a:srgbClr val="002060"/>
                </a:solidFill>
              </a:rPr>
              <a:t> ҰБХ АҚ)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444" y="5988173"/>
            <a:ext cx="31690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kk-KZ" sz="1400" i="1" dirty="0" smtClean="0">
                <a:solidFill>
                  <a:srgbClr val="015316"/>
                </a:solidFill>
                <a:latin typeface="Arial" pitchFamily="34" charset="0"/>
              </a:rPr>
              <a:t>5-жылдық</a:t>
            </a:r>
            <a:r>
              <a:rPr lang="kk-KZ" sz="1400" i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kk-KZ" sz="1400" i="1" dirty="0">
                <a:solidFill>
                  <a:srgbClr val="002060"/>
                </a:solidFill>
                <a:latin typeface="Arial" pitchFamily="34" charset="0"/>
              </a:rPr>
              <a:t>еңбек </a:t>
            </a:r>
            <a:r>
              <a:rPr lang="kk-KZ" sz="1400" i="1" dirty="0" smtClean="0">
                <a:solidFill>
                  <a:srgbClr val="002060"/>
                </a:solidFill>
                <a:latin typeface="Arial" pitchFamily="34" charset="0"/>
              </a:rPr>
              <a:t>шарты 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Arial" pitchFamily="34" charset="0"/>
              </a:rPr>
              <a:t>шеңберінде тұрғын үйді пайдалану</a:t>
            </a: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866058" y="3182937"/>
            <a:ext cx="1441847" cy="230097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/>
            <a:endParaRPr lang="ru-RU" sz="1600"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 rot="10800000">
            <a:off x="866058" y="1917366"/>
            <a:ext cx="1441847" cy="230097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/>
            <a:endParaRPr lang="ru-RU" sz="1600"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2" descr="https://static.thenounproject.com/png/1102559-200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89" y="3485043"/>
            <a:ext cx="1239583" cy="853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Равнобедренный треугольник 36"/>
          <p:cNvSpPr/>
          <p:nvPr/>
        </p:nvSpPr>
        <p:spPr>
          <a:xfrm rot="10800000">
            <a:off x="866058" y="5336805"/>
            <a:ext cx="1441847" cy="230097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/>
            <a:endParaRPr lang="ru-RU" sz="1600"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9754857" y="892755"/>
            <a:ext cx="2388965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РБ-ДАН ҚАЖЕТТІ ҚАРАЖАТ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9650312" y="3317166"/>
            <a:ext cx="15311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14,3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209698" y="3469567"/>
            <a:ext cx="931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ТЕНГЕ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203418" y="2391855"/>
            <a:ext cx="36130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kk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ТҰРҒЫН ҮЙ АЛАҢЫ </a:t>
            </a:r>
            <a:r>
              <a:rPr lang="kk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100 </a:t>
            </a:r>
            <a:r>
              <a:rPr lang="kk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ШАРШЫ МЕТ</a:t>
            </a:r>
            <a:r>
              <a:rPr lang="kk" sz="1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Р;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kk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ТҰРҒЫН ҮЙДІҢ ҚҰНЫ </a:t>
            </a:r>
            <a:endParaRPr lang="kk-KZ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kk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kk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" sz="1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МИЛЛИОН </a:t>
            </a:r>
            <a:r>
              <a:rPr lang="kk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kk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kk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k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50% </a:t>
            </a:r>
            <a:r>
              <a:rPr lang="kk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СУБСИДИЯ;</a:t>
            </a:r>
            <a:endParaRPr lang="kk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k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 ЖЫЛДЫҚ </a:t>
            </a:r>
            <a:r>
              <a:rPr lang="kk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ЕҢБЕК КЕЛІСІМІ;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k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 ЖЫЛДАН </a:t>
            </a:r>
            <a:r>
              <a:rPr lang="kk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КЕЙІН ҚЫЗМЕТКЕРДІҢ ҚҰРЫЛЫС </a:t>
            </a:r>
            <a:r>
              <a:rPr lang="kk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ҚҰНЫ</a:t>
            </a:r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</a:t>
            </a:r>
            <a:r>
              <a:rPr lang="kk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ТҰРҒЫН ҮЙДІ</a:t>
            </a:r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Ң</a:t>
            </a:r>
            <a:r>
              <a:rPr lang="kk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50% </a:t>
            </a:r>
            <a:r>
              <a:rPr lang="kk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САТЫП </a:t>
            </a:r>
            <a:r>
              <a:rPr lang="kk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724926" y="892755"/>
            <a:ext cx="254856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ҚАЖЕТТІЛІК</a:t>
            </a:r>
            <a:endParaRPr lang="ru-RU" sz="2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041252" y="2230496"/>
            <a:ext cx="191590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2 855</a:t>
            </a:r>
            <a:endParaRPr lang="ru-RU" sz="5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96753" y="2984346"/>
            <a:ext cx="2980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" sz="2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Тұрғын </a:t>
            </a:r>
            <a:r>
              <a:rPr lang="kk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үй</a:t>
            </a:r>
            <a:endParaRPr lang="ru-RU" sz="28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522152" y="3604137"/>
            <a:ext cx="9541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76</a:t>
            </a:r>
            <a:endParaRPr lang="ru-RU" sz="5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37143" y="4395445"/>
            <a:ext cx="1927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АУДАНДА</a:t>
            </a:r>
            <a:endParaRPr lang="ru-RU" sz="28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19" descr="https://upload.wikimedia.org/wikipedia/commons/1/1a/Money_Emblem_Crop_293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4198" y="2665260"/>
            <a:ext cx="772752" cy="66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Прямоугольник 41"/>
          <p:cNvSpPr/>
          <p:nvPr/>
        </p:nvSpPr>
        <p:spPr>
          <a:xfrm flipH="1">
            <a:off x="6858679" y="972367"/>
            <a:ext cx="0" cy="5292000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" y="-5862"/>
            <a:ext cx="12192000" cy="439793"/>
          </a:xfrm>
          <a:prstGeom prst="rect">
            <a:avLst/>
          </a:prstGeom>
        </p:spPr>
        <p:txBody>
          <a:bodyPr lIns="67481" tIns="33740" rIns="67481" bIns="3374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kk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АУЫЛДА ТҰРҒЫН ҮЙ 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С</a:t>
            </a:r>
            <a:r>
              <a:rPr lang="kk-KZ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АЛ</a:t>
            </a:r>
            <a:r>
              <a:rPr lang="kk" altLang="ru-RU" b="1" dirty="0" smtClean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У </a:t>
            </a:r>
            <a:r>
              <a:rPr lang="kk" altLang="ru-RU" b="1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МЕХАНИЗМІ</a:t>
            </a:r>
            <a:endParaRPr lang="ru-RU" altLang="ru-RU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Google Shape;1357;p20"/>
          <p:cNvGrpSpPr/>
          <p:nvPr/>
        </p:nvGrpSpPr>
        <p:grpSpPr>
          <a:xfrm>
            <a:off x="156813" y="438549"/>
            <a:ext cx="11876786" cy="91160"/>
            <a:chOff x="243577" y="655286"/>
            <a:chExt cx="8731500" cy="63191"/>
          </a:xfrm>
        </p:grpSpPr>
        <p:cxnSp>
          <p:nvCxnSpPr>
            <p:cNvPr id="51" name="Google Shape;1358;p20"/>
            <p:cNvCxnSpPr/>
            <p:nvPr/>
          </p:nvCxnSpPr>
          <p:spPr>
            <a:xfrm>
              <a:off x="243577" y="655286"/>
              <a:ext cx="8731500" cy="0"/>
            </a:xfrm>
            <a:prstGeom prst="straightConnector1">
              <a:avLst/>
            </a:prstGeom>
            <a:noFill/>
            <a:ln w="28575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2" name="Google Shape;1359;p20"/>
            <p:cNvCxnSpPr/>
            <p:nvPr/>
          </p:nvCxnSpPr>
          <p:spPr>
            <a:xfrm>
              <a:off x="355089" y="718477"/>
              <a:ext cx="8530800" cy="0"/>
            </a:xfrm>
            <a:prstGeom prst="straightConnector1">
              <a:avLst/>
            </a:prstGeom>
            <a:noFill/>
            <a:ln w="12700" cap="flat" cmpd="sng">
              <a:solidFill>
                <a:srgbClr val="1E4E79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3" name="Прямоугольник 52"/>
          <p:cNvSpPr/>
          <p:nvPr/>
        </p:nvSpPr>
        <p:spPr>
          <a:xfrm flipH="1">
            <a:off x="9471248" y="972367"/>
            <a:ext cx="0" cy="5292000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6669</TotalTime>
  <Words>1232</Words>
  <Application>Microsoft Office PowerPoint</Application>
  <PresentationFormat>Широкоэкранный</PresentationFormat>
  <Paragraphs>205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Tahoma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Аубакирова Бибисара</cp:lastModifiedBy>
  <cp:revision>566</cp:revision>
  <cp:lastPrinted>2022-03-05T14:11:21Z</cp:lastPrinted>
  <dcterms:created xsi:type="dcterms:W3CDTF">2020-05-07T03:54:44Z</dcterms:created>
  <dcterms:modified xsi:type="dcterms:W3CDTF">2022-04-01T14:32:15Z</dcterms:modified>
</cp:coreProperties>
</file>