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26" r:id="rId1"/>
  </p:sldMasterIdLst>
  <p:notesMasterIdLst>
    <p:notesMasterId r:id="rId20"/>
  </p:notesMasterIdLst>
  <p:handoutMasterIdLst>
    <p:handoutMasterId r:id="rId21"/>
  </p:handoutMasterIdLst>
  <p:sldIdLst>
    <p:sldId id="795" r:id="rId2"/>
    <p:sldId id="794" r:id="rId3"/>
    <p:sldId id="799" r:id="rId4"/>
    <p:sldId id="814" r:id="rId5"/>
    <p:sldId id="863" r:id="rId6"/>
    <p:sldId id="857" r:id="rId7"/>
    <p:sldId id="870" r:id="rId8"/>
    <p:sldId id="824" r:id="rId9"/>
    <p:sldId id="868" r:id="rId10"/>
    <p:sldId id="873" r:id="rId11"/>
    <p:sldId id="869" r:id="rId12"/>
    <p:sldId id="867" r:id="rId13"/>
    <p:sldId id="865" r:id="rId14"/>
    <p:sldId id="864" r:id="rId15"/>
    <p:sldId id="839" r:id="rId16"/>
    <p:sldId id="858" r:id="rId17"/>
    <p:sldId id="841" r:id="rId18"/>
    <p:sldId id="872" r:id="rId19"/>
  </p:sldIdLst>
  <p:sldSz cx="9144000" cy="5143500" type="screen16x9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389626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779252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168878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558503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1948129" algn="l" defTabSz="77925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6pPr>
    <a:lvl7pPr marL="2337755" algn="l" defTabSz="77925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7pPr>
    <a:lvl8pPr marL="2727381" algn="l" defTabSz="77925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8pPr>
    <a:lvl9pPr marL="3117007" algn="l" defTabSz="77925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2">
          <p15:clr>
            <a:srgbClr val="A4A3A4"/>
          </p15:clr>
        </p15:guide>
        <p15:guide id="2" pos="368">
          <p15:clr>
            <a:srgbClr val="A4A3A4"/>
          </p15:clr>
        </p15:guide>
        <p15:guide id="3" pos="398">
          <p15:clr>
            <a:srgbClr val="A4A3A4"/>
          </p15:clr>
        </p15:guide>
        <p15:guide id="4" orient="horz" pos="2777">
          <p15:clr>
            <a:srgbClr val="A4A3A4"/>
          </p15:clr>
        </p15:guide>
        <p15:guide id="5" pos="340">
          <p15:clr>
            <a:srgbClr val="A4A3A4"/>
          </p15:clr>
        </p15:guide>
        <p15:guide id="6" pos="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6" userDrawn="1">
          <p15:clr>
            <a:srgbClr val="A4A3A4"/>
          </p15:clr>
        </p15:guide>
        <p15:guide id="2" pos="2154" userDrawn="1">
          <p15:clr>
            <a:srgbClr val="A4A3A4"/>
          </p15:clr>
        </p15:guide>
        <p15:guide id="3" orient="horz" pos="3123" userDrawn="1">
          <p15:clr>
            <a:srgbClr val="A4A3A4"/>
          </p15:clr>
        </p15:guide>
        <p15:guide id="4" orient="horz" pos="3089" userDrawn="1">
          <p15:clr>
            <a:srgbClr val="A4A3A4"/>
          </p15:clr>
        </p15:guide>
        <p15:guide id="5" orient="horz" pos="3127" userDrawn="1">
          <p15:clr>
            <a:srgbClr val="A4A3A4"/>
          </p15:clr>
        </p15:guide>
        <p15:guide id="6" orient="horz" pos="3144" userDrawn="1">
          <p15:clr>
            <a:srgbClr val="A4A3A4"/>
          </p15:clr>
        </p15:guide>
        <p15:guide id="7" orient="horz" pos="3110" userDrawn="1">
          <p15:clr>
            <a:srgbClr val="A4A3A4"/>
          </p15:clr>
        </p15:guide>
        <p15:guide id="8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336699"/>
    <a:srgbClr val="006600"/>
    <a:srgbClr val="003366"/>
    <a:srgbClr val="1E7457"/>
    <a:srgbClr val="FF9966"/>
    <a:srgbClr val="0000FF"/>
    <a:srgbClr val="FF6600"/>
    <a:srgbClr val="C0D5EA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9" autoAdjust="0"/>
    <p:restoredTop sz="94307" autoAdjust="0"/>
  </p:normalViewPr>
  <p:slideViewPr>
    <p:cSldViewPr>
      <p:cViewPr varScale="1">
        <p:scale>
          <a:sx n="148" d="100"/>
          <a:sy n="148" d="100"/>
        </p:scale>
        <p:origin x="840" y="96"/>
      </p:cViewPr>
      <p:guideLst>
        <p:guide orient="horz" pos="3702"/>
        <p:guide pos="368"/>
        <p:guide pos="398"/>
        <p:guide orient="horz" pos="2777"/>
        <p:guide pos="340"/>
        <p:guide pos="367"/>
      </p:guideLst>
    </p:cSldViewPr>
  </p:slideViewPr>
  <p:outlineViewPr>
    <p:cViewPr>
      <p:scale>
        <a:sx n="33" d="100"/>
        <a:sy n="33" d="100"/>
      </p:scale>
      <p:origin x="18" y="30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852"/>
    </p:cViewPr>
  </p:sorterViewPr>
  <p:notesViewPr>
    <p:cSldViewPr>
      <p:cViewPr varScale="1">
        <p:scale>
          <a:sx n="47" d="100"/>
          <a:sy n="47" d="100"/>
        </p:scale>
        <p:origin x="-1938" y="-114"/>
      </p:cViewPr>
      <p:guideLst>
        <p:guide orient="horz" pos="3106"/>
        <p:guide pos="2154"/>
        <p:guide orient="horz" pos="3123"/>
        <p:guide orient="horz" pos="3089"/>
        <p:guide orient="horz" pos="3127"/>
        <p:guide orient="horz" pos="3144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0DA6C3-D439-4F33-9209-0C235FFC094A}" type="doc">
      <dgm:prSet loTypeId="urn:microsoft.com/office/officeart/2005/8/layout/pyramid2" loCatId="pyramid" qsTypeId="urn:microsoft.com/office/officeart/2005/8/quickstyle/3d2" qsCatId="3D" csTypeId="urn:microsoft.com/office/officeart/2005/8/colors/accent3_5" csCatId="accent3" phldr="1"/>
      <dgm:spPr/>
    </dgm:pt>
    <dgm:pt modelId="{4509D6D7-6F62-4FA2-96F4-799E5C386FBC}">
      <dgm:prSet phldrT="[Текст]"/>
      <dgm:spPr/>
      <dgm:t>
        <a:bodyPr/>
        <a:lstStyle/>
        <a:p>
          <a:r>
            <a:rPr lang="kk-KZ" dirty="0"/>
            <a:t>Сұраулардың қайталануын болдырмау</a:t>
          </a:r>
          <a:endParaRPr lang="ru-RU" dirty="0"/>
        </a:p>
      </dgm:t>
    </dgm:pt>
    <dgm:pt modelId="{532BEFED-8207-438E-ACBF-8134F97DB621}" type="parTrans" cxnId="{8361A1A1-9D8A-483A-A5B5-2D08221A1F33}">
      <dgm:prSet/>
      <dgm:spPr/>
      <dgm:t>
        <a:bodyPr/>
        <a:lstStyle/>
        <a:p>
          <a:endParaRPr lang="ru-RU"/>
        </a:p>
      </dgm:t>
    </dgm:pt>
    <dgm:pt modelId="{4663D987-4289-4311-AC84-4FDE75FEE0E3}" type="sibTrans" cxnId="{8361A1A1-9D8A-483A-A5B5-2D08221A1F33}">
      <dgm:prSet/>
      <dgm:spPr/>
      <dgm:t>
        <a:bodyPr/>
        <a:lstStyle/>
        <a:p>
          <a:endParaRPr lang="ru-RU"/>
        </a:p>
      </dgm:t>
    </dgm:pt>
    <dgm:pt modelId="{5B5A36A3-028D-4DE8-ABD3-28262D9292A1}">
      <dgm:prSet phldrT="[Текст]"/>
      <dgm:spPr/>
      <dgm:t>
        <a:bodyPr/>
        <a:lstStyle/>
        <a:p>
          <a:r>
            <a:rPr lang="kk-KZ" dirty="0"/>
            <a:t>Азаматтар мен мемлекет арасындағы өзара іс-қимыл процесін оңайлату</a:t>
          </a:r>
          <a:endParaRPr lang="ru-RU" dirty="0"/>
        </a:p>
      </dgm:t>
    </dgm:pt>
    <dgm:pt modelId="{D39E2B1C-EB94-4A89-AF54-77EF5BBD312F}" type="parTrans" cxnId="{BB52454C-D5A5-4C09-BFC7-7B65554A8DBC}">
      <dgm:prSet/>
      <dgm:spPr/>
      <dgm:t>
        <a:bodyPr/>
        <a:lstStyle/>
        <a:p>
          <a:endParaRPr lang="ru-RU"/>
        </a:p>
      </dgm:t>
    </dgm:pt>
    <dgm:pt modelId="{B1DE13A4-42FA-4C63-A9B8-06F2DB233B47}" type="sibTrans" cxnId="{BB52454C-D5A5-4C09-BFC7-7B65554A8DBC}">
      <dgm:prSet/>
      <dgm:spPr/>
      <dgm:t>
        <a:bodyPr/>
        <a:lstStyle/>
        <a:p>
          <a:endParaRPr lang="ru-RU"/>
        </a:p>
      </dgm:t>
    </dgm:pt>
    <dgm:pt modelId="{527E1EDC-64D7-451A-A013-93C311FFE5F2}">
      <dgm:prSet phldrT="[Текст]"/>
      <dgm:spPr/>
      <dgm:t>
        <a:bodyPr/>
        <a:lstStyle/>
        <a:p>
          <a:r>
            <a:rPr lang="kk-KZ" dirty="0"/>
            <a:t>МО АЖ-да қамтылған мәліметтердің өзектілік деңгейін арттыру</a:t>
          </a:r>
          <a:endParaRPr lang="ru-RU" dirty="0"/>
        </a:p>
      </dgm:t>
    </dgm:pt>
    <dgm:pt modelId="{C62AF63B-69E8-4AAE-B77E-12143D8FBADE}" type="parTrans" cxnId="{A4F62B4C-3D59-4660-9149-713790BB0FA6}">
      <dgm:prSet/>
      <dgm:spPr/>
      <dgm:t>
        <a:bodyPr/>
        <a:lstStyle/>
        <a:p>
          <a:endParaRPr lang="ru-RU"/>
        </a:p>
      </dgm:t>
    </dgm:pt>
    <dgm:pt modelId="{E0307BAE-09F7-43F4-88DB-70EA0DA7D9E1}" type="sibTrans" cxnId="{A4F62B4C-3D59-4660-9149-713790BB0FA6}">
      <dgm:prSet/>
      <dgm:spPr/>
      <dgm:t>
        <a:bodyPr/>
        <a:lstStyle/>
        <a:p>
          <a:endParaRPr lang="ru-RU"/>
        </a:p>
      </dgm:t>
    </dgm:pt>
    <dgm:pt modelId="{5492A004-A886-47F0-B7EC-2B9C9CD19277}" type="pres">
      <dgm:prSet presAssocID="{DF0DA6C3-D439-4F33-9209-0C235FFC094A}" presName="compositeShape" presStyleCnt="0">
        <dgm:presLayoutVars>
          <dgm:dir/>
          <dgm:resizeHandles/>
        </dgm:presLayoutVars>
      </dgm:prSet>
      <dgm:spPr/>
    </dgm:pt>
    <dgm:pt modelId="{B322B1D0-FA41-434E-9A8C-3753F7F43FE5}" type="pres">
      <dgm:prSet presAssocID="{DF0DA6C3-D439-4F33-9209-0C235FFC094A}" presName="pyramid" presStyleLbl="node1" presStyleIdx="0" presStyleCnt="1" custLinFactNeighborX="315" custLinFactNeighborY="-397"/>
      <dgm:spPr/>
    </dgm:pt>
    <dgm:pt modelId="{18B830E7-1047-4F78-98E1-70AF2D877D86}" type="pres">
      <dgm:prSet presAssocID="{DF0DA6C3-D439-4F33-9209-0C235FFC094A}" presName="theList" presStyleCnt="0"/>
      <dgm:spPr/>
    </dgm:pt>
    <dgm:pt modelId="{82639E16-6353-43D7-BADD-977F72BE599A}" type="pres">
      <dgm:prSet presAssocID="{4509D6D7-6F62-4FA2-96F4-799E5C386FBC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0EA6F-510A-4882-AE72-22C02523165B}" type="pres">
      <dgm:prSet presAssocID="{4509D6D7-6F62-4FA2-96F4-799E5C386FBC}" presName="aSpace" presStyleCnt="0"/>
      <dgm:spPr/>
    </dgm:pt>
    <dgm:pt modelId="{DC6BC265-76B8-49E3-8829-D002581D2B8E}" type="pres">
      <dgm:prSet presAssocID="{5B5A36A3-028D-4DE8-ABD3-28262D9292A1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F7FD4F-8A78-4B46-BEA8-79FE0215465E}" type="pres">
      <dgm:prSet presAssocID="{5B5A36A3-028D-4DE8-ABD3-28262D9292A1}" presName="aSpace" presStyleCnt="0"/>
      <dgm:spPr/>
    </dgm:pt>
    <dgm:pt modelId="{49F308B0-5BDE-400A-B819-D33E279228A0}" type="pres">
      <dgm:prSet presAssocID="{527E1EDC-64D7-451A-A013-93C311FFE5F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BC2DFD-28EC-4DA6-B307-D05B7F77F4B8}" type="pres">
      <dgm:prSet presAssocID="{527E1EDC-64D7-451A-A013-93C311FFE5F2}" presName="aSpace" presStyleCnt="0"/>
      <dgm:spPr/>
    </dgm:pt>
  </dgm:ptLst>
  <dgm:cxnLst>
    <dgm:cxn modelId="{89694312-02C6-4F48-AB0A-EBA0DC5615DA}" type="presOf" srcId="{4509D6D7-6F62-4FA2-96F4-799E5C386FBC}" destId="{82639E16-6353-43D7-BADD-977F72BE599A}" srcOrd="0" destOrd="0" presId="urn:microsoft.com/office/officeart/2005/8/layout/pyramid2"/>
    <dgm:cxn modelId="{1A97F1A8-3A26-43C3-A30F-361E16D305A8}" type="presOf" srcId="{5B5A36A3-028D-4DE8-ABD3-28262D9292A1}" destId="{DC6BC265-76B8-49E3-8829-D002581D2B8E}" srcOrd="0" destOrd="0" presId="urn:microsoft.com/office/officeart/2005/8/layout/pyramid2"/>
    <dgm:cxn modelId="{A4F62B4C-3D59-4660-9149-713790BB0FA6}" srcId="{DF0DA6C3-D439-4F33-9209-0C235FFC094A}" destId="{527E1EDC-64D7-451A-A013-93C311FFE5F2}" srcOrd="2" destOrd="0" parTransId="{C62AF63B-69E8-4AAE-B77E-12143D8FBADE}" sibTransId="{E0307BAE-09F7-43F4-88DB-70EA0DA7D9E1}"/>
    <dgm:cxn modelId="{BB52454C-D5A5-4C09-BFC7-7B65554A8DBC}" srcId="{DF0DA6C3-D439-4F33-9209-0C235FFC094A}" destId="{5B5A36A3-028D-4DE8-ABD3-28262D9292A1}" srcOrd="1" destOrd="0" parTransId="{D39E2B1C-EB94-4A89-AF54-77EF5BBD312F}" sibTransId="{B1DE13A4-42FA-4C63-A9B8-06F2DB233B47}"/>
    <dgm:cxn modelId="{97088EE3-208B-4AB8-8018-254BC0E598A9}" type="presOf" srcId="{527E1EDC-64D7-451A-A013-93C311FFE5F2}" destId="{49F308B0-5BDE-400A-B819-D33E279228A0}" srcOrd="0" destOrd="0" presId="urn:microsoft.com/office/officeart/2005/8/layout/pyramid2"/>
    <dgm:cxn modelId="{8361A1A1-9D8A-483A-A5B5-2D08221A1F33}" srcId="{DF0DA6C3-D439-4F33-9209-0C235FFC094A}" destId="{4509D6D7-6F62-4FA2-96F4-799E5C386FBC}" srcOrd="0" destOrd="0" parTransId="{532BEFED-8207-438E-ACBF-8134F97DB621}" sibTransId="{4663D987-4289-4311-AC84-4FDE75FEE0E3}"/>
    <dgm:cxn modelId="{4FAEDB02-08B4-4343-867E-F07EC7B4E7A2}" type="presOf" srcId="{DF0DA6C3-D439-4F33-9209-0C235FFC094A}" destId="{5492A004-A886-47F0-B7EC-2B9C9CD19277}" srcOrd="0" destOrd="0" presId="urn:microsoft.com/office/officeart/2005/8/layout/pyramid2"/>
    <dgm:cxn modelId="{DB30B8EF-7E73-4EF7-A837-6508E668B89A}" type="presParOf" srcId="{5492A004-A886-47F0-B7EC-2B9C9CD19277}" destId="{B322B1D0-FA41-434E-9A8C-3753F7F43FE5}" srcOrd="0" destOrd="0" presId="urn:microsoft.com/office/officeart/2005/8/layout/pyramid2"/>
    <dgm:cxn modelId="{2328AAD4-4AAA-48E3-90AD-F8B5EF740DF8}" type="presParOf" srcId="{5492A004-A886-47F0-B7EC-2B9C9CD19277}" destId="{18B830E7-1047-4F78-98E1-70AF2D877D86}" srcOrd="1" destOrd="0" presId="urn:microsoft.com/office/officeart/2005/8/layout/pyramid2"/>
    <dgm:cxn modelId="{396341D7-3E25-4A42-80AC-B3AF846E7612}" type="presParOf" srcId="{18B830E7-1047-4F78-98E1-70AF2D877D86}" destId="{82639E16-6353-43D7-BADD-977F72BE599A}" srcOrd="0" destOrd="0" presId="urn:microsoft.com/office/officeart/2005/8/layout/pyramid2"/>
    <dgm:cxn modelId="{2F346057-5E44-4CA8-B026-CDD78057EE78}" type="presParOf" srcId="{18B830E7-1047-4F78-98E1-70AF2D877D86}" destId="{D5C0EA6F-510A-4882-AE72-22C02523165B}" srcOrd="1" destOrd="0" presId="urn:microsoft.com/office/officeart/2005/8/layout/pyramid2"/>
    <dgm:cxn modelId="{FD2827BF-1CCA-4DB4-AE89-0BAB4D87A155}" type="presParOf" srcId="{18B830E7-1047-4F78-98E1-70AF2D877D86}" destId="{DC6BC265-76B8-49E3-8829-D002581D2B8E}" srcOrd="2" destOrd="0" presId="urn:microsoft.com/office/officeart/2005/8/layout/pyramid2"/>
    <dgm:cxn modelId="{1BEE12DE-43A1-4399-A45C-DBD4DBF12A65}" type="presParOf" srcId="{18B830E7-1047-4F78-98E1-70AF2D877D86}" destId="{9DF7FD4F-8A78-4B46-BEA8-79FE0215465E}" srcOrd="3" destOrd="0" presId="urn:microsoft.com/office/officeart/2005/8/layout/pyramid2"/>
    <dgm:cxn modelId="{6A5671C5-D634-4645-AF39-6C9F42361B3A}" type="presParOf" srcId="{18B830E7-1047-4F78-98E1-70AF2D877D86}" destId="{49F308B0-5BDE-400A-B819-D33E279228A0}" srcOrd="4" destOrd="0" presId="urn:microsoft.com/office/officeart/2005/8/layout/pyramid2"/>
    <dgm:cxn modelId="{559F890D-E93B-4EC0-8162-8656E61F6CD0}" type="presParOf" srcId="{18B830E7-1047-4F78-98E1-70AF2D877D86}" destId="{3EBC2DFD-28EC-4DA6-B307-D05B7F77F4B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BD77C0-9A37-40A0-A109-F9D68E0DA880}" type="doc">
      <dgm:prSet loTypeId="urn:microsoft.com/office/officeart/2008/layout/AscendingPictureAccentProcess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FF93387-3071-44E4-BF8C-28F9EB9CA89C}">
      <dgm:prSet phldrT="[Текст]"/>
      <dgm:spPr/>
      <dgm:t>
        <a:bodyPr/>
        <a:lstStyle/>
        <a:p>
          <a:r>
            <a:rPr lang="kk-KZ" dirty="0">
              <a:latin typeface="Arial" pitchFamily="34" charset="0"/>
              <a:cs typeface="Tahoma" pitchFamily="34" charset="0"/>
            </a:rPr>
            <a:t>мемлекеттік қызмет көрсету кезінде</a:t>
          </a:r>
          <a:endParaRPr lang="ru-RU" dirty="0"/>
        </a:p>
      </dgm:t>
    </dgm:pt>
    <dgm:pt modelId="{900E220C-DBDE-4AE0-B351-32D000AB01FF}" type="parTrans" cxnId="{9857CF7D-EAE1-46E7-8F55-526A95819DA5}">
      <dgm:prSet/>
      <dgm:spPr/>
      <dgm:t>
        <a:bodyPr/>
        <a:lstStyle/>
        <a:p>
          <a:endParaRPr lang="ru-RU"/>
        </a:p>
      </dgm:t>
    </dgm:pt>
    <dgm:pt modelId="{AD4C406C-7FA6-4B80-9086-C28EB629A2AE}" type="sibTrans" cxnId="{9857CF7D-EAE1-46E7-8F55-526A95819DA5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ru-RU"/>
        </a:p>
      </dgm:t>
    </dgm:pt>
    <dgm:pt modelId="{CE9E95CA-523B-4D66-A5AB-1FEF38FC5EDA}">
      <dgm:prSet phldrT="[Текст]"/>
      <dgm:spPr/>
      <dgm:t>
        <a:bodyPr/>
        <a:lstStyle/>
        <a:p>
          <a:r>
            <a:rPr lang="kk-KZ" dirty="0">
              <a:latin typeface="Arial" pitchFamily="34" charset="0"/>
              <a:cs typeface="Tahoma" pitchFamily="34" charset="0"/>
            </a:rPr>
            <a:t>мемлекеттік функцияларды жүзеге асыру кезінде</a:t>
          </a:r>
          <a:endParaRPr lang="ru-RU" dirty="0"/>
        </a:p>
      </dgm:t>
    </dgm:pt>
    <dgm:pt modelId="{CC4F56E6-7CF5-47DF-B506-D0053730FB53}" type="parTrans" cxnId="{67CAE4C7-E072-40EB-8E47-C74291564F6E}">
      <dgm:prSet/>
      <dgm:spPr/>
      <dgm:t>
        <a:bodyPr/>
        <a:lstStyle/>
        <a:p>
          <a:endParaRPr lang="ru-RU"/>
        </a:p>
      </dgm:t>
    </dgm:pt>
    <dgm:pt modelId="{E78F1F1A-8979-4E04-A478-963FE455EA99}" type="sibTrans" cxnId="{67CAE4C7-E072-40EB-8E47-C74291564F6E}">
      <dgm:prSet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ru-RU"/>
        </a:p>
      </dgm:t>
    </dgm:pt>
    <dgm:pt modelId="{F2A7E202-151B-41F1-AE71-CF74C68CCA95}" type="pres">
      <dgm:prSet presAssocID="{71BD77C0-9A37-40A0-A109-F9D68E0DA8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8E1B16D-7C79-4368-A642-8E7AFAA273CF}" type="pres">
      <dgm:prSet presAssocID="{71BD77C0-9A37-40A0-A109-F9D68E0DA880}" presName="dot1" presStyleLbl="alignNode1" presStyleIdx="0" presStyleCnt="10"/>
      <dgm:spPr/>
    </dgm:pt>
    <dgm:pt modelId="{E9578AB3-6E98-4237-B262-C17ABFA721AE}" type="pres">
      <dgm:prSet presAssocID="{71BD77C0-9A37-40A0-A109-F9D68E0DA880}" presName="dot2" presStyleLbl="alignNode1" presStyleIdx="1" presStyleCnt="10"/>
      <dgm:spPr/>
    </dgm:pt>
    <dgm:pt modelId="{23765D2F-B7EF-47E0-A342-08CF381C8266}" type="pres">
      <dgm:prSet presAssocID="{71BD77C0-9A37-40A0-A109-F9D68E0DA880}" presName="dot3" presStyleLbl="alignNode1" presStyleIdx="2" presStyleCnt="10"/>
      <dgm:spPr/>
    </dgm:pt>
    <dgm:pt modelId="{558AA462-9EBB-426A-B4E8-FA899A9CC30D}" type="pres">
      <dgm:prSet presAssocID="{71BD77C0-9A37-40A0-A109-F9D68E0DA880}" presName="dotArrow1" presStyleLbl="alignNode1" presStyleIdx="3" presStyleCnt="10" custLinFactX="1307366" custLinFactY="400749" custLinFactNeighborX="1400000" custLinFactNeighborY="500000"/>
      <dgm:spPr/>
    </dgm:pt>
    <dgm:pt modelId="{D64C5435-2DAB-40C9-969E-899FCA6D512C}" type="pres">
      <dgm:prSet presAssocID="{71BD77C0-9A37-40A0-A109-F9D68E0DA880}" presName="dotArrow2" presStyleLbl="alignNode1" presStyleIdx="4" presStyleCnt="10" custLinFactX="1320830" custLinFactY="504046" custLinFactNeighborX="1400000" custLinFactNeighborY="600000"/>
      <dgm:spPr/>
    </dgm:pt>
    <dgm:pt modelId="{79A1A9B8-3BB1-445A-B98D-30F0398F16CE}" type="pres">
      <dgm:prSet presAssocID="{71BD77C0-9A37-40A0-A109-F9D68E0DA880}" presName="dotArrow3" presStyleLbl="alignNode1" presStyleIdx="5" presStyleCnt="10" custLinFactX="1317858" custLinFactY="641959" custLinFactNeighborX="1400000" custLinFactNeighborY="700000"/>
      <dgm:spPr/>
    </dgm:pt>
    <dgm:pt modelId="{FC7E1057-E22C-47A9-B2F2-D02D9B4BD4C1}" type="pres">
      <dgm:prSet presAssocID="{71BD77C0-9A37-40A0-A109-F9D68E0DA880}" presName="dotArrow4" presStyleLbl="alignNode1" presStyleIdx="6" presStyleCnt="10" custLinFactX="1200000" custLinFactY="700000" custLinFactNeighborX="1254830" custLinFactNeighborY="710847"/>
      <dgm:spPr/>
    </dgm:pt>
    <dgm:pt modelId="{69F74DB4-6FEA-4346-A483-77A0851EAA40}" type="pres">
      <dgm:prSet presAssocID="{71BD77C0-9A37-40A0-A109-F9D68E0DA880}" presName="dotArrow5" presStyleLbl="alignNode1" presStyleIdx="7" presStyleCnt="10" custLinFactX="1065525" custLinFactY="700000" custLinFactNeighborX="1100000" custLinFactNeighborY="736104"/>
      <dgm:spPr/>
    </dgm:pt>
    <dgm:pt modelId="{40441B10-805E-40FC-B05B-D0162660A431}" type="pres">
      <dgm:prSet presAssocID="{71BD77C0-9A37-40A0-A109-F9D68E0DA880}" presName="dotArrow6" presStyleLbl="alignNode1" presStyleIdx="8" presStyleCnt="10" custLinFactX="1246796" custLinFactY="573976" custLinFactNeighborX="1300000" custLinFactNeighborY="600000"/>
      <dgm:spPr/>
    </dgm:pt>
    <dgm:pt modelId="{CE4488D3-5E56-4383-9FA4-518FC3FAC91E}" type="pres">
      <dgm:prSet presAssocID="{71BD77C0-9A37-40A0-A109-F9D68E0DA880}" presName="dotArrow7" presStyleLbl="alignNode1" presStyleIdx="9" presStyleCnt="10" custLinFactX="1185145" custLinFactY="500000" custLinFactNeighborX="1200000" custLinFactNeighborY="502684"/>
      <dgm:spPr/>
    </dgm:pt>
    <dgm:pt modelId="{1BE74625-3ACF-477A-B560-A8023C08F84C}" type="pres">
      <dgm:prSet presAssocID="{2FF93387-3071-44E4-BF8C-28F9EB9CA89C}" presName="parTx1" presStyleLbl="node1" presStyleIdx="0" presStyleCnt="2"/>
      <dgm:spPr/>
      <dgm:t>
        <a:bodyPr/>
        <a:lstStyle/>
        <a:p>
          <a:endParaRPr lang="ru-RU"/>
        </a:p>
      </dgm:t>
    </dgm:pt>
    <dgm:pt modelId="{46045C7F-AF5C-46D6-8516-824C4DD394BA}" type="pres">
      <dgm:prSet presAssocID="{AD4C406C-7FA6-4B80-9086-C28EB629A2AE}" presName="picture1" presStyleCnt="0"/>
      <dgm:spPr/>
    </dgm:pt>
    <dgm:pt modelId="{71A3F501-D51F-47AB-8846-5E59A6CFA21A}" type="pres">
      <dgm:prSet presAssocID="{AD4C406C-7FA6-4B80-9086-C28EB629A2AE}" presName="imageRepeatNode" presStyleLbl="fgImgPlace1" presStyleIdx="0" presStyleCnt="2"/>
      <dgm:spPr/>
      <dgm:t>
        <a:bodyPr/>
        <a:lstStyle/>
        <a:p>
          <a:endParaRPr lang="ru-RU"/>
        </a:p>
      </dgm:t>
    </dgm:pt>
    <dgm:pt modelId="{990A45F4-C6C7-4C40-855B-7BB8F8F9F1E7}" type="pres">
      <dgm:prSet presAssocID="{CE9E95CA-523B-4D66-A5AB-1FEF38FC5EDA}" presName="parTx2" presStyleLbl="node1" presStyleIdx="1" presStyleCnt="2"/>
      <dgm:spPr/>
      <dgm:t>
        <a:bodyPr/>
        <a:lstStyle/>
        <a:p>
          <a:endParaRPr lang="ru-RU"/>
        </a:p>
      </dgm:t>
    </dgm:pt>
    <dgm:pt modelId="{0D78E97E-1708-42F7-AE2C-414B88E59A21}" type="pres">
      <dgm:prSet presAssocID="{E78F1F1A-8979-4E04-A478-963FE455EA99}" presName="picture2" presStyleCnt="0"/>
      <dgm:spPr/>
    </dgm:pt>
    <dgm:pt modelId="{D91397EC-D3E7-41AD-A055-FD61469F8E49}" type="pres">
      <dgm:prSet presAssocID="{E78F1F1A-8979-4E04-A478-963FE455EA99}" presName="imageRepeatNode" presStyleLbl="fgImgPlace1" presStyleIdx="1" presStyleCnt="2"/>
      <dgm:spPr/>
      <dgm:t>
        <a:bodyPr/>
        <a:lstStyle/>
        <a:p>
          <a:endParaRPr lang="ru-RU"/>
        </a:p>
      </dgm:t>
    </dgm:pt>
  </dgm:ptLst>
  <dgm:cxnLst>
    <dgm:cxn modelId="{94DF0CBC-4820-462F-8129-AF667027704A}" type="presOf" srcId="{2FF93387-3071-44E4-BF8C-28F9EB9CA89C}" destId="{1BE74625-3ACF-477A-B560-A8023C08F84C}" srcOrd="0" destOrd="0" presId="urn:microsoft.com/office/officeart/2008/layout/AscendingPictureAccentProcess"/>
    <dgm:cxn modelId="{9857CF7D-EAE1-46E7-8F55-526A95819DA5}" srcId="{71BD77C0-9A37-40A0-A109-F9D68E0DA880}" destId="{2FF93387-3071-44E4-BF8C-28F9EB9CA89C}" srcOrd="0" destOrd="0" parTransId="{900E220C-DBDE-4AE0-B351-32D000AB01FF}" sibTransId="{AD4C406C-7FA6-4B80-9086-C28EB629A2AE}"/>
    <dgm:cxn modelId="{1380AAD1-661C-40AB-AD94-582F7384C267}" type="presOf" srcId="{CE9E95CA-523B-4D66-A5AB-1FEF38FC5EDA}" destId="{990A45F4-C6C7-4C40-855B-7BB8F8F9F1E7}" srcOrd="0" destOrd="0" presId="urn:microsoft.com/office/officeart/2008/layout/AscendingPictureAccentProcess"/>
    <dgm:cxn modelId="{F9D3ADE3-733E-48DD-B63D-A9836A9F5EF2}" type="presOf" srcId="{AD4C406C-7FA6-4B80-9086-C28EB629A2AE}" destId="{71A3F501-D51F-47AB-8846-5E59A6CFA21A}" srcOrd="0" destOrd="0" presId="urn:microsoft.com/office/officeart/2008/layout/AscendingPictureAccentProcess"/>
    <dgm:cxn modelId="{67CAE4C7-E072-40EB-8E47-C74291564F6E}" srcId="{71BD77C0-9A37-40A0-A109-F9D68E0DA880}" destId="{CE9E95CA-523B-4D66-A5AB-1FEF38FC5EDA}" srcOrd="1" destOrd="0" parTransId="{CC4F56E6-7CF5-47DF-B506-D0053730FB53}" sibTransId="{E78F1F1A-8979-4E04-A478-963FE455EA99}"/>
    <dgm:cxn modelId="{F627DE07-7D09-4284-BD86-F249B0D679D7}" type="presOf" srcId="{71BD77C0-9A37-40A0-A109-F9D68E0DA880}" destId="{F2A7E202-151B-41F1-AE71-CF74C68CCA95}" srcOrd="0" destOrd="0" presId="urn:microsoft.com/office/officeart/2008/layout/AscendingPictureAccentProcess"/>
    <dgm:cxn modelId="{FE104F36-E99A-464C-B255-0D7CC9919B46}" type="presOf" srcId="{E78F1F1A-8979-4E04-A478-963FE455EA99}" destId="{D91397EC-D3E7-41AD-A055-FD61469F8E49}" srcOrd="0" destOrd="0" presId="urn:microsoft.com/office/officeart/2008/layout/AscendingPictureAccentProcess"/>
    <dgm:cxn modelId="{94CF4E15-24D0-48FC-8A1D-9E47A4A158F9}" type="presParOf" srcId="{F2A7E202-151B-41F1-AE71-CF74C68CCA95}" destId="{D8E1B16D-7C79-4368-A642-8E7AFAA273CF}" srcOrd="0" destOrd="0" presId="urn:microsoft.com/office/officeart/2008/layout/AscendingPictureAccentProcess"/>
    <dgm:cxn modelId="{4C404CF8-3069-4C35-A25F-D0462189C0DD}" type="presParOf" srcId="{F2A7E202-151B-41F1-AE71-CF74C68CCA95}" destId="{E9578AB3-6E98-4237-B262-C17ABFA721AE}" srcOrd="1" destOrd="0" presId="urn:microsoft.com/office/officeart/2008/layout/AscendingPictureAccentProcess"/>
    <dgm:cxn modelId="{61FD5CE8-2109-448D-9A3F-B2ABF169DE29}" type="presParOf" srcId="{F2A7E202-151B-41F1-AE71-CF74C68CCA95}" destId="{23765D2F-B7EF-47E0-A342-08CF381C8266}" srcOrd="2" destOrd="0" presId="urn:microsoft.com/office/officeart/2008/layout/AscendingPictureAccentProcess"/>
    <dgm:cxn modelId="{170C002E-31B0-45CF-AD24-98B3CBB993D5}" type="presParOf" srcId="{F2A7E202-151B-41F1-AE71-CF74C68CCA95}" destId="{558AA462-9EBB-426A-B4E8-FA899A9CC30D}" srcOrd="3" destOrd="0" presId="urn:microsoft.com/office/officeart/2008/layout/AscendingPictureAccentProcess"/>
    <dgm:cxn modelId="{9A2E0664-ABE0-48E0-AC7A-616D44E12C5D}" type="presParOf" srcId="{F2A7E202-151B-41F1-AE71-CF74C68CCA95}" destId="{D64C5435-2DAB-40C9-969E-899FCA6D512C}" srcOrd="4" destOrd="0" presId="urn:microsoft.com/office/officeart/2008/layout/AscendingPictureAccentProcess"/>
    <dgm:cxn modelId="{51C5442B-9D3F-4196-8945-33FA8943C4C5}" type="presParOf" srcId="{F2A7E202-151B-41F1-AE71-CF74C68CCA95}" destId="{79A1A9B8-3BB1-445A-B98D-30F0398F16CE}" srcOrd="5" destOrd="0" presId="urn:microsoft.com/office/officeart/2008/layout/AscendingPictureAccentProcess"/>
    <dgm:cxn modelId="{5EB7234A-4C60-4078-8061-9A43369379E3}" type="presParOf" srcId="{F2A7E202-151B-41F1-AE71-CF74C68CCA95}" destId="{FC7E1057-E22C-47A9-B2F2-D02D9B4BD4C1}" srcOrd="6" destOrd="0" presId="urn:microsoft.com/office/officeart/2008/layout/AscendingPictureAccentProcess"/>
    <dgm:cxn modelId="{F9A2BBE6-89DA-4438-A4AF-5D81E11FAAAB}" type="presParOf" srcId="{F2A7E202-151B-41F1-AE71-CF74C68CCA95}" destId="{69F74DB4-6FEA-4346-A483-77A0851EAA40}" srcOrd="7" destOrd="0" presId="urn:microsoft.com/office/officeart/2008/layout/AscendingPictureAccentProcess"/>
    <dgm:cxn modelId="{DE258D27-73D5-4060-B0C2-BE39854E5BBA}" type="presParOf" srcId="{F2A7E202-151B-41F1-AE71-CF74C68CCA95}" destId="{40441B10-805E-40FC-B05B-D0162660A431}" srcOrd="8" destOrd="0" presId="urn:microsoft.com/office/officeart/2008/layout/AscendingPictureAccentProcess"/>
    <dgm:cxn modelId="{7E4E0D9C-1872-4AC2-8F3E-AAE85682DD89}" type="presParOf" srcId="{F2A7E202-151B-41F1-AE71-CF74C68CCA95}" destId="{CE4488D3-5E56-4383-9FA4-518FC3FAC91E}" srcOrd="9" destOrd="0" presId="urn:microsoft.com/office/officeart/2008/layout/AscendingPictureAccentProcess"/>
    <dgm:cxn modelId="{0B000490-0A2C-4856-B821-65D3AEAF313C}" type="presParOf" srcId="{F2A7E202-151B-41F1-AE71-CF74C68CCA95}" destId="{1BE74625-3ACF-477A-B560-A8023C08F84C}" srcOrd="10" destOrd="0" presId="urn:microsoft.com/office/officeart/2008/layout/AscendingPictureAccentProcess"/>
    <dgm:cxn modelId="{36A9380C-326B-47B5-B14D-483E950FA2C7}" type="presParOf" srcId="{F2A7E202-151B-41F1-AE71-CF74C68CCA95}" destId="{46045C7F-AF5C-46D6-8516-824C4DD394BA}" srcOrd="11" destOrd="0" presId="urn:microsoft.com/office/officeart/2008/layout/AscendingPictureAccentProcess"/>
    <dgm:cxn modelId="{47B461C6-8B63-492C-9EA6-D8F6E2345723}" type="presParOf" srcId="{46045C7F-AF5C-46D6-8516-824C4DD394BA}" destId="{71A3F501-D51F-47AB-8846-5E59A6CFA21A}" srcOrd="0" destOrd="0" presId="urn:microsoft.com/office/officeart/2008/layout/AscendingPictureAccentProcess"/>
    <dgm:cxn modelId="{05B2E658-72A1-42CD-A3AA-26679468B0F4}" type="presParOf" srcId="{F2A7E202-151B-41F1-AE71-CF74C68CCA95}" destId="{990A45F4-C6C7-4C40-855B-7BB8F8F9F1E7}" srcOrd="12" destOrd="0" presId="urn:microsoft.com/office/officeart/2008/layout/AscendingPictureAccentProcess"/>
    <dgm:cxn modelId="{11947C69-AF49-4DDB-98BC-72F46C59847B}" type="presParOf" srcId="{F2A7E202-151B-41F1-AE71-CF74C68CCA95}" destId="{0D78E97E-1708-42F7-AE2C-414B88E59A21}" srcOrd="13" destOrd="0" presId="urn:microsoft.com/office/officeart/2008/layout/AscendingPictureAccentProcess"/>
    <dgm:cxn modelId="{7B965700-1B0F-4EEC-9897-58716C920524}" type="presParOf" srcId="{0D78E97E-1708-42F7-AE2C-414B88E59A21}" destId="{D91397EC-D3E7-41AD-A055-FD61469F8E49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2B1D0-FA41-434E-9A8C-3753F7F43FE5}">
      <dsp:nvSpPr>
        <dsp:cNvPr id="0" name=""/>
        <dsp:cNvSpPr/>
      </dsp:nvSpPr>
      <dsp:spPr>
        <a:xfrm>
          <a:off x="450832" y="0"/>
          <a:ext cx="1922091" cy="1922091"/>
        </a:xfrm>
        <a:prstGeom prst="triangl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639E16-6353-43D7-BADD-977F72BE599A}">
      <dsp:nvSpPr>
        <dsp:cNvPr id="0" name=""/>
        <dsp:cNvSpPr/>
      </dsp:nvSpPr>
      <dsp:spPr>
        <a:xfrm>
          <a:off x="1405823" y="193241"/>
          <a:ext cx="1249359" cy="454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" kern="1200" dirty="0"/>
            <a:t>Сұраулардың қайталануын болдырмау</a:t>
          </a:r>
          <a:endParaRPr lang="ru-RU" sz="800" kern="1200" dirty="0"/>
        </a:p>
      </dsp:txBody>
      <dsp:txXfrm>
        <a:off x="1428034" y="215452"/>
        <a:ext cx="1204937" cy="410572"/>
      </dsp:txXfrm>
    </dsp:sp>
    <dsp:sp modelId="{DC6BC265-76B8-49E3-8829-D002581D2B8E}">
      <dsp:nvSpPr>
        <dsp:cNvPr id="0" name=""/>
        <dsp:cNvSpPr/>
      </dsp:nvSpPr>
      <dsp:spPr>
        <a:xfrm>
          <a:off x="1405823" y="705110"/>
          <a:ext cx="1249359" cy="454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" kern="1200" dirty="0"/>
            <a:t>Азаматтар мен мемлекет арасындағы өзара іс-қимыл процесін оңайлату</a:t>
          </a:r>
          <a:endParaRPr lang="ru-RU" sz="800" kern="1200" dirty="0"/>
        </a:p>
      </dsp:txBody>
      <dsp:txXfrm>
        <a:off x="1428034" y="727321"/>
        <a:ext cx="1204937" cy="410572"/>
      </dsp:txXfrm>
    </dsp:sp>
    <dsp:sp modelId="{49F308B0-5BDE-400A-B819-D33E279228A0}">
      <dsp:nvSpPr>
        <dsp:cNvPr id="0" name=""/>
        <dsp:cNvSpPr/>
      </dsp:nvSpPr>
      <dsp:spPr>
        <a:xfrm>
          <a:off x="1405823" y="1216980"/>
          <a:ext cx="1249359" cy="454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" kern="1200" dirty="0"/>
            <a:t>МО АЖ-да қамтылған мәліметтердің өзектілік деңгейін арттыру</a:t>
          </a:r>
          <a:endParaRPr lang="ru-RU" sz="800" kern="1200" dirty="0"/>
        </a:p>
      </dsp:txBody>
      <dsp:txXfrm>
        <a:off x="1428034" y="1239191"/>
        <a:ext cx="1204937" cy="410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E1B16D-7C79-4368-A642-8E7AFAA273CF}">
      <dsp:nvSpPr>
        <dsp:cNvPr id="0" name=""/>
        <dsp:cNvSpPr/>
      </dsp:nvSpPr>
      <dsp:spPr>
        <a:xfrm>
          <a:off x="1819641" y="1344021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578AB3-6E98-4237-B262-C17ABFA721AE}">
      <dsp:nvSpPr>
        <dsp:cNvPr id="0" name=""/>
        <dsp:cNvSpPr/>
      </dsp:nvSpPr>
      <dsp:spPr>
        <a:xfrm>
          <a:off x="1755482" y="1446839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1103764"/>
                <a:satOff val="4423"/>
                <a:lumOff val="959"/>
                <a:alphaOff val="0"/>
                <a:shade val="51000"/>
                <a:satMod val="130000"/>
              </a:schemeClr>
            </a:gs>
            <a:gs pos="80000">
              <a:schemeClr val="accent5">
                <a:hueOff val="-1103764"/>
                <a:satOff val="4423"/>
                <a:lumOff val="959"/>
                <a:alphaOff val="0"/>
                <a:shade val="93000"/>
                <a:satMod val="130000"/>
              </a:schemeClr>
            </a:gs>
            <a:gs pos="100000">
              <a:schemeClr val="accent5">
                <a:hueOff val="-1103764"/>
                <a:satOff val="4423"/>
                <a:lumOff val="95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1103764"/>
              <a:satOff val="4423"/>
              <a:lumOff val="95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765D2F-B7EF-47E0-A342-08CF381C8266}">
      <dsp:nvSpPr>
        <dsp:cNvPr id="0" name=""/>
        <dsp:cNvSpPr/>
      </dsp:nvSpPr>
      <dsp:spPr>
        <a:xfrm>
          <a:off x="1679018" y="1535857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2207528"/>
                <a:satOff val="8847"/>
                <a:lumOff val="1917"/>
                <a:alphaOff val="0"/>
                <a:shade val="51000"/>
                <a:satMod val="130000"/>
              </a:schemeClr>
            </a:gs>
            <a:gs pos="80000">
              <a:schemeClr val="accent5">
                <a:hueOff val="-2207528"/>
                <a:satOff val="8847"/>
                <a:lumOff val="1917"/>
                <a:alphaOff val="0"/>
                <a:shade val="93000"/>
                <a:satMod val="130000"/>
              </a:schemeClr>
            </a:gs>
            <a:gs pos="100000">
              <a:schemeClr val="accent5">
                <a:hueOff val="-2207528"/>
                <a:satOff val="8847"/>
                <a:lumOff val="1917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2207528"/>
              <a:satOff val="8847"/>
              <a:lumOff val="19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8AA462-9EBB-426A-B4E8-FA899A9CC30D}">
      <dsp:nvSpPr>
        <dsp:cNvPr id="0" name=""/>
        <dsp:cNvSpPr/>
      </dsp:nvSpPr>
      <dsp:spPr>
        <a:xfrm>
          <a:off x="3753320" y="968949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4C5435-2DAB-40C9-969E-899FCA6D512C}">
      <dsp:nvSpPr>
        <dsp:cNvPr id="0" name=""/>
        <dsp:cNvSpPr/>
      </dsp:nvSpPr>
      <dsp:spPr>
        <a:xfrm>
          <a:off x="3861031" y="1059536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4415056"/>
                <a:satOff val="17694"/>
                <a:lumOff val="3835"/>
                <a:alphaOff val="0"/>
                <a:shade val="51000"/>
                <a:satMod val="130000"/>
              </a:schemeClr>
            </a:gs>
            <a:gs pos="80000">
              <a:schemeClr val="accent5">
                <a:hueOff val="-4415056"/>
                <a:satOff val="17694"/>
                <a:lumOff val="3835"/>
                <a:alphaOff val="0"/>
                <a:shade val="93000"/>
                <a:satMod val="130000"/>
              </a:schemeClr>
            </a:gs>
            <a:gs pos="100000">
              <a:schemeClr val="accent5">
                <a:hueOff val="-4415056"/>
                <a:satOff val="17694"/>
                <a:lumOff val="3835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4415056"/>
              <a:satOff val="17694"/>
              <a:lumOff val="383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A1A9B8-3BB1-445A-B98D-30F0398F16CE}">
      <dsp:nvSpPr>
        <dsp:cNvPr id="0" name=""/>
        <dsp:cNvSpPr/>
      </dsp:nvSpPr>
      <dsp:spPr>
        <a:xfrm>
          <a:off x="3956411" y="1175477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5518820"/>
                <a:satOff val="22117"/>
                <a:lumOff val="4793"/>
                <a:alphaOff val="0"/>
                <a:shade val="51000"/>
                <a:satMod val="130000"/>
              </a:schemeClr>
            </a:gs>
            <a:gs pos="80000">
              <a:schemeClr val="accent5">
                <a:hueOff val="-5518820"/>
                <a:satOff val="22117"/>
                <a:lumOff val="4793"/>
                <a:alphaOff val="0"/>
                <a:shade val="93000"/>
                <a:satMod val="130000"/>
              </a:schemeClr>
            </a:gs>
            <a:gs pos="100000">
              <a:schemeClr val="accent5">
                <a:hueOff val="-5518820"/>
                <a:satOff val="22117"/>
                <a:lumOff val="479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5518820"/>
              <a:satOff val="22117"/>
              <a:lumOff val="479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7E1057-E22C-47A9-B2F2-D02D9B4BD4C1}">
      <dsp:nvSpPr>
        <dsp:cNvPr id="0" name=""/>
        <dsp:cNvSpPr/>
      </dsp:nvSpPr>
      <dsp:spPr>
        <a:xfrm>
          <a:off x="3861324" y="1284240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F74DB4-6FEA-4346-A483-77A0851EAA40}">
      <dsp:nvSpPr>
        <dsp:cNvPr id="0" name=""/>
        <dsp:cNvSpPr/>
      </dsp:nvSpPr>
      <dsp:spPr>
        <a:xfrm>
          <a:off x="3747284" y="1361047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7726349"/>
                <a:satOff val="30964"/>
                <a:lumOff val="6711"/>
                <a:alphaOff val="0"/>
                <a:shade val="51000"/>
                <a:satMod val="130000"/>
              </a:schemeClr>
            </a:gs>
            <a:gs pos="80000">
              <a:schemeClr val="accent5">
                <a:hueOff val="-7726349"/>
                <a:satOff val="30964"/>
                <a:lumOff val="6711"/>
                <a:alphaOff val="0"/>
                <a:shade val="93000"/>
                <a:satMod val="130000"/>
              </a:schemeClr>
            </a:gs>
            <a:gs pos="100000">
              <a:schemeClr val="accent5">
                <a:hueOff val="-7726349"/>
                <a:satOff val="30964"/>
                <a:lumOff val="6711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7726349"/>
              <a:satOff val="30964"/>
              <a:lumOff val="671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441B10-805E-40FC-B05B-D0162660A431}">
      <dsp:nvSpPr>
        <dsp:cNvPr id="0" name=""/>
        <dsp:cNvSpPr/>
      </dsp:nvSpPr>
      <dsp:spPr>
        <a:xfrm>
          <a:off x="3831123" y="1175476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8830112"/>
                <a:satOff val="35388"/>
                <a:lumOff val="7669"/>
                <a:alphaOff val="0"/>
                <a:shade val="51000"/>
                <a:satMod val="130000"/>
              </a:schemeClr>
            </a:gs>
            <a:gs pos="80000">
              <a:schemeClr val="accent5">
                <a:hueOff val="-8830112"/>
                <a:satOff val="35388"/>
                <a:lumOff val="7669"/>
                <a:alphaOff val="0"/>
                <a:shade val="93000"/>
                <a:satMod val="130000"/>
              </a:schemeClr>
            </a:gs>
            <a:gs pos="100000">
              <a:schemeClr val="accent5">
                <a:hueOff val="-8830112"/>
                <a:satOff val="35388"/>
                <a:lumOff val="766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8830112"/>
              <a:satOff val="35388"/>
              <a:lumOff val="766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4488D3-5E56-4383-9FA4-518FC3FAC91E}">
      <dsp:nvSpPr>
        <dsp:cNvPr id="0" name=""/>
        <dsp:cNvSpPr/>
      </dsp:nvSpPr>
      <dsp:spPr>
        <a:xfrm>
          <a:off x="3712729" y="1173052"/>
          <a:ext cx="73240" cy="73240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E74625-3ACF-477A-B560-A8023C08F84C}">
      <dsp:nvSpPr>
        <dsp:cNvPr id="0" name=""/>
        <dsp:cNvSpPr/>
      </dsp:nvSpPr>
      <dsp:spPr>
        <a:xfrm>
          <a:off x="1369942" y="1803381"/>
          <a:ext cx="1579658" cy="42371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4361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700" kern="1200" dirty="0">
              <a:latin typeface="Arial" pitchFamily="34" charset="0"/>
              <a:cs typeface="Tahoma" pitchFamily="34" charset="0"/>
            </a:rPr>
            <a:t>мемлекеттік қызмет көрсету кезінде</a:t>
          </a:r>
          <a:endParaRPr lang="ru-RU" sz="700" kern="1200" dirty="0"/>
        </a:p>
      </dsp:txBody>
      <dsp:txXfrm>
        <a:off x="1390626" y="1824065"/>
        <a:ext cx="1538290" cy="382343"/>
      </dsp:txXfrm>
    </dsp:sp>
    <dsp:sp modelId="{71A3F501-D51F-47AB-8846-5E59A6CFA21A}">
      <dsp:nvSpPr>
        <dsp:cNvPr id="0" name=""/>
        <dsp:cNvSpPr/>
      </dsp:nvSpPr>
      <dsp:spPr>
        <a:xfrm>
          <a:off x="931962" y="1388222"/>
          <a:ext cx="732408" cy="7323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90A45F4-C6C7-4C40-855B-7BB8F8F9F1E7}">
      <dsp:nvSpPr>
        <dsp:cNvPr id="0" name=""/>
        <dsp:cNvSpPr/>
      </dsp:nvSpPr>
      <dsp:spPr>
        <a:xfrm>
          <a:off x="2037605" y="974617"/>
          <a:ext cx="1579658" cy="423711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4361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700" kern="1200" dirty="0">
              <a:latin typeface="Arial" pitchFamily="34" charset="0"/>
              <a:cs typeface="Tahoma" pitchFamily="34" charset="0"/>
            </a:rPr>
            <a:t>мемлекеттік функцияларды жүзеге асыру кезінде</a:t>
          </a:r>
          <a:endParaRPr lang="ru-RU" sz="700" kern="1200" dirty="0"/>
        </a:p>
      </dsp:txBody>
      <dsp:txXfrm>
        <a:off x="2058289" y="995301"/>
        <a:ext cx="1538290" cy="382343"/>
      </dsp:txXfrm>
    </dsp:sp>
    <dsp:sp modelId="{D91397EC-D3E7-41AD-A055-FD61469F8E49}">
      <dsp:nvSpPr>
        <dsp:cNvPr id="0" name=""/>
        <dsp:cNvSpPr/>
      </dsp:nvSpPr>
      <dsp:spPr>
        <a:xfrm>
          <a:off x="1599625" y="559458"/>
          <a:ext cx="732408" cy="73235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4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4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BA7C653-F4D1-47BF-8272-466B709CA0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046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6125"/>
            <a:ext cx="661670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4889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4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4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E67EB5-DF7E-42EF-ACAB-8A1D44FAA0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3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9626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79252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6887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5850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48129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415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73" indent="-2851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0574" indent="-22811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6804" indent="-22811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3034" indent="-22811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263" indent="-228115" defTabSz="9172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5492" indent="-228115" defTabSz="9172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1722" indent="-228115" defTabSz="9172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7953" indent="-228115" defTabSz="9172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7212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7212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239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26FB-FE08-4D92-93B7-C593A90F54BA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685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E82A-F7FA-4175-A838-4DCB617F7367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59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05980"/>
            <a:ext cx="222885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1" y="205980"/>
            <a:ext cx="653415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E58-2B3A-4DB2-A7A3-DAFBE1BFC235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565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66515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C87FB-B6CA-498F-B2FE-63D70E3F8F50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4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950F-8A19-4399-A2D6-3232C0A25BE5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57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200152"/>
            <a:ext cx="43815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200152"/>
            <a:ext cx="43815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8BCC-D2CD-4064-8EF6-AAB365C472B1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13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7960C-04BC-4E14-8872-C48DC06FDDB5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08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727A-716E-490C-93C2-E475EDBD667B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29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CE1D6-8603-4218-803C-836B57083AD2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47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F34B-42FD-4CAD-AC96-6627A9036FB3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3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0D73-C5F3-4EB2-9645-43A8D17566B3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972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265A6-C11A-4EBA-A5DE-9D15A3DB275F}" type="datetime1">
              <a:rPr lang="ru-RU" smtClean="0"/>
              <a:pPr/>
              <a:t>18.06.2022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855F8-08E9-4F4D-88B1-542124CEA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41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microsoft.com/office/2007/relationships/hdphoto" Target="../media/hdphoto2.wdp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2.png"/><Relationship Id="rId7" Type="http://schemas.openxmlformats.org/officeDocument/2006/relationships/image" Target="../media/image2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4.png"/><Relationship Id="rId4" Type="http://schemas.openxmlformats.org/officeDocument/2006/relationships/image" Target="../media/image23.jpeg"/><Relationship Id="rId9" Type="http://schemas.microsoft.com/office/2007/relationships/hdphoto" Target="../media/hdphoto3.wdp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7654"/>
            <a:ext cx="7772400" cy="1477985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кейбір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заңнамалық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актілеріне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жекелеген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тапсырмаларын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мәселелері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өзгерістер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толықтырулар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endParaRPr lang="ru-RU" sz="2000" dirty="0"/>
          </a:p>
        </p:txBody>
      </p:sp>
      <p:sp>
        <p:nvSpPr>
          <p:cNvPr id="4" name="Subtitle 3"/>
          <p:cNvSpPr txBox="1">
            <a:spLocks/>
          </p:cNvSpPr>
          <p:nvPr/>
        </p:nvSpPr>
        <p:spPr bwMode="auto">
          <a:xfrm>
            <a:off x="488203" y="267494"/>
            <a:ext cx="8160726" cy="32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925" tIns="38963" rIns="77925" bIns="38963" anchor="ctr"/>
          <a:lstStyle/>
          <a:p>
            <a:pPr algn="ctr">
              <a:spcBef>
                <a:spcPct val="20000"/>
              </a:spcBef>
              <a:defRPr/>
            </a:pPr>
            <a:endParaRPr lang="ru-RU" sz="1600" b="1" kern="0" dirty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ru-RU" sz="1600" b="1" kern="0" dirty="0" err="1">
                <a:solidFill>
                  <a:schemeClr val="tx2"/>
                </a:solidFill>
                <a:cs typeface="Arial" pitchFamily="34" charset="0"/>
              </a:rPr>
              <a:t>Қазақстан</a:t>
            </a:r>
            <a:r>
              <a:rPr lang="ru-RU" sz="1600" b="1" kern="0" dirty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ru-RU" sz="1600" b="1" kern="0" dirty="0" err="1">
                <a:solidFill>
                  <a:schemeClr val="tx2"/>
                </a:solidFill>
                <a:cs typeface="Arial" pitchFamily="34" charset="0"/>
              </a:rPr>
              <a:t>Республикасының</a:t>
            </a:r>
            <a:r>
              <a:rPr lang="ru-RU" sz="1600" b="1" kern="0" dirty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ru-RU" sz="1600" b="1" kern="0" dirty="0" err="1">
                <a:solidFill>
                  <a:schemeClr val="tx2"/>
                </a:solidFill>
                <a:cs typeface="Arial" pitchFamily="34" charset="0"/>
              </a:rPr>
              <a:t>Ұлттық</a:t>
            </a:r>
            <a:r>
              <a:rPr lang="ru-RU" sz="1600" b="1" kern="0" dirty="0">
                <a:solidFill>
                  <a:schemeClr val="tx2"/>
                </a:solidFill>
                <a:cs typeface="Arial" pitchFamily="34" charset="0"/>
              </a:rPr>
              <a:t> экономика </a:t>
            </a:r>
            <a:r>
              <a:rPr lang="ru-RU" sz="1600" b="1" kern="0" dirty="0" err="1">
                <a:solidFill>
                  <a:schemeClr val="tx2"/>
                </a:solidFill>
                <a:cs typeface="Arial" pitchFamily="34" charset="0"/>
              </a:rPr>
              <a:t>министрлігі</a:t>
            </a:r>
            <a:endParaRPr lang="en-US" sz="1600" b="1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5" name="Subtitle 3"/>
          <p:cNvSpPr txBox="1">
            <a:spLocks/>
          </p:cNvSpPr>
          <p:nvPr/>
        </p:nvSpPr>
        <p:spPr>
          <a:xfrm>
            <a:off x="744762" y="4587974"/>
            <a:ext cx="7703526" cy="30599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2022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жыл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,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маусым</a:t>
            </a:r>
            <a:endParaRPr lang="ru-RU" sz="12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2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956" y="51470"/>
            <a:ext cx="8229600" cy="382969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5 –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Ведомстволардың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басқа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мемлекеттік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органдарда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бар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ақпаратты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талап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етуіне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және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жинауына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тыйым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салу</a:t>
            </a:r>
            <a:endParaRPr lang="ru-RU" sz="1200" b="1" dirty="0">
              <a:solidFill>
                <a:schemeClr val="tx2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31956" y="483518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328386" y="2759089"/>
            <a:ext cx="8661648" cy="345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1800"/>
              </a:spcAft>
            </a:pP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6 –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Креативті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индустрияларды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ынталандыру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және</a:t>
            </a:r>
            <a:r>
              <a:rPr lang="ru-RU" sz="12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дамыту</a:t>
            </a:r>
            <a:endParaRPr lang="ru-RU" sz="12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1956" y="3104490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99768" y="3126862"/>
            <a:ext cx="512048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300" b="1" dirty="0" err="1">
                <a:solidFill>
                  <a:srgbClr val="00B050"/>
                </a:solidFill>
              </a:rPr>
              <a:t>Заңнамалық</a:t>
            </a:r>
            <a:r>
              <a:rPr lang="ru-RU" sz="1300" b="1" dirty="0">
                <a:solidFill>
                  <a:srgbClr val="00B050"/>
                </a:solidFill>
              </a:rPr>
              <a:t> </a:t>
            </a:r>
            <a:r>
              <a:rPr lang="ru-RU" sz="1300" b="1" dirty="0" err="1">
                <a:solidFill>
                  <a:srgbClr val="00B050"/>
                </a:solidFill>
              </a:rPr>
              <a:t>тұрғыдан</a:t>
            </a:r>
            <a:r>
              <a:rPr lang="ru-RU" sz="1300" b="1" dirty="0">
                <a:solidFill>
                  <a:srgbClr val="00B050"/>
                </a:solidFill>
              </a:rPr>
              <a:t> </a:t>
            </a:r>
            <a:r>
              <a:rPr lang="ru-RU" sz="1300" b="1" dirty="0" err="1">
                <a:solidFill>
                  <a:srgbClr val="00B050"/>
                </a:solidFill>
              </a:rPr>
              <a:t>бекіту</a:t>
            </a:r>
            <a:r>
              <a:rPr lang="ru-RU" sz="1300" b="1" dirty="0">
                <a:solidFill>
                  <a:srgbClr val="00B050"/>
                </a:solidFill>
              </a:rPr>
              <a:t> </a:t>
            </a:r>
            <a:r>
              <a:rPr lang="ru-RU" sz="1300" b="1" dirty="0" err="1">
                <a:solidFill>
                  <a:srgbClr val="00B050"/>
                </a:solidFill>
              </a:rPr>
              <a:t>ұсынылады</a:t>
            </a:r>
            <a:r>
              <a:rPr lang="ru-RU" sz="1300" b="1" dirty="0">
                <a:solidFill>
                  <a:srgbClr val="00B050"/>
                </a:solidFill>
              </a:rPr>
              <a:t>:</a:t>
            </a:r>
            <a:endParaRPr lang="ru-RU" sz="1300" dirty="0"/>
          </a:p>
          <a:p>
            <a:pPr marL="285750" indent="-285750" algn="just"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100" dirty="0" err="1">
                <a:solidFill>
                  <a:srgbClr val="002060"/>
                </a:solidFill>
              </a:rPr>
              <a:t>шығармашылық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индустрияның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ұғымы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және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негізгі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принциптері</a:t>
            </a:r>
            <a:r>
              <a:rPr lang="ru-RU" sz="1100" dirty="0">
                <a:solidFill>
                  <a:srgbClr val="002060"/>
                </a:solidFill>
              </a:rPr>
              <a:t>;</a:t>
            </a:r>
          </a:p>
          <a:p>
            <a:pPr marL="285750" indent="-285750" algn="just"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100" dirty="0" err="1">
                <a:solidFill>
                  <a:srgbClr val="002060"/>
                </a:solidFill>
              </a:rPr>
              <a:t>креативті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индустриялар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субъектілерінің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қызметін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реттеудің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тәсілдері</a:t>
            </a:r>
            <a:r>
              <a:rPr lang="ru-RU" sz="1100" dirty="0">
                <a:solidFill>
                  <a:srgbClr val="002060"/>
                </a:solidFill>
              </a:rPr>
              <a:t> мен </a:t>
            </a:r>
            <a:r>
              <a:rPr lang="ru-RU" sz="1100" dirty="0" err="1">
                <a:solidFill>
                  <a:srgbClr val="002060"/>
                </a:solidFill>
              </a:rPr>
              <a:t>критерилерін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әзірлеу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құзыреті</a:t>
            </a:r>
            <a:r>
              <a:rPr lang="ru-RU" sz="11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67336" y="4756403"/>
            <a:ext cx="409208" cy="273844"/>
          </a:xfrm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10</a:t>
            </a: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667123928"/>
              </p:ext>
            </p:extLst>
          </p:nvPr>
        </p:nvGraphicFramePr>
        <p:xfrm>
          <a:off x="5144448" y="870135"/>
          <a:ext cx="3099960" cy="1922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2241917928"/>
              </p:ext>
            </p:extLst>
          </p:nvPr>
        </p:nvGraphicFramePr>
        <p:xfrm>
          <a:off x="382814" y="445824"/>
          <a:ext cx="4549226" cy="2419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8386" y="546784"/>
            <a:ext cx="86361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Ақпаратты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талап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етуге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және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дербес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жинауға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тыйым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салу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енгізіледі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:</a:t>
            </a: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52120" y="3219822"/>
            <a:ext cx="3278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</a:pPr>
            <a:r>
              <a:rPr lang="ru-RU" b="1" dirty="0" err="1">
                <a:solidFill>
                  <a:srgbClr val="00B050"/>
                </a:solidFill>
              </a:rPr>
              <a:t>Креативті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индустриялар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қызметінің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түрлерін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1F497D"/>
                </a:solidFill>
              </a:rPr>
              <a:t>жіктеуге</a:t>
            </a:r>
            <a:r>
              <a:rPr lang="ru-RU" b="1" dirty="0">
                <a:solidFill>
                  <a:srgbClr val="1F497D"/>
                </a:solidFill>
              </a:rPr>
              <a:t> </a:t>
            </a:r>
            <a:r>
              <a:rPr lang="ru-RU" b="1" dirty="0" err="1">
                <a:solidFill>
                  <a:srgbClr val="1F497D"/>
                </a:solidFill>
              </a:rPr>
              <a:t>және</a:t>
            </a:r>
            <a:r>
              <a:rPr lang="ru-RU" b="1" dirty="0">
                <a:solidFill>
                  <a:srgbClr val="1F497D"/>
                </a:solidFill>
              </a:rPr>
              <a:t> </a:t>
            </a:r>
            <a:r>
              <a:rPr lang="ru-RU" b="1" dirty="0" err="1">
                <a:solidFill>
                  <a:srgbClr val="1F497D"/>
                </a:solidFill>
              </a:rPr>
              <a:t>санаттауға</a:t>
            </a:r>
            <a:r>
              <a:rPr lang="ru-RU" b="1" dirty="0">
                <a:solidFill>
                  <a:srgbClr val="1F497D"/>
                </a:solidFill>
              </a:rPr>
              <a:t> </a:t>
            </a:r>
            <a:r>
              <a:rPr lang="ru-RU" b="1" dirty="0" err="1">
                <a:solidFill>
                  <a:srgbClr val="1F497D"/>
                </a:solidFill>
              </a:rPr>
              <a:t>әдіснамалық</a:t>
            </a:r>
            <a:r>
              <a:rPr lang="ru-RU" b="1" dirty="0">
                <a:solidFill>
                  <a:srgbClr val="1F497D"/>
                </a:solidFill>
              </a:rPr>
              <a:t> </a:t>
            </a:r>
            <a:r>
              <a:rPr lang="ru-RU" b="1" dirty="0" err="1">
                <a:solidFill>
                  <a:srgbClr val="1F497D"/>
                </a:solidFill>
              </a:rPr>
              <a:t>тәсілдерді</a:t>
            </a:r>
            <a:r>
              <a:rPr lang="ru-RU" b="1" dirty="0">
                <a:solidFill>
                  <a:srgbClr val="1F497D"/>
                </a:solidFill>
              </a:rPr>
              <a:t> </a:t>
            </a:r>
            <a:r>
              <a:rPr lang="ru-RU" b="1" dirty="0" err="1">
                <a:solidFill>
                  <a:srgbClr val="1F497D"/>
                </a:solidFill>
              </a:rPr>
              <a:t>қалыптастыру</a:t>
            </a:r>
            <a:endParaRPr lang="ru-RU" b="1" dirty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0338" y="4083919"/>
            <a:ext cx="8777744" cy="21602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rgbClr val="0070C4"/>
                </a:solidFill>
                <a:latin typeface="Arial" pitchFamily="34" charset="0"/>
                <a:cs typeface="Arial" pitchFamily="34" charset="0"/>
              </a:rPr>
              <a:t>2025 ЖЫЛҒА ҚАРАЙ МЫНАДАЙ НЫСАНАЛЫ ИНДИКАТОРЛАРҒА ҚОЛ ЖЕТКІЗІЛЕТІН БОЛАДЫ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91050" y="4773801"/>
            <a:ext cx="274751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Креативті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индустриялардың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ЖІӨ-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дегі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үлесі</a:t>
            </a:r>
            <a:endParaRPr lang="ru-RU" sz="900" b="1" dirty="0">
              <a:solidFill>
                <a:srgbClr val="00206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10700" y="4319907"/>
            <a:ext cx="36901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1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5%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795196" y="4577512"/>
            <a:ext cx="176404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>
            <a:off x="1331640" y="4577512"/>
            <a:ext cx="1264009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71600" y="4577512"/>
            <a:ext cx="144016" cy="14401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115616" y="4577512"/>
            <a:ext cx="216024" cy="14401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1" name="Google Shape;4517;p59"/>
          <p:cNvGrpSpPr/>
          <p:nvPr/>
        </p:nvGrpSpPr>
        <p:grpSpPr>
          <a:xfrm>
            <a:off x="957400" y="4350248"/>
            <a:ext cx="348568" cy="295007"/>
            <a:chOff x="-64764500" y="2280550"/>
            <a:chExt cx="316650" cy="319800"/>
          </a:xfrm>
          <a:solidFill>
            <a:schemeClr val="tx2">
              <a:lumMod val="75000"/>
            </a:schemeClr>
          </a:solidFill>
        </p:grpSpPr>
        <p:sp>
          <p:nvSpPr>
            <p:cNvPr id="22" name="Google Shape;4518;p59"/>
            <p:cNvSpPr/>
            <p:nvPr/>
          </p:nvSpPr>
          <p:spPr>
            <a:xfrm>
              <a:off x="-64764500" y="2280550"/>
              <a:ext cx="316650" cy="319800"/>
            </a:xfrm>
            <a:custGeom>
              <a:avLst/>
              <a:gdLst/>
              <a:ahLst/>
              <a:cxnLst/>
              <a:rect l="l" t="t" r="r" b="b"/>
              <a:pathLst>
                <a:path w="12666" h="12792" extrusionOk="0">
                  <a:moveTo>
                    <a:pt x="11405" y="820"/>
                  </a:moveTo>
                  <a:cubicBezTo>
                    <a:pt x="11657" y="820"/>
                    <a:pt x="11815" y="1009"/>
                    <a:pt x="11815" y="1261"/>
                  </a:cubicBezTo>
                  <a:cubicBezTo>
                    <a:pt x="11815" y="1481"/>
                    <a:pt x="11657" y="1670"/>
                    <a:pt x="11405" y="1670"/>
                  </a:cubicBezTo>
                  <a:lnTo>
                    <a:pt x="1229" y="1670"/>
                  </a:lnTo>
                  <a:cubicBezTo>
                    <a:pt x="977" y="1670"/>
                    <a:pt x="788" y="1481"/>
                    <a:pt x="788" y="1261"/>
                  </a:cubicBezTo>
                  <a:cubicBezTo>
                    <a:pt x="788" y="1009"/>
                    <a:pt x="977" y="820"/>
                    <a:pt x="1229" y="820"/>
                  </a:cubicBezTo>
                  <a:close/>
                  <a:moveTo>
                    <a:pt x="10996" y="2521"/>
                  </a:moveTo>
                  <a:lnTo>
                    <a:pt x="10996" y="8286"/>
                  </a:lnTo>
                  <a:lnTo>
                    <a:pt x="1607" y="8286"/>
                  </a:lnTo>
                  <a:lnTo>
                    <a:pt x="1607" y="2521"/>
                  </a:lnTo>
                  <a:close/>
                  <a:moveTo>
                    <a:pt x="6302" y="11027"/>
                  </a:moveTo>
                  <a:cubicBezTo>
                    <a:pt x="6554" y="11027"/>
                    <a:pt x="6743" y="11216"/>
                    <a:pt x="6743" y="11437"/>
                  </a:cubicBezTo>
                  <a:cubicBezTo>
                    <a:pt x="6743" y="11689"/>
                    <a:pt x="6522" y="11878"/>
                    <a:pt x="6302" y="11878"/>
                  </a:cubicBezTo>
                  <a:cubicBezTo>
                    <a:pt x="6050" y="11878"/>
                    <a:pt x="5892" y="11689"/>
                    <a:pt x="5892" y="11437"/>
                  </a:cubicBezTo>
                  <a:cubicBezTo>
                    <a:pt x="5892" y="11216"/>
                    <a:pt x="6113" y="11027"/>
                    <a:pt x="6302" y="11027"/>
                  </a:cubicBezTo>
                  <a:close/>
                  <a:moveTo>
                    <a:pt x="1229" y="1"/>
                  </a:moveTo>
                  <a:cubicBezTo>
                    <a:pt x="536" y="1"/>
                    <a:pt x="1" y="536"/>
                    <a:pt x="1" y="1261"/>
                  </a:cubicBezTo>
                  <a:cubicBezTo>
                    <a:pt x="1" y="1797"/>
                    <a:pt x="347" y="2238"/>
                    <a:pt x="820" y="2427"/>
                  </a:cubicBezTo>
                  <a:lnTo>
                    <a:pt x="820" y="8286"/>
                  </a:lnTo>
                  <a:lnTo>
                    <a:pt x="442" y="8286"/>
                  </a:lnTo>
                  <a:cubicBezTo>
                    <a:pt x="190" y="8286"/>
                    <a:pt x="32" y="8507"/>
                    <a:pt x="32" y="8728"/>
                  </a:cubicBezTo>
                  <a:cubicBezTo>
                    <a:pt x="32" y="8980"/>
                    <a:pt x="221" y="9169"/>
                    <a:pt x="442" y="9169"/>
                  </a:cubicBezTo>
                  <a:lnTo>
                    <a:pt x="5955" y="9169"/>
                  </a:lnTo>
                  <a:lnTo>
                    <a:pt x="5955" y="10334"/>
                  </a:lnTo>
                  <a:cubicBezTo>
                    <a:pt x="5483" y="10492"/>
                    <a:pt x="5104" y="10964"/>
                    <a:pt x="5104" y="11531"/>
                  </a:cubicBezTo>
                  <a:cubicBezTo>
                    <a:pt x="5104" y="12193"/>
                    <a:pt x="5672" y="12792"/>
                    <a:pt x="6333" y="12792"/>
                  </a:cubicBezTo>
                  <a:cubicBezTo>
                    <a:pt x="6995" y="12792"/>
                    <a:pt x="7593" y="12225"/>
                    <a:pt x="7593" y="11531"/>
                  </a:cubicBezTo>
                  <a:cubicBezTo>
                    <a:pt x="7593" y="10964"/>
                    <a:pt x="7247" y="10555"/>
                    <a:pt x="6774" y="10334"/>
                  </a:cubicBezTo>
                  <a:lnTo>
                    <a:pt x="6774" y="9169"/>
                  </a:lnTo>
                  <a:lnTo>
                    <a:pt x="12288" y="9169"/>
                  </a:lnTo>
                  <a:cubicBezTo>
                    <a:pt x="12508" y="9169"/>
                    <a:pt x="12666" y="8980"/>
                    <a:pt x="12666" y="8728"/>
                  </a:cubicBezTo>
                  <a:cubicBezTo>
                    <a:pt x="12666" y="8507"/>
                    <a:pt x="12477" y="8286"/>
                    <a:pt x="12288" y="8286"/>
                  </a:cubicBezTo>
                  <a:lnTo>
                    <a:pt x="11847" y="8286"/>
                  </a:lnTo>
                  <a:lnTo>
                    <a:pt x="11847" y="2427"/>
                  </a:lnTo>
                  <a:cubicBezTo>
                    <a:pt x="12319" y="2238"/>
                    <a:pt x="12634" y="1797"/>
                    <a:pt x="12634" y="1261"/>
                  </a:cubicBezTo>
                  <a:cubicBezTo>
                    <a:pt x="12634" y="568"/>
                    <a:pt x="12099" y="1"/>
                    <a:pt x="1140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" name="Google Shape;4519;p59"/>
            <p:cNvSpPr/>
            <p:nvPr/>
          </p:nvSpPr>
          <p:spPr>
            <a:xfrm>
              <a:off x="-64679425" y="2364825"/>
              <a:ext cx="146500" cy="102450"/>
            </a:xfrm>
            <a:custGeom>
              <a:avLst/>
              <a:gdLst/>
              <a:ahLst/>
              <a:cxnLst/>
              <a:rect l="l" t="t" r="r" b="b"/>
              <a:pathLst>
                <a:path w="5860" h="4098" extrusionOk="0">
                  <a:moveTo>
                    <a:pt x="3749" y="1"/>
                  </a:moveTo>
                  <a:cubicBezTo>
                    <a:pt x="3529" y="1"/>
                    <a:pt x="3371" y="190"/>
                    <a:pt x="3371" y="442"/>
                  </a:cubicBezTo>
                  <a:cubicBezTo>
                    <a:pt x="3371" y="662"/>
                    <a:pt x="3560" y="820"/>
                    <a:pt x="3749" y="820"/>
                  </a:cubicBezTo>
                  <a:lnTo>
                    <a:pt x="4442" y="820"/>
                  </a:lnTo>
                  <a:lnTo>
                    <a:pt x="2930" y="2332"/>
                  </a:lnTo>
                  <a:lnTo>
                    <a:pt x="2395" y="1765"/>
                  </a:lnTo>
                  <a:cubicBezTo>
                    <a:pt x="2316" y="1686"/>
                    <a:pt x="2206" y="1647"/>
                    <a:pt x="2095" y="1647"/>
                  </a:cubicBezTo>
                  <a:cubicBezTo>
                    <a:pt x="1985" y="1647"/>
                    <a:pt x="1875" y="1686"/>
                    <a:pt x="1796" y="1765"/>
                  </a:cubicBezTo>
                  <a:lnTo>
                    <a:pt x="126" y="3435"/>
                  </a:lnTo>
                  <a:cubicBezTo>
                    <a:pt x="0" y="3592"/>
                    <a:pt x="0" y="3844"/>
                    <a:pt x="126" y="4033"/>
                  </a:cubicBezTo>
                  <a:cubicBezTo>
                    <a:pt x="195" y="4075"/>
                    <a:pt x="288" y="4098"/>
                    <a:pt x="384" y="4098"/>
                  </a:cubicBezTo>
                  <a:cubicBezTo>
                    <a:pt x="507" y="4098"/>
                    <a:pt x="636" y="4059"/>
                    <a:pt x="725" y="3970"/>
                  </a:cubicBezTo>
                  <a:lnTo>
                    <a:pt x="2111" y="2616"/>
                  </a:lnTo>
                  <a:lnTo>
                    <a:pt x="2647" y="3151"/>
                  </a:lnTo>
                  <a:cubicBezTo>
                    <a:pt x="2725" y="3230"/>
                    <a:pt x="2836" y="3269"/>
                    <a:pt x="2946" y="3269"/>
                  </a:cubicBezTo>
                  <a:cubicBezTo>
                    <a:pt x="3056" y="3269"/>
                    <a:pt x="3166" y="3230"/>
                    <a:pt x="3245" y="3151"/>
                  </a:cubicBezTo>
                  <a:lnTo>
                    <a:pt x="5009" y="1387"/>
                  </a:lnTo>
                  <a:lnTo>
                    <a:pt x="5009" y="2049"/>
                  </a:lnTo>
                  <a:cubicBezTo>
                    <a:pt x="5009" y="2269"/>
                    <a:pt x="5230" y="2490"/>
                    <a:pt x="5451" y="2490"/>
                  </a:cubicBezTo>
                  <a:cubicBezTo>
                    <a:pt x="5703" y="2490"/>
                    <a:pt x="5860" y="2269"/>
                    <a:pt x="5860" y="2049"/>
                  </a:cubicBezTo>
                  <a:lnTo>
                    <a:pt x="5860" y="410"/>
                  </a:lnTo>
                  <a:cubicBezTo>
                    <a:pt x="5860" y="158"/>
                    <a:pt x="5640" y="1"/>
                    <a:pt x="54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4150469" y="4289480"/>
            <a:ext cx="135937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rgbClr val="00B050"/>
                </a:solidFill>
                <a:cs typeface="Arial" pitchFamily="34" charset="0"/>
              </a:rPr>
              <a:t>80</a:t>
            </a:r>
            <a:r>
              <a:rPr lang="ru-RU" sz="11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тыс. ед.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635896" y="4649520"/>
            <a:ext cx="176404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cxnSpLocks/>
          </p:cNvCxnSpPr>
          <p:nvPr/>
        </p:nvCxnSpPr>
        <p:spPr>
          <a:xfrm flipV="1">
            <a:off x="4172340" y="4649520"/>
            <a:ext cx="1318275" cy="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812300" y="4649520"/>
            <a:ext cx="144016" cy="14401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956316" y="4649520"/>
            <a:ext cx="216024" cy="14401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3278541" y="4777746"/>
            <a:ext cx="20855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Креативті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индустриядағы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шағын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және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орта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кәсіпкерліктер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саны</a:t>
            </a:r>
          </a:p>
        </p:txBody>
      </p:sp>
      <p:grpSp>
        <p:nvGrpSpPr>
          <p:cNvPr id="30" name="Google Shape;4641;p59"/>
          <p:cNvGrpSpPr/>
          <p:nvPr/>
        </p:nvGrpSpPr>
        <p:grpSpPr>
          <a:xfrm>
            <a:off x="3848128" y="4333918"/>
            <a:ext cx="282296" cy="295008"/>
            <a:chOff x="-61784125" y="1931250"/>
            <a:chExt cx="316650" cy="317050"/>
          </a:xfrm>
          <a:solidFill>
            <a:schemeClr val="tx2">
              <a:lumMod val="75000"/>
            </a:schemeClr>
          </a:solidFill>
        </p:grpSpPr>
        <p:sp>
          <p:nvSpPr>
            <p:cNvPr id="31" name="Google Shape;4642;p59"/>
            <p:cNvSpPr/>
            <p:nvPr/>
          </p:nvSpPr>
          <p:spPr>
            <a:xfrm>
              <a:off x="-61688025" y="1931250"/>
              <a:ext cx="124450" cy="134300"/>
            </a:xfrm>
            <a:custGeom>
              <a:avLst/>
              <a:gdLst/>
              <a:ahLst/>
              <a:cxnLst/>
              <a:rect l="l" t="t" r="r" b="b"/>
              <a:pathLst>
                <a:path w="4978" h="5372" extrusionOk="0">
                  <a:moveTo>
                    <a:pt x="2497" y="845"/>
                  </a:moveTo>
                  <a:cubicBezTo>
                    <a:pt x="2709" y="845"/>
                    <a:pt x="2922" y="922"/>
                    <a:pt x="3088" y="1087"/>
                  </a:cubicBezTo>
                  <a:cubicBezTo>
                    <a:pt x="3277" y="1276"/>
                    <a:pt x="3340" y="1591"/>
                    <a:pt x="3277" y="1906"/>
                  </a:cubicBezTo>
                  <a:cubicBezTo>
                    <a:pt x="3182" y="2190"/>
                    <a:pt x="2993" y="2410"/>
                    <a:pt x="2709" y="2442"/>
                  </a:cubicBezTo>
                  <a:cubicBezTo>
                    <a:pt x="2625" y="2467"/>
                    <a:pt x="2545" y="2479"/>
                    <a:pt x="2469" y="2479"/>
                  </a:cubicBezTo>
                  <a:cubicBezTo>
                    <a:pt x="2259" y="2479"/>
                    <a:pt x="2075" y="2391"/>
                    <a:pt x="1890" y="2253"/>
                  </a:cubicBezTo>
                  <a:cubicBezTo>
                    <a:pt x="1701" y="2032"/>
                    <a:pt x="1607" y="1717"/>
                    <a:pt x="1701" y="1434"/>
                  </a:cubicBezTo>
                  <a:cubicBezTo>
                    <a:pt x="1800" y="1059"/>
                    <a:pt x="2145" y="845"/>
                    <a:pt x="2497" y="845"/>
                  </a:cubicBezTo>
                  <a:close/>
                  <a:moveTo>
                    <a:pt x="2520" y="3324"/>
                  </a:moveTo>
                  <a:cubicBezTo>
                    <a:pt x="3277" y="3324"/>
                    <a:pt x="3907" y="3828"/>
                    <a:pt x="4096" y="4553"/>
                  </a:cubicBezTo>
                  <a:lnTo>
                    <a:pt x="914" y="4553"/>
                  </a:lnTo>
                  <a:cubicBezTo>
                    <a:pt x="1103" y="3828"/>
                    <a:pt x="1733" y="3324"/>
                    <a:pt x="2520" y="3324"/>
                  </a:cubicBezTo>
                  <a:close/>
                  <a:moveTo>
                    <a:pt x="2510" y="1"/>
                  </a:moveTo>
                  <a:cubicBezTo>
                    <a:pt x="1805" y="1"/>
                    <a:pt x="1113" y="455"/>
                    <a:pt x="914" y="1213"/>
                  </a:cubicBezTo>
                  <a:cubicBezTo>
                    <a:pt x="756" y="1780"/>
                    <a:pt x="914" y="2347"/>
                    <a:pt x="1292" y="2789"/>
                  </a:cubicBezTo>
                  <a:cubicBezTo>
                    <a:pt x="567" y="3198"/>
                    <a:pt x="0" y="3986"/>
                    <a:pt x="0" y="4931"/>
                  </a:cubicBezTo>
                  <a:cubicBezTo>
                    <a:pt x="0" y="5183"/>
                    <a:pt x="189" y="5372"/>
                    <a:pt x="441" y="5372"/>
                  </a:cubicBezTo>
                  <a:lnTo>
                    <a:pt x="4568" y="5372"/>
                  </a:lnTo>
                  <a:cubicBezTo>
                    <a:pt x="4820" y="5372"/>
                    <a:pt x="4978" y="5183"/>
                    <a:pt x="4978" y="4931"/>
                  </a:cubicBezTo>
                  <a:cubicBezTo>
                    <a:pt x="4978" y="3986"/>
                    <a:pt x="4442" y="3198"/>
                    <a:pt x="3718" y="2789"/>
                  </a:cubicBezTo>
                  <a:cubicBezTo>
                    <a:pt x="3907" y="2568"/>
                    <a:pt x="4033" y="2347"/>
                    <a:pt x="4096" y="2064"/>
                  </a:cubicBezTo>
                  <a:cubicBezTo>
                    <a:pt x="4253" y="1528"/>
                    <a:pt x="4096" y="930"/>
                    <a:pt x="3655" y="489"/>
                  </a:cubicBezTo>
                  <a:cubicBezTo>
                    <a:pt x="3331" y="153"/>
                    <a:pt x="2918" y="1"/>
                    <a:pt x="25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/>
            </a:p>
          </p:txBody>
        </p:sp>
        <p:sp>
          <p:nvSpPr>
            <p:cNvPr id="32" name="Google Shape;4643;p59"/>
            <p:cNvSpPr/>
            <p:nvPr/>
          </p:nvSpPr>
          <p:spPr>
            <a:xfrm>
              <a:off x="-61784125" y="2113325"/>
              <a:ext cx="124450" cy="134975"/>
            </a:xfrm>
            <a:custGeom>
              <a:avLst/>
              <a:gdLst/>
              <a:ahLst/>
              <a:cxnLst/>
              <a:rect l="l" t="t" r="r" b="b"/>
              <a:pathLst>
                <a:path w="4978" h="5399" extrusionOk="0">
                  <a:moveTo>
                    <a:pt x="2482" y="848"/>
                  </a:moveTo>
                  <a:cubicBezTo>
                    <a:pt x="2688" y="848"/>
                    <a:pt x="2895" y="921"/>
                    <a:pt x="3056" y="1082"/>
                  </a:cubicBezTo>
                  <a:cubicBezTo>
                    <a:pt x="3245" y="1271"/>
                    <a:pt x="3340" y="1586"/>
                    <a:pt x="3245" y="1901"/>
                  </a:cubicBezTo>
                  <a:cubicBezTo>
                    <a:pt x="3182" y="2185"/>
                    <a:pt x="2993" y="2437"/>
                    <a:pt x="2710" y="2468"/>
                  </a:cubicBezTo>
                  <a:cubicBezTo>
                    <a:pt x="2633" y="2483"/>
                    <a:pt x="2559" y="2491"/>
                    <a:pt x="2487" y="2491"/>
                  </a:cubicBezTo>
                  <a:cubicBezTo>
                    <a:pt x="2261" y="2491"/>
                    <a:pt x="2058" y="2415"/>
                    <a:pt x="1891" y="2248"/>
                  </a:cubicBezTo>
                  <a:cubicBezTo>
                    <a:pt x="1670" y="2059"/>
                    <a:pt x="1607" y="1743"/>
                    <a:pt x="1670" y="1428"/>
                  </a:cubicBezTo>
                  <a:cubicBezTo>
                    <a:pt x="1770" y="1068"/>
                    <a:pt x="2124" y="848"/>
                    <a:pt x="2482" y="848"/>
                  </a:cubicBezTo>
                  <a:close/>
                  <a:moveTo>
                    <a:pt x="2458" y="3319"/>
                  </a:moveTo>
                  <a:cubicBezTo>
                    <a:pt x="3245" y="3319"/>
                    <a:pt x="3907" y="3854"/>
                    <a:pt x="4096" y="4547"/>
                  </a:cubicBezTo>
                  <a:lnTo>
                    <a:pt x="883" y="4547"/>
                  </a:lnTo>
                  <a:cubicBezTo>
                    <a:pt x="1040" y="3886"/>
                    <a:pt x="1733" y="3319"/>
                    <a:pt x="2458" y="3319"/>
                  </a:cubicBezTo>
                  <a:close/>
                  <a:moveTo>
                    <a:pt x="2509" y="1"/>
                  </a:moveTo>
                  <a:cubicBezTo>
                    <a:pt x="1812" y="1"/>
                    <a:pt x="1143" y="437"/>
                    <a:pt x="946" y="1208"/>
                  </a:cubicBezTo>
                  <a:cubicBezTo>
                    <a:pt x="788" y="1806"/>
                    <a:pt x="946" y="2342"/>
                    <a:pt x="1324" y="2783"/>
                  </a:cubicBezTo>
                  <a:cubicBezTo>
                    <a:pt x="568" y="3224"/>
                    <a:pt x="32" y="4012"/>
                    <a:pt x="32" y="4957"/>
                  </a:cubicBezTo>
                  <a:cubicBezTo>
                    <a:pt x="0" y="5209"/>
                    <a:pt x="189" y="5398"/>
                    <a:pt x="410" y="5398"/>
                  </a:cubicBezTo>
                  <a:lnTo>
                    <a:pt x="4569" y="5398"/>
                  </a:lnTo>
                  <a:cubicBezTo>
                    <a:pt x="4789" y="5398"/>
                    <a:pt x="4978" y="5209"/>
                    <a:pt x="4978" y="4988"/>
                  </a:cubicBezTo>
                  <a:cubicBezTo>
                    <a:pt x="4978" y="4043"/>
                    <a:pt x="4474" y="3256"/>
                    <a:pt x="3718" y="2815"/>
                  </a:cubicBezTo>
                  <a:cubicBezTo>
                    <a:pt x="3939" y="2626"/>
                    <a:pt x="4033" y="2374"/>
                    <a:pt x="4128" y="2090"/>
                  </a:cubicBezTo>
                  <a:cubicBezTo>
                    <a:pt x="4285" y="1523"/>
                    <a:pt x="4128" y="924"/>
                    <a:pt x="3687" y="483"/>
                  </a:cubicBezTo>
                  <a:cubicBezTo>
                    <a:pt x="3346" y="155"/>
                    <a:pt x="2923" y="1"/>
                    <a:pt x="250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 dirty="0"/>
            </a:p>
          </p:txBody>
        </p:sp>
        <p:sp>
          <p:nvSpPr>
            <p:cNvPr id="33" name="Google Shape;4644;p59"/>
            <p:cNvSpPr/>
            <p:nvPr/>
          </p:nvSpPr>
          <p:spPr>
            <a:xfrm>
              <a:off x="-61591150" y="2113325"/>
              <a:ext cx="123675" cy="134175"/>
            </a:xfrm>
            <a:custGeom>
              <a:avLst/>
              <a:gdLst/>
              <a:ahLst/>
              <a:cxnLst/>
              <a:rect l="l" t="t" r="r" b="b"/>
              <a:pathLst>
                <a:path w="4947" h="5367" extrusionOk="0">
                  <a:moveTo>
                    <a:pt x="2482" y="848"/>
                  </a:moveTo>
                  <a:cubicBezTo>
                    <a:pt x="2688" y="848"/>
                    <a:pt x="2895" y="921"/>
                    <a:pt x="3056" y="1082"/>
                  </a:cubicBezTo>
                  <a:cubicBezTo>
                    <a:pt x="3245" y="1271"/>
                    <a:pt x="3340" y="1586"/>
                    <a:pt x="3245" y="1901"/>
                  </a:cubicBezTo>
                  <a:cubicBezTo>
                    <a:pt x="3182" y="2185"/>
                    <a:pt x="2993" y="2437"/>
                    <a:pt x="2710" y="2468"/>
                  </a:cubicBezTo>
                  <a:cubicBezTo>
                    <a:pt x="2633" y="2483"/>
                    <a:pt x="2559" y="2491"/>
                    <a:pt x="2486" y="2491"/>
                  </a:cubicBezTo>
                  <a:cubicBezTo>
                    <a:pt x="2261" y="2491"/>
                    <a:pt x="2057" y="2415"/>
                    <a:pt x="1890" y="2248"/>
                  </a:cubicBezTo>
                  <a:cubicBezTo>
                    <a:pt x="1670" y="2059"/>
                    <a:pt x="1607" y="1743"/>
                    <a:pt x="1670" y="1428"/>
                  </a:cubicBezTo>
                  <a:cubicBezTo>
                    <a:pt x="1770" y="1068"/>
                    <a:pt x="2124" y="848"/>
                    <a:pt x="2482" y="848"/>
                  </a:cubicBezTo>
                  <a:close/>
                  <a:moveTo>
                    <a:pt x="2521" y="3382"/>
                  </a:moveTo>
                  <a:cubicBezTo>
                    <a:pt x="3308" y="3382"/>
                    <a:pt x="3938" y="3886"/>
                    <a:pt x="4127" y="4579"/>
                  </a:cubicBezTo>
                  <a:lnTo>
                    <a:pt x="882" y="4579"/>
                  </a:lnTo>
                  <a:cubicBezTo>
                    <a:pt x="1103" y="3886"/>
                    <a:pt x="1733" y="3382"/>
                    <a:pt x="2521" y="3382"/>
                  </a:cubicBezTo>
                  <a:close/>
                  <a:moveTo>
                    <a:pt x="2467" y="1"/>
                  </a:moveTo>
                  <a:cubicBezTo>
                    <a:pt x="1761" y="1"/>
                    <a:pt x="1080" y="437"/>
                    <a:pt x="882" y="1208"/>
                  </a:cubicBezTo>
                  <a:cubicBezTo>
                    <a:pt x="725" y="1806"/>
                    <a:pt x="882" y="2342"/>
                    <a:pt x="1292" y="2783"/>
                  </a:cubicBezTo>
                  <a:cubicBezTo>
                    <a:pt x="536" y="3224"/>
                    <a:pt x="0" y="4012"/>
                    <a:pt x="0" y="4957"/>
                  </a:cubicBezTo>
                  <a:cubicBezTo>
                    <a:pt x="0" y="5178"/>
                    <a:pt x="189" y="5367"/>
                    <a:pt x="378" y="5367"/>
                  </a:cubicBezTo>
                  <a:lnTo>
                    <a:pt x="4505" y="5367"/>
                  </a:lnTo>
                  <a:cubicBezTo>
                    <a:pt x="4757" y="5367"/>
                    <a:pt x="4946" y="5178"/>
                    <a:pt x="4946" y="4957"/>
                  </a:cubicBezTo>
                  <a:cubicBezTo>
                    <a:pt x="4946" y="4075"/>
                    <a:pt x="4442" y="3256"/>
                    <a:pt x="3686" y="2815"/>
                  </a:cubicBezTo>
                  <a:cubicBezTo>
                    <a:pt x="3875" y="2626"/>
                    <a:pt x="4001" y="2374"/>
                    <a:pt x="4096" y="2090"/>
                  </a:cubicBezTo>
                  <a:cubicBezTo>
                    <a:pt x="4253" y="1523"/>
                    <a:pt x="4096" y="924"/>
                    <a:pt x="3655" y="483"/>
                  </a:cubicBezTo>
                  <a:cubicBezTo>
                    <a:pt x="3314" y="155"/>
                    <a:pt x="2887" y="1"/>
                    <a:pt x="24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/>
            </a:p>
          </p:txBody>
        </p:sp>
        <p:sp>
          <p:nvSpPr>
            <p:cNvPr id="34" name="Google Shape;4645;p59"/>
            <p:cNvSpPr/>
            <p:nvPr/>
          </p:nvSpPr>
          <p:spPr>
            <a:xfrm>
              <a:off x="-61677800" y="2072225"/>
              <a:ext cx="106350" cy="62450"/>
            </a:xfrm>
            <a:custGeom>
              <a:avLst/>
              <a:gdLst/>
              <a:ahLst/>
              <a:cxnLst/>
              <a:rect l="l" t="t" r="r" b="b"/>
              <a:pathLst>
                <a:path w="4254" h="2498" extrusionOk="0">
                  <a:moveTo>
                    <a:pt x="2096" y="1"/>
                  </a:moveTo>
                  <a:cubicBezTo>
                    <a:pt x="1985" y="1"/>
                    <a:pt x="1875" y="48"/>
                    <a:pt x="1796" y="142"/>
                  </a:cubicBezTo>
                  <a:lnTo>
                    <a:pt x="158" y="1781"/>
                  </a:lnTo>
                  <a:cubicBezTo>
                    <a:pt x="1" y="1938"/>
                    <a:pt x="1" y="2222"/>
                    <a:pt x="158" y="2379"/>
                  </a:cubicBezTo>
                  <a:cubicBezTo>
                    <a:pt x="237" y="2458"/>
                    <a:pt x="339" y="2497"/>
                    <a:pt x="442" y="2497"/>
                  </a:cubicBezTo>
                  <a:cubicBezTo>
                    <a:pt x="544" y="2497"/>
                    <a:pt x="646" y="2458"/>
                    <a:pt x="725" y="2379"/>
                  </a:cubicBezTo>
                  <a:lnTo>
                    <a:pt x="2111" y="993"/>
                  </a:lnTo>
                  <a:lnTo>
                    <a:pt x="3498" y="2379"/>
                  </a:lnTo>
                  <a:cubicBezTo>
                    <a:pt x="3576" y="2458"/>
                    <a:pt x="3687" y="2497"/>
                    <a:pt x="3797" y="2497"/>
                  </a:cubicBezTo>
                  <a:cubicBezTo>
                    <a:pt x="3907" y="2497"/>
                    <a:pt x="4017" y="2458"/>
                    <a:pt x="4096" y="2379"/>
                  </a:cubicBezTo>
                  <a:cubicBezTo>
                    <a:pt x="4254" y="2222"/>
                    <a:pt x="4254" y="1938"/>
                    <a:pt x="4096" y="1781"/>
                  </a:cubicBezTo>
                  <a:lnTo>
                    <a:pt x="2395" y="142"/>
                  </a:lnTo>
                  <a:cubicBezTo>
                    <a:pt x="2316" y="48"/>
                    <a:pt x="2206" y="1"/>
                    <a:pt x="20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/>
            </a:p>
          </p:txBody>
        </p:sp>
      </p:grpSp>
      <p:sp>
        <p:nvSpPr>
          <p:cNvPr id="35" name="Прямоугольник 34"/>
          <p:cNvSpPr/>
          <p:nvPr/>
        </p:nvSpPr>
        <p:spPr>
          <a:xfrm>
            <a:off x="6915810" y="4322022"/>
            <a:ext cx="93610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dirty="0">
                <a:solidFill>
                  <a:srgbClr val="00B050"/>
                </a:solidFill>
                <a:cs typeface="Arial" pitchFamily="34" charset="0"/>
              </a:rPr>
              <a:t>до 4 %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084169" y="4751290"/>
            <a:ext cx="2070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Креативті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индустрияларда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жұмыспен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қамтуды</a:t>
            </a:r>
            <a:r>
              <a:rPr lang="ru-RU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ұлғайту</a:t>
            </a:r>
            <a:endParaRPr lang="ru-RU" sz="900" b="1" dirty="0">
              <a:solidFill>
                <a:srgbClr val="002060"/>
              </a:solidFill>
              <a:latin typeface="+mn-lt"/>
              <a:cs typeface="Arial" pitchFamily="34" charset="0"/>
            </a:endParaRPr>
          </a:p>
        </p:txBody>
      </p:sp>
      <p:grpSp>
        <p:nvGrpSpPr>
          <p:cNvPr id="37" name="Google Shape;4482;p59"/>
          <p:cNvGrpSpPr/>
          <p:nvPr/>
        </p:nvGrpSpPr>
        <p:grpSpPr>
          <a:xfrm>
            <a:off x="6536331" y="4322022"/>
            <a:ext cx="250227" cy="273717"/>
            <a:chOff x="-65131525" y="2281350"/>
            <a:chExt cx="316650" cy="316650"/>
          </a:xfrm>
          <a:solidFill>
            <a:schemeClr val="tx2">
              <a:lumMod val="75000"/>
            </a:schemeClr>
          </a:solidFill>
        </p:grpSpPr>
        <p:sp>
          <p:nvSpPr>
            <p:cNvPr id="38" name="Google Shape;4483;p59"/>
            <p:cNvSpPr/>
            <p:nvPr/>
          </p:nvSpPr>
          <p:spPr>
            <a:xfrm>
              <a:off x="-65131525" y="2322300"/>
              <a:ext cx="275675" cy="275700"/>
            </a:xfrm>
            <a:custGeom>
              <a:avLst/>
              <a:gdLst/>
              <a:ahLst/>
              <a:cxnLst/>
              <a:rect l="l" t="t" r="r" b="b"/>
              <a:pathLst>
                <a:path w="11027" h="11028" extrusionOk="0">
                  <a:moveTo>
                    <a:pt x="5073" y="820"/>
                  </a:moveTo>
                  <a:lnTo>
                    <a:pt x="5073" y="5514"/>
                  </a:lnTo>
                  <a:cubicBezTo>
                    <a:pt x="5073" y="5766"/>
                    <a:pt x="5262" y="5923"/>
                    <a:pt x="5482" y="5923"/>
                  </a:cubicBezTo>
                  <a:lnTo>
                    <a:pt x="10145" y="5923"/>
                  </a:lnTo>
                  <a:cubicBezTo>
                    <a:pt x="9956" y="8318"/>
                    <a:pt x="7940" y="10208"/>
                    <a:pt x="5482" y="10208"/>
                  </a:cubicBezTo>
                  <a:cubicBezTo>
                    <a:pt x="2867" y="10208"/>
                    <a:pt x="788" y="8129"/>
                    <a:pt x="788" y="5514"/>
                  </a:cubicBezTo>
                  <a:cubicBezTo>
                    <a:pt x="788" y="3088"/>
                    <a:pt x="2678" y="1072"/>
                    <a:pt x="5073" y="820"/>
                  </a:cubicBezTo>
                  <a:close/>
                  <a:moveTo>
                    <a:pt x="5514" y="0"/>
                  </a:moveTo>
                  <a:cubicBezTo>
                    <a:pt x="2458" y="0"/>
                    <a:pt x="0" y="2489"/>
                    <a:pt x="0" y="5514"/>
                  </a:cubicBezTo>
                  <a:cubicBezTo>
                    <a:pt x="0" y="8538"/>
                    <a:pt x="2458" y="11027"/>
                    <a:pt x="5514" y="11027"/>
                  </a:cubicBezTo>
                  <a:cubicBezTo>
                    <a:pt x="8538" y="11027"/>
                    <a:pt x="11027" y="8538"/>
                    <a:pt x="11027" y="5514"/>
                  </a:cubicBezTo>
                  <a:cubicBezTo>
                    <a:pt x="11027" y="5293"/>
                    <a:pt x="10807" y="5104"/>
                    <a:pt x="10618" y="5104"/>
                  </a:cubicBezTo>
                  <a:lnTo>
                    <a:pt x="5923" y="5104"/>
                  </a:lnTo>
                  <a:lnTo>
                    <a:pt x="5923" y="410"/>
                  </a:lnTo>
                  <a:cubicBezTo>
                    <a:pt x="5892" y="158"/>
                    <a:pt x="5734" y="0"/>
                    <a:pt x="55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484;p59"/>
            <p:cNvSpPr/>
            <p:nvPr/>
          </p:nvSpPr>
          <p:spPr>
            <a:xfrm>
              <a:off x="-64963775" y="2281350"/>
              <a:ext cx="148900" cy="148875"/>
            </a:xfrm>
            <a:custGeom>
              <a:avLst/>
              <a:gdLst/>
              <a:ahLst/>
              <a:cxnLst/>
              <a:rect l="l" t="t" r="r" b="b"/>
              <a:pathLst>
                <a:path w="5956" h="5955" extrusionOk="0">
                  <a:moveTo>
                    <a:pt x="852" y="819"/>
                  </a:moveTo>
                  <a:cubicBezTo>
                    <a:pt x="3088" y="1008"/>
                    <a:pt x="4884" y="2836"/>
                    <a:pt x="5105" y="5073"/>
                  </a:cubicBezTo>
                  <a:lnTo>
                    <a:pt x="852" y="5073"/>
                  </a:lnTo>
                  <a:lnTo>
                    <a:pt x="852" y="819"/>
                  </a:lnTo>
                  <a:close/>
                  <a:moveTo>
                    <a:pt x="442" y="0"/>
                  </a:moveTo>
                  <a:cubicBezTo>
                    <a:pt x="221" y="0"/>
                    <a:pt x="1" y="189"/>
                    <a:pt x="1" y="441"/>
                  </a:cubicBezTo>
                  <a:lnTo>
                    <a:pt x="1" y="5514"/>
                  </a:lnTo>
                  <a:cubicBezTo>
                    <a:pt x="1" y="5734"/>
                    <a:pt x="221" y="5955"/>
                    <a:pt x="442" y="5955"/>
                  </a:cubicBezTo>
                  <a:lnTo>
                    <a:pt x="5514" y="5955"/>
                  </a:lnTo>
                  <a:cubicBezTo>
                    <a:pt x="5766" y="5955"/>
                    <a:pt x="5955" y="5734"/>
                    <a:pt x="5955" y="5514"/>
                  </a:cubicBezTo>
                  <a:cubicBezTo>
                    <a:pt x="5955" y="2426"/>
                    <a:pt x="3466" y="0"/>
                    <a:pt x="4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40" name="Прямая соединительная линия 39"/>
          <p:cNvCxnSpPr/>
          <p:nvPr/>
        </p:nvCxnSpPr>
        <p:spPr>
          <a:xfrm>
            <a:off x="6300192" y="4577512"/>
            <a:ext cx="176404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cxnSpLocks/>
          </p:cNvCxnSpPr>
          <p:nvPr/>
        </p:nvCxnSpPr>
        <p:spPr>
          <a:xfrm flipV="1">
            <a:off x="6836636" y="4577512"/>
            <a:ext cx="1318275" cy="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6476596" y="4577512"/>
            <a:ext cx="144016" cy="14401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6620612" y="4577512"/>
            <a:ext cx="216024" cy="14401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449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253" y="453965"/>
            <a:ext cx="6624736" cy="213724"/>
          </a:xfrm>
        </p:spPr>
        <p:txBody>
          <a:bodyPr>
            <a:normAutofit fontScale="90000"/>
          </a:bodyPr>
          <a:lstStyle/>
          <a:p>
            <a:pPr>
              <a:spcAft>
                <a:spcPts val="1800"/>
              </a:spcAft>
            </a:pP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7 –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Мемлекеттік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қызметке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кіру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үшін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кандидаттарды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іріктеу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рәсімін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оңайлату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</a:br>
            <a:endParaRPr lang="ru-RU" sz="18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5" y="69954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11</a:t>
            </a:fld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76" y="1192107"/>
            <a:ext cx="1113015" cy="11130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9313" y="1093992"/>
            <a:ext cx="4858946" cy="137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2810" indent="-176209" algn="just"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ru-RU" sz="1050" b="1" dirty="0" err="1">
                <a:latin typeface="Arial"/>
                <a:ea typeface="Calibri"/>
              </a:rPr>
              <a:t>Мемлекет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есебінен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жоғары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білім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алған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жоғары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оқу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орындары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түлектерінің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аудандық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және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ауылдық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деңгейдегі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төменгі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лауазымдарына</a:t>
            </a:r>
            <a:r>
              <a:rPr lang="ru-RU" sz="1050" dirty="0">
                <a:latin typeface="Arial"/>
                <a:ea typeface="Calibri"/>
              </a:rPr>
              <a:t>;</a:t>
            </a:r>
          </a:p>
          <a:p>
            <a:pPr marL="1112810" indent="-176209" algn="just"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ru-RU" sz="1050" dirty="0">
                <a:latin typeface="Arial"/>
                <a:ea typeface="Calibri"/>
              </a:rPr>
              <a:t>МҚІА-мен </a:t>
            </a:r>
            <a:r>
              <a:rPr lang="ru-RU" sz="1050" dirty="0" err="1">
                <a:latin typeface="Arial"/>
                <a:ea typeface="Calibri"/>
              </a:rPr>
              <a:t>келісім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бойынша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жоғары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en-US" sz="1050" dirty="0">
                <a:latin typeface="Arial"/>
                <a:ea typeface="Calibri"/>
              </a:rPr>
              <a:t>GPA </a:t>
            </a:r>
            <a:r>
              <a:rPr lang="ru-RU" sz="1050" dirty="0">
                <a:latin typeface="Arial"/>
                <a:ea typeface="Calibri"/>
              </a:rPr>
              <a:t>бар </a:t>
            </a:r>
            <a:r>
              <a:rPr lang="ru-RU" sz="1050" dirty="0" err="1">
                <a:latin typeface="Arial"/>
                <a:ea typeface="Calibri"/>
              </a:rPr>
              <a:t>мемлекеттік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тапсырыс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шеңберінде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b="1" dirty="0">
                <a:latin typeface="Arial"/>
                <a:ea typeface="Calibri"/>
              </a:rPr>
              <a:t>Президент </a:t>
            </a:r>
            <a:r>
              <a:rPr lang="ru-RU" sz="1050" b="1" dirty="0" err="1">
                <a:latin typeface="Arial"/>
                <a:ea typeface="Calibri"/>
              </a:rPr>
              <a:t>жанындағы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білім</a:t>
            </a:r>
            <a:r>
              <a:rPr lang="ru-RU" sz="1050" b="1" dirty="0">
                <a:latin typeface="Arial"/>
                <a:ea typeface="Calibri"/>
              </a:rPr>
              <a:t> беру </a:t>
            </a:r>
            <a:r>
              <a:rPr lang="ru-RU" sz="1050" b="1" dirty="0" err="1">
                <a:latin typeface="Arial"/>
                <a:ea typeface="Calibri"/>
              </a:rPr>
              <a:t>ұйымдары</a:t>
            </a:r>
            <a:r>
              <a:rPr lang="ru-RU" sz="1050" b="1" dirty="0">
                <a:latin typeface="Arial"/>
                <a:ea typeface="Calibri"/>
              </a:rPr>
              <a:t> </a:t>
            </a:r>
            <a:r>
              <a:rPr lang="ru-RU" sz="1050" b="1" dirty="0" err="1">
                <a:latin typeface="Arial"/>
                <a:ea typeface="Calibri"/>
              </a:rPr>
              <a:t>түлектерін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жергілікті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органдарға</a:t>
            </a:r>
            <a:r>
              <a:rPr lang="ru-RU" sz="1050" dirty="0">
                <a:latin typeface="Arial"/>
                <a:ea typeface="Calibri"/>
              </a:rPr>
              <a:t/>
            </a:r>
            <a:br>
              <a:rPr lang="ru-RU" sz="1050" dirty="0">
                <a:latin typeface="Arial"/>
                <a:ea typeface="Calibri"/>
              </a:rPr>
            </a:br>
            <a:r>
              <a:rPr lang="ru-RU" sz="1050" dirty="0">
                <a:latin typeface="Arial"/>
                <a:ea typeface="Calibri"/>
              </a:rPr>
              <a:t>(</a:t>
            </a:r>
            <a:r>
              <a:rPr lang="ru-RU" sz="1050" dirty="0" err="1">
                <a:latin typeface="Arial"/>
                <a:ea typeface="Calibri"/>
              </a:rPr>
              <a:t>Нұр-Сұлтан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қаласынан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басқа</a:t>
            </a:r>
            <a:r>
              <a:rPr lang="ru-RU" sz="1050" dirty="0">
                <a:latin typeface="Arial"/>
                <a:ea typeface="Calibri"/>
              </a:rPr>
              <a:t>).</a:t>
            </a:r>
            <a:endParaRPr lang="ru-RU" sz="1050" b="1" dirty="0">
              <a:latin typeface="Arial"/>
              <a:ea typeface="Calibri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5636910" y="1192107"/>
            <a:ext cx="1113015" cy="1113015"/>
            <a:chOff x="3541691" y="3384309"/>
            <a:chExt cx="1484020" cy="1484020"/>
          </a:xfrm>
        </p:grpSpPr>
        <p:sp>
          <p:nvSpPr>
            <p:cNvPr id="9" name="Овал 8"/>
            <p:cNvSpPr/>
            <p:nvPr/>
          </p:nvSpPr>
          <p:spPr>
            <a:xfrm>
              <a:off x="3541691" y="3384309"/>
              <a:ext cx="1484020" cy="1484020"/>
            </a:xfrm>
            <a:prstGeom prst="ellipse">
              <a:avLst/>
            </a:prstGeom>
            <a:solidFill>
              <a:srgbClr val="6EB1E1"/>
            </a:solidFill>
            <a:ln>
              <a:solidFill>
                <a:srgbClr val="6EB1E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/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3228" y="3384309"/>
              <a:ext cx="1220946" cy="1372357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5872334" y="1403970"/>
            <a:ext cx="2735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2810" indent="-176209" algn="just"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ru-RU" sz="1050" dirty="0">
                <a:latin typeface="Arial"/>
                <a:ea typeface="Calibri"/>
              </a:rPr>
              <a:t>МҚІА-мен </a:t>
            </a:r>
            <a:r>
              <a:rPr lang="ru-RU" sz="1050" dirty="0" err="1">
                <a:latin typeface="Arial"/>
                <a:ea typeface="Calibri"/>
              </a:rPr>
              <a:t>келісім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бойынша</a:t>
            </a:r>
            <a:r>
              <a:rPr lang="ru-RU" sz="1050" dirty="0">
                <a:latin typeface="Arial"/>
                <a:ea typeface="Calibri"/>
              </a:rPr>
              <a:t> "Б" </a:t>
            </a:r>
            <a:r>
              <a:rPr lang="ru-RU" sz="1050" dirty="0" err="1">
                <a:latin typeface="Arial"/>
                <a:ea typeface="Calibri"/>
              </a:rPr>
              <a:t>корпусының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жоғары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лауазымдарына</a:t>
            </a:r>
            <a:endParaRPr lang="ru-RU" sz="1050" dirty="0">
              <a:latin typeface="Arial"/>
              <a:ea typeface="Calibri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62393" y="770827"/>
            <a:ext cx="173316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Ø"/>
            </a:pPr>
            <a:r>
              <a:rPr lang="kk-KZ" sz="1050" b="1" dirty="0">
                <a:solidFill>
                  <a:srgbClr val="00B050"/>
                </a:solidFill>
                <a:latin typeface="Arial"/>
                <a:ea typeface="Calibri"/>
              </a:rPr>
              <a:t> Тікелей тағайындау</a:t>
            </a:r>
            <a:r>
              <a:rPr lang="ru-RU" sz="1050" dirty="0">
                <a:latin typeface="Arial"/>
                <a:ea typeface="Calibri"/>
              </a:rPr>
              <a:t>: </a:t>
            </a:r>
            <a:endParaRPr lang="en-US" sz="1050" dirty="0">
              <a:latin typeface="Arial"/>
              <a:ea typeface="Calibri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36476" y="2474204"/>
            <a:ext cx="807505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36476" y="2542312"/>
            <a:ext cx="8071048" cy="561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Ø"/>
            </a:pPr>
            <a:r>
              <a:rPr lang="ru-RU" sz="10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Arial"/>
                <a:ea typeface="Calibri"/>
              </a:rPr>
              <a:t>«Б» </a:t>
            </a:r>
            <a:r>
              <a:rPr lang="ru-RU" sz="1000" b="1" dirty="0" err="1">
                <a:solidFill>
                  <a:srgbClr val="002060"/>
                </a:solidFill>
                <a:latin typeface="Arial"/>
                <a:ea typeface="Calibri"/>
              </a:rPr>
              <a:t>корпусының</a:t>
            </a:r>
            <a:r>
              <a:rPr lang="ru-RU" sz="10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/>
                <a:ea typeface="Calibri"/>
              </a:rPr>
              <a:t>лауазымдарына</a:t>
            </a:r>
            <a:r>
              <a:rPr lang="ru-RU" sz="10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/>
                <a:ea typeface="Calibri"/>
              </a:rPr>
              <a:t>қойылатын</a:t>
            </a:r>
            <a:r>
              <a:rPr lang="ru-RU" sz="10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/>
                <a:ea typeface="Calibri"/>
              </a:rPr>
              <a:t>біліктілік</a:t>
            </a:r>
            <a:r>
              <a:rPr lang="ru-RU" sz="10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000" b="1" dirty="0" err="1">
                <a:solidFill>
                  <a:srgbClr val="002060"/>
                </a:solidFill>
                <a:latin typeface="Arial"/>
                <a:ea typeface="Calibri"/>
              </a:rPr>
              <a:t>талаптарын</a:t>
            </a:r>
            <a:r>
              <a:rPr lang="ru-RU" sz="10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000" b="1" dirty="0">
                <a:solidFill>
                  <a:srgbClr val="00B050"/>
                </a:solidFill>
                <a:latin typeface="Arial"/>
                <a:ea typeface="Calibri"/>
              </a:rPr>
              <a:t>МҚІА-мен </a:t>
            </a:r>
            <a:r>
              <a:rPr lang="ru-RU" sz="1000" b="1" dirty="0" err="1">
                <a:solidFill>
                  <a:srgbClr val="00B050"/>
                </a:solidFill>
                <a:latin typeface="Arial"/>
                <a:ea typeface="Calibri"/>
              </a:rPr>
              <a:t>келісу</a:t>
            </a:r>
            <a:r>
              <a:rPr lang="ru-RU" sz="1000" dirty="0">
                <a:latin typeface="Arial"/>
                <a:ea typeface="Calibri"/>
              </a:rPr>
              <a:t>:</a:t>
            </a:r>
          </a:p>
          <a:p>
            <a:pPr marL="338138" indent="-175022" algn="just"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  <a:tabLst>
                <a:tab pos="338138" algn="l"/>
              </a:tabLst>
            </a:pPr>
            <a:r>
              <a:rPr lang="ru-RU" sz="1050" dirty="0" err="1">
                <a:latin typeface="Arial"/>
                <a:ea typeface="Calibri"/>
              </a:rPr>
              <a:t>нақты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кандидатқа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қойылатын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талаптардың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үнемі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өзгеруін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болдырмауға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мүмкіндік</a:t>
            </a:r>
            <a:r>
              <a:rPr lang="ru-RU" sz="1050" dirty="0">
                <a:latin typeface="Arial"/>
                <a:ea typeface="Calibri"/>
              </a:rPr>
              <a:t> </a:t>
            </a:r>
            <a:r>
              <a:rPr lang="ru-RU" sz="1050" dirty="0" err="1">
                <a:latin typeface="Arial"/>
                <a:ea typeface="Calibri"/>
              </a:rPr>
              <a:t>береді</a:t>
            </a:r>
            <a:endParaRPr lang="en-US" sz="1050" dirty="0">
              <a:latin typeface="Arial"/>
              <a:ea typeface="Calibri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36476" y="3180948"/>
            <a:ext cx="807505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550572" y="3275315"/>
            <a:ext cx="807505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Ø"/>
            </a:pPr>
            <a:r>
              <a:rPr lang="ru-RU" sz="900" dirty="0">
                <a:latin typeface="Arial"/>
                <a:ea typeface="Calibri"/>
              </a:rPr>
              <a:t> </a:t>
            </a:r>
            <a:r>
              <a:rPr lang="ru-RU" sz="900" b="1" dirty="0">
                <a:solidFill>
                  <a:srgbClr val="00B050"/>
                </a:solidFill>
                <a:latin typeface="Arial"/>
                <a:ea typeface="Calibri"/>
              </a:rPr>
              <a:t>Президент </a:t>
            </a:r>
            <a:r>
              <a:rPr lang="ru-RU" sz="900" b="1" dirty="0" err="1">
                <a:solidFill>
                  <a:srgbClr val="00B050"/>
                </a:solidFill>
                <a:latin typeface="Arial"/>
                <a:ea typeface="Calibri"/>
              </a:rPr>
              <a:t>актісі</a:t>
            </a:r>
            <a:r>
              <a:rPr lang="ru-RU" sz="9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900" b="1" dirty="0" err="1">
                <a:solidFill>
                  <a:srgbClr val="00B050"/>
                </a:solidFill>
                <a:latin typeface="Arial"/>
                <a:ea typeface="Calibri"/>
              </a:rPr>
              <a:t>деңгейінде</a:t>
            </a:r>
            <a:r>
              <a:rPr lang="ru-RU" sz="9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900" dirty="0" err="1">
                <a:latin typeface="Arial"/>
                <a:ea typeface="Calibri"/>
              </a:rPr>
              <a:t>мемлекеттік</a:t>
            </a:r>
            <a:r>
              <a:rPr lang="ru-RU" sz="900" dirty="0">
                <a:latin typeface="Arial"/>
                <a:ea typeface="Calibri"/>
              </a:rPr>
              <a:t> </a:t>
            </a:r>
            <a:r>
              <a:rPr lang="ru-RU" sz="900" dirty="0" err="1">
                <a:latin typeface="Arial"/>
                <a:ea typeface="Calibri"/>
              </a:rPr>
              <a:t>қызметке</a:t>
            </a:r>
            <a:r>
              <a:rPr lang="ru-RU" sz="900" dirty="0">
                <a:latin typeface="Arial"/>
                <a:ea typeface="Calibri"/>
              </a:rPr>
              <a:t> </a:t>
            </a:r>
            <a:r>
              <a:rPr lang="ru-RU" sz="900" dirty="0" err="1">
                <a:latin typeface="Arial"/>
                <a:ea typeface="Calibri"/>
              </a:rPr>
              <a:t>іріктеу</a:t>
            </a:r>
            <a:r>
              <a:rPr lang="ru-RU" sz="900" dirty="0">
                <a:latin typeface="Arial"/>
                <a:ea typeface="Calibri"/>
              </a:rPr>
              <a:t> </a:t>
            </a:r>
            <a:r>
              <a:rPr lang="ru-RU" sz="900" dirty="0" err="1">
                <a:latin typeface="Arial"/>
                <a:ea typeface="Calibri"/>
              </a:rPr>
              <a:t>кезеңдерін</a:t>
            </a:r>
            <a:r>
              <a:rPr lang="ru-RU" sz="900" dirty="0">
                <a:latin typeface="Arial"/>
                <a:ea typeface="Calibri"/>
              </a:rPr>
              <a:t> </a:t>
            </a:r>
            <a:r>
              <a:rPr lang="ru-RU" sz="900" dirty="0" err="1">
                <a:latin typeface="Arial"/>
                <a:ea typeface="Calibri"/>
              </a:rPr>
              <a:t>айқындау</a:t>
            </a:r>
            <a:endParaRPr lang="ru-RU" sz="900" b="1" dirty="0">
              <a:solidFill>
                <a:srgbClr val="00B050"/>
              </a:solidFill>
              <a:latin typeface="Arial"/>
              <a:ea typeface="Calibri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532471" y="3700004"/>
            <a:ext cx="807505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857" y="3810249"/>
            <a:ext cx="1302226" cy="1147678"/>
          </a:xfrm>
          <a:prstGeom prst="rect">
            <a:avLst/>
          </a:prstGeom>
        </p:spPr>
      </p:pic>
      <p:sp>
        <p:nvSpPr>
          <p:cNvPr id="22" name="Объект 2"/>
          <p:cNvSpPr>
            <a:spLocks noGrp="1"/>
          </p:cNvSpPr>
          <p:nvPr>
            <p:ph idx="1"/>
          </p:nvPr>
        </p:nvSpPr>
        <p:spPr>
          <a:xfrm>
            <a:off x="550571" y="3798024"/>
            <a:ext cx="6952286" cy="1110803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Ø"/>
            </a:pPr>
            <a:r>
              <a:rPr lang="ru-RU" sz="1400" dirty="0">
                <a:latin typeface="Arial"/>
                <a:ea typeface="Calibri"/>
              </a:rPr>
              <a:t> </a:t>
            </a:r>
            <a:r>
              <a:rPr lang="ru-RU" sz="1400" dirty="0" err="1">
                <a:latin typeface="Arial"/>
                <a:ea typeface="Calibri"/>
              </a:rPr>
              <a:t>Қызметшілердің</a:t>
            </a:r>
            <a:r>
              <a:rPr lang="ru-RU" sz="1400" dirty="0">
                <a:latin typeface="Arial"/>
                <a:ea typeface="Calibri"/>
              </a:rPr>
              <a:t> </a:t>
            </a:r>
            <a:r>
              <a:rPr lang="ru-RU" sz="1400" dirty="0" err="1">
                <a:latin typeface="Arial"/>
                <a:ea typeface="Calibri"/>
              </a:rPr>
              <a:t>қызметіне</a:t>
            </a:r>
            <a:r>
              <a:rPr lang="ru-RU" sz="1400" dirty="0"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тоқсан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сайынғы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бағалауды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dirty="0" err="1">
                <a:latin typeface="Arial"/>
                <a:ea typeface="Calibri"/>
              </a:rPr>
              <a:t>енгізу</a:t>
            </a:r>
            <a:r>
              <a:rPr lang="ru-RU" sz="1400" dirty="0">
                <a:latin typeface="Arial"/>
                <a:ea typeface="Calibri"/>
              </a:rPr>
              <a:t>:</a:t>
            </a:r>
          </a:p>
          <a:p>
            <a:pPr marL="338138" indent="-204788" algn="just" fontAlgn="base">
              <a:spcBef>
                <a:spcPct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  <a:tabLst>
                <a:tab pos="573074" algn="l"/>
              </a:tabLst>
            </a:pP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қатарынан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бірнеше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рет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(саны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Президенттің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2015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жылғы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29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желтоқсандағы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№ 152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Жарлығымен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реттелетін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болады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ru-RU" sz="12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қанағаттанарлықсыз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баға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алған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қызметшілерді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лауазымында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төмендету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ұсынылады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бос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лауазым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болмаған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жағдайда-аталған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қызметшілер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қызметтен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шығарылуға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жатады</a:t>
            </a:r>
            <a:endParaRPr lang="ru-RU" sz="1400" b="1" dirty="0">
              <a:latin typeface="Arial"/>
              <a:ea typeface="Calibri"/>
            </a:endParaRPr>
          </a:p>
          <a:p>
            <a:pPr marL="0" indent="0" algn="just" fontAlgn="base">
              <a:spcBef>
                <a:spcPct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endParaRPr lang="ru-RU" sz="1400" dirty="0">
              <a:latin typeface="Arial"/>
              <a:ea typeface="Calibri"/>
            </a:endParaRPr>
          </a:p>
          <a:p>
            <a:pPr marL="107997" indent="-174621" algn="just" fontAlgn="base">
              <a:spcBef>
                <a:spcPct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400" dirty="0">
              <a:latin typeface="Arial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3971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625" y="39501"/>
            <a:ext cx="8661648" cy="493563"/>
          </a:xfrm>
        </p:spPr>
        <p:txBody>
          <a:bodyPr>
            <a:normAutofit/>
          </a:bodyPr>
          <a:lstStyle/>
          <a:p>
            <a:pPr algn="l">
              <a:spcAft>
                <a:spcPts val="1800"/>
              </a:spcAft>
            </a:pP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Блок 8 –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Инвестициялар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келісімдер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жасасу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тетігін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endParaRPr lang="ru-RU" sz="1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4" y="627534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  <a:cs typeface="Arial" panose="020B0604020202020204" pitchFamily="34" charset="0"/>
              </a:rPr>
              <a:pPr/>
              <a:t>12</a:t>
            </a:fld>
            <a:endParaRPr lang="ru-RU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07504" y="729110"/>
            <a:ext cx="8928992" cy="4362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r>
              <a:rPr lang="ru-RU" sz="140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Инвестициялар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туралы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келісім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жасасудың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ұсынылып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отырған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процесі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176213" indent="-176213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endParaRPr lang="ru-RU" sz="400" b="1" dirty="0">
              <a:solidFill>
                <a:srgbClr val="00B05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176213" indent="-176213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anose="05000000000000000000" pitchFamily="2" charset="2"/>
              <a:buChar char="ü"/>
            </a:pP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Инвестициялық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жобалардың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инвестициялар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туралы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келісімдер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үшін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айқындалған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қызметтің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басым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түрлерінің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тізбесіне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сәйкестігі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туралы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талап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алып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тасталады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  <a:endParaRPr lang="ru-RU" sz="105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anose="05000000000000000000" pitchFamily="2" charset="2"/>
              <a:buChar char="ü"/>
            </a:pP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Инвестициялар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туралы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келісімдер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жасасу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бойынша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ережелерді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бекіту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жөніндегі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уәкілетті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органның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құзыреті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енгізіледі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тарапынан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шаралары</a:t>
            </a: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нақтылау</a:t>
            </a:r>
            <a:endParaRPr lang="ru-RU" sz="105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 algn="just">
              <a:spcBef>
                <a:spcPts val="0"/>
              </a:spcBef>
              <a:spcAft>
                <a:spcPts val="120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tabLst>
                <a:tab pos="176213" algn="l"/>
              </a:tabLst>
            </a:pP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тәртіппен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міндеттемелерді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белгілей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преференциялар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</a:t>
            </a:r>
          </a:p>
          <a:p>
            <a:pPr marL="176213" indent="-176213" algn="just">
              <a:spcBef>
                <a:spcPts val="0"/>
              </a:spcBef>
              <a:spcAft>
                <a:spcPts val="120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tabLst>
                <a:tab pos="176213" algn="l"/>
              </a:tabLst>
            </a:pP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ратификациялаған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шарттардан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туындайтын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ережелерге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тұрақтылығының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таралуын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болдырмау</a:t>
            </a:r>
            <a:endParaRPr lang="ru-RU" sz="10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28">
            <a:extLst>
              <a:ext uri="{FF2B5EF4-FFF2-40B4-BE49-F238E27FC236}">
                <a16:creationId xmlns:a16="http://schemas.microsoft.com/office/drawing/2014/main" id="{3462DA3A-FDB3-4D89-9BC8-A7BEB473DBE2}"/>
              </a:ext>
            </a:extLst>
          </p:cNvPr>
          <p:cNvCxnSpPr>
            <a:cxnSpLocks/>
          </p:cNvCxnSpPr>
          <p:nvPr/>
        </p:nvCxnSpPr>
        <p:spPr>
          <a:xfrm>
            <a:off x="329806" y="1858869"/>
            <a:ext cx="8460000" cy="0"/>
          </a:xfrm>
          <a:prstGeom prst="line">
            <a:avLst/>
          </a:prstGeom>
          <a:ln w="1905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29">
            <a:extLst>
              <a:ext uri="{FF2B5EF4-FFF2-40B4-BE49-F238E27FC236}">
                <a16:creationId xmlns:a16="http://schemas.microsoft.com/office/drawing/2014/main" id="{4C955F6F-FC6D-404F-AF4C-DC2713E105B9}"/>
              </a:ext>
            </a:extLst>
          </p:cNvPr>
          <p:cNvGrpSpPr/>
          <p:nvPr/>
        </p:nvGrpSpPr>
        <p:grpSpPr>
          <a:xfrm>
            <a:off x="366938" y="1804025"/>
            <a:ext cx="109688" cy="202429"/>
            <a:chOff x="2523504" y="1074360"/>
            <a:chExt cx="109688" cy="202429"/>
          </a:xfrm>
          <a:solidFill>
            <a:srgbClr val="FFFF00"/>
          </a:solidFill>
        </p:grpSpPr>
        <p:sp>
          <p:nvSpPr>
            <p:cNvPr id="10" name="Diamond 30">
              <a:extLst>
                <a:ext uri="{FF2B5EF4-FFF2-40B4-BE49-F238E27FC236}">
                  <a16:creationId xmlns:a16="http://schemas.microsoft.com/office/drawing/2014/main" id="{763DEA07-9264-4811-B668-C2E2645F068D}"/>
                </a:ext>
              </a:extLst>
            </p:cNvPr>
            <p:cNvSpPr/>
            <p:nvPr/>
          </p:nvSpPr>
          <p:spPr>
            <a:xfrm>
              <a:off x="2523504" y="1074360"/>
              <a:ext cx="109688" cy="109688"/>
            </a:xfrm>
            <a:prstGeom prst="diamond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Straight Connector 31">
              <a:extLst>
                <a:ext uri="{FF2B5EF4-FFF2-40B4-BE49-F238E27FC236}">
                  <a16:creationId xmlns:a16="http://schemas.microsoft.com/office/drawing/2014/main" id="{26D43C84-9FBB-4421-83A7-A1C25F3CC938}"/>
                </a:ext>
              </a:extLst>
            </p:cNvPr>
            <p:cNvCxnSpPr/>
            <p:nvPr/>
          </p:nvCxnSpPr>
          <p:spPr>
            <a:xfrm>
              <a:off x="2583377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32">
            <a:extLst>
              <a:ext uri="{FF2B5EF4-FFF2-40B4-BE49-F238E27FC236}">
                <a16:creationId xmlns:a16="http://schemas.microsoft.com/office/drawing/2014/main" id="{05DCD678-C5D3-4417-8171-D78331E75832}"/>
              </a:ext>
            </a:extLst>
          </p:cNvPr>
          <p:cNvGrpSpPr/>
          <p:nvPr/>
        </p:nvGrpSpPr>
        <p:grpSpPr>
          <a:xfrm>
            <a:off x="3499399" y="1805150"/>
            <a:ext cx="109688" cy="202429"/>
            <a:chOff x="3406353" y="1074360"/>
            <a:chExt cx="109688" cy="202429"/>
          </a:xfrm>
          <a:solidFill>
            <a:srgbClr val="92D050"/>
          </a:solidFill>
        </p:grpSpPr>
        <p:sp>
          <p:nvSpPr>
            <p:cNvPr id="13" name="Diamond 40">
              <a:extLst>
                <a:ext uri="{FF2B5EF4-FFF2-40B4-BE49-F238E27FC236}">
                  <a16:creationId xmlns:a16="http://schemas.microsoft.com/office/drawing/2014/main" id="{34148346-12FA-4AD0-A081-19E0A8CE15A9}"/>
                </a:ext>
              </a:extLst>
            </p:cNvPr>
            <p:cNvSpPr/>
            <p:nvPr/>
          </p:nvSpPr>
          <p:spPr>
            <a:xfrm>
              <a:off x="3406353" y="1074360"/>
              <a:ext cx="109688" cy="109688"/>
            </a:xfrm>
            <a:prstGeom prst="diamond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Straight Connector 42">
              <a:extLst>
                <a:ext uri="{FF2B5EF4-FFF2-40B4-BE49-F238E27FC236}">
                  <a16:creationId xmlns:a16="http://schemas.microsoft.com/office/drawing/2014/main" id="{A9545C3C-4C6B-484D-8965-2A3053AEF114}"/>
                </a:ext>
              </a:extLst>
            </p:cNvPr>
            <p:cNvCxnSpPr/>
            <p:nvPr/>
          </p:nvCxnSpPr>
          <p:spPr>
            <a:xfrm>
              <a:off x="3461197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49">
            <a:extLst>
              <a:ext uri="{FF2B5EF4-FFF2-40B4-BE49-F238E27FC236}">
                <a16:creationId xmlns:a16="http://schemas.microsoft.com/office/drawing/2014/main" id="{3C50A7C9-0259-4B08-B525-B524CA61012B}"/>
              </a:ext>
            </a:extLst>
          </p:cNvPr>
          <p:cNvGrpSpPr/>
          <p:nvPr/>
        </p:nvGrpSpPr>
        <p:grpSpPr>
          <a:xfrm>
            <a:off x="4790573" y="1811945"/>
            <a:ext cx="109688" cy="209437"/>
            <a:chOff x="5150898" y="1067352"/>
            <a:chExt cx="109688" cy="209437"/>
          </a:xfrm>
          <a:solidFill>
            <a:srgbClr val="00B0F0"/>
          </a:solidFill>
        </p:grpSpPr>
        <p:sp>
          <p:nvSpPr>
            <p:cNvPr id="16" name="Diamond 50">
              <a:extLst>
                <a:ext uri="{FF2B5EF4-FFF2-40B4-BE49-F238E27FC236}">
                  <a16:creationId xmlns:a16="http://schemas.microsoft.com/office/drawing/2014/main" id="{8608C343-4C83-41C3-A5E4-0C470883C15F}"/>
                </a:ext>
              </a:extLst>
            </p:cNvPr>
            <p:cNvSpPr/>
            <p:nvPr/>
          </p:nvSpPr>
          <p:spPr>
            <a:xfrm>
              <a:off x="5150898" y="1067352"/>
              <a:ext cx="109688" cy="109688"/>
            </a:xfrm>
            <a:prstGeom prst="diamond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Straight Connector 51">
              <a:extLst>
                <a:ext uri="{FF2B5EF4-FFF2-40B4-BE49-F238E27FC236}">
                  <a16:creationId xmlns:a16="http://schemas.microsoft.com/office/drawing/2014/main" id="{66A9434C-5353-4FE6-9920-1DB09D3B10DC}"/>
                </a:ext>
              </a:extLst>
            </p:cNvPr>
            <p:cNvCxnSpPr/>
            <p:nvPr/>
          </p:nvCxnSpPr>
          <p:spPr>
            <a:xfrm>
              <a:off x="5205742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52">
            <a:extLst>
              <a:ext uri="{FF2B5EF4-FFF2-40B4-BE49-F238E27FC236}">
                <a16:creationId xmlns:a16="http://schemas.microsoft.com/office/drawing/2014/main" id="{13E12E2D-5547-4DCA-9493-7B95348377B0}"/>
              </a:ext>
            </a:extLst>
          </p:cNvPr>
          <p:cNvGrpSpPr/>
          <p:nvPr/>
        </p:nvGrpSpPr>
        <p:grpSpPr>
          <a:xfrm>
            <a:off x="8444454" y="1805831"/>
            <a:ext cx="109688" cy="200677"/>
            <a:chOff x="6026635" y="1076112"/>
            <a:chExt cx="109688" cy="200677"/>
          </a:xfrm>
          <a:solidFill>
            <a:srgbClr val="7030A0"/>
          </a:solidFill>
        </p:grpSpPr>
        <p:sp>
          <p:nvSpPr>
            <p:cNvPr id="19" name="Diamond 53">
              <a:extLst>
                <a:ext uri="{FF2B5EF4-FFF2-40B4-BE49-F238E27FC236}">
                  <a16:creationId xmlns:a16="http://schemas.microsoft.com/office/drawing/2014/main" id="{8F5D23D0-BD05-43DB-96DA-C37826156594}"/>
                </a:ext>
              </a:extLst>
            </p:cNvPr>
            <p:cNvSpPr/>
            <p:nvPr/>
          </p:nvSpPr>
          <p:spPr>
            <a:xfrm>
              <a:off x="6026635" y="1076112"/>
              <a:ext cx="109688" cy="109688"/>
            </a:xfrm>
            <a:prstGeom prst="diamond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" name="Straight Connector 54">
              <a:extLst>
                <a:ext uri="{FF2B5EF4-FFF2-40B4-BE49-F238E27FC236}">
                  <a16:creationId xmlns:a16="http://schemas.microsoft.com/office/drawing/2014/main" id="{9C050822-4A92-49A5-9573-5559463E5F68}"/>
                </a:ext>
              </a:extLst>
            </p:cNvPr>
            <p:cNvCxnSpPr/>
            <p:nvPr/>
          </p:nvCxnSpPr>
          <p:spPr>
            <a:xfrm>
              <a:off x="6080878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55">
            <a:extLst>
              <a:ext uri="{FF2B5EF4-FFF2-40B4-BE49-F238E27FC236}">
                <a16:creationId xmlns:a16="http://schemas.microsoft.com/office/drawing/2014/main" id="{D26CFCC2-6E51-47A6-B0A3-D09E67DF3FFD}"/>
              </a:ext>
            </a:extLst>
          </p:cNvPr>
          <p:cNvGrpSpPr/>
          <p:nvPr/>
        </p:nvGrpSpPr>
        <p:grpSpPr>
          <a:xfrm>
            <a:off x="6082350" y="1804025"/>
            <a:ext cx="109688" cy="202429"/>
            <a:chOff x="4282240" y="1074360"/>
            <a:chExt cx="109688" cy="202429"/>
          </a:xfrm>
          <a:solidFill>
            <a:srgbClr val="0070C0"/>
          </a:solidFill>
        </p:grpSpPr>
        <p:sp>
          <p:nvSpPr>
            <p:cNvPr id="22" name="Diamond 56">
              <a:extLst>
                <a:ext uri="{FF2B5EF4-FFF2-40B4-BE49-F238E27FC236}">
                  <a16:creationId xmlns:a16="http://schemas.microsoft.com/office/drawing/2014/main" id="{C56AAAD5-33D8-4682-BDBE-52BC43725787}"/>
                </a:ext>
              </a:extLst>
            </p:cNvPr>
            <p:cNvSpPr/>
            <p:nvPr/>
          </p:nvSpPr>
          <p:spPr>
            <a:xfrm>
              <a:off x="4282240" y="1074360"/>
              <a:ext cx="109688" cy="109688"/>
            </a:xfrm>
            <a:prstGeom prst="diamond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3" name="Straight Connector 57">
              <a:extLst>
                <a:ext uri="{FF2B5EF4-FFF2-40B4-BE49-F238E27FC236}">
                  <a16:creationId xmlns:a16="http://schemas.microsoft.com/office/drawing/2014/main" id="{42B11FC6-CF32-4A86-8F88-6A9ED7959A63}"/>
                </a:ext>
              </a:extLst>
            </p:cNvPr>
            <p:cNvCxnSpPr/>
            <p:nvPr/>
          </p:nvCxnSpPr>
          <p:spPr>
            <a:xfrm>
              <a:off x="4337685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Прямоугольник 26">
            <a:extLst>
              <a:ext uri="{FF2B5EF4-FFF2-40B4-BE49-F238E27FC236}">
                <a16:creationId xmlns:a16="http://schemas.microsoft.com/office/drawing/2014/main" id="{7042495E-90F5-4256-A5F8-5C778A513C0E}"/>
              </a:ext>
            </a:extLst>
          </p:cNvPr>
          <p:cNvSpPr/>
          <p:nvPr/>
        </p:nvSpPr>
        <p:spPr>
          <a:xfrm>
            <a:off x="6590451" y="2056323"/>
            <a:ext cx="1368830" cy="2616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ҚРҮҚ</a:t>
            </a:r>
          </a:p>
        </p:txBody>
      </p:sp>
      <p:sp>
        <p:nvSpPr>
          <p:cNvPr id="25" name="Прямоугольник 33">
            <a:extLst>
              <a:ext uri="{FF2B5EF4-FFF2-40B4-BE49-F238E27FC236}">
                <a16:creationId xmlns:a16="http://schemas.microsoft.com/office/drawing/2014/main" id="{3CE6AF45-8F7F-4CBE-BCD9-7ED8EB97F57E}"/>
              </a:ext>
            </a:extLst>
          </p:cNvPr>
          <p:cNvSpPr/>
          <p:nvPr/>
        </p:nvSpPr>
        <p:spPr>
          <a:xfrm>
            <a:off x="7823600" y="2056323"/>
            <a:ext cx="1320400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1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Инвестициялар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туралы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келісімге</a:t>
            </a:r>
            <a:endParaRPr lang="ru-RU" sz="1100" b="1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ru-RU" sz="11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қол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қою</a:t>
            </a:r>
            <a:endParaRPr lang="ru-RU" sz="11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6" name="Прямоугольник 43">
            <a:extLst>
              <a:ext uri="{FF2B5EF4-FFF2-40B4-BE49-F238E27FC236}">
                <a16:creationId xmlns:a16="http://schemas.microsoft.com/office/drawing/2014/main" id="{1FBC88A2-7C14-4E9D-B97F-F14F79591206}"/>
              </a:ext>
            </a:extLst>
          </p:cNvPr>
          <p:cNvSpPr/>
          <p:nvPr/>
        </p:nvSpPr>
        <p:spPr>
          <a:xfrm>
            <a:off x="-45897" y="2056323"/>
            <a:ext cx="1180347" cy="43088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1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Инвестордың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өтініші</a:t>
            </a:r>
            <a:endParaRPr lang="ru-RU" sz="11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7" name="Прямоугольник 45">
            <a:extLst>
              <a:ext uri="{FF2B5EF4-FFF2-40B4-BE49-F238E27FC236}">
                <a16:creationId xmlns:a16="http://schemas.microsoft.com/office/drawing/2014/main" id="{CB61A086-8503-4FA1-9AE3-95F070185CCE}"/>
              </a:ext>
            </a:extLst>
          </p:cNvPr>
          <p:cNvSpPr/>
          <p:nvPr/>
        </p:nvSpPr>
        <p:spPr>
          <a:xfrm>
            <a:off x="931438" y="2005364"/>
            <a:ext cx="1136988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9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TASK FORCE</a:t>
            </a:r>
            <a:endParaRPr lang="ru-RU" sz="900" b="1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(KAZAKH INVEST)</a:t>
            </a:r>
            <a:endParaRPr lang="ru-RU" sz="9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ru-RU" sz="9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жобаны</a:t>
            </a:r>
            <a:r>
              <a:rPr lang="ru-RU" sz="9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тексеру</a:t>
            </a:r>
            <a:endParaRPr lang="ru-RU" sz="9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8" name="Прямоугольник 47">
            <a:extLst>
              <a:ext uri="{FF2B5EF4-FFF2-40B4-BE49-F238E27FC236}">
                <a16:creationId xmlns:a16="http://schemas.microsoft.com/office/drawing/2014/main" id="{1CDD8F99-FC64-40F5-A94F-6A32F4C05754}"/>
              </a:ext>
            </a:extLst>
          </p:cNvPr>
          <p:cNvSpPr/>
          <p:nvPr/>
        </p:nvSpPr>
        <p:spPr>
          <a:xfrm>
            <a:off x="2934050" y="2056323"/>
            <a:ext cx="1284544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Инвест Штаб</a:t>
            </a:r>
          </a:p>
          <a:p>
            <a:pPr algn="ctr"/>
            <a:r>
              <a:rPr lang="ru-RU" sz="11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келісімнің</a:t>
            </a:r>
            <a:r>
              <a:rPr lang="ru-RU" sz="11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негізгі</a:t>
            </a:r>
            <a:r>
              <a:rPr lang="ru-RU" sz="11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шарттарын</a:t>
            </a:r>
            <a:r>
              <a:rPr lang="ru-RU" sz="11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қарау</a:t>
            </a:r>
            <a:endParaRPr lang="ru-RU" sz="11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9" name="Прямоугольник 48">
            <a:extLst>
              <a:ext uri="{FF2B5EF4-FFF2-40B4-BE49-F238E27FC236}">
                <a16:creationId xmlns:a16="http://schemas.microsoft.com/office/drawing/2014/main" id="{14F2F96F-DD05-4D23-BAA3-E994FC508061}"/>
              </a:ext>
            </a:extLst>
          </p:cNvPr>
          <p:cNvSpPr/>
          <p:nvPr/>
        </p:nvSpPr>
        <p:spPr>
          <a:xfrm>
            <a:off x="4082912" y="2056323"/>
            <a:ext cx="1532216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KAZAKH INVEST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, ОМО</a:t>
            </a:r>
            <a:r>
              <a:rPr lang="en-US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endParaRPr lang="ru-RU" sz="1100" b="1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ru-RU" sz="11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Келісім</a:t>
            </a:r>
            <a:r>
              <a:rPr lang="ru-RU" sz="11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жобасын</a:t>
            </a:r>
            <a:r>
              <a:rPr lang="ru-RU" sz="11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жасау</a:t>
            </a:r>
            <a:endParaRPr lang="ru-RU" sz="11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0" name="Прямоугольник 4">
            <a:extLst>
              <a:ext uri="{FF2B5EF4-FFF2-40B4-BE49-F238E27FC236}">
                <a16:creationId xmlns:a16="http://schemas.microsoft.com/office/drawing/2014/main" id="{8082ED1E-0A01-464F-86CE-E262237560D9}"/>
              </a:ext>
            </a:extLst>
          </p:cNvPr>
          <p:cNvSpPr/>
          <p:nvPr/>
        </p:nvSpPr>
        <p:spPr>
          <a:xfrm>
            <a:off x="5479446" y="2056323"/>
            <a:ext cx="124668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РБК</a:t>
            </a:r>
          </a:p>
        </p:txBody>
      </p:sp>
      <p:grpSp>
        <p:nvGrpSpPr>
          <p:cNvPr id="31" name="Group 71">
            <a:extLst>
              <a:ext uri="{FF2B5EF4-FFF2-40B4-BE49-F238E27FC236}">
                <a16:creationId xmlns:a16="http://schemas.microsoft.com/office/drawing/2014/main" id="{91E06B49-1C99-4BA5-97FC-40F58A1EF3C9}"/>
              </a:ext>
            </a:extLst>
          </p:cNvPr>
          <p:cNvGrpSpPr/>
          <p:nvPr/>
        </p:nvGrpSpPr>
        <p:grpSpPr>
          <a:xfrm>
            <a:off x="7259528" y="1809194"/>
            <a:ext cx="109688" cy="202429"/>
            <a:chOff x="4282240" y="1074360"/>
            <a:chExt cx="109688" cy="202429"/>
          </a:xfrm>
          <a:solidFill>
            <a:srgbClr val="0070C0"/>
          </a:solidFill>
        </p:grpSpPr>
        <p:sp>
          <p:nvSpPr>
            <p:cNvPr id="32" name="Diamond 72">
              <a:extLst>
                <a:ext uri="{FF2B5EF4-FFF2-40B4-BE49-F238E27FC236}">
                  <a16:creationId xmlns:a16="http://schemas.microsoft.com/office/drawing/2014/main" id="{ABFBF4AE-054C-4C89-AA7C-C596AD81A92B}"/>
                </a:ext>
              </a:extLst>
            </p:cNvPr>
            <p:cNvSpPr/>
            <p:nvPr/>
          </p:nvSpPr>
          <p:spPr>
            <a:xfrm>
              <a:off x="4282240" y="1074360"/>
              <a:ext cx="109688" cy="109688"/>
            </a:xfrm>
            <a:prstGeom prst="diamond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3" name="Straight Connector 73">
              <a:extLst>
                <a:ext uri="{FF2B5EF4-FFF2-40B4-BE49-F238E27FC236}">
                  <a16:creationId xmlns:a16="http://schemas.microsoft.com/office/drawing/2014/main" id="{86A19839-7128-48DF-8350-604B5BC7ACF1}"/>
                </a:ext>
              </a:extLst>
            </p:cNvPr>
            <p:cNvCxnSpPr/>
            <p:nvPr/>
          </p:nvCxnSpPr>
          <p:spPr>
            <a:xfrm>
              <a:off x="4337685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74">
            <a:extLst>
              <a:ext uri="{FF2B5EF4-FFF2-40B4-BE49-F238E27FC236}">
                <a16:creationId xmlns:a16="http://schemas.microsoft.com/office/drawing/2014/main" id="{BF538BAA-FA7C-4F49-9608-A5E3C0F4DCAB}"/>
              </a:ext>
            </a:extLst>
          </p:cNvPr>
          <p:cNvGrpSpPr/>
          <p:nvPr/>
        </p:nvGrpSpPr>
        <p:grpSpPr>
          <a:xfrm>
            <a:off x="1474375" y="1801206"/>
            <a:ext cx="109688" cy="202429"/>
            <a:chOff x="2523504" y="1074360"/>
            <a:chExt cx="109688" cy="202429"/>
          </a:xfrm>
          <a:solidFill>
            <a:srgbClr val="FFC000"/>
          </a:solidFill>
        </p:grpSpPr>
        <p:sp>
          <p:nvSpPr>
            <p:cNvPr id="35" name="Diamond 75">
              <a:extLst>
                <a:ext uri="{FF2B5EF4-FFF2-40B4-BE49-F238E27FC236}">
                  <a16:creationId xmlns:a16="http://schemas.microsoft.com/office/drawing/2014/main" id="{77A95F32-158F-426B-975F-487D13F5AE5F}"/>
                </a:ext>
              </a:extLst>
            </p:cNvPr>
            <p:cNvSpPr/>
            <p:nvPr/>
          </p:nvSpPr>
          <p:spPr>
            <a:xfrm>
              <a:off x="2523504" y="1074360"/>
              <a:ext cx="109688" cy="109688"/>
            </a:xfrm>
            <a:prstGeom prst="diamond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Straight Connector 76">
              <a:extLst>
                <a:ext uri="{FF2B5EF4-FFF2-40B4-BE49-F238E27FC236}">
                  <a16:creationId xmlns:a16="http://schemas.microsoft.com/office/drawing/2014/main" id="{6F33245C-C2E2-4477-90E4-2BB0696B2373}"/>
                </a:ext>
              </a:extLst>
            </p:cNvPr>
            <p:cNvCxnSpPr/>
            <p:nvPr/>
          </p:nvCxnSpPr>
          <p:spPr>
            <a:xfrm>
              <a:off x="2583377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78">
            <a:extLst>
              <a:ext uri="{FF2B5EF4-FFF2-40B4-BE49-F238E27FC236}">
                <a16:creationId xmlns:a16="http://schemas.microsoft.com/office/drawing/2014/main" id="{8F1A91D9-607F-427B-815A-7542A820B6B3}"/>
              </a:ext>
            </a:extLst>
          </p:cNvPr>
          <p:cNvGrpSpPr/>
          <p:nvPr/>
        </p:nvGrpSpPr>
        <p:grpSpPr>
          <a:xfrm>
            <a:off x="2527569" y="1796677"/>
            <a:ext cx="109688" cy="202429"/>
            <a:chOff x="2523504" y="1074360"/>
            <a:chExt cx="109688" cy="202429"/>
          </a:xfrm>
          <a:solidFill>
            <a:srgbClr val="FFC000"/>
          </a:solidFill>
        </p:grpSpPr>
        <p:sp>
          <p:nvSpPr>
            <p:cNvPr id="38" name="Diamond 79">
              <a:extLst>
                <a:ext uri="{FF2B5EF4-FFF2-40B4-BE49-F238E27FC236}">
                  <a16:creationId xmlns:a16="http://schemas.microsoft.com/office/drawing/2014/main" id="{83B1FB5E-EE86-436B-B281-0F07D077C265}"/>
                </a:ext>
              </a:extLst>
            </p:cNvPr>
            <p:cNvSpPr/>
            <p:nvPr/>
          </p:nvSpPr>
          <p:spPr>
            <a:xfrm>
              <a:off x="2523504" y="1074360"/>
              <a:ext cx="109688" cy="109688"/>
            </a:xfrm>
            <a:prstGeom prst="diamond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97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9" name="Straight Connector 82">
              <a:extLst>
                <a:ext uri="{FF2B5EF4-FFF2-40B4-BE49-F238E27FC236}">
                  <a16:creationId xmlns:a16="http://schemas.microsoft.com/office/drawing/2014/main" id="{BDF5D137-4958-4D2B-B71A-7454B59109B0}"/>
                </a:ext>
              </a:extLst>
            </p:cNvPr>
            <p:cNvCxnSpPr/>
            <p:nvPr/>
          </p:nvCxnSpPr>
          <p:spPr>
            <a:xfrm>
              <a:off x="2583377" y="1132789"/>
              <a:ext cx="0" cy="144000"/>
            </a:xfrm>
            <a:prstGeom prst="line">
              <a:avLst/>
            </a:prstGeom>
            <a:grpFill/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Прямоугольник 45">
            <a:extLst>
              <a:ext uri="{FF2B5EF4-FFF2-40B4-BE49-F238E27FC236}">
                <a16:creationId xmlns:a16="http://schemas.microsoft.com/office/drawing/2014/main" id="{852C2D57-23CE-4C5F-8575-DB4C3DC6FD39}"/>
              </a:ext>
            </a:extLst>
          </p:cNvPr>
          <p:cNvSpPr/>
          <p:nvPr/>
        </p:nvSpPr>
        <p:spPr>
          <a:xfrm>
            <a:off x="1979712" y="2033239"/>
            <a:ext cx="1136988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9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Инвестормен</a:t>
            </a:r>
            <a:r>
              <a:rPr lang="ru-RU" sz="9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келіссөздер</a:t>
            </a:r>
            <a:endParaRPr lang="ru-RU" sz="9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1" name="Прямоугольник 45">
            <a:extLst>
              <a:ext uri="{FF2B5EF4-FFF2-40B4-BE49-F238E27FC236}">
                <a16:creationId xmlns:a16="http://schemas.microsoft.com/office/drawing/2014/main" id="{5E3DFC08-70E6-40E4-ACCD-E40559517EA9}"/>
              </a:ext>
            </a:extLst>
          </p:cNvPr>
          <p:cNvSpPr/>
          <p:nvPr/>
        </p:nvSpPr>
        <p:spPr>
          <a:xfrm>
            <a:off x="968797" y="1327023"/>
            <a:ext cx="1136988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9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ОМО </a:t>
            </a:r>
            <a:r>
              <a:rPr lang="ru-RU" sz="9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салалық</a:t>
            </a:r>
            <a:r>
              <a:rPr lang="ru-RU" sz="9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қорытындысы</a:t>
            </a:r>
            <a:endParaRPr lang="ru-RU" sz="9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435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1345"/>
            <a:ext cx="8229600" cy="26749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Блок 9 –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операторлардың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қызметіне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қойылатын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талаптарды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қатаңдату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  <a:cs typeface="Arial" panose="020B0604020202020204" pitchFamily="34" charset="0"/>
              </a:rPr>
              <a:pPr/>
              <a:t>13</a:t>
            </a:fld>
            <a:endParaRPr lang="ru-RU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4" y="33950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065376"/>
              </p:ext>
            </p:extLst>
          </p:nvPr>
        </p:nvGraphicFramePr>
        <p:xfrm>
          <a:off x="769100" y="724587"/>
          <a:ext cx="8271009" cy="122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1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10279">
                <a:tc>
                  <a:txBody>
                    <a:bodyPr/>
                    <a:lstStyle/>
                    <a:p>
                      <a:pPr marL="177800" marR="0" lvl="0" indent="-177800" algn="just" defTabSz="690546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Тізілімге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енгізуге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кедергі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болып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табылатын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қылмыстық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құқық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бұзушылық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баптарының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тізбесін</a:t>
                      </a:r>
                      <a:r>
                        <a:rPr lang="ru-RU" sz="1300" b="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кеңейту</a:t>
                      </a:r>
                      <a:r>
                        <a:rPr lang="ru-RU" sz="1200" b="0" cap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салықты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немесе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бюджетке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төленетін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басқа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да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міндетті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төлемдерді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төлеуден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жалтару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Әдей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банкроттық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Төлем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қаб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летс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зд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 дей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жетк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зу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Өк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летт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ктерд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тер</a:t>
                      </a:r>
                      <a:r>
                        <a:rPr lang="en-US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пайдалану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парақорлыққа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делдал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болу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т.б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  <a:p>
                      <a:pPr marL="177800" marR="0" indent="-177800" algn="just" defTabSz="690546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жүк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автомобильдерінің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меншігінде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болу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жөніндегі</a:t>
                      </a:r>
                      <a:r>
                        <a:rPr lang="ru-RU" sz="1300" b="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талапты</a:t>
                      </a:r>
                      <a:r>
                        <a:rPr lang="ru-RU" sz="1300" b="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белгілеу</a:t>
                      </a:r>
                      <a:r>
                        <a:rPr lang="ru-RU" sz="1300" b="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қолданыстағы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талап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-бес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автокөлік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құралының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болуы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400" b="0" cap="none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  <a:p>
                      <a:pPr marL="177800" indent="-177800" algn="just" defTabSz="690546" eaLnBrk="0" hangingPunct="0"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экспорттық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декларацияның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көшірмелерін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ұсынуға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келісім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беру </a:t>
                      </a:r>
                      <a:r>
                        <a:rPr lang="ru-RU" sz="1300" b="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туралы</a:t>
                      </a:r>
                      <a:r>
                        <a:rPr lang="ru-RU" sz="1300" b="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міндеттеменің</a:t>
                      </a:r>
                      <a:r>
                        <a:rPr lang="ru-RU" sz="1300" b="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300" b="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</a:rPr>
                        <a:t>болуы</a:t>
                      </a:r>
                      <a:r>
                        <a:rPr lang="ru-RU" sz="1400" b="0" cap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/>
                      </a:r>
                      <a:br>
                        <a:rPr lang="ru-RU" sz="1400" b="0" cap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кедендік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құнды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бақылау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айналы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статистиканы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теңестіру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мақсатында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</a:txBody>
                  <a:tcPr marL="0" marR="0" marT="3600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07504" y="446748"/>
            <a:ext cx="4752527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90546">
              <a:spcBef>
                <a:spcPts val="0"/>
              </a:spcBef>
              <a:spcAft>
                <a:spcPts val="0"/>
              </a:spcAft>
            </a:pP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УЭО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тізіліміне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10043" y="2049061"/>
            <a:ext cx="6665254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9054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УЭО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куәлігінің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қолданылуын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тоқтата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тұру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053837"/>
              </p:ext>
            </p:extLst>
          </p:nvPr>
        </p:nvGraphicFramePr>
        <p:xfrm>
          <a:off x="683568" y="2380865"/>
          <a:ext cx="8523545" cy="150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3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0439">
                <a:tc>
                  <a:txBody>
                    <a:bodyPr/>
                    <a:lstStyle/>
                    <a:p>
                      <a:pPr marL="177800" marR="0" indent="-177800" algn="l" defTabSz="690546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камералдық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көшпелі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кедендік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тексерулер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нәтижелері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хабарламалар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орындалмаған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кезде</a:t>
                      </a:r>
                      <a:r>
                        <a:rPr lang="ru-RU" sz="1400" b="0" kern="1200" cap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0" kern="1200" cap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қолданыстағы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талап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құжаттар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мен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мәліметтерді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тексеру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нәтижелері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бойынша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шығарылған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кедендік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баждар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мен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салықтардың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төленбеген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сомалары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туралы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хабарлама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орындалмаған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кезде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ғана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  <a:p>
                      <a:pPr marL="177800" marR="0" indent="-177800" algn="l" defTabSz="690546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салық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берешегі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бересі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туындаған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кезде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қолданыстағы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талапқа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ұқсас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кедендік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баждар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мен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салықтарды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төлеу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бойынша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міндеттерді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орындамаған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кезде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ұсынылады</a:t>
                      </a:r>
                      <a:r>
                        <a:rPr lang="ru-RU" sz="9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  <a:p>
                      <a:pPr marL="177800" marR="0" indent="-177800" algn="l" defTabSz="690546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УЭО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тізіліміне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енгізілген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заңды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тұлғалар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акционерлері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болып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табылатын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жеке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тұлғаларға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осындай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заңды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тұлғалардың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қатысушыларына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басшыларына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, бас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бухгалтерлеріне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қатысты</a:t>
                      </a:r>
                      <a:r>
                        <a:rPr lang="ru-RU" sz="1300" b="0" kern="1200" cap="non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әкімшілік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қылмыстық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іс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қозғалған</a:t>
                      </a:r>
                      <a:r>
                        <a:rPr lang="ru-RU" sz="1300" b="0" kern="1200" cap="none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kern="1200" cap="none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кезде</a:t>
                      </a:r>
                      <a:r>
                        <a:rPr lang="ru-RU" sz="1400" b="0" kern="1200" cap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Тізілімге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енгізу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шығару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кезіндегі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ұқсас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тәсіл</a:t>
                      </a:r>
                      <a:r>
                        <a:rPr lang="ru-RU" sz="9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0" marR="0" marT="3600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624054"/>
                  </a:ext>
                </a:extLst>
              </a:tr>
            </a:tbl>
          </a:graphicData>
        </a:graphic>
      </p:graphicFrame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53AAAE1A-C1B2-49DE-A069-A18BD639F2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91" y="4341452"/>
            <a:ext cx="462546" cy="462546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7" y="2565648"/>
            <a:ext cx="584159" cy="557096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233401" y="3924401"/>
            <a:ext cx="4500732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9054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УЭО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тізілімінен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тастау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67736" y="4172475"/>
            <a:ext cx="8255914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defTabSz="690546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Тізілімнен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шығару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үшін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негіз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болып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табылатын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ҚР ҚК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ҚР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ӘҚБтК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баптарының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B050"/>
                </a:solidFill>
                <a:latin typeface="Arial" panose="020B0604020202020204" pitchFamily="34" charset="0"/>
              </a:rPr>
              <a:t>тізбесін</a:t>
            </a:r>
            <a:r>
              <a:rPr lang="ru-RU" sz="13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B050"/>
                </a:solidFill>
                <a:latin typeface="Arial" panose="020B0604020202020204" pitchFamily="34" charset="0"/>
              </a:rPr>
              <a:t>кеңейту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9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УЭО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куәлігін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Тізілімге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енгізу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тоқтата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тұру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кезіндегі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ұқсас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тәсіл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)</a:t>
            </a:r>
            <a:endParaRPr lang="ru-RU" sz="900" i="1" dirty="0">
              <a:latin typeface="Arial" panose="020B0604020202020204" pitchFamily="34" charset="0"/>
            </a:endParaRPr>
          </a:p>
          <a:p>
            <a:pPr marL="177800" indent="-177800" defTabSz="690546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ru-RU" sz="1300" dirty="0" err="1">
                <a:solidFill>
                  <a:srgbClr val="00B050"/>
                </a:solidFill>
                <a:latin typeface="Arial" panose="020B0604020202020204" pitchFamily="34" charset="0"/>
              </a:rPr>
              <a:t>кедендік</a:t>
            </a:r>
            <a:r>
              <a:rPr lang="ru-RU" sz="13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B050"/>
                </a:solidFill>
                <a:latin typeface="Arial" panose="020B0604020202020204" pitchFamily="34" charset="0"/>
              </a:rPr>
              <a:t>тексеру</a:t>
            </a:r>
            <a:r>
              <a:rPr lang="ru-RU" sz="13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B050"/>
                </a:solidFill>
                <a:latin typeface="Arial" panose="020B0604020202020204" pitchFamily="34" charset="0"/>
              </a:rPr>
              <a:t>аяқталғаннан</a:t>
            </a:r>
            <a:r>
              <a:rPr lang="ru-RU" sz="13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кейін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ғана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УЭО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тізілімінен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</a:rPr>
              <a:t>шығару</a:t>
            </a:r>
            <a:r>
              <a:rPr lang="ru-RU" sz="1300" dirty="0">
                <a:latin typeface="Arial" panose="020B0604020202020204" pitchFamily="34" charset="0"/>
              </a:rPr>
              <a:t/>
            </a:r>
            <a:br>
              <a:rPr lang="ru-RU" sz="1300" dirty="0">
                <a:latin typeface="Arial" panose="020B0604020202020204" pitchFamily="34" charset="0"/>
              </a:rPr>
            </a:br>
            <a:r>
              <a:rPr lang="ru-RU" sz="900" i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жауапкершіліктен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кету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кедендік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баждар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салықтарды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төлеуден</a:t>
            </a:r>
            <a:r>
              <a:rPr lang="ru-RU" sz="900" i="1" dirty="0">
                <a:cs typeface="Arial" pitchFamily="34" charset="0"/>
              </a:rPr>
              <a:t> </a:t>
            </a:r>
            <a:r>
              <a:rPr lang="ru-RU" sz="900" i="1" dirty="0" err="1">
                <a:cs typeface="Arial" pitchFamily="34" charset="0"/>
              </a:rPr>
              <a:t>жалтару</a:t>
            </a:r>
            <a:r>
              <a:rPr lang="ru-RU" sz="900" i="1" dirty="0">
                <a:cs typeface="Arial" pitchFamily="34" charset="0"/>
              </a:rPr>
              <a:t> </a:t>
            </a:r>
            <a:r>
              <a:rPr lang="ru-RU" sz="900" i="1" dirty="0" err="1">
                <a:cs typeface="Arial" pitchFamily="34" charset="0"/>
              </a:rPr>
              <a:t>мүмкіндігін</a:t>
            </a:r>
            <a:r>
              <a:rPr lang="ru-RU" sz="900" i="1" dirty="0">
                <a:cs typeface="Arial" pitchFamily="34" charset="0"/>
              </a:rPr>
              <a:t> </a:t>
            </a:r>
            <a:r>
              <a:rPr lang="ru-RU" sz="900" i="1" dirty="0" err="1">
                <a:cs typeface="Arial" pitchFamily="34" charset="0"/>
              </a:rPr>
              <a:t>болдырмау</a:t>
            </a:r>
            <a:r>
              <a:rPr lang="ru-RU" sz="900" i="1" dirty="0">
                <a:cs typeface="Arial" pitchFamily="34" charset="0"/>
              </a:rPr>
              <a:t> </a:t>
            </a:r>
            <a:r>
              <a:rPr lang="ru-RU" sz="900" i="1" dirty="0" err="1">
                <a:latin typeface="Arial" pitchFamily="34" charset="0"/>
                <a:cs typeface="Arial" pitchFamily="34" charset="0"/>
              </a:rPr>
              <a:t>мақсатында</a:t>
            </a:r>
            <a:r>
              <a:rPr lang="ru-RU" sz="900" i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pic>
        <p:nvPicPr>
          <p:cNvPr id="29" name="Picture 4" descr="C:\Users\1\Downloads\hiring.png">
            <a:extLst>
              <a:ext uri="{FF2B5EF4-FFF2-40B4-BE49-F238E27FC236}">
                <a16:creationId xmlns:a16="http://schemas.microsoft.com/office/drawing/2014/main" id="{732996D7-83AE-4237-9F27-2C7830119DF1}"/>
              </a:ext>
            </a:extLst>
          </p:cNvPr>
          <p:cNvPicPr>
            <a:picLocks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100000"/>
                    </a14:imgEffect>
                    <a14:imgEffect>
                      <a14:saturation sat="235000"/>
                    </a14:imgEffect>
                    <a14:imgEffect>
                      <a14:brightnessContrast bright="-100000" contrast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3891" y="952636"/>
            <a:ext cx="496333" cy="5047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8153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840" y="123479"/>
            <a:ext cx="8661648" cy="493563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10 – Электр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энергетикасы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саласын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дамыту</a:t>
            </a:r>
            <a:endParaRPr lang="ru-RU" sz="18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5" y="69954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14</a:t>
            </a:fld>
            <a:endParaRPr lang="ru-RU" b="1" dirty="0">
              <a:solidFill>
                <a:schemeClr val="tx2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6793" y="2162329"/>
            <a:ext cx="1466227" cy="1512169"/>
            <a:chOff x="407493" y="1635646"/>
            <a:chExt cx="1862558" cy="1872208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39552" y="1635646"/>
              <a:ext cx="1656184" cy="1872208"/>
            </a:xfrm>
            <a:prstGeom prst="rect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07493" y="2197783"/>
              <a:ext cx="1862558" cy="10669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dirty="0"/>
                <a:t>«</a:t>
              </a:r>
              <a:r>
                <a:rPr lang="ru-RU" sz="1000" dirty="0" err="1"/>
                <a:t>Табиғи</a:t>
              </a:r>
              <a:r>
                <a:rPr lang="ru-RU" sz="1000" dirty="0"/>
                <a:t> </a:t>
              </a:r>
              <a:r>
                <a:rPr lang="ru-RU" sz="1000" dirty="0" err="1"/>
                <a:t>монополиялар</a:t>
              </a:r>
              <a:r>
                <a:rPr lang="ru-RU" sz="1000" dirty="0"/>
                <a:t> </a:t>
              </a:r>
              <a:r>
                <a:rPr lang="ru-RU" sz="1000" dirty="0" err="1"/>
                <a:t>туралы</a:t>
              </a:r>
              <a:r>
                <a:rPr lang="ru-RU" sz="1000" dirty="0"/>
                <a:t>» </a:t>
              </a:r>
              <a:r>
                <a:rPr lang="ru-RU" sz="1000" dirty="0" err="1"/>
                <a:t>Қазақстан</a:t>
              </a:r>
              <a:r>
                <a:rPr lang="ru-RU" sz="1000" dirty="0"/>
                <a:t> </a:t>
              </a:r>
              <a:r>
                <a:rPr lang="ru-RU" sz="1000" dirty="0" err="1"/>
                <a:t>Республикасының</a:t>
              </a:r>
              <a:r>
                <a:rPr lang="ru-RU" sz="1000" dirty="0"/>
                <a:t> </a:t>
              </a:r>
              <a:r>
                <a:rPr lang="ru-RU" sz="1000" b="1" dirty="0" err="1"/>
                <a:t>Заңы</a:t>
              </a:r>
              <a:endParaRPr lang="ru-RU" sz="1050" dirty="0"/>
            </a:p>
          </p:txBody>
        </p:sp>
        <p:pic>
          <p:nvPicPr>
            <p:cNvPr id="2050" name="Picture 2" descr="Герб Республики Казахстан — Официальный сайт Президента Республики Казахстан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4244" y="1693682"/>
              <a:ext cx="352721" cy="309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Группа 14"/>
          <p:cNvGrpSpPr/>
          <p:nvPr/>
        </p:nvGrpSpPr>
        <p:grpSpPr>
          <a:xfrm>
            <a:off x="1944181" y="1829812"/>
            <a:ext cx="1411159" cy="1044116"/>
            <a:chOff x="3563888" y="2216618"/>
            <a:chExt cx="1695616" cy="1219228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63888" y="2216618"/>
              <a:ext cx="1695616" cy="1219228"/>
            </a:xfrm>
            <a:prstGeom prst="rect">
              <a:avLst/>
            </a:prstGeom>
          </p:spPr>
        </p:pic>
        <p:sp>
          <p:nvSpPr>
            <p:cNvPr id="14" name="Прямоугольник 13"/>
            <p:cNvSpPr/>
            <p:nvPr/>
          </p:nvSpPr>
          <p:spPr>
            <a:xfrm>
              <a:off x="3635896" y="2312618"/>
              <a:ext cx="504056" cy="1151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052" name="Picture 4" descr="Тарифы естественных монополий предложили не повышать в 2022 году - БУХ.1С,  сайт в помощь бухгалтеру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075" y="867058"/>
            <a:ext cx="1113054" cy="962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1863" y="3832052"/>
            <a:ext cx="1193965" cy="1193965"/>
          </a:xfrm>
          <a:prstGeom prst="rect">
            <a:avLst/>
          </a:prstGeom>
        </p:spPr>
      </p:pic>
      <p:grpSp>
        <p:nvGrpSpPr>
          <p:cNvPr id="22" name="Группа 21"/>
          <p:cNvGrpSpPr/>
          <p:nvPr/>
        </p:nvGrpSpPr>
        <p:grpSpPr>
          <a:xfrm>
            <a:off x="2014291" y="2956140"/>
            <a:ext cx="1176216" cy="896384"/>
            <a:chOff x="5412008" y="889863"/>
            <a:chExt cx="1562896" cy="1138166"/>
          </a:xfrm>
        </p:grpSpPr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027546" y="889863"/>
              <a:ext cx="947358" cy="1073074"/>
            </a:xfrm>
            <a:prstGeom prst="rect">
              <a:avLst/>
            </a:prstGeom>
          </p:spPr>
        </p:pic>
        <p:pic>
          <p:nvPicPr>
            <p:cNvPr id="25" name="Рисунок 24"/>
            <p:cNvPicPr>
              <a:picLocks noChangeAspect="1"/>
            </p:cNvPicPr>
            <p:nvPr/>
          </p:nvPicPr>
          <p:blipFill rotWithShape="1">
            <a:blip r:embed="rId7"/>
            <a:srcRect l="5112" t="8331" r="8131" b="8331"/>
            <a:stretch/>
          </p:blipFill>
          <p:spPr>
            <a:xfrm>
              <a:off x="5412008" y="1314214"/>
              <a:ext cx="936198" cy="713815"/>
            </a:xfrm>
            <a:prstGeom prst="rect">
              <a:avLst/>
            </a:prstGeom>
          </p:spPr>
        </p:pic>
      </p:grpSp>
      <p:sp>
        <p:nvSpPr>
          <p:cNvPr id="23" name="Левая круглая скобка 22"/>
          <p:cNvSpPr/>
          <p:nvPr/>
        </p:nvSpPr>
        <p:spPr>
          <a:xfrm>
            <a:off x="1606978" y="832986"/>
            <a:ext cx="213779" cy="4259043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бъект 2"/>
          <p:cNvSpPr>
            <a:spLocks noGrp="1"/>
          </p:cNvSpPr>
          <p:nvPr>
            <p:ph idx="1"/>
          </p:nvPr>
        </p:nvSpPr>
        <p:spPr>
          <a:xfrm>
            <a:off x="3548874" y="903434"/>
            <a:ext cx="5415614" cy="415391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Реттеліп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көрсетілетін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қызметтерді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ұсыну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кезінде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технологиялық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циклде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пайдаланылатын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желілер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мен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мүлікті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(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объектілерді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)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теңгерімге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(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немесе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)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сенімгерлік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басқаруға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алған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жағдайда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тарифтің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қолданылу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мерзімі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өткенге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дейін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200" b="1" dirty="0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оны </a:t>
            </a:r>
            <a:r>
              <a:rPr lang="ru-RU" sz="1200" b="1" dirty="0" err="1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өзгерту</a:t>
            </a:r>
            <a:r>
              <a:rPr lang="ru-RU" sz="1200" b="1" dirty="0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 </a:t>
            </a: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Цифрландыру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арқылы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тариф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белгілеу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процесінің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ea typeface="Calibri"/>
              </a:rPr>
              <a:t>ашықтығын</a:t>
            </a:r>
            <a:r>
              <a:rPr lang="ru-RU" sz="12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ea typeface="Calibri"/>
              </a:rPr>
              <a:t>арттыру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;</a:t>
            </a: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3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Тұтынушыға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(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контрагентке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)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дейінгі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нақты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ұзындығы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бойынша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бәсекелес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кірме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жол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болмаған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кезде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кірме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жолдар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қызметтерін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көрсеткені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үшін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ea typeface="Calibri"/>
              </a:rPr>
              <a:t>төлемақы</a:t>
            </a:r>
            <a:r>
              <a:rPr lang="ru-RU" sz="12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ea typeface="Calibri"/>
              </a:rPr>
              <a:t>алу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;</a:t>
            </a: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endParaRPr lang="ru-RU" sz="1200" b="1" dirty="0">
              <a:solidFill>
                <a:srgbClr val="00B050"/>
              </a:solidFill>
              <a:latin typeface="Arial"/>
              <a:ea typeface="Calibri"/>
            </a:endParaRPr>
          </a:p>
          <a:p>
            <a:pPr marL="0" indent="0" algn="just">
              <a:spcBef>
                <a:spcPts val="0"/>
              </a:spcBef>
              <a:buClr>
                <a:srgbClr val="00B050"/>
              </a:buClr>
              <a:buNone/>
            </a:pP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Табиғи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монополиялар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субъектілерінің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халықаралық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қаржы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ұйымдарының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,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Қазақстанның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Даму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банкінің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екінші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деңгейдегі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банктердің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займдарын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тарту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жөніндегі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кредиттік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келісімдерді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уәкілетті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/>
                <a:ea typeface="Calibri"/>
              </a:rPr>
              <a:t>органмен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ea typeface="Calibri"/>
              </a:rPr>
              <a:t>келісу</a:t>
            </a:r>
            <a:r>
              <a:rPr lang="ru-RU" sz="12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ea typeface="Calibri"/>
              </a:rPr>
              <a:t>міндетін</a:t>
            </a:r>
            <a:r>
              <a:rPr lang="ru-RU" sz="12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ea typeface="Calibri"/>
              </a:rPr>
              <a:t>белгілеу</a:t>
            </a:r>
            <a:r>
              <a:rPr lang="ru-RU" sz="1200" dirty="0">
                <a:solidFill>
                  <a:srgbClr val="002060"/>
                </a:solidFill>
                <a:latin typeface="Arial"/>
                <a:ea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5897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2896" y="4803998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>
                <a:solidFill>
                  <a:schemeClr val="tx2"/>
                </a:solidFill>
              </a:rPr>
              <a:pPr/>
              <a:t>15</a:t>
            </a:fld>
            <a:endParaRPr lang="ru-RU" b="1" dirty="0">
              <a:solidFill>
                <a:schemeClr val="tx2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0168" y="627534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467544" y="3219823"/>
            <a:ext cx="8280920" cy="158417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r>
              <a:rPr lang="ru-RU" sz="1600" b="1" dirty="0" err="1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Өнімсіз</a:t>
            </a:r>
            <a:r>
              <a:rPr lang="ru-RU" sz="1600" b="1" dirty="0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делдалдарды</a:t>
            </a:r>
            <a:r>
              <a:rPr lang="ru-RU" sz="1600" b="1" dirty="0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алып</a:t>
            </a:r>
            <a:r>
              <a:rPr lang="ru-RU" sz="1600" b="1" dirty="0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тастау</a:t>
            </a:r>
            <a:r>
              <a:rPr lang="ru-RU" sz="1600" b="1" dirty="0">
                <a:solidFill>
                  <a:srgbClr val="00B050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(</a:t>
            </a:r>
            <a:r>
              <a:rPr lang="ru-RU" sz="1600" b="1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көтерме</a:t>
            </a:r>
            <a:r>
              <a:rPr lang="ru-RU" sz="1600" b="1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жеткізушілерге</a:t>
            </a:r>
            <a:r>
              <a:rPr lang="ru-RU" sz="1600" b="1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қойылатын</a:t>
            </a:r>
            <a:r>
              <a:rPr lang="ru-RU" sz="1600" b="1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талаптарды</a:t>
            </a:r>
            <a:r>
              <a:rPr lang="ru-RU" sz="1600" b="1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қатаңдату</a:t>
            </a:r>
            <a:r>
              <a:rPr lang="ru-RU" sz="1600" b="1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)</a:t>
            </a:r>
            <a:endParaRPr 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9125" indent="-285750" algn="just" fontAlgn="base">
              <a:spcBef>
                <a:spcPct val="0"/>
              </a:spcBef>
              <a:spcAft>
                <a:spcPts val="12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Импортты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бірыңғай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операторды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авиакеросин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айналымын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қоспағанда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меншік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құқығында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мұнай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базалары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бар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тұлғалар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ғана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көтерме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жеткізушілер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ретінде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әрекет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етеді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Tahoma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54858"/>
            <a:ext cx="89289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</a:pPr>
            <a:r>
              <a:rPr lang="ru-RU" sz="1600" b="1" dirty="0">
                <a:solidFill>
                  <a:schemeClr val="tx2"/>
                </a:solidFill>
                <a:cs typeface="Arial" panose="020B0604020202020204" pitchFamily="34" charset="0"/>
              </a:rPr>
              <a:t>Блок 11 –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Жанар-жағармай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материалдарын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өндіру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және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тарату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жүйесін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реформалау</a:t>
            </a:r>
            <a:endParaRPr lang="ru-RU" sz="16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F19D625-0C10-4475-B195-214B70B93C60}"/>
              </a:ext>
            </a:extLst>
          </p:cNvPr>
          <p:cNvSpPr/>
          <p:nvPr/>
        </p:nvSpPr>
        <p:spPr bwMode="auto">
          <a:xfrm>
            <a:off x="-225014" y="2438148"/>
            <a:ext cx="2440649" cy="50818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83">
              <a:lnSpc>
                <a:spcPct val="90000"/>
              </a:lnSpc>
              <a:buSzPts val="2800"/>
              <a:defRPr/>
            </a:pP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жер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қойнауын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пайдаланушы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/</a:t>
            </a:r>
          </a:p>
          <a:p>
            <a:pPr algn="ctr" defTabSz="685783">
              <a:lnSpc>
                <a:spcPct val="90000"/>
              </a:lnSpc>
              <a:buSzPts val="2800"/>
              <a:defRPr/>
            </a:pP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мұнай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жеткізуші</a:t>
            </a:r>
            <a:endParaRPr lang="ru-RU" altLang="ru-RU" sz="1100" dirty="0">
              <a:solidFill>
                <a:srgbClr val="1A4164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  <a:sym typeface="Barlow Condensed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740" y="1349573"/>
            <a:ext cx="732639" cy="10053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317630" y="2252923"/>
            <a:ext cx="7909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ru-RU" sz="1050" b="1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МӨЗ :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1380596" y="1731220"/>
            <a:ext cx="734215" cy="32796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04B33DC-0DEB-4B54-88A9-22FBCF36DFF9}"/>
              </a:ext>
            </a:extLst>
          </p:cNvPr>
          <p:cNvSpPr/>
          <p:nvPr/>
        </p:nvSpPr>
        <p:spPr bwMode="auto">
          <a:xfrm>
            <a:off x="1352412" y="1060680"/>
            <a:ext cx="844978" cy="38135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5783">
              <a:lnSpc>
                <a:spcPct val="90000"/>
              </a:lnSpc>
              <a:buSzPts val="2800"/>
              <a:defRPr/>
            </a:pPr>
            <a:r>
              <a:rPr lang="ru-RU" altLang="ru-RU" sz="1200" b="1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МҰНАЙ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04B33DC-0DEB-4B54-88A9-22FBCF36DFF9}"/>
              </a:ext>
            </a:extLst>
          </p:cNvPr>
          <p:cNvSpPr/>
          <p:nvPr/>
        </p:nvSpPr>
        <p:spPr bwMode="auto">
          <a:xfrm>
            <a:off x="1774902" y="2310219"/>
            <a:ext cx="1538607" cy="47015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83">
              <a:lnSpc>
                <a:spcPct val="90000"/>
              </a:lnSpc>
              <a:buSzPts val="2800"/>
              <a:defRPr/>
            </a:pP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процессинг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04B33DC-0DEB-4B54-88A9-22FBCF36DFF9}"/>
              </a:ext>
            </a:extLst>
          </p:cNvPr>
          <p:cNvSpPr/>
          <p:nvPr/>
        </p:nvSpPr>
        <p:spPr bwMode="auto">
          <a:xfrm>
            <a:off x="2810563" y="1070385"/>
            <a:ext cx="1420017" cy="38135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5783">
              <a:lnSpc>
                <a:spcPct val="90000"/>
              </a:lnSpc>
              <a:buSzPts val="2800"/>
              <a:defRPr/>
            </a:pPr>
            <a:r>
              <a:rPr lang="ru-RU" altLang="ru-RU" sz="1050" b="1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МҰНАЙ ӨНІМДЕРІ</a:t>
            </a:r>
            <a:endParaRPr lang="ru-RU" altLang="ru-RU" sz="1100" b="1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7410996" y="1260139"/>
            <a:ext cx="350770" cy="424865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774" y="1353270"/>
            <a:ext cx="826175" cy="64149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607458" y="2134477"/>
            <a:ext cx="150416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ru-RU" sz="1050" b="1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АЖҚС/</a:t>
            </a:r>
          </a:p>
          <a:p>
            <a:pPr algn="ctr" defTabSz="685800">
              <a:defRPr/>
            </a:pPr>
            <a:r>
              <a:rPr lang="ru-RU" sz="1050" b="1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БӨЛШЕК ТҰТЫНУШЫЛАР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0F19D625-0C10-4475-B195-214B70B93C60}"/>
              </a:ext>
            </a:extLst>
          </p:cNvPr>
          <p:cNvSpPr/>
          <p:nvPr/>
        </p:nvSpPr>
        <p:spPr bwMode="auto">
          <a:xfrm>
            <a:off x="-173587" y="2567624"/>
            <a:ext cx="1607469" cy="50818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83">
              <a:lnSpc>
                <a:spcPct val="90000"/>
              </a:lnSpc>
              <a:buSzPts val="2800"/>
              <a:defRPr/>
            </a:pPr>
            <a:endParaRPr lang="ru-RU" altLang="ru-RU" sz="1000" b="1" dirty="0">
              <a:solidFill>
                <a:srgbClr val="1A4164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23" name="Стрелка вниз 22"/>
          <p:cNvSpPr/>
          <p:nvPr/>
        </p:nvSpPr>
        <p:spPr>
          <a:xfrm rot="16200000">
            <a:off x="5391466" y="1223014"/>
            <a:ext cx="350770" cy="434036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5287056" y="2223328"/>
            <a:ext cx="2511757" cy="37703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5876370" y="969613"/>
            <a:ext cx="1549067" cy="922842"/>
            <a:chOff x="6998269" y="1394562"/>
            <a:chExt cx="1549067" cy="922842"/>
          </a:xfrm>
        </p:grpSpPr>
        <p:pic>
          <p:nvPicPr>
            <p:cNvPr id="26" name="Рисунок 25">
              <a:extLst>
                <a:ext uri="{FF2B5EF4-FFF2-40B4-BE49-F238E27FC236}">
                  <a16:creationId xmlns:a16="http://schemas.microsoft.com/office/drawing/2014/main" id="{FEC1B840-78F9-42E3-92F9-F9C3FBA5329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08163" y="1441512"/>
              <a:ext cx="268367" cy="392025"/>
            </a:xfrm>
            <a:prstGeom prst="rect">
              <a:avLst/>
            </a:prstGeom>
          </p:spPr>
        </p:pic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6998269" y="1880487"/>
            <a:ext cx="307516" cy="3590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CorelDRAW" r:id="rId6" imgW="2264263" imgH="1530821" progId="CorelDraw.Graphic.17">
                    <p:embed/>
                  </p:oleObj>
                </mc:Choice>
                <mc:Fallback>
                  <p:oleObj name="CorelDRAW" r:id="rId6" imgW="2264263" imgH="1530821" progId="CorelDraw.Graphic.17">
                    <p:embed/>
                    <p:pic>
                      <p:nvPicPr>
                        <p:cNvPr id="27" name="Объект 26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998269" y="1880487"/>
                          <a:ext cx="307516" cy="35906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Box 27"/>
            <p:cNvSpPr txBox="1"/>
            <p:nvPr/>
          </p:nvSpPr>
          <p:spPr>
            <a:xfrm>
              <a:off x="7407525" y="1901906"/>
              <a:ext cx="104981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85800">
                <a:defRPr/>
              </a:pPr>
              <a:r>
                <a:rPr lang="ru-RU" sz="1050" b="1" dirty="0" err="1">
                  <a:solidFill>
                    <a:srgbClr val="44546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Мұнай</a:t>
              </a:r>
              <a:r>
                <a:rPr lang="ru-RU" sz="1050" b="1" dirty="0">
                  <a:solidFill>
                    <a:srgbClr val="44546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050" b="1" dirty="0" err="1">
                  <a:solidFill>
                    <a:srgbClr val="44546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базалары</a:t>
              </a:r>
              <a:endParaRPr lang="ru-RU" sz="1050" b="1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7179645" y="1394562"/>
              <a:ext cx="1367691" cy="465263"/>
              <a:chOff x="7179645" y="1394562"/>
              <a:chExt cx="1367691" cy="465263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7179645" y="1394562"/>
                <a:ext cx="1367691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685800">
                  <a:defRPr/>
                </a:pPr>
                <a:r>
                  <a:rPr lang="ru-RU" sz="1050" b="1" dirty="0" err="1">
                    <a:solidFill>
                      <a:srgbClr val="44546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Өнімді</a:t>
                </a:r>
                <a:r>
                  <a:rPr lang="ru-RU" sz="1050" b="1" dirty="0">
                    <a:solidFill>
                      <a:srgbClr val="44546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050" b="1" dirty="0" err="1">
                    <a:solidFill>
                      <a:srgbClr val="44546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емес</a:t>
                </a:r>
                <a:r>
                  <a:rPr lang="ru-RU" sz="1050" b="1" dirty="0">
                    <a:solidFill>
                      <a:srgbClr val="44546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050" b="1" dirty="0" err="1">
                    <a:solidFill>
                      <a:srgbClr val="44546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делдалдар</a:t>
                </a:r>
                <a:endParaRPr lang="ru-RU" sz="1050" b="1" dirty="0">
                  <a:solidFill>
                    <a:srgbClr val="44546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7406613" y="1425899"/>
                <a:ext cx="878680" cy="406823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7406613" y="1425897"/>
                <a:ext cx="953217" cy="43392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0F19D625-0C10-4475-B195-214B70B93C60}"/>
              </a:ext>
            </a:extLst>
          </p:cNvPr>
          <p:cNvSpPr/>
          <p:nvPr/>
        </p:nvSpPr>
        <p:spPr bwMode="auto">
          <a:xfrm>
            <a:off x="-25534" y="2150930"/>
            <a:ext cx="1691929" cy="50818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83">
              <a:lnSpc>
                <a:spcPct val="90000"/>
              </a:lnSpc>
              <a:buSzPts val="2800"/>
              <a:defRPr/>
            </a:pPr>
            <a:r>
              <a:rPr lang="ru-RU" altLang="ru-RU" sz="1000" b="1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РЕСУРС ҰСТАУШЫ:</a:t>
            </a:r>
          </a:p>
        </p:txBody>
      </p:sp>
      <p:pic>
        <p:nvPicPr>
          <p:cNvPr id="34" name="Picture 3" descr="C:\Users\b.kaulbaev\Desktop\ДСИР\Флешка 28.01.2022\Нужное\картинки\oil-rig-vector-icon-3473730.jpg"/>
          <p:cNvPicPr>
            <a:picLocks noChangeAspect="1" noChangeArrowheads="1"/>
          </p:cNvPicPr>
          <p:nvPr/>
        </p:nvPicPr>
        <p:blipFill rotWithShape="1">
          <a:blip r:embed="rId8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491" t="26531" r="20869" b="29253"/>
          <a:stretch/>
        </p:blipFill>
        <p:spPr bwMode="auto">
          <a:xfrm flipH="1">
            <a:off x="355832" y="1451737"/>
            <a:ext cx="792481" cy="80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Стрелка вправо 34"/>
          <p:cNvSpPr/>
          <p:nvPr/>
        </p:nvSpPr>
        <p:spPr>
          <a:xfrm>
            <a:off x="3069399" y="1731220"/>
            <a:ext cx="734215" cy="32796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0F19D625-0C10-4475-B195-214B70B93C60}"/>
              </a:ext>
            </a:extLst>
          </p:cNvPr>
          <p:cNvSpPr/>
          <p:nvPr/>
        </p:nvSpPr>
        <p:spPr bwMode="auto">
          <a:xfrm>
            <a:off x="3210591" y="2434081"/>
            <a:ext cx="2219983" cy="50818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83">
              <a:lnSpc>
                <a:spcPct val="90000"/>
              </a:lnSpc>
              <a:buSzPts val="2800"/>
              <a:defRPr/>
            </a:pP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жер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қойнауын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пайдаланушы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/</a:t>
            </a:r>
          </a:p>
          <a:p>
            <a:pPr algn="ctr" defTabSz="685783">
              <a:lnSpc>
                <a:spcPct val="90000"/>
              </a:lnSpc>
              <a:buSzPts val="2800"/>
              <a:defRPr/>
            </a:pP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мұнай</a:t>
            </a:r>
            <a:r>
              <a:rPr lang="ru-RU" altLang="ru-RU" sz="1100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100" dirty="0" err="1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жеткізуші</a:t>
            </a:r>
            <a:endParaRPr lang="ru-RU" altLang="ru-RU" sz="1100" dirty="0">
              <a:solidFill>
                <a:srgbClr val="1A4164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0F19D625-0C10-4475-B195-214B70B93C60}"/>
              </a:ext>
            </a:extLst>
          </p:cNvPr>
          <p:cNvSpPr/>
          <p:nvPr/>
        </p:nvSpPr>
        <p:spPr bwMode="auto">
          <a:xfrm>
            <a:off x="3509374" y="2127031"/>
            <a:ext cx="1691929" cy="50818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83">
              <a:lnSpc>
                <a:spcPct val="90000"/>
              </a:lnSpc>
              <a:buSzPts val="2800"/>
              <a:defRPr/>
            </a:pPr>
            <a:r>
              <a:rPr lang="ru-RU" altLang="ru-RU" sz="1000" b="1" dirty="0">
                <a:solidFill>
                  <a:srgbClr val="1A4164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  <a:sym typeface="Barlow Condensed"/>
              </a:rPr>
              <a:t>РЕСУРС ҰСТАУШЫ :</a:t>
            </a:r>
          </a:p>
        </p:txBody>
      </p:sp>
      <p:pic>
        <p:nvPicPr>
          <p:cNvPr id="38" name="Picture 3" descr="C:\Users\b.kaulbaev\Desktop\ДСИР\Флешка 28.01.2022\Нужное\картинки\oil-rig-vector-icon-3473730.jpg"/>
          <p:cNvPicPr>
            <a:picLocks noChangeAspect="1" noChangeArrowheads="1"/>
          </p:cNvPicPr>
          <p:nvPr/>
        </p:nvPicPr>
        <p:blipFill rotWithShape="1">
          <a:blip r:embed="rId8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491" t="26531" r="20869" b="29253"/>
          <a:stretch/>
        </p:blipFill>
        <p:spPr bwMode="auto">
          <a:xfrm flipH="1">
            <a:off x="3949932" y="1494677"/>
            <a:ext cx="792481" cy="80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Прямоугольник 38"/>
          <p:cNvSpPr/>
          <p:nvPr/>
        </p:nvSpPr>
        <p:spPr>
          <a:xfrm>
            <a:off x="5201303" y="1349573"/>
            <a:ext cx="171391" cy="11572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13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43533" y="389963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12126" y="483518"/>
            <a:ext cx="8928992" cy="2479049"/>
          </a:xfrm>
        </p:spPr>
        <p:txBody>
          <a:bodyPr>
            <a:noAutofit/>
          </a:bodyPr>
          <a:lstStyle/>
          <a:p>
            <a:pPr marL="0" indent="0" algn="just" defTabSz="355591">
              <a:buNone/>
              <a:defRPr/>
            </a:pPr>
            <a:r>
              <a:rPr lang="ru-RU" sz="1600" dirty="0" err="1">
                <a:solidFill>
                  <a:srgbClr val="002060"/>
                </a:solidFill>
                <a:latin typeface="Arial"/>
              </a:rPr>
              <a:t>Заң</a:t>
            </a:r>
            <a:r>
              <a:rPr lang="ru-RU" sz="1600" dirty="0">
                <a:solidFill>
                  <a:srgbClr val="002060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</a:rPr>
              <a:t>жобасында</a:t>
            </a:r>
            <a:r>
              <a:rPr lang="ru-RU" sz="1600" dirty="0">
                <a:solidFill>
                  <a:srgbClr val="002060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</a:rPr>
              <a:t>тауарлық</a:t>
            </a:r>
            <a:r>
              <a:rPr lang="ru-RU" sz="1600" dirty="0">
                <a:solidFill>
                  <a:srgbClr val="002060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</a:rPr>
              <a:t>газдың</a:t>
            </a:r>
            <a:r>
              <a:rPr lang="ru-RU" sz="1600" dirty="0">
                <a:solidFill>
                  <a:srgbClr val="002060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</a:rPr>
              <a:t>жаңа</a:t>
            </a:r>
            <a:r>
              <a:rPr lang="ru-RU" sz="1600" dirty="0">
                <a:solidFill>
                  <a:srgbClr val="002060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</a:rPr>
              <a:t>тұтынушылар</a:t>
            </a:r>
            <a:r>
              <a:rPr lang="ru-RU" sz="1600" dirty="0">
                <a:solidFill>
                  <a:srgbClr val="002060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</a:rPr>
              <a:t>анықталды</a:t>
            </a:r>
            <a:r>
              <a:rPr lang="ru-RU" sz="1600" dirty="0">
                <a:solidFill>
                  <a:srgbClr val="002060"/>
                </a:solidFill>
                <a:latin typeface="Arial"/>
              </a:rPr>
              <a:t>:</a:t>
            </a:r>
          </a:p>
          <a:p>
            <a:pPr algn="just" defTabSz="355591"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ірі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коммерциялық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тұтынушы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;</a:t>
            </a:r>
          </a:p>
          <a:p>
            <a:pPr algn="just" defTabSz="355591"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сандық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майнингті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жүзеге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асыратын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тұлғалар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.</a:t>
            </a:r>
          </a:p>
          <a:p>
            <a:pPr marL="0" indent="0" algn="just" defTabSz="355591">
              <a:buNone/>
              <a:defRPr/>
            </a:pPr>
            <a:endParaRPr lang="ru-RU" sz="600" dirty="0">
              <a:solidFill>
                <a:srgbClr val="002060"/>
              </a:solidFill>
              <a:latin typeface="Arial"/>
              <a:cs typeface="Tahoma" pitchFamily="34" charset="0"/>
            </a:endParaRPr>
          </a:p>
          <a:p>
            <a:pPr marL="0" indent="0" algn="just" defTabSz="355591">
              <a:buNone/>
              <a:defRPr/>
            </a:pP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Жаңа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тұтынушыларды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анықтауға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байланысты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заң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жобасы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ұсынылады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:</a:t>
            </a:r>
          </a:p>
          <a:p>
            <a:pPr algn="just" defTabSz="355591"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ірі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коммерциялық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тұтынушылар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сандық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майнингті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жүзеге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асыратын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тұлғалар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ұғымын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бекіту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;</a:t>
            </a:r>
          </a:p>
          <a:p>
            <a:pPr algn="just" defTabSz="355591"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көрсетілген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санаттар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тауарлық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газды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пайдаланған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кезде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бөлектеп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есепке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алуды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жүргізу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;</a:t>
            </a:r>
          </a:p>
          <a:p>
            <a:pPr algn="just" defTabSz="355591"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көрсетілген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санаттар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үшін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тауарлық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газды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ішкі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нарықта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өткізудің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шекті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бағаларын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Tahoma" pitchFamily="34" charset="0"/>
              </a:rPr>
              <a:t>бекіту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Tahoma" pitchFamily="34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5083" y="72956"/>
            <a:ext cx="88614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>
                <a:solidFill>
                  <a:schemeClr val="tx2"/>
                </a:solidFill>
                <a:latin typeface="Arial" charset="0"/>
                <a:ea typeface="+mj-ea"/>
                <a:cs typeface="Arial" charset="0"/>
              </a:rPr>
              <a:t>Блок 12 –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Тауарлық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газдың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тұтынушыларын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endParaRPr lang="ru-RU" sz="1400" b="1" dirty="0">
              <a:solidFill>
                <a:schemeClr val="tx2"/>
              </a:solidFill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2896" y="4803999"/>
            <a:ext cx="2133600" cy="273844"/>
          </a:xfrm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16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2126" y="3435846"/>
            <a:ext cx="876411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355591">
              <a:spcAft>
                <a:spcPts val="600"/>
              </a:spcAft>
              <a:buClr>
                <a:srgbClr val="003366"/>
              </a:buClr>
              <a:defRPr/>
            </a:pPr>
            <a:r>
              <a:rPr lang="ru-RU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Сұйытылған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мұнай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газын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бөлу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жөніндегі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заңнаманы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cs typeface="Arial" panose="020B0604020202020204" pitchFamily="34" charset="0"/>
              </a:rPr>
              <a:t>уақытша</a:t>
            </a:r>
            <a:r>
              <a:rPr lang="ru-RU" sz="1600" b="1" dirty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cs typeface="Arial" panose="020B0604020202020204" pitchFamily="34" charset="0"/>
              </a:rPr>
              <a:t>мемлекеттік</a:t>
            </a:r>
            <a:r>
              <a:rPr lang="ru-RU" sz="1600" b="1" dirty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cs typeface="Arial" panose="020B0604020202020204" pitchFamily="34" charset="0"/>
              </a:rPr>
              <a:t>реттеуге</a:t>
            </a:r>
            <a:r>
              <a:rPr lang="ru-RU" sz="1600" b="1" dirty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cs typeface="Arial" panose="020B0604020202020204" pitchFamily="34" charset="0"/>
              </a:rPr>
              <a:t>сәйкес</a:t>
            </a:r>
            <a:r>
              <a:rPr lang="ru-RU" sz="1600" b="1" dirty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cs typeface="Arial" panose="020B0604020202020204" pitchFamily="34" charset="0"/>
              </a:rPr>
              <a:t>келтіру</a:t>
            </a:r>
            <a:endParaRPr lang="ru-RU" sz="1600" b="1" dirty="0">
              <a:solidFill>
                <a:srgbClr val="00B050"/>
              </a:solidFill>
              <a:cs typeface="Arial" panose="020B0604020202020204" pitchFamily="34" charset="0"/>
            </a:endParaRPr>
          </a:p>
          <a:p>
            <a:pPr marL="355591" indent="-285743" algn="just" defTabSz="533387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Arial Narrow" panose="020B0606020202030204" pitchFamily="34" charset="0"/>
                <a:cs typeface="Times New Roman" panose="02020603050405020304" pitchFamily="18" charset="0"/>
              </a:rPr>
              <a:t>	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сұйытылған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газын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ЭСА-дан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тыс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көтерме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бөлшек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саудада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өткізу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субъектілерінің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тізімін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кеңейту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355591" indent="-285743" algn="just" defTabSz="533387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	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биржаларда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сұйытылған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газы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сауда-саттығының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мерзімдерін</a:t>
            </a:r>
            <a:r>
              <a:rPr lang="ru-RU" sz="14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ауыстыру</a:t>
            </a:r>
            <a:r>
              <a:rPr lang="ru-RU" sz="140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8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588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840" y="123478"/>
            <a:ext cx="8661648" cy="288032"/>
          </a:xfrm>
        </p:spPr>
        <p:txBody>
          <a:bodyPr>
            <a:normAutofit fontScale="90000"/>
          </a:bodyPr>
          <a:lstStyle/>
          <a:p>
            <a:pPr algn="just">
              <a:spcAft>
                <a:spcPts val="1800"/>
              </a:spcAft>
            </a:pP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13 –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Сыртқы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сауда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қызметін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кедендік-тарифтік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және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тарифтік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емес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реттеуді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жетілдіру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03598"/>
            <a:ext cx="7920880" cy="64807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100" dirty="0">
              <a:latin typeface="Arial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100" dirty="0">
              <a:latin typeface="Arial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200" dirty="0">
              <a:latin typeface="Arial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200" dirty="0">
              <a:latin typeface="Arial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4" y="555526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48464" y="4818186"/>
            <a:ext cx="360040" cy="273844"/>
          </a:xfrm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17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516" y="729673"/>
            <a:ext cx="878497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rgbClr val="003366"/>
              </a:buClr>
            </a:pP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Кедендік-тарифтік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және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тарифтік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емес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</a:rPr>
              <a:t>реттеу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шараларын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қабылдау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мерзімдерін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</a:rPr>
              <a:t>қысқарту</a:t>
            </a:r>
            <a:endParaRPr lang="ru-RU" sz="14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63450" lvl="0" indent="-1714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шешімдер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қабылдаудың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жеделдігі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мақсатында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сыртқы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сауда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қызметін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кедендік-тарифтік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тарифтік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емес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реттеу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шараларын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енгізу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кезінде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РӘТ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жүргізу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талапты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алып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тастау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;</a:t>
            </a:r>
          </a:p>
          <a:p>
            <a:pPr marL="63450" lvl="0" indent="-1714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«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Рұқсаттар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хабарламалар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»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Заңның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37-бабына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сәйкес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тауарлардың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жекелеген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түрлерінің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экспортына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импортына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рұқсат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тәртібін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белгілейтін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НҚА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енгізу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мерзімін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қысқарту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;</a:t>
            </a:r>
          </a:p>
          <a:p>
            <a:pPr marL="63450" lvl="0" indent="-1714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экономикалық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жағдайға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жедел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ден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қоюға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бағытталған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кедендік-тарифтік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тарифтік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емес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реттеу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шараларын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қабылдау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шеңберінде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НҚА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жобаларын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әзірлеу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кезінде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сараптамалық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қорытынды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алу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жөніндегі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талапты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алып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тастау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;</a:t>
            </a:r>
          </a:p>
          <a:p>
            <a:pPr marL="63450" lvl="0" indent="-1714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егер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актілердің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өздерінде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өзге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мерзімдер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көрсетілмесе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алғашқы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ресми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жарияланған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күнінен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кейін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күнтізбелік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10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күн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өткен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соң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НҚА-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ны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тыйым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салулар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сандық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шектеулер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қолданысқа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енгізу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мүмкіндігі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itchFamily="34" charset="0"/>
              </a:rPr>
              <a:t>көзделеді</a:t>
            </a:r>
            <a:r>
              <a:rPr lang="ru-RU" dirty="0">
                <a:solidFill>
                  <a:srgbClr val="002060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5516" y="3224769"/>
            <a:ext cx="885698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Clr>
                <a:srgbClr val="003366"/>
              </a:buClr>
            </a:pP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Кедендік-тарифтік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және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тарифтік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емес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реттеу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шараларын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қолдану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ea typeface="Calibri"/>
                <a:cs typeface="+mn-cs"/>
              </a:rPr>
              <a:t>шеңберінде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  <a:cs typeface="+mn-cs"/>
              </a:rPr>
              <a:t>Үкімет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  <a:cs typeface="+mn-cs"/>
              </a:rPr>
              <a:t> пен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  <a:cs typeface="+mn-cs"/>
              </a:rPr>
              <a:t>мемлекеттік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  <a:cs typeface="+mn-cs"/>
              </a:rPr>
              <a:t>органдардың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  <a:cs typeface="+mn-cs"/>
              </a:rPr>
              <a:t>құзыреті</a:t>
            </a:r>
            <a:r>
              <a:rPr lang="ru-RU" sz="1400" b="1" dirty="0">
                <a:solidFill>
                  <a:srgbClr val="00B050"/>
                </a:solidFill>
                <a:latin typeface="Arial"/>
                <a:ea typeface="Calibri"/>
                <a:cs typeface="+mn-cs"/>
              </a:rPr>
              <a:t> </a:t>
            </a:r>
            <a:r>
              <a:rPr lang="ru-RU" sz="1400" b="1" dirty="0" err="1">
                <a:solidFill>
                  <a:srgbClr val="00B050"/>
                </a:solidFill>
                <a:latin typeface="Arial"/>
                <a:ea typeface="Calibri"/>
                <a:cs typeface="+mn-cs"/>
              </a:rPr>
              <a:t>кеңейтіледі</a:t>
            </a:r>
            <a:endParaRPr lang="ru-RU" sz="1400" b="1" dirty="0">
              <a:solidFill>
                <a:srgbClr val="00B050"/>
              </a:solidFill>
              <a:latin typeface="Arial"/>
              <a:ea typeface="Calibri"/>
              <a:cs typeface="+mn-cs"/>
            </a:endParaRPr>
          </a:p>
          <a:p>
            <a:pPr algn="just">
              <a:spcBef>
                <a:spcPts val="0"/>
              </a:spcBef>
              <a:buClr>
                <a:srgbClr val="003366"/>
              </a:buClr>
            </a:pPr>
            <a:endParaRPr lang="ru-RU" sz="800" b="1" dirty="0">
              <a:solidFill>
                <a:srgbClr val="002060"/>
              </a:solidFill>
              <a:latin typeface="Arial"/>
              <a:ea typeface="Calibri"/>
              <a:cs typeface="+mn-cs"/>
            </a:endParaRPr>
          </a:p>
          <a:p>
            <a:pPr marL="27450" lvl="0" indent="-1714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тауарлардың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жекелеген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түрлеріне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қатысты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кедендік-тарифтік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реттеу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шараларын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қолдану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мақсатында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тауарлардың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нысаналы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мақсатын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растауды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мемлекеттік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органдарға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құзырет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беру;</a:t>
            </a:r>
          </a:p>
          <a:p>
            <a:pPr marL="27450" lvl="0" indent="-1714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тарифтік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емес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реттеу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шаралары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енгізілетін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тауарлардың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жекелеген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түрлерін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айқындау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МО </a:t>
            </a:r>
            <a:r>
              <a:rPr lang="ru-RU" dirty="0" err="1">
                <a:solidFill>
                  <a:srgbClr val="002060"/>
                </a:solidFill>
                <a:cs typeface="Arial" panose="020B0604020202020204" pitchFamily="34" charset="0"/>
              </a:rPr>
              <a:t>құзыретін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 беру.</a:t>
            </a:r>
          </a:p>
        </p:txBody>
      </p:sp>
    </p:spTree>
    <p:extLst>
      <p:ext uri="{BB962C8B-B14F-4D97-AF65-F5344CB8AC3E}">
        <p14:creationId xmlns:p14="http://schemas.microsoft.com/office/powerpoint/2010/main" val="4142385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6" name="Straight Connector 135"/>
          <p:cNvCxnSpPr>
            <a:endCxn id="86" idx="0"/>
          </p:cNvCxnSpPr>
          <p:nvPr/>
        </p:nvCxnSpPr>
        <p:spPr>
          <a:xfrm flipV="1">
            <a:off x="575186" y="3332836"/>
            <a:ext cx="0" cy="1548455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: Rounded Corners 72">
            <a:extLst>
              <a:ext uri="{FF2B5EF4-FFF2-40B4-BE49-F238E27FC236}">
                <a16:creationId xmlns:a16="http://schemas.microsoft.com/office/drawing/2014/main" id="{E76E7396-1119-4747-B85C-9906FB0A3067}"/>
              </a:ext>
            </a:extLst>
          </p:cNvPr>
          <p:cNvSpPr/>
          <p:nvPr/>
        </p:nvSpPr>
        <p:spPr>
          <a:xfrm>
            <a:off x="4233764" y="1103637"/>
            <a:ext cx="4732941" cy="1092381"/>
          </a:xfrm>
          <a:prstGeom prst="roundRect">
            <a:avLst>
              <a:gd name="adj" fmla="val 8851"/>
            </a:avLst>
          </a:prstGeom>
          <a:solidFill>
            <a:schemeClr val="bg1"/>
          </a:solidFill>
          <a:ln w="12700">
            <a:solidFill>
              <a:srgbClr val="1AA4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6213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Сауда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заңнамасында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ӘМАТ-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етілген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бөлшек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сауда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бағалары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мөлшерінің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ӘМАТ-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сауда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үстемесінің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мөлшерінің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сыйақы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мөлшерінің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сақталуын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176213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азық-түлік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тауарлары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бағаларына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мониторинг </a:t>
            </a:r>
            <a:r>
              <a:rPr lang="ru-RU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: Rounded Corners 72">
            <a:extLst>
              <a:ext uri="{FF2B5EF4-FFF2-40B4-BE49-F238E27FC236}">
                <a16:creationId xmlns:a16="http://schemas.microsoft.com/office/drawing/2014/main" id="{E76E7396-1119-4747-B85C-9906FB0A3067}"/>
              </a:ext>
            </a:extLst>
          </p:cNvPr>
          <p:cNvSpPr/>
          <p:nvPr/>
        </p:nvSpPr>
        <p:spPr>
          <a:xfrm>
            <a:off x="377677" y="2030304"/>
            <a:ext cx="3262557" cy="541726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1AA4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Жергілікті атқарушы органдар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: Rounded Corners 72">
            <a:extLst>
              <a:ext uri="{FF2B5EF4-FFF2-40B4-BE49-F238E27FC236}">
                <a16:creationId xmlns:a16="http://schemas.microsoft.com/office/drawing/2014/main" id="{E76E7396-1119-4747-B85C-9906FB0A3067}"/>
              </a:ext>
            </a:extLst>
          </p:cNvPr>
          <p:cNvSpPr/>
          <p:nvPr/>
        </p:nvSpPr>
        <p:spPr>
          <a:xfrm>
            <a:off x="363193" y="1299354"/>
            <a:ext cx="3270726" cy="603214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1AA4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шаруашылығы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en-US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134010" y="602217"/>
            <a:ext cx="608814" cy="65455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/>
          </a:p>
        </p:txBody>
      </p:sp>
      <p:sp>
        <p:nvSpPr>
          <p:cNvPr id="7" name="Rectangle: Rounded Corners 2">
            <a:extLst>
              <a:ext uri="{FF2B5EF4-FFF2-40B4-BE49-F238E27FC236}">
                <a16:creationId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187779" y="714543"/>
            <a:ext cx="503152" cy="49177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42114" y="996933"/>
            <a:ext cx="25482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b="1" dirty="0" err="1">
                <a:solidFill>
                  <a:srgbClr val="002060"/>
                </a:solidFill>
                <a:ea typeface="DIN Pro Cond Light"/>
              </a:rPr>
              <a:t>Мемлекеттік</a:t>
            </a:r>
            <a:r>
              <a:rPr lang="ru-RU" altLang="ko-KR" b="1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b="1" dirty="0" err="1">
                <a:solidFill>
                  <a:srgbClr val="002060"/>
                </a:solidFill>
                <a:ea typeface="DIN Pro Cond Light"/>
              </a:rPr>
              <a:t>органдардан</a:t>
            </a:r>
            <a:r>
              <a:rPr lang="ru-RU" altLang="ko-KR" b="1" dirty="0">
                <a:solidFill>
                  <a:srgbClr val="002060"/>
                </a:solidFill>
                <a:ea typeface="DIN Pro Cond Light"/>
              </a:rPr>
              <a:t>:</a:t>
            </a:r>
            <a:endParaRPr lang="en-US" altLang="ko-KR" b="1" dirty="0">
              <a:solidFill>
                <a:srgbClr val="002060"/>
              </a:solidFill>
              <a:ea typeface="DIN Pro Cond Light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4" y="740535"/>
            <a:ext cx="449267" cy="449267"/>
          </a:xfrm>
          <a:prstGeom prst="rect">
            <a:avLst/>
          </a:prstGeom>
        </p:spPr>
      </p:pic>
      <p:sp>
        <p:nvSpPr>
          <p:cNvPr id="42" name="Прямоугольник 41"/>
          <p:cNvSpPr/>
          <p:nvPr/>
        </p:nvSpPr>
        <p:spPr>
          <a:xfrm>
            <a:off x="4929751" y="815876"/>
            <a:ext cx="36357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b="1" dirty="0">
                <a:solidFill>
                  <a:srgbClr val="002060"/>
                </a:solidFill>
                <a:ea typeface="DIN Pro Cond Light"/>
              </a:rPr>
              <a:t>Сауда </a:t>
            </a:r>
            <a:r>
              <a:rPr lang="ru-RU" altLang="ko-KR" b="1" dirty="0" err="1">
                <a:solidFill>
                  <a:srgbClr val="002060"/>
                </a:solidFill>
                <a:ea typeface="DIN Pro Cond Light"/>
              </a:rPr>
              <a:t>және</a:t>
            </a:r>
            <a:r>
              <a:rPr lang="ru-RU" altLang="ko-KR" b="1" dirty="0">
                <a:solidFill>
                  <a:srgbClr val="002060"/>
                </a:solidFill>
                <a:ea typeface="DIN Pro Cond Light"/>
              </a:rPr>
              <a:t> интеграция </a:t>
            </a:r>
            <a:r>
              <a:rPr lang="ru-RU" altLang="ko-KR" b="1" dirty="0" err="1">
                <a:solidFill>
                  <a:srgbClr val="002060"/>
                </a:solidFill>
                <a:ea typeface="DIN Pro Cond Light"/>
              </a:rPr>
              <a:t>министрлігіне</a:t>
            </a:r>
            <a:r>
              <a:rPr lang="ru-RU" altLang="ko-KR" b="1" dirty="0">
                <a:solidFill>
                  <a:srgbClr val="002060"/>
                </a:solidFill>
                <a:ea typeface="DIN Pro Cond Light"/>
              </a:rPr>
              <a:t>:</a:t>
            </a:r>
            <a:endParaRPr lang="en-US" altLang="ko-KR" b="1" dirty="0">
              <a:solidFill>
                <a:srgbClr val="002060"/>
              </a:solidFill>
              <a:ea typeface="DIN Pro Cond Light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6865521" y="1251054"/>
            <a:ext cx="184731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7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75033" y="3259887"/>
            <a:ext cx="8850104" cy="580966"/>
          </a:xfrm>
          <a:prstGeom prst="roundRect">
            <a:avLst/>
          </a:prstGeom>
          <a:solidFill>
            <a:srgbClr val="F5F9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</a:endParaRPr>
          </a:p>
        </p:txBody>
      </p:sp>
      <p:sp>
        <p:nvSpPr>
          <p:cNvPr id="86" name="Rectangle: Rounded Corners 2">
            <a:extLst>
              <a:ext uri="{FF2B5EF4-FFF2-40B4-BE49-F238E27FC236}">
                <a16:creationId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270779" y="3332836"/>
            <a:ext cx="608814" cy="65455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/>
          </a:p>
        </p:txBody>
      </p:sp>
      <p:sp>
        <p:nvSpPr>
          <p:cNvPr id="87" name="Rectangle: Rounded Corners 2">
            <a:extLst>
              <a:ext uri="{FF2B5EF4-FFF2-40B4-BE49-F238E27FC236}">
                <a16:creationId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321500" y="3440941"/>
            <a:ext cx="503152" cy="49177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916154" y="3414110"/>
            <a:ext cx="802117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Сауда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базарларының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қызметін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тәртіпке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келтіру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мақсатында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Сауда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және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интеграция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министрлігіне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мынадай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құзыреттер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беріледі</a:t>
            </a:r>
            <a:endParaRPr lang="ru-RU" sz="1300" dirty="0">
              <a:solidFill>
                <a:srgbClr val="002060"/>
              </a:solidFill>
            </a:endParaRPr>
          </a:p>
        </p:txBody>
      </p:sp>
      <p:pic>
        <p:nvPicPr>
          <p:cNvPr id="90" name="Рисунок 89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29" y="3460549"/>
            <a:ext cx="449267" cy="449267"/>
          </a:xfrm>
          <a:prstGeom prst="rect">
            <a:avLst/>
          </a:prstGeom>
        </p:spPr>
      </p:pic>
      <p:sp>
        <p:nvSpPr>
          <p:cNvPr id="110" name="Прямоугольник 109"/>
          <p:cNvSpPr/>
          <p:nvPr/>
        </p:nvSpPr>
        <p:spPr>
          <a:xfrm>
            <a:off x="748533" y="4027272"/>
            <a:ext cx="83564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450"/>
              </a:spcAft>
              <a:buClr>
                <a:srgbClr val="2F5597"/>
              </a:buClr>
              <a:buSzPct val="75000"/>
            </a:pPr>
            <a:r>
              <a:rPr lang="ru-RU" sz="1100" b="1" dirty="0">
                <a:solidFill>
                  <a:srgbClr val="002060"/>
                </a:solidFill>
              </a:rPr>
              <a:t>Сауда </a:t>
            </a:r>
            <a:r>
              <a:rPr lang="ru-RU" sz="1100" b="1" dirty="0" err="1">
                <a:solidFill>
                  <a:srgbClr val="002060"/>
                </a:solidFill>
              </a:rPr>
              <a:t>қызметін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реттеу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туралы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заңнаманың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/>
              <a:t>сақталуын</a:t>
            </a:r>
            <a:r>
              <a:rPr lang="ru-RU" sz="1100" b="1" dirty="0"/>
              <a:t> </a:t>
            </a:r>
            <a:r>
              <a:rPr lang="ru-RU" sz="1100" b="1" dirty="0" err="1"/>
              <a:t>мемлекеттік</a:t>
            </a:r>
            <a:r>
              <a:rPr lang="ru-RU" sz="1100" b="1" dirty="0"/>
              <a:t> </a:t>
            </a:r>
            <a:r>
              <a:rPr lang="ru-RU" sz="1100" b="1" dirty="0" err="1"/>
              <a:t>бақылау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</a:rPr>
              <a:t>; </a:t>
            </a:r>
          </a:p>
        </p:txBody>
      </p:sp>
      <p:sp>
        <p:nvSpPr>
          <p:cNvPr id="112" name="Oval 157">
            <a:extLst>
              <a:ext uri="{FF2B5EF4-FFF2-40B4-BE49-F238E27FC236}">
                <a16:creationId xmlns:a16="http://schemas.microsoft.com/office/drawing/2014/main" id="{C6728AF8-C14B-4FFE-9061-D3956ACC05C6}"/>
              </a:ext>
            </a:extLst>
          </p:cNvPr>
          <p:cNvSpPr/>
          <p:nvPr/>
        </p:nvSpPr>
        <p:spPr>
          <a:xfrm>
            <a:off x="371362" y="4054988"/>
            <a:ext cx="386100" cy="3861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3" name="Oval 157">
            <a:extLst>
              <a:ext uri="{FF2B5EF4-FFF2-40B4-BE49-F238E27FC236}">
                <a16:creationId xmlns:a16="http://schemas.microsoft.com/office/drawing/2014/main" id="{C6728AF8-C14B-4FFE-9061-D3956ACC05C6}"/>
              </a:ext>
            </a:extLst>
          </p:cNvPr>
          <p:cNvSpPr/>
          <p:nvPr/>
        </p:nvSpPr>
        <p:spPr>
          <a:xfrm>
            <a:off x="371362" y="4668141"/>
            <a:ext cx="386100" cy="3861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14" name="Рисунок 113"/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12" y="4121238"/>
            <a:ext cx="253599" cy="253599"/>
          </a:xfrm>
          <a:prstGeom prst="rect">
            <a:avLst/>
          </a:prstGeom>
        </p:spPr>
      </p:pic>
      <p:pic>
        <p:nvPicPr>
          <p:cNvPr id="115" name="Рисунок 114"/>
          <p:cNvPicPr>
            <a:picLocks noChangeAspect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11" y="4713800"/>
            <a:ext cx="245966" cy="245966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1167A7C9-A0A5-422D-B9CB-6A14D1725F8E}"/>
              </a:ext>
            </a:extLst>
          </p:cNvPr>
          <p:cNvSpPr txBox="1"/>
          <p:nvPr/>
        </p:nvSpPr>
        <p:spPr>
          <a:xfrm>
            <a:off x="770527" y="4227369"/>
            <a:ext cx="7902227" cy="2616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spcAft>
                <a:spcPts val="450"/>
              </a:spcAft>
              <a:buClr>
                <a:srgbClr val="2F5597"/>
              </a:buClr>
              <a:buSzPct val="75000"/>
              <a:defRPr b="1"/>
            </a:lvl1pPr>
          </a:lstStyle>
          <a:p>
            <a:r>
              <a:rPr lang="ru-RU" sz="1100" dirty="0" err="1">
                <a:solidFill>
                  <a:srgbClr val="002060"/>
                </a:solidFill>
              </a:rPr>
              <a:t>Ақпараттық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жүйеде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тіркеу</a:t>
            </a:r>
            <a:r>
              <a:rPr lang="ru-RU" sz="1100" dirty="0"/>
              <a:t> </a:t>
            </a:r>
            <a:r>
              <a:rPr lang="ru-RU" sz="1100" dirty="0" err="1"/>
              <a:t>қағидаларын</a:t>
            </a:r>
            <a:r>
              <a:rPr lang="ru-RU" sz="1100" dirty="0"/>
              <a:t> </a:t>
            </a:r>
            <a:r>
              <a:rPr lang="ru-RU" sz="1100" dirty="0" err="1"/>
              <a:t>бекіту</a:t>
            </a:r>
            <a:r>
              <a:rPr lang="ru-RU" sz="1100" dirty="0"/>
              <a:t>;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6665F1B-DAA8-4E48-8639-9DE4FF04309F}"/>
              </a:ext>
            </a:extLst>
          </p:cNvPr>
          <p:cNvSpPr txBox="1"/>
          <p:nvPr/>
        </p:nvSpPr>
        <p:spPr>
          <a:xfrm>
            <a:off x="770527" y="4475301"/>
            <a:ext cx="7902227" cy="2616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spcAft>
                <a:spcPts val="450"/>
              </a:spcAft>
              <a:buClr>
                <a:srgbClr val="2F5597"/>
              </a:buClr>
              <a:buSzPct val="75000"/>
              <a:defRPr b="1"/>
            </a:lvl1pPr>
          </a:lstStyle>
          <a:p>
            <a:r>
              <a:rPr lang="ru-RU" sz="1100" dirty="0" err="1">
                <a:solidFill>
                  <a:srgbClr val="002060"/>
                </a:solidFill>
              </a:rPr>
              <a:t>Нарықтардың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мамандануын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>
                <a:solidFill>
                  <a:srgbClr val="002060"/>
                </a:solidFill>
              </a:rPr>
              <a:t>айқындау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r>
              <a:rPr lang="ru-RU" sz="1100" dirty="0" err="1"/>
              <a:t>қағидаларын</a:t>
            </a:r>
            <a:r>
              <a:rPr lang="ru-RU" sz="1100" dirty="0"/>
              <a:t> </a:t>
            </a:r>
            <a:r>
              <a:rPr lang="ru-RU" sz="1100" dirty="0" err="1"/>
              <a:t>бекіту</a:t>
            </a:r>
            <a:r>
              <a:rPr lang="ru-RU" sz="1100" dirty="0"/>
              <a:t> </a:t>
            </a:r>
            <a:r>
              <a:rPr lang="ru-RU" sz="1100" dirty="0" err="1"/>
              <a:t>туралы</a:t>
            </a:r>
            <a:r>
              <a:rPr lang="ru-RU" sz="1100" dirty="0"/>
              <a:t>;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C650D7BC-0143-4879-A3DA-5DEDFDBC8825}"/>
              </a:ext>
            </a:extLst>
          </p:cNvPr>
          <p:cNvSpPr/>
          <p:nvPr/>
        </p:nvSpPr>
        <p:spPr>
          <a:xfrm>
            <a:off x="757462" y="4683508"/>
            <a:ext cx="77923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450"/>
              </a:spcAft>
              <a:buClr>
                <a:srgbClr val="2F5597"/>
              </a:buClr>
              <a:buSzPct val="75000"/>
            </a:pPr>
            <a:r>
              <a:rPr lang="ru-RU" sz="1100" b="1" dirty="0">
                <a:solidFill>
                  <a:srgbClr val="002060"/>
                </a:solidFill>
              </a:rPr>
              <a:t>Сауда </a:t>
            </a:r>
            <a:r>
              <a:rPr lang="ru-RU" sz="1100" b="1" dirty="0" err="1">
                <a:solidFill>
                  <a:srgbClr val="002060"/>
                </a:solidFill>
              </a:rPr>
              <a:t>объектілерінің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санын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реттеу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мақсатында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халықты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сауда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алаңымен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қамтамасыз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>
                <a:solidFill>
                  <a:srgbClr val="002060"/>
                </a:solidFill>
              </a:rPr>
              <a:t>етудің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ru-RU" sz="1100" b="1" dirty="0" err="1"/>
              <a:t>ең</a:t>
            </a:r>
            <a:r>
              <a:rPr lang="ru-RU" sz="1100" b="1" dirty="0"/>
              <a:t> </a:t>
            </a:r>
            <a:r>
              <a:rPr lang="ru-RU" sz="1100" b="1" dirty="0" err="1"/>
              <a:t>төменгі</a:t>
            </a:r>
            <a:r>
              <a:rPr lang="ru-RU" sz="1100" b="1" dirty="0"/>
              <a:t> </a:t>
            </a:r>
            <a:r>
              <a:rPr lang="ru-RU" sz="1100" b="1" dirty="0" err="1"/>
              <a:t>нормативтерін</a:t>
            </a:r>
            <a:r>
              <a:rPr lang="ru-RU" sz="1100" b="1" dirty="0"/>
              <a:t> </a:t>
            </a:r>
            <a:r>
              <a:rPr lang="ru-RU" sz="1100" b="1" dirty="0" err="1"/>
              <a:t>айқындау</a:t>
            </a:r>
            <a:r>
              <a:rPr lang="ru-RU" sz="1100" b="1" dirty="0"/>
              <a:t> </a:t>
            </a:r>
            <a:r>
              <a:rPr lang="ru-RU" sz="1100" b="1" dirty="0" err="1"/>
              <a:t>қағидалары</a:t>
            </a:r>
            <a:r>
              <a:rPr lang="ru-RU" sz="1100" b="1" dirty="0"/>
              <a:t> мен </a:t>
            </a:r>
            <a:r>
              <a:rPr lang="ru-RU" sz="1100" b="1" dirty="0" err="1"/>
              <a:t>әдісін</a:t>
            </a:r>
            <a:r>
              <a:rPr lang="ru-RU" sz="1100" b="1" dirty="0"/>
              <a:t> </a:t>
            </a:r>
            <a:r>
              <a:rPr lang="ru-RU" sz="1100" b="1" dirty="0" err="1"/>
              <a:t>бекіту</a:t>
            </a:r>
            <a:r>
              <a:rPr lang="ru-RU" sz="1100" b="1" dirty="0"/>
              <a:t>.</a:t>
            </a: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11FD7540-E8CC-4DF7-8701-75E883D0E1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73" y="1372924"/>
            <a:ext cx="429904" cy="443415"/>
          </a:xfrm>
          <a:prstGeom prst="rect">
            <a:avLst/>
          </a:prstGeom>
        </p:spPr>
      </p:pic>
      <p:pic>
        <p:nvPicPr>
          <p:cNvPr id="70" name="Рисунок 69">
            <a:extLst>
              <a:ext uri="{FF2B5EF4-FFF2-40B4-BE49-F238E27FC236}">
                <a16:creationId xmlns:a16="http://schemas.microsoft.com/office/drawing/2014/main" id="{921A81AB-E8CE-4288-8398-7E4D8D7100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10" y="2081147"/>
            <a:ext cx="429904" cy="44341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CD7195E2-2DB3-4280-A127-00D5A8F318A0}"/>
              </a:ext>
            </a:extLst>
          </p:cNvPr>
          <p:cNvSpPr txBox="1"/>
          <p:nvPr/>
        </p:nvSpPr>
        <p:spPr>
          <a:xfrm>
            <a:off x="306760" y="2654285"/>
            <a:ext cx="8757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ОМО мен ЖАО-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ның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кейбір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функцияларын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Министрлікке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қайта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бөлу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бағаларға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бірыңғай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мониторинг пен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бақылауды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және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ӘМАТ-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бағалардың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өсуін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тежеуді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қамтамасыз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етуге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мүмкіндік</a:t>
            </a:r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береді</a:t>
            </a:r>
            <a:endParaRPr lang="ru-RU" dirty="0"/>
          </a:p>
        </p:txBody>
      </p: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E0CB7A88-61E6-43ED-B4A7-15ED45DA6FCC}"/>
              </a:ext>
            </a:extLst>
          </p:cNvPr>
          <p:cNvGrpSpPr/>
          <p:nvPr/>
        </p:nvGrpSpPr>
        <p:grpSpPr>
          <a:xfrm>
            <a:off x="3779631" y="1421844"/>
            <a:ext cx="302106" cy="720845"/>
            <a:chOff x="3805440" y="5144506"/>
            <a:chExt cx="452001" cy="737715"/>
          </a:xfrm>
        </p:grpSpPr>
        <p:sp>
          <p:nvSpPr>
            <p:cNvPr id="41" name="Стрелка: шеврон 28">
              <a:extLst>
                <a:ext uri="{FF2B5EF4-FFF2-40B4-BE49-F238E27FC236}">
                  <a16:creationId xmlns:a16="http://schemas.microsoft.com/office/drawing/2014/main" id="{3600892A-C65A-437D-90B1-200151CFA296}"/>
                </a:ext>
              </a:extLst>
            </p:cNvPr>
            <p:cNvSpPr/>
            <p:nvPr/>
          </p:nvSpPr>
          <p:spPr>
            <a:xfrm>
              <a:off x="3805440" y="5144506"/>
              <a:ext cx="331673" cy="737715"/>
            </a:xfrm>
            <a:prstGeom prst="chevron">
              <a:avLst>
                <a:gd name="adj" fmla="val 846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 sz="900" dirty="0">
                <a:solidFill>
                  <a:schemeClr val="tx1"/>
                </a:solidFill>
              </a:endParaRPr>
            </a:p>
          </p:txBody>
        </p:sp>
        <p:sp>
          <p:nvSpPr>
            <p:cNvPr id="44" name="Стрелка: шеврон 296">
              <a:extLst>
                <a:ext uri="{FF2B5EF4-FFF2-40B4-BE49-F238E27FC236}">
                  <a16:creationId xmlns:a16="http://schemas.microsoft.com/office/drawing/2014/main" id="{7F82D0C2-C145-41C1-8E35-44776DF2F1AB}"/>
                </a:ext>
              </a:extLst>
            </p:cNvPr>
            <p:cNvSpPr/>
            <p:nvPr/>
          </p:nvSpPr>
          <p:spPr>
            <a:xfrm>
              <a:off x="3983620" y="5203884"/>
              <a:ext cx="273821" cy="610635"/>
            </a:xfrm>
            <a:prstGeom prst="chevron">
              <a:avLst>
                <a:gd name="adj" fmla="val 8460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 sz="900">
                <a:solidFill>
                  <a:schemeClr val="tx1"/>
                </a:solidFill>
              </a:endParaRPr>
            </a:p>
          </p:txBody>
        </p:sp>
      </p:grpSp>
      <p:cxnSp>
        <p:nvCxnSpPr>
          <p:cNvPr id="45" name="Straight Connector 375">
            <a:extLst>
              <a:ext uri="{FF2B5EF4-FFF2-40B4-BE49-F238E27FC236}">
                <a16:creationId xmlns:a16="http://schemas.microsoft.com/office/drawing/2014/main" id="{1ADBBF9B-AEEA-46E2-869A-129EFCE9D41A}"/>
              </a:ext>
            </a:extLst>
          </p:cNvPr>
          <p:cNvCxnSpPr>
            <a:cxnSpLocks/>
          </p:cNvCxnSpPr>
          <p:nvPr/>
        </p:nvCxnSpPr>
        <p:spPr>
          <a:xfrm>
            <a:off x="323842" y="3190706"/>
            <a:ext cx="8601295" cy="10086"/>
          </a:xfrm>
          <a:prstGeom prst="line">
            <a:avLst/>
          </a:prstGeom>
          <a:ln w="28575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id="{DCF81214-F718-46A2-9422-0C7437D67D71}"/>
              </a:ext>
            </a:extLst>
          </p:cNvPr>
          <p:cNvGrpSpPr/>
          <p:nvPr/>
        </p:nvGrpSpPr>
        <p:grpSpPr>
          <a:xfrm rot="5400000">
            <a:off x="6354045" y="2078510"/>
            <a:ext cx="302106" cy="720845"/>
            <a:chOff x="3805440" y="5144506"/>
            <a:chExt cx="452001" cy="737715"/>
          </a:xfrm>
        </p:grpSpPr>
        <p:sp>
          <p:nvSpPr>
            <p:cNvPr id="47" name="Стрелка: шеврон 28">
              <a:extLst>
                <a:ext uri="{FF2B5EF4-FFF2-40B4-BE49-F238E27FC236}">
                  <a16:creationId xmlns:a16="http://schemas.microsoft.com/office/drawing/2014/main" id="{CD179984-D2C9-4CBB-8579-58ACDCACE7E0}"/>
                </a:ext>
              </a:extLst>
            </p:cNvPr>
            <p:cNvSpPr/>
            <p:nvPr/>
          </p:nvSpPr>
          <p:spPr>
            <a:xfrm>
              <a:off x="3805440" y="5144506"/>
              <a:ext cx="331673" cy="737715"/>
            </a:xfrm>
            <a:prstGeom prst="chevron">
              <a:avLst>
                <a:gd name="adj" fmla="val 846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 sz="900" dirty="0">
                <a:solidFill>
                  <a:schemeClr val="tx1"/>
                </a:solidFill>
              </a:endParaRPr>
            </a:p>
          </p:txBody>
        </p:sp>
        <p:sp>
          <p:nvSpPr>
            <p:cNvPr id="48" name="Стрелка: шеврон 296">
              <a:extLst>
                <a:ext uri="{FF2B5EF4-FFF2-40B4-BE49-F238E27FC236}">
                  <a16:creationId xmlns:a16="http://schemas.microsoft.com/office/drawing/2014/main" id="{5C18A601-905C-4664-A9C1-D0F60DAD6261}"/>
                </a:ext>
              </a:extLst>
            </p:cNvPr>
            <p:cNvSpPr/>
            <p:nvPr/>
          </p:nvSpPr>
          <p:spPr>
            <a:xfrm>
              <a:off x="3983620" y="5203884"/>
              <a:ext cx="273821" cy="610635"/>
            </a:xfrm>
            <a:prstGeom prst="chevron">
              <a:avLst>
                <a:gd name="adj" fmla="val 8460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 sz="900">
                <a:solidFill>
                  <a:schemeClr val="tx1"/>
                </a:solidFill>
              </a:endParaRPr>
            </a:p>
          </p:txBody>
        </p:sp>
      </p:grpSp>
      <p:sp>
        <p:nvSpPr>
          <p:cNvPr id="49" name="Прямоугольник 48"/>
          <p:cNvSpPr/>
          <p:nvPr/>
        </p:nvSpPr>
        <p:spPr>
          <a:xfrm>
            <a:off x="657036" y="520207"/>
            <a:ext cx="7827004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Кейбір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өкілеттіктерді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Сауда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және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интеграция </a:t>
            </a:r>
            <a:r>
              <a:rPr lang="ru-RU" altLang="ko-KR" sz="1300" dirty="0" err="1">
                <a:solidFill>
                  <a:srgbClr val="002060"/>
                </a:solidFill>
                <a:ea typeface="DIN Pro Cond Light"/>
              </a:rPr>
              <a:t>министрлігіне</a:t>
            </a:r>
            <a:r>
              <a:rPr lang="ru-RU" altLang="ko-KR" sz="1300" dirty="0">
                <a:solidFill>
                  <a:srgbClr val="002060"/>
                </a:solidFill>
                <a:ea typeface="DIN Pro Cond Light"/>
              </a:rPr>
              <a:t> беру </a:t>
            </a:r>
            <a:endParaRPr lang="ru-RU" sz="1300" dirty="0">
              <a:solidFill>
                <a:srgbClr val="002060"/>
              </a:solidFill>
            </a:endParaRPr>
          </a:p>
        </p:txBody>
      </p:sp>
      <p:sp>
        <p:nvSpPr>
          <p:cNvPr id="50" name="Заголовок 1"/>
          <p:cNvSpPr txBox="1">
            <a:spLocks/>
          </p:cNvSpPr>
          <p:nvPr/>
        </p:nvSpPr>
        <p:spPr>
          <a:xfrm>
            <a:off x="161339" y="7508"/>
            <a:ext cx="8661648" cy="42054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1800"/>
              </a:spcAft>
            </a:pP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14 –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Әлеуметтік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маңызы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бар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азық-түлік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тауарларына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бағаның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негізсіз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өсуіне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жол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бермеу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мақсатында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сауда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базарларының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қызметін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реттеу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тетігін</a:t>
            </a:r>
            <a:r>
              <a:rPr lang="ru-RU" sz="1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1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жетілдіру</a:t>
            </a:r>
            <a:endParaRPr lang="ru-RU" sz="11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0" y="478946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Номер слайда 5"/>
          <p:cNvSpPr txBox="1">
            <a:spLocks/>
          </p:cNvSpPr>
          <p:nvPr/>
        </p:nvSpPr>
        <p:spPr>
          <a:xfrm>
            <a:off x="8757304" y="4835969"/>
            <a:ext cx="360040" cy="273844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1pPr>
            <a:lvl2pPr marL="389626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2pPr>
            <a:lvl3pPr marL="779252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3pPr>
            <a:lvl4pPr marL="1168878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4pPr>
            <a:lvl5pPr marL="1558503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5pPr>
            <a:lvl6pPr marL="1948129" algn="l" defTabSz="779252" rtl="0" eaLnBrk="1" latinLnBrk="0" hangingPunct="1"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6pPr>
            <a:lvl7pPr marL="2337755" algn="l" defTabSz="779252" rtl="0" eaLnBrk="1" latinLnBrk="0" hangingPunct="1"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7pPr>
            <a:lvl8pPr marL="2727381" algn="l" defTabSz="779252" rtl="0" eaLnBrk="1" latinLnBrk="0" hangingPunct="1"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8pPr>
            <a:lvl9pPr marL="3117007" algn="l" defTabSz="779252" rtl="0" eaLnBrk="1" latinLnBrk="0" hangingPunct="1"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Tahoma" pitchFamily="34" charset="0"/>
              </a:defRPr>
            </a:lvl9pPr>
          </a:lstStyle>
          <a:p>
            <a:r>
              <a:rPr lang="ru-RU" b="1" dirty="0">
                <a:solidFill>
                  <a:schemeClr val="tx2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27318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298" y="195486"/>
            <a:ext cx="8229600" cy="493563"/>
          </a:xfrm>
        </p:spPr>
        <p:txBody>
          <a:bodyPr>
            <a:noAutofit/>
          </a:bodyPr>
          <a:lstStyle/>
          <a:p>
            <a:pPr algn="l"/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Заң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жобасы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endParaRPr lang="ru-RU" sz="1800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298" y="1275606"/>
            <a:ext cx="8496944" cy="231487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800"/>
              </a:spcAft>
              <a:buClr>
                <a:srgbClr val="003366"/>
              </a:buClr>
              <a:buFont typeface="Wingdings" panose="05000000000000000000" pitchFamily="2" charset="2"/>
              <a:buChar char="ü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1800"/>
              </a:spcAft>
              <a:buClr>
                <a:srgbClr val="003366"/>
              </a:buClr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2022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қаңтардағы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Парламенті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Мәжілісінің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отырысында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берген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заңнамалық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тапсырмаларын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1800"/>
              </a:spcAft>
              <a:buClr>
                <a:srgbClr val="003366"/>
              </a:buClr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2022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қаңтардағы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отандық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өкілдерімен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кездесу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қорытындысы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айтылған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заңнамалық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Clr>
                <a:srgbClr val="003366"/>
              </a:buClr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дамуында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әлеуметтік-экономикалық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өзге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де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әзірленді</a:t>
            </a:r>
            <a:endParaRPr 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4" y="771550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2</a:t>
            </a:fld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87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404" y="116683"/>
            <a:ext cx="8784976" cy="493563"/>
          </a:xfrm>
        </p:spPr>
        <p:txBody>
          <a:bodyPr>
            <a:noAutofit/>
          </a:bodyPr>
          <a:lstStyle/>
          <a:p>
            <a:pPr algn="l"/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Түзетулер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келесі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блоктар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бойынша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ұсынылады</a:t>
            </a:r>
            <a:endParaRPr lang="ru-RU" sz="1800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47259"/>
            <a:ext cx="8496944" cy="3240351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Самұрық-Қазына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ҰӘҚ»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акционерлік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қоғамының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Бюджетаралық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қатынастарды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реформалау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Жеке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монополиялық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операторлардың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мемлекеттің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экономикалық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функцияларын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жүзеге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асыруына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тыйым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салу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Мемлекеттік-жекешелік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әріптестік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тетіктеріне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қойылатын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тәсілдерді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Ведомстволардың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органдарда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етуіне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жинауына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тыйым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Креативті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индустрияларды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Мемлекеттік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қызметке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кіру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үшін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кандидаттарды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іріктеу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рәсімін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/>
                <a:ea typeface="Calibri"/>
              </a:rPr>
              <a:t>оңайлату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003366"/>
              </a:buClr>
              <a:buFont typeface="+mj-lt"/>
              <a:buAutoNum type="arabicPeriod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003366"/>
              </a:buClr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003366"/>
              </a:buClr>
              <a:buFont typeface="+mj-lt"/>
              <a:buAutoNum type="arabicPeriod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9512" y="627534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3</a:t>
            </a:fld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542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3478"/>
            <a:ext cx="8784976" cy="493563"/>
          </a:xfrm>
        </p:spPr>
        <p:txBody>
          <a:bodyPr>
            <a:noAutofit/>
          </a:bodyPr>
          <a:lstStyle/>
          <a:p>
            <a:pPr algn="l"/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Түзетулер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келесі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блоктар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бойынша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ұсынылады</a:t>
            </a:r>
            <a:r>
              <a:rPr lang="ru-RU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(</a:t>
            </a:r>
            <a:r>
              <a:rPr lang="ru-RU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жалғасы</a:t>
            </a:r>
            <a:r>
              <a:rPr lang="ru-RU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)</a:t>
            </a:r>
            <a:endParaRPr lang="ru-RU" sz="1800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9582"/>
            <a:ext cx="8136904" cy="357821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8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Инвестициялар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келісімдер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жасасу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тетігін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8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операторлардың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қойылатын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талаптарды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қатаңдату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8"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энергетикасы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саласын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8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Жанар-жағармай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материалдарын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тарату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реформалау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8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Тауарлық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газдың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тұтынушыларын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8"/>
            </a:pP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Сыртқы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сауда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кедендік-тарифтік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тарифтік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реттеуді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8"/>
            </a:pPr>
            <a:r>
              <a:rPr lang="kk-K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маңызы бар азық-түлік тауарларына бағаның негізсіз өсуіне жол бермеу мақсатында сауда базарларының қызметін реттеу тетігін жетілдіру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Font typeface="+mj-lt"/>
              <a:buAutoNum type="arabicPeriod" startAt="18"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4" y="69954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4</a:t>
            </a:fld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22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840" y="123479"/>
            <a:ext cx="8229600" cy="493563"/>
          </a:xfrm>
        </p:spPr>
        <p:txBody>
          <a:bodyPr>
            <a:normAutofit fontScale="90000"/>
          </a:bodyPr>
          <a:lstStyle/>
          <a:p>
            <a:pPr algn="just">
              <a:spcAft>
                <a:spcPts val="1800"/>
              </a:spcAft>
            </a:pP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1 –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Мемлекеттік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сатып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алу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және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«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Самұрық-Қазына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» ҰӘҚ»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акционерлік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қоғамының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сатып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алу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тәртібін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қайта</a:t>
            </a:r>
            <a:r>
              <a:rPr lang="ru-RU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қарау</a:t>
            </a:r>
            <a:endParaRPr lang="ru-RU" sz="18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7" y="782043"/>
            <a:ext cx="8661647" cy="194421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None/>
            </a:pP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МЕМЛЕКЕТТ</a:t>
            </a:r>
            <a:r>
              <a:rPr lang="en-US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I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К САТЫП АЛУ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None/>
            </a:pP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Мемлекеттік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сатып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алу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туралы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шартты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тікелей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жасасу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арқылы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бір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көзден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алу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тәсілімен</a:t>
            </a:r>
            <a:r>
              <a:rPr lang="ru-RU" sz="1200" b="1" dirty="0">
                <a:solidFill>
                  <a:srgbClr val="00B05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мемлекеттік</a:t>
            </a:r>
            <a:r>
              <a:rPr lang="ru-RU" sz="12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сатып</a:t>
            </a:r>
            <a:r>
              <a:rPr lang="ru-RU" sz="12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алудың</a:t>
            </a:r>
            <a:r>
              <a:rPr lang="ru-RU" sz="12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келесі</a:t>
            </a:r>
            <a:r>
              <a:rPr lang="ru-RU" sz="12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негіздерін</a:t>
            </a:r>
            <a:r>
              <a:rPr lang="ru-RU" sz="12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алып</a:t>
            </a:r>
            <a:r>
              <a:rPr lang="ru-RU" sz="12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тастау</a:t>
            </a:r>
            <a:r>
              <a:rPr lang="ru-RU" sz="12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:</a:t>
            </a:r>
          </a:p>
          <a:p>
            <a:pPr marL="107997" indent="-174621" algn="just" fontAlgn="base"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материалдық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резервке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тауарларды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997" indent="-174621" algn="just" fontAlgn="base"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жедел-іздестіру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барлау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тергеу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әрекеттерін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қызметтік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үй-жайларды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көлік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жүйелерді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мүлікті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қызметтерді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997" indent="-174621" algn="just" fontAlgn="base"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заңнамасына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актімен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айқындалған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мақсаттағы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үйлерді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құрылыстарды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ғимараттарды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үй-жайларды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алуды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 fontAlgn="base">
              <a:spcBef>
                <a:spcPct val="0"/>
              </a:spcBef>
              <a:spcAft>
                <a:spcPts val="600"/>
              </a:spcAft>
              <a:buClr>
                <a:srgbClr val="003366"/>
              </a:buClr>
              <a:buNone/>
            </a:pP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Қосалқы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мердігерлерге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бірлесіп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орындаушыларға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берілуі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қызметтердің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көлемдері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көлемнің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½)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асып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кеткен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шартты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base">
              <a:spcBef>
                <a:spcPct val="0"/>
              </a:spcBef>
              <a:spcAft>
                <a:spcPts val="600"/>
              </a:spcAft>
              <a:buClr>
                <a:srgbClr val="003366"/>
              </a:buClr>
              <a:buNone/>
            </a:pPr>
            <a:endParaRPr lang="ru-RU" sz="1400" b="1" dirty="0">
              <a:solidFill>
                <a:srgbClr val="002060"/>
              </a:solidFill>
              <a:latin typeface="Arial"/>
              <a:cs typeface="Arial" panose="020B0604020202020204" pitchFamily="34" charset="0"/>
            </a:endParaRPr>
          </a:p>
          <a:p>
            <a:pPr marL="0" indent="0" algn="ctr" fontAlgn="base">
              <a:spcBef>
                <a:spcPct val="0"/>
              </a:spcBef>
              <a:spcAft>
                <a:spcPts val="1200"/>
              </a:spcAft>
              <a:buClr>
                <a:srgbClr val="003366"/>
              </a:buClr>
              <a:buNone/>
            </a:pP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КВАЗИМЕМЛЕКЕТТІК СЕКТОР СУБЪЕКТІЛЕРІНІҢ САТЫП АЛУЫ</a:t>
            </a:r>
          </a:p>
          <a:p>
            <a:pPr marL="107997" indent="-174621" algn="just" fontAlgn="base">
              <a:spcBef>
                <a:spcPct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1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5" y="69954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5</a:t>
            </a:fld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02840" y="3806474"/>
            <a:ext cx="8640958" cy="9246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97" indent="-174621" algn="just"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Самрұқ-Қазына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ҰӘҚ» АҚ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портфельдік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компанияларының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алуын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бәсекелестікті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органмен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997" indent="-174621" algn="just"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Самрұқ-Қазына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ҰӘҚ» АҚ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алуында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холдингішілік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кооперация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шеңберінде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тәсілін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997" indent="-174621" algn="just"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алуға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негіздерді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тәсілдеріне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қарамастан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алуға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шағымдану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107997" indent="-174621" algn="just">
              <a:spcBef>
                <a:spcPct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223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840" y="123479"/>
            <a:ext cx="8229600" cy="493563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ru-RU" sz="16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2 – </a:t>
            </a:r>
            <a:r>
              <a:rPr lang="ru-RU" sz="16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Бюджетаралық</a:t>
            </a:r>
            <a:r>
              <a:rPr lang="ru-RU" sz="16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қатынастарды</a:t>
            </a:r>
            <a:r>
              <a:rPr lang="ru-RU" sz="16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реформалау</a:t>
            </a:r>
            <a:endParaRPr lang="ru-RU" sz="16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289" y="843558"/>
            <a:ext cx="8661647" cy="345638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  <a:buNone/>
            </a:pP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Бюджетаралық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қатынастарды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жетілдіру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шеңберінде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Бюджет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кодексінде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мынадай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нормаларды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көздеу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жоспарлануда</a:t>
            </a:r>
            <a:r>
              <a:rPr lang="ru-RU" sz="14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:</a:t>
            </a:r>
          </a:p>
          <a:p>
            <a:pPr marL="107997" indent="-174621" algn="just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түсімдердің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жекелеген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деңгейге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беру;</a:t>
            </a:r>
          </a:p>
          <a:p>
            <a:pPr marL="107997" indent="-174621" algn="just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сипаттағы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трансферттерді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қабылданған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көрсеткіштерге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мониторингті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тиісті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бағдарламаның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орындалуы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талдамалық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ОМО-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мониторинг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Қаржыминіне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беру;</a:t>
            </a:r>
          </a:p>
          <a:p>
            <a:pPr marL="107997" indent="-174621" algn="just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сипаттағы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трансферттердің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есептері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қорытындының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оны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бюджет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комиссиясына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997" indent="-174621" algn="just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сипаттағы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трансферттердің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есептеулеріне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берілетін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негізділігі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анықтығы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ОМО мен ЖАО-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жауапкершілігі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5" y="69954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4904" y="4818186"/>
            <a:ext cx="213360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6</a:t>
            </a:fld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25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47920" y="915566"/>
            <a:ext cx="3240391" cy="21344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Облыстық</a:t>
            </a:r>
            <a:r>
              <a:rPr 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бюджет, </a:t>
            </a:r>
            <a:r>
              <a:rPr lang="ru-RU" sz="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r>
              <a:rPr 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</a:t>
            </a:r>
            <a:r>
              <a:rPr 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астана</a:t>
            </a:r>
            <a:r>
              <a:rPr 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бюджеті</a:t>
            </a:r>
            <a:endParaRPr lang="ru-RU" sz="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buFontTx/>
              <a:buChar char="-"/>
            </a:pP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дүниесін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пайдаланғаны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төлемақы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14313" indent="-214313">
              <a:buFontTx/>
              <a:buChar char="-"/>
            </a:pP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тарихи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шығындарды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төлемақы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14313" indent="-214313">
              <a:buFontTx/>
              <a:buChar char="-"/>
            </a:pP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мұнай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секторы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ұйымдарынан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түсетін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түсімдерді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қоспағанда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зиянды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өтеу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қоюлар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табиғат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пайдаланушылардан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алынған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қаражат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14313" indent="-214313">
              <a:buFontTx/>
              <a:buChar char="-"/>
            </a:pP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орындаушылары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салатын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айыппұлдар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өсімпұлдар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санкциялар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өндіріп</a:t>
            </a:r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алулар</a:t>
            </a:r>
            <a:endParaRPr lang="en-US" sz="10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93304" y="3219597"/>
            <a:ext cx="2069869" cy="133384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Аудандық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бюджет (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облыстық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баждар</a:t>
            </a:r>
            <a:endParaRPr lang="en-US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1153678"/>
            <a:ext cx="1920240" cy="31546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РБ</a:t>
            </a:r>
          </a:p>
          <a:p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Өндірушілердің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бензинді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дизель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отынын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газохолды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бензанолды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нефрасты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көмірсутектер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қоспасын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өндірген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экологиялық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отынды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көтерме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саудада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өткізуіне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акциз</a:t>
            </a:r>
            <a:endParaRPr lang="en-US"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247219" y="1775742"/>
            <a:ext cx="898118" cy="255617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313132" y="3381775"/>
            <a:ext cx="3645824" cy="311728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/>
          <p:cNvSpPr/>
          <p:nvPr/>
        </p:nvSpPr>
        <p:spPr>
          <a:xfrm>
            <a:off x="2313132" y="4057570"/>
            <a:ext cx="3645824" cy="3429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1414" y="1316998"/>
            <a:ext cx="872836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rgbClr val="00B050"/>
                </a:solidFill>
                <a:cs typeface="Arial" panose="020B0604020202020204" pitchFamily="34" charset="0"/>
              </a:rPr>
              <a:t>32 </a:t>
            </a:r>
            <a:r>
              <a:rPr lang="ru-RU" b="1" dirty="0" err="1">
                <a:solidFill>
                  <a:srgbClr val="00B050"/>
                </a:solidFill>
                <a:cs typeface="Arial" panose="020B0604020202020204" pitchFamily="34" charset="0"/>
              </a:rPr>
              <a:t>млрд.тг</a:t>
            </a:r>
            <a:endParaRPr lang="en-US" b="1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91282" y="3081098"/>
            <a:ext cx="9807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cs typeface="Arial" panose="020B0604020202020204" pitchFamily="34" charset="0"/>
              </a:rPr>
              <a:t>44 </a:t>
            </a:r>
            <a:r>
              <a:rPr lang="ru-RU" b="1" dirty="0" err="1">
                <a:solidFill>
                  <a:srgbClr val="00B050"/>
                </a:solidFill>
                <a:cs typeface="Arial" panose="020B0604020202020204" pitchFamily="34" charset="0"/>
              </a:rPr>
              <a:t>млрд.тг</a:t>
            </a:r>
            <a:endParaRPr lang="en-US" b="1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23593" y="3677120"/>
            <a:ext cx="948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cs typeface="Arial" panose="020B0604020202020204" pitchFamily="34" charset="0"/>
              </a:rPr>
              <a:t>145 </a:t>
            </a:r>
            <a:r>
              <a:rPr lang="ru-RU" b="1" dirty="0" err="1">
                <a:solidFill>
                  <a:srgbClr val="00B050"/>
                </a:solidFill>
                <a:cs typeface="Arial" panose="020B0604020202020204" pitchFamily="34" charset="0"/>
              </a:rPr>
              <a:t>млрд.тг</a:t>
            </a:r>
            <a:endParaRPr lang="en-US" b="1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64122" y="4422943"/>
            <a:ext cx="3720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2025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жылдан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бастап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ЕАЭО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мұнай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және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мұнай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өнімдерінің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бірыңғай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нарығының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жұмыс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істеуіне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байланысты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бензин мен дизель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отынына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арналған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акциздер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мөлшерлемелерін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кезең-кезеңімен</a:t>
            </a:r>
            <a:r>
              <a:rPr lang="ru-RU" sz="900" b="1" i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  <a:cs typeface="Arial" panose="020B0604020202020204" pitchFamily="34" charset="0"/>
              </a:rPr>
              <a:t>ұлғайту</a:t>
            </a:r>
            <a:endParaRPr lang="en-US" sz="900" b="1" i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 flipV="1">
            <a:off x="6545619" y="1738399"/>
            <a:ext cx="702310" cy="244411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трелка вверх 17"/>
          <p:cNvSpPr/>
          <p:nvPr/>
        </p:nvSpPr>
        <p:spPr>
          <a:xfrm>
            <a:off x="7996567" y="2452395"/>
            <a:ext cx="260351" cy="70016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flipH="1">
            <a:off x="527339" y="434711"/>
            <a:ext cx="8089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Салықтық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салықтық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емес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түсімдердің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жекелеген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түрлерін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жергілікті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cs typeface="Arial" panose="020B0604020202020204" pitchFamily="34" charset="0"/>
              </a:rPr>
              <a:t>деңгейге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 беру</a:t>
            </a:r>
            <a:endParaRPr lang="en-US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222251" y="-94823"/>
            <a:ext cx="8229600" cy="493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1800"/>
              </a:spcAft>
            </a:pP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Блок 2 – </a:t>
            </a:r>
            <a:r>
              <a:rPr lang="ru-RU" sz="16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Бюджетаралық</a:t>
            </a:r>
            <a:r>
              <a:rPr lang="ru-RU" sz="16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қатынастарды</a:t>
            </a:r>
            <a:r>
              <a:rPr lang="ru-RU" sz="16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реформалау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жалғасы)</a:t>
            </a:r>
            <a:endParaRPr 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07504" y="398740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7305238" y="1222902"/>
            <a:ext cx="1843366" cy="114289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294283" y="1294157"/>
            <a:ext cx="1897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err="1">
                <a:solidFill>
                  <a:srgbClr val="0070C0"/>
                </a:solidFill>
                <a:cs typeface="Arial" panose="020B0604020202020204" pitchFamily="34" charset="0"/>
              </a:rPr>
              <a:t>Жергілікті</a:t>
            </a:r>
            <a:r>
              <a:rPr lang="ru-RU" b="1" i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70C0"/>
                </a:solidFill>
                <a:cs typeface="Arial" panose="020B0604020202020204" pitchFamily="34" charset="0"/>
              </a:rPr>
              <a:t>бюджеттердің</a:t>
            </a:r>
            <a:r>
              <a:rPr lang="ru-RU" b="1" i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70C0"/>
                </a:solidFill>
                <a:cs typeface="Arial" panose="020B0604020202020204" pitchFamily="34" charset="0"/>
              </a:rPr>
              <a:t>қаржылық</a:t>
            </a:r>
            <a:r>
              <a:rPr lang="ru-RU" b="1" i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70C0"/>
                </a:solidFill>
                <a:cs typeface="Arial" panose="020B0604020202020204" pitchFamily="34" charset="0"/>
              </a:rPr>
              <a:t>дербестігін</a:t>
            </a:r>
            <a:r>
              <a:rPr lang="ru-RU" b="1" i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70C0"/>
                </a:solidFill>
                <a:cs typeface="Arial" panose="020B0604020202020204" pitchFamily="34" charset="0"/>
              </a:rPr>
              <a:t>ұлғайту</a:t>
            </a:r>
            <a:endParaRPr lang="ru-RU" b="1" i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2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853824" y="4818186"/>
            <a:ext cx="254680" cy="273844"/>
          </a:xfrm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272760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840" y="123478"/>
            <a:ext cx="8661648" cy="493563"/>
          </a:xfrm>
        </p:spPr>
        <p:txBody>
          <a:bodyPr>
            <a:normAutofit fontScale="9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3366"/>
              </a:buClr>
            </a:pP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Блок 3 – 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Жеке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монополиялық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операторлардың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мемлекеттің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экономикалық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функцияларын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жүзеге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асыруына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тыйым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салу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4" y="69954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853824" y="4818186"/>
            <a:ext cx="254680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  <a:cs typeface="Arial" panose="020B0604020202020204" pitchFamily="34" charset="0"/>
              </a:rPr>
              <a:pPr/>
              <a:t>8</a:t>
            </a:fld>
            <a:endParaRPr lang="ru-RU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069" y="1331139"/>
            <a:ext cx="3465906" cy="927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Бәсекелестікті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дамыту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мәселелері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ea typeface="Times New Roman" panose="02020603050405020304" pitchFamily="18" charset="0"/>
                <a:cs typeface="Arial" panose="020B0604020202020204" pitchFamily="34" charset="0"/>
              </a:rPr>
              <a:t> 2022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жылғы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3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қаңтардағы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Заңда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операторларды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реттеу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үшін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«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арнайы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құқық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» институты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құрылды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2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32879" y="3708848"/>
            <a:ext cx="4020945" cy="113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Мемлекет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басшысының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2022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жылғы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21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қаңтардағы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тапсырмасына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сәйкес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мемлекеттің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экономикалық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функцияларын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жеке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монополиялық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операторлардың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жүзеге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асыруына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заңнамалық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деңгейде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тыйым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салуды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белгілеу</a:t>
            </a:r>
            <a:r>
              <a:rPr lang="ru-RU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ұсынылады</a:t>
            </a:r>
            <a:endParaRPr lang="ru-RU" sz="12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17330" y="4650343"/>
            <a:ext cx="1430587" cy="431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20386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РЕТТЕУГЕ ЖАТАДЫ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426992" y="4655069"/>
            <a:ext cx="1271557" cy="431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20386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РЕТТЕУДІ ТАЛАП ЕТПЕЙДІ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759134" y="3983702"/>
            <a:ext cx="643782" cy="6549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2375" y="3965892"/>
            <a:ext cx="643782" cy="654908"/>
          </a:xfrm>
          <a:prstGeom prst="rect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40879" y="3983702"/>
            <a:ext cx="643782" cy="654908"/>
          </a:xfrm>
          <a:prstGeom prst="rect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873068" y="4048111"/>
            <a:ext cx="425409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lnSpc>
                <a:spcPct val="90000"/>
              </a:lnSpc>
              <a:buClr>
                <a:schemeClr val="dk1"/>
              </a:buClr>
              <a:buSzPts val="1100"/>
              <a:defRPr/>
            </a:pPr>
            <a:r>
              <a:rPr lang="ru-RU" sz="3200" b="1" dirty="0">
                <a:solidFill>
                  <a:schemeClr val="bg1"/>
                </a:solidFill>
                <a:ea typeface="Barlow Condensed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40076" y="4036557"/>
            <a:ext cx="72838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lnSpc>
                <a:spcPct val="90000"/>
              </a:lnSpc>
              <a:buClr>
                <a:schemeClr val="dk1"/>
              </a:buClr>
              <a:buSzPts val="1100"/>
              <a:defRPr/>
            </a:pPr>
            <a:r>
              <a:rPr lang="en-US" sz="3200" b="1" dirty="0">
                <a:solidFill>
                  <a:schemeClr val="bg1"/>
                </a:solidFill>
                <a:ea typeface="Barlow Condensed"/>
                <a:cs typeface="Arial" panose="020B0604020202020204" pitchFamily="34" charset="0"/>
              </a:rPr>
              <a:t>18</a:t>
            </a:r>
            <a:endParaRPr lang="ru-RU" sz="3200" b="1" dirty="0">
              <a:solidFill>
                <a:schemeClr val="bg1"/>
              </a:solidFill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67074" y="4043390"/>
            <a:ext cx="680393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lnSpc>
                <a:spcPct val="90000"/>
              </a:lnSpc>
              <a:buClr>
                <a:schemeClr val="dk1"/>
              </a:buClr>
              <a:buSzPts val="1100"/>
              <a:defRPr/>
            </a:pPr>
            <a:r>
              <a:rPr lang="en-US" sz="3200" b="1" dirty="0">
                <a:solidFill>
                  <a:schemeClr val="bg1"/>
                </a:solidFill>
                <a:ea typeface="Barlow Condensed"/>
                <a:cs typeface="Arial" panose="020B0604020202020204" pitchFamily="34" charset="0"/>
              </a:rPr>
              <a:t>21</a:t>
            </a:r>
            <a:endParaRPr lang="ru-RU" sz="3200" b="1" dirty="0">
              <a:solidFill>
                <a:schemeClr val="bg1"/>
              </a:solidFill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136ADBF3-A1F5-4C21-AEF0-6DC7C3DBEC4C}"/>
              </a:ext>
            </a:extLst>
          </p:cNvPr>
          <p:cNvSpPr/>
          <p:nvPr/>
        </p:nvSpPr>
        <p:spPr>
          <a:xfrm>
            <a:off x="6456492" y="604238"/>
            <a:ext cx="2652012" cy="1800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933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 err="1">
                <a:ea typeface="Times New Roman" panose="02020603050405020304" pitchFamily="18" charset="0"/>
                <a:cs typeface="Arial" panose="020B0604020202020204" pitchFamily="34" charset="0"/>
              </a:rPr>
              <a:t>бағаны</a:t>
            </a:r>
            <a:r>
              <a:rPr lang="ru-RU" sz="9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Times New Roman" panose="02020603050405020304" pitchFamily="18" charset="0"/>
                <a:cs typeface="Arial" panose="020B0604020202020204" pitchFamily="34" charset="0"/>
              </a:rPr>
              <a:t>реттеу</a:t>
            </a:r>
            <a:endParaRPr lang="ru-RU" sz="9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5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 err="1">
                <a:ea typeface="Barlow Condensed"/>
                <a:cs typeface="Arial" panose="020B0604020202020204" pitchFamily="34" charset="0"/>
              </a:rPr>
              <a:t>өзге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қызметті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шектеу</a:t>
            </a:r>
            <a:endParaRPr lang="en-US" sz="9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5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 err="1">
                <a:ea typeface="Barlow Condensed"/>
                <a:cs typeface="Arial" panose="020B0604020202020204" pitchFamily="34" charset="0"/>
              </a:rPr>
              <a:t>басқа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компанияларға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қатысуға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тыйым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салу</a:t>
            </a:r>
            <a:endParaRPr lang="en-US" sz="9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5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 err="1">
                <a:ea typeface="Barlow Condensed"/>
                <a:cs typeface="Arial" panose="020B0604020202020204" pitchFamily="34" charset="0"/>
              </a:rPr>
              <a:t>кейінге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қалдыру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кезеңі</a:t>
            </a:r>
            <a:endParaRPr lang="en-US" sz="9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5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 err="1">
                <a:ea typeface="Barlow Condensed"/>
                <a:cs typeface="Arial" panose="020B0604020202020204" pitchFamily="34" charset="0"/>
              </a:rPr>
              <a:t>жариялылық</a:t>
            </a:r>
            <a:endParaRPr lang="en-US" sz="9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500" dirty="0">
              <a:ea typeface="Barlow Condensed"/>
              <a:cs typeface="Arial" panose="020B0604020202020204" pitchFamily="34" charset="0"/>
            </a:endParaRPr>
          </a:p>
          <a:p>
            <a:pPr marL="180000" indent="-1800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 err="1">
                <a:ea typeface="Barlow Condensed"/>
                <a:cs typeface="Arial" panose="020B0604020202020204" pitchFamily="34" charset="0"/>
              </a:rPr>
              <a:t>бизнеске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шығындарды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r>
              <a:rPr lang="ru-RU" sz="900" dirty="0" err="1">
                <a:ea typeface="Barlow Condensed"/>
                <a:cs typeface="Arial" panose="020B0604020202020204" pitchFamily="34" charset="0"/>
              </a:rPr>
              <a:t>өтеу</a:t>
            </a:r>
            <a:r>
              <a:rPr lang="ru-RU" sz="900" dirty="0">
                <a:ea typeface="Barlow Condensed"/>
                <a:cs typeface="Arial" panose="020B0604020202020204" pitchFamily="34" charset="0"/>
              </a:rPr>
              <a:t> </a:t>
            </a:r>
            <a:endParaRPr lang="ru-RU" sz="9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9417E13-99B9-4646-9C1E-6BBDA60B0BE2}"/>
              </a:ext>
            </a:extLst>
          </p:cNvPr>
          <p:cNvSpPr/>
          <p:nvPr/>
        </p:nvSpPr>
        <p:spPr>
          <a:xfrm>
            <a:off x="4778668" y="1323425"/>
            <a:ext cx="1513413" cy="497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АРНАЙЫ </a:t>
            </a:r>
            <a:r>
              <a:rPr lang="ru-RU" b="1" dirty="0">
                <a:ea typeface="Times New Roman" panose="02020603050405020304" pitchFamily="18" charset="0"/>
                <a:cs typeface="Arial" panose="020B0604020202020204" pitchFamily="34" charset="0"/>
              </a:rPr>
              <a:t>ҚҰҚЫҚ </a:t>
            </a:r>
            <a:r>
              <a:rPr lang="ru-RU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ИНСТИТУТЫ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45069" y="2452367"/>
            <a:ext cx="9037896" cy="21365"/>
          </a:xfrm>
          <a:prstGeom prst="line">
            <a:avLst/>
          </a:prstGeom>
          <a:ln w="28575">
            <a:solidFill>
              <a:srgbClr val="D695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Левая фигурная скобка 22">
            <a:extLst>
              <a:ext uri="{FF2B5EF4-FFF2-40B4-BE49-F238E27FC236}">
                <a16:creationId xmlns:a16="http://schemas.microsoft.com/office/drawing/2014/main" id="{AB3B140D-BF0F-4F99-8B65-3F0E1984D91F}"/>
              </a:ext>
            </a:extLst>
          </p:cNvPr>
          <p:cNvSpPr/>
          <p:nvPr/>
        </p:nvSpPr>
        <p:spPr>
          <a:xfrm>
            <a:off x="6175930" y="1022815"/>
            <a:ext cx="167622" cy="1298286"/>
          </a:xfrm>
          <a:prstGeom prst="leftBrace">
            <a:avLst>
              <a:gd name="adj1" fmla="val 139761"/>
              <a:gd name="adj2" fmla="val 46032"/>
            </a:avLst>
          </a:prstGeom>
          <a:ln w="19050">
            <a:solidFill>
              <a:srgbClr val="203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3571103" y="4311155"/>
            <a:ext cx="1199992" cy="0"/>
          </a:xfrm>
          <a:prstGeom prst="straightConnector1">
            <a:avLst/>
          </a:prstGeom>
          <a:ln w="76200">
            <a:solidFill>
              <a:srgbClr val="20386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887873" y="3076778"/>
            <a:ext cx="1002091" cy="945972"/>
            <a:chOff x="483065" y="3208279"/>
            <a:chExt cx="1002091" cy="945972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483065" y="3900014"/>
              <a:ext cx="1002091" cy="2542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000" b="1" dirty="0">
                  <a:solidFill>
                    <a:srgbClr val="203864"/>
                  </a:solidFill>
                  <a:ea typeface="Times New Roman" panose="02020603050405020304" pitchFamily="18" charset="0"/>
                  <a:cs typeface="Arial" panose="020B0604020202020204" pitchFamily="34" charset="0"/>
                </a:rPr>
                <a:t>ОПЕРАТОР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2220" y="3208279"/>
              <a:ext cx="643782" cy="654908"/>
            </a:xfrm>
            <a:prstGeom prst="rect">
              <a:avLst/>
            </a:prstGeom>
            <a:solidFill>
              <a:srgbClr val="203864"/>
            </a:solidFill>
            <a:ln>
              <a:solidFill>
                <a:srgbClr val="2038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62220" y="3276233"/>
              <a:ext cx="692458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685783">
                <a:lnSpc>
                  <a:spcPct val="90000"/>
                </a:lnSpc>
                <a:buClr>
                  <a:schemeClr val="dk1"/>
                </a:buClr>
                <a:buSzPts val="1100"/>
                <a:defRPr/>
              </a:pPr>
              <a:r>
                <a:rPr lang="ru-RU" sz="3200" b="1" dirty="0">
                  <a:solidFill>
                    <a:schemeClr val="bg1"/>
                  </a:solidFill>
                  <a:ea typeface="Barlow Condensed"/>
                  <a:cs typeface="Arial" panose="020B0604020202020204" pitchFamily="34" charset="0"/>
                </a:rPr>
                <a:t>41</a:t>
              </a:r>
            </a:p>
          </p:txBody>
        </p:sp>
      </p:grpSp>
      <p:cxnSp>
        <p:nvCxnSpPr>
          <p:cNvPr id="29" name="Прямая со стрелкой 28"/>
          <p:cNvCxnSpPr/>
          <p:nvPr/>
        </p:nvCxnSpPr>
        <p:spPr>
          <a:xfrm flipH="1">
            <a:off x="3623967" y="1619929"/>
            <a:ext cx="926079" cy="2085"/>
          </a:xfrm>
          <a:prstGeom prst="straightConnector1">
            <a:avLst/>
          </a:prstGeom>
          <a:ln w="76200">
            <a:solidFill>
              <a:srgbClr val="20386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2316436" y="4708266"/>
            <a:ext cx="1529177" cy="254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20386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ЖЕКЕ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605523" y="2584175"/>
            <a:ext cx="2120068" cy="322916"/>
            <a:chOff x="69743" y="2601388"/>
            <a:chExt cx="2120068" cy="322916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69743" y="2601388"/>
              <a:ext cx="2120068" cy="318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b="1" dirty="0">
                  <a:solidFill>
                    <a:schemeClr val="accent5">
                      <a:lumMod val="50000"/>
                    </a:schemeClr>
                  </a:solidFill>
                  <a:ea typeface="Times New Roman" panose="02020603050405020304" pitchFamily="18" charset="0"/>
                  <a:cs typeface="Arial" panose="020B0604020202020204" pitchFamily="34" charset="0"/>
                </a:rPr>
                <a:t>АҒЫМДАҒЫ ЖАҒДАЙ</a:t>
              </a: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129746" y="2601388"/>
              <a:ext cx="2033023" cy="322916"/>
            </a:xfrm>
            <a:prstGeom prst="roundRect">
              <a:avLst/>
            </a:prstGeom>
            <a:noFill/>
            <a:ln w="12700">
              <a:solidFill>
                <a:srgbClr val="DF903D"/>
              </a:solidFill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13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5826839" y="2592097"/>
            <a:ext cx="2033023" cy="326740"/>
            <a:chOff x="5437498" y="2626067"/>
            <a:chExt cx="2033023" cy="326740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5721951" y="2626067"/>
              <a:ext cx="1464119" cy="318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b="1" dirty="0">
                  <a:solidFill>
                    <a:schemeClr val="accent5">
                      <a:lumMod val="50000"/>
                    </a:schemeClr>
                  </a:solidFill>
                  <a:ea typeface="Times New Roman" panose="02020603050405020304" pitchFamily="18" charset="0"/>
                  <a:cs typeface="Arial" panose="020B0604020202020204" pitchFamily="34" charset="0"/>
                </a:rPr>
                <a:t>ҰСЫНЫЛАДЫ</a:t>
              </a: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5437498" y="2629891"/>
              <a:ext cx="2033023" cy="322916"/>
            </a:xfrm>
            <a:prstGeom prst="roundRect">
              <a:avLst/>
            </a:prstGeom>
            <a:noFill/>
            <a:ln w="12700">
              <a:solidFill>
                <a:srgbClr val="DF903D"/>
              </a:solidFill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13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665526" y="913735"/>
            <a:ext cx="2033023" cy="341167"/>
            <a:chOff x="117320" y="913735"/>
            <a:chExt cx="2033023" cy="341167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311489" y="913735"/>
              <a:ext cx="1581074" cy="318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b="1" dirty="0">
                  <a:solidFill>
                    <a:schemeClr val="accent5">
                      <a:lumMod val="50000"/>
                    </a:schemeClr>
                  </a:solidFill>
                  <a:ea typeface="Times New Roman" panose="02020603050405020304" pitchFamily="18" charset="0"/>
                  <a:cs typeface="Arial" panose="020B0604020202020204" pitchFamily="34" charset="0"/>
                </a:rPr>
                <a:t>СҰРАҚ ТАРИХЫ</a:t>
              </a: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117320" y="931986"/>
              <a:ext cx="2033023" cy="322916"/>
            </a:xfrm>
            <a:prstGeom prst="roundRect">
              <a:avLst/>
            </a:prstGeom>
            <a:noFill/>
            <a:ln w="12700">
              <a:solidFill>
                <a:srgbClr val="DF903D"/>
              </a:solidFill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13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6481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935" y="168692"/>
            <a:ext cx="8661648" cy="493563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Блок </a:t>
            </a:r>
            <a:r>
              <a:rPr lang="kk-KZ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4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–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Мемлекеттік-жекешелік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әріптестік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тетіктеріне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қойылатын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жаңа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тәсілдерді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әзірлеу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5" y="699542"/>
            <a:ext cx="892899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879484" y="4869656"/>
            <a:ext cx="253605" cy="273844"/>
          </a:xfrm>
        </p:spPr>
        <p:txBody>
          <a:bodyPr/>
          <a:lstStyle/>
          <a:p>
            <a:fld id="{924855F8-08E9-4F4D-88B1-542124CEA995}" type="slidenum">
              <a:rPr lang="ru-RU" b="1" smtClean="0">
                <a:solidFill>
                  <a:schemeClr val="tx2"/>
                </a:solidFill>
              </a:rPr>
              <a:pPr/>
              <a:t>9</a:t>
            </a:fld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38277" y="2440532"/>
            <a:ext cx="8338180" cy="2313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97" indent="-174621" algn="just">
              <a:spcBef>
                <a:spcPct val="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ru-RU" sz="1400" dirty="0">
              <a:solidFill>
                <a:prstClr val="black"/>
              </a:solidFill>
              <a:latin typeface="Arial" pitchFamily="34" charset="0"/>
              <a:cs typeface="Tahoma" pitchFamily="34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6512" y="993538"/>
            <a:ext cx="542591" cy="6462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C10957-69BA-4712-AFF9-56A7EB0A7EEF}"/>
              </a:ext>
            </a:extLst>
          </p:cNvPr>
          <p:cNvSpPr txBox="1"/>
          <p:nvPr/>
        </p:nvSpPr>
        <p:spPr>
          <a:xfrm>
            <a:off x="623078" y="1018397"/>
            <a:ext cx="20861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МЕМЛЕКЕТТІК САТЫП АЛУ РӘСІМДЕРІН АЙНАЛЫП ӨТУДІ БОЛДЫРМАУ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59400" y="1468527"/>
            <a:ext cx="5688631" cy="577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171446" indent="-171446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k-KZ" sz="1050" dirty="0">
                <a:ea typeface="Tahoma" pitchFamily="34" charset="0"/>
              </a:rPr>
              <a:t>Жобаны іске асыру кезінде жылжымайтын мүлікті ұзақ мерзімді жалға алуды болдырмау және </a:t>
            </a:r>
            <a:r>
              <a:rPr lang="kk-KZ" sz="1050" b="1" dirty="0">
                <a:solidFill>
                  <a:srgbClr val="00B050"/>
                </a:solidFill>
                <a:ea typeface="Tahoma" pitchFamily="34" charset="0"/>
              </a:rPr>
              <a:t>бюджеттен төлемдерді шектеу </a:t>
            </a:r>
            <a:r>
              <a:rPr lang="kk-KZ" sz="1050" dirty="0">
                <a:ea typeface="Tahoma" pitchFamily="34" charset="0"/>
              </a:rPr>
              <a:t>бөлігінде жекеше әріптесті тікелей келіссөздер тәсілімен айқындау негізін </a:t>
            </a:r>
            <a:r>
              <a:rPr lang="kk-KZ" sz="1050" b="1" dirty="0">
                <a:solidFill>
                  <a:srgbClr val="00B050"/>
                </a:solidFill>
                <a:ea typeface="Tahoma" pitchFamily="34" charset="0"/>
              </a:rPr>
              <a:t>қайта қарау</a:t>
            </a:r>
            <a:endParaRPr lang="en-US" sz="1050" b="1" dirty="0">
              <a:solidFill>
                <a:srgbClr val="00B050"/>
              </a:solidFill>
              <a:ea typeface="Helvetica" panose="000005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504" y="2507896"/>
            <a:ext cx="339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66"/>
                </a:solidFill>
              </a:rPr>
              <a:t>2</a:t>
            </a:r>
            <a:endParaRPr lang="ru-RU" sz="2400" b="1" dirty="0">
              <a:solidFill>
                <a:srgbClr val="003366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3078" y="2425691"/>
            <a:ext cx="25595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ТӘУЕКЕЛДЕРДІҢ ТЕҢГЕРІМДІЛІГІН САҚТАУ ЖӘНЕ ЖОБАЛАРДЫҢ САПАСЫН АРТТЫРУ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4496EC-63D6-44CF-BF9E-86E12DFADA77}"/>
              </a:ext>
            </a:extLst>
          </p:cNvPr>
          <p:cNvSpPr txBox="1"/>
          <p:nvPr/>
        </p:nvSpPr>
        <p:spPr>
          <a:xfrm>
            <a:off x="3203809" y="2954562"/>
            <a:ext cx="56360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46" indent="-171446" algn="just"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kk-KZ" sz="1050" dirty="0">
                <a:solidFill>
                  <a:prstClr val="black"/>
                </a:solidFill>
                <a:ea typeface="Tahoma" pitchFamily="34" charset="0"/>
              </a:rPr>
              <a:t>Тәуекелдер мен проблемалар туындаған жағдайда уақтылы ден қою үшін МЖӘ жобаларын іске асыру бойынша </a:t>
            </a:r>
            <a:r>
              <a:rPr lang="kk-KZ" sz="1050" b="1" dirty="0">
                <a:solidFill>
                  <a:srgbClr val="00B050"/>
                </a:solidFill>
                <a:ea typeface="Tahoma" pitchFamily="34" charset="0"/>
              </a:rPr>
              <a:t>есептерді ұсынудағы жеке серіктестердің міндеттемелерін белгілеу</a:t>
            </a:r>
            <a:endParaRPr lang="ru-RU" sz="1050" b="1" dirty="0">
              <a:solidFill>
                <a:srgbClr val="00B050"/>
              </a:solidFill>
              <a:ea typeface="Tahom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4011910"/>
            <a:ext cx="339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66"/>
                </a:solidFill>
              </a:rPr>
              <a:t>3</a:t>
            </a:r>
            <a:endParaRPr lang="ru-RU" sz="2400" b="1" dirty="0">
              <a:solidFill>
                <a:srgbClr val="00336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1560" y="4011910"/>
            <a:ext cx="2484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СЫБАЙЛАС ЖЕМҚОРЛЫҚҚА ҚАРСЫ БАҚЫЛАУДЫ КҮШЕЙТУ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8A812B-BE78-4BFB-9F1C-A8C4638D7723}"/>
              </a:ext>
            </a:extLst>
          </p:cNvPr>
          <p:cNvSpPr txBox="1"/>
          <p:nvPr/>
        </p:nvSpPr>
        <p:spPr>
          <a:xfrm>
            <a:off x="3220818" y="3802371"/>
            <a:ext cx="481355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46" indent="-171446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050" dirty="0" err="1">
                <a:ea typeface="Tahoma" pitchFamily="34" charset="0"/>
              </a:rPr>
              <a:t>Цифрландыруды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енгізу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арқылы</a:t>
            </a:r>
            <a:r>
              <a:rPr lang="ru-RU" sz="1050" dirty="0">
                <a:ea typeface="Tahoma" pitchFamily="34" charset="0"/>
              </a:rPr>
              <a:t> МЖӘ </a:t>
            </a:r>
            <a:r>
              <a:rPr lang="ru-RU" sz="1050" dirty="0" err="1">
                <a:ea typeface="Tahoma" pitchFamily="34" charset="0"/>
              </a:rPr>
              <a:t>жобаларын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жоспарлау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және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іске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асыру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процесінде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ашықтық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пен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айқындық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қағидатын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енгізу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</a:p>
          <a:p>
            <a:pPr marL="171446" indent="-171446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050" dirty="0">
                <a:ea typeface="Tahoma" pitchFamily="34" charset="0"/>
              </a:rPr>
              <a:t>МЖӘ </a:t>
            </a:r>
            <a:r>
              <a:rPr lang="ru-RU" sz="1050" dirty="0" err="1">
                <a:ea typeface="Tahoma" pitchFamily="34" charset="0"/>
              </a:rPr>
              <a:t>жобаларының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монополияға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қарсы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заңнамаға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сәйкестігін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растау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dirty="0" err="1">
                <a:ea typeface="Tahoma" pitchFamily="34" charset="0"/>
              </a:rPr>
              <a:t>мақсатында</a:t>
            </a:r>
            <a:r>
              <a:rPr lang="ru-RU" sz="1050" dirty="0">
                <a:ea typeface="Tahoma" pitchFamily="34" charset="0"/>
              </a:rPr>
              <a:t> 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БҚДА-мен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міндетті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келісуді</a:t>
            </a:r>
            <a:r>
              <a:rPr lang="ru-RU" sz="1050" b="1" dirty="0">
                <a:solidFill>
                  <a:srgbClr val="00B050"/>
                </a:solidFill>
                <a:ea typeface="Tahoma" pitchFamily="34" charset="0"/>
              </a:rPr>
              <a:t> </a:t>
            </a:r>
            <a:r>
              <a:rPr lang="ru-RU" sz="1050" b="1" dirty="0" err="1">
                <a:solidFill>
                  <a:srgbClr val="00B050"/>
                </a:solidFill>
                <a:ea typeface="Tahoma" pitchFamily="34" charset="0"/>
              </a:rPr>
              <a:t>енгізу</a:t>
            </a:r>
            <a:endParaRPr lang="ru-RU" sz="105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3414" y="830265"/>
            <a:ext cx="4320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err="1"/>
              <a:t>Тікелей</a:t>
            </a:r>
            <a:r>
              <a:rPr lang="ru-RU" sz="800" dirty="0"/>
              <a:t> </a:t>
            </a:r>
            <a:r>
              <a:rPr lang="ru-RU" sz="800" dirty="0" err="1"/>
              <a:t>келіссөздерге</a:t>
            </a:r>
            <a:r>
              <a:rPr lang="ru-RU" sz="800" dirty="0"/>
              <a:t> </a:t>
            </a:r>
            <a:r>
              <a:rPr lang="ru-RU" sz="800" dirty="0" err="1"/>
              <a:t>бастамашылық</a:t>
            </a:r>
            <a:r>
              <a:rPr lang="ru-RU" sz="800" dirty="0"/>
              <a:t> </a:t>
            </a:r>
            <a:r>
              <a:rPr lang="ru-RU" sz="800" dirty="0" err="1"/>
              <a:t>жасау</a:t>
            </a:r>
            <a:r>
              <a:rPr lang="ru-RU" sz="800" dirty="0"/>
              <a:t> </a:t>
            </a:r>
            <a:r>
              <a:rPr lang="ru-RU" sz="800" dirty="0" err="1"/>
              <a:t>үшін</a:t>
            </a:r>
            <a:r>
              <a:rPr lang="ru-RU" sz="800" dirty="0"/>
              <a:t> </a:t>
            </a:r>
            <a:r>
              <a:rPr lang="ru-RU" sz="800" dirty="0" err="1"/>
              <a:t>негіздер</a:t>
            </a:r>
            <a:r>
              <a:rPr lang="ru-RU" sz="800" dirty="0"/>
              <a:t> 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01746" y="1032688"/>
            <a:ext cx="1512168" cy="338554"/>
          </a:xfrm>
          <a:prstGeom prst="rect">
            <a:avLst/>
          </a:prstGeom>
          <a:noFill/>
          <a:ln w="12700">
            <a:solidFill>
              <a:srgbClr val="00924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800" dirty="0" err="1"/>
              <a:t>Меншік</a:t>
            </a:r>
            <a:r>
              <a:rPr lang="ru-RU" sz="800" dirty="0"/>
              <a:t> </a:t>
            </a:r>
            <a:r>
              <a:rPr lang="ru-RU" sz="800" dirty="0" err="1"/>
              <a:t>құқығында</a:t>
            </a:r>
            <a:r>
              <a:rPr lang="ru-RU" sz="800" dirty="0"/>
              <a:t> </a:t>
            </a:r>
            <a:r>
              <a:rPr lang="ru-RU" sz="800" dirty="0" err="1"/>
              <a:t>объектінің</a:t>
            </a:r>
            <a:r>
              <a:rPr lang="ru-RU" sz="800" dirty="0"/>
              <a:t> </a:t>
            </a:r>
            <a:r>
              <a:rPr lang="ru-RU" sz="800" dirty="0" err="1"/>
              <a:t>болуы</a:t>
            </a:r>
            <a:endParaRPr lang="ru-RU" sz="800" dirty="0"/>
          </a:p>
        </p:txBody>
      </p:sp>
      <p:sp>
        <p:nvSpPr>
          <p:cNvPr id="19" name="TextBox 18"/>
          <p:cNvSpPr txBox="1"/>
          <p:nvPr/>
        </p:nvSpPr>
        <p:spPr>
          <a:xfrm>
            <a:off x="4985922" y="1030344"/>
            <a:ext cx="1800200" cy="338554"/>
          </a:xfrm>
          <a:prstGeom prst="rect">
            <a:avLst/>
          </a:prstGeom>
          <a:noFill/>
          <a:ln w="12700">
            <a:solidFill>
              <a:srgbClr val="00924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800" dirty="0" err="1"/>
              <a:t>Ұзақ</a:t>
            </a:r>
            <a:r>
              <a:rPr lang="ru-RU" sz="800" dirty="0"/>
              <a:t> </a:t>
            </a:r>
            <a:r>
              <a:rPr lang="ru-RU" sz="800" dirty="0" err="1"/>
              <a:t>мерзімді</a:t>
            </a:r>
            <a:r>
              <a:rPr lang="ru-RU" sz="800" dirty="0"/>
              <a:t> </a:t>
            </a:r>
            <a:r>
              <a:rPr lang="ru-RU" sz="800" dirty="0" err="1"/>
              <a:t>жалға</a:t>
            </a:r>
            <a:r>
              <a:rPr lang="ru-RU" sz="800" dirty="0"/>
              <a:t> </a:t>
            </a:r>
            <a:r>
              <a:rPr lang="ru-RU" sz="800" dirty="0" err="1"/>
              <a:t>алу</a:t>
            </a:r>
            <a:r>
              <a:rPr lang="ru-RU" sz="800" dirty="0"/>
              <a:t> </a:t>
            </a:r>
            <a:r>
              <a:rPr lang="ru-RU" sz="800" dirty="0" err="1"/>
              <a:t>құқығындағы</a:t>
            </a:r>
            <a:r>
              <a:rPr lang="ru-RU" sz="800" dirty="0"/>
              <a:t> </a:t>
            </a:r>
            <a:r>
              <a:rPr lang="ru-RU" sz="800" dirty="0" err="1"/>
              <a:t>объектінің</a:t>
            </a:r>
            <a:r>
              <a:rPr lang="ru-RU" sz="800" dirty="0"/>
              <a:t> </a:t>
            </a:r>
            <a:r>
              <a:rPr lang="ru-RU" sz="800" dirty="0" err="1"/>
              <a:t>болуы</a:t>
            </a:r>
            <a:endParaRPr lang="ru-RU" sz="8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952" y="1025980"/>
            <a:ext cx="1905812" cy="338554"/>
          </a:xfrm>
          <a:prstGeom prst="rect">
            <a:avLst/>
          </a:prstGeom>
          <a:noFill/>
          <a:ln w="12700">
            <a:solidFill>
              <a:srgbClr val="00924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800" dirty="0" err="1"/>
              <a:t>Бастамашыда</a:t>
            </a:r>
            <a:r>
              <a:rPr lang="ru-RU" sz="800" dirty="0"/>
              <a:t> </a:t>
            </a:r>
            <a:r>
              <a:rPr lang="ru-RU" sz="800" dirty="0" err="1"/>
              <a:t>зияткерлік</a:t>
            </a:r>
            <a:r>
              <a:rPr lang="ru-RU" sz="800" dirty="0"/>
              <a:t> </a:t>
            </a:r>
            <a:r>
              <a:rPr lang="ru-RU" sz="800" dirty="0" err="1"/>
              <a:t>меншіктің</a:t>
            </a:r>
            <a:r>
              <a:rPr lang="ru-RU" sz="800" dirty="0"/>
              <a:t> </a:t>
            </a:r>
            <a:r>
              <a:rPr lang="ru-RU" sz="800" dirty="0" err="1"/>
              <a:t>болуы</a:t>
            </a:r>
            <a:endParaRPr lang="ru-RU" sz="800" dirty="0"/>
          </a:p>
        </p:txBody>
      </p:sp>
      <p:sp>
        <p:nvSpPr>
          <p:cNvPr id="9" name="Диагональная полоса 8"/>
          <p:cNvSpPr/>
          <p:nvPr/>
        </p:nvSpPr>
        <p:spPr>
          <a:xfrm rot="635204">
            <a:off x="5702688" y="945757"/>
            <a:ext cx="504056" cy="632662"/>
          </a:xfrm>
          <a:prstGeom prst="diagStripe">
            <a:avLst>
              <a:gd name="adj" fmla="val 9059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Диагональная полоса 20"/>
          <p:cNvSpPr/>
          <p:nvPr/>
        </p:nvSpPr>
        <p:spPr>
          <a:xfrm rot="5400000">
            <a:off x="5738064" y="914075"/>
            <a:ext cx="483854" cy="659079"/>
          </a:xfrm>
          <a:prstGeom prst="diagStripe">
            <a:avLst>
              <a:gd name="adj" fmla="val 9059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056" name="Picture 8" descr="300170007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787" y="2101430"/>
            <a:ext cx="705520" cy="70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206508620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787" y="2131897"/>
            <a:ext cx="605995" cy="60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40111297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101" y="2269474"/>
            <a:ext cx="417433" cy="41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374864913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036" y="2237826"/>
            <a:ext cx="496112" cy="4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Прямая со стрелкой 24"/>
          <p:cNvCxnSpPr/>
          <p:nvPr/>
        </p:nvCxnSpPr>
        <p:spPr>
          <a:xfrm>
            <a:off x="4788024" y="2507896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6162610" y="2507896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7380312" y="2507896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796148" y="2667824"/>
            <a:ext cx="8441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МЖӘ </a:t>
            </a:r>
            <a:r>
              <a:rPr lang="ru-RU" sz="800" dirty="0" err="1"/>
              <a:t>келісімшарты</a:t>
            </a:r>
            <a:endParaRPr lang="ru-RU" sz="800" dirty="0"/>
          </a:p>
        </p:txBody>
      </p:sp>
      <p:sp>
        <p:nvSpPr>
          <p:cNvPr id="36" name="TextBox 35"/>
          <p:cNvSpPr txBox="1"/>
          <p:nvPr/>
        </p:nvSpPr>
        <p:spPr>
          <a:xfrm>
            <a:off x="5117698" y="2672090"/>
            <a:ext cx="12444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err="1"/>
              <a:t>жобаны</a:t>
            </a:r>
            <a:r>
              <a:rPr lang="ru-RU" sz="800" dirty="0"/>
              <a:t> </a:t>
            </a:r>
            <a:r>
              <a:rPr lang="ru-RU" sz="800" dirty="0" err="1"/>
              <a:t>іске</a:t>
            </a:r>
            <a:r>
              <a:rPr lang="ru-RU" sz="800" dirty="0"/>
              <a:t> </a:t>
            </a:r>
            <a:r>
              <a:rPr lang="ru-RU" sz="800" dirty="0" err="1"/>
              <a:t>асыру</a:t>
            </a:r>
            <a:endParaRPr lang="ru-RU" sz="800" dirty="0"/>
          </a:p>
        </p:txBody>
      </p:sp>
      <p:sp>
        <p:nvSpPr>
          <p:cNvPr id="37" name="TextBox 36"/>
          <p:cNvSpPr txBox="1"/>
          <p:nvPr/>
        </p:nvSpPr>
        <p:spPr>
          <a:xfrm>
            <a:off x="6465219" y="2667824"/>
            <a:ext cx="945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err="1"/>
              <a:t>іске</a:t>
            </a:r>
            <a:r>
              <a:rPr lang="ru-RU" sz="800" dirty="0"/>
              <a:t> </a:t>
            </a:r>
            <a:r>
              <a:rPr lang="ru-RU" sz="800" dirty="0" err="1"/>
              <a:t>асыру</a:t>
            </a:r>
            <a:r>
              <a:rPr lang="ru-RU" sz="800" dirty="0"/>
              <a:t> </a:t>
            </a:r>
            <a:r>
              <a:rPr lang="ru-RU" sz="800" dirty="0" err="1"/>
              <a:t>туралы</a:t>
            </a:r>
            <a:r>
              <a:rPr lang="ru-RU" sz="800" dirty="0"/>
              <a:t> </a:t>
            </a:r>
            <a:r>
              <a:rPr lang="ru-RU" sz="800" dirty="0" err="1"/>
              <a:t>есеп</a:t>
            </a:r>
            <a:endParaRPr lang="ru-RU" sz="800" dirty="0"/>
          </a:p>
        </p:txBody>
      </p:sp>
      <p:sp>
        <p:nvSpPr>
          <p:cNvPr id="38" name="TextBox 37"/>
          <p:cNvSpPr txBox="1"/>
          <p:nvPr/>
        </p:nvSpPr>
        <p:spPr>
          <a:xfrm>
            <a:off x="7617905" y="2667824"/>
            <a:ext cx="1244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err="1"/>
              <a:t>іске</a:t>
            </a:r>
            <a:r>
              <a:rPr lang="ru-RU" sz="800" dirty="0"/>
              <a:t> </a:t>
            </a:r>
            <a:r>
              <a:rPr lang="ru-RU" sz="800" dirty="0" err="1"/>
              <a:t>асыру</a:t>
            </a:r>
            <a:r>
              <a:rPr lang="ru-RU" sz="800" dirty="0"/>
              <a:t> </a:t>
            </a:r>
            <a:r>
              <a:rPr lang="ru-RU" sz="800" dirty="0" err="1"/>
              <a:t>мониторингі</a:t>
            </a:r>
            <a:r>
              <a:rPr lang="ru-RU" sz="800" dirty="0"/>
              <a:t> / </a:t>
            </a:r>
            <a:r>
              <a:rPr lang="ru-RU" sz="800" dirty="0" err="1"/>
              <a:t>бағалау</a:t>
            </a:r>
            <a:endParaRPr lang="ru-RU" sz="800" dirty="0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28103" y="4040586"/>
            <a:ext cx="617663" cy="617663"/>
          </a:xfrm>
          <a:prstGeom prst="rect">
            <a:avLst/>
          </a:prstGeom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3399798" y="3651870"/>
            <a:ext cx="554461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488264" y="2153799"/>
            <a:ext cx="554461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6715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30235</TotalTime>
  <Words>1984</Words>
  <Application>Microsoft Office PowerPoint</Application>
  <PresentationFormat>Экран (16:9)</PresentationFormat>
  <Paragraphs>269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0" baseType="lpstr">
      <vt:lpstr>Arial</vt:lpstr>
      <vt:lpstr>Arial Narrow</vt:lpstr>
      <vt:lpstr>Arial Unicode MS</vt:lpstr>
      <vt:lpstr>Barlow Condensed</vt:lpstr>
      <vt:lpstr>Calibri</vt:lpstr>
      <vt:lpstr>DIN Pro Cond Light</vt:lpstr>
      <vt:lpstr>Helvetica</vt:lpstr>
      <vt:lpstr>Tahoma</vt:lpstr>
      <vt:lpstr>Times New Roman</vt:lpstr>
      <vt:lpstr>Wingdings</vt:lpstr>
      <vt:lpstr>Тема Office</vt:lpstr>
      <vt:lpstr>CorelDRAW</vt:lpstr>
      <vt:lpstr>«Қазақстан Республикасының кейбір заңнамалық актілеріне Мемлекет басшысының жекелеген тапсырмаларын іске асыру мәселелері бойынша өзгерістер мен толықтырулар енгізу туралы» Заң жобасы</vt:lpstr>
      <vt:lpstr>Заң жобасы </vt:lpstr>
      <vt:lpstr>Түзетулер келесі блоктар бойынша ұсынылады</vt:lpstr>
      <vt:lpstr>Түзетулер келесі блоктар бойынша ұсынылады (жалғасы)</vt:lpstr>
      <vt:lpstr>Блок 1 – Мемлекеттік сатып алу және «Самұрық-Қазына» ҰӘҚ» акционерлік қоғамының сатып алу тәртібін қайта қарау</vt:lpstr>
      <vt:lpstr>Блок 2 – Бюджетаралық қатынастарды реформалау</vt:lpstr>
      <vt:lpstr>Презентация PowerPoint</vt:lpstr>
      <vt:lpstr>Блок 3 – Жеке монополиялық операторлардың мемлекеттің экономикалық функцияларын жүзеге асыруына тыйым салу</vt:lpstr>
      <vt:lpstr>Блок 4 – Мемлекеттік-жекешелік әріптестік тетіктеріне қойылатын жаңа тәсілдерді әзірлеу</vt:lpstr>
      <vt:lpstr>Блок 5 – Ведомстволардың басқа мемлекеттік органдарда бар ақпаратты талап етуіне және жинауына тыйым салу</vt:lpstr>
      <vt:lpstr>Блок 7 – Мемлекеттік қызметке кіру үшін кандидаттарды іріктеу рәсімін оңайлату  </vt:lpstr>
      <vt:lpstr>Блок 8 – Инвестициялар туралы келісімдер жасасу тетігін жетілдіру</vt:lpstr>
      <vt:lpstr>Блок 9 – Уәкілетті экономикалық операторлардың қызметіне қойылатын талаптарды қатаңдату</vt:lpstr>
      <vt:lpstr>Блок 10 – Электр энергетикасы саласын дамыту</vt:lpstr>
      <vt:lpstr>Презентация PowerPoint</vt:lpstr>
      <vt:lpstr>Презентация PowerPoint</vt:lpstr>
      <vt:lpstr>Блок 13 – Сыртқы сауда қызметін кедендік-тарифтік және тарифтік емес реттеуді жетілдіру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Алишер Жаксылык</cp:lastModifiedBy>
  <cp:revision>4620</cp:revision>
  <cp:lastPrinted>2022-06-09T04:00:51Z</cp:lastPrinted>
  <dcterms:created xsi:type="dcterms:W3CDTF">2008-11-13T12:29:55Z</dcterms:created>
  <dcterms:modified xsi:type="dcterms:W3CDTF">2022-06-18T10:10:20Z</dcterms:modified>
</cp:coreProperties>
</file>