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2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3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4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6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7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8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9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notesSlides/notesSlide10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5117" r:id="rId1"/>
    <p:sldMasterId id="2147485182" r:id="rId2"/>
  </p:sldMasterIdLst>
  <p:notesMasterIdLst>
    <p:notesMasterId r:id="rId14"/>
  </p:notesMasterIdLst>
  <p:handoutMasterIdLst>
    <p:handoutMasterId r:id="rId15"/>
  </p:handoutMasterIdLst>
  <p:sldIdLst>
    <p:sldId id="1139" r:id="rId3"/>
    <p:sldId id="1165" r:id="rId4"/>
    <p:sldId id="1167" r:id="rId5"/>
    <p:sldId id="1163" r:id="rId6"/>
    <p:sldId id="1168" r:id="rId7"/>
    <p:sldId id="1173" r:id="rId8"/>
    <p:sldId id="1174" r:id="rId9"/>
    <p:sldId id="1170" r:id="rId10"/>
    <p:sldId id="1171" r:id="rId11"/>
    <p:sldId id="1176" r:id="rId12"/>
    <p:sldId id="1172" r:id="rId13"/>
  </p:sldIdLst>
  <p:sldSz cx="9144000" cy="6858000" type="screen4x3"/>
  <p:notesSz cx="9940925" cy="6808788"/>
  <p:custShowLst>
    <p:custShow name="Format Guide Workshop" id="0">
      <p:sldLst/>
    </p:custShow>
  </p:custShow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5E7E"/>
    <a:srgbClr val="4F7B8D"/>
    <a:srgbClr val="4F7B8C"/>
    <a:srgbClr val="365460"/>
    <a:srgbClr val="177B57"/>
    <a:srgbClr val="458B66"/>
    <a:srgbClr val="52A479"/>
    <a:srgbClr val="5BAD82"/>
    <a:srgbClr val="D09E00"/>
    <a:srgbClr val="A8D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6140" autoAdjust="0"/>
  </p:normalViewPr>
  <p:slideViewPr>
    <p:cSldViewPr snapToGrid="0">
      <p:cViewPr varScale="1">
        <p:scale>
          <a:sx n="113" d="100"/>
          <a:sy n="113" d="100"/>
        </p:scale>
        <p:origin x="1458" y="90"/>
      </p:cViewPr>
      <p:guideLst>
        <p:guide orient="horz" pos="2205"/>
        <p:guide pos="2880"/>
        <p:guide orient="horz" pos="3974"/>
      </p:guideLst>
    </p:cSldViewPr>
  </p:slideViewPr>
  <p:outlineViewPr>
    <p:cViewPr>
      <p:scale>
        <a:sx n="33" d="100"/>
        <a:sy n="33" d="100"/>
      </p:scale>
      <p:origin x="0" y="-911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-2478"/>
    </p:cViewPr>
  </p:sorterViewPr>
  <p:notesViewPr>
    <p:cSldViewPr snapToGrid="0">
      <p:cViewPr varScale="1">
        <p:scale>
          <a:sx n="156" d="100"/>
          <a:sy n="156" d="100"/>
        </p:scale>
        <p:origin x="2568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12"/>
            <a:ext cx="4307735" cy="341623"/>
          </a:xfrm>
          <a:prstGeom prst="rect">
            <a:avLst/>
          </a:prstGeom>
        </p:spPr>
        <p:txBody>
          <a:bodyPr vert="horz" lIns="92863" tIns="46434" rIns="92863" bIns="46434" rtlCol="0"/>
          <a:lstStyle>
            <a:lvl1pPr algn="l">
              <a:defRPr sz="1100"/>
            </a:lvl1pPr>
          </a:lstStyle>
          <a:p>
            <a:endParaRPr lang="en-US" sz="9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30898" y="12"/>
            <a:ext cx="4307735" cy="341623"/>
          </a:xfrm>
          <a:prstGeom prst="rect">
            <a:avLst/>
          </a:prstGeom>
        </p:spPr>
        <p:txBody>
          <a:bodyPr vert="horz" lIns="92863" tIns="46434" rIns="92863" bIns="46434" rtlCol="0"/>
          <a:lstStyle>
            <a:lvl1pPr algn="r">
              <a:defRPr sz="1100"/>
            </a:lvl1pPr>
          </a:lstStyle>
          <a:p>
            <a:fld id="{57691E93-EF64-46CC-85E2-BBB5BEDB9501}" type="datetimeFigureOut">
              <a:rPr lang="en-US" sz="900"/>
              <a:pPr/>
              <a:t>9/19/2022</a:t>
            </a:fld>
            <a:endParaRPr lang="en-US" sz="9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6467176"/>
            <a:ext cx="4307735" cy="341623"/>
          </a:xfrm>
          <a:prstGeom prst="rect">
            <a:avLst/>
          </a:prstGeom>
        </p:spPr>
        <p:txBody>
          <a:bodyPr vert="horz" lIns="92863" tIns="46434" rIns="92863" bIns="46434" rtlCol="0" anchor="b"/>
          <a:lstStyle>
            <a:lvl1pPr algn="l">
              <a:defRPr sz="1100"/>
            </a:lvl1pPr>
          </a:lstStyle>
          <a:p>
            <a:endParaRPr lang="en-US" sz="9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30898" y="6467176"/>
            <a:ext cx="4307735" cy="341623"/>
          </a:xfrm>
          <a:prstGeom prst="rect">
            <a:avLst/>
          </a:prstGeom>
        </p:spPr>
        <p:txBody>
          <a:bodyPr vert="horz" lIns="92863" tIns="46434" rIns="92863" bIns="46434" rtlCol="0" anchor="b"/>
          <a:lstStyle>
            <a:lvl1pPr algn="r">
              <a:defRPr sz="1100"/>
            </a:lvl1pPr>
          </a:lstStyle>
          <a:p>
            <a:fld id="{3DCECA85-2A7A-423F-89EA-6868CB52DF19}" type="slidenum">
              <a:rPr lang="en-US" sz="900"/>
              <a:pPr/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8" y="5296976"/>
            <a:ext cx="9938625" cy="15118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863" tIns="46434" rIns="92863" bIns="46434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7902" y="12"/>
            <a:ext cx="4189838" cy="341623"/>
          </a:xfrm>
          <a:prstGeom prst="rect">
            <a:avLst/>
          </a:prstGeom>
        </p:spPr>
        <p:txBody>
          <a:bodyPr vert="horz" lIns="92863" tIns="46434" rIns="92863" bIns="46434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30901" y="12"/>
            <a:ext cx="4192136" cy="341623"/>
          </a:xfrm>
          <a:prstGeom prst="rect">
            <a:avLst/>
          </a:prstGeom>
        </p:spPr>
        <p:txBody>
          <a:bodyPr vert="horz" lIns="92863" tIns="46434" rIns="92863" bIns="46434" rtlCol="0"/>
          <a:lstStyle>
            <a:lvl1pPr algn="r">
              <a:defRPr sz="900"/>
            </a:lvl1pPr>
          </a:lstStyle>
          <a:p>
            <a:fld id="{3AD9BDA7-98EF-4344-B91C-30A07E8A84B0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58938" y="204788"/>
            <a:ext cx="6623050" cy="4968875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863" tIns="46434" rIns="92863" bIns="464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3524" y="5379251"/>
            <a:ext cx="9673885" cy="660715"/>
          </a:xfrm>
          <a:prstGeom prst="rect">
            <a:avLst/>
          </a:prstGeom>
        </p:spPr>
        <p:txBody>
          <a:bodyPr vert="horz" lIns="92863" tIns="46434" rIns="92863" bIns="46434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7902" y="6467176"/>
            <a:ext cx="4189838" cy="341623"/>
          </a:xfrm>
          <a:prstGeom prst="rect">
            <a:avLst/>
          </a:prstGeom>
        </p:spPr>
        <p:txBody>
          <a:bodyPr vert="horz" lIns="92863" tIns="46434" rIns="92863" bIns="46434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30901" y="6467176"/>
            <a:ext cx="4176513" cy="341623"/>
          </a:xfrm>
          <a:prstGeom prst="rect">
            <a:avLst/>
          </a:prstGeom>
        </p:spPr>
        <p:txBody>
          <a:bodyPr vert="horz" lIns="92863" tIns="46434" rIns="92863" bIns="46434" rtlCol="0" anchor="b"/>
          <a:lstStyle>
            <a:lvl1pPr algn="r">
              <a:defRPr sz="9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145" userDrawn="1">
          <p15:clr>
            <a:srgbClr val="F26B43"/>
          </p15:clr>
        </p15:guide>
        <p15:guide id="2" pos="31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4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83387" cy="508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9670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9670">
                <a:defRPr/>
              </a:pPr>
              <a:t>10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17405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190500"/>
            <a:ext cx="6167438" cy="4627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1546">
              <a:defRPr/>
            </a:pPr>
            <a:r>
              <a:rPr lang="en-US" sz="7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700">
                <a:solidFill>
                  <a:srgbClr val="6E6F73"/>
                </a:solidFill>
                <a:latin typeface="Trebuchet MS"/>
              </a:rPr>
              <a:pPr defTabSz="851546">
                <a:defRPr/>
              </a:pPr>
              <a:t>11</a:t>
            </a:fld>
            <a:endParaRPr lang="en-US" sz="7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7051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72275" cy="508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18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8418">
                <a:defRPr/>
              </a:pPr>
              <a:t>2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72840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61162" cy="50720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6915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6915">
                <a:defRPr/>
              </a:pPr>
              <a:t>3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5079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72275" cy="508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418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8418">
                <a:defRPr/>
              </a:pPr>
              <a:t>4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6311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83387" cy="5087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9670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9670">
                <a:defRPr/>
              </a:pPr>
              <a:t>5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656751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190500"/>
            <a:ext cx="6159500" cy="461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0268">
              <a:defRPr/>
            </a:pPr>
            <a:r>
              <a:rPr lang="en-US" sz="7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700">
                <a:solidFill>
                  <a:srgbClr val="6E6F73"/>
                </a:solidFill>
                <a:latin typeface="Trebuchet MS"/>
              </a:rPr>
              <a:pPr defTabSz="850268">
                <a:defRPr/>
              </a:pPr>
              <a:t>6</a:t>
            </a:fld>
            <a:endParaRPr lang="en-US" sz="7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7043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190500"/>
            <a:ext cx="6148387" cy="4611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48995">
              <a:defRPr/>
            </a:pPr>
            <a:r>
              <a:rPr lang="en-US" sz="7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700">
                <a:solidFill>
                  <a:srgbClr val="6E6F73"/>
                </a:solidFill>
                <a:latin typeface="Trebuchet MS"/>
              </a:rPr>
              <a:pPr defTabSz="848995">
                <a:defRPr/>
              </a:pPr>
              <a:t>7</a:t>
            </a:fld>
            <a:endParaRPr lang="en-US" sz="7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006403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39838" y="209550"/>
            <a:ext cx="6772275" cy="5080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291">
              <a:defRPr/>
            </a:pPr>
            <a:r>
              <a:rPr lang="en-US" sz="8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800">
                <a:solidFill>
                  <a:srgbClr val="6E6F73"/>
                </a:solidFill>
                <a:latin typeface="Trebuchet MS"/>
              </a:rPr>
              <a:pPr defTabSz="918291">
                <a:defRPr/>
              </a:pPr>
              <a:t>8</a:t>
            </a:fld>
            <a:endParaRPr lang="en-US" sz="8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48749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5713" y="190500"/>
            <a:ext cx="6159500" cy="461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50268">
              <a:defRPr/>
            </a:pPr>
            <a:r>
              <a:rPr lang="en-US" sz="700" dirty="0">
                <a:solidFill>
                  <a:srgbClr val="6E6F73"/>
                </a:solidFill>
                <a:latin typeface="Trebuchet MS"/>
              </a:rPr>
              <a:t>Notes view: </a:t>
            </a:r>
            <a:fld id="{128CEAFE-FA94-43E5-B0FF-D47E1CCDD1B4}" type="slidenum">
              <a:rPr lang="en-US" sz="700">
                <a:solidFill>
                  <a:srgbClr val="6E6F73"/>
                </a:solidFill>
                <a:latin typeface="Trebuchet MS"/>
              </a:rPr>
              <a:pPr defTabSz="850268">
                <a:defRPr/>
              </a:pPr>
              <a:t>9</a:t>
            </a:fld>
            <a:endParaRPr lang="en-US" sz="700" dirty="0">
              <a:solidFill>
                <a:srgbClr val="6E6F73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48857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5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tags" Target="../tags/tag5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.v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1.emf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58.xml"/><Relationship Id="rId7" Type="http://schemas.openxmlformats.org/officeDocument/2006/relationships/oleObject" Target="../embeddings/oleObject4.bin"/><Relationship Id="rId2" Type="http://schemas.openxmlformats.org/officeDocument/2006/relationships/tags" Target="../tags/tag57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62.xml"/><Relationship Id="rId7" Type="http://schemas.openxmlformats.org/officeDocument/2006/relationships/oleObject" Target="../embeddings/oleObject5.bin"/><Relationship Id="rId2" Type="http://schemas.openxmlformats.org/officeDocument/2006/relationships/tags" Target="../tags/tag61.xml"/><Relationship Id="rId1" Type="http://schemas.openxmlformats.org/officeDocument/2006/relationships/vmlDrawing" Target="../drawings/vmlDrawing5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7" Type="http://schemas.openxmlformats.org/officeDocument/2006/relationships/image" Target="../media/image2.png"/><Relationship Id="rId2" Type="http://schemas.openxmlformats.org/officeDocument/2006/relationships/tags" Target="../tags/tag6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tags" Target="../tags/tag6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vmlDrawing" Target="../drawings/vmlDrawing7.v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9" Type="http://schemas.openxmlformats.org/officeDocument/2006/relationships/image" Target="../media/image1.emf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3.xml"/><Relationship Id="rId7" Type="http://schemas.openxmlformats.org/officeDocument/2006/relationships/oleObject" Target="../embeddings/oleObject8.bin"/><Relationship Id="rId2" Type="http://schemas.openxmlformats.org/officeDocument/2006/relationships/tags" Target="../tags/tag72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5.xml"/><Relationship Id="rId4" Type="http://schemas.openxmlformats.org/officeDocument/2006/relationships/tags" Target="../tags/tag74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77.xml"/><Relationship Id="rId7" Type="http://schemas.openxmlformats.org/officeDocument/2006/relationships/oleObject" Target="../embeddings/oleObject9.bin"/><Relationship Id="rId2" Type="http://schemas.openxmlformats.org/officeDocument/2006/relationships/tags" Target="../tags/tag76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2.png"/><Relationship Id="rId2" Type="http://schemas.openxmlformats.org/officeDocument/2006/relationships/tags" Target="../tags/tag8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5.png"/><Relationship Id="rId2" Type="http://schemas.openxmlformats.org/officeDocument/2006/relationships/tags" Target="../tags/tag8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3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5279186"/>
            <a:ext cx="9144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5688485" y="2219677"/>
            <a:ext cx="580573" cy="63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3397" y="0"/>
            <a:ext cx="9164096" cy="52546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578104" y="1509486"/>
            <a:ext cx="5936370" cy="4646514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923"/>
              </a:spcAft>
            </a:pPr>
            <a:endParaRPr lang="en-US" sz="1108" kern="0" dirty="0">
              <a:solidFill>
                <a:srgbClr val="FFFFFF"/>
              </a:solidFill>
            </a:endParaRPr>
          </a:p>
        </p:txBody>
      </p:sp>
      <p:sp>
        <p:nvSpPr>
          <p:cNvPr id="13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6963568" y="5570646"/>
            <a:ext cx="1363511" cy="896833"/>
          </a:xfrm>
          <a:prstGeom prst="rect">
            <a:avLst/>
          </a:prstGeom>
        </p:spPr>
        <p:txBody>
          <a:bodyPr anchor="b"/>
          <a:lstStyle>
            <a:lvl1pPr algn="ctr">
              <a:defRPr sz="1477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817478" y="6207842"/>
            <a:ext cx="5014337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23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11020" indent="0" algn="ctr">
              <a:buNone/>
              <a:defRPr/>
            </a:lvl4pPr>
            <a:lvl5pPr marL="422039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17478" y="5495710"/>
            <a:ext cx="5014337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92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22039" indent="0" algn="ctr">
              <a:buNone/>
              <a:defRPr sz="1846"/>
            </a:lvl2pPr>
            <a:lvl3pPr marL="844078" indent="0" algn="ctr">
              <a:buNone/>
              <a:defRPr sz="1662"/>
            </a:lvl3pPr>
            <a:lvl4pPr marL="1266117" indent="0" algn="ctr">
              <a:buNone/>
              <a:defRPr sz="1477"/>
            </a:lvl4pPr>
            <a:lvl5pPr marL="1688155" indent="0" algn="ctr">
              <a:buNone/>
              <a:defRPr sz="1477"/>
            </a:lvl5pPr>
            <a:lvl6pPr marL="2110195" indent="0" algn="ctr">
              <a:buNone/>
              <a:defRPr sz="1477"/>
            </a:lvl6pPr>
            <a:lvl7pPr marL="2532233" indent="0" algn="ctr">
              <a:buNone/>
              <a:defRPr sz="1477"/>
            </a:lvl7pPr>
            <a:lvl8pPr marL="2954272" indent="0" algn="ctr">
              <a:buNone/>
              <a:defRPr sz="1477"/>
            </a:lvl8pPr>
            <a:lvl9pPr marL="3376311" indent="0" algn="ctr">
              <a:buNone/>
              <a:defRPr sz="1477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817478" y="2714174"/>
            <a:ext cx="5014337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3692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18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" y="1701958"/>
            <a:ext cx="677022" cy="7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 userDrawn="1"/>
        </p:nvSpPr>
        <p:spPr>
          <a:xfrm>
            <a:off x="1910733" y="1701958"/>
            <a:ext cx="3005230" cy="7553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ru-RU" sz="1292" b="1" dirty="0">
                <a:solidFill>
                  <a:srgbClr val="FFFFFF"/>
                </a:solidFill>
                <a:effectLst/>
              </a:rPr>
              <a:t>Министерство</a:t>
            </a:r>
            <a:r>
              <a:rPr lang="ru-RU" sz="1292" b="1" baseline="0" dirty="0">
                <a:solidFill>
                  <a:srgbClr val="FFFFFF"/>
                </a:solidFill>
                <a:effectLst/>
              </a:rPr>
              <a:t> труда и</a:t>
            </a:r>
          </a:p>
          <a:p>
            <a:pPr algn="l"/>
            <a:r>
              <a:rPr lang="ru-RU" sz="1292" b="1" baseline="0" dirty="0">
                <a:solidFill>
                  <a:srgbClr val="FFFFFF"/>
                </a:solidFill>
                <a:effectLst/>
              </a:rPr>
              <a:t>Социальной защиты населения</a:t>
            </a:r>
          </a:p>
          <a:p>
            <a:pPr algn="l"/>
            <a:r>
              <a:rPr lang="ru-RU" sz="1292" b="1" baseline="0" dirty="0">
                <a:solidFill>
                  <a:srgbClr val="FFFFFF"/>
                </a:solidFill>
                <a:effectLst/>
              </a:rPr>
              <a:t>Республики Казахстан</a:t>
            </a:r>
            <a:endParaRPr lang="en-US" sz="1292" b="1" dirty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452715" y="0"/>
            <a:ext cx="384878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gray">
          <a:xfrm>
            <a:off x="5830892" y="0"/>
            <a:ext cx="3313108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32000" y="0"/>
            <a:ext cx="3312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62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2"/>
          <p:cNvSpPr>
            <a:spLocks noGrp="1"/>
          </p:cNvSpPr>
          <p:nvPr userDrawn="1">
            <p:ph type="dt" sz="half" idx="1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581539" y="1785600"/>
            <a:ext cx="4567391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ArrowPanelGray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Title 2"/>
          <p:cNvSpPr>
            <a:spLocks noGrp="1"/>
          </p:cNvSpPr>
          <p:nvPr userDrawn="1">
            <p:ph type="title" hasCustomPrompt="1"/>
          </p:nvPr>
        </p:nvSpPr>
        <p:spPr>
          <a:xfrm>
            <a:off x="581539" y="2680200"/>
            <a:ext cx="1831662" cy="14976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rowPanelGray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581539" y="2680199"/>
            <a:ext cx="1831662" cy="1497600"/>
          </a:xfrm>
        </p:spPr>
        <p:txBody>
          <a:bodyPr anchor="ctr" anchorCtr="0">
            <a:noAutofit/>
          </a:bodyPr>
          <a:lstStyle>
            <a:lvl1pPr>
              <a:defRPr sz="2585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301049" y="3402831"/>
            <a:ext cx="2487384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00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43" y="3395665"/>
            <a:ext cx="119868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4118269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 userDrawn="1">
            <p:ph type="dt" sz="half" idx="11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1785600"/>
            <a:ext cx="296584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rrowPanelGray"/>
          <p:cNvSpPr>
            <a:spLocks noChangeArrowheads="1"/>
          </p:cNvSpPr>
          <p:nvPr userDrawn="1"/>
        </p:nvSpPr>
        <p:spPr bwMode="auto">
          <a:xfrm>
            <a:off x="-1" y="0"/>
            <a:ext cx="4118269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</a:endParaRPr>
          </a:p>
        </p:txBody>
      </p:sp>
      <p:sp>
        <p:nvSpPr>
          <p:cNvPr id="1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1785600"/>
            <a:ext cx="2965846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385805" y="3416300"/>
            <a:ext cx="2487384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7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rrowPanelGray"/>
          <p:cNvSpPr/>
          <p:nvPr userDrawn="1"/>
        </p:nvSpPr>
        <p:spPr bwMode="white">
          <a:xfrm>
            <a:off x="2" y="0"/>
            <a:ext cx="4819432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3412754" cy="35804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rrowPanelGray"/>
          <p:cNvSpPr/>
          <p:nvPr userDrawn="1"/>
        </p:nvSpPr>
        <p:spPr bwMode="white">
          <a:xfrm>
            <a:off x="2" y="0"/>
            <a:ext cx="4819432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3412754" cy="35804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585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033319" y="3407806"/>
            <a:ext cx="248738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8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6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Gray"/>
          <p:cNvSpPr/>
          <p:nvPr userDrawn="1"/>
        </p:nvSpPr>
        <p:spPr bwMode="white">
          <a:xfrm>
            <a:off x="0" y="0"/>
            <a:ext cx="6279092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622801"/>
            <a:ext cx="4567614" cy="358047"/>
          </a:xfrm>
        </p:spPr>
        <p:txBody>
          <a:bodyPr/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Gray"/>
          <p:cNvSpPr/>
          <p:nvPr userDrawn="1"/>
        </p:nvSpPr>
        <p:spPr bwMode="white">
          <a:xfrm>
            <a:off x="0" y="0"/>
            <a:ext cx="6279092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622801"/>
            <a:ext cx="4567614" cy="358047"/>
          </a:xfrm>
        </p:spPr>
        <p:txBody>
          <a:bodyPr/>
          <a:lstStyle>
            <a:lvl1pPr>
              <a:defRPr sz="2585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505250" y="3407806"/>
            <a:ext cx="248738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9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ge"/>
          <p:cNvSpPr txBox="1"/>
          <p:nvPr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3826333"/>
            <a:ext cx="7982031" cy="1606550"/>
          </a:xfrm>
        </p:spPr>
        <p:txBody>
          <a:bodyPr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7982031" cy="358047"/>
          </a:xfrm>
        </p:spPr>
        <p:txBody>
          <a:bodyPr/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3826333"/>
            <a:ext cx="7982031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581540" y="625475"/>
            <a:ext cx="847123" cy="91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5157009" y="1566643"/>
            <a:ext cx="769257" cy="7204727"/>
          </a:xfrm>
          <a:prstGeom prst="rect">
            <a:avLst/>
          </a:prstGeom>
        </p:spPr>
      </p:pic>
      <p:grpSp>
        <p:nvGrpSpPr>
          <p:cNvPr id="57" name="Bubble"/>
          <p:cNvGrpSpPr/>
          <p:nvPr userDrawn="1"/>
        </p:nvGrpSpPr>
        <p:grpSpPr>
          <a:xfrm>
            <a:off x="1" y="3"/>
            <a:ext cx="9143998" cy="5859885"/>
            <a:chOff x="1" y="0"/>
            <a:chExt cx="9905998" cy="5859885"/>
          </a:xfrm>
        </p:grpSpPr>
        <p:sp>
          <p:nvSpPr>
            <p:cNvPr id="4" name="Rectangle 3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66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6" name="Right Triangle 55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662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6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7982031" cy="358047"/>
          </a:xfrm>
        </p:spPr>
        <p:txBody>
          <a:bodyPr/>
          <a:lstStyle>
            <a:lvl1pPr>
              <a:defRPr sz="2585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1"/>
          <p:cNvSpPr>
            <a:spLocks noGrp="1"/>
          </p:cNvSpPr>
          <p:nvPr userDrawn="1">
            <p:ph type="dt" sz="half" idx="10"/>
          </p:nvPr>
        </p:nvSpPr>
        <p:spPr>
          <a:xfrm>
            <a:off x="7304123" y="6416898"/>
            <a:ext cx="953724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/>
          <p:cNvSpPr txBox="1"/>
          <p:nvPr userDrawn="1"/>
        </p:nvSpPr>
        <p:spPr>
          <a:xfrm rot="16200000">
            <a:off x="6448082" y="3926251"/>
            <a:ext cx="5133975" cy="8944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2017 by The Boston Consulting Group, Inc. All rights reserved.</a:t>
            </a:r>
          </a:p>
        </p:txBody>
      </p:sp>
      <p:sp>
        <p:nvSpPr>
          <p:cNvPr id="6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grpSp>
        <p:nvGrpSpPr>
          <p:cNvPr id="52" name="A4Grid"/>
          <p:cNvGrpSpPr/>
          <p:nvPr userDrawn="1"/>
        </p:nvGrpSpPr>
        <p:grpSpPr>
          <a:xfrm>
            <a:off x="0" y="0"/>
            <a:ext cx="9144000" cy="68580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108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10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8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8" dirty="0">
                <a:latin typeface="+mn-lt"/>
              </a:endParaRPr>
            </a:p>
          </p:txBody>
        </p:sp>
        <p:sp>
          <p:nvSpPr>
            <p:cNvPr id="59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8" dirty="0">
                <a:latin typeface="+mn-lt"/>
              </a:endParaRPr>
            </a:p>
          </p:txBody>
        </p:sp>
        <p:grpSp>
          <p:nvGrpSpPr>
            <p:cNvPr id="60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115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6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7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8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9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20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39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40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41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42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43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grpSp>
          <p:nvGrpSpPr>
            <p:cNvPr id="61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71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2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3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4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6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9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1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2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3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4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5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6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7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8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09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0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1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2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114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grpSp>
          <p:nvGrpSpPr>
            <p:cNvPr id="62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5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6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7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8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0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sp>
          <p:nvSpPr>
            <p:cNvPr id="63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23"/>
                </a:spcAft>
              </a:pPr>
              <a:endParaRPr lang="en-US" sz="110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4" name="Footnote example"/>
            <p:cNvSpPr txBox="1">
              <a:spLocks noChangeAspect="1"/>
            </p:cNvSpPr>
            <p:nvPr userDrawn="1"/>
          </p:nvSpPr>
          <p:spPr>
            <a:xfrm>
              <a:off x="629398" y="6134619"/>
              <a:ext cx="7283401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1. </a:t>
              </a:r>
              <a:r>
                <a:rPr lang="en-IN" sz="923" dirty="0" err="1">
                  <a:solidFill>
                    <a:srgbClr val="A6A6A6"/>
                  </a:solidFill>
                  <a:latin typeface="+mn-lt"/>
                </a:rPr>
                <a:t>xxxx</a:t>
              </a:r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  2. </a:t>
              </a:r>
              <a:r>
                <a:rPr lang="en-IN" sz="923" dirty="0" err="1">
                  <a:solidFill>
                    <a:srgbClr val="A6A6A6"/>
                  </a:solidFill>
                  <a:latin typeface="+mn-lt"/>
                </a:rPr>
                <a:t>xxxx</a:t>
              </a:r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  3. List footnotes in numerical order. Footnote numbers are not bracketed. Use 10pt font</a:t>
              </a:r>
            </a:p>
            <a:p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Note: Do not put a period at the end of the note or the source</a:t>
              </a:r>
            </a:p>
            <a:p>
              <a:r>
                <a:rPr lang="en-IN" sz="923" dirty="0">
                  <a:solidFill>
                    <a:srgbClr val="A6A6A6"/>
                  </a:solidFill>
                  <a:latin typeface="+mn-lt"/>
                </a:rPr>
                <a:t>Source: Include a source for every chart that you use. Separate sources with a semicolon; BCG-related sources go at the end</a:t>
              </a:r>
              <a:endParaRPr kumimoji="0" lang="en-US" sz="923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nelWhite"/>
          <p:cNvSpPr/>
          <p:nvPr userDrawn="1"/>
        </p:nvSpPr>
        <p:spPr>
          <a:xfrm>
            <a:off x="0" y="5279186"/>
            <a:ext cx="9144000" cy="157881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" t="8741" r="102" b="27"/>
          <a:stretch/>
        </p:blipFill>
        <p:spPr>
          <a:xfrm rot="16200000" flipH="1">
            <a:off x="5688485" y="2219677"/>
            <a:ext cx="580573" cy="63304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405" r="38" b="24949"/>
          <a:stretch/>
        </p:blipFill>
        <p:spPr>
          <a:xfrm>
            <a:off x="-13397" y="0"/>
            <a:ext cx="9164096" cy="525462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rot="10800000">
            <a:off x="578104" y="1509486"/>
            <a:ext cx="5936370" cy="4646514"/>
          </a:xfrm>
          <a:prstGeom prst="rect">
            <a:avLst/>
          </a:prstGeom>
          <a:gradFill>
            <a:gsLst>
              <a:gs pos="0">
                <a:srgbClr val="071117"/>
              </a:gs>
              <a:gs pos="100000">
                <a:srgbClr val="295E7E">
                  <a:alpha val="90000"/>
                </a:srgbClr>
              </a:gs>
            </a:gsLst>
            <a:lin ang="84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923"/>
              </a:spcAft>
            </a:pPr>
            <a:endParaRPr lang="en-US" sz="1108" kern="0" dirty="0">
              <a:solidFill>
                <a:srgbClr val="FFFFFF"/>
              </a:solidFill>
            </a:endParaRPr>
          </a:p>
        </p:txBody>
      </p:sp>
      <p:sp>
        <p:nvSpPr>
          <p:cNvPr id="14" name="Log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6963568" y="5570646"/>
            <a:ext cx="1363511" cy="896833"/>
          </a:xfrm>
          <a:prstGeom prst="rect">
            <a:avLst/>
          </a:prstGeom>
        </p:spPr>
        <p:txBody>
          <a:bodyPr anchor="b"/>
          <a:lstStyle>
            <a:lvl1pPr algn="ctr">
              <a:defRPr sz="1477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817478" y="6207842"/>
            <a:ext cx="5014337" cy="327148"/>
          </a:xfrm>
          <a:prstGeom prst="rect">
            <a:avLst/>
          </a:prstGeom>
          <a:noFill/>
        </p:spPr>
        <p:txBody>
          <a:bodyPr anchor="ctr"/>
          <a:lstStyle>
            <a:lvl1pPr algn="l">
              <a:lnSpc>
                <a:spcPct val="110000"/>
              </a:lnSpc>
              <a:buNone/>
              <a:defRPr sz="923" b="1" cap="all" baseline="0">
                <a:solidFill>
                  <a:schemeClr val="accent5"/>
                </a:solidFill>
                <a:latin typeface="+mn-lt"/>
                <a:sym typeface="Trebuchet MS" panose="020B0603020202020204" pitchFamily="34" charset="0"/>
              </a:defRPr>
            </a:lvl1pPr>
            <a:lvl2pPr algn="ctr">
              <a:buNone/>
              <a:defRPr/>
            </a:lvl2pPr>
            <a:lvl3pPr marL="0" indent="0" algn="ctr">
              <a:buNone/>
              <a:defRPr/>
            </a:lvl3pPr>
            <a:lvl4pPr marL="211020" indent="0" algn="ctr">
              <a:buNone/>
              <a:defRPr/>
            </a:lvl4pPr>
            <a:lvl5pPr marL="422039" indent="0" algn="ctr">
              <a:buNone/>
              <a:defRPr/>
            </a:lvl5pPr>
          </a:lstStyle>
          <a:p>
            <a:pPr lvl="0"/>
            <a:r>
              <a:rPr lang="en-US" dirty="0"/>
              <a:t>Click to edit date/place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817478" y="5495710"/>
            <a:ext cx="5014337" cy="43619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10000"/>
              </a:lnSpc>
              <a:buNone/>
              <a:defRPr sz="1292"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  <a:lvl2pPr marL="422039" indent="0" algn="ctr">
              <a:buNone/>
              <a:defRPr sz="1846"/>
            </a:lvl2pPr>
            <a:lvl3pPr marL="844078" indent="0" algn="ctr">
              <a:buNone/>
              <a:defRPr sz="1662"/>
            </a:lvl3pPr>
            <a:lvl4pPr marL="1266117" indent="0" algn="ctr">
              <a:buNone/>
              <a:defRPr sz="1477"/>
            </a:lvl4pPr>
            <a:lvl5pPr marL="1688155" indent="0" algn="ctr">
              <a:buNone/>
              <a:defRPr sz="1477"/>
            </a:lvl5pPr>
            <a:lvl6pPr marL="2110195" indent="0" algn="ctr">
              <a:buNone/>
              <a:defRPr sz="1477"/>
            </a:lvl6pPr>
            <a:lvl7pPr marL="2532233" indent="0" algn="ctr">
              <a:buNone/>
              <a:defRPr sz="1477"/>
            </a:lvl7pPr>
            <a:lvl8pPr marL="2954272" indent="0" algn="ctr">
              <a:buNone/>
              <a:defRPr sz="1477"/>
            </a:lvl8pPr>
            <a:lvl9pPr marL="3376311" indent="0" algn="ctr">
              <a:buNone/>
              <a:defRPr sz="1477"/>
            </a:lvl9pPr>
          </a:lstStyle>
          <a:p>
            <a:r>
              <a:rPr lang="en-US" dirty="0"/>
              <a:t>Subtitle in sentence case</a:t>
            </a:r>
          </a:p>
        </p:txBody>
      </p:sp>
      <p:sp>
        <p:nvSpPr>
          <p:cNvPr id="2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817478" y="2714174"/>
            <a:ext cx="5014337" cy="23104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93000"/>
              </a:lnSpc>
              <a:defRPr sz="3692" b="0" baseline="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Title in Title Case</a:t>
            </a:r>
          </a:p>
        </p:txBody>
      </p:sp>
      <p:pic>
        <p:nvPicPr>
          <p:cNvPr id="23" name="Picture 2" descr="Image result for министерство труда казахстана 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031" y="1701958"/>
            <a:ext cx="677022" cy="75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 userDrawn="1"/>
        </p:nvSpPr>
        <p:spPr>
          <a:xfrm>
            <a:off x="1910733" y="1701958"/>
            <a:ext cx="3005230" cy="7553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sx="0" sy="0" rotWithShape="0">
              <a:scrgbClr r="0" g="0" b="0"/>
            </a:outerShdw>
          </a:effectLst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wrap="square" lIns="0" tIns="0" rIns="0" bIns="0" rtlCol="0" anchor="ctr">
            <a:noAutofit/>
          </a:bodyPr>
          <a:lstStyle/>
          <a:p>
            <a:pPr algn="l"/>
            <a:r>
              <a:rPr lang="ru-RU" sz="1292" b="1" dirty="0">
                <a:solidFill>
                  <a:srgbClr val="FFFFFF"/>
                </a:solidFill>
                <a:effectLst/>
              </a:rPr>
              <a:t>Министерство</a:t>
            </a:r>
            <a:r>
              <a:rPr lang="ru-RU" sz="1292" b="1" baseline="0" dirty="0">
                <a:solidFill>
                  <a:srgbClr val="FFFFFF"/>
                </a:solidFill>
                <a:effectLst/>
              </a:rPr>
              <a:t> труда и</a:t>
            </a:r>
          </a:p>
          <a:p>
            <a:pPr algn="l"/>
            <a:r>
              <a:rPr lang="ru-RU" sz="1292" b="1" baseline="0" dirty="0">
                <a:solidFill>
                  <a:srgbClr val="FFFFFF"/>
                </a:solidFill>
                <a:effectLst/>
              </a:rPr>
              <a:t>Социальной защиты населения</a:t>
            </a:r>
          </a:p>
          <a:p>
            <a:pPr algn="l"/>
            <a:r>
              <a:rPr lang="ru-RU" sz="1292" b="1" baseline="0" dirty="0">
                <a:solidFill>
                  <a:srgbClr val="FFFFFF"/>
                </a:solidFill>
                <a:effectLst/>
              </a:rPr>
              <a:t>Республики Казахстан</a:t>
            </a:r>
            <a:endParaRPr lang="en-US" sz="1292" b="1" dirty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1538" y="622803"/>
            <a:ext cx="7982031" cy="306751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anelGray"/>
          <p:cNvSpPr/>
          <p:nvPr userDrawn="1"/>
        </p:nvSpPr>
        <p:spPr bwMode="ltGray">
          <a:xfrm>
            <a:off x="1" y="3"/>
            <a:ext cx="355262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81539" y="1544274"/>
            <a:ext cx="251963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2585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nelGray"/>
          <p:cNvSpPr/>
          <p:nvPr userDrawn="1"/>
        </p:nvSpPr>
        <p:spPr bwMode="white">
          <a:xfrm>
            <a:off x="2" y="-1309"/>
            <a:ext cx="3552369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4406" tIns="42203" rIns="84406" bIns="422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81539" y="2158991"/>
            <a:ext cx="2730092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77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22039" indent="0" algn="ctr">
              <a:buNone/>
              <a:defRPr sz="1846"/>
            </a:lvl2pPr>
            <a:lvl3pPr marL="844078" indent="0" algn="ctr">
              <a:buNone/>
              <a:defRPr sz="1662"/>
            </a:lvl3pPr>
            <a:lvl4pPr marL="1266117" indent="0" algn="ctr">
              <a:buNone/>
              <a:defRPr sz="1477"/>
            </a:lvl4pPr>
            <a:lvl5pPr marL="1688155" indent="0" algn="ctr">
              <a:buNone/>
              <a:defRPr sz="1477"/>
            </a:lvl5pPr>
            <a:lvl6pPr marL="2110195" indent="0" algn="ctr">
              <a:buNone/>
              <a:defRPr sz="1477"/>
            </a:lvl6pPr>
            <a:lvl7pPr marL="2532233" indent="0" algn="ctr">
              <a:buNone/>
              <a:defRPr sz="1477"/>
            </a:lvl7pPr>
            <a:lvl8pPr marL="2954272" indent="0" algn="ctr">
              <a:buNone/>
              <a:defRPr sz="1477"/>
            </a:lvl8pPr>
            <a:lvl9pPr marL="3376311" indent="0" algn="ctr">
              <a:buNone/>
              <a:defRPr sz="1477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81539" y="1227052"/>
            <a:ext cx="2730092" cy="664797"/>
          </a:xfrm>
        </p:spPr>
        <p:txBody>
          <a:bodyPr anchor="t">
            <a:noAutofit/>
          </a:bodyPr>
          <a:lstStyle>
            <a:lvl1pPr>
              <a:defRPr sz="221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817477" y="2668041"/>
            <a:ext cx="7510154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Square"/>
          <p:cNvSpPr>
            <a:spLocks noChangeAspect="1"/>
          </p:cNvSpPr>
          <p:nvPr userDrawn="1"/>
        </p:nvSpPr>
        <p:spPr bwMode="white">
          <a:xfrm>
            <a:off x="817478" y="1457803"/>
            <a:ext cx="846209" cy="918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8" y="3826800"/>
            <a:ext cx="7982031" cy="2041200"/>
          </a:xfrm>
        </p:spPr>
        <p:txBody>
          <a:bodyPr anchor="t">
            <a:noAutofit/>
          </a:bodyPr>
          <a:lstStyle>
            <a:lvl1pPr>
              <a:defRPr sz="4062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Line"/>
          <p:cNvCxnSpPr/>
          <p:nvPr userDrawn="1"/>
        </p:nvCxnSpPr>
        <p:spPr bwMode="white">
          <a:xfrm>
            <a:off x="581540" y="3682800"/>
            <a:ext cx="8563569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88662" y="0"/>
            <a:ext cx="385477" cy="6858000"/>
          </a:xfrm>
          <a:prstGeom prst="rect">
            <a:avLst/>
          </a:prstGeom>
        </p:spPr>
      </p:pic>
      <p:sp>
        <p:nvSpPr>
          <p:cNvPr id="65" name="PanelGray"/>
          <p:cNvSpPr/>
          <p:nvPr userDrawn="1"/>
        </p:nvSpPr>
        <p:spPr bwMode="white">
          <a:xfrm>
            <a:off x="2" y="0"/>
            <a:ext cx="309954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681103"/>
            <a:ext cx="2282954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21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58992" y="0"/>
            <a:ext cx="385477" cy="6858000"/>
          </a:xfrm>
          <a:prstGeom prst="rect">
            <a:avLst/>
          </a:prstGeom>
        </p:spPr>
      </p:pic>
      <p:sp>
        <p:nvSpPr>
          <p:cNvPr id="64" name="PanelWhite"/>
          <p:cNvSpPr/>
          <p:nvPr userDrawn="1"/>
        </p:nvSpPr>
        <p:spPr bwMode="white">
          <a:xfrm>
            <a:off x="1" y="0"/>
            <a:ext cx="53646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622803"/>
            <a:ext cx="4563113" cy="3067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91370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3" name="PanelWhite"/>
          <p:cNvSpPr/>
          <p:nvPr userDrawn="1"/>
        </p:nvSpPr>
        <p:spPr bwMode="white">
          <a:xfrm>
            <a:off x="0" y="0"/>
            <a:ext cx="672616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 userDrawn="1"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581539" y="622803"/>
            <a:ext cx="5932266" cy="3067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3102278" y="-1309"/>
            <a:ext cx="6041722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681103"/>
            <a:ext cx="2282954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215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194425" y="0"/>
            <a:ext cx="385477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1446" y="0"/>
            <a:ext cx="4572554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66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9" y="1785600"/>
            <a:ext cx="3203446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295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452715" y="0"/>
            <a:ext cx="384878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gray">
          <a:xfrm>
            <a:off x="5830892" y="0"/>
            <a:ext cx="3313108" cy="6858000"/>
          </a:xfrm>
          <a:custGeom>
            <a:avLst/>
            <a:gdLst>
              <a:gd name="connsiteX0" fmla="*/ 0 w 3584692"/>
              <a:gd name="connsiteY0" fmla="*/ 0 h 6858000"/>
              <a:gd name="connsiteX1" fmla="*/ 3584692 w 3584692"/>
              <a:gd name="connsiteY1" fmla="*/ 0 h 6858000"/>
              <a:gd name="connsiteX2" fmla="*/ 3584692 w 3584692"/>
              <a:gd name="connsiteY2" fmla="*/ 6858000 h 6858000"/>
              <a:gd name="connsiteX3" fmla="*/ 0 w 35846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4692" h="6858000">
                <a:moveTo>
                  <a:pt x="0" y="0"/>
                </a:moveTo>
                <a:lnTo>
                  <a:pt x="3584692" y="0"/>
                </a:lnTo>
                <a:lnTo>
                  <a:pt x="35846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832000" y="0"/>
            <a:ext cx="3312000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62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538" y="1785600"/>
            <a:ext cx="4565908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rrowPanelWhite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581540" y="2771848"/>
            <a:ext cx="1831015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21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 userDrawn="1"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blackWhite">
          <a:xfrm>
            <a:off x="817477" y="2668041"/>
            <a:ext cx="7509600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56" name="Square"/>
          <p:cNvSpPr>
            <a:spLocks noChangeAspect="1"/>
          </p:cNvSpPr>
          <p:nvPr userDrawn="1"/>
        </p:nvSpPr>
        <p:spPr bwMode="white">
          <a:xfrm>
            <a:off x="817478" y="1457803"/>
            <a:ext cx="846605" cy="91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ArrowPanelWhite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581540" y="2771848"/>
            <a:ext cx="1831015" cy="1314311"/>
          </a:xfrm>
        </p:spPr>
        <p:txBody>
          <a:bodyPr anchor="ctr" anchorCtr="0">
            <a:noAutofit/>
          </a:bodyPr>
          <a:lstStyle>
            <a:lvl1pPr>
              <a:defRPr sz="2585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1301049" y="3402831"/>
            <a:ext cx="2487384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943" y="3395665"/>
            <a:ext cx="119868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4118269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1785600"/>
            <a:ext cx="2967508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ArrowPanelWhite"/>
          <p:cNvSpPr>
            <a:spLocks noChangeArrowheads="1"/>
          </p:cNvSpPr>
          <p:nvPr userDrawn="1"/>
        </p:nvSpPr>
        <p:spPr bwMode="auto">
          <a:xfrm>
            <a:off x="-1" y="0"/>
            <a:ext cx="4118269" cy="6858000"/>
          </a:xfrm>
          <a:custGeom>
            <a:avLst/>
            <a:gdLst>
              <a:gd name="connsiteX0" fmla="*/ 0 w 4461458"/>
              <a:gd name="connsiteY0" fmla="*/ 0 h 6858000"/>
              <a:gd name="connsiteX1" fmla="*/ 7374 w 4461458"/>
              <a:gd name="connsiteY1" fmla="*/ 0 h 6858000"/>
              <a:gd name="connsiteX2" fmla="*/ 267399 w 4461458"/>
              <a:gd name="connsiteY2" fmla="*/ 0 h 6858000"/>
              <a:gd name="connsiteX3" fmla="*/ 3759269 w 4461458"/>
              <a:gd name="connsiteY3" fmla="*/ 0 h 6858000"/>
              <a:gd name="connsiteX4" fmla="*/ 4461458 w 4461458"/>
              <a:gd name="connsiteY4" fmla="*/ 3429000 h 6858000"/>
              <a:gd name="connsiteX5" fmla="*/ 3759269 w 4461458"/>
              <a:gd name="connsiteY5" fmla="*/ 6858000 h 6858000"/>
              <a:gd name="connsiteX6" fmla="*/ 267399 w 4461458"/>
              <a:gd name="connsiteY6" fmla="*/ 6858000 h 6858000"/>
              <a:gd name="connsiteX7" fmla="*/ 7374 w 4461458"/>
              <a:gd name="connsiteY7" fmla="*/ 6858000 h 6858000"/>
              <a:gd name="connsiteX8" fmla="*/ 0 w 4461458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61458" h="6858000">
                <a:moveTo>
                  <a:pt x="0" y="0"/>
                </a:moveTo>
                <a:lnTo>
                  <a:pt x="7374" y="0"/>
                </a:lnTo>
                <a:lnTo>
                  <a:pt x="267399" y="0"/>
                </a:lnTo>
                <a:lnTo>
                  <a:pt x="3759269" y="0"/>
                </a:lnTo>
                <a:lnTo>
                  <a:pt x="4461458" y="3429000"/>
                </a:lnTo>
                <a:lnTo>
                  <a:pt x="3759269" y="6858000"/>
                </a:lnTo>
                <a:lnTo>
                  <a:pt x="267399" y="6858000"/>
                </a:lnTo>
                <a:lnTo>
                  <a:pt x="7374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1785600"/>
            <a:ext cx="2967508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954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2385805" y="3416300"/>
            <a:ext cx="2487384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5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1525518"/>
              </p:ext>
            </p:ext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7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2" y="0"/>
            <a:ext cx="4819432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81539" y="622803"/>
            <a:ext cx="3412754" cy="3067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2" y="0"/>
            <a:ext cx="4819432" cy="6858000"/>
          </a:xfrm>
          <a:custGeom>
            <a:avLst/>
            <a:gdLst>
              <a:gd name="connsiteX0" fmla="*/ 0 w 5221051"/>
              <a:gd name="connsiteY0" fmla="*/ 0 h 6858000"/>
              <a:gd name="connsiteX1" fmla="*/ 4397672 w 5221051"/>
              <a:gd name="connsiteY1" fmla="*/ 0 h 6858000"/>
              <a:gd name="connsiteX2" fmla="*/ 5221051 w 5221051"/>
              <a:gd name="connsiteY2" fmla="*/ 3429000 h 6858000"/>
              <a:gd name="connsiteX3" fmla="*/ 4397672 w 5221051"/>
              <a:gd name="connsiteY3" fmla="*/ 6858000 h 6858000"/>
              <a:gd name="connsiteX4" fmla="*/ 0 w 5221051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21051" h="6858000">
                <a:moveTo>
                  <a:pt x="0" y="0"/>
                </a:moveTo>
                <a:lnTo>
                  <a:pt x="4397672" y="0"/>
                </a:lnTo>
                <a:lnTo>
                  <a:pt x="5221051" y="3429000"/>
                </a:lnTo>
                <a:lnTo>
                  <a:pt x="4397672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81539" y="622803"/>
            <a:ext cx="3412754" cy="306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3033319" y="3407806"/>
            <a:ext cx="248738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26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ArrowPanelWhite"/>
          <p:cNvSpPr/>
          <p:nvPr userDrawn="1"/>
        </p:nvSpPr>
        <p:spPr bwMode="white">
          <a:xfrm>
            <a:off x="0" y="0"/>
            <a:ext cx="6279092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9" y="622803"/>
            <a:ext cx="4567614" cy="30675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ArrowPanelWhite"/>
          <p:cNvSpPr/>
          <p:nvPr userDrawn="1"/>
        </p:nvSpPr>
        <p:spPr bwMode="white">
          <a:xfrm>
            <a:off x="0" y="0"/>
            <a:ext cx="6279092" cy="6858000"/>
          </a:xfrm>
          <a:custGeom>
            <a:avLst/>
            <a:gdLst>
              <a:gd name="connsiteX0" fmla="*/ 0 w 6802350"/>
              <a:gd name="connsiteY0" fmla="*/ 0 h 6858000"/>
              <a:gd name="connsiteX1" fmla="*/ 6002090 w 6802350"/>
              <a:gd name="connsiteY1" fmla="*/ 0 h 6858000"/>
              <a:gd name="connsiteX2" fmla="*/ 6802350 w 6802350"/>
              <a:gd name="connsiteY2" fmla="*/ 3429000 h 6858000"/>
              <a:gd name="connsiteX3" fmla="*/ 6002090 w 6802350"/>
              <a:gd name="connsiteY3" fmla="*/ 6858000 h 6858000"/>
              <a:gd name="connsiteX4" fmla="*/ 0 w 68023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2350" h="6858000">
                <a:moveTo>
                  <a:pt x="0" y="0"/>
                </a:moveTo>
                <a:lnTo>
                  <a:pt x="6002090" y="0"/>
                </a:lnTo>
                <a:lnTo>
                  <a:pt x="6802350" y="3429000"/>
                </a:lnTo>
                <a:lnTo>
                  <a:pt x="600209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9" y="622803"/>
            <a:ext cx="4567614" cy="3067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505250" y="3407806"/>
            <a:ext cx="2487384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3826333"/>
            <a:ext cx="7982031" cy="1606550"/>
          </a:xfrm>
        </p:spPr>
        <p:txBody>
          <a:bodyPr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3826333"/>
            <a:ext cx="7982031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844078" rtl="0" eaLnBrk="1" fontAlgn="auto" latinLnBrk="0" hangingPunct="1">
              <a:lnSpc>
                <a:spcPts val="5539"/>
              </a:lnSpc>
              <a:spcBef>
                <a:spcPts val="0"/>
              </a:spcBef>
              <a:spcAft>
                <a:spcPts val="0"/>
              </a:spcAft>
              <a:defRPr lang="en-US" sz="4062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6" name="Square"/>
          <p:cNvSpPr>
            <a:spLocks noChangeAspect="1"/>
          </p:cNvSpPr>
          <p:nvPr userDrawn="1"/>
        </p:nvSpPr>
        <p:spPr bwMode="white">
          <a:xfrm>
            <a:off x="581540" y="622800"/>
            <a:ext cx="847123" cy="91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hadow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633" b="23083"/>
          <a:stretch/>
        </p:blipFill>
        <p:spPr>
          <a:xfrm rot="16200000" flipH="1">
            <a:off x="5157009" y="1566643"/>
            <a:ext cx="769257" cy="7204727"/>
          </a:xfrm>
          <a:prstGeom prst="rect">
            <a:avLst/>
          </a:prstGeom>
        </p:spPr>
      </p:pic>
      <p:sp>
        <p:nvSpPr>
          <p:cNvPr id="6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9" name="Bubble"/>
          <p:cNvGrpSpPr/>
          <p:nvPr userDrawn="1"/>
        </p:nvGrpSpPr>
        <p:grpSpPr>
          <a:xfrm>
            <a:off x="1" y="3"/>
            <a:ext cx="9143998" cy="5859885"/>
            <a:chOff x="1" y="0"/>
            <a:chExt cx="9905998" cy="58598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1" y="0"/>
              <a:ext cx="9905998" cy="49896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662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1" name="Right Triangle 10"/>
            <p:cNvSpPr/>
            <p:nvPr userDrawn="1"/>
          </p:nvSpPr>
          <p:spPr>
            <a:xfrm rot="5400000">
              <a:off x="2109600" y="4820336"/>
              <a:ext cx="1039549" cy="1039549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1662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81538" y="3826800"/>
            <a:ext cx="7982031" cy="2041200"/>
          </a:xfrm>
        </p:spPr>
        <p:txBody>
          <a:bodyPr anchor="t">
            <a:noAutofit/>
          </a:bodyPr>
          <a:lstStyle>
            <a:lvl1pPr>
              <a:defRPr sz="4062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48" name="Line"/>
          <p:cNvCxnSpPr/>
          <p:nvPr userDrawn="1"/>
        </p:nvCxnSpPr>
        <p:spPr bwMode="white">
          <a:xfrm>
            <a:off x="581538" y="3680016"/>
            <a:ext cx="8562462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ge"/>
          <p:cNvSpPr txBox="1"/>
          <p:nvPr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1538" y="622803"/>
            <a:ext cx="7982031" cy="30675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571086" y="2766385"/>
            <a:ext cx="2053662" cy="13252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46"/>
              </a:spcAft>
              <a:buFontTx/>
              <a:buNone/>
            </a:pPr>
            <a:r>
              <a:rPr lang="en-US" sz="4062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17158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A4Grid"/>
          <p:cNvGrpSpPr/>
          <p:nvPr userDrawn="1"/>
        </p:nvGrpSpPr>
        <p:grpSpPr>
          <a:xfrm>
            <a:off x="0" y="0"/>
            <a:ext cx="9144000" cy="6858000"/>
            <a:chOff x="0" y="0"/>
            <a:chExt cx="9906000" cy="6858000"/>
          </a:xfrm>
        </p:grpSpPr>
        <p:sp>
          <p:nvSpPr>
            <p:cNvPr id="53" name="Slide edges"/>
            <p:cNvSpPr>
              <a:spLocks noChangeAspect="1"/>
            </p:cNvSpPr>
            <p:nvPr/>
          </p:nvSpPr>
          <p:spPr bwMode="auto">
            <a:xfrm>
              <a:off x="0" y="0"/>
              <a:ext cx="9905999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108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54" name="No-fly zone"/>
            <p:cNvSpPr/>
            <p:nvPr userDrawn="1"/>
          </p:nvSpPr>
          <p:spPr>
            <a:xfrm>
              <a:off x="0" y="0"/>
              <a:ext cx="9906000" cy="6858000"/>
            </a:xfrm>
            <a:custGeom>
              <a:avLst/>
              <a:gdLst>
                <a:gd name="connsiteX0" fmla="*/ 629400 w 9906000"/>
                <a:gd name="connsiteY0" fmla="*/ 622800 h 6858000"/>
                <a:gd name="connsiteX1" fmla="*/ 629400 w 9906000"/>
                <a:gd name="connsiteY1" fmla="*/ 6156000 h 6858000"/>
                <a:gd name="connsiteX2" fmla="*/ 9276600 w 9906000"/>
                <a:gd name="connsiteY2" fmla="*/ 6156000 h 6858000"/>
                <a:gd name="connsiteX3" fmla="*/ 9276600 w 9906000"/>
                <a:gd name="connsiteY3" fmla="*/ 622800 h 6858000"/>
                <a:gd name="connsiteX4" fmla="*/ 0 w 9906000"/>
                <a:gd name="connsiteY4" fmla="*/ 0 h 6858000"/>
                <a:gd name="connsiteX5" fmla="*/ 629400 w 9906000"/>
                <a:gd name="connsiteY5" fmla="*/ 0 h 6858000"/>
                <a:gd name="connsiteX6" fmla="*/ 629400 w 9906000"/>
                <a:gd name="connsiteY6" fmla="*/ 0 h 6858000"/>
                <a:gd name="connsiteX7" fmla="*/ 9276600 w 9906000"/>
                <a:gd name="connsiteY7" fmla="*/ 0 h 6858000"/>
                <a:gd name="connsiteX8" fmla="*/ 9906000 w 9906000"/>
                <a:gd name="connsiteY8" fmla="*/ 0 h 6858000"/>
                <a:gd name="connsiteX9" fmla="*/ 9906000 w 9906000"/>
                <a:gd name="connsiteY9" fmla="*/ 622800 h 6858000"/>
                <a:gd name="connsiteX10" fmla="*/ 9906000 w 9906000"/>
                <a:gd name="connsiteY10" fmla="*/ 6156000 h 6858000"/>
                <a:gd name="connsiteX11" fmla="*/ 9906000 w 9906000"/>
                <a:gd name="connsiteY11" fmla="*/ 6858000 h 6858000"/>
                <a:gd name="connsiteX12" fmla="*/ 9276600 w 9906000"/>
                <a:gd name="connsiteY12" fmla="*/ 6858000 h 6858000"/>
                <a:gd name="connsiteX13" fmla="*/ 629400 w 9906000"/>
                <a:gd name="connsiteY13" fmla="*/ 6858000 h 6858000"/>
                <a:gd name="connsiteX14" fmla="*/ 0 w 9906000"/>
                <a:gd name="connsiteY14" fmla="*/ 6858000 h 6858000"/>
                <a:gd name="connsiteX15" fmla="*/ 0 w 9906000"/>
                <a:gd name="connsiteY1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06000" h="6858000">
                  <a:moveTo>
                    <a:pt x="629400" y="622800"/>
                  </a:moveTo>
                  <a:lnTo>
                    <a:pt x="629400" y="6156000"/>
                  </a:lnTo>
                  <a:lnTo>
                    <a:pt x="9276600" y="6156000"/>
                  </a:lnTo>
                  <a:lnTo>
                    <a:pt x="9276600" y="622800"/>
                  </a:lnTo>
                  <a:close/>
                  <a:moveTo>
                    <a:pt x="0" y="0"/>
                  </a:moveTo>
                  <a:lnTo>
                    <a:pt x="629400" y="0"/>
                  </a:lnTo>
                  <a:lnTo>
                    <a:pt x="629400" y="0"/>
                  </a:lnTo>
                  <a:lnTo>
                    <a:pt x="9276600" y="0"/>
                  </a:lnTo>
                  <a:lnTo>
                    <a:pt x="9906000" y="0"/>
                  </a:lnTo>
                  <a:lnTo>
                    <a:pt x="9906000" y="622800"/>
                  </a:lnTo>
                  <a:lnTo>
                    <a:pt x="9906000" y="6156000"/>
                  </a:lnTo>
                  <a:lnTo>
                    <a:pt x="9906000" y="6858000"/>
                  </a:lnTo>
                  <a:lnTo>
                    <a:pt x="9276600" y="6858000"/>
                  </a:lnTo>
                  <a:lnTo>
                    <a:pt x="629400" y="6858000"/>
                  </a:lnTo>
                  <a:lnTo>
                    <a:pt x="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 sz="110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57" name="Footnote measure"/>
            <p:cNvSpPr>
              <a:spLocks noChangeArrowheads="1"/>
            </p:cNvSpPr>
            <p:nvPr/>
          </p:nvSpPr>
          <p:spPr bwMode="auto">
            <a:xfrm>
              <a:off x="629400" y="6156016"/>
              <a:ext cx="8647200" cy="378303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8" dirty="0">
                <a:latin typeface="+mn-lt"/>
              </a:endParaRPr>
            </a:p>
          </p:txBody>
        </p:sp>
        <p:sp>
          <p:nvSpPr>
            <p:cNvPr id="58" name="Whitespace measure"/>
            <p:cNvSpPr>
              <a:spLocks noChangeArrowheads="1"/>
            </p:cNvSpPr>
            <p:nvPr/>
          </p:nvSpPr>
          <p:spPr bwMode="auto">
            <a:xfrm>
              <a:off x="629400" y="1496705"/>
              <a:ext cx="8647200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108" dirty="0">
                <a:latin typeface="+mn-lt"/>
              </a:endParaRPr>
            </a:p>
          </p:txBody>
        </p:sp>
        <p:grpSp>
          <p:nvGrpSpPr>
            <p:cNvPr id="59" name="Gutter space"/>
            <p:cNvGrpSpPr/>
            <p:nvPr userDrawn="1"/>
          </p:nvGrpSpPr>
          <p:grpSpPr>
            <a:xfrm>
              <a:off x="1140950" y="623086"/>
              <a:ext cx="7624100" cy="5532930"/>
              <a:chOff x="1140950" y="623086"/>
              <a:chExt cx="7624100" cy="5532930"/>
            </a:xfrm>
          </p:grpSpPr>
          <p:sp>
            <p:nvSpPr>
              <p:cNvPr id="89" name="Gutter 11"/>
              <p:cNvSpPr>
                <a:spLocks noChangeArrowheads="1"/>
              </p:cNvSpPr>
              <p:nvPr/>
            </p:nvSpPr>
            <p:spPr bwMode="auto">
              <a:xfrm>
                <a:off x="85364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0" name="Gutter 10"/>
              <p:cNvSpPr>
                <a:spLocks noChangeArrowheads="1"/>
              </p:cNvSpPr>
              <p:nvPr/>
            </p:nvSpPr>
            <p:spPr bwMode="auto">
              <a:xfrm>
                <a:off x="77969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1" name="Gutter 9"/>
              <p:cNvSpPr>
                <a:spLocks noChangeArrowheads="1"/>
              </p:cNvSpPr>
              <p:nvPr/>
            </p:nvSpPr>
            <p:spPr bwMode="auto">
              <a:xfrm>
                <a:off x="70573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2" name="Gutter 8"/>
              <p:cNvSpPr>
                <a:spLocks noChangeArrowheads="1"/>
              </p:cNvSpPr>
              <p:nvPr/>
            </p:nvSpPr>
            <p:spPr bwMode="auto">
              <a:xfrm>
                <a:off x="63178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3" name="Gutter 7"/>
              <p:cNvSpPr>
                <a:spLocks noChangeArrowheads="1"/>
              </p:cNvSpPr>
              <p:nvPr/>
            </p:nvSpPr>
            <p:spPr bwMode="auto">
              <a:xfrm>
                <a:off x="55782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4" name="Gutter 6"/>
              <p:cNvSpPr>
                <a:spLocks noChangeArrowheads="1"/>
              </p:cNvSpPr>
              <p:nvPr/>
            </p:nvSpPr>
            <p:spPr bwMode="auto">
              <a:xfrm>
                <a:off x="48387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5" name="Gutter 5"/>
              <p:cNvSpPr>
                <a:spLocks noChangeArrowheads="1"/>
              </p:cNvSpPr>
              <p:nvPr/>
            </p:nvSpPr>
            <p:spPr bwMode="auto">
              <a:xfrm>
                <a:off x="40991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6" name="Gutter 4"/>
              <p:cNvSpPr>
                <a:spLocks noChangeArrowheads="1"/>
              </p:cNvSpPr>
              <p:nvPr/>
            </p:nvSpPr>
            <p:spPr bwMode="auto">
              <a:xfrm>
                <a:off x="33596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7" name="Gutter 3"/>
              <p:cNvSpPr>
                <a:spLocks noChangeArrowheads="1"/>
              </p:cNvSpPr>
              <p:nvPr/>
            </p:nvSpPr>
            <p:spPr bwMode="auto">
              <a:xfrm>
                <a:off x="26200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8" name="Gutter 2"/>
              <p:cNvSpPr>
                <a:spLocks noChangeArrowheads="1"/>
              </p:cNvSpPr>
              <p:nvPr/>
            </p:nvSpPr>
            <p:spPr bwMode="auto">
              <a:xfrm>
                <a:off x="188050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99" name="Gutter 1"/>
              <p:cNvSpPr>
                <a:spLocks noChangeArrowheads="1"/>
              </p:cNvSpPr>
              <p:nvPr/>
            </p:nvSpPr>
            <p:spPr bwMode="auto">
              <a:xfrm>
                <a:off x="1140950" y="623086"/>
                <a:ext cx="228600" cy="5532930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grpSp>
          <p:nvGrpSpPr>
            <p:cNvPr id="60" name="Baselines/Anchors"/>
            <p:cNvGrpSpPr>
              <a:grpSpLocks noChangeAspect="1"/>
            </p:cNvGrpSpPr>
            <p:nvPr userDrawn="1"/>
          </p:nvGrpSpPr>
          <p:grpSpPr>
            <a:xfrm>
              <a:off x="0" y="623086"/>
              <a:ext cx="9906000" cy="5532931"/>
              <a:chOff x="0" y="623086"/>
              <a:chExt cx="9906000" cy="5532931"/>
            </a:xfrm>
          </p:grpSpPr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>
                <a:off x="975" y="615601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0" name="Line 19"/>
              <p:cNvSpPr>
                <a:spLocks noChangeShapeType="1"/>
              </p:cNvSpPr>
              <p:nvPr/>
            </p:nvSpPr>
            <p:spPr bwMode="auto">
              <a:xfrm>
                <a:off x="975" y="586481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1" name="Line 18"/>
              <p:cNvSpPr>
                <a:spLocks noChangeShapeType="1"/>
              </p:cNvSpPr>
              <p:nvPr/>
            </p:nvSpPr>
            <p:spPr bwMode="auto">
              <a:xfrm>
                <a:off x="975" y="557360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2" name="Line 17"/>
              <p:cNvSpPr>
                <a:spLocks noChangeShapeType="1"/>
              </p:cNvSpPr>
              <p:nvPr/>
            </p:nvSpPr>
            <p:spPr bwMode="auto">
              <a:xfrm>
                <a:off x="975" y="528239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3" name="Line 16"/>
              <p:cNvSpPr>
                <a:spLocks noChangeShapeType="1"/>
              </p:cNvSpPr>
              <p:nvPr/>
            </p:nvSpPr>
            <p:spPr bwMode="auto">
              <a:xfrm>
                <a:off x="975" y="499119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4" name="Line 15"/>
              <p:cNvSpPr>
                <a:spLocks noChangeShapeType="1"/>
              </p:cNvSpPr>
              <p:nvPr/>
            </p:nvSpPr>
            <p:spPr bwMode="auto">
              <a:xfrm>
                <a:off x="975" y="469998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5" name="Line 14"/>
              <p:cNvSpPr>
                <a:spLocks noChangeShapeType="1"/>
              </p:cNvSpPr>
              <p:nvPr/>
            </p:nvSpPr>
            <p:spPr bwMode="auto">
              <a:xfrm>
                <a:off x="975" y="440877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6" name="Line 13"/>
              <p:cNvSpPr>
                <a:spLocks noChangeShapeType="1"/>
              </p:cNvSpPr>
              <p:nvPr/>
            </p:nvSpPr>
            <p:spPr bwMode="auto">
              <a:xfrm>
                <a:off x="975" y="411757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7" name="Line 12"/>
              <p:cNvSpPr>
                <a:spLocks noChangeShapeType="1"/>
              </p:cNvSpPr>
              <p:nvPr/>
            </p:nvSpPr>
            <p:spPr bwMode="auto">
              <a:xfrm>
                <a:off x="975" y="382636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8" name="Line 11"/>
              <p:cNvSpPr>
                <a:spLocks noChangeShapeType="1"/>
              </p:cNvSpPr>
              <p:nvPr/>
            </p:nvSpPr>
            <p:spPr bwMode="auto">
              <a:xfrm>
                <a:off x="975" y="3535156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79" name="Line 10"/>
              <p:cNvSpPr>
                <a:spLocks noChangeShapeType="1"/>
              </p:cNvSpPr>
              <p:nvPr/>
            </p:nvSpPr>
            <p:spPr bwMode="auto">
              <a:xfrm>
                <a:off x="975" y="3243949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0" name="Line 9"/>
              <p:cNvSpPr>
                <a:spLocks noChangeShapeType="1"/>
              </p:cNvSpPr>
              <p:nvPr/>
            </p:nvSpPr>
            <p:spPr bwMode="auto">
              <a:xfrm>
                <a:off x="975" y="2952742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1" name="Line 8"/>
              <p:cNvSpPr>
                <a:spLocks noChangeShapeType="1"/>
              </p:cNvSpPr>
              <p:nvPr/>
            </p:nvSpPr>
            <p:spPr bwMode="auto">
              <a:xfrm>
                <a:off x="975" y="2661535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975" y="2370328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3" name="Line 6"/>
              <p:cNvSpPr>
                <a:spLocks noChangeShapeType="1"/>
              </p:cNvSpPr>
              <p:nvPr/>
            </p:nvSpPr>
            <p:spPr bwMode="auto">
              <a:xfrm>
                <a:off x="975" y="2079121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4" name="Line 5"/>
              <p:cNvSpPr>
                <a:spLocks noChangeShapeType="1"/>
              </p:cNvSpPr>
              <p:nvPr/>
            </p:nvSpPr>
            <p:spPr bwMode="auto">
              <a:xfrm>
                <a:off x="975" y="1787914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5" name="Line 4"/>
              <p:cNvSpPr>
                <a:spLocks noChangeShapeType="1"/>
              </p:cNvSpPr>
              <p:nvPr/>
            </p:nvSpPr>
            <p:spPr bwMode="auto">
              <a:xfrm>
                <a:off x="975" y="1496707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6" name="Line 3"/>
              <p:cNvSpPr>
                <a:spLocks noChangeShapeType="1"/>
              </p:cNvSpPr>
              <p:nvPr/>
            </p:nvSpPr>
            <p:spPr bwMode="auto">
              <a:xfrm>
                <a:off x="975" y="1205500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7" name="Line 2"/>
              <p:cNvSpPr>
                <a:spLocks noChangeShapeType="1"/>
              </p:cNvSpPr>
              <p:nvPr/>
            </p:nvSpPr>
            <p:spPr bwMode="auto">
              <a:xfrm>
                <a:off x="975" y="914293"/>
                <a:ext cx="9905025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88" name="Line 1"/>
              <p:cNvSpPr>
                <a:spLocks noChangeShapeType="1"/>
              </p:cNvSpPr>
              <p:nvPr/>
            </p:nvSpPr>
            <p:spPr bwMode="auto">
              <a:xfrm>
                <a:off x="0" y="623086"/>
                <a:ext cx="9906000" cy="0"/>
              </a:xfrm>
              <a:prstGeom prst="line">
                <a:avLst/>
              </a:prstGeom>
              <a:noFill/>
              <a:ln w="6350" cap="flat">
                <a:solidFill>
                  <a:srgbClr val="30C1D7">
                    <a:alpha val="40000"/>
                  </a:srgb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grpSp>
          <p:nvGrpSpPr>
            <p:cNvPr id="61" name="Five column measure"/>
            <p:cNvGrpSpPr/>
            <p:nvPr userDrawn="1"/>
          </p:nvGrpSpPr>
          <p:grpSpPr>
            <a:xfrm>
              <a:off x="629400" y="5977077"/>
              <a:ext cx="8647200" cy="66674"/>
              <a:chOff x="629400" y="5977077"/>
              <a:chExt cx="8647200" cy="66674"/>
            </a:xfrm>
          </p:grpSpPr>
          <p:sp>
            <p:nvSpPr>
              <p:cNvPr id="64" name="Column 5"/>
              <p:cNvSpPr>
                <a:spLocks/>
              </p:cNvSpPr>
              <p:nvPr/>
            </p:nvSpPr>
            <p:spPr bwMode="auto">
              <a:xfrm>
                <a:off x="77466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5" name="Column 4"/>
              <p:cNvSpPr>
                <a:spLocks/>
              </p:cNvSpPr>
              <p:nvPr/>
            </p:nvSpPr>
            <p:spPr bwMode="auto">
              <a:xfrm>
                <a:off x="5967300" y="5977077"/>
                <a:ext cx="1530000" cy="66674"/>
              </a:xfrm>
              <a:custGeom>
                <a:avLst/>
                <a:gdLst>
                  <a:gd name="T0" fmla="*/ 0 w 1104"/>
                  <a:gd name="T1" fmla="*/ 0 h 42"/>
                  <a:gd name="T2" fmla="*/ 0 w 1104"/>
                  <a:gd name="T3" fmla="*/ 42 h 42"/>
                  <a:gd name="T4" fmla="*/ 1104 w 1104"/>
                  <a:gd name="T5" fmla="*/ 42 h 42"/>
                  <a:gd name="T6" fmla="*/ 1104 w 1104"/>
                  <a:gd name="T7" fmla="*/ 0 h 42"/>
                  <a:gd name="T8" fmla="*/ 0 w 1104"/>
                  <a:gd name="T9" fmla="*/ 0 h 42"/>
                  <a:gd name="T10" fmla="*/ 0 w 1104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4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4" y="42"/>
                    </a:lnTo>
                    <a:lnTo>
                      <a:pt x="1104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6" name="Column 3"/>
              <p:cNvSpPr>
                <a:spLocks/>
              </p:cNvSpPr>
              <p:nvPr/>
            </p:nvSpPr>
            <p:spPr bwMode="auto">
              <a:xfrm>
                <a:off x="4188000" y="5977077"/>
                <a:ext cx="1530000" cy="66674"/>
              </a:xfrm>
              <a:custGeom>
                <a:avLst/>
                <a:gdLst>
                  <a:gd name="T0" fmla="*/ 0 w 1102"/>
                  <a:gd name="T1" fmla="*/ 0 h 42"/>
                  <a:gd name="T2" fmla="*/ 0 w 1102"/>
                  <a:gd name="T3" fmla="*/ 42 h 42"/>
                  <a:gd name="T4" fmla="*/ 1102 w 1102"/>
                  <a:gd name="T5" fmla="*/ 42 h 42"/>
                  <a:gd name="T6" fmla="*/ 1102 w 1102"/>
                  <a:gd name="T7" fmla="*/ 0 h 42"/>
                  <a:gd name="T8" fmla="*/ 0 w 1102"/>
                  <a:gd name="T9" fmla="*/ 0 h 42"/>
                  <a:gd name="T10" fmla="*/ 0 w 1102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2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2" y="42"/>
                    </a:lnTo>
                    <a:lnTo>
                      <a:pt x="110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7" name="Column 2"/>
              <p:cNvSpPr>
                <a:spLocks/>
              </p:cNvSpPr>
              <p:nvPr/>
            </p:nvSpPr>
            <p:spPr bwMode="auto">
              <a:xfrm>
                <a:off x="24087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1103 w 1103"/>
                  <a:gd name="T3" fmla="*/ 0 h 42"/>
                  <a:gd name="T4" fmla="*/ 1103 w 1103"/>
                  <a:gd name="T5" fmla="*/ 42 h 42"/>
                  <a:gd name="T6" fmla="*/ 0 w 1103"/>
                  <a:gd name="T7" fmla="*/ 42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1103" y="0"/>
                    </a:lnTo>
                    <a:lnTo>
                      <a:pt x="1103" y="42"/>
                    </a:lnTo>
                    <a:lnTo>
                      <a:pt x="0" y="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  <p:sp>
            <p:nvSpPr>
              <p:cNvPr id="68" name="Column 1"/>
              <p:cNvSpPr>
                <a:spLocks/>
              </p:cNvSpPr>
              <p:nvPr/>
            </p:nvSpPr>
            <p:spPr bwMode="auto">
              <a:xfrm>
                <a:off x="629400" y="5977077"/>
                <a:ext cx="1530000" cy="66674"/>
              </a:xfrm>
              <a:custGeom>
                <a:avLst/>
                <a:gdLst>
                  <a:gd name="T0" fmla="*/ 0 w 1103"/>
                  <a:gd name="T1" fmla="*/ 0 h 42"/>
                  <a:gd name="T2" fmla="*/ 0 w 1103"/>
                  <a:gd name="T3" fmla="*/ 42 h 42"/>
                  <a:gd name="T4" fmla="*/ 1103 w 1103"/>
                  <a:gd name="T5" fmla="*/ 42 h 42"/>
                  <a:gd name="T6" fmla="*/ 1103 w 1103"/>
                  <a:gd name="T7" fmla="*/ 0 h 42"/>
                  <a:gd name="T8" fmla="*/ 0 w 1103"/>
                  <a:gd name="T9" fmla="*/ 0 h 42"/>
                  <a:gd name="T10" fmla="*/ 0 w 1103"/>
                  <a:gd name="T1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3" h="42">
                    <a:moveTo>
                      <a:pt x="0" y="0"/>
                    </a:moveTo>
                    <a:lnTo>
                      <a:pt x="0" y="42"/>
                    </a:lnTo>
                    <a:lnTo>
                      <a:pt x="1103" y="42"/>
                    </a:lnTo>
                    <a:lnTo>
                      <a:pt x="1103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alpha val="1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108" dirty="0">
                  <a:latin typeface="+mn-lt"/>
                </a:endParaRPr>
              </a:p>
            </p:txBody>
          </p:sp>
        </p:grpSp>
        <p:sp>
          <p:nvSpPr>
            <p:cNvPr id="62" name="Live space"/>
            <p:cNvSpPr>
              <a:spLocks/>
            </p:cNvSpPr>
            <p:nvPr userDrawn="1"/>
          </p:nvSpPr>
          <p:spPr>
            <a:xfrm>
              <a:off x="629400" y="2079120"/>
              <a:ext cx="8647200" cy="4078877"/>
            </a:xfrm>
            <a:prstGeom prst="rect">
              <a:avLst/>
            </a:pr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923"/>
                </a:spcAft>
              </a:pPr>
              <a:endParaRPr lang="en-US" sz="1108" dirty="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63" name="Footnote example"/>
            <p:cNvSpPr txBox="1">
              <a:spLocks noChangeAspect="1"/>
            </p:cNvSpPr>
            <p:nvPr userDrawn="1"/>
          </p:nvSpPr>
          <p:spPr>
            <a:xfrm>
              <a:off x="629398" y="6134619"/>
              <a:ext cx="7283401" cy="426079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1. </a:t>
              </a:r>
              <a:r>
                <a:rPr lang="en-IN" sz="923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xxxx</a:t>
              </a:r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  2. </a:t>
              </a:r>
              <a:r>
                <a:rPr lang="en-IN" sz="923" dirty="0" err="1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xxxx</a:t>
              </a:r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  3. List footnotes in numerical order. Footnote numbers are not bracketed. Use 10pt font</a:t>
              </a:r>
            </a:p>
            <a:p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Note: Do not put a period at the end of the note or the source</a:t>
              </a:r>
            </a:p>
            <a:p>
              <a:r>
                <a:rPr lang="en-IN" sz="923" dirty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Source: Include a source for every chart that you use. Separate sources with a semicolon; BCG-related sources go at the end</a:t>
              </a:r>
              <a:endParaRPr kumimoji="0" lang="en-US" sz="923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6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1632118" y="4552781"/>
            <a:ext cx="804185" cy="872423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46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2568606" y="4552778"/>
            <a:ext cx="1212923" cy="1312672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166154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46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6"/>
            </p:custDataLst>
          </p:nvPr>
        </p:nvSpPr>
        <p:spPr>
          <a:xfrm>
            <a:off x="581540" y="914402"/>
            <a:ext cx="3199989" cy="3494377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32308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062" dirty="0">
                <a:solidFill>
                  <a:srgbClr val="FFFFFF">
                    <a:lumMod val="100000"/>
                  </a:srgb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3949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61102"/>
              </p:ext>
            </p:ext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4"/>
            </p:custDataLst>
          </p:nvPr>
        </p:nvSpPr>
        <p:spPr>
          <a:xfrm>
            <a:off x="817478" y="2668041"/>
            <a:ext cx="7509600" cy="3201026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3218" tIns="253218" rIns="253218" bIns="12660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5539"/>
              </a:lnSpc>
            </a:pPr>
            <a:endParaRPr lang="en-US" sz="4062" dirty="0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817479" y="1457802"/>
            <a:ext cx="846605" cy="918000"/>
          </a:xfrm>
          <a:prstGeom prst="rect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846">
              <a:solidFill>
                <a:srgbClr val="FFFFFF">
                  <a:lumMod val="100000"/>
                </a:srgb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82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age"/>
          <p:cNvSpPr txBox="1"/>
          <p:nvPr userDrawn="1"/>
        </p:nvSpPr>
        <p:spPr bwMode="white">
          <a:xfrm>
            <a:off x="8264494" y="6416263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4"/>
            </p:custDataLst>
          </p:nvPr>
        </p:nvCxnSpPr>
        <p:spPr>
          <a:xfrm>
            <a:off x="580292" y="1206001"/>
            <a:ext cx="8563708" cy="0"/>
          </a:xfrm>
          <a:prstGeom prst="line">
            <a:avLst/>
          </a:prstGeom>
          <a:noFill/>
          <a:ln w="9525" cap="rnd" cmpd="sng" algn="ctr">
            <a:solidFill>
              <a:srgbClr val="FFFFFF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>
            <p:custDataLst>
              <p:tags r:id="rId5"/>
            </p:custDataLst>
          </p:nvPr>
        </p:nvSpPr>
        <p:spPr>
          <a:xfrm>
            <a:off x="580292" y="622800"/>
            <a:ext cx="6636921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585">
                <a:solidFill>
                  <a:schemeClr val="bg1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7770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3088662" y="0"/>
            <a:ext cx="385477" cy="6858000"/>
          </a:xfrm>
          <a:prstGeom prst="rect">
            <a:avLst/>
          </a:prstGeom>
        </p:spPr>
      </p:pic>
      <p:sp>
        <p:nvSpPr>
          <p:cNvPr id="26" name="PanelGray"/>
          <p:cNvSpPr/>
          <p:nvPr userDrawn="1"/>
        </p:nvSpPr>
        <p:spPr bwMode="white">
          <a:xfrm>
            <a:off x="2" y="0"/>
            <a:ext cx="309954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Date Placeholder 1"/>
          <p:cNvSpPr>
            <a:spLocks noGrp="1"/>
          </p:cNvSpPr>
          <p:nvPr userDrawn="1">
            <p:ph type="dt" sz="half" idx="31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7" name="Title 4"/>
          <p:cNvSpPr>
            <a:spLocks noGrp="1"/>
          </p:cNvSpPr>
          <p:nvPr userDrawn="1">
            <p:ph type="title" hasCustomPrompt="1"/>
          </p:nvPr>
        </p:nvSpPr>
        <p:spPr>
          <a:xfrm>
            <a:off x="581540" y="2681103"/>
            <a:ext cx="2283808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3102278" y="-1309"/>
            <a:ext cx="6041722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581538" y="2682000"/>
            <a:ext cx="2282954" cy="1497600"/>
          </a:xfrm>
          <a:prstGeom prst="rect">
            <a:avLst/>
          </a:prstGeom>
          <a:noFill/>
          <a:ln cap="rnd">
            <a:noFill/>
            <a:prstDash val="solid"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l">
              <a:lnSpc>
                <a:spcPct val="90000"/>
              </a:lnSpc>
              <a:spcAft>
                <a:spcPts val="554"/>
              </a:spcAft>
            </a:pPr>
            <a:r>
              <a:rPr lang="en-US" sz="2585" dirty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1497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1632114" y="4552781"/>
            <a:ext cx="804185" cy="872423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08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2568604" y="4552778"/>
            <a:ext cx="1212923" cy="1312672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692" tIns="166154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08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6"/>
            </p:custDataLst>
          </p:nvPr>
        </p:nvSpPr>
        <p:spPr>
          <a:xfrm>
            <a:off x="581537" y="914402"/>
            <a:ext cx="3199989" cy="3494377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32308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4062">
                <a:solidFill>
                  <a:schemeClr val="accent4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6962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Rectangle 7"/>
          <p:cNvSpPr/>
          <p:nvPr userDrawn="1">
            <p:custDataLst>
              <p:tags r:id="rId4"/>
            </p:custDataLst>
          </p:nvPr>
        </p:nvSpPr>
        <p:spPr>
          <a:xfrm>
            <a:off x="817475" y="2668041"/>
            <a:ext cx="7509600" cy="3201026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3218" tIns="253218" rIns="253218" bIns="126609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5539"/>
              </a:lnSpc>
            </a:pPr>
            <a:endParaRPr lang="en-US" sz="4062" dirty="0">
              <a:solidFill>
                <a:schemeClr val="accent4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817476" y="1457802"/>
            <a:ext cx="846605" cy="918000"/>
          </a:xfrm>
          <a:prstGeom prst="rect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1108">
              <a:solidFill>
                <a:schemeClr val="tx1">
                  <a:lumMod val="10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6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cxnSp>
        <p:nvCxnSpPr>
          <p:cNvPr id="8" name="Straight Connector 7"/>
          <p:cNvCxnSpPr/>
          <p:nvPr userDrawn="1">
            <p:custDataLst>
              <p:tags r:id="rId4"/>
            </p:custDataLst>
          </p:nvPr>
        </p:nvCxnSpPr>
        <p:spPr>
          <a:xfrm>
            <a:off x="580292" y="1205999"/>
            <a:ext cx="8563708" cy="0"/>
          </a:xfrm>
          <a:prstGeom prst="line">
            <a:avLst/>
          </a:prstGeom>
          <a:noFill/>
          <a:ln w="9525" cap="rnd" cmpd="sng" algn="ctr">
            <a:solidFill>
              <a:schemeClr val="accent4"/>
            </a:solidFill>
            <a:prstDash val="solid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>
            <p:custDataLst>
              <p:tags r:id="rId5"/>
            </p:custDataLst>
          </p:nvPr>
        </p:nvSpPr>
        <p:spPr>
          <a:xfrm>
            <a:off x="580292" y="622799"/>
            <a:ext cx="6636921" cy="47089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215">
                <a:solidFill>
                  <a:schemeClr val="accent4">
                    <a:lumMod val="100000"/>
                  </a:schemeClr>
                </a:solidFill>
                <a:latin typeface="Trebuchet MS" panose="020B0603020202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36898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6858000"/>
          </a:xfrm>
          <a:prstGeom prst="rect">
            <a:avLst/>
          </a:prstGeom>
        </p:spPr>
      </p:pic>
      <p:sp>
        <p:nvSpPr>
          <p:cNvPr id="65" name="PanelWhite"/>
          <p:cNvSpPr/>
          <p:nvPr userDrawn="1"/>
        </p:nvSpPr>
        <p:spPr bwMode="white">
          <a:xfrm>
            <a:off x="2245669" y="-1309"/>
            <a:ext cx="6898333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8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1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2" name="Shadow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463" y="3594368"/>
            <a:ext cx="1260231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ArrowPanelWhite"/>
          <p:cNvSpPr/>
          <p:nvPr userDrawn="1"/>
        </p:nvSpPr>
        <p:spPr bwMode="ltGray">
          <a:xfrm>
            <a:off x="1" y="0"/>
            <a:ext cx="3099185" cy="6859310"/>
          </a:xfrm>
          <a:custGeom>
            <a:avLst/>
            <a:gdLst>
              <a:gd name="connsiteX0" fmla="*/ 0 w 3357450"/>
              <a:gd name="connsiteY0" fmla="*/ 0 h 6859310"/>
              <a:gd name="connsiteX1" fmla="*/ 255600 w 3357450"/>
              <a:gd name="connsiteY1" fmla="*/ 0 h 6859310"/>
              <a:gd name="connsiteX2" fmla="*/ 255600 w 3357450"/>
              <a:gd name="connsiteY2" fmla="*/ 1310 h 6859310"/>
              <a:gd name="connsiteX3" fmla="*/ 2534071 w 3357450"/>
              <a:gd name="connsiteY3" fmla="*/ 1310 h 6859310"/>
              <a:gd name="connsiteX4" fmla="*/ 3357450 w 3357450"/>
              <a:gd name="connsiteY4" fmla="*/ 3430310 h 6859310"/>
              <a:gd name="connsiteX5" fmla="*/ 2534071 w 3357450"/>
              <a:gd name="connsiteY5" fmla="*/ 6859310 h 6859310"/>
              <a:gd name="connsiteX6" fmla="*/ 3600 w 3357450"/>
              <a:gd name="connsiteY6" fmla="*/ 6859310 h 6859310"/>
              <a:gd name="connsiteX7" fmla="*/ 3600 w 3357450"/>
              <a:gd name="connsiteY7" fmla="*/ 6858000 h 6859310"/>
              <a:gd name="connsiteX8" fmla="*/ 0 w 3357450"/>
              <a:gd name="connsiteY8" fmla="*/ 6858000 h 685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57450" h="6859310">
                <a:moveTo>
                  <a:pt x="0" y="0"/>
                </a:moveTo>
                <a:lnTo>
                  <a:pt x="255600" y="0"/>
                </a:lnTo>
                <a:lnTo>
                  <a:pt x="255600" y="1310"/>
                </a:lnTo>
                <a:lnTo>
                  <a:pt x="2534071" y="1310"/>
                </a:lnTo>
                <a:lnTo>
                  <a:pt x="3357450" y="3430310"/>
                </a:lnTo>
                <a:lnTo>
                  <a:pt x="2534071" y="6859310"/>
                </a:lnTo>
                <a:lnTo>
                  <a:pt x="3600" y="6859310"/>
                </a:lnTo>
                <a:lnTo>
                  <a:pt x="36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9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571086" y="2766385"/>
            <a:ext cx="2053662" cy="132523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646"/>
              </a:spcAft>
              <a:buFontTx/>
              <a:buNone/>
            </a:pPr>
            <a:r>
              <a:rPr lang="en-US" sz="4062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contents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  <a:endParaRPr lang="en-US" sz="646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77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8660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1" y="1508760"/>
            <a:ext cx="8305565" cy="4590288"/>
          </a:xfrm>
        </p:spPr>
        <p:txBody>
          <a:bodyPr lIns="0" tIns="0" rIns="0" bIns="0"/>
          <a:lstStyle>
            <a:lvl1pPr>
              <a:spcBef>
                <a:spcPts val="288"/>
              </a:spcBef>
              <a:defRPr/>
            </a:lvl1pPr>
            <a:lvl2pPr marL="342875" indent="-172788">
              <a:spcBef>
                <a:spcPts val="288"/>
              </a:spcBef>
              <a:defRPr/>
            </a:lvl2pPr>
            <a:lvl3pPr marL="685749" indent="-172788">
              <a:spcBef>
                <a:spcPts val="288"/>
              </a:spcBef>
              <a:defRPr/>
            </a:lvl3pPr>
            <a:lvl4pPr marL="1031324" indent="-175487">
              <a:spcBef>
                <a:spcPts val="288"/>
              </a:spcBef>
              <a:defRPr/>
            </a:lvl4pPr>
            <a:lvl5pPr marL="1544285" indent="-172788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0896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3" y="1508400"/>
            <a:ext cx="8301047" cy="4590000"/>
          </a:xfrm>
          <a:prstGeom prst="rect">
            <a:avLst/>
          </a:prstGeom>
        </p:spPr>
        <p:txBody>
          <a:bodyPr lIns="0" tIns="0" rIns="0" bIns="0"/>
          <a:lstStyle>
            <a:lvl1pPr marL="129591" indent="-129591">
              <a:spcBef>
                <a:spcPts val="288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472464" indent="-172788">
              <a:spcBef>
                <a:spcPts val="288"/>
              </a:spcBef>
              <a:buFont typeface="Arial" pitchFamily="34" charset="0"/>
              <a:buChar char="–"/>
              <a:defRPr/>
            </a:lvl2pPr>
            <a:lvl3pPr marL="807240" indent="-172788">
              <a:spcBef>
                <a:spcPts val="288"/>
              </a:spcBef>
              <a:defRPr/>
            </a:lvl3pPr>
            <a:lvl4pPr marL="1158213" indent="-172788">
              <a:spcBef>
                <a:spcPts val="288"/>
              </a:spcBef>
              <a:defRPr/>
            </a:lvl4pPr>
            <a:lvl5pPr marL="1544285" indent="-172788">
              <a:spcBef>
                <a:spcPts val="288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9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1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5358992" y="0"/>
            <a:ext cx="385477" cy="6858000"/>
          </a:xfrm>
          <a:prstGeom prst="rect">
            <a:avLst/>
          </a:prstGeom>
        </p:spPr>
      </p:pic>
      <p:sp>
        <p:nvSpPr>
          <p:cNvPr id="13" name="PanelGray"/>
          <p:cNvSpPr/>
          <p:nvPr userDrawn="1"/>
        </p:nvSpPr>
        <p:spPr bwMode="white">
          <a:xfrm>
            <a:off x="1" y="0"/>
            <a:ext cx="536467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581539" y="622801"/>
            <a:ext cx="4567614" cy="358047"/>
          </a:xfrm>
          <a:prstGeom prst="rect">
            <a:avLst/>
          </a:prstGeom>
        </p:spPr>
        <p:txBody>
          <a:bodyPr/>
          <a:lstStyle>
            <a:lvl1pPr>
              <a:defRPr sz="2585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3363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89221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0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" y="159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01171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pPr algn="r" defTabSz="844083">
              <a:defRPr/>
            </a:pPr>
            <a:endParaRPr lang="en-US" sz="923">
              <a:solidFill>
                <a:prstClr val="white">
                  <a:lumMod val="50000"/>
                </a:prstClr>
              </a:solidFill>
              <a:latin typeface="Trebuchet M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1538" y="622801"/>
            <a:ext cx="7982031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7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84408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46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rebuchet MS"/>
                <a:ea typeface="+mn-ea"/>
                <a:cs typeface="+mn-cs"/>
                <a:sym typeface="Trebuchet MS" panose="020B0603020202020204" pitchFamily="34" charset="0"/>
              </a:rPr>
              <a:t>11 Видение и основные направления.pptx</a:t>
            </a:r>
            <a:endParaRPr kumimoji="0" lang="en-US" sz="646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94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2716391" y="0"/>
            <a:ext cx="384878" cy="6858000"/>
          </a:xfrm>
          <a:prstGeom prst="rect">
            <a:avLst/>
          </a:prstGeom>
        </p:spPr>
      </p:pic>
      <p:sp>
        <p:nvSpPr>
          <p:cNvPr id="66" name="PanelGray"/>
          <p:cNvSpPr/>
          <p:nvPr userDrawn="1"/>
        </p:nvSpPr>
        <p:spPr bwMode="white">
          <a:xfrm>
            <a:off x="3102278" y="-1309"/>
            <a:ext cx="6041722" cy="6859309"/>
          </a:xfrm>
          <a:custGeom>
            <a:avLst/>
            <a:gdLst>
              <a:gd name="connsiteX0" fmla="*/ 0 w 6553548"/>
              <a:gd name="connsiteY0" fmla="*/ 0 h 6859309"/>
              <a:gd name="connsiteX1" fmla="*/ 6553548 w 6553548"/>
              <a:gd name="connsiteY1" fmla="*/ 0 h 6859309"/>
              <a:gd name="connsiteX2" fmla="*/ 6553548 w 6553548"/>
              <a:gd name="connsiteY2" fmla="*/ 6859309 h 6859309"/>
              <a:gd name="connsiteX3" fmla="*/ 0 w 6553548"/>
              <a:gd name="connsiteY3" fmla="*/ 6859309 h 6859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53548" h="6859309">
                <a:moveTo>
                  <a:pt x="0" y="0"/>
                </a:moveTo>
                <a:lnTo>
                  <a:pt x="6553548" y="0"/>
                </a:lnTo>
                <a:lnTo>
                  <a:pt x="6553548" y="6859309"/>
                </a:lnTo>
                <a:lnTo>
                  <a:pt x="0" y="685930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/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81538" y="2681103"/>
            <a:ext cx="2282954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585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dow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4194425" y="0"/>
            <a:ext cx="385477" cy="6858000"/>
          </a:xfrm>
          <a:prstGeom prst="rect">
            <a:avLst/>
          </a:prstGeom>
        </p:spPr>
      </p:pic>
      <p:sp>
        <p:nvSpPr>
          <p:cNvPr id="12" name="PanelGray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923"/>
              </a:spcAft>
            </a:pPr>
            <a:endParaRPr lang="en-US" sz="1108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4571446" y="0"/>
            <a:ext cx="4572554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662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738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81539" y="1785600"/>
            <a:ext cx="3202293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2954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7532634" y="5121638"/>
            <a:ext cx="2743200" cy="8944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554"/>
              </a:spcAft>
            </a:pPr>
            <a:r>
              <a:rPr lang="en-US" sz="646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10 KZ LMV-Vision 2025-18Oct18.pptx</a:t>
            </a: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oleObject" Target="../embeddings/oleObject12.bin"/><Relationship Id="rId5" Type="http://schemas.openxmlformats.org/officeDocument/2006/relationships/slideLayout" Target="../slideLayouts/slideLayout70.xml"/><Relationship Id="rId10" Type="http://schemas.openxmlformats.org/officeDocument/2006/relationships/tags" Target="../tags/tag84.xml"/><Relationship Id="rId4" Type="http://schemas.openxmlformats.org/officeDocument/2006/relationships/slideLayout" Target="../slideLayouts/slideLayout69.xml"/><Relationship Id="rId9" Type="http://schemas.openxmlformats.org/officeDocument/2006/relationships/vmlDrawing" Target="../drawings/vmlDrawing12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2813451617"/>
              </p:ext>
            </p:extLst>
          </p:nvPr>
        </p:nvGraphicFramePr>
        <p:xfrm>
          <a:off x="1192" y="1592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Slide" r:id="rId69" imgW="360" imgH="360" progId="">
                  <p:embed/>
                </p:oleObj>
              </mc:Choice>
              <mc:Fallback>
                <p:oleObj name="think-cell Slide" r:id="rId69" imgW="360" imgH="360" progId="">
                  <p:embed/>
                  <p:pic>
                    <p:nvPicPr>
                      <p:cNvPr id="0" name="Picture 2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92"/>
                        <a:ext cx="1190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age"/>
          <p:cNvSpPr txBox="1"/>
          <p:nvPr userDrawn="1"/>
        </p:nvSpPr>
        <p:spPr>
          <a:xfrm>
            <a:off x="8264494" y="6416899"/>
            <a:ext cx="285750" cy="14202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8440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923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8440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923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04123" y="6416898"/>
            <a:ext cx="953723" cy="14202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23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1538" y="2080800"/>
            <a:ext cx="7982031" cy="3787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81538" y="622803"/>
            <a:ext cx="7982031" cy="30675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086" r:id="rId2"/>
    <p:sldLayoutId id="2147485158" r:id="rId3"/>
    <p:sldLayoutId id="2147485113" r:id="rId4"/>
    <p:sldLayoutId id="2147485114" r:id="rId5"/>
    <p:sldLayoutId id="2147485154" r:id="rId6"/>
    <p:sldLayoutId id="2147485161" r:id="rId7"/>
    <p:sldLayoutId id="2147485149" r:id="rId8"/>
    <p:sldLayoutId id="2147485087" r:id="rId9"/>
    <p:sldLayoutId id="2147485112" r:id="rId10"/>
    <p:sldLayoutId id="2147485155" r:id="rId11"/>
    <p:sldLayoutId id="2147485163" r:id="rId12"/>
    <p:sldLayoutId id="2147485109" r:id="rId13"/>
    <p:sldLayoutId id="2147485164" r:id="rId14"/>
    <p:sldLayoutId id="2147485110" r:id="rId15"/>
    <p:sldLayoutId id="2147485165" r:id="rId16"/>
    <p:sldLayoutId id="2147485156" r:id="rId17"/>
    <p:sldLayoutId id="2147485166" r:id="rId18"/>
    <p:sldLayoutId id="2147485108" r:id="rId19"/>
    <p:sldLayoutId id="2147485107" r:id="rId20"/>
    <p:sldLayoutId id="2147485106" r:id="rId21"/>
    <p:sldLayoutId id="2147485090" r:id="rId22"/>
    <p:sldLayoutId id="2147485091" r:id="rId23"/>
    <p:sldLayoutId id="2147485092" r:id="rId24"/>
    <p:sldLayoutId id="2147485093" r:id="rId25"/>
    <p:sldLayoutId id="2147485116" r:id="rId26"/>
    <p:sldLayoutId id="2147485160" r:id="rId27"/>
    <p:sldLayoutId id="2147485159" r:id="rId28"/>
    <p:sldLayoutId id="2147485119" r:id="rId29"/>
    <p:sldLayoutId id="2147485137" r:id="rId30"/>
    <p:sldLayoutId id="2147485120" r:id="rId31"/>
    <p:sldLayoutId id="2147485121" r:id="rId32"/>
    <p:sldLayoutId id="2147485141" r:id="rId33"/>
    <p:sldLayoutId id="2147485162" r:id="rId34"/>
    <p:sldLayoutId id="2147485139" r:id="rId35"/>
    <p:sldLayoutId id="2147485140" r:id="rId36"/>
    <p:sldLayoutId id="2147485122" r:id="rId37"/>
    <p:sldLayoutId id="2147485123" r:id="rId38"/>
    <p:sldLayoutId id="2147485151" r:id="rId39"/>
    <p:sldLayoutId id="2147485167" r:id="rId40"/>
    <p:sldLayoutId id="2147485127" r:id="rId41"/>
    <p:sldLayoutId id="2147485168" r:id="rId42"/>
    <p:sldLayoutId id="2147485126" r:id="rId43"/>
    <p:sldLayoutId id="2147485169" r:id="rId44"/>
    <p:sldLayoutId id="2147485153" r:id="rId45"/>
    <p:sldLayoutId id="2147485170" r:id="rId46"/>
    <p:sldLayoutId id="2147485128" r:id="rId47"/>
    <p:sldLayoutId id="2147485129" r:id="rId48"/>
    <p:sldLayoutId id="2147485130" r:id="rId49"/>
    <p:sldLayoutId id="2147485131" r:id="rId50"/>
    <p:sldLayoutId id="2147485171" r:id="rId51"/>
    <p:sldLayoutId id="2147485133" r:id="rId52"/>
    <p:sldLayoutId id="2147485144" r:id="rId53"/>
    <p:sldLayoutId id="2147485134" r:id="rId54"/>
    <p:sldLayoutId id="2147485146" r:id="rId55"/>
    <p:sldLayoutId id="2147485147" r:id="rId56"/>
    <p:sldLayoutId id="2147485172" r:id="rId57"/>
    <p:sldLayoutId id="2147485173" r:id="rId58"/>
    <p:sldLayoutId id="2147485174" r:id="rId59"/>
    <p:sldLayoutId id="2147485175" r:id="rId60"/>
    <p:sldLayoutId id="2147485176" r:id="rId61"/>
    <p:sldLayoutId id="2147485177" r:id="rId62"/>
    <p:sldLayoutId id="2147485178" r:id="rId63"/>
    <p:sldLayoutId id="2147485179" r:id="rId64"/>
    <p:sldLayoutId id="2147485180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844078" rtl="0" eaLnBrk="1" latinLnBrk="0" hangingPunct="1">
        <a:lnSpc>
          <a:spcPct val="90000"/>
        </a:lnSpc>
        <a:spcBef>
          <a:spcPct val="0"/>
        </a:spcBef>
        <a:buNone/>
        <a:defRPr sz="2215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844078" rtl="0" eaLnBrk="1" latinLnBrk="0" hangingPunct="1">
        <a:lnSpc>
          <a:spcPct val="110000"/>
        </a:lnSpc>
        <a:spcBef>
          <a:spcPts val="554"/>
        </a:spcBef>
        <a:spcAft>
          <a:spcPts val="277"/>
        </a:spcAft>
        <a:buFont typeface="Arial" panose="020B0604020202020204" pitchFamily="34" charset="0"/>
        <a:buChar char="​"/>
        <a:defRPr lang="en-US" sz="1108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62529" indent="-159511" algn="l" defTabSz="844078" rtl="0" eaLnBrk="1" latinLnBrk="0" hangingPunct="1">
        <a:lnSpc>
          <a:spcPct val="90000"/>
        </a:lnSpc>
        <a:spcBef>
          <a:spcPts val="0"/>
        </a:spcBef>
        <a:spcAft>
          <a:spcPts val="277"/>
        </a:spcAft>
        <a:buClr>
          <a:schemeClr val="tx2"/>
        </a:buClr>
        <a:buFont typeface="Arial" panose="020B0604020202020204" pitchFamily="34" charset="0"/>
        <a:buChar char="•"/>
        <a:defRPr lang="en-US" sz="1108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471886" indent="-152864" algn="l" defTabSz="844078" rtl="0" eaLnBrk="1" latinLnBrk="0" hangingPunct="1">
        <a:lnSpc>
          <a:spcPct val="90000"/>
        </a:lnSpc>
        <a:spcBef>
          <a:spcPts val="0"/>
        </a:spcBef>
        <a:spcAft>
          <a:spcPts val="277"/>
        </a:spcAft>
        <a:buClr>
          <a:schemeClr val="tx2"/>
        </a:buClr>
        <a:buFont typeface="Trebuchet MS" panose="020B0603020202020204" pitchFamily="34" charset="0"/>
        <a:buChar char="–"/>
        <a:defRPr lang="en-US" sz="1108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844078" rtl="0" eaLnBrk="1" latinLnBrk="0" hangingPunct="1">
        <a:lnSpc>
          <a:spcPct val="110000"/>
        </a:lnSpc>
        <a:spcBef>
          <a:spcPts val="277"/>
        </a:spcBef>
        <a:spcAft>
          <a:spcPts val="277"/>
        </a:spcAft>
        <a:buClr>
          <a:schemeClr val="tx2"/>
        </a:buClr>
        <a:buFont typeface="Arial" panose="020B0604020202020204" pitchFamily="34" charset="0"/>
        <a:buChar char="​"/>
        <a:defRPr lang="en-US" sz="1477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844078" rtl="0" eaLnBrk="1" latinLnBrk="0" hangingPunct="1">
        <a:lnSpc>
          <a:spcPct val="100000"/>
        </a:lnSpc>
        <a:spcBef>
          <a:spcPts val="0"/>
        </a:spcBef>
        <a:spcAft>
          <a:spcPts val="277"/>
        </a:spcAft>
        <a:buClrTx/>
        <a:buFont typeface="Arial" panose="020B0604020202020204" pitchFamily="34" charset="0"/>
        <a:buChar char="​"/>
        <a:defRPr lang="en-US" sz="1477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49121" indent="-140680" algn="l" defTabSz="844078" rtl="0" eaLnBrk="1" latinLnBrk="0" hangingPunct="1">
        <a:lnSpc>
          <a:spcPct val="90000"/>
        </a:lnSpc>
        <a:spcBef>
          <a:spcPts val="0"/>
        </a:spcBef>
        <a:spcAft>
          <a:spcPts val="554"/>
        </a:spcAft>
        <a:buClr>
          <a:schemeClr val="tx2"/>
        </a:buClr>
        <a:buFont typeface="Arial" panose="020B0604020202020204" pitchFamily="34" charset="0"/>
        <a:buChar char="•"/>
        <a:defRPr lang="en-US" sz="1477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844078" rtl="0" eaLnBrk="1" latinLnBrk="0" hangingPunct="1">
        <a:lnSpc>
          <a:spcPct val="90000"/>
        </a:lnSpc>
        <a:spcBef>
          <a:spcPts val="831"/>
        </a:spcBef>
        <a:spcAft>
          <a:spcPts val="831"/>
        </a:spcAft>
        <a:buFont typeface="Arial" panose="020B0604020202020204" pitchFamily="34" charset="0"/>
        <a:buChar char="​"/>
        <a:defRPr lang="en-US" sz="4062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844078" rtl="0" eaLnBrk="1" latinLnBrk="0" hangingPunct="1">
        <a:lnSpc>
          <a:spcPct val="90000"/>
        </a:lnSpc>
        <a:spcBef>
          <a:spcPts val="831"/>
        </a:spcBef>
        <a:spcAft>
          <a:spcPts val="0"/>
        </a:spcAft>
        <a:buFont typeface="Arial" panose="020B0604020202020204" pitchFamily="34" charset="0"/>
        <a:buChar char="​"/>
        <a:defRPr lang="en-US" sz="4985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844078" rtl="0" eaLnBrk="1" latinLnBrk="0" hangingPunct="1">
        <a:lnSpc>
          <a:spcPct val="100000"/>
        </a:lnSpc>
        <a:spcBef>
          <a:spcPts val="0"/>
        </a:spcBef>
        <a:spcAft>
          <a:spcPts val="831"/>
        </a:spcAft>
        <a:buFont typeface="Arial" panose="020B0604020202020204" pitchFamily="34" charset="0"/>
        <a:buChar char="​"/>
        <a:defRPr lang="en-US" sz="2215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39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78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17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5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195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33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72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11" algn="l" defTabSz="844078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0" userDrawn="1">
          <p15:clr>
            <a:srgbClr val="F26B43"/>
          </p15:clr>
        </p15:guide>
        <p15:guide id="2" pos="365" userDrawn="1">
          <p15:clr>
            <a:srgbClr val="F26B43"/>
          </p15:clr>
        </p15:guide>
        <p15:guide id="3" pos="5395" userDrawn="1">
          <p15:clr>
            <a:srgbClr val="F26B43"/>
          </p15:clr>
        </p15:guide>
        <p15:guide id="4" orient="horz" pos="387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10"/>
            </p:custDataLst>
          </p:nvPr>
        </p:nvGraphicFramePr>
        <p:xfrm>
          <a:off x="1470" y="1593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think-cell Slide" r:id="rId11" imgW="360" imgH="360" progId="">
                  <p:embed/>
                </p:oleObj>
              </mc:Choice>
              <mc:Fallback>
                <p:oleObj name="think-cell Slide" r:id="rId11" imgW="360" imgH="360" progId="">
                  <p:embed/>
                  <p:pic>
                    <p:nvPicPr>
                      <p:cNvPr id="0" name="Picture 2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" y="1593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3" y="162000"/>
            <a:ext cx="8301047" cy="831600"/>
          </a:xfrm>
          <a:prstGeom prst="rect">
            <a:avLst/>
          </a:prstGeom>
        </p:spPr>
        <p:txBody>
          <a:bodyPr vert="horz" lIns="0" tIns="34289" rIns="0" bIns="34289" rtlCol="0" anchor="b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8" name="Line 115"/>
          <p:cNvSpPr>
            <a:spLocks noChangeShapeType="1"/>
          </p:cNvSpPr>
          <p:nvPr/>
        </p:nvSpPr>
        <p:spPr bwMode="auto">
          <a:xfrm flipH="1">
            <a:off x="0" y="616025"/>
            <a:ext cx="9144000" cy="0"/>
          </a:xfrm>
          <a:prstGeom prst="line">
            <a:avLst/>
          </a:prstGeom>
          <a:noFill/>
          <a:ln w="28575"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round/>
            <a:headEnd/>
            <a:tailEnd/>
          </a:ln>
          <a:effectLst>
            <a:outerShdw dist="25400" dir="5400000" algn="ctr" rotWithShape="0">
              <a:schemeClr val="folHlink"/>
            </a:outerShdw>
          </a:effectLst>
        </p:spPr>
        <p:txBody>
          <a:bodyPr lIns="68577" tIns="34289" rIns="68577" bIns="34289"/>
          <a:lstStyle/>
          <a:p>
            <a:pPr defTabSz="685749"/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6506" y="6578979"/>
            <a:ext cx="175847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 defTabSz="685749">
              <a:defRPr/>
            </a:pPr>
            <a:fld id="{9D53E389-1311-4796-9190-1F74A8EADEA2}" type="slidenum">
              <a:rPr lang="en-US" sz="700" smtClean="0">
                <a:solidFill>
                  <a:srgbClr val="000000"/>
                </a:solidFill>
              </a:rPr>
              <a:pPr algn="r" defTabSz="685749">
                <a:defRPr/>
              </a:pPr>
              <a:t>‹#›</a:t>
            </a:fld>
            <a:endParaRPr lang="en-US" sz="700" dirty="0">
              <a:solidFill>
                <a:srgbClr val="000000"/>
              </a:solidFill>
            </a:endParaRPr>
          </a:p>
          <a:p>
            <a:pPr defTabSz="685749"/>
            <a:endParaRPr lang="en-US" sz="700" dirty="0">
              <a:solidFill>
                <a:srgbClr val="000000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2031" y="1508760"/>
            <a:ext cx="8305565" cy="45902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7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</p:sldLayoutIdLst>
  <p:hf sldNum="0" hdr="0" dt="0"/>
  <p:txStyles>
    <p:titleStyle>
      <a:lvl1pPr algn="l" defTabSz="685749" rtl="0" eaLnBrk="1" latinLnBrk="0" hangingPunct="1">
        <a:spcBef>
          <a:spcPct val="0"/>
        </a:spcBef>
        <a:buNone/>
        <a:defRPr sz="1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spcBef>
          <a:spcPts val="288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indent="-171438" algn="l" defTabSz="685749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indent="-171438" algn="l" defTabSz="685749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32195" indent="-175009" algn="l" defTabSz="685749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126" indent="-172629" algn="l" defTabSz="685749" rtl="0" eaLnBrk="1" latinLnBrk="0" hangingPunct="1">
        <a:spcBef>
          <a:spcPts val="288"/>
        </a:spcBef>
        <a:buClr>
          <a:schemeClr val="tx2"/>
        </a:buClr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12.xml"/><Relationship Id="rId7" Type="http://schemas.openxmlformats.org/officeDocument/2006/relationships/oleObject" Target="../embeddings/oleObject22.bin"/><Relationship Id="rId2" Type="http://schemas.openxmlformats.org/officeDocument/2006/relationships/tags" Target="../tags/tag111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31.png"/><Relationship Id="rId4" Type="http://schemas.openxmlformats.org/officeDocument/2006/relationships/tags" Target="../tags/tag113.xm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15.xml"/><Relationship Id="rId7" Type="http://schemas.openxmlformats.org/officeDocument/2006/relationships/oleObject" Target="../embeddings/oleObject23.bin"/><Relationship Id="rId2" Type="http://schemas.openxmlformats.org/officeDocument/2006/relationships/tags" Target="../tags/tag114.xml"/><Relationship Id="rId1" Type="http://schemas.openxmlformats.org/officeDocument/2006/relationships/vmlDrawing" Target="../drawings/vmlDrawing23.vml"/><Relationship Id="rId6" Type="http://schemas.openxmlformats.org/officeDocument/2006/relationships/notesSlide" Target="../notesSlides/notesSlide11.xml"/><Relationship Id="rId11" Type="http://schemas.microsoft.com/office/2007/relationships/hdphoto" Target="../media/hdphoto1.wdp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32.png"/><Relationship Id="rId4" Type="http://schemas.openxmlformats.org/officeDocument/2006/relationships/tags" Target="../tags/tag116.xml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88.xml"/><Relationship Id="rId7" Type="http://schemas.openxmlformats.org/officeDocument/2006/relationships/oleObject" Target="../embeddings/oleObject14.bin"/><Relationship Id="rId2" Type="http://schemas.openxmlformats.org/officeDocument/2006/relationships/tags" Target="../tags/tag87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8.png"/><Relationship Id="rId4" Type="http://schemas.openxmlformats.org/officeDocument/2006/relationships/tags" Target="../tags/tag89.xml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1.xml"/><Relationship Id="rId7" Type="http://schemas.openxmlformats.org/officeDocument/2006/relationships/oleObject" Target="../embeddings/oleObject15.bin"/><Relationship Id="rId2" Type="http://schemas.openxmlformats.org/officeDocument/2006/relationships/tags" Target="../tags/tag90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66.xml"/><Relationship Id="rId4" Type="http://schemas.openxmlformats.org/officeDocument/2006/relationships/tags" Target="../tags/tag92.xml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4.xml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2.png"/><Relationship Id="rId2" Type="http://schemas.openxmlformats.org/officeDocument/2006/relationships/tags" Target="../tags/tag93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0.png"/><Relationship Id="rId4" Type="http://schemas.openxmlformats.org/officeDocument/2006/relationships/tags" Target="../tags/tag95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97.xml"/><Relationship Id="rId7" Type="http://schemas.openxmlformats.org/officeDocument/2006/relationships/oleObject" Target="../embeddings/oleObject17.bin"/><Relationship Id="rId2" Type="http://schemas.openxmlformats.org/officeDocument/2006/relationships/tags" Target="../tags/tag96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3.png"/><Relationship Id="rId4" Type="http://schemas.openxmlformats.org/officeDocument/2006/relationships/tags" Target="../tags/tag98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00.xml"/><Relationship Id="rId7" Type="http://schemas.openxmlformats.org/officeDocument/2006/relationships/oleObject" Target="../embeddings/oleObject18.bin"/><Relationship Id="rId2" Type="http://schemas.openxmlformats.org/officeDocument/2006/relationships/tags" Target="../tags/tag99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4.png"/><Relationship Id="rId4" Type="http://schemas.openxmlformats.org/officeDocument/2006/relationships/tags" Target="../tags/tag101.xml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03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02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26.png"/><Relationship Id="rId4" Type="http://schemas.openxmlformats.org/officeDocument/2006/relationships/tags" Target="../tags/tag104.xml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tags" Target="../tags/tag106.xml"/><Relationship Id="rId7" Type="http://schemas.openxmlformats.org/officeDocument/2006/relationships/image" Target="../media/image27.png"/><Relationship Id="rId2" Type="http://schemas.openxmlformats.org/officeDocument/2006/relationships/tags" Target="../tags/tag105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6.jpeg"/><Relationship Id="rId4" Type="http://schemas.openxmlformats.org/officeDocument/2006/relationships/tags" Target="../tags/tag107.xml"/><Relationship Id="rId9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0.png"/><Relationship Id="rId3" Type="http://schemas.openxmlformats.org/officeDocument/2006/relationships/tags" Target="../tags/tag109.xml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tags" Target="../tags/tag108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66.xml"/><Relationship Id="rId10" Type="http://schemas.openxmlformats.org/officeDocument/2006/relationships/image" Target="../media/image16.jpeg"/><Relationship Id="rId4" Type="http://schemas.openxmlformats.org/officeDocument/2006/relationships/tags" Target="../tags/tag110.xml"/><Relationship Id="rId9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C4EC4DF-011C-499E-904B-8B6154B32EB6}"/>
              </a:ext>
            </a:extLst>
          </p:cNvPr>
          <p:cNvSpPr txBox="1">
            <a:spLocks/>
          </p:cNvSpPr>
          <p:nvPr/>
        </p:nvSpPr>
        <p:spPr bwMode="auto">
          <a:xfrm>
            <a:off x="532171" y="428976"/>
            <a:ext cx="8412105" cy="26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50" tIns="34275" rIns="68550" bIns="34275" numCol="1" anchor="ctr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1600" dirty="0">
                <a:solidFill>
                  <a:srgbClr val="37373A"/>
                </a:solidFill>
                <a:latin typeface="Trebuchet MS" panose="020B0603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Министерство труда и социальной защиты населения Республики Казахстан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EDEB5DA6-03AA-439C-AEF5-DD9794B364EF}"/>
              </a:ext>
            </a:extLst>
          </p:cNvPr>
          <p:cNvSpPr/>
          <p:nvPr/>
        </p:nvSpPr>
        <p:spPr>
          <a:xfrm>
            <a:off x="511678" y="6341389"/>
            <a:ext cx="79851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37373A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2022 </a:t>
            </a:r>
            <a:r>
              <a:rPr lang="ru-RU" sz="1400" dirty="0">
                <a:solidFill>
                  <a:srgbClr val="37373A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8C54B8CF-6899-4A86-9DCC-6A9B8333A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04" y="204180"/>
            <a:ext cx="688357" cy="711304"/>
          </a:xfrm>
          <a:prstGeom prst="rect">
            <a:avLst/>
          </a:prstGeom>
        </p:spPr>
      </p:pic>
      <p:grpSp>
        <p:nvGrpSpPr>
          <p:cNvPr id="55" name="Группа 54">
            <a:extLst>
              <a:ext uri="{FF2B5EF4-FFF2-40B4-BE49-F238E27FC236}">
                <a16:creationId xmlns="" xmlns:a16="http://schemas.microsoft.com/office/drawing/2014/main" id="{138F19B8-F726-4284-B9F6-A4605B78CFA9}"/>
              </a:ext>
            </a:extLst>
          </p:cNvPr>
          <p:cNvGrpSpPr/>
          <p:nvPr/>
        </p:nvGrpSpPr>
        <p:grpSpPr>
          <a:xfrm>
            <a:off x="42268" y="1402273"/>
            <a:ext cx="9101732" cy="3921586"/>
            <a:chOff x="42268" y="1402273"/>
            <a:chExt cx="9101732" cy="3921586"/>
          </a:xfrm>
        </p:grpSpPr>
        <p:pic>
          <p:nvPicPr>
            <p:cNvPr id="42" name="Рисунок 41">
              <a:extLst>
                <a:ext uri="{FF2B5EF4-FFF2-40B4-BE49-F238E27FC236}">
                  <a16:creationId xmlns="" xmlns:a16="http://schemas.microsoft.com/office/drawing/2014/main" id="{9C3A4D0E-C7A7-46EF-8788-1CC684741F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lum bright="70000" contrast="-70000"/>
            </a:blip>
            <a:stretch>
              <a:fillRect/>
            </a:stretch>
          </p:blipFill>
          <p:spPr>
            <a:xfrm>
              <a:off x="42268" y="1952797"/>
              <a:ext cx="5453328" cy="2824045"/>
            </a:xfrm>
            <a:prstGeom prst="rect">
              <a:avLst/>
            </a:prstGeom>
          </p:spPr>
        </p:pic>
        <p:grpSp>
          <p:nvGrpSpPr>
            <p:cNvPr id="34" name="Группа 33">
              <a:extLst>
                <a:ext uri="{FF2B5EF4-FFF2-40B4-BE49-F238E27FC236}">
                  <a16:creationId xmlns="" xmlns:a16="http://schemas.microsoft.com/office/drawing/2014/main" id="{DC58C68A-545E-49E4-8B17-AAB1D8824F17}"/>
                </a:ext>
              </a:extLst>
            </p:cNvPr>
            <p:cNvGrpSpPr/>
            <p:nvPr/>
          </p:nvGrpSpPr>
          <p:grpSpPr>
            <a:xfrm>
              <a:off x="220045" y="1496088"/>
              <a:ext cx="5227243" cy="3752101"/>
              <a:chOff x="109479" y="1590785"/>
              <a:chExt cx="5227243" cy="3752101"/>
            </a:xfrm>
            <a:noFill/>
          </p:grpSpPr>
          <p:sp>
            <p:nvSpPr>
              <p:cNvPr id="19" name="Шестиугольник 18">
                <a:extLst>
                  <a:ext uri="{FF2B5EF4-FFF2-40B4-BE49-F238E27FC236}">
                    <a16:creationId xmlns="" xmlns:a16="http://schemas.microsoft.com/office/drawing/2014/main" id="{40DF1B05-471E-40EB-BA6B-3A39ABF62E41}"/>
                  </a:ext>
                </a:extLst>
              </p:cNvPr>
              <p:cNvSpPr/>
              <p:nvPr/>
            </p:nvSpPr>
            <p:spPr>
              <a:xfrm>
                <a:off x="1551893" y="3967662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Шестиугольник 19">
                <a:extLst>
                  <a:ext uri="{FF2B5EF4-FFF2-40B4-BE49-F238E27FC236}">
                    <a16:creationId xmlns="" xmlns:a16="http://schemas.microsoft.com/office/drawing/2014/main" id="{E4BEACAC-8624-43B8-B21A-2931433D67E1}"/>
                  </a:ext>
                </a:extLst>
              </p:cNvPr>
              <p:cNvSpPr/>
              <p:nvPr/>
            </p:nvSpPr>
            <p:spPr>
              <a:xfrm>
                <a:off x="2273100" y="3487607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Шестиугольник 20">
                <a:extLst>
                  <a:ext uri="{FF2B5EF4-FFF2-40B4-BE49-F238E27FC236}">
                    <a16:creationId xmlns="" xmlns:a16="http://schemas.microsoft.com/office/drawing/2014/main" id="{ACE2DFCA-2704-4F4F-B7F3-3C8EC7B3B87E}"/>
                  </a:ext>
                </a:extLst>
              </p:cNvPr>
              <p:cNvSpPr/>
              <p:nvPr/>
            </p:nvSpPr>
            <p:spPr>
              <a:xfrm>
                <a:off x="2994307" y="3016261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Шестиугольник 21">
                <a:extLst>
                  <a:ext uri="{FF2B5EF4-FFF2-40B4-BE49-F238E27FC236}">
                    <a16:creationId xmlns="" xmlns:a16="http://schemas.microsoft.com/office/drawing/2014/main" id="{CA2D8FA0-DE4B-4020-B923-60029AAB715F}"/>
                  </a:ext>
                </a:extLst>
              </p:cNvPr>
              <p:cNvSpPr/>
              <p:nvPr/>
            </p:nvSpPr>
            <p:spPr>
              <a:xfrm>
                <a:off x="3715514" y="2544915"/>
                <a:ext cx="900000" cy="900000"/>
              </a:xfrm>
              <a:prstGeom prst="hexagon">
                <a:avLst/>
              </a:prstGeom>
              <a:solidFill>
                <a:srgbClr val="FFC000"/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Шестиугольник 22">
                <a:extLst>
                  <a:ext uri="{FF2B5EF4-FFF2-40B4-BE49-F238E27FC236}">
                    <a16:creationId xmlns="" xmlns:a16="http://schemas.microsoft.com/office/drawing/2014/main" id="{46E9C505-8509-43E4-A565-8DC29E7DC355}"/>
                  </a:ext>
                </a:extLst>
              </p:cNvPr>
              <p:cNvSpPr/>
              <p:nvPr/>
            </p:nvSpPr>
            <p:spPr>
              <a:xfrm>
                <a:off x="2264554" y="4442886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Шестиугольник 23">
                <a:extLst>
                  <a:ext uri="{FF2B5EF4-FFF2-40B4-BE49-F238E27FC236}">
                    <a16:creationId xmlns="" xmlns:a16="http://schemas.microsoft.com/office/drawing/2014/main" id="{2CE2CA63-2197-4EF3-91E8-28B2CB8EA5DE}"/>
                  </a:ext>
                </a:extLst>
              </p:cNvPr>
              <p:cNvSpPr/>
              <p:nvPr/>
            </p:nvSpPr>
            <p:spPr>
              <a:xfrm>
                <a:off x="2985761" y="3971540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Шестиугольник 24">
                <a:extLst>
                  <a:ext uri="{FF2B5EF4-FFF2-40B4-BE49-F238E27FC236}">
                    <a16:creationId xmlns="" xmlns:a16="http://schemas.microsoft.com/office/drawing/2014/main" id="{FB187E98-7316-4C03-8663-C8858B3CC6F9}"/>
                  </a:ext>
                </a:extLst>
              </p:cNvPr>
              <p:cNvSpPr/>
              <p:nvPr/>
            </p:nvSpPr>
            <p:spPr>
              <a:xfrm>
                <a:off x="3706968" y="3500194"/>
                <a:ext cx="900000" cy="900000"/>
              </a:xfrm>
              <a:prstGeom prst="hexagon">
                <a:avLst/>
              </a:prstGeom>
              <a:no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Шестиугольник 25">
                <a:extLst>
                  <a:ext uri="{FF2B5EF4-FFF2-40B4-BE49-F238E27FC236}">
                    <a16:creationId xmlns="" xmlns:a16="http://schemas.microsoft.com/office/drawing/2014/main" id="{FBD5E769-4422-48EC-9262-DE38485C9C0D}"/>
                  </a:ext>
                </a:extLst>
              </p:cNvPr>
              <p:cNvSpPr/>
              <p:nvPr/>
            </p:nvSpPr>
            <p:spPr>
              <a:xfrm>
                <a:off x="4428175" y="3028848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Шестиугольник 26">
                <a:extLst>
                  <a:ext uri="{FF2B5EF4-FFF2-40B4-BE49-F238E27FC236}">
                    <a16:creationId xmlns="" xmlns:a16="http://schemas.microsoft.com/office/drawing/2014/main" id="{69CDCAB3-596D-4E28-88C6-FC90AFBC5846}"/>
                  </a:ext>
                </a:extLst>
              </p:cNvPr>
              <p:cNvSpPr/>
              <p:nvPr/>
            </p:nvSpPr>
            <p:spPr>
              <a:xfrm>
                <a:off x="830686" y="3475020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Шестиугольник 27">
                <a:extLst>
                  <a:ext uri="{FF2B5EF4-FFF2-40B4-BE49-F238E27FC236}">
                    <a16:creationId xmlns="" xmlns:a16="http://schemas.microsoft.com/office/drawing/2014/main" id="{B24EF008-E9BC-4998-845A-2BAC65546BB7}"/>
                  </a:ext>
                </a:extLst>
              </p:cNvPr>
              <p:cNvSpPr/>
              <p:nvPr/>
            </p:nvSpPr>
            <p:spPr>
              <a:xfrm>
                <a:off x="1560602" y="3021092"/>
                <a:ext cx="900000" cy="900000"/>
              </a:xfrm>
              <a:prstGeom prst="hexagon">
                <a:avLst/>
              </a:prstGeom>
              <a:solidFill>
                <a:srgbClr val="FFC000"/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Шестиугольник 28">
                <a:extLst>
                  <a:ext uri="{FF2B5EF4-FFF2-40B4-BE49-F238E27FC236}">
                    <a16:creationId xmlns="" xmlns:a16="http://schemas.microsoft.com/office/drawing/2014/main" id="{B85236AF-6537-4C27-996C-262FF455F919}"/>
                  </a:ext>
                </a:extLst>
              </p:cNvPr>
              <p:cNvSpPr/>
              <p:nvPr/>
            </p:nvSpPr>
            <p:spPr>
              <a:xfrm>
                <a:off x="2273100" y="2532328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Шестиугольник 29">
                <a:extLst>
                  <a:ext uri="{FF2B5EF4-FFF2-40B4-BE49-F238E27FC236}">
                    <a16:creationId xmlns="" xmlns:a16="http://schemas.microsoft.com/office/drawing/2014/main" id="{B1F911E0-0462-4E64-BBB7-6B585A2B567A}"/>
                  </a:ext>
                </a:extLst>
              </p:cNvPr>
              <p:cNvSpPr/>
              <p:nvPr/>
            </p:nvSpPr>
            <p:spPr>
              <a:xfrm>
                <a:off x="2994307" y="2069691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Шестиугольник 30">
                <a:extLst>
                  <a:ext uri="{FF2B5EF4-FFF2-40B4-BE49-F238E27FC236}">
                    <a16:creationId xmlns="" xmlns:a16="http://schemas.microsoft.com/office/drawing/2014/main" id="{6D921122-A25F-4596-8A8A-0A8FA9846893}"/>
                  </a:ext>
                </a:extLst>
              </p:cNvPr>
              <p:cNvSpPr/>
              <p:nvPr/>
            </p:nvSpPr>
            <p:spPr>
              <a:xfrm>
                <a:off x="109479" y="3000346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Шестиугольник 31">
                <a:extLst>
                  <a:ext uri="{FF2B5EF4-FFF2-40B4-BE49-F238E27FC236}">
                    <a16:creationId xmlns="" xmlns:a16="http://schemas.microsoft.com/office/drawing/2014/main" id="{E6269FDF-C1D4-4116-8D84-F20B19BFD663}"/>
                  </a:ext>
                </a:extLst>
              </p:cNvPr>
              <p:cNvSpPr/>
              <p:nvPr/>
            </p:nvSpPr>
            <p:spPr>
              <a:xfrm>
                <a:off x="839395" y="2537709"/>
                <a:ext cx="900000" cy="900000"/>
              </a:xfrm>
              <a:prstGeom prst="hexagon">
                <a:avLst/>
              </a:prstGeom>
              <a:no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Шестиугольник 32">
                <a:extLst>
                  <a:ext uri="{FF2B5EF4-FFF2-40B4-BE49-F238E27FC236}">
                    <a16:creationId xmlns="" xmlns:a16="http://schemas.microsoft.com/office/drawing/2014/main" id="{D6E00189-6F03-43F9-ACA7-BA570623A77C}"/>
                  </a:ext>
                </a:extLst>
              </p:cNvPr>
              <p:cNvSpPr/>
              <p:nvPr/>
            </p:nvSpPr>
            <p:spPr>
              <a:xfrm>
                <a:off x="1551893" y="2075072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Шестиугольник 34">
                <a:extLst>
                  <a:ext uri="{FF2B5EF4-FFF2-40B4-BE49-F238E27FC236}">
                    <a16:creationId xmlns="" xmlns:a16="http://schemas.microsoft.com/office/drawing/2014/main" id="{6CB2CBF5-2023-4A05-8D82-FC5683F8A006}"/>
                  </a:ext>
                </a:extLst>
              </p:cNvPr>
              <p:cNvSpPr/>
              <p:nvPr/>
            </p:nvSpPr>
            <p:spPr>
              <a:xfrm>
                <a:off x="2273100" y="1590785"/>
                <a:ext cx="900000" cy="900000"/>
              </a:xfrm>
              <a:prstGeom prst="hexagon">
                <a:avLst/>
              </a:prstGeom>
              <a:solidFill>
                <a:srgbClr val="FFC000"/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Шестиугольник 42">
                <a:extLst>
                  <a:ext uri="{FF2B5EF4-FFF2-40B4-BE49-F238E27FC236}">
                    <a16:creationId xmlns="" xmlns:a16="http://schemas.microsoft.com/office/drawing/2014/main" id="{738418A0-4F4E-404C-B3B6-5232F9671F09}"/>
                  </a:ext>
                </a:extLst>
              </p:cNvPr>
              <p:cNvSpPr/>
              <p:nvPr/>
            </p:nvSpPr>
            <p:spPr>
              <a:xfrm>
                <a:off x="114479" y="2064637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Шестиугольник 43">
                <a:extLst>
                  <a:ext uri="{FF2B5EF4-FFF2-40B4-BE49-F238E27FC236}">
                    <a16:creationId xmlns="" xmlns:a16="http://schemas.microsoft.com/office/drawing/2014/main" id="{24C82074-39AE-4260-AB16-118FD2EB2597}"/>
                  </a:ext>
                </a:extLst>
              </p:cNvPr>
              <p:cNvSpPr/>
              <p:nvPr/>
            </p:nvSpPr>
            <p:spPr>
              <a:xfrm>
                <a:off x="830685" y="1607652"/>
                <a:ext cx="900000" cy="900000"/>
              </a:xfrm>
              <a:prstGeom prst="hexagon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Шестиугольник 45">
                <a:extLst>
                  <a:ext uri="{FF2B5EF4-FFF2-40B4-BE49-F238E27FC236}">
                    <a16:creationId xmlns="" xmlns:a16="http://schemas.microsoft.com/office/drawing/2014/main" id="{2F2ADE62-A273-4911-BE5A-12551EB8C569}"/>
                  </a:ext>
                </a:extLst>
              </p:cNvPr>
              <p:cNvSpPr/>
              <p:nvPr/>
            </p:nvSpPr>
            <p:spPr>
              <a:xfrm>
                <a:off x="116966" y="3926622"/>
                <a:ext cx="900000" cy="900000"/>
              </a:xfrm>
              <a:prstGeom prst="hexagon">
                <a:avLst/>
              </a:prstGeom>
              <a:solidFill>
                <a:srgbClr val="FFC000"/>
              </a:solidFill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Шестиугольник 46">
                <a:extLst>
                  <a:ext uri="{FF2B5EF4-FFF2-40B4-BE49-F238E27FC236}">
                    <a16:creationId xmlns="" xmlns:a16="http://schemas.microsoft.com/office/drawing/2014/main" id="{21BCE1C1-3F14-42F4-9D2C-4CB04F824608}"/>
                  </a:ext>
                </a:extLst>
              </p:cNvPr>
              <p:cNvSpPr/>
              <p:nvPr/>
            </p:nvSpPr>
            <p:spPr>
              <a:xfrm>
                <a:off x="791212" y="4417565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Шестиугольник 47">
                <a:extLst>
                  <a:ext uri="{FF2B5EF4-FFF2-40B4-BE49-F238E27FC236}">
                    <a16:creationId xmlns="" xmlns:a16="http://schemas.microsoft.com/office/drawing/2014/main" id="{D0667796-522A-4C36-A789-CAC3D900EE97}"/>
                  </a:ext>
                </a:extLst>
              </p:cNvPr>
              <p:cNvSpPr/>
              <p:nvPr/>
            </p:nvSpPr>
            <p:spPr>
              <a:xfrm>
                <a:off x="3706968" y="4442886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Шестиугольник 48">
                <a:extLst>
                  <a:ext uri="{FF2B5EF4-FFF2-40B4-BE49-F238E27FC236}">
                    <a16:creationId xmlns="" xmlns:a16="http://schemas.microsoft.com/office/drawing/2014/main" id="{B11BB055-F634-46D5-B4FD-59A11803EF9F}"/>
                  </a:ext>
                </a:extLst>
              </p:cNvPr>
              <p:cNvSpPr/>
              <p:nvPr/>
            </p:nvSpPr>
            <p:spPr>
              <a:xfrm>
                <a:off x="3715514" y="1602338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Шестиугольник 49">
                <a:extLst>
                  <a:ext uri="{FF2B5EF4-FFF2-40B4-BE49-F238E27FC236}">
                    <a16:creationId xmlns="" xmlns:a16="http://schemas.microsoft.com/office/drawing/2014/main" id="{4B642114-99BD-47D7-A9DD-14974EA65118}"/>
                  </a:ext>
                </a:extLst>
              </p:cNvPr>
              <p:cNvSpPr/>
              <p:nvPr/>
            </p:nvSpPr>
            <p:spPr>
              <a:xfrm>
                <a:off x="4436722" y="2069691"/>
                <a:ext cx="900000" cy="900000"/>
              </a:xfrm>
              <a:prstGeom prst="hexagon">
                <a:avLst/>
              </a:prstGeom>
              <a:grpFill/>
              <a:ln w="19050">
                <a:solidFill>
                  <a:schemeClr val="accent5">
                    <a:lumMod val="90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90000" bIns="90000" rtlCol="0" anchor="ctr" anchorCtr="0"/>
              <a:lstStyle/>
              <a:p>
                <a:pPr algn="ctr"/>
                <a:endParaRPr lang="x-none" sz="1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3BF16D35-6DE3-44E7-BEC0-1869F859F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2681611" y="2666368"/>
              <a:ext cx="360000" cy="360000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3380DB98-508C-4122-8E5D-4551A7128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lum bright="70000" contrast="-70000"/>
            </a:blip>
            <a:stretch>
              <a:fillRect/>
            </a:stretch>
          </p:blipFill>
          <p:spPr>
            <a:xfrm>
              <a:off x="1202362" y="1892981"/>
              <a:ext cx="360000" cy="360000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A1937414-3F6D-43FB-A8A1-4B149F210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lum bright="70000" contrast="-70000"/>
            </a:blip>
            <a:stretch>
              <a:fillRect/>
            </a:stretch>
          </p:blipFill>
          <p:spPr>
            <a:xfrm>
              <a:off x="2663615" y="3635880"/>
              <a:ext cx="360000" cy="360000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EDCE32A5-D40A-4C44-AD12-C030E8953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lum bright="70000" contrast="-70000"/>
            </a:blip>
            <a:stretch>
              <a:fillRect/>
            </a:stretch>
          </p:blipFill>
          <p:spPr>
            <a:xfrm>
              <a:off x="1245604" y="3612915"/>
              <a:ext cx="360000" cy="360000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8FB7B4C9-9967-42EF-A520-C490DBA67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lum bright="70000" contrast="-70000"/>
            </a:blip>
            <a:stretch>
              <a:fillRect/>
            </a:stretch>
          </p:blipFill>
          <p:spPr>
            <a:xfrm>
              <a:off x="3367141" y="4125497"/>
              <a:ext cx="360000" cy="360000"/>
            </a:xfrm>
            <a:prstGeom prst="rect">
              <a:avLst/>
            </a:prstGeom>
          </p:spPr>
        </p:pic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63000EF2-CFFE-4CD7-82F6-DF54F9D9F09A}"/>
                </a:ext>
              </a:extLst>
            </p:cNvPr>
            <p:cNvSpPr/>
            <p:nvPr/>
          </p:nvSpPr>
          <p:spPr>
            <a:xfrm>
              <a:off x="878148" y="1402273"/>
              <a:ext cx="8122040" cy="55604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x-non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="" xmlns:a16="http://schemas.microsoft.com/office/drawing/2014/main" id="{4135E3FF-A008-4C0D-9315-09C0D51567CE}"/>
                </a:ext>
              </a:extLst>
            </p:cNvPr>
            <p:cNvSpPr/>
            <p:nvPr/>
          </p:nvSpPr>
          <p:spPr>
            <a:xfrm>
              <a:off x="42268" y="4767812"/>
              <a:ext cx="9101732" cy="55604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 anchorCtr="0"/>
            <a:lstStyle/>
            <a:p>
              <a:pPr algn="ctr"/>
              <a:endParaRPr lang="x-none" sz="1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Параллелограмм 36">
            <a:extLst>
              <a:ext uri="{FF2B5EF4-FFF2-40B4-BE49-F238E27FC236}">
                <a16:creationId xmlns="" xmlns:a16="http://schemas.microsoft.com/office/drawing/2014/main" id="{D5F4A075-034E-4979-B786-02A55DAD2EB8}"/>
              </a:ext>
            </a:extLst>
          </p:cNvPr>
          <p:cNvSpPr/>
          <p:nvPr/>
        </p:nvSpPr>
        <p:spPr>
          <a:xfrm>
            <a:off x="3848463" y="1962955"/>
            <a:ext cx="5295538" cy="2801301"/>
          </a:xfrm>
          <a:prstGeom prst="parallelogram">
            <a:avLst/>
          </a:prstGeom>
          <a:solidFill>
            <a:schemeClr val="accent6">
              <a:lumMod val="7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x-none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B9F16F-2797-4961-8A60-37F35F3753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48348" y="2063689"/>
            <a:ext cx="4276457" cy="2061152"/>
          </a:xfrm>
        </p:spPr>
        <p:txBody>
          <a:bodyPr/>
          <a:lstStyle/>
          <a:p>
            <a:r>
              <a:rPr lang="ru-RU" sz="2800" spc="-5" dirty="0">
                <a:solidFill>
                  <a:schemeClr val="bg1"/>
                </a:solidFill>
                <a:latin typeface="Tahoma"/>
                <a:ea typeface="+mn-ea"/>
                <a:cs typeface="Tahoma"/>
                <a:sym typeface="Trebuchet MS" panose="020B0603020202020204" pitchFamily="34" charset="0"/>
              </a:rPr>
              <a:t>Проект Закона Республики Казахстан </a:t>
            </a:r>
            <a:br>
              <a:rPr lang="ru-RU" sz="2800" spc="-5" dirty="0">
                <a:solidFill>
                  <a:schemeClr val="bg1"/>
                </a:solidFill>
                <a:latin typeface="Tahoma"/>
                <a:ea typeface="+mn-ea"/>
                <a:cs typeface="Tahoma"/>
                <a:sym typeface="Trebuchet MS" panose="020B0603020202020204" pitchFamily="34" charset="0"/>
              </a:rPr>
            </a:br>
            <a:r>
              <a:rPr lang="ru-RU" sz="2800" spc="-5" dirty="0">
                <a:solidFill>
                  <a:schemeClr val="bg1"/>
                </a:solidFill>
                <a:latin typeface="Tahoma"/>
                <a:ea typeface="+mn-ea"/>
                <a:cs typeface="Tahoma"/>
                <a:sym typeface="Trebuchet MS" panose="020B0603020202020204" pitchFamily="34" charset="0"/>
              </a:rPr>
              <a:t>«О профессиональных квалификациях»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" y="5965357"/>
            <a:ext cx="1116667" cy="75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5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xmlns="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478" y="109016"/>
            <a:ext cx="8075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ЗАКОНА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РК «О ПРОФЕССИОНАЛЬНЫХ КВАЛИФИКАЦИЯХ»: ОЖИДАЕМЫЙ ЭФФЕКТ ОТ РЕАЛИЗАЦИИ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35476" y="821068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5477" y="764712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B0A7EAD3-50A1-4B9C-9E0A-FFAEA5AC1B56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77820" y="1460618"/>
            <a:ext cx="8964579" cy="184730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295E7E"/>
            </a:solidFill>
            <a:miter lim="800000"/>
            <a:headEnd/>
            <a:tailEnd/>
          </a:ln>
        </p:spPr>
        <p:txBody>
          <a:bodyPr anchor="ctr"/>
          <a:lstStyle/>
          <a:p>
            <a:pPr marL="360000" lvl="1" indent="-2857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стимулирование граждан к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повышению уровня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квалификации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развитию навыков и компетенций, особенно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цифровых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57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повышение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уровня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трудоустройства граждан с неформальным и </a:t>
            </a: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информальным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образованием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57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единого понимания и подхода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 признанию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квалификаций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57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нормативное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закрепление ролей и механизмов взаимодействия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между государственными органами и всеми участниками рынка труда для обеспечения согласованности действий в рамках функционирования и дальнейшего развития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НСК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1">
            <a:extLst>
              <a:ext uri="{FF2B5EF4-FFF2-40B4-BE49-F238E27FC236}">
                <a16:creationId xmlns:a16="http://schemas.microsoft.com/office/drawing/2014/main" xmlns="" id="{53011366-2CF6-421D-B1BE-2A1E39B2EF2E}"/>
              </a:ext>
            </a:extLst>
          </p:cNvPr>
          <p:cNvSpPr/>
          <p:nvPr/>
        </p:nvSpPr>
        <p:spPr>
          <a:xfrm>
            <a:off x="75296" y="3529914"/>
            <a:ext cx="8964578" cy="296863"/>
          </a:xfrm>
          <a:prstGeom prst="roundRect">
            <a:avLst/>
          </a:prstGeom>
          <a:solidFill>
            <a:schemeClr val="bg1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Для работников:</a:t>
            </a:r>
            <a:r>
              <a:rPr lang="ru-RU" sz="2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42" name="Google Shape;516;p39">
            <a:extLst>
              <a:ext uri="{FF2B5EF4-FFF2-40B4-BE49-F238E27FC236}">
                <a16:creationId xmlns:a16="http://schemas.microsoft.com/office/drawing/2014/main" xmlns="" id="{F696D93D-AA0C-41D3-9F64-17612AA2EC9F}"/>
              </a:ext>
            </a:extLst>
          </p:cNvPr>
          <p:cNvGrpSpPr/>
          <p:nvPr/>
        </p:nvGrpSpPr>
        <p:grpSpPr>
          <a:xfrm>
            <a:off x="283226" y="3560038"/>
            <a:ext cx="102157" cy="242173"/>
            <a:chOff x="4753325" y="2329350"/>
            <a:chExt cx="167300" cy="379800"/>
          </a:xfrm>
          <a:solidFill>
            <a:srgbClr val="2E58A5"/>
          </a:solidFill>
        </p:grpSpPr>
        <p:sp>
          <p:nvSpPr>
            <p:cNvPr id="43" name="Google Shape;517;p39">
              <a:extLst>
                <a:ext uri="{FF2B5EF4-FFF2-40B4-BE49-F238E27FC236}">
                  <a16:creationId xmlns:a16="http://schemas.microsoft.com/office/drawing/2014/main" xmlns="" id="{13EABF6C-AB43-4405-A096-C14D0197F4B9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18;p39">
              <a:extLst>
                <a:ext uri="{FF2B5EF4-FFF2-40B4-BE49-F238E27FC236}">
                  <a16:creationId xmlns:a16="http://schemas.microsoft.com/office/drawing/2014/main" xmlns="" id="{C9F0CAFC-E1EB-44E9-BB1E-C3257B2BAA6B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" name="Google Shape;516;p39">
            <a:extLst>
              <a:ext uri="{FF2B5EF4-FFF2-40B4-BE49-F238E27FC236}">
                <a16:creationId xmlns:a16="http://schemas.microsoft.com/office/drawing/2014/main" xmlns="" id="{43EFC021-D278-4BCF-98FD-34F12DE2E3A1}"/>
              </a:ext>
            </a:extLst>
          </p:cNvPr>
          <p:cNvGrpSpPr/>
          <p:nvPr/>
        </p:nvGrpSpPr>
        <p:grpSpPr>
          <a:xfrm>
            <a:off x="153881" y="3552121"/>
            <a:ext cx="107567" cy="250379"/>
            <a:chOff x="4753325" y="2329350"/>
            <a:chExt cx="167300" cy="379800"/>
          </a:xfrm>
          <a:solidFill>
            <a:srgbClr val="2E58A5"/>
          </a:solidFill>
        </p:grpSpPr>
        <p:sp>
          <p:nvSpPr>
            <p:cNvPr id="40" name="Google Shape;517;p39">
              <a:extLst>
                <a:ext uri="{FF2B5EF4-FFF2-40B4-BE49-F238E27FC236}">
                  <a16:creationId xmlns:a16="http://schemas.microsoft.com/office/drawing/2014/main" xmlns="" id="{6B8C924B-C1A0-4006-A4FE-FF3BAD214418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18;p39">
              <a:extLst>
                <a:ext uri="{FF2B5EF4-FFF2-40B4-BE49-F238E27FC236}">
                  <a16:creationId xmlns:a16="http://schemas.microsoft.com/office/drawing/2014/main" xmlns="" id="{DE08C116-30F8-41B0-BFCB-623130284254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5" name="Google Shape;516;p39">
            <a:extLst>
              <a:ext uri="{FF2B5EF4-FFF2-40B4-BE49-F238E27FC236}">
                <a16:creationId xmlns:a16="http://schemas.microsoft.com/office/drawing/2014/main" xmlns="" id="{AEB1D892-E9C5-4B23-A354-4214A5CD1104}"/>
              </a:ext>
            </a:extLst>
          </p:cNvPr>
          <p:cNvGrpSpPr/>
          <p:nvPr/>
        </p:nvGrpSpPr>
        <p:grpSpPr>
          <a:xfrm>
            <a:off x="398805" y="3550513"/>
            <a:ext cx="102155" cy="250379"/>
            <a:chOff x="4753325" y="2329350"/>
            <a:chExt cx="167300" cy="379800"/>
          </a:xfrm>
          <a:solidFill>
            <a:srgbClr val="2E58A5"/>
          </a:solidFill>
        </p:grpSpPr>
        <p:sp>
          <p:nvSpPr>
            <p:cNvPr id="37" name="Google Shape;517;p39">
              <a:extLst>
                <a:ext uri="{FF2B5EF4-FFF2-40B4-BE49-F238E27FC236}">
                  <a16:creationId xmlns:a16="http://schemas.microsoft.com/office/drawing/2014/main" xmlns="" id="{C9B40900-4EE4-43A1-B982-AAE9F22752AB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18;p39">
              <a:extLst>
                <a:ext uri="{FF2B5EF4-FFF2-40B4-BE49-F238E27FC236}">
                  <a16:creationId xmlns:a16="http://schemas.microsoft.com/office/drawing/2014/main" xmlns="" id="{FB113522-17E9-43CB-A0A2-834F971F7A62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94436" y="3911651"/>
            <a:ext cx="8964579" cy="100125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295E7E"/>
            </a:solidFill>
            <a:miter lim="800000"/>
            <a:headEnd/>
            <a:tailEnd/>
          </a:ln>
        </p:spPr>
        <p:txBody>
          <a:bodyPr anchor="ctr"/>
          <a:lstStyle/>
          <a:p>
            <a:pPr marL="245700" lvl="1" indent="-1714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более быстрого и качественного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трудоустройства на рынке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00" lvl="1" indent="-1714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определения  собственного уровня личностно- профессионального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развития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00" lvl="1" indent="-1714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предоставление возможности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более высокого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заработка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5700" lvl="1" indent="-1714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более гибкой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трудовой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мобильности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1">
            <a:extLst>
              <a:ext uri="{FF2B5EF4-FFF2-40B4-BE49-F238E27FC236}">
                <a16:creationId xmlns:a16="http://schemas.microsoft.com/office/drawing/2014/main" xmlns="" id="{53011366-2CF6-421D-B1BE-2A1E39B2EF2E}"/>
              </a:ext>
            </a:extLst>
          </p:cNvPr>
          <p:cNvSpPr/>
          <p:nvPr/>
        </p:nvSpPr>
        <p:spPr>
          <a:xfrm>
            <a:off x="94437" y="5030227"/>
            <a:ext cx="8964578" cy="296863"/>
          </a:xfrm>
          <a:prstGeom prst="roundRect">
            <a:avLst/>
          </a:prstGeom>
          <a:solidFill>
            <a:schemeClr val="bg1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Для РАБОТОДАТЕЛЕЙ:</a:t>
            </a:r>
            <a:r>
              <a:rPr lang="ru-RU" sz="24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6" name="Picture 3" descr="C:\Users\user\Desktop\ppc-for-audiology-ent-practices-paid-search-marketing-audigy-professional-development-png-300_300.png">
            <a:extLst>
              <a:ext uri="{FF2B5EF4-FFF2-40B4-BE49-F238E27FC236}">
                <a16:creationId xmlns:a16="http://schemas.microsoft.com/office/drawing/2014/main" xmlns="" id="{1D6C577A-D1E8-4CA1-90C6-42B27BFC3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9" y="4997781"/>
            <a:ext cx="361753" cy="361753"/>
          </a:xfrm>
          <a:prstGeom prst="rect">
            <a:avLst/>
          </a:prstGeom>
          <a:noFill/>
        </p:spPr>
      </p:pic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94436" y="5429548"/>
            <a:ext cx="8964579" cy="1001256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295E7E"/>
            </a:solidFill>
            <a:miter lim="800000"/>
            <a:headEnd/>
            <a:tailEnd/>
          </a:ln>
        </p:spPr>
        <p:txBody>
          <a:bodyPr anchor="ctr"/>
          <a:lstStyle/>
          <a:p>
            <a:pPr marL="360000" lvl="1" indent="-2857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получение реальной независимой оценки уровня  профессиональной пригодности работников, сопоставление соответствия персонала заявленному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качеству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57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получение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квалифицированных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специалистов, отвечающих современным требованиям рынка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5750" algn="just" defTabSz="1219170" fontAlgn="base">
              <a:spcAft>
                <a:spcPts val="300"/>
              </a:spcAft>
              <a:buClr>
                <a:srgbClr val="295E7E"/>
              </a:buClr>
              <a:buSzPct val="110000"/>
              <a:buFont typeface="Wingdings" panose="05000000000000000000" pitchFamily="2" charset="2"/>
              <a:buChar char="ü"/>
              <a:tabLst>
                <a:tab pos="360363" algn="l"/>
              </a:tabLst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содействие в повышении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производительности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труда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1">
            <a:extLst>
              <a:ext uri="{FF2B5EF4-FFF2-40B4-BE49-F238E27FC236}">
                <a16:creationId xmlns:a16="http://schemas.microsoft.com/office/drawing/2014/main" xmlns="" id="{53011366-2CF6-421D-B1BE-2A1E39B2EF2E}"/>
              </a:ext>
            </a:extLst>
          </p:cNvPr>
          <p:cNvSpPr/>
          <p:nvPr/>
        </p:nvSpPr>
        <p:spPr>
          <a:xfrm>
            <a:off x="75296" y="1062000"/>
            <a:ext cx="8964578" cy="306440"/>
          </a:xfrm>
          <a:prstGeom prst="roundRect">
            <a:avLst/>
          </a:prstGeom>
          <a:solidFill>
            <a:schemeClr val="bg1"/>
          </a:solidFill>
          <a:ln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600" b="1" cap="all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Для государства:</a:t>
            </a:r>
            <a:r>
              <a:rPr lang="ru-RU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grpSp>
        <p:nvGrpSpPr>
          <p:cNvPr id="30" name="Google Shape;565;p39">
            <a:extLst>
              <a:ext uri="{FF2B5EF4-FFF2-40B4-BE49-F238E27FC236}">
                <a16:creationId xmlns:a16="http://schemas.microsoft.com/office/drawing/2014/main" xmlns="" id="{87C8DC4B-CC8C-42A7-BA3E-A5977BB6D97C}"/>
              </a:ext>
            </a:extLst>
          </p:cNvPr>
          <p:cNvGrpSpPr/>
          <p:nvPr/>
        </p:nvGrpSpPr>
        <p:grpSpPr>
          <a:xfrm>
            <a:off x="122086" y="1080931"/>
            <a:ext cx="382228" cy="256779"/>
            <a:chOff x="2599825" y="3689700"/>
            <a:chExt cx="429850" cy="360275"/>
          </a:xfrm>
          <a:solidFill>
            <a:srgbClr val="2E58A5"/>
          </a:solidFill>
        </p:grpSpPr>
        <p:sp>
          <p:nvSpPr>
            <p:cNvPr id="33" name="Google Shape;566;p39">
              <a:extLst>
                <a:ext uri="{FF2B5EF4-FFF2-40B4-BE49-F238E27FC236}">
                  <a16:creationId xmlns:a16="http://schemas.microsoft.com/office/drawing/2014/main" xmlns="" id="{13D50658-B71D-4F7C-A229-5335A581EC3F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4" name="Google Shape;567;p39">
              <a:extLst>
                <a:ext uri="{FF2B5EF4-FFF2-40B4-BE49-F238E27FC236}">
                  <a16:creationId xmlns:a16="http://schemas.microsoft.com/office/drawing/2014/main" xmlns="" id="{C176F6EE-1F2C-47E7-81FD-6D3A88145380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04711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7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xmlns="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06142" y="135684"/>
            <a:ext cx="8151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ЗАКОНА «О ВНЕСЕНИИ ИЗМЕНЕНИЙ И ДОПОЛНЕНИЙ В НЕКОТОРЫЕ ЗАКОНОДАТЕЛЬНЫЕ АКТЫ РК ПО ВОПРОСАМ ПРОФЕССИОНАЛЬНЫХ КВАЛИФИКАЦИЙ»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3618" y="1057739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13619" y="1001383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xmlns="" id="{A5A01725-98DC-4D48-9791-8132D66F0162}"/>
              </a:ext>
            </a:extLst>
          </p:cNvPr>
          <p:cNvSpPr/>
          <p:nvPr/>
        </p:nvSpPr>
        <p:spPr>
          <a:xfrm>
            <a:off x="1134920" y="1494378"/>
            <a:ext cx="7760044" cy="762559"/>
          </a:xfrm>
          <a:prstGeom prst="rect">
            <a:avLst/>
          </a:prstGeom>
          <a:solidFill>
            <a:schemeClr val="bg1"/>
          </a:solidFill>
          <a:ln w="19050"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 algn="just" defTabSz="920728">
              <a:lnSpc>
                <a:spcPct val="80000"/>
              </a:lnSpc>
              <a:defRPr/>
            </a:pPr>
            <a:r>
              <a:rPr lang="ru-RU" altLang="x-none" sz="135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x-none" sz="1350" b="1" dirty="0" smtClean="0">
                <a:latin typeface="Arial"/>
                <a:cs typeface="Arial" panose="020B0604020202020204" pitchFamily="34" charset="0"/>
              </a:rPr>
              <a:t>8 </a:t>
            </a:r>
            <a:r>
              <a:rPr lang="ru-RU" altLang="x-none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законодательных актах </a:t>
            </a:r>
            <a:r>
              <a:rPr lang="ru-RU" altLang="x-none" sz="1350" dirty="0">
                <a:latin typeface="Arial" panose="020B0604020202020204" pitchFamily="34" charset="0"/>
                <a:cs typeface="Arial" panose="020B0604020202020204" pitchFamily="34" charset="0"/>
              </a:rPr>
              <a:t>будут внесены дополнения по наделению компетенцией государственных органов в части разработки и утверждения профессиональных </a:t>
            </a:r>
            <a:r>
              <a:rPr lang="ru-RU" altLang="x-none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стандартов</a:t>
            </a:r>
            <a:endParaRPr lang="ru-RU" altLang="x-none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xmlns="" id="{29C96F88-9B03-48E4-AC21-7FAB9B02EDB0}"/>
              </a:ext>
            </a:extLst>
          </p:cNvPr>
          <p:cNvSpPr/>
          <p:nvPr/>
        </p:nvSpPr>
        <p:spPr>
          <a:xfrm>
            <a:off x="1115918" y="2560018"/>
            <a:ext cx="7798049" cy="1318190"/>
          </a:xfrm>
          <a:prstGeom prst="rect">
            <a:avLst/>
          </a:prstGeom>
          <a:solidFill>
            <a:schemeClr val="bg1"/>
          </a:solidFill>
          <a:ln w="19050"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Aft>
                <a:spcPts val="600"/>
              </a:spcAft>
              <a:defRPr/>
            </a:pPr>
            <a:r>
              <a:rPr lang="ru-RU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Трудовой кодекс будут внесены следующие изменения: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 норм по национальной системе квалификаций </a:t>
            </a:r>
            <a:r>
              <a:rPr lang="ru-RU" altLang="x-none" sz="135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(профессиональные стандарты, отраслевые рамка квалификаций и </a:t>
            </a:r>
            <a:r>
              <a:rPr lang="ru-RU" altLang="x-none" sz="135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</a:t>
            </a:r>
            <a:r>
              <a:rPr lang="ru-RU" altLang="x-none" sz="1350" i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ru-RU" altLang="x-none" sz="135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компенсаций, гарантий и льгот не только при подготовке, переподготовке, повышении квалификации, но и при признании квалификации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556859AF-06BE-4117-8F83-5E39DBE20824}"/>
              </a:ext>
            </a:extLst>
          </p:cNvPr>
          <p:cNvSpPr/>
          <p:nvPr/>
        </p:nvSpPr>
        <p:spPr>
          <a:xfrm>
            <a:off x="8323536" y="6401521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4F91F5D-B4D1-4222-8AB9-9E8DF2A71C8B}"/>
              </a:ext>
            </a:extLst>
          </p:cNvPr>
          <p:cNvSpPr/>
          <p:nvPr/>
        </p:nvSpPr>
        <p:spPr>
          <a:xfrm>
            <a:off x="1085753" y="4219164"/>
            <a:ext cx="7798049" cy="773765"/>
          </a:xfrm>
          <a:prstGeom prst="rect">
            <a:avLst/>
          </a:prstGeom>
          <a:solidFill>
            <a:schemeClr val="bg1"/>
          </a:solidFill>
          <a:ln w="19050"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Aft>
                <a:spcPts val="600"/>
              </a:spcAft>
              <a:defRPr/>
            </a:pPr>
            <a:r>
              <a:rPr lang="ru-RU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Закон «О Национальной палате предпринимателей Республики Казахстан» будут предусмотрены отсылочные нормы на Закон «О профессиональных квалификациях»</a:t>
            </a:r>
          </a:p>
        </p:txBody>
      </p:sp>
      <p:grpSp>
        <p:nvGrpSpPr>
          <p:cNvPr id="47" name="Google Shape;230;p7"/>
          <p:cNvGrpSpPr/>
          <p:nvPr/>
        </p:nvGrpSpPr>
        <p:grpSpPr>
          <a:xfrm>
            <a:off x="424230" y="1540492"/>
            <a:ext cx="484761" cy="549566"/>
            <a:chOff x="8037707" y="3551722"/>
            <a:chExt cx="976190" cy="952499"/>
          </a:xfrm>
          <a:solidFill>
            <a:srgbClr val="295E7E"/>
          </a:solidFill>
        </p:grpSpPr>
        <p:sp>
          <p:nvSpPr>
            <p:cNvPr id="55" name="Google Shape;231;p7"/>
            <p:cNvSpPr/>
            <p:nvPr/>
          </p:nvSpPr>
          <p:spPr>
            <a:xfrm>
              <a:off x="8037707" y="4226406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714375" y="0"/>
                  </a:move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lnTo>
                    <a:pt x="714375" y="277816"/>
                  </a:lnTo>
                  <a:cubicBezTo>
                    <a:pt x="747198" y="277816"/>
                    <a:pt x="773906" y="251108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close/>
                  <a:moveTo>
                    <a:pt x="734216" y="218284"/>
                  </a:moveTo>
                  <a:cubicBezTo>
                    <a:pt x="734216" y="229238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38"/>
                    <a:pt x="39691" y="218284"/>
                  </a:cubicBezTo>
                  <a:lnTo>
                    <a:pt x="39691" y="59531"/>
                  </a:ln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32;p7"/>
            <p:cNvSpPr/>
            <p:nvPr/>
          </p:nvSpPr>
          <p:spPr>
            <a:xfrm>
              <a:off x="8037707" y="3551722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59531" y="277816"/>
                  </a:moveTo>
                  <a:lnTo>
                    <a:pt x="714375" y="277816"/>
                  </a:lnTo>
                  <a:cubicBezTo>
                    <a:pt x="747198" y="277816"/>
                    <a:pt x="773906" y="251117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close/>
                  <a:moveTo>
                    <a:pt x="39691" y="59531"/>
                  </a:move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ubicBezTo>
                    <a:pt x="734216" y="229229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29"/>
                    <a:pt x="39691" y="218284"/>
                  </a:cubicBezTo>
                  <a:lnTo>
                    <a:pt x="39691" y="595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33;p7"/>
            <p:cNvSpPr/>
            <p:nvPr/>
          </p:nvSpPr>
          <p:spPr>
            <a:xfrm>
              <a:off x="8444237" y="3631103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34;p7"/>
            <p:cNvSpPr/>
            <p:nvPr/>
          </p:nvSpPr>
          <p:spPr>
            <a:xfrm>
              <a:off x="8444237" y="3710475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35;p7"/>
            <p:cNvSpPr/>
            <p:nvPr/>
          </p:nvSpPr>
          <p:spPr>
            <a:xfrm>
              <a:off x="8139341" y="3611253"/>
              <a:ext cx="61019" cy="59531"/>
            </a:xfrm>
            <a:custGeom>
              <a:avLst/>
              <a:gdLst/>
              <a:ahLst/>
              <a:cxnLst/>
              <a:rect l="l" t="t" r="r" b="b"/>
              <a:pathLst>
                <a:path w="59531" h="59531" extrusionOk="0">
                  <a:moveTo>
                    <a:pt x="59531" y="29766"/>
                  </a:moveTo>
                  <a:cubicBezTo>
                    <a:pt x="59531" y="46205"/>
                    <a:pt x="46205" y="59531"/>
                    <a:pt x="29766" y="59531"/>
                  </a:cubicBezTo>
                  <a:cubicBezTo>
                    <a:pt x="13327" y="59531"/>
                    <a:pt x="0" y="46205"/>
                    <a:pt x="0" y="29766"/>
                  </a:cubicBezTo>
                  <a:cubicBezTo>
                    <a:pt x="0" y="13327"/>
                    <a:pt x="13327" y="0"/>
                    <a:pt x="29766" y="0"/>
                  </a:cubicBezTo>
                  <a:cubicBezTo>
                    <a:pt x="46205" y="0"/>
                    <a:pt x="59531" y="13327"/>
                    <a:pt x="59531" y="297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36;p7"/>
            <p:cNvSpPr/>
            <p:nvPr/>
          </p:nvSpPr>
          <p:spPr>
            <a:xfrm>
              <a:off x="8119019" y="3690625"/>
              <a:ext cx="101692" cy="59531"/>
            </a:xfrm>
            <a:custGeom>
              <a:avLst/>
              <a:gdLst/>
              <a:ahLst/>
              <a:cxnLst/>
              <a:rect l="l" t="t" r="r" b="b"/>
              <a:pathLst>
                <a:path w="99212" h="59531" extrusionOk="0">
                  <a:moveTo>
                    <a:pt x="98203" y="59531"/>
                  </a:moveTo>
                  <a:lnTo>
                    <a:pt x="99212" y="59531"/>
                  </a:lnTo>
                  <a:lnTo>
                    <a:pt x="99212" y="49606"/>
                  </a:lnTo>
                  <a:cubicBezTo>
                    <a:pt x="99212" y="22212"/>
                    <a:pt x="77000" y="0"/>
                    <a:pt x="49606" y="0"/>
                  </a:cubicBezTo>
                  <a:cubicBezTo>
                    <a:pt x="22212" y="0"/>
                    <a:pt x="0" y="22212"/>
                    <a:pt x="0" y="49606"/>
                  </a:cubicBezTo>
                  <a:lnTo>
                    <a:pt x="0" y="59531"/>
                  </a:lnTo>
                  <a:lnTo>
                    <a:pt x="1000" y="59531"/>
                  </a:lnTo>
                  <a:lnTo>
                    <a:pt x="98203" y="5953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37;p7"/>
            <p:cNvSpPr/>
            <p:nvPr/>
          </p:nvSpPr>
          <p:spPr>
            <a:xfrm>
              <a:off x="8444237" y="4305787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238;p7"/>
            <p:cNvSpPr/>
            <p:nvPr/>
          </p:nvSpPr>
          <p:spPr>
            <a:xfrm>
              <a:off x="8444237" y="4385159"/>
              <a:ext cx="305097" cy="39690"/>
            </a:xfrm>
            <a:custGeom>
              <a:avLst/>
              <a:gdLst/>
              <a:ahLst/>
              <a:cxnLst/>
              <a:rect l="l" t="t" r="r" b="b"/>
              <a:pathLst>
                <a:path w="297656" h="39690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91"/>
                    <a:pt x="19841" y="39691"/>
                  </a:cubicBezTo>
                  <a:lnTo>
                    <a:pt x="277806" y="39691"/>
                  </a:lnTo>
                  <a:cubicBezTo>
                    <a:pt x="288769" y="3969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239;p7"/>
            <p:cNvSpPr/>
            <p:nvPr/>
          </p:nvSpPr>
          <p:spPr>
            <a:xfrm>
              <a:off x="8146113" y="4285937"/>
              <a:ext cx="61019" cy="59531"/>
            </a:xfrm>
            <a:custGeom>
              <a:avLst/>
              <a:gdLst/>
              <a:ahLst/>
              <a:cxnLst/>
              <a:rect l="l" t="t" r="r" b="b"/>
              <a:pathLst>
                <a:path w="59531" h="59531" extrusionOk="0">
                  <a:moveTo>
                    <a:pt x="59531" y="29766"/>
                  </a:moveTo>
                  <a:cubicBezTo>
                    <a:pt x="59531" y="46205"/>
                    <a:pt x="46205" y="59531"/>
                    <a:pt x="29766" y="59531"/>
                  </a:cubicBezTo>
                  <a:cubicBezTo>
                    <a:pt x="13327" y="59531"/>
                    <a:pt x="0" y="46205"/>
                    <a:pt x="0" y="29766"/>
                  </a:cubicBezTo>
                  <a:cubicBezTo>
                    <a:pt x="0" y="13327"/>
                    <a:pt x="13327" y="0"/>
                    <a:pt x="29766" y="0"/>
                  </a:cubicBezTo>
                  <a:cubicBezTo>
                    <a:pt x="46205" y="0"/>
                    <a:pt x="59531" y="13327"/>
                    <a:pt x="59531" y="297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40;p7"/>
            <p:cNvSpPr/>
            <p:nvPr/>
          </p:nvSpPr>
          <p:spPr>
            <a:xfrm>
              <a:off x="8125789" y="4365318"/>
              <a:ext cx="101692" cy="59531"/>
            </a:xfrm>
            <a:custGeom>
              <a:avLst/>
              <a:gdLst/>
              <a:ahLst/>
              <a:cxnLst/>
              <a:rect l="l" t="t" r="r" b="b"/>
              <a:pathLst>
                <a:path w="99212" h="59531" extrusionOk="0">
                  <a:moveTo>
                    <a:pt x="49606" y="0"/>
                  </a:moveTo>
                  <a:cubicBezTo>
                    <a:pt x="22203" y="0"/>
                    <a:pt x="0" y="22203"/>
                    <a:pt x="0" y="49606"/>
                  </a:cubicBezTo>
                  <a:lnTo>
                    <a:pt x="0" y="59531"/>
                  </a:lnTo>
                  <a:lnTo>
                    <a:pt x="1010" y="59531"/>
                  </a:lnTo>
                  <a:lnTo>
                    <a:pt x="98212" y="59531"/>
                  </a:lnTo>
                  <a:lnTo>
                    <a:pt x="99212" y="59531"/>
                  </a:lnTo>
                  <a:lnTo>
                    <a:pt x="99212" y="49606"/>
                  </a:lnTo>
                  <a:cubicBezTo>
                    <a:pt x="99212" y="22203"/>
                    <a:pt x="77010" y="0"/>
                    <a:pt x="4960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41;p7"/>
            <p:cNvSpPr/>
            <p:nvPr/>
          </p:nvSpPr>
          <p:spPr>
            <a:xfrm>
              <a:off x="8464560" y="3969374"/>
              <a:ext cx="40682" cy="90535"/>
            </a:xfrm>
            <a:custGeom>
              <a:avLst/>
              <a:gdLst/>
              <a:ahLst/>
              <a:cxnLst/>
              <a:rect l="l" t="t" r="r" b="b"/>
              <a:pathLst>
                <a:path w="39690" h="90535" extrusionOk="0">
                  <a:moveTo>
                    <a:pt x="0" y="79219"/>
                  </a:moveTo>
                  <a:cubicBezTo>
                    <a:pt x="9868" y="80353"/>
                    <a:pt x="25556" y="83439"/>
                    <a:pt x="39691" y="90535"/>
                  </a:cubicBezTo>
                  <a:lnTo>
                    <a:pt x="39691" y="14849"/>
                  </a:lnTo>
                  <a:cubicBezTo>
                    <a:pt x="28299" y="5467"/>
                    <a:pt x="11039" y="1476"/>
                    <a:pt x="0" y="0"/>
                  </a:cubicBezTo>
                  <a:lnTo>
                    <a:pt x="0" y="7921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242;p7"/>
            <p:cNvSpPr/>
            <p:nvPr/>
          </p:nvSpPr>
          <p:spPr>
            <a:xfrm>
              <a:off x="8220643" y="3889068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714375" y="0"/>
                  </a:moveTo>
                  <a:lnTo>
                    <a:pt x="59531" y="0"/>
                  </a:lnTo>
                  <a:cubicBezTo>
                    <a:pt x="26641" y="0"/>
                    <a:pt x="0" y="26641"/>
                    <a:pt x="0" y="59531"/>
                  </a:cubicBezTo>
                  <a:lnTo>
                    <a:pt x="0" y="218284"/>
                  </a:lnTo>
                  <a:cubicBezTo>
                    <a:pt x="0" y="251174"/>
                    <a:pt x="26641" y="277816"/>
                    <a:pt x="59531" y="277816"/>
                  </a:cubicBezTo>
                  <a:lnTo>
                    <a:pt x="714375" y="277816"/>
                  </a:lnTo>
                  <a:cubicBezTo>
                    <a:pt x="747265" y="277816"/>
                    <a:pt x="773906" y="251174"/>
                    <a:pt x="773906" y="218284"/>
                  </a:cubicBezTo>
                  <a:lnTo>
                    <a:pt x="773906" y="59531"/>
                  </a:lnTo>
                  <a:cubicBezTo>
                    <a:pt x="773906" y="26641"/>
                    <a:pt x="747265" y="0"/>
                    <a:pt x="714375" y="0"/>
                  </a:cubicBezTo>
                  <a:close/>
                  <a:moveTo>
                    <a:pt x="128988" y="59531"/>
                  </a:moveTo>
                  <a:cubicBezTo>
                    <a:pt x="145428" y="59531"/>
                    <a:pt x="158753" y="72866"/>
                    <a:pt x="158753" y="89297"/>
                  </a:cubicBezTo>
                  <a:cubicBezTo>
                    <a:pt x="158753" y="105737"/>
                    <a:pt x="145428" y="119063"/>
                    <a:pt x="128988" y="119063"/>
                  </a:cubicBezTo>
                  <a:cubicBezTo>
                    <a:pt x="112557" y="119063"/>
                    <a:pt x="99222" y="105737"/>
                    <a:pt x="99222" y="89297"/>
                  </a:cubicBezTo>
                  <a:cubicBezTo>
                    <a:pt x="99222" y="72857"/>
                    <a:pt x="112547" y="59531"/>
                    <a:pt x="128988" y="59531"/>
                  </a:cubicBezTo>
                  <a:close/>
                  <a:moveTo>
                    <a:pt x="178594" y="198434"/>
                  </a:moveTo>
                  <a:lnTo>
                    <a:pt x="177584" y="198434"/>
                  </a:lnTo>
                  <a:lnTo>
                    <a:pt x="80381" y="198434"/>
                  </a:lnTo>
                  <a:lnTo>
                    <a:pt x="79381" y="198434"/>
                  </a:lnTo>
                  <a:lnTo>
                    <a:pt x="79381" y="188509"/>
                  </a:lnTo>
                  <a:cubicBezTo>
                    <a:pt x="79381" y="161115"/>
                    <a:pt x="101594" y="138903"/>
                    <a:pt x="128988" y="138903"/>
                  </a:cubicBezTo>
                  <a:cubicBezTo>
                    <a:pt x="156391" y="138903"/>
                    <a:pt x="178594" y="161115"/>
                    <a:pt x="178594" y="188509"/>
                  </a:cubicBezTo>
                  <a:lnTo>
                    <a:pt x="178594" y="198434"/>
                  </a:lnTo>
                  <a:close/>
                  <a:moveTo>
                    <a:pt x="357188" y="168669"/>
                  </a:moveTo>
                  <a:cubicBezTo>
                    <a:pt x="357188" y="174050"/>
                    <a:pt x="352892" y="178460"/>
                    <a:pt x="347491" y="178594"/>
                  </a:cubicBezTo>
                  <a:cubicBezTo>
                    <a:pt x="312715" y="179441"/>
                    <a:pt x="295427" y="195853"/>
                    <a:pt x="294684" y="196548"/>
                  </a:cubicBezTo>
                  <a:cubicBezTo>
                    <a:pt x="294513" y="196739"/>
                    <a:pt x="294284" y="196767"/>
                    <a:pt x="294113" y="196929"/>
                  </a:cubicBezTo>
                  <a:cubicBezTo>
                    <a:pt x="293313" y="197615"/>
                    <a:pt x="292437" y="198244"/>
                    <a:pt x="291455" y="198644"/>
                  </a:cubicBezTo>
                  <a:cubicBezTo>
                    <a:pt x="290989" y="198844"/>
                    <a:pt x="290493" y="198834"/>
                    <a:pt x="290017" y="198939"/>
                  </a:cubicBezTo>
                  <a:cubicBezTo>
                    <a:pt x="289255" y="199139"/>
                    <a:pt x="288550" y="199406"/>
                    <a:pt x="287731" y="199406"/>
                  </a:cubicBezTo>
                  <a:cubicBezTo>
                    <a:pt x="286979" y="199406"/>
                    <a:pt x="286312" y="199139"/>
                    <a:pt x="285607" y="198977"/>
                  </a:cubicBezTo>
                  <a:cubicBezTo>
                    <a:pt x="285055" y="198863"/>
                    <a:pt x="284493" y="198863"/>
                    <a:pt x="283959" y="198644"/>
                  </a:cubicBezTo>
                  <a:cubicBezTo>
                    <a:pt x="282731" y="198149"/>
                    <a:pt x="281635" y="197406"/>
                    <a:pt x="280711" y="196501"/>
                  </a:cubicBezTo>
                  <a:cubicBezTo>
                    <a:pt x="263957" y="179756"/>
                    <a:pt x="228305" y="178594"/>
                    <a:pt x="227933" y="178594"/>
                  </a:cubicBezTo>
                  <a:cubicBezTo>
                    <a:pt x="222571" y="178432"/>
                    <a:pt x="218265" y="174041"/>
                    <a:pt x="218265" y="168669"/>
                  </a:cubicBezTo>
                  <a:lnTo>
                    <a:pt x="218265" y="69447"/>
                  </a:lnTo>
                  <a:cubicBezTo>
                    <a:pt x="218265" y="66770"/>
                    <a:pt x="219351" y="64218"/>
                    <a:pt x="221247" y="62351"/>
                  </a:cubicBezTo>
                  <a:cubicBezTo>
                    <a:pt x="223171" y="60493"/>
                    <a:pt x="225828" y="59636"/>
                    <a:pt x="228419" y="59522"/>
                  </a:cubicBezTo>
                  <a:cubicBezTo>
                    <a:pt x="230048" y="59560"/>
                    <a:pt x="264747" y="60627"/>
                    <a:pt x="287922" y="77448"/>
                  </a:cubicBezTo>
                  <a:cubicBezTo>
                    <a:pt x="297742" y="70666"/>
                    <a:pt x="317459" y="60236"/>
                    <a:pt x="347015" y="59522"/>
                  </a:cubicBezTo>
                  <a:cubicBezTo>
                    <a:pt x="349891" y="59579"/>
                    <a:pt x="352263" y="60493"/>
                    <a:pt x="354187" y="62351"/>
                  </a:cubicBezTo>
                  <a:cubicBezTo>
                    <a:pt x="356083" y="64208"/>
                    <a:pt x="357168" y="66770"/>
                    <a:pt x="357168" y="69447"/>
                  </a:cubicBezTo>
                  <a:lnTo>
                    <a:pt x="357168" y="168669"/>
                  </a:lnTo>
                  <a:close/>
                  <a:moveTo>
                    <a:pt x="674684" y="198434"/>
                  </a:moveTo>
                  <a:lnTo>
                    <a:pt x="416719" y="198434"/>
                  </a:lnTo>
                  <a:cubicBezTo>
                    <a:pt x="405755" y="198434"/>
                    <a:pt x="396878" y="189557"/>
                    <a:pt x="396878" y="178594"/>
                  </a:cubicBezTo>
                  <a:cubicBezTo>
                    <a:pt x="396878" y="167630"/>
                    <a:pt x="405755" y="158744"/>
                    <a:pt x="416719" y="158744"/>
                  </a:cubicBezTo>
                  <a:lnTo>
                    <a:pt x="674684" y="158744"/>
                  </a:lnTo>
                  <a:cubicBezTo>
                    <a:pt x="685648" y="158744"/>
                    <a:pt x="694534" y="167630"/>
                    <a:pt x="694534" y="178594"/>
                  </a:cubicBezTo>
                  <a:cubicBezTo>
                    <a:pt x="694534" y="189557"/>
                    <a:pt x="685648" y="198434"/>
                    <a:pt x="674684" y="198434"/>
                  </a:cubicBezTo>
                  <a:close/>
                  <a:moveTo>
                    <a:pt x="674684" y="119063"/>
                  </a:moveTo>
                  <a:lnTo>
                    <a:pt x="416719" y="119063"/>
                  </a:lnTo>
                  <a:cubicBezTo>
                    <a:pt x="405755" y="119063"/>
                    <a:pt x="396878" y="110185"/>
                    <a:pt x="396878" y="99222"/>
                  </a:cubicBezTo>
                  <a:cubicBezTo>
                    <a:pt x="396878" y="88249"/>
                    <a:pt x="405755" y="79381"/>
                    <a:pt x="416719" y="79381"/>
                  </a:cubicBezTo>
                  <a:lnTo>
                    <a:pt x="674684" y="79381"/>
                  </a:lnTo>
                  <a:cubicBezTo>
                    <a:pt x="685648" y="79381"/>
                    <a:pt x="694534" y="88259"/>
                    <a:pt x="694534" y="99222"/>
                  </a:cubicBezTo>
                  <a:cubicBezTo>
                    <a:pt x="694534" y="110185"/>
                    <a:pt x="685648" y="119063"/>
                    <a:pt x="674684" y="1190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43;p7"/>
            <p:cNvSpPr/>
            <p:nvPr/>
          </p:nvSpPr>
          <p:spPr>
            <a:xfrm>
              <a:off x="8525540" y="3969155"/>
              <a:ext cx="40682" cy="90868"/>
            </a:xfrm>
            <a:custGeom>
              <a:avLst/>
              <a:gdLst/>
              <a:ahLst/>
              <a:cxnLst/>
              <a:rect l="l" t="t" r="r" b="b"/>
              <a:pathLst>
                <a:path w="39690" h="90868" extrusionOk="0">
                  <a:moveTo>
                    <a:pt x="0" y="90869"/>
                  </a:moveTo>
                  <a:cubicBezTo>
                    <a:pt x="9382" y="85982"/>
                    <a:pt x="22498" y="80982"/>
                    <a:pt x="39691" y="79248"/>
                  </a:cubicBezTo>
                  <a:lnTo>
                    <a:pt x="39691" y="0"/>
                  </a:lnTo>
                  <a:cubicBezTo>
                    <a:pt x="18631" y="2505"/>
                    <a:pt x="5505" y="10639"/>
                    <a:pt x="0" y="14783"/>
                  </a:cubicBezTo>
                  <a:lnTo>
                    <a:pt x="0" y="908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244;p7"/>
            <p:cNvSpPr/>
            <p:nvPr/>
          </p:nvSpPr>
          <p:spPr>
            <a:xfrm>
              <a:off x="8261319" y="3610281"/>
              <a:ext cx="142365" cy="139884"/>
            </a:xfrm>
            <a:custGeom>
              <a:avLst/>
              <a:gdLst/>
              <a:ahLst/>
              <a:cxnLst/>
              <a:rect l="l" t="t" r="r" b="b"/>
              <a:pathLst>
                <a:path w="138893" h="139884" extrusionOk="0">
                  <a:moveTo>
                    <a:pt x="9639" y="119063"/>
                  </a:moveTo>
                  <a:cubicBezTo>
                    <a:pt x="10001" y="119063"/>
                    <a:pt x="45663" y="120225"/>
                    <a:pt x="62417" y="136970"/>
                  </a:cubicBezTo>
                  <a:cubicBezTo>
                    <a:pt x="63341" y="137884"/>
                    <a:pt x="64437" y="138617"/>
                    <a:pt x="65665" y="139122"/>
                  </a:cubicBezTo>
                  <a:cubicBezTo>
                    <a:pt x="66208" y="139332"/>
                    <a:pt x="66761" y="139332"/>
                    <a:pt x="67313" y="139456"/>
                  </a:cubicBezTo>
                  <a:cubicBezTo>
                    <a:pt x="68009" y="139608"/>
                    <a:pt x="68685" y="139884"/>
                    <a:pt x="69437" y="139884"/>
                  </a:cubicBezTo>
                  <a:cubicBezTo>
                    <a:pt x="70247" y="139884"/>
                    <a:pt x="70961" y="139608"/>
                    <a:pt x="71723" y="139417"/>
                  </a:cubicBezTo>
                  <a:cubicBezTo>
                    <a:pt x="72200" y="139303"/>
                    <a:pt x="72695" y="139322"/>
                    <a:pt x="73162" y="139122"/>
                  </a:cubicBezTo>
                  <a:cubicBezTo>
                    <a:pt x="74143" y="138722"/>
                    <a:pt x="75019" y="138093"/>
                    <a:pt x="75819" y="137398"/>
                  </a:cubicBezTo>
                  <a:cubicBezTo>
                    <a:pt x="75991" y="137246"/>
                    <a:pt x="76219" y="137208"/>
                    <a:pt x="76391" y="137027"/>
                  </a:cubicBezTo>
                  <a:cubicBezTo>
                    <a:pt x="77143" y="136331"/>
                    <a:pt x="94431" y="119920"/>
                    <a:pt x="129207" y="119063"/>
                  </a:cubicBezTo>
                  <a:cubicBezTo>
                    <a:pt x="134588" y="118920"/>
                    <a:pt x="138894" y="114529"/>
                    <a:pt x="138894" y="109137"/>
                  </a:cubicBezTo>
                  <a:lnTo>
                    <a:pt x="138894" y="9925"/>
                  </a:lnTo>
                  <a:cubicBezTo>
                    <a:pt x="138894" y="7249"/>
                    <a:pt x="137808" y="4696"/>
                    <a:pt x="135912" y="2829"/>
                  </a:cubicBezTo>
                  <a:cubicBezTo>
                    <a:pt x="133988" y="972"/>
                    <a:pt x="131607" y="57"/>
                    <a:pt x="128749" y="0"/>
                  </a:cubicBezTo>
                  <a:cubicBezTo>
                    <a:pt x="99184" y="714"/>
                    <a:pt x="79477" y="11144"/>
                    <a:pt x="69656" y="17926"/>
                  </a:cubicBezTo>
                  <a:cubicBezTo>
                    <a:pt x="46482" y="1105"/>
                    <a:pt x="11782" y="38"/>
                    <a:pt x="10154" y="0"/>
                  </a:cubicBezTo>
                  <a:cubicBezTo>
                    <a:pt x="7572" y="114"/>
                    <a:pt x="4905" y="972"/>
                    <a:pt x="2981" y="2829"/>
                  </a:cubicBezTo>
                  <a:cubicBezTo>
                    <a:pt x="1086" y="468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-19" y="114510"/>
                    <a:pt x="4277" y="118910"/>
                    <a:pt x="9639" y="119063"/>
                  </a:cubicBezTo>
                  <a:close/>
                  <a:moveTo>
                    <a:pt x="79353" y="35347"/>
                  </a:moveTo>
                  <a:cubicBezTo>
                    <a:pt x="84858" y="31194"/>
                    <a:pt x="97984" y="23060"/>
                    <a:pt x="119044" y="20555"/>
                  </a:cubicBezTo>
                  <a:lnTo>
                    <a:pt x="119044" y="99812"/>
                  </a:lnTo>
                  <a:cubicBezTo>
                    <a:pt x="101860" y="101537"/>
                    <a:pt x="88735" y="106537"/>
                    <a:pt x="79353" y="111423"/>
                  </a:cubicBezTo>
                  <a:lnTo>
                    <a:pt x="79353" y="35347"/>
                  </a:lnTo>
                  <a:close/>
                  <a:moveTo>
                    <a:pt x="19822" y="20774"/>
                  </a:moveTo>
                  <a:cubicBezTo>
                    <a:pt x="30852" y="22250"/>
                    <a:pt x="48111" y="26241"/>
                    <a:pt x="59512" y="35623"/>
                  </a:cubicBezTo>
                  <a:lnTo>
                    <a:pt x="59512" y="111319"/>
                  </a:lnTo>
                  <a:cubicBezTo>
                    <a:pt x="45377" y="104223"/>
                    <a:pt x="29699" y="101146"/>
                    <a:pt x="19822" y="100003"/>
                  </a:cubicBezTo>
                  <a:lnTo>
                    <a:pt x="19822" y="2077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45;p7"/>
            <p:cNvSpPr/>
            <p:nvPr/>
          </p:nvSpPr>
          <p:spPr>
            <a:xfrm>
              <a:off x="8261300" y="4285937"/>
              <a:ext cx="142395" cy="139884"/>
            </a:xfrm>
            <a:custGeom>
              <a:avLst/>
              <a:gdLst/>
              <a:ahLst/>
              <a:cxnLst/>
              <a:rect l="l" t="t" r="r" b="b"/>
              <a:pathLst>
                <a:path w="138922" h="139884" extrusionOk="0">
                  <a:moveTo>
                    <a:pt x="128749" y="0"/>
                  </a:moveTo>
                  <a:cubicBezTo>
                    <a:pt x="99184" y="724"/>
                    <a:pt x="79477" y="11144"/>
                    <a:pt x="69656" y="17936"/>
                  </a:cubicBezTo>
                  <a:cubicBezTo>
                    <a:pt x="46482" y="1114"/>
                    <a:pt x="11782" y="48"/>
                    <a:pt x="10154" y="0"/>
                  </a:cubicBezTo>
                  <a:cubicBezTo>
                    <a:pt x="7572" y="124"/>
                    <a:pt x="4905" y="981"/>
                    <a:pt x="2981" y="2838"/>
                  </a:cubicBezTo>
                  <a:cubicBezTo>
                    <a:pt x="1086" y="469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0" y="114510"/>
                    <a:pt x="4305" y="118910"/>
                    <a:pt x="9668" y="119063"/>
                  </a:cubicBezTo>
                  <a:cubicBezTo>
                    <a:pt x="10030" y="119063"/>
                    <a:pt x="45691" y="120225"/>
                    <a:pt x="62446" y="136969"/>
                  </a:cubicBezTo>
                  <a:cubicBezTo>
                    <a:pt x="63370" y="137884"/>
                    <a:pt x="64465" y="138627"/>
                    <a:pt x="65694" y="139122"/>
                  </a:cubicBezTo>
                  <a:cubicBezTo>
                    <a:pt x="66237" y="139332"/>
                    <a:pt x="66789" y="139332"/>
                    <a:pt x="67342" y="139456"/>
                  </a:cubicBezTo>
                  <a:cubicBezTo>
                    <a:pt x="68037" y="139617"/>
                    <a:pt x="68713" y="139884"/>
                    <a:pt x="69466" y="139884"/>
                  </a:cubicBezTo>
                  <a:cubicBezTo>
                    <a:pt x="70275" y="139884"/>
                    <a:pt x="70990" y="139617"/>
                    <a:pt x="71752" y="139417"/>
                  </a:cubicBezTo>
                  <a:cubicBezTo>
                    <a:pt x="72228" y="139294"/>
                    <a:pt x="72723" y="139322"/>
                    <a:pt x="73190" y="139122"/>
                  </a:cubicBezTo>
                  <a:cubicBezTo>
                    <a:pt x="74171" y="138722"/>
                    <a:pt x="75047" y="138103"/>
                    <a:pt x="75848" y="137398"/>
                  </a:cubicBezTo>
                  <a:cubicBezTo>
                    <a:pt x="76019" y="137246"/>
                    <a:pt x="76248" y="137198"/>
                    <a:pt x="76419" y="137027"/>
                  </a:cubicBezTo>
                  <a:cubicBezTo>
                    <a:pt x="77172" y="136331"/>
                    <a:pt x="94459" y="119920"/>
                    <a:pt x="129235" y="119063"/>
                  </a:cubicBezTo>
                  <a:cubicBezTo>
                    <a:pt x="134617" y="118929"/>
                    <a:pt x="138922" y="114529"/>
                    <a:pt x="138922" y="109147"/>
                  </a:cubicBezTo>
                  <a:lnTo>
                    <a:pt x="138922" y="9925"/>
                  </a:lnTo>
                  <a:cubicBezTo>
                    <a:pt x="138922" y="7249"/>
                    <a:pt x="137836" y="4696"/>
                    <a:pt x="135941" y="2838"/>
                  </a:cubicBezTo>
                  <a:cubicBezTo>
                    <a:pt x="133988" y="981"/>
                    <a:pt x="131616" y="57"/>
                    <a:pt x="128749" y="0"/>
                  </a:cubicBezTo>
                  <a:close/>
                  <a:moveTo>
                    <a:pt x="59531" y="111319"/>
                  </a:moveTo>
                  <a:cubicBezTo>
                    <a:pt x="45396" y="104232"/>
                    <a:pt x="29718" y="101146"/>
                    <a:pt x="19841" y="100003"/>
                  </a:cubicBezTo>
                  <a:lnTo>
                    <a:pt x="19841" y="20793"/>
                  </a:lnTo>
                  <a:cubicBezTo>
                    <a:pt x="30871" y="22260"/>
                    <a:pt x="48130" y="26251"/>
                    <a:pt x="59531" y="35633"/>
                  </a:cubicBezTo>
                  <a:lnTo>
                    <a:pt x="59531" y="111319"/>
                  </a:lnTo>
                  <a:close/>
                  <a:moveTo>
                    <a:pt x="119063" y="99812"/>
                  </a:moveTo>
                  <a:cubicBezTo>
                    <a:pt x="101879" y="101546"/>
                    <a:pt x="88754" y="106547"/>
                    <a:pt x="79372" y="111423"/>
                  </a:cubicBezTo>
                  <a:lnTo>
                    <a:pt x="79372" y="35347"/>
                  </a:lnTo>
                  <a:cubicBezTo>
                    <a:pt x="84877" y="31204"/>
                    <a:pt x="98003" y="23060"/>
                    <a:pt x="119063" y="20564"/>
                  </a:cubicBezTo>
                  <a:lnTo>
                    <a:pt x="119063" y="998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390;p39"/>
          <p:cNvGrpSpPr/>
          <p:nvPr/>
        </p:nvGrpSpPr>
        <p:grpSpPr>
          <a:xfrm>
            <a:off x="442909" y="2813787"/>
            <a:ext cx="394969" cy="465734"/>
            <a:chOff x="584925" y="238125"/>
            <a:chExt cx="415200" cy="525100"/>
          </a:xfrm>
          <a:solidFill>
            <a:schemeClr val="bg1"/>
          </a:solidFill>
        </p:grpSpPr>
        <p:sp>
          <p:nvSpPr>
            <p:cNvPr id="106" name="Google Shape;391;p3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92;p3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93;p3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94;p3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95;p3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96;p3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 w="12700">
              <a:solidFill>
                <a:srgbClr val="295E7E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64">
            <a:extLst>
              <a:ext uri="{FF2B5EF4-FFF2-40B4-BE49-F238E27FC236}">
                <a16:creationId xmlns:a16="http://schemas.microsoft.com/office/drawing/2014/main" xmlns="" id="{F5EACDD8-E70B-46F5-AFEE-18AA6AF7DACA}"/>
              </a:ext>
            </a:extLst>
          </p:cNvPr>
          <p:cNvGrpSpPr>
            <a:grpSpLocks/>
          </p:cNvGrpSpPr>
          <p:nvPr/>
        </p:nvGrpSpPr>
        <p:grpSpPr bwMode="gray">
          <a:xfrm>
            <a:off x="388174" y="4334624"/>
            <a:ext cx="392261" cy="370103"/>
            <a:chOff x="898526" y="2327276"/>
            <a:chExt cx="849313" cy="777875"/>
          </a:xfrm>
          <a:solidFill>
            <a:srgbClr val="4F7B8D"/>
          </a:solidFill>
        </p:grpSpPr>
        <p:sp>
          <p:nvSpPr>
            <p:cNvPr id="120" name="Freeform 318">
              <a:extLst>
                <a:ext uri="{FF2B5EF4-FFF2-40B4-BE49-F238E27FC236}">
                  <a16:creationId xmlns:a16="http://schemas.microsoft.com/office/drawing/2014/main" xmlns="" id="{A15E2EF6-350A-42FD-BD4F-D0C2AF8CFDAE}"/>
                </a:ext>
              </a:extLst>
            </p:cNvPr>
            <p:cNvSpPr>
              <a:spLocks/>
            </p:cNvSpPr>
            <p:nvPr/>
          </p:nvSpPr>
          <p:spPr bwMode="gray">
            <a:xfrm>
              <a:off x="1017588" y="2327276"/>
              <a:ext cx="663575" cy="758825"/>
            </a:xfrm>
            <a:custGeom>
              <a:avLst/>
              <a:gdLst>
                <a:gd name="T0" fmla="*/ 404 w 418"/>
                <a:gd name="T1" fmla="*/ 478 h 478"/>
                <a:gd name="T2" fmla="*/ 404 w 418"/>
                <a:gd name="T3" fmla="*/ 74 h 478"/>
                <a:gd name="T4" fmla="*/ 343 w 418"/>
                <a:gd name="T5" fmla="*/ 13 h 478"/>
                <a:gd name="T6" fmla="*/ 13 w 418"/>
                <a:gd name="T7" fmla="*/ 13 h 478"/>
                <a:gd name="T8" fmla="*/ 13 w 418"/>
                <a:gd name="T9" fmla="*/ 478 h 478"/>
                <a:gd name="T10" fmla="*/ 0 w 418"/>
                <a:gd name="T11" fmla="*/ 478 h 478"/>
                <a:gd name="T12" fmla="*/ 0 w 418"/>
                <a:gd name="T13" fmla="*/ 0 h 478"/>
                <a:gd name="T14" fmla="*/ 349 w 418"/>
                <a:gd name="T15" fmla="*/ 0 h 478"/>
                <a:gd name="T16" fmla="*/ 418 w 418"/>
                <a:gd name="T17" fmla="*/ 69 h 478"/>
                <a:gd name="T18" fmla="*/ 418 w 418"/>
                <a:gd name="T19" fmla="*/ 478 h 478"/>
                <a:gd name="T20" fmla="*/ 404 w 418"/>
                <a:gd name="T21" fmla="*/ 478 h 478"/>
                <a:gd name="T22" fmla="*/ 404 w 418"/>
                <a:gd name="T23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8" h="478">
                  <a:moveTo>
                    <a:pt x="404" y="478"/>
                  </a:moveTo>
                  <a:lnTo>
                    <a:pt x="404" y="74"/>
                  </a:lnTo>
                  <a:lnTo>
                    <a:pt x="343" y="13"/>
                  </a:lnTo>
                  <a:lnTo>
                    <a:pt x="13" y="13"/>
                  </a:lnTo>
                  <a:lnTo>
                    <a:pt x="13" y="478"/>
                  </a:lnTo>
                  <a:lnTo>
                    <a:pt x="0" y="478"/>
                  </a:lnTo>
                  <a:lnTo>
                    <a:pt x="0" y="0"/>
                  </a:lnTo>
                  <a:lnTo>
                    <a:pt x="349" y="0"/>
                  </a:lnTo>
                  <a:lnTo>
                    <a:pt x="418" y="69"/>
                  </a:lnTo>
                  <a:lnTo>
                    <a:pt x="418" y="478"/>
                  </a:lnTo>
                  <a:lnTo>
                    <a:pt x="404" y="478"/>
                  </a:lnTo>
                  <a:lnTo>
                    <a:pt x="404" y="478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1" name="Freeform 319">
              <a:extLst>
                <a:ext uri="{FF2B5EF4-FFF2-40B4-BE49-F238E27FC236}">
                  <a16:creationId xmlns:a16="http://schemas.microsoft.com/office/drawing/2014/main" xmlns="" id="{F5B907D0-424F-42F9-81A0-2BF8460F2127}"/>
                </a:ext>
              </a:extLst>
            </p:cNvPr>
            <p:cNvSpPr>
              <a:spLocks/>
            </p:cNvSpPr>
            <p:nvPr/>
          </p:nvSpPr>
          <p:spPr bwMode="gray">
            <a:xfrm>
              <a:off x="1557338" y="2336801"/>
              <a:ext cx="111125" cy="114300"/>
            </a:xfrm>
            <a:custGeom>
              <a:avLst/>
              <a:gdLst>
                <a:gd name="T0" fmla="*/ 0 w 70"/>
                <a:gd name="T1" fmla="*/ 72 h 72"/>
                <a:gd name="T2" fmla="*/ 0 w 70"/>
                <a:gd name="T3" fmla="*/ 0 h 72"/>
                <a:gd name="T4" fmla="*/ 13 w 70"/>
                <a:gd name="T5" fmla="*/ 0 h 72"/>
                <a:gd name="T6" fmla="*/ 13 w 70"/>
                <a:gd name="T7" fmla="*/ 58 h 72"/>
                <a:gd name="T8" fmla="*/ 70 w 70"/>
                <a:gd name="T9" fmla="*/ 58 h 72"/>
                <a:gd name="T10" fmla="*/ 70 w 70"/>
                <a:gd name="T11" fmla="*/ 72 h 72"/>
                <a:gd name="T12" fmla="*/ 0 w 70"/>
                <a:gd name="T13" fmla="*/ 72 h 72"/>
                <a:gd name="T14" fmla="*/ 0 w 70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72">
                  <a:moveTo>
                    <a:pt x="0" y="72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58"/>
                  </a:lnTo>
                  <a:lnTo>
                    <a:pt x="70" y="58"/>
                  </a:lnTo>
                  <a:lnTo>
                    <a:pt x="70" y="7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2" name="Freeform 320">
              <a:extLst>
                <a:ext uri="{FF2B5EF4-FFF2-40B4-BE49-F238E27FC236}">
                  <a16:creationId xmlns:a16="http://schemas.microsoft.com/office/drawing/2014/main" xmlns="" id="{B4C20476-9440-4372-87A5-4DBFCE97299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00138" y="2447926"/>
              <a:ext cx="117475" cy="22225"/>
            </a:xfrm>
            <a:custGeom>
              <a:avLst/>
              <a:gdLst>
                <a:gd name="T0" fmla="*/ 65 w 74"/>
                <a:gd name="T1" fmla="*/ 14 h 14"/>
                <a:gd name="T2" fmla="*/ 65 w 74"/>
                <a:gd name="T3" fmla="*/ 0 h 14"/>
                <a:gd name="T4" fmla="*/ 74 w 74"/>
                <a:gd name="T5" fmla="*/ 0 h 14"/>
                <a:gd name="T6" fmla="*/ 74 w 74"/>
                <a:gd name="T7" fmla="*/ 14 h 14"/>
                <a:gd name="T8" fmla="*/ 65 w 74"/>
                <a:gd name="T9" fmla="*/ 14 h 14"/>
                <a:gd name="T10" fmla="*/ 65 w 74"/>
                <a:gd name="T11" fmla="*/ 14 h 14"/>
                <a:gd name="T12" fmla="*/ 32 w 74"/>
                <a:gd name="T13" fmla="*/ 14 h 14"/>
                <a:gd name="T14" fmla="*/ 32 w 74"/>
                <a:gd name="T15" fmla="*/ 0 h 14"/>
                <a:gd name="T16" fmla="*/ 49 w 74"/>
                <a:gd name="T17" fmla="*/ 0 h 14"/>
                <a:gd name="T18" fmla="*/ 49 w 74"/>
                <a:gd name="T19" fmla="*/ 14 h 14"/>
                <a:gd name="T20" fmla="*/ 32 w 74"/>
                <a:gd name="T21" fmla="*/ 14 h 14"/>
                <a:gd name="T22" fmla="*/ 32 w 74"/>
                <a:gd name="T23" fmla="*/ 14 h 14"/>
                <a:gd name="T24" fmla="*/ 0 w 74"/>
                <a:gd name="T25" fmla="*/ 14 h 14"/>
                <a:gd name="T26" fmla="*/ 0 w 74"/>
                <a:gd name="T27" fmla="*/ 0 h 14"/>
                <a:gd name="T28" fmla="*/ 16 w 74"/>
                <a:gd name="T29" fmla="*/ 0 h 14"/>
                <a:gd name="T30" fmla="*/ 16 w 74"/>
                <a:gd name="T31" fmla="*/ 14 h 14"/>
                <a:gd name="T32" fmla="*/ 0 w 74"/>
                <a:gd name="T33" fmla="*/ 14 h 14"/>
                <a:gd name="T34" fmla="*/ 0 w 74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4">
                  <a:moveTo>
                    <a:pt x="65" y="14"/>
                  </a:moveTo>
                  <a:lnTo>
                    <a:pt x="65" y="0"/>
                  </a:lnTo>
                  <a:lnTo>
                    <a:pt x="74" y="0"/>
                  </a:lnTo>
                  <a:lnTo>
                    <a:pt x="74" y="14"/>
                  </a:lnTo>
                  <a:lnTo>
                    <a:pt x="65" y="14"/>
                  </a:lnTo>
                  <a:lnTo>
                    <a:pt x="65" y="14"/>
                  </a:lnTo>
                  <a:close/>
                  <a:moveTo>
                    <a:pt x="32" y="14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32" y="14"/>
                  </a:lnTo>
                  <a:lnTo>
                    <a:pt x="32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3" name="Freeform 321">
              <a:extLst>
                <a:ext uri="{FF2B5EF4-FFF2-40B4-BE49-F238E27FC236}">
                  <a16:creationId xmlns:a16="http://schemas.microsoft.com/office/drawing/2014/main" xmlns="" id="{A4787F8C-BC0E-4277-B38C-8D9A647D1817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1426" y="2447926"/>
              <a:ext cx="203200" cy="22225"/>
            </a:xfrm>
            <a:custGeom>
              <a:avLst/>
              <a:gdLst>
                <a:gd name="T0" fmla="*/ 0 w 128"/>
                <a:gd name="T1" fmla="*/ 14 h 14"/>
                <a:gd name="T2" fmla="*/ 0 w 128"/>
                <a:gd name="T3" fmla="*/ 0 h 14"/>
                <a:gd name="T4" fmla="*/ 128 w 128"/>
                <a:gd name="T5" fmla="*/ 0 h 14"/>
                <a:gd name="T6" fmla="*/ 128 w 128"/>
                <a:gd name="T7" fmla="*/ 14 h 14"/>
                <a:gd name="T8" fmla="*/ 0 w 128"/>
                <a:gd name="T9" fmla="*/ 14 h 14"/>
                <a:gd name="T10" fmla="*/ 0 w 12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4">
                  <a:moveTo>
                    <a:pt x="0" y="14"/>
                  </a:moveTo>
                  <a:lnTo>
                    <a:pt x="0" y="0"/>
                  </a:lnTo>
                  <a:lnTo>
                    <a:pt x="128" y="0"/>
                  </a:lnTo>
                  <a:lnTo>
                    <a:pt x="128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4" name="Freeform 322">
              <a:extLst>
                <a:ext uri="{FF2B5EF4-FFF2-40B4-BE49-F238E27FC236}">
                  <a16:creationId xmlns:a16="http://schemas.microsoft.com/office/drawing/2014/main" xmlns="" id="{487F6DEC-4555-4355-9A84-CFB6D369109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00138" y="2535238"/>
              <a:ext cx="117475" cy="22225"/>
            </a:xfrm>
            <a:custGeom>
              <a:avLst/>
              <a:gdLst>
                <a:gd name="T0" fmla="*/ 65 w 74"/>
                <a:gd name="T1" fmla="*/ 14 h 14"/>
                <a:gd name="T2" fmla="*/ 65 w 74"/>
                <a:gd name="T3" fmla="*/ 0 h 14"/>
                <a:gd name="T4" fmla="*/ 74 w 74"/>
                <a:gd name="T5" fmla="*/ 0 h 14"/>
                <a:gd name="T6" fmla="*/ 74 w 74"/>
                <a:gd name="T7" fmla="*/ 14 h 14"/>
                <a:gd name="T8" fmla="*/ 65 w 74"/>
                <a:gd name="T9" fmla="*/ 14 h 14"/>
                <a:gd name="T10" fmla="*/ 65 w 74"/>
                <a:gd name="T11" fmla="*/ 14 h 14"/>
                <a:gd name="T12" fmla="*/ 32 w 74"/>
                <a:gd name="T13" fmla="*/ 14 h 14"/>
                <a:gd name="T14" fmla="*/ 32 w 74"/>
                <a:gd name="T15" fmla="*/ 0 h 14"/>
                <a:gd name="T16" fmla="*/ 49 w 74"/>
                <a:gd name="T17" fmla="*/ 0 h 14"/>
                <a:gd name="T18" fmla="*/ 49 w 74"/>
                <a:gd name="T19" fmla="*/ 14 h 14"/>
                <a:gd name="T20" fmla="*/ 32 w 74"/>
                <a:gd name="T21" fmla="*/ 14 h 14"/>
                <a:gd name="T22" fmla="*/ 32 w 74"/>
                <a:gd name="T23" fmla="*/ 14 h 14"/>
                <a:gd name="T24" fmla="*/ 0 w 74"/>
                <a:gd name="T25" fmla="*/ 14 h 14"/>
                <a:gd name="T26" fmla="*/ 0 w 74"/>
                <a:gd name="T27" fmla="*/ 0 h 14"/>
                <a:gd name="T28" fmla="*/ 16 w 74"/>
                <a:gd name="T29" fmla="*/ 0 h 14"/>
                <a:gd name="T30" fmla="*/ 16 w 74"/>
                <a:gd name="T31" fmla="*/ 14 h 14"/>
                <a:gd name="T32" fmla="*/ 0 w 74"/>
                <a:gd name="T33" fmla="*/ 14 h 14"/>
                <a:gd name="T34" fmla="*/ 0 w 74"/>
                <a:gd name="T3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4" h="14">
                  <a:moveTo>
                    <a:pt x="65" y="14"/>
                  </a:moveTo>
                  <a:lnTo>
                    <a:pt x="65" y="0"/>
                  </a:lnTo>
                  <a:lnTo>
                    <a:pt x="74" y="0"/>
                  </a:lnTo>
                  <a:lnTo>
                    <a:pt x="74" y="14"/>
                  </a:lnTo>
                  <a:lnTo>
                    <a:pt x="65" y="14"/>
                  </a:lnTo>
                  <a:lnTo>
                    <a:pt x="65" y="14"/>
                  </a:lnTo>
                  <a:close/>
                  <a:moveTo>
                    <a:pt x="32" y="14"/>
                  </a:moveTo>
                  <a:lnTo>
                    <a:pt x="32" y="0"/>
                  </a:lnTo>
                  <a:lnTo>
                    <a:pt x="49" y="0"/>
                  </a:lnTo>
                  <a:lnTo>
                    <a:pt x="49" y="14"/>
                  </a:lnTo>
                  <a:lnTo>
                    <a:pt x="32" y="14"/>
                  </a:lnTo>
                  <a:lnTo>
                    <a:pt x="32" y="14"/>
                  </a:lnTo>
                  <a:close/>
                  <a:moveTo>
                    <a:pt x="0" y="14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5" name="Freeform 323">
              <a:extLst>
                <a:ext uri="{FF2B5EF4-FFF2-40B4-BE49-F238E27FC236}">
                  <a16:creationId xmlns:a16="http://schemas.microsoft.com/office/drawing/2014/main" xmlns="" id="{4942A69C-E361-4405-9534-2081B71A7952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1426" y="2535238"/>
              <a:ext cx="203200" cy="22225"/>
            </a:xfrm>
            <a:custGeom>
              <a:avLst/>
              <a:gdLst>
                <a:gd name="T0" fmla="*/ 0 w 128"/>
                <a:gd name="T1" fmla="*/ 14 h 14"/>
                <a:gd name="T2" fmla="*/ 0 w 128"/>
                <a:gd name="T3" fmla="*/ 0 h 14"/>
                <a:gd name="T4" fmla="*/ 128 w 128"/>
                <a:gd name="T5" fmla="*/ 0 h 14"/>
                <a:gd name="T6" fmla="*/ 128 w 128"/>
                <a:gd name="T7" fmla="*/ 14 h 14"/>
                <a:gd name="T8" fmla="*/ 0 w 128"/>
                <a:gd name="T9" fmla="*/ 14 h 14"/>
                <a:gd name="T10" fmla="*/ 0 w 12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4">
                  <a:moveTo>
                    <a:pt x="0" y="14"/>
                  </a:moveTo>
                  <a:lnTo>
                    <a:pt x="0" y="0"/>
                  </a:lnTo>
                  <a:lnTo>
                    <a:pt x="128" y="0"/>
                  </a:lnTo>
                  <a:lnTo>
                    <a:pt x="128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6" name="Freeform 324">
              <a:extLst>
                <a:ext uri="{FF2B5EF4-FFF2-40B4-BE49-F238E27FC236}">
                  <a16:creationId xmlns:a16="http://schemas.microsoft.com/office/drawing/2014/main" xmlns="" id="{7669D756-10D7-4C56-958B-B5CA713F1055}"/>
                </a:ext>
              </a:extLst>
            </p:cNvPr>
            <p:cNvSpPr>
              <a:spLocks/>
            </p:cNvSpPr>
            <p:nvPr/>
          </p:nvSpPr>
          <p:spPr bwMode="gray">
            <a:xfrm>
              <a:off x="1100138" y="2622551"/>
              <a:ext cx="344488" cy="20638"/>
            </a:xfrm>
            <a:custGeom>
              <a:avLst/>
              <a:gdLst>
                <a:gd name="T0" fmla="*/ 0 w 217"/>
                <a:gd name="T1" fmla="*/ 13 h 13"/>
                <a:gd name="T2" fmla="*/ 0 w 217"/>
                <a:gd name="T3" fmla="*/ 0 h 13"/>
                <a:gd name="T4" fmla="*/ 217 w 217"/>
                <a:gd name="T5" fmla="*/ 0 h 13"/>
                <a:gd name="T6" fmla="*/ 217 w 217"/>
                <a:gd name="T7" fmla="*/ 13 h 13"/>
                <a:gd name="T8" fmla="*/ 0 w 217"/>
                <a:gd name="T9" fmla="*/ 13 h 13"/>
                <a:gd name="T10" fmla="*/ 0 w 217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13">
                  <a:moveTo>
                    <a:pt x="0" y="13"/>
                  </a:moveTo>
                  <a:lnTo>
                    <a:pt x="0" y="0"/>
                  </a:lnTo>
                  <a:lnTo>
                    <a:pt x="217" y="0"/>
                  </a:lnTo>
                  <a:lnTo>
                    <a:pt x="217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7" name="Freeform 325">
              <a:extLst>
                <a:ext uri="{FF2B5EF4-FFF2-40B4-BE49-F238E27FC236}">
                  <a16:creationId xmlns:a16="http://schemas.microsoft.com/office/drawing/2014/main" xmlns="" id="{569FF023-3C7D-4380-8352-36A875D5D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1426" y="2709863"/>
              <a:ext cx="203200" cy="20638"/>
            </a:xfrm>
            <a:custGeom>
              <a:avLst/>
              <a:gdLst>
                <a:gd name="T0" fmla="*/ 0 w 128"/>
                <a:gd name="T1" fmla="*/ 13 h 13"/>
                <a:gd name="T2" fmla="*/ 0 w 128"/>
                <a:gd name="T3" fmla="*/ 0 h 13"/>
                <a:gd name="T4" fmla="*/ 128 w 128"/>
                <a:gd name="T5" fmla="*/ 0 h 13"/>
                <a:gd name="T6" fmla="*/ 128 w 128"/>
                <a:gd name="T7" fmla="*/ 13 h 13"/>
                <a:gd name="T8" fmla="*/ 0 w 128"/>
                <a:gd name="T9" fmla="*/ 13 h 13"/>
                <a:gd name="T10" fmla="*/ 0 w 128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8" h="13">
                  <a:moveTo>
                    <a:pt x="0" y="13"/>
                  </a:moveTo>
                  <a:lnTo>
                    <a:pt x="0" y="0"/>
                  </a:lnTo>
                  <a:lnTo>
                    <a:pt x="128" y="0"/>
                  </a:lnTo>
                  <a:lnTo>
                    <a:pt x="128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8" name="Freeform 326">
              <a:extLst>
                <a:ext uri="{FF2B5EF4-FFF2-40B4-BE49-F238E27FC236}">
                  <a16:creationId xmlns:a16="http://schemas.microsoft.com/office/drawing/2014/main" xmlns="" id="{ED35B6A3-2BF7-4375-B43E-400581EA3261}"/>
                </a:ext>
              </a:extLst>
            </p:cNvPr>
            <p:cNvSpPr>
              <a:spLocks/>
            </p:cNvSpPr>
            <p:nvPr/>
          </p:nvSpPr>
          <p:spPr bwMode="gray">
            <a:xfrm>
              <a:off x="1123951" y="2782888"/>
              <a:ext cx="263525" cy="263525"/>
            </a:xfrm>
            <a:custGeom>
              <a:avLst/>
              <a:gdLst>
                <a:gd name="T0" fmla="*/ 0 w 163"/>
                <a:gd name="T1" fmla="*/ 81 h 163"/>
                <a:gd name="T2" fmla="*/ 81 w 163"/>
                <a:gd name="T3" fmla="*/ 0 h 163"/>
                <a:gd name="T4" fmla="*/ 81 w 163"/>
                <a:gd name="T5" fmla="*/ 0 h 163"/>
                <a:gd name="T6" fmla="*/ 125 w 163"/>
                <a:gd name="T7" fmla="*/ 13 h 163"/>
                <a:gd name="T8" fmla="*/ 125 w 163"/>
                <a:gd name="T9" fmla="*/ 13 h 163"/>
                <a:gd name="T10" fmla="*/ 118 w 163"/>
                <a:gd name="T11" fmla="*/ 24 h 163"/>
                <a:gd name="T12" fmla="*/ 81 w 163"/>
                <a:gd name="T13" fmla="*/ 13 h 163"/>
                <a:gd name="T14" fmla="*/ 81 w 163"/>
                <a:gd name="T15" fmla="*/ 13 h 163"/>
                <a:gd name="T16" fmla="*/ 13 w 163"/>
                <a:gd name="T17" fmla="*/ 81 h 163"/>
                <a:gd name="T18" fmla="*/ 13 w 163"/>
                <a:gd name="T19" fmla="*/ 81 h 163"/>
                <a:gd name="T20" fmla="*/ 81 w 163"/>
                <a:gd name="T21" fmla="*/ 149 h 163"/>
                <a:gd name="T22" fmla="*/ 81 w 163"/>
                <a:gd name="T23" fmla="*/ 149 h 163"/>
                <a:gd name="T24" fmla="*/ 149 w 163"/>
                <a:gd name="T25" fmla="*/ 81 h 163"/>
                <a:gd name="T26" fmla="*/ 149 w 163"/>
                <a:gd name="T27" fmla="*/ 81 h 163"/>
                <a:gd name="T28" fmla="*/ 138 w 163"/>
                <a:gd name="T29" fmla="*/ 43 h 163"/>
                <a:gd name="T30" fmla="*/ 138 w 163"/>
                <a:gd name="T31" fmla="*/ 43 h 163"/>
                <a:gd name="T32" fmla="*/ 149 w 163"/>
                <a:gd name="T33" fmla="*/ 36 h 163"/>
                <a:gd name="T34" fmla="*/ 163 w 163"/>
                <a:gd name="T35" fmla="*/ 81 h 163"/>
                <a:gd name="T36" fmla="*/ 163 w 163"/>
                <a:gd name="T37" fmla="*/ 81 h 163"/>
                <a:gd name="T38" fmla="*/ 81 w 163"/>
                <a:gd name="T39" fmla="*/ 163 h 163"/>
                <a:gd name="T40" fmla="*/ 81 w 163"/>
                <a:gd name="T41" fmla="*/ 163 h 163"/>
                <a:gd name="T42" fmla="*/ 0 w 163"/>
                <a:gd name="T43" fmla="*/ 8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3" h="163">
                  <a:moveTo>
                    <a:pt x="0" y="81"/>
                  </a:moveTo>
                  <a:cubicBezTo>
                    <a:pt x="0" y="36"/>
                    <a:pt x="36" y="0"/>
                    <a:pt x="81" y="0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97" y="0"/>
                    <a:pt x="113" y="4"/>
                    <a:pt x="125" y="13"/>
                  </a:cubicBezTo>
                  <a:cubicBezTo>
                    <a:pt x="125" y="13"/>
                    <a:pt x="125" y="13"/>
                    <a:pt x="125" y="13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08" y="17"/>
                    <a:pt x="95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43" y="13"/>
                    <a:pt x="13" y="43"/>
                    <a:pt x="13" y="81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13" y="119"/>
                    <a:pt x="43" y="149"/>
                    <a:pt x="81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119" y="149"/>
                    <a:pt x="149" y="119"/>
                    <a:pt x="149" y="81"/>
                  </a:cubicBezTo>
                  <a:cubicBezTo>
                    <a:pt x="149" y="81"/>
                    <a:pt x="149" y="81"/>
                    <a:pt x="149" y="81"/>
                  </a:cubicBezTo>
                  <a:cubicBezTo>
                    <a:pt x="149" y="67"/>
                    <a:pt x="145" y="54"/>
                    <a:pt x="138" y="43"/>
                  </a:cubicBezTo>
                  <a:cubicBezTo>
                    <a:pt x="138" y="43"/>
                    <a:pt x="138" y="43"/>
                    <a:pt x="138" y="43"/>
                  </a:cubicBezTo>
                  <a:cubicBezTo>
                    <a:pt x="149" y="36"/>
                    <a:pt x="149" y="36"/>
                    <a:pt x="149" y="36"/>
                  </a:cubicBezTo>
                  <a:cubicBezTo>
                    <a:pt x="158" y="49"/>
                    <a:pt x="163" y="64"/>
                    <a:pt x="163" y="81"/>
                  </a:cubicBezTo>
                  <a:cubicBezTo>
                    <a:pt x="163" y="81"/>
                    <a:pt x="163" y="81"/>
                    <a:pt x="163" y="81"/>
                  </a:cubicBezTo>
                  <a:cubicBezTo>
                    <a:pt x="163" y="126"/>
                    <a:pt x="126" y="163"/>
                    <a:pt x="81" y="163"/>
                  </a:cubicBezTo>
                  <a:cubicBezTo>
                    <a:pt x="81" y="163"/>
                    <a:pt x="81" y="163"/>
                    <a:pt x="81" y="163"/>
                  </a:cubicBezTo>
                  <a:cubicBezTo>
                    <a:pt x="36" y="163"/>
                    <a:pt x="0" y="126"/>
                    <a:pt x="0" y="81"/>
                  </a:cubicBez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29" name="Freeform 327">
              <a:extLst>
                <a:ext uri="{FF2B5EF4-FFF2-40B4-BE49-F238E27FC236}">
                  <a16:creationId xmlns:a16="http://schemas.microsoft.com/office/drawing/2014/main" xmlns="" id="{79BFD650-74AF-4029-A8D0-05D37B1F7648}"/>
                </a:ext>
              </a:extLst>
            </p:cNvPr>
            <p:cNvSpPr>
              <a:spLocks/>
            </p:cNvSpPr>
            <p:nvPr/>
          </p:nvSpPr>
          <p:spPr bwMode="gray">
            <a:xfrm>
              <a:off x="1189038" y="2816226"/>
              <a:ext cx="198438" cy="142875"/>
            </a:xfrm>
            <a:custGeom>
              <a:avLst/>
              <a:gdLst>
                <a:gd name="T0" fmla="*/ 37 w 123"/>
                <a:gd name="T1" fmla="*/ 86 h 88"/>
                <a:gd name="T2" fmla="*/ 0 w 123"/>
                <a:gd name="T3" fmla="*/ 49 h 88"/>
                <a:gd name="T4" fmla="*/ 9 w 123"/>
                <a:gd name="T5" fmla="*/ 40 h 88"/>
                <a:gd name="T6" fmla="*/ 41 w 123"/>
                <a:gd name="T7" fmla="*/ 72 h 88"/>
                <a:gd name="T8" fmla="*/ 113 w 123"/>
                <a:gd name="T9" fmla="*/ 0 h 88"/>
                <a:gd name="T10" fmla="*/ 123 w 123"/>
                <a:gd name="T11" fmla="*/ 9 h 88"/>
                <a:gd name="T12" fmla="*/ 46 w 123"/>
                <a:gd name="T13" fmla="*/ 86 h 88"/>
                <a:gd name="T14" fmla="*/ 41 w 123"/>
                <a:gd name="T15" fmla="*/ 88 h 88"/>
                <a:gd name="T16" fmla="*/ 41 w 123"/>
                <a:gd name="T17" fmla="*/ 88 h 88"/>
                <a:gd name="T18" fmla="*/ 37 w 123"/>
                <a:gd name="T19" fmla="*/ 8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88">
                  <a:moveTo>
                    <a:pt x="37" y="86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23" y="9"/>
                    <a:pt x="123" y="9"/>
                    <a:pt x="123" y="9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45" y="87"/>
                    <a:pt x="43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39" y="88"/>
                    <a:pt x="38" y="87"/>
                    <a:pt x="37" y="86"/>
                  </a:cubicBez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30" name="Freeform 328">
              <a:extLst>
                <a:ext uri="{FF2B5EF4-FFF2-40B4-BE49-F238E27FC236}">
                  <a16:creationId xmlns:a16="http://schemas.microsoft.com/office/drawing/2014/main" xmlns="" id="{00D8733F-5B87-4A66-B7F4-AE777E3867BC}"/>
                </a:ext>
              </a:extLst>
            </p:cNvPr>
            <p:cNvSpPr>
              <a:spLocks/>
            </p:cNvSpPr>
            <p:nvPr/>
          </p:nvSpPr>
          <p:spPr bwMode="gray">
            <a:xfrm>
              <a:off x="898526" y="3082926"/>
              <a:ext cx="849313" cy="22225"/>
            </a:xfrm>
            <a:custGeom>
              <a:avLst/>
              <a:gdLst>
                <a:gd name="T0" fmla="*/ 0 w 535"/>
                <a:gd name="T1" fmla="*/ 14 h 14"/>
                <a:gd name="T2" fmla="*/ 0 w 535"/>
                <a:gd name="T3" fmla="*/ 0 h 14"/>
                <a:gd name="T4" fmla="*/ 535 w 535"/>
                <a:gd name="T5" fmla="*/ 0 h 14"/>
                <a:gd name="T6" fmla="*/ 535 w 535"/>
                <a:gd name="T7" fmla="*/ 14 h 14"/>
                <a:gd name="T8" fmla="*/ 0 w 535"/>
                <a:gd name="T9" fmla="*/ 14 h 14"/>
                <a:gd name="T10" fmla="*/ 0 w 5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5" h="14">
                  <a:moveTo>
                    <a:pt x="0" y="14"/>
                  </a:moveTo>
                  <a:lnTo>
                    <a:pt x="0" y="0"/>
                  </a:lnTo>
                  <a:lnTo>
                    <a:pt x="535" y="0"/>
                  </a:lnTo>
                  <a:lnTo>
                    <a:pt x="535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  <p:sp>
          <p:nvSpPr>
            <p:cNvPr id="131" name="Freeform 329">
              <a:extLst>
                <a:ext uri="{FF2B5EF4-FFF2-40B4-BE49-F238E27FC236}">
                  <a16:creationId xmlns:a16="http://schemas.microsoft.com/office/drawing/2014/main" xmlns="" id="{93C6694C-2717-4E8F-989D-53717DC2E072}"/>
                </a:ext>
              </a:extLst>
            </p:cNvPr>
            <p:cNvSpPr>
              <a:spLocks/>
            </p:cNvSpPr>
            <p:nvPr/>
          </p:nvSpPr>
          <p:spPr bwMode="gray">
            <a:xfrm>
              <a:off x="925513" y="2386013"/>
              <a:ext cx="103188" cy="660400"/>
            </a:xfrm>
            <a:custGeom>
              <a:avLst/>
              <a:gdLst>
                <a:gd name="T0" fmla="*/ 0 w 65"/>
                <a:gd name="T1" fmla="*/ 416 h 416"/>
                <a:gd name="T2" fmla="*/ 0 w 65"/>
                <a:gd name="T3" fmla="*/ 0 h 416"/>
                <a:gd name="T4" fmla="*/ 65 w 65"/>
                <a:gd name="T5" fmla="*/ 0 h 416"/>
                <a:gd name="T6" fmla="*/ 65 w 65"/>
                <a:gd name="T7" fmla="*/ 14 h 416"/>
                <a:gd name="T8" fmla="*/ 14 w 65"/>
                <a:gd name="T9" fmla="*/ 14 h 416"/>
                <a:gd name="T10" fmla="*/ 14 w 65"/>
                <a:gd name="T11" fmla="*/ 402 h 416"/>
                <a:gd name="T12" fmla="*/ 65 w 65"/>
                <a:gd name="T13" fmla="*/ 402 h 416"/>
                <a:gd name="T14" fmla="*/ 65 w 65"/>
                <a:gd name="T15" fmla="*/ 416 h 416"/>
                <a:gd name="T16" fmla="*/ 0 w 65"/>
                <a:gd name="T17" fmla="*/ 416 h 416"/>
                <a:gd name="T18" fmla="*/ 0 w 65"/>
                <a:gd name="T19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416">
                  <a:moveTo>
                    <a:pt x="0" y="416"/>
                  </a:moveTo>
                  <a:lnTo>
                    <a:pt x="0" y="0"/>
                  </a:lnTo>
                  <a:lnTo>
                    <a:pt x="65" y="0"/>
                  </a:lnTo>
                  <a:lnTo>
                    <a:pt x="65" y="14"/>
                  </a:lnTo>
                  <a:lnTo>
                    <a:pt x="14" y="14"/>
                  </a:lnTo>
                  <a:lnTo>
                    <a:pt x="14" y="402"/>
                  </a:lnTo>
                  <a:lnTo>
                    <a:pt x="65" y="402"/>
                  </a:lnTo>
                  <a:lnTo>
                    <a:pt x="65" y="416"/>
                  </a:lnTo>
                  <a:lnTo>
                    <a:pt x="0" y="416"/>
                  </a:lnTo>
                  <a:lnTo>
                    <a:pt x="0" y="416"/>
                  </a:lnTo>
                  <a:close/>
                </a:path>
              </a:pathLst>
            </a:custGeom>
            <a:grpFill/>
            <a:ln w="19050">
              <a:solidFill>
                <a:srgbClr val="295E7E"/>
              </a:solidFill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600"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defTabSz="1219140">
                <a:defRPr/>
              </a:pPr>
              <a:endParaRPr lang="ru-RU" dirty="0">
                <a:solidFill>
                  <a:srgbClr val="000000"/>
                </a:solidFill>
                <a:ea typeface="ＭＳ Ｐゴシック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14F91F5D-B4D1-4222-8AB9-9E8DF2A71C8B}"/>
              </a:ext>
            </a:extLst>
          </p:cNvPr>
          <p:cNvSpPr/>
          <p:nvPr/>
        </p:nvSpPr>
        <p:spPr>
          <a:xfrm>
            <a:off x="1058016" y="5100059"/>
            <a:ext cx="7798049" cy="773765"/>
          </a:xfrm>
          <a:prstGeom prst="rect">
            <a:avLst/>
          </a:prstGeom>
          <a:solidFill>
            <a:schemeClr val="bg1"/>
          </a:solidFill>
          <a:ln w="19050">
            <a:solidFill>
              <a:srgbClr val="295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Aft>
                <a:spcPts val="600"/>
              </a:spcAft>
              <a:defRPr/>
            </a:pPr>
            <a:r>
              <a:rPr lang="ru-RU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Закон «Об образовании» касательно признания организациями образования (</a:t>
            </a:r>
            <a:r>
              <a:rPr lang="ru-RU" altLang="x-none" sz="135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</a:t>
            </a:r>
            <a:r>
              <a:rPr lang="ru-RU" altLang="x-none" sz="13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документа о признании </a:t>
            </a:r>
            <a:r>
              <a:rPr lang="ru-RU" altLang="x-none" sz="135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квалификаций</a:t>
            </a:r>
            <a:endParaRPr lang="ru-RU" altLang="x-none" sz="13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0" name="Graphic 22" descr="Clipboard with solid fill">
            <a:extLst>
              <a:ext uri="{FF2B5EF4-FFF2-40B4-BE49-F238E27FC236}">
                <a16:creationId xmlns:a16="http://schemas.microsoft.com/office/drawing/2014/main" xmlns="" id="{CC5F1797-71C4-4B6F-851C-E8944ED1C4C7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18" y="5163902"/>
            <a:ext cx="556061" cy="623661"/>
          </a:xfrm>
          <a:prstGeom prst="rect">
            <a:avLst/>
          </a:prstGeom>
          <a:ln>
            <a:solidFill>
              <a:srgbClr val="295E7E"/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03881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=""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478" y="109016"/>
            <a:ext cx="807524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СТРУКТУРА НАЦИОНАЛЬНОЙ СИСТЕМЫ КВАЛИФИКАЦИЙ</a:t>
            </a: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100" dirty="0">
                <a:latin typeface="+mj-lt"/>
                <a:ea typeface="Tahoma" panose="020B0604030504040204" pitchFamily="34" charset="0"/>
                <a:cs typeface="Tahoma" panose="020B0604030504040204" pitchFamily="34" charset="0"/>
                <a:sym typeface="Trebuchet MS" panose="020B0603020202020204" pitchFamily="34" charset="0"/>
              </a:rPr>
              <a:t>(это механизм, позволяющий регулировать спрос и предложение к квалификациям специалистов на рынке труда, а также позволяет обеспечить взаимодействие сфер образования и рынка труда)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13606" y="841319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13607" y="784963"/>
            <a:ext cx="8246533" cy="0"/>
          </a:xfrm>
          <a:prstGeom prst="line">
            <a:avLst/>
          </a:prstGeom>
          <a:ln w="508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8365065" y="6498095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3EDC8EB-236E-901A-0360-9CC4450801FB}"/>
              </a:ext>
            </a:extLst>
          </p:cNvPr>
          <p:cNvSpPr txBox="1"/>
          <p:nvPr/>
        </p:nvSpPr>
        <p:spPr>
          <a:xfrm>
            <a:off x="7060949" y="1233586"/>
            <a:ext cx="1562739" cy="158505"/>
          </a:xfrm>
          <a:prstGeom prst="rect">
            <a:avLst/>
          </a:prstGeom>
          <a:noFill/>
          <a:ln w="12700" cmpd="sng">
            <a:noFill/>
            <a:prstDash val="dash"/>
          </a:ln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Чему и как учить?</a:t>
            </a:r>
            <a:endParaRPr lang="en-US" sz="1000" b="1" i="1" dirty="0" err="1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9BE14C-9FA9-8527-9703-F06D859D741D}"/>
              </a:ext>
            </a:extLst>
          </p:cNvPr>
          <p:cNvSpPr txBox="1"/>
          <p:nvPr/>
        </p:nvSpPr>
        <p:spPr>
          <a:xfrm>
            <a:off x="3240361" y="1194196"/>
            <a:ext cx="3497483" cy="158505"/>
          </a:xfrm>
          <a:prstGeom prst="rect">
            <a:avLst/>
          </a:prstGeom>
          <a:noFill/>
          <a:ln w="12700" cmpd="sng">
            <a:noFill/>
            <a:prstDash val="dash"/>
          </a:ln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Что должны знать и уметь?</a:t>
            </a:r>
            <a:endParaRPr lang="en-US" sz="1000" b="1" i="1" dirty="0" err="1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="" xmlns:a16="http://schemas.microsoft.com/office/drawing/2014/main" id="{D7D3F4F8-4242-EF9C-4FBB-7797FD67BF57}"/>
              </a:ext>
            </a:extLst>
          </p:cNvPr>
          <p:cNvSpPr/>
          <p:nvPr/>
        </p:nvSpPr>
        <p:spPr>
          <a:xfrm>
            <a:off x="5083311" y="1990592"/>
            <a:ext cx="1562753" cy="711526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>
                <a:solidFill>
                  <a:srgbClr val="00349E">
                    <a:lumMod val="7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ПРОФСТАНДАРТЫ</a:t>
            </a:r>
          </a:p>
          <a:p>
            <a:pPr algn="ctr"/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Какие знания и умения нужны для каждой профессии? </a:t>
            </a:r>
            <a:endParaRPr lang="en-US" sz="9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6628362D-5327-1377-93FC-F954372E4F07}"/>
              </a:ext>
            </a:extLst>
          </p:cNvPr>
          <p:cNvSpPr/>
          <p:nvPr/>
        </p:nvSpPr>
        <p:spPr>
          <a:xfrm>
            <a:off x="3406670" y="1986308"/>
            <a:ext cx="1347868" cy="711526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100" b="1" dirty="0">
                <a:solidFill>
                  <a:srgbClr val="00349E">
                    <a:lumMod val="7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ОРК</a:t>
            </a:r>
          </a:p>
          <a:p>
            <a:pPr algn="ctr"/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Какие профессии есть в отрасли? </a:t>
            </a:r>
            <a:endParaRPr lang="en-US" sz="9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3E4E402-C4DC-5AB3-FC6B-8EA1D58FA515}"/>
              </a:ext>
            </a:extLst>
          </p:cNvPr>
          <p:cNvSpPr/>
          <p:nvPr/>
        </p:nvSpPr>
        <p:spPr>
          <a:xfrm>
            <a:off x="1499264" y="1368615"/>
            <a:ext cx="1250613" cy="483139"/>
          </a:xfrm>
          <a:prstGeom prst="rect">
            <a:avLst/>
          </a:prstGeom>
          <a:noFill/>
          <a:ln w="9525">
            <a:solidFill>
              <a:srgbClr val="309C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/>
            <a:r>
              <a:rPr lang="ru-RU" sz="1100" b="1" dirty="0">
                <a:solidFill>
                  <a:srgbClr val="00349E">
                    <a:lumMod val="7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НКЗ</a:t>
            </a:r>
            <a:endParaRPr lang="en-US" sz="1100" b="1" dirty="0">
              <a:solidFill>
                <a:srgbClr val="00349E">
                  <a:lumMod val="75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Какие профессии есть в стране?</a:t>
            </a:r>
            <a:endParaRPr lang="en-US" sz="9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="" xmlns:a16="http://schemas.microsoft.com/office/drawing/2014/main" id="{8136DA71-D3FE-64C4-73EF-159FD7A2DC03}"/>
              </a:ext>
            </a:extLst>
          </p:cNvPr>
          <p:cNvSpPr/>
          <p:nvPr/>
        </p:nvSpPr>
        <p:spPr>
          <a:xfrm>
            <a:off x="4224760" y="4246763"/>
            <a:ext cx="3508602" cy="232557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 подтвердить свой уровень квалификации?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51D1AFEC-4B6F-37F1-D1C6-6E5A78096582}"/>
              </a:ext>
            </a:extLst>
          </p:cNvPr>
          <p:cNvSpPr/>
          <p:nvPr/>
        </p:nvSpPr>
        <p:spPr>
          <a:xfrm>
            <a:off x="1408864" y="4718527"/>
            <a:ext cx="1688208" cy="1790490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800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Что это дает работодателю? </a:t>
            </a:r>
          </a:p>
          <a:p>
            <a:pPr algn="ctr"/>
            <a:r>
              <a:rPr lang="ru-RU" sz="800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Какие кадровые решения могут быть приняты</a:t>
            </a:r>
            <a:r>
              <a:rPr lang="ru-RU" sz="800" i="1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/>
            <a:endParaRPr lang="ru-RU" sz="800" i="1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8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Прием на работу более квалифицированного персонала</a:t>
            </a:r>
          </a:p>
          <a:p>
            <a:pPr algn="just"/>
            <a:r>
              <a:rPr lang="ru-RU" sz="8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Повышение квалификации и переквалификация работника, а также продвижение его по карьерной лестнице с учетом отраслевой рамки квалификаций</a:t>
            </a:r>
          </a:p>
          <a:p>
            <a:pPr algn="ctr"/>
            <a:endParaRPr lang="en-US" sz="800" i="1" dirty="0">
              <a:solidFill>
                <a:srgbClr val="0027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>
            <a:extLst>
              <a:ext uri="{FF2B5EF4-FFF2-40B4-BE49-F238E27FC236}">
                <a16:creationId xmlns="" xmlns:a16="http://schemas.microsoft.com/office/drawing/2014/main" id="{6BF12B03-207A-2CAF-9101-2DD7816F3E48}"/>
              </a:ext>
            </a:extLst>
          </p:cNvPr>
          <p:cNvSpPr/>
          <p:nvPr/>
        </p:nvSpPr>
        <p:spPr>
          <a:xfrm>
            <a:off x="7079160" y="1973731"/>
            <a:ext cx="1557005" cy="732047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b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ОБРАЗОВАТЕЛЬНЫЕ ПРОГРАММЫ </a:t>
            </a:r>
          </a:p>
          <a:p>
            <a:pPr algn="ctr"/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Где и как я могу получить эти знания и умения? </a:t>
            </a:r>
            <a:endParaRPr lang="en-US" sz="9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15">
            <a:extLst>
              <a:ext uri="{FF2B5EF4-FFF2-40B4-BE49-F238E27FC236}">
                <a16:creationId xmlns="" xmlns:a16="http://schemas.microsoft.com/office/drawing/2014/main" id="{E3267ED2-4720-3AE2-CCEC-DE1D7F4F0A62}"/>
              </a:ext>
            </a:extLst>
          </p:cNvPr>
          <p:cNvSpPr/>
          <p:nvPr/>
        </p:nvSpPr>
        <p:spPr>
          <a:xfrm>
            <a:off x="3357438" y="5206252"/>
            <a:ext cx="2204616" cy="586001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000" b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КВАЛИФИКАЦИОННЫЕ ПРОГРАММЫ </a:t>
            </a:r>
          </a:p>
          <a:p>
            <a:pPr algn="ctr"/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Что сделать, чтобы </a:t>
            </a:r>
            <a:r>
              <a:rPr lang="ru-RU" sz="900" i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подтвердить </a:t>
            </a:r>
            <a:r>
              <a:rPr lang="ru-RU" sz="900" i="1" dirty="0" err="1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профквалификацию</a:t>
            </a:r>
            <a:r>
              <a:rPr lang="ru-RU" sz="900" i="1" dirty="0" smtClean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9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4" name="Straight Arrow Connector 26">
            <a:extLst>
              <a:ext uri="{FF2B5EF4-FFF2-40B4-BE49-F238E27FC236}">
                <a16:creationId xmlns="" xmlns:a16="http://schemas.microsoft.com/office/drawing/2014/main" id="{74CCF517-6FEC-BB36-6264-8D6970588329}"/>
              </a:ext>
            </a:extLst>
          </p:cNvPr>
          <p:cNvCxnSpPr>
            <a:stCxn id="10" idx="3"/>
            <a:endCxn id="8" idx="1"/>
          </p:cNvCxnSpPr>
          <p:nvPr/>
        </p:nvCxnSpPr>
        <p:spPr>
          <a:xfrm>
            <a:off x="2749877" y="1610185"/>
            <a:ext cx="656793" cy="731886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8">
            <a:extLst>
              <a:ext uri="{FF2B5EF4-FFF2-40B4-BE49-F238E27FC236}">
                <a16:creationId xmlns="" xmlns:a16="http://schemas.microsoft.com/office/drawing/2014/main" id="{94CA41C8-9432-A47E-DFEA-1C7F41CEC609}"/>
              </a:ext>
            </a:extLst>
          </p:cNvPr>
          <p:cNvCxnSpPr>
            <a:stCxn id="198" idx="3"/>
            <a:endCxn id="8" idx="1"/>
          </p:cNvCxnSpPr>
          <p:nvPr/>
        </p:nvCxnSpPr>
        <p:spPr>
          <a:xfrm flipV="1">
            <a:off x="2869039" y="2342071"/>
            <a:ext cx="537631" cy="85735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30">
            <a:extLst>
              <a:ext uri="{FF2B5EF4-FFF2-40B4-BE49-F238E27FC236}">
                <a16:creationId xmlns="" xmlns:a16="http://schemas.microsoft.com/office/drawing/2014/main" id="{EAF6C5CA-EAA8-3B1D-D0D1-038287592E71}"/>
              </a:ext>
            </a:extLst>
          </p:cNvPr>
          <p:cNvCxnSpPr>
            <a:stCxn id="8" idx="3"/>
            <a:endCxn id="7" idx="1"/>
          </p:cNvCxnSpPr>
          <p:nvPr/>
        </p:nvCxnSpPr>
        <p:spPr>
          <a:xfrm>
            <a:off x="4754538" y="2342071"/>
            <a:ext cx="328773" cy="428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1">
            <a:extLst>
              <a:ext uri="{FF2B5EF4-FFF2-40B4-BE49-F238E27FC236}">
                <a16:creationId xmlns="" xmlns:a16="http://schemas.microsoft.com/office/drawing/2014/main" id="{57240016-A343-47F2-CC0E-680805AF9722}"/>
              </a:ext>
            </a:extLst>
          </p:cNvPr>
          <p:cNvCxnSpPr>
            <a:stCxn id="7" idx="3"/>
            <a:endCxn id="13" idx="1"/>
          </p:cNvCxnSpPr>
          <p:nvPr/>
        </p:nvCxnSpPr>
        <p:spPr>
          <a:xfrm flipV="1">
            <a:off x="6646064" y="2339755"/>
            <a:ext cx="433096" cy="66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3">
            <a:extLst>
              <a:ext uri="{FF2B5EF4-FFF2-40B4-BE49-F238E27FC236}">
                <a16:creationId xmlns="" xmlns:a16="http://schemas.microsoft.com/office/drawing/2014/main" id="{060DC943-6EF7-6DF9-6265-6FFA48773092}"/>
              </a:ext>
            </a:extLst>
          </p:cNvPr>
          <p:cNvCxnSpPr>
            <a:stCxn id="13" idx="3"/>
            <a:endCxn id="40" idx="3"/>
          </p:cNvCxnSpPr>
          <p:nvPr/>
        </p:nvCxnSpPr>
        <p:spPr>
          <a:xfrm flipH="1">
            <a:off x="8462366" y="2339755"/>
            <a:ext cx="173799" cy="3143250"/>
          </a:xfrm>
          <a:prstGeom prst="bentConnector3">
            <a:avLst>
              <a:gd name="adj1" fmla="val -131531"/>
            </a:avLst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5">
            <a:extLst>
              <a:ext uri="{FF2B5EF4-FFF2-40B4-BE49-F238E27FC236}">
                <a16:creationId xmlns="" xmlns:a16="http://schemas.microsoft.com/office/drawing/2014/main" id="{F6B8D990-5572-D4DC-3C73-4A0D86FF19A3}"/>
              </a:ext>
            </a:extLst>
          </p:cNvPr>
          <p:cNvSpPr/>
          <p:nvPr/>
        </p:nvSpPr>
        <p:spPr>
          <a:xfrm>
            <a:off x="5915843" y="5187638"/>
            <a:ext cx="2546523" cy="590734"/>
          </a:xfrm>
          <a:prstGeom prst="rect">
            <a:avLst/>
          </a:prstGeom>
          <a:noFill/>
          <a:ln w="9525">
            <a:solidFill>
              <a:srgbClr val="008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000" b="1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АККРЕДИТАЦИЯ ЦЕНТРОВ ПРИЗНАНИЯ ПРОФКВАЛИФИКАЦИЙ (ЦППК) </a:t>
            </a:r>
            <a:endParaRPr lang="ru-RU" sz="1000" b="1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 обеспечить качество?</a:t>
            </a:r>
            <a:endParaRPr lang="en-US" sz="9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Picture 60">
            <a:extLst>
              <a:ext uri="{FF2B5EF4-FFF2-40B4-BE49-F238E27FC236}">
                <a16:creationId xmlns="" xmlns:a16="http://schemas.microsoft.com/office/drawing/2014/main" id="{33B5AB14-AF31-BB81-C0E5-33E69EC4EBB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53" y="1756472"/>
            <a:ext cx="575299" cy="575299"/>
          </a:xfrm>
          <a:prstGeom prst="rect">
            <a:avLst/>
          </a:prstGeom>
          <a:noFill/>
        </p:spPr>
      </p:pic>
      <p:sp>
        <p:nvSpPr>
          <p:cNvPr id="54" name="Right Arrow 66">
            <a:extLst>
              <a:ext uri="{FF2B5EF4-FFF2-40B4-BE49-F238E27FC236}">
                <a16:creationId xmlns="" xmlns:a16="http://schemas.microsoft.com/office/drawing/2014/main" id="{5B7C79F9-5C6B-7D7E-4801-AD07F9E69976}"/>
              </a:ext>
            </a:extLst>
          </p:cNvPr>
          <p:cNvSpPr/>
          <p:nvPr/>
        </p:nvSpPr>
        <p:spPr>
          <a:xfrm>
            <a:off x="1115594" y="2185366"/>
            <a:ext cx="245378" cy="165593"/>
          </a:xfrm>
          <a:prstGeom prst="rightArrow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9" name="Right Arrow 69">
            <a:extLst>
              <a:ext uri="{FF2B5EF4-FFF2-40B4-BE49-F238E27FC236}">
                <a16:creationId xmlns="" xmlns:a16="http://schemas.microsoft.com/office/drawing/2014/main" id="{207CA1ED-27D2-5761-3899-F6B4899960D2}"/>
              </a:ext>
            </a:extLst>
          </p:cNvPr>
          <p:cNvSpPr/>
          <p:nvPr/>
        </p:nvSpPr>
        <p:spPr>
          <a:xfrm flipH="1">
            <a:off x="968183" y="5386080"/>
            <a:ext cx="230340" cy="159600"/>
          </a:xfrm>
          <a:prstGeom prst="rightArrow">
            <a:avLst/>
          </a:prstGeom>
          <a:solidFill>
            <a:srgbClr val="FFC00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0" name="Rectangle 74">
            <a:extLst>
              <a:ext uri="{FF2B5EF4-FFF2-40B4-BE49-F238E27FC236}">
                <a16:creationId xmlns="" xmlns:a16="http://schemas.microsoft.com/office/drawing/2014/main" id="{E98F2DE5-80C6-BB17-03CD-7C6C5960F3C5}"/>
              </a:ext>
            </a:extLst>
          </p:cNvPr>
          <p:cNvSpPr/>
          <p:nvPr/>
        </p:nvSpPr>
        <p:spPr>
          <a:xfrm>
            <a:off x="1625877" y="965731"/>
            <a:ext cx="997385" cy="204145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Утверждает 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МТСЗН</a:t>
            </a:r>
            <a:endParaRPr lang="en-US" sz="750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75">
            <a:extLst>
              <a:ext uri="{FF2B5EF4-FFF2-40B4-BE49-F238E27FC236}">
                <a16:creationId xmlns="" xmlns:a16="http://schemas.microsoft.com/office/drawing/2014/main" id="{D9C8F36E-4F8B-FE29-2821-37394F41F00F}"/>
              </a:ext>
            </a:extLst>
          </p:cNvPr>
          <p:cNvSpPr/>
          <p:nvPr/>
        </p:nvSpPr>
        <p:spPr>
          <a:xfrm>
            <a:off x="3287041" y="1595312"/>
            <a:ext cx="1579595" cy="222328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Утверждают отраслевые советы при ГО</a:t>
            </a:r>
            <a:endParaRPr lang="en-US" sz="8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76">
            <a:extLst>
              <a:ext uri="{FF2B5EF4-FFF2-40B4-BE49-F238E27FC236}">
                <a16:creationId xmlns="" xmlns:a16="http://schemas.microsoft.com/office/drawing/2014/main" id="{B76B8E2B-0D16-DE85-4B72-65A226F36BBF}"/>
              </a:ext>
            </a:extLst>
          </p:cNvPr>
          <p:cNvSpPr/>
          <p:nvPr/>
        </p:nvSpPr>
        <p:spPr>
          <a:xfrm>
            <a:off x="4895948" y="1634389"/>
            <a:ext cx="1909086" cy="183251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Утверждают НПП, </a:t>
            </a:r>
            <a:r>
              <a:rPr lang="ru-RU" sz="900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Разрабатывают работодатели</a:t>
            </a:r>
            <a:endParaRPr lang="en-US" sz="900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Rectangle 77">
            <a:extLst>
              <a:ext uri="{FF2B5EF4-FFF2-40B4-BE49-F238E27FC236}">
                <a16:creationId xmlns="" xmlns:a16="http://schemas.microsoft.com/office/drawing/2014/main" id="{20EAF76B-F70C-1443-1484-85A6B96853B4}"/>
              </a:ext>
            </a:extLst>
          </p:cNvPr>
          <p:cNvSpPr/>
          <p:nvPr/>
        </p:nvSpPr>
        <p:spPr>
          <a:xfrm>
            <a:off x="7060949" y="1599759"/>
            <a:ext cx="1562739" cy="245975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Утверждают </a:t>
            </a:r>
            <a:r>
              <a:rPr lang="ru-RU" sz="900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организации образования</a:t>
            </a:r>
            <a:endParaRPr lang="en-US" sz="900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79">
            <a:extLst>
              <a:ext uri="{FF2B5EF4-FFF2-40B4-BE49-F238E27FC236}">
                <a16:creationId xmlns="" xmlns:a16="http://schemas.microsoft.com/office/drawing/2014/main" id="{908D59D6-2CDC-1604-AF60-C863A09438D6}"/>
              </a:ext>
            </a:extLst>
          </p:cNvPr>
          <p:cNvSpPr/>
          <p:nvPr/>
        </p:nvSpPr>
        <p:spPr>
          <a:xfrm>
            <a:off x="1655203" y="4482339"/>
            <a:ext cx="1082851" cy="242216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b="1" dirty="0">
                <a:solidFill>
                  <a:srgbClr val="00277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Работодатели</a:t>
            </a:r>
            <a:endParaRPr lang="en-US" sz="900" b="1" dirty="0">
              <a:solidFill>
                <a:srgbClr val="00277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F4FBF1B3-9A7A-C174-24C6-1EC33CC1FA33}"/>
              </a:ext>
            </a:extLst>
          </p:cNvPr>
          <p:cNvSpPr txBox="1"/>
          <p:nvPr/>
        </p:nvSpPr>
        <p:spPr>
          <a:xfrm>
            <a:off x="1411828" y="2475181"/>
            <a:ext cx="1325199" cy="444994"/>
          </a:xfrm>
          <a:prstGeom prst="rect">
            <a:avLst/>
          </a:prstGeom>
          <a:noFill/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ru-RU" sz="900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Утверждает </a:t>
            </a:r>
            <a:r>
              <a:rPr lang="ru-RU" sz="900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Нац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совет по </a:t>
            </a:r>
            <a:r>
              <a:rPr lang="ru-RU" sz="900" dirty="0" err="1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профквалификациям</a:t>
            </a:r>
            <a:endParaRPr lang="ru-RU" sz="900" dirty="0" smtClean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ru-RU" sz="900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МТСЗН </a:t>
            </a:r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900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МНВО, МП</a:t>
            </a:r>
            <a:endParaRPr lang="en-US" sz="900" dirty="0" err="1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E5EFDB48-9912-BA27-6FD1-564E7E2A5E62}"/>
              </a:ext>
            </a:extLst>
          </p:cNvPr>
          <p:cNvSpPr txBox="1"/>
          <p:nvPr/>
        </p:nvSpPr>
        <p:spPr>
          <a:xfrm>
            <a:off x="199939" y="2404913"/>
            <a:ext cx="1059589" cy="171585"/>
          </a:xfrm>
          <a:prstGeom prst="rect">
            <a:avLst/>
          </a:prstGeom>
          <a:noFill/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ru-RU" sz="1100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Соискатель</a:t>
            </a:r>
            <a:endParaRPr lang="en-US" sz="1100" dirty="0" err="1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="" xmlns:a16="http://schemas.microsoft.com/office/drawing/2014/main" id="{B1F48592-4225-AE7A-D6E8-7B91ABCCBFCF}"/>
              </a:ext>
            </a:extLst>
          </p:cNvPr>
          <p:cNvSpPr txBox="1"/>
          <p:nvPr/>
        </p:nvSpPr>
        <p:spPr>
          <a:xfrm>
            <a:off x="-43223" y="4816995"/>
            <a:ext cx="1455070" cy="302390"/>
          </a:xfrm>
          <a:prstGeom prst="rect">
            <a:avLst/>
          </a:prstGeom>
          <a:noFill/>
        </p:spPr>
        <p:txBody>
          <a:bodyPr wrap="square" lIns="0" tIns="27432" rIns="0" bIns="0" rtlCol="0">
            <a:spAutoFit/>
          </a:bodyPr>
          <a:lstStyle/>
          <a:p>
            <a:pPr algn="ctr">
              <a:lnSpc>
                <a:spcPct val="85000"/>
              </a:lnSpc>
              <a:spcAft>
                <a:spcPts val="450"/>
              </a:spcAft>
              <a:buClr>
                <a:schemeClr val="accent2"/>
              </a:buClr>
              <a:buSzPct val="70000"/>
            </a:pPr>
            <a:r>
              <a:rPr lang="ru-RU" sz="1050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Квалифицированный работник</a:t>
            </a:r>
            <a:endParaRPr lang="en-US" sz="1050" dirty="0" err="1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Rectangle 61">
            <a:extLst>
              <a:ext uri="{FF2B5EF4-FFF2-40B4-BE49-F238E27FC236}">
                <a16:creationId xmlns="" xmlns:a16="http://schemas.microsoft.com/office/drawing/2014/main" id="{2A6EBE01-71A8-B198-E57B-84774A048EC8}"/>
              </a:ext>
            </a:extLst>
          </p:cNvPr>
          <p:cNvSpPr/>
          <p:nvPr/>
        </p:nvSpPr>
        <p:spPr>
          <a:xfrm>
            <a:off x="1444135" y="2976531"/>
            <a:ext cx="1424904" cy="445781"/>
          </a:xfrm>
          <a:prstGeom prst="rect">
            <a:avLst/>
          </a:prstGeom>
          <a:noFill/>
          <a:ln w="3175">
            <a:solidFill>
              <a:srgbClr val="0087CB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ru-RU" sz="1100" b="1" dirty="0">
                <a:solidFill>
                  <a:srgbClr val="00349E">
                    <a:lumMod val="75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НРК</a:t>
            </a:r>
          </a:p>
          <a:p>
            <a:pPr algn="ctr"/>
            <a:r>
              <a:rPr lang="ru-RU" sz="900" i="1" dirty="0">
                <a:solidFill>
                  <a:schemeClr val="accent6">
                    <a:lumMod val="7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 измерить уровень квалификации?</a:t>
            </a:r>
          </a:p>
        </p:txBody>
      </p:sp>
      <p:sp>
        <p:nvSpPr>
          <p:cNvPr id="199" name="Rectangle 244">
            <a:extLst>
              <a:ext uri="{FF2B5EF4-FFF2-40B4-BE49-F238E27FC236}">
                <a16:creationId xmlns="" xmlns:a16="http://schemas.microsoft.com/office/drawing/2014/main" id="{FF64A652-C1F0-870A-B964-982435E4DE04}"/>
              </a:ext>
            </a:extLst>
          </p:cNvPr>
          <p:cNvSpPr/>
          <p:nvPr/>
        </p:nvSpPr>
        <p:spPr>
          <a:xfrm>
            <a:off x="4506410" y="6406551"/>
            <a:ext cx="2968679" cy="23723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Как признавать </a:t>
            </a:r>
            <a:r>
              <a:rPr lang="ru-RU" sz="1000" b="1" i="1" dirty="0" err="1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профквалификацию</a:t>
            </a:r>
            <a:r>
              <a:rPr lang="ru-RU" sz="1000" b="1" i="1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200" name="Правая фигурная скобка 199">
            <a:extLst>
              <a:ext uri="{FF2B5EF4-FFF2-40B4-BE49-F238E27FC236}">
                <a16:creationId xmlns="" xmlns:a16="http://schemas.microsoft.com/office/drawing/2014/main" id="{8CA90365-BA50-74FF-D001-7E618789FCD8}"/>
              </a:ext>
            </a:extLst>
          </p:cNvPr>
          <p:cNvSpPr/>
          <p:nvPr/>
        </p:nvSpPr>
        <p:spPr>
          <a:xfrm rot="16200000">
            <a:off x="7744800" y="714921"/>
            <a:ext cx="182559" cy="1550262"/>
          </a:xfrm>
          <a:prstGeom prst="rightBrace">
            <a:avLst>
              <a:gd name="adj1" fmla="val 8333"/>
              <a:gd name="adj2" fmla="val 51554"/>
            </a:avLst>
          </a:prstGeom>
          <a:ln w="12700">
            <a:solidFill>
              <a:srgbClr val="008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Прямоугольник 200">
            <a:extLst>
              <a:ext uri="{FF2B5EF4-FFF2-40B4-BE49-F238E27FC236}">
                <a16:creationId xmlns="" xmlns:a16="http://schemas.microsoft.com/office/drawing/2014/main" id="{16AF8FA4-AC76-49E3-7822-DE60457DF0C1}"/>
              </a:ext>
            </a:extLst>
          </p:cNvPr>
          <p:cNvSpPr/>
          <p:nvPr/>
        </p:nvSpPr>
        <p:spPr>
          <a:xfrm>
            <a:off x="5550748" y="4594107"/>
            <a:ext cx="75212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Работники</a:t>
            </a:r>
            <a:endParaRPr lang="en-US" sz="900" dirty="0">
              <a:solidFill>
                <a:srgbClr val="002776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Правая фигурная скобка 201">
            <a:extLst>
              <a:ext uri="{FF2B5EF4-FFF2-40B4-BE49-F238E27FC236}">
                <a16:creationId xmlns="" xmlns:a16="http://schemas.microsoft.com/office/drawing/2014/main" id="{B2CEBDB9-D10B-30CE-D07A-6E6DA5460E94}"/>
              </a:ext>
            </a:extLst>
          </p:cNvPr>
          <p:cNvSpPr/>
          <p:nvPr/>
        </p:nvSpPr>
        <p:spPr>
          <a:xfrm rot="16200000">
            <a:off x="5837695" y="1975642"/>
            <a:ext cx="158563" cy="5276050"/>
          </a:xfrm>
          <a:prstGeom prst="rightBrace">
            <a:avLst>
              <a:gd name="adj1" fmla="val 8333"/>
              <a:gd name="adj2" fmla="val 51554"/>
            </a:avLst>
          </a:prstGeom>
          <a:ln w="12700">
            <a:solidFill>
              <a:srgbClr val="008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Правая фигурная скобка 202">
            <a:extLst>
              <a:ext uri="{FF2B5EF4-FFF2-40B4-BE49-F238E27FC236}">
                <a16:creationId xmlns="" xmlns:a16="http://schemas.microsoft.com/office/drawing/2014/main" id="{48E3AF3C-7699-DA84-2EE5-806078FA75C6}"/>
              </a:ext>
            </a:extLst>
          </p:cNvPr>
          <p:cNvSpPr/>
          <p:nvPr/>
        </p:nvSpPr>
        <p:spPr>
          <a:xfrm rot="5400000">
            <a:off x="5815470" y="3630788"/>
            <a:ext cx="200744" cy="5390737"/>
          </a:xfrm>
          <a:prstGeom prst="rightBrace">
            <a:avLst>
              <a:gd name="adj1" fmla="val 8333"/>
              <a:gd name="adj2" fmla="val 49573"/>
            </a:avLst>
          </a:prstGeom>
          <a:ln w="12700">
            <a:solidFill>
              <a:srgbClr val="008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" name="Picture 73">
            <a:extLst>
              <a:ext uri="{FF2B5EF4-FFF2-40B4-BE49-F238E27FC236}">
                <a16:creationId xmlns="" xmlns:a16="http://schemas.microsoft.com/office/drawing/2014/main" id="{263C6A85-2D5A-4488-6817-A5829E778E1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98" y="5224236"/>
            <a:ext cx="607022" cy="607022"/>
          </a:xfrm>
          <a:prstGeom prst="rect">
            <a:avLst/>
          </a:prstGeom>
        </p:spPr>
      </p:pic>
      <p:sp>
        <p:nvSpPr>
          <p:cNvPr id="47" name="Правая фигурная скобка 46">
            <a:extLst>
              <a:ext uri="{FF2B5EF4-FFF2-40B4-BE49-F238E27FC236}">
                <a16:creationId xmlns="" xmlns:a16="http://schemas.microsoft.com/office/drawing/2014/main" id="{8CA90365-BA50-74FF-D001-7E618789FCD8}"/>
              </a:ext>
            </a:extLst>
          </p:cNvPr>
          <p:cNvSpPr/>
          <p:nvPr/>
        </p:nvSpPr>
        <p:spPr>
          <a:xfrm rot="16200000">
            <a:off x="4885457" y="-137533"/>
            <a:ext cx="249668" cy="3223982"/>
          </a:xfrm>
          <a:prstGeom prst="rightBrace">
            <a:avLst>
              <a:gd name="adj1" fmla="val 8333"/>
              <a:gd name="adj2" fmla="val 51554"/>
            </a:avLst>
          </a:prstGeom>
          <a:ln w="12700">
            <a:solidFill>
              <a:srgbClr val="0087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Прямоугольник 54">
            <a:extLst/>
          </p:cNvPr>
          <p:cNvSpPr/>
          <p:nvPr/>
        </p:nvSpPr>
        <p:spPr>
          <a:xfrm>
            <a:off x="1570276" y="1916596"/>
            <a:ext cx="1122130" cy="268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тыс. занятий</a:t>
            </a:r>
            <a:endParaRPr lang="ru-RU" altLang="ru-RU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>
            <a:extLst/>
          </p:cNvPr>
          <p:cNvSpPr/>
          <p:nvPr/>
        </p:nvSpPr>
        <p:spPr>
          <a:xfrm>
            <a:off x="3590204" y="2783317"/>
            <a:ext cx="983067" cy="2630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ОРК</a:t>
            </a:r>
          </a:p>
        </p:txBody>
      </p:sp>
      <p:sp>
        <p:nvSpPr>
          <p:cNvPr id="57" name="Прямоугольник 56">
            <a:extLst/>
          </p:cNvPr>
          <p:cNvSpPr/>
          <p:nvPr/>
        </p:nvSpPr>
        <p:spPr>
          <a:xfrm>
            <a:off x="5059555" y="2802876"/>
            <a:ext cx="1647606" cy="4911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623 </a:t>
            </a:r>
            <a:r>
              <a:rPr lang="ru-RU" altLang="ru-RU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</a:t>
            </a:r>
            <a:endParaRPr lang="en-US" altLang="ru-RU" sz="1000" b="1" dirty="0" smtClean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altLang="ru-RU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</a:t>
            </a: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altLang="ru-RU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2689 профессий и 27% подклассов </a:t>
            </a:r>
          </a:p>
        </p:txBody>
      </p:sp>
      <p:sp>
        <p:nvSpPr>
          <p:cNvPr id="61" name="Прямоугольник 60">
            <a:extLst/>
          </p:cNvPr>
          <p:cNvSpPr/>
          <p:nvPr/>
        </p:nvSpPr>
        <p:spPr>
          <a:xfrm>
            <a:off x="1595522" y="3486576"/>
            <a:ext cx="1122130" cy="2687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уровней</a:t>
            </a:r>
            <a:endParaRPr lang="ru-RU" altLang="ru-RU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75">
            <a:extLst>
              <a:ext uri="{FF2B5EF4-FFF2-40B4-BE49-F238E27FC236}">
                <a16:creationId xmlns="" xmlns:a16="http://schemas.microsoft.com/office/drawing/2014/main" id="{D9C8F36E-4F8B-FE29-2821-37394F41F00F}"/>
              </a:ext>
            </a:extLst>
          </p:cNvPr>
          <p:cNvSpPr/>
          <p:nvPr/>
        </p:nvSpPr>
        <p:spPr>
          <a:xfrm>
            <a:off x="3759603" y="4810840"/>
            <a:ext cx="1465690" cy="222328"/>
          </a:xfrm>
          <a:prstGeom prst="rect">
            <a:avLst/>
          </a:prstGeom>
          <a:noFill/>
          <a:ln w="190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900" dirty="0" smtClean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Разрабатывают  и утверждают ЦППК</a:t>
            </a:r>
            <a:endParaRPr lang="en-US" sz="800" i="1" dirty="0">
              <a:solidFill>
                <a:schemeClr val="accent6">
                  <a:lumMod val="7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Прямоугольник 63">
            <a:extLst/>
          </p:cNvPr>
          <p:cNvSpPr/>
          <p:nvPr/>
        </p:nvSpPr>
        <p:spPr>
          <a:xfrm>
            <a:off x="7097225" y="2833351"/>
            <a:ext cx="1520873" cy="41995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ru-RU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3081 </a:t>
            </a:r>
            <a:r>
              <a:rPr lang="ru-RU" altLang="ru-RU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 разработано ВУЗами на основе ПС</a:t>
            </a:r>
            <a:endParaRPr lang="ru-RU" altLang="ru-RU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 64">
            <a:extLst/>
          </p:cNvPr>
          <p:cNvSpPr/>
          <p:nvPr/>
        </p:nvSpPr>
        <p:spPr>
          <a:xfrm>
            <a:off x="6688786" y="5815046"/>
            <a:ext cx="1000635" cy="2368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ru-RU" altLang="ru-RU" sz="10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 ЦППК</a:t>
            </a:r>
            <a:endParaRPr lang="ru-RU" altLang="ru-RU" sz="10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52411" y="6061344"/>
            <a:ext cx="9525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00" dirty="0">
                <a:solidFill>
                  <a:srgbClr val="002776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Работодатели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4999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6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xmlns="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0"/>
            <a:ext cx="933277" cy="62855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7911" y="1268572"/>
            <a:ext cx="8245621" cy="715581"/>
          </a:xfrm>
          <a:prstGeom prst="rect">
            <a:avLst/>
          </a:prstGeom>
          <a:ln w="9525">
            <a:noFill/>
          </a:ln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В рамках Послания Главы государства от 1 сентября 2021 г. поручено разработать  </a:t>
            </a:r>
            <a:br>
              <a:rPr lang="ru-RU" sz="1350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</a:br>
            <a:r>
              <a:rPr lang="ru-RU" sz="1350" b="1" dirty="0">
                <a:solidFill>
                  <a:srgbClr val="47719A"/>
                </a:solidFill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Закон «О профессиональных квалификациях», </a:t>
            </a: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который должен урегулировать вопросы признания квалификаций, а также стимулировать работников совершенствовать свои компетенции»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35478" y="109016"/>
            <a:ext cx="8075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ea typeface="Nirmala UI" panose="020B0502040204020203" pitchFamily="34" charset="0"/>
                <a:cs typeface="Arial" panose="020B0604020202020204" pitchFamily="34" charset="0"/>
              </a:rPr>
              <a:t>ПРОЕКТ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ЗАКОНА </a:t>
            </a:r>
            <a:r>
              <a:rPr lang="ru-RU" sz="1600" b="1" dirty="0">
                <a:latin typeface="Arial" panose="020B0604020202020204" pitchFamily="34" charset="0"/>
                <a:ea typeface="Nirmala UI" panose="020B0502040204020203" pitchFamily="34" charset="0"/>
                <a:cs typeface="Arial" panose="020B0604020202020204" pitchFamily="34" charset="0"/>
              </a:rPr>
              <a:t>РК «О ПРОФЕССИОНАЛЬНЫХ КВАЛИФИКАЦИЯХ»: </a:t>
            </a:r>
            <a:r>
              <a:rPr lang="ru-RU" sz="1600" b="1" dirty="0">
                <a:latin typeface="Arial" panose="020B0604020202020204" pitchFamily="34" charset="0"/>
                <a:ea typeface="Nirmala UI" panose="020B0502040204020203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ОСНОВНЫЕ НОВЕЛЛЫ ЗАКОНОПРОЕКТА </a:t>
            </a:r>
            <a:endParaRPr lang="ru-RU" sz="1200" b="1" dirty="0">
              <a:latin typeface="Arial" panose="020B0604020202020204" pitchFamily="34" charset="0"/>
              <a:ea typeface="Nirmala UI" panose="020B0502040204020203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5477" y="808368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35478" y="752012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: скругленные углы 17">
            <a:extLst>
              <a:ext uri="{FF2B5EF4-FFF2-40B4-BE49-F238E27FC236}">
                <a16:creationId xmlns:a16="http://schemas.microsoft.com/office/drawing/2014/main" xmlns="" id="{8F4FCC43-EA49-43CE-A374-07AAADEA822A}"/>
              </a:ext>
            </a:extLst>
          </p:cNvPr>
          <p:cNvSpPr/>
          <p:nvPr/>
        </p:nvSpPr>
        <p:spPr>
          <a:xfrm>
            <a:off x="453820" y="1214201"/>
            <a:ext cx="8246533" cy="807091"/>
          </a:xfrm>
          <a:prstGeom prst="roundRect">
            <a:avLst>
              <a:gd name="adj" fmla="val 6400"/>
            </a:avLst>
          </a:prstGeom>
          <a:noFill/>
          <a:ln w="3175">
            <a:solidFill>
              <a:srgbClr val="47719A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33" name="Прямоугольник 132">
            <a:extLst>
              <a:ext uri="{FF2B5EF4-FFF2-40B4-BE49-F238E27FC236}">
                <a16:creationId xmlns:a16="http://schemas.microsoft.com/office/drawing/2014/main" xmlns="" id="{4FA7B3F1-C57C-4AB1-A9FA-48C3E51C9B03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1B2C189-13B2-08F5-A441-F7F7CDE1722D}"/>
              </a:ext>
            </a:extLst>
          </p:cNvPr>
          <p:cNvSpPr/>
          <p:nvPr/>
        </p:nvSpPr>
        <p:spPr>
          <a:xfrm>
            <a:off x="4264631" y="2455767"/>
            <a:ext cx="4559728" cy="4067215"/>
          </a:xfrm>
          <a:prstGeom prst="rect">
            <a:avLst/>
          </a:prstGeom>
          <a:solidFill>
            <a:srgbClr val="295E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400" dirty="0">
              <a:solidFill>
                <a:srgbClr val="FFC000"/>
              </a:solidFill>
              <a:latin typeface="Calibri"/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xmlns="" id="{DDBE3D59-26D1-CA8A-D3A9-6B865073EAFC}"/>
              </a:ext>
            </a:extLst>
          </p:cNvPr>
          <p:cNvCxnSpPr>
            <a:cxnSpLocks/>
          </p:cNvCxnSpPr>
          <p:nvPr/>
        </p:nvCxnSpPr>
        <p:spPr>
          <a:xfrm flipH="1">
            <a:off x="4264631" y="2876098"/>
            <a:ext cx="4563000" cy="0"/>
          </a:xfrm>
          <a:prstGeom prst="straightConnector1">
            <a:avLst/>
          </a:prstGeom>
          <a:ln w="38100">
            <a:solidFill>
              <a:schemeClr val="bg1"/>
            </a:solidFill>
            <a:round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e4pHeader1">
            <a:extLst>
              <a:ext uri="{FF2B5EF4-FFF2-40B4-BE49-F238E27FC236}">
                <a16:creationId xmlns:a16="http://schemas.microsoft.com/office/drawing/2014/main" xmlns="" id="{E5C4F9DE-68AE-0638-C546-34337DA3E054}"/>
              </a:ext>
            </a:extLst>
          </p:cNvPr>
          <p:cNvSpPr txBox="1"/>
          <p:nvPr/>
        </p:nvSpPr>
        <p:spPr>
          <a:xfrm>
            <a:off x="4423301" y="2565864"/>
            <a:ext cx="2637899" cy="22065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ru-RU" sz="1600" dirty="0" smtClean="0">
                <a:solidFill>
                  <a:srgbClr val="FFC000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Новеллы законопроекта</a:t>
            </a:r>
            <a:endParaRPr lang="ru-RU" sz="1600" dirty="0">
              <a:solidFill>
                <a:srgbClr val="FFC000"/>
              </a:solidFill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2" name="Rectangle 46">
            <a:extLst>
              <a:ext uri="{FF2B5EF4-FFF2-40B4-BE49-F238E27FC236}">
                <a16:creationId xmlns:a16="http://schemas.microsoft.com/office/drawing/2014/main" xmlns="" id="{34A3966A-B657-0D25-DED0-AA3DCCBEC4BC}"/>
              </a:ext>
            </a:extLst>
          </p:cNvPr>
          <p:cNvSpPr/>
          <p:nvPr/>
        </p:nvSpPr>
        <p:spPr>
          <a:xfrm>
            <a:off x="352661" y="2455768"/>
            <a:ext cx="3440792" cy="4132451"/>
          </a:xfrm>
          <a:prstGeom prst="homePlate">
            <a:avLst>
              <a:gd name="adj" fmla="val 13243"/>
            </a:avLst>
          </a:prstGeom>
          <a:solidFill>
            <a:srgbClr val="F2F2F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9000" rIns="0" bIns="0" rtlCol="0" anchor="t" anchorCtr="0"/>
          <a:lstStyle/>
          <a:p>
            <a:pPr algn="ctr"/>
            <a:endParaRPr lang="en-US" sz="1050" dirty="0">
              <a:solidFill>
                <a:srgbClr val="FFFFFF"/>
              </a:solidFill>
              <a:latin typeface="Trebuchet MS"/>
            </a:endParaRPr>
          </a:p>
        </p:txBody>
      </p:sp>
      <p:sp>
        <p:nvSpPr>
          <p:cNvPr id="23" name="Прямоугольник: скругленные углы 7">
            <a:extLst>
              <a:ext uri="{FF2B5EF4-FFF2-40B4-BE49-F238E27FC236}">
                <a16:creationId xmlns:a16="http://schemas.microsoft.com/office/drawing/2014/main" xmlns="" id="{65A4D768-4B02-87FC-EA08-9A55CEBB1942}"/>
              </a:ext>
            </a:extLst>
          </p:cNvPr>
          <p:cNvSpPr/>
          <p:nvPr/>
        </p:nvSpPr>
        <p:spPr>
          <a:xfrm>
            <a:off x="453820" y="3020723"/>
            <a:ext cx="2910824" cy="3388390"/>
          </a:xfrm>
          <a:prstGeom prst="roundRect">
            <a:avLst>
              <a:gd name="adj" fmla="val 483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4A762134-C631-A6BA-2DE8-C491606538AB}"/>
              </a:ext>
            </a:extLst>
          </p:cNvPr>
          <p:cNvGrpSpPr/>
          <p:nvPr/>
        </p:nvGrpSpPr>
        <p:grpSpPr>
          <a:xfrm>
            <a:off x="3477522" y="3948415"/>
            <a:ext cx="203053" cy="759539"/>
            <a:chOff x="3527912" y="1669518"/>
            <a:chExt cx="252000" cy="785976"/>
          </a:xfrm>
          <a:solidFill>
            <a:srgbClr val="00B050"/>
          </a:solidFill>
        </p:grpSpPr>
        <p:sp>
          <p:nvSpPr>
            <p:cNvPr id="31" name="Шеврон 20">
              <a:extLst>
                <a:ext uri="{FF2B5EF4-FFF2-40B4-BE49-F238E27FC236}">
                  <a16:creationId xmlns:a16="http://schemas.microsoft.com/office/drawing/2014/main" xmlns="" id="{68A1B272-AFAA-0B38-AB04-03EADD07A0C2}"/>
                </a:ext>
              </a:extLst>
            </p:cNvPr>
            <p:cNvSpPr/>
            <p:nvPr/>
          </p:nvSpPr>
          <p:spPr>
            <a:xfrm>
              <a:off x="3563888" y="1844824"/>
              <a:ext cx="144016" cy="432048"/>
            </a:xfrm>
            <a:prstGeom prst="chevron">
              <a:avLst>
                <a:gd name="adj" fmla="val 78109"/>
              </a:avLst>
            </a:prstGeom>
            <a:solidFill>
              <a:srgbClr val="F2F2F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Шеврон 71">
              <a:extLst>
                <a:ext uri="{FF2B5EF4-FFF2-40B4-BE49-F238E27FC236}">
                  <a16:creationId xmlns:a16="http://schemas.microsoft.com/office/drawing/2014/main" xmlns="" id="{D4D25C80-3029-6E6B-BD34-193339843275}"/>
                </a:ext>
              </a:extLst>
            </p:cNvPr>
            <p:cNvSpPr/>
            <p:nvPr/>
          </p:nvSpPr>
          <p:spPr>
            <a:xfrm>
              <a:off x="3527912" y="1669518"/>
              <a:ext cx="252000" cy="785976"/>
            </a:xfrm>
            <a:prstGeom prst="chevron">
              <a:avLst>
                <a:gd name="adj" fmla="val 87298"/>
              </a:avLst>
            </a:prstGeom>
            <a:solidFill>
              <a:srgbClr val="295E7E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 err="1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215A1726-AB1D-996B-F666-C850D812A718}"/>
              </a:ext>
            </a:extLst>
          </p:cNvPr>
          <p:cNvCxnSpPr>
            <a:cxnSpLocks/>
          </p:cNvCxnSpPr>
          <p:nvPr/>
        </p:nvCxnSpPr>
        <p:spPr>
          <a:xfrm flipH="1">
            <a:off x="352660" y="2876098"/>
            <a:ext cx="3915000" cy="0"/>
          </a:xfrm>
          <a:prstGeom prst="straightConnector1">
            <a:avLst/>
          </a:prstGeom>
          <a:ln w="38100">
            <a:solidFill>
              <a:srgbClr val="295E7E"/>
            </a:solidFill>
            <a:round/>
            <a:headEnd type="stealth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e4pHeader1">
            <a:extLst>
              <a:ext uri="{FF2B5EF4-FFF2-40B4-BE49-F238E27FC236}">
                <a16:creationId xmlns:a16="http://schemas.microsoft.com/office/drawing/2014/main" xmlns="" id="{C089B66A-2C38-660E-CE3A-A3EDEFEA8B94}"/>
              </a:ext>
            </a:extLst>
          </p:cNvPr>
          <p:cNvSpPr txBox="1"/>
          <p:nvPr/>
        </p:nvSpPr>
        <p:spPr>
          <a:xfrm>
            <a:off x="524482" y="2514505"/>
            <a:ext cx="905081" cy="250898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0" tIns="0" rIns="0" bIns="0" rtlCol="0" anchor="b" anchorCtr="0">
            <a:noAutofit/>
          </a:bodyPr>
          <a:lstStyle/>
          <a:p>
            <a:pPr marL="0" lvl="3"/>
            <a:r>
              <a:rPr lang="kk-KZ" sz="1500" dirty="0" smtClean="0">
                <a:solidFill>
                  <a:srgbClr val="295E7E"/>
                </a:solidFill>
                <a:latin typeface="Trebuchet MS" panose="020B0603020202020204" pitchFamily="34" charset="0"/>
                <a:cs typeface="Segoe UI Light" panose="020B0502040204020203" pitchFamily="34" charset="0"/>
              </a:rPr>
              <a:t>Вызовы</a:t>
            </a:r>
            <a:endParaRPr lang="ru-RU" sz="1500" dirty="0">
              <a:latin typeface="Trebuchet MS" panose="020B0603020202020204" pitchFamily="34" charset="0"/>
              <a:ea typeface="Segoe UI Black" panose="020B0A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6" name="ee4pContent2">
            <a:extLst>
              <a:ext uri="{FF2B5EF4-FFF2-40B4-BE49-F238E27FC236}">
                <a16:creationId xmlns:a16="http://schemas.microsoft.com/office/drawing/2014/main" xmlns="" id="{645B0FC4-0634-3027-BD50-7A9063037F32}"/>
              </a:ext>
            </a:extLst>
          </p:cNvPr>
          <p:cNvSpPr txBox="1"/>
          <p:nvPr/>
        </p:nvSpPr>
        <p:spPr>
          <a:xfrm>
            <a:off x="4973308" y="4808792"/>
            <a:ext cx="1419492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rgbClr val="FFC000"/>
                </a:solidFill>
              </a:rPr>
              <a:t>Цифровая платформа </a:t>
            </a:r>
            <a:r>
              <a:rPr lang="ru-RU" sz="1000" dirty="0">
                <a:solidFill>
                  <a:srgbClr val="FFC000"/>
                </a:solidFill>
              </a:rPr>
              <a:t>НСК</a:t>
            </a:r>
          </a:p>
        </p:txBody>
      </p:sp>
      <p:sp>
        <p:nvSpPr>
          <p:cNvPr id="39" name="ee4pContent2">
            <a:extLst>
              <a:ext uri="{FF2B5EF4-FFF2-40B4-BE49-F238E27FC236}">
                <a16:creationId xmlns:a16="http://schemas.microsoft.com/office/drawing/2014/main" xmlns="" id="{AE26E99B-732A-0EBA-8010-3523A5621120}"/>
              </a:ext>
            </a:extLst>
          </p:cNvPr>
          <p:cNvSpPr txBox="1"/>
          <p:nvPr/>
        </p:nvSpPr>
        <p:spPr>
          <a:xfrm>
            <a:off x="5016133" y="3737949"/>
            <a:ext cx="1163769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rgbClr val="FFC000"/>
                </a:solidFill>
              </a:rPr>
              <a:t>Признание альтернативного образования </a:t>
            </a:r>
          </a:p>
        </p:txBody>
      </p:sp>
      <p:sp>
        <p:nvSpPr>
          <p:cNvPr id="50" name="ee4pContent2">
            <a:extLst>
              <a:ext uri="{FF2B5EF4-FFF2-40B4-BE49-F238E27FC236}">
                <a16:creationId xmlns:a16="http://schemas.microsoft.com/office/drawing/2014/main" xmlns="" id="{645B0FC4-0634-3027-BD50-7A9063037F32}"/>
              </a:ext>
            </a:extLst>
          </p:cNvPr>
          <p:cNvSpPr txBox="1"/>
          <p:nvPr/>
        </p:nvSpPr>
        <p:spPr>
          <a:xfrm>
            <a:off x="5042346" y="4280823"/>
            <a:ext cx="1427621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rgbClr val="FFC000"/>
                </a:solidFill>
              </a:rPr>
              <a:t>Внедрение 3-уровной модели управления</a:t>
            </a:r>
            <a:endParaRPr lang="ru-RU" sz="1000" dirty="0">
              <a:solidFill>
                <a:srgbClr val="FFC000"/>
              </a:solidFill>
            </a:endParaRPr>
          </a:p>
        </p:txBody>
      </p:sp>
      <p:sp>
        <p:nvSpPr>
          <p:cNvPr id="51" name="ee4pContent2">
            <a:extLst>
              <a:ext uri="{FF2B5EF4-FFF2-40B4-BE49-F238E27FC236}">
                <a16:creationId xmlns:a16="http://schemas.microsoft.com/office/drawing/2014/main" xmlns="" id="{645B0FC4-0634-3027-BD50-7A9063037F32}"/>
              </a:ext>
            </a:extLst>
          </p:cNvPr>
          <p:cNvSpPr txBox="1"/>
          <p:nvPr/>
        </p:nvSpPr>
        <p:spPr>
          <a:xfrm>
            <a:off x="5034272" y="5970380"/>
            <a:ext cx="1322734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rgbClr val="FFC000"/>
                </a:solidFill>
              </a:rPr>
              <a:t>Меры стимулирования</a:t>
            </a:r>
            <a:endParaRPr lang="ru-RU" sz="1000" dirty="0">
              <a:solidFill>
                <a:srgbClr val="FFC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4561179" y="5973473"/>
            <a:ext cx="281985" cy="345065"/>
            <a:chOff x="4975266" y="3540716"/>
            <a:chExt cx="281985" cy="345065"/>
          </a:xfrm>
        </p:grpSpPr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4994713" y="3861481"/>
              <a:ext cx="48618" cy="2430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060348" y="3829890"/>
              <a:ext cx="55911" cy="55891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2" name="Freeform 44"/>
            <p:cNvSpPr>
              <a:spLocks/>
            </p:cNvSpPr>
            <p:nvPr/>
          </p:nvSpPr>
          <p:spPr bwMode="auto">
            <a:xfrm>
              <a:off x="5135706" y="3771569"/>
              <a:ext cx="48618" cy="114212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3" name="Freeform 45"/>
            <p:cNvSpPr>
              <a:spLocks/>
            </p:cNvSpPr>
            <p:nvPr/>
          </p:nvSpPr>
          <p:spPr bwMode="auto">
            <a:xfrm>
              <a:off x="5203771" y="3715679"/>
              <a:ext cx="53480" cy="170102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4" name="Freeform 46"/>
            <p:cNvSpPr>
              <a:spLocks/>
            </p:cNvSpPr>
            <p:nvPr/>
          </p:nvSpPr>
          <p:spPr bwMode="auto">
            <a:xfrm>
              <a:off x="5067640" y="3540716"/>
              <a:ext cx="55911" cy="65611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5" name="Freeform 47"/>
            <p:cNvSpPr>
              <a:spLocks/>
            </p:cNvSpPr>
            <p:nvPr/>
          </p:nvSpPr>
          <p:spPr bwMode="auto">
            <a:xfrm>
              <a:off x="4980128" y="3722969"/>
              <a:ext cx="87513" cy="106922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6" name="Freeform 48"/>
            <p:cNvSpPr>
              <a:spLocks/>
            </p:cNvSpPr>
            <p:nvPr/>
          </p:nvSpPr>
          <p:spPr bwMode="auto">
            <a:xfrm>
              <a:off x="5104104" y="3606327"/>
              <a:ext cx="80220" cy="48601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87" name="Freeform 49"/>
            <p:cNvSpPr>
              <a:spLocks/>
            </p:cNvSpPr>
            <p:nvPr/>
          </p:nvSpPr>
          <p:spPr bwMode="auto">
            <a:xfrm>
              <a:off x="4975266" y="3606327"/>
              <a:ext cx="140993" cy="211413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99" name="Shape 5630">
            <a:extLst>
              <a:ext uri="{FF2B5EF4-FFF2-40B4-BE49-F238E27FC236}">
                <a16:creationId xmlns:a16="http://schemas.microsoft.com/office/drawing/2014/main" xmlns="" id="{25679814-7A0F-6BD3-EE76-DD8A7478DF88}"/>
              </a:ext>
            </a:extLst>
          </p:cNvPr>
          <p:cNvSpPr/>
          <p:nvPr/>
        </p:nvSpPr>
        <p:spPr>
          <a:xfrm>
            <a:off x="4531517" y="3801918"/>
            <a:ext cx="340051" cy="29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1" y="0"/>
                </a:moveTo>
                <a:cubicBezTo>
                  <a:pt x="20671" y="0"/>
                  <a:pt x="20671" y="0"/>
                  <a:pt x="20671" y="0"/>
                </a:cubicBezTo>
                <a:cubicBezTo>
                  <a:pt x="21600" y="0"/>
                  <a:pt x="21600" y="0"/>
                  <a:pt x="21600" y="0"/>
                </a:cubicBezTo>
                <a:cubicBezTo>
                  <a:pt x="21600" y="1227"/>
                  <a:pt x="21600" y="1227"/>
                  <a:pt x="21600" y="1227"/>
                </a:cubicBezTo>
                <a:cubicBezTo>
                  <a:pt x="21600" y="16936"/>
                  <a:pt x="21600" y="16936"/>
                  <a:pt x="21600" y="16936"/>
                </a:cubicBezTo>
                <a:cubicBezTo>
                  <a:pt x="21600" y="18164"/>
                  <a:pt x="21600" y="18164"/>
                  <a:pt x="21600" y="18164"/>
                </a:cubicBezTo>
                <a:cubicBezTo>
                  <a:pt x="20671" y="18164"/>
                  <a:pt x="20671" y="18164"/>
                  <a:pt x="20671" y="18164"/>
                </a:cubicBezTo>
                <a:cubicBezTo>
                  <a:pt x="18813" y="18164"/>
                  <a:pt x="18813" y="18164"/>
                  <a:pt x="18813" y="18164"/>
                </a:cubicBezTo>
                <a:cubicBezTo>
                  <a:pt x="18581" y="17673"/>
                  <a:pt x="18581" y="17673"/>
                  <a:pt x="18581" y="17673"/>
                </a:cubicBezTo>
                <a:cubicBezTo>
                  <a:pt x="18813" y="16936"/>
                  <a:pt x="19045" y="16445"/>
                  <a:pt x="19045" y="15955"/>
                </a:cubicBezTo>
                <a:cubicBezTo>
                  <a:pt x="19510" y="15955"/>
                  <a:pt x="19510" y="15955"/>
                  <a:pt x="19510" y="15955"/>
                </a:cubicBezTo>
                <a:cubicBezTo>
                  <a:pt x="19510" y="2455"/>
                  <a:pt x="19510" y="2455"/>
                  <a:pt x="19510" y="2455"/>
                </a:cubicBezTo>
                <a:cubicBezTo>
                  <a:pt x="2323" y="2455"/>
                  <a:pt x="2323" y="2455"/>
                  <a:pt x="2323" y="2455"/>
                </a:cubicBezTo>
                <a:cubicBezTo>
                  <a:pt x="2323" y="15955"/>
                  <a:pt x="2323" y="15955"/>
                  <a:pt x="2323" y="15955"/>
                </a:cubicBezTo>
                <a:cubicBezTo>
                  <a:pt x="10684" y="15955"/>
                  <a:pt x="10684" y="15955"/>
                  <a:pt x="10684" y="15955"/>
                </a:cubicBezTo>
                <a:cubicBezTo>
                  <a:pt x="10684" y="16445"/>
                  <a:pt x="10916" y="16936"/>
                  <a:pt x="11148" y="17673"/>
                </a:cubicBezTo>
                <a:cubicBezTo>
                  <a:pt x="10916" y="18164"/>
                  <a:pt x="10916" y="18164"/>
                  <a:pt x="10916" y="18164"/>
                </a:cubicBezTo>
                <a:cubicBezTo>
                  <a:pt x="1161" y="18164"/>
                  <a:pt x="1161" y="18164"/>
                  <a:pt x="1161" y="18164"/>
                </a:cubicBezTo>
                <a:cubicBezTo>
                  <a:pt x="0" y="18164"/>
                  <a:pt x="0" y="18164"/>
                  <a:pt x="0" y="18164"/>
                </a:cubicBezTo>
                <a:cubicBezTo>
                  <a:pt x="0" y="16936"/>
                  <a:pt x="0" y="16936"/>
                  <a:pt x="0" y="16936"/>
                </a:cubicBezTo>
                <a:cubicBezTo>
                  <a:pt x="0" y="1227"/>
                  <a:pt x="0" y="1227"/>
                  <a:pt x="0" y="1227"/>
                </a:cubicBezTo>
                <a:cubicBezTo>
                  <a:pt x="0" y="0"/>
                  <a:pt x="0" y="0"/>
                  <a:pt x="0" y="0"/>
                </a:cubicBezTo>
                <a:cubicBezTo>
                  <a:pt x="1161" y="0"/>
                  <a:pt x="1161" y="0"/>
                  <a:pt x="1161" y="0"/>
                </a:cubicBezTo>
                <a:close/>
                <a:moveTo>
                  <a:pt x="14865" y="12518"/>
                </a:moveTo>
                <a:cubicBezTo>
                  <a:pt x="13239" y="12518"/>
                  <a:pt x="12077" y="13745"/>
                  <a:pt x="12077" y="15464"/>
                </a:cubicBezTo>
                <a:cubicBezTo>
                  <a:pt x="12077" y="16200"/>
                  <a:pt x="12310" y="16936"/>
                  <a:pt x="12774" y="17427"/>
                </a:cubicBezTo>
                <a:cubicBezTo>
                  <a:pt x="11613" y="20127"/>
                  <a:pt x="11613" y="20127"/>
                  <a:pt x="11613" y="20127"/>
                </a:cubicBezTo>
                <a:cubicBezTo>
                  <a:pt x="13239" y="20127"/>
                  <a:pt x="13239" y="20127"/>
                  <a:pt x="13239" y="20127"/>
                </a:cubicBezTo>
                <a:cubicBezTo>
                  <a:pt x="14168" y="21109"/>
                  <a:pt x="14168" y="21109"/>
                  <a:pt x="14168" y="21109"/>
                </a:cubicBezTo>
                <a:cubicBezTo>
                  <a:pt x="14865" y="19145"/>
                  <a:pt x="14865" y="19145"/>
                  <a:pt x="14865" y="19145"/>
                </a:cubicBezTo>
                <a:cubicBezTo>
                  <a:pt x="15794" y="21600"/>
                  <a:pt x="15794" y="21600"/>
                  <a:pt x="15794" y="21600"/>
                </a:cubicBezTo>
                <a:cubicBezTo>
                  <a:pt x="16723" y="20618"/>
                  <a:pt x="16723" y="20618"/>
                  <a:pt x="16723" y="20618"/>
                </a:cubicBezTo>
                <a:cubicBezTo>
                  <a:pt x="18116" y="20618"/>
                  <a:pt x="18116" y="20618"/>
                  <a:pt x="18116" y="20618"/>
                </a:cubicBezTo>
                <a:cubicBezTo>
                  <a:pt x="17187" y="17427"/>
                  <a:pt x="17187" y="17427"/>
                  <a:pt x="17187" y="17427"/>
                </a:cubicBezTo>
                <a:cubicBezTo>
                  <a:pt x="17419" y="16936"/>
                  <a:pt x="17652" y="16200"/>
                  <a:pt x="17652" y="15464"/>
                </a:cubicBezTo>
                <a:cubicBezTo>
                  <a:pt x="17652" y="13745"/>
                  <a:pt x="16490" y="12518"/>
                  <a:pt x="14865" y="12518"/>
                </a:cubicBezTo>
                <a:close/>
                <a:moveTo>
                  <a:pt x="16490" y="16445"/>
                </a:moveTo>
                <a:cubicBezTo>
                  <a:pt x="16026" y="16691"/>
                  <a:pt x="15561" y="16936"/>
                  <a:pt x="14865" y="16936"/>
                </a:cubicBezTo>
                <a:cubicBezTo>
                  <a:pt x="14400" y="16936"/>
                  <a:pt x="13703" y="16691"/>
                  <a:pt x="13239" y="16445"/>
                </a:cubicBezTo>
                <a:cubicBezTo>
                  <a:pt x="13471" y="16936"/>
                  <a:pt x="14168" y="17673"/>
                  <a:pt x="14865" y="17673"/>
                </a:cubicBezTo>
                <a:cubicBezTo>
                  <a:pt x="15561" y="17673"/>
                  <a:pt x="16258" y="17182"/>
                  <a:pt x="16490" y="16445"/>
                </a:cubicBezTo>
                <a:close/>
                <a:moveTo>
                  <a:pt x="14400" y="13500"/>
                </a:moveTo>
                <a:cubicBezTo>
                  <a:pt x="14865" y="13500"/>
                  <a:pt x="15329" y="13745"/>
                  <a:pt x="15794" y="14236"/>
                </a:cubicBezTo>
                <a:cubicBezTo>
                  <a:pt x="16258" y="14727"/>
                  <a:pt x="16490" y="15218"/>
                  <a:pt x="16490" y="15709"/>
                </a:cubicBezTo>
                <a:cubicBezTo>
                  <a:pt x="16955" y="15218"/>
                  <a:pt x="16723" y="14236"/>
                  <a:pt x="16258" y="13745"/>
                </a:cubicBezTo>
                <a:cubicBezTo>
                  <a:pt x="15794" y="13255"/>
                  <a:pt x="15097" y="13255"/>
                  <a:pt x="14400" y="13500"/>
                </a:cubicBezTo>
                <a:close/>
                <a:moveTo>
                  <a:pt x="4181" y="10064"/>
                </a:moveTo>
                <a:cubicBezTo>
                  <a:pt x="4181" y="11291"/>
                  <a:pt x="4181" y="11291"/>
                  <a:pt x="4181" y="11291"/>
                </a:cubicBezTo>
                <a:cubicBezTo>
                  <a:pt x="17884" y="11291"/>
                  <a:pt x="17884" y="11291"/>
                  <a:pt x="17884" y="11291"/>
                </a:cubicBezTo>
                <a:cubicBezTo>
                  <a:pt x="17884" y="10064"/>
                  <a:pt x="17884" y="10064"/>
                  <a:pt x="17884" y="10064"/>
                </a:cubicBezTo>
                <a:cubicBezTo>
                  <a:pt x="4181" y="10064"/>
                  <a:pt x="4181" y="10064"/>
                  <a:pt x="4181" y="10064"/>
                </a:cubicBezTo>
                <a:close/>
                <a:moveTo>
                  <a:pt x="10916" y="7118"/>
                </a:moveTo>
                <a:cubicBezTo>
                  <a:pt x="10916" y="8345"/>
                  <a:pt x="10916" y="8345"/>
                  <a:pt x="10916" y="8345"/>
                </a:cubicBezTo>
                <a:cubicBezTo>
                  <a:pt x="17884" y="8345"/>
                  <a:pt x="17884" y="8345"/>
                  <a:pt x="17884" y="8345"/>
                </a:cubicBezTo>
                <a:cubicBezTo>
                  <a:pt x="17884" y="7118"/>
                  <a:pt x="17884" y="7118"/>
                  <a:pt x="17884" y="7118"/>
                </a:cubicBezTo>
                <a:cubicBezTo>
                  <a:pt x="10916" y="7118"/>
                  <a:pt x="10916" y="7118"/>
                  <a:pt x="10916" y="7118"/>
                </a:cubicBezTo>
                <a:close/>
                <a:moveTo>
                  <a:pt x="10916" y="4173"/>
                </a:moveTo>
                <a:cubicBezTo>
                  <a:pt x="10916" y="5400"/>
                  <a:pt x="10916" y="5400"/>
                  <a:pt x="10916" y="5400"/>
                </a:cubicBezTo>
                <a:cubicBezTo>
                  <a:pt x="17884" y="5400"/>
                  <a:pt x="17884" y="5400"/>
                  <a:pt x="17884" y="5400"/>
                </a:cubicBezTo>
                <a:cubicBezTo>
                  <a:pt x="17884" y="4173"/>
                  <a:pt x="17884" y="4173"/>
                  <a:pt x="17884" y="4173"/>
                </a:cubicBezTo>
                <a:cubicBezTo>
                  <a:pt x="10916" y="4173"/>
                  <a:pt x="10916" y="4173"/>
                  <a:pt x="10916" y="4173"/>
                </a:cubicBezTo>
                <a:close/>
                <a:moveTo>
                  <a:pt x="4181" y="4173"/>
                </a:moveTo>
                <a:cubicBezTo>
                  <a:pt x="4181" y="8591"/>
                  <a:pt x="4181" y="8591"/>
                  <a:pt x="4181" y="8591"/>
                </a:cubicBezTo>
                <a:cubicBezTo>
                  <a:pt x="9290" y="8591"/>
                  <a:pt x="9290" y="8591"/>
                  <a:pt x="9290" y="8591"/>
                </a:cubicBezTo>
                <a:cubicBezTo>
                  <a:pt x="9290" y="4173"/>
                  <a:pt x="9290" y="4173"/>
                  <a:pt x="9290" y="4173"/>
                </a:cubicBezTo>
                <a:lnTo>
                  <a:pt x="4181" y="4173"/>
                </a:ln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tIns="45720" bIns="45720"/>
          <a:lstStyle/>
          <a:p>
            <a:pPr algn="l" defTabSz="45725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sz="2000"/>
          </a:p>
        </p:txBody>
      </p:sp>
      <p:grpSp>
        <p:nvGrpSpPr>
          <p:cNvPr id="100" name="Group 21">
            <a:extLst>
              <a:ext uri="{FF2B5EF4-FFF2-40B4-BE49-F238E27FC236}">
                <a16:creationId xmlns:a16="http://schemas.microsoft.com/office/drawing/2014/main" xmlns="" id="{DE8E1AD0-470E-4AE7-BD74-EABD1843415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460995" y="4905031"/>
            <a:ext cx="377236" cy="293985"/>
            <a:chOff x="2346" y="1676"/>
            <a:chExt cx="951" cy="886"/>
          </a:xfrm>
          <a:solidFill>
            <a:schemeClr val="bg1"/>
          </a:solidFill>
        </p:grpSpPr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xmlns="" id="{3B30D85A-D2DA-47F0-91E4-C68201026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" y="1891"/>
              <a:ext cx="15" cy="45"/>
            </a:xfrm>
            <a:custGeom>
              <a:avLst/>
              <a:gdLst>
                <a:gd name="T0" fmla="*/ 3 w 6"/>
                <a:gd name="T1" fmla="*/ 19 h 19"/>
                <a:gd name="T2" fmla="*/ 0 w 6"/>
                <a:gd name="T3" fmla="*/ 16 h 19"/>
                <a:gd name="T4" fmla="*/ 0 w 6"/>
                <a:gd name="T5" fmla="*/ 3 h 19"/>
                <a:gd name="T6" fmla="*/ 3 w 6"/>
                <a:gd name="T7" fmla="*/ 0 h 19"/>
                <a:gd name="T8" fmla="*/ 6 w 6"/>
                <a:gd name="T9" fmla="*/ 3 h 19"/>
                <a:gd name="T10" fmla="*/ 6 w 6"/>
                <a:gd name="T11" fmla="*/ 16 h 19"/>
                <a:gd name="T12" fmla="*/ 3 w 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2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5" y="19"/>
                    <a:pt x="3" y="1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xmlns="" id="{90110F76-8F27-4792-8EE4-8E25B5B50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1" y="1826"/>
              <a:ext cx="79" cy="110"/>
            </a:xfrm>
            <a:custGeom>
              <a:avLst/>
              <a:gdLst>
                <a:gd name="T0" fmla="*/ 3 w 33"/>
                <a:gd name="T1" fmla="*/ 46 h 46"/>
                <a:gd name="T2" fmla="*/ 0 w 33"/>
                <a:gd name="T3" fmla="*/ 43 h 46"/>
                <a:gd name="T4" fmla="*/ 0 w 33"/>
                <a:gd name="T5" fmla="*/ 17 h 46"/>
                <a:gd name="T6" fmla="*/ 15 w 33"/>
                <a:gd name="T7" fmla="*/ 4 h 46"/>
                <a:gd name="T8" fmla="*/ 26 w 33"/>
                <a:gd name="T9" fmla="*/ 4 h 46"/>
                <a:gd name="T10" fmla="*/ 27 w 33"/>
                <a:gd name="T11" fmla="*/ 3 h 46"/>
                <a:gd name="T12" fmla="*/ 30 w 33"/>
                <a:gd name="T13" fmla="*/ 0 h 46"/>
                <a:gd name="T14" fmla="*/ 32 w 33"/>
                <a:gd name="T15" fmla="*/ 3 h 46"/>
                <a:gd name="T16" fmla="*/ 26 w 33"/>
                <a:gd name="T17" fmla="*/ 10 h 46"/>
                <a:gd name="T18" fmla="*/ 15 w 33"/>
                <a:gd name="T19" fmla="*/ 10 h 46"/>
                <a:gd name="T20" fmla="*/ 6 w 33"/>
                <a:gd name="T21" fmla="*/ 17 h 46"/>
                <a:gd name="T22" fmla="*/ 6 w 33"/>
                <a:gd name="T23" fmla="*/ 43 h 46"/>
                <a:gd name="T24" fmla="*/ 3 w 33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3" y="46"/>
                  </a:moveTo>
                  <a:cubicBezTo>
                    <a:pt x="1" y="46"/>
                    <a:pt x="0" y="44"/>
                    <a:pt x="0" y="4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10" y="4"/>
                    <a:pt x="15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3"/>
                    <a:pt x="27" y="3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1" y="0"/>
                    <a:pt x="33" y="2"/>
                    <a:pt x="32" y="3"/>
                  </a:cubicBezTo>
                  <a:cubicBezTo>
                    <a:pt x="32" y="7"/>
                    <a:pt x="29" y="9"/>
                    <a:pt x="2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10"/>
                    <a:pt x="6" y="10"/>
                    <a:pt x="6" y="1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5" y="46"/>
                    <a:pt x="3" y="4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xmlns="" id="{74A27E19-0102-4A54-9D62-CF8D085A0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891"/>
              <a:ext cx="14" cy="43"/>
            </a:xfrm>
            <a:custGeom>
              <a:avLst/>
              <a:gdLst>
                <a:gd name="T0" fmla="*/ 3 w 6"/>
                <a:gd name="T1" fmla="*/ 18 h 18"/>
                <a:gd name="T2" fmla="*/ 0 w 6"/>
                <a:gd name="T3" fmla="*/ 15 h 18"/>
                <a:gd name="T4" fmla="*/ 0 w 6"/>
                <a:gd name="T5" fmla="*/ 3 h 18"/>
                <a:gd name="T6" fmla="*/ 3 w 6"/>
                <a:gd name="T7" fmla="*/ 0 h 18"/>
                <a:gd name="T8" fmla="*/ 6 w 6"/>
                <a:gd name="T9" fmla="*/ 3 h 18"/>
                <a:gd name="T10" fmla="*/ 6 w 6"/>
                <a:gd name="T11" fmla="*/ 15 h 18"/>
                <a:gd name="T12" fmla="*/ 3 w 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1" y="18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5" y="18"/>
                    <a:pt x="3" y="1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xmlns="" id="{3D0D982C-DB38-4018-B225-9D321D48A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" y="1826"/>
              <a:ext cx="74" cy="108"/>
            </a:xfrm>
            <a:custGeom>
              <a:avLst/>
              <a:gdLst>
                <a:gd name="T0" fmla="*/ 28 w 31"/>
                <a:gd name="T1" fmla="*/ 45 h 45"/>
                <a:gd name="T2" fmla="*/ 25 w 31"/>
                <a:gd name="T3" fmla="*/ 42 h 45"/>
                <a:gd name="T4" fmla="*/ 25 w 31"/>
                <a:gd name="T5" fmla="*/ 17 h 45"/>
                <a:gd name="T6" fmla="*/ 16 w 31"/>
                <a:gd name="T7" fmla="*/ 10 h 45"/>
                <a:gd name="T8" fmla="*/ 6 w 31"/>
                <a:gd name="T9" fmla="*/ 10 h 45"/>
                <a:gd name="T10" fmla="*/ 1 w 31"/>
                <a:gd name="T11" fmla="*/ 8 h 45"/>
                <a:gd name="T12" fmla="*/ 0 w 31"/>
                <a:gd name="T13" fmla="*/ 3 h 45"/>
                <a:gd name="T14" fmla="*/ 3 w 31"/>
                <a:gd name="T15" fmla="*/ 0 h 45"/>
                <a:gd name="T16" fmla="*/ 3 w 31"/>
                <a:gd name="T17" fmla="*/ 0 h 45"/>
                <a:gd name="T18" fmla="*/ 6 w 31"/>
                <a:gd name="T19" fmla="*/ 3 h 45"/>
                <a:gd name="T20" fmla="*/ 6 w 31"/>
                <a:gd name="T21" fmla="*/ 4 h 45"/>
                <a:gd name="T22" fmla="*/ 16 w 31"/>
                <a:gd name="T23" fmla="*/ 4 h 45"/>
                <a:gd name="T24" fmla="*/ 31 w 31"/>
                <a:gd name="T25" fmla="*/ 17 h 45"/>
                <a:gd name="T26" fmla="*/ 31 w 31"/>
                <a:gd name="T27" fmla="*/ 42 h 45"/>
                <a:gd name="T28" fmla="*/ 28 w 31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5">
                  <a:moveTo>
                    <a:pt x="28" y="45"/>
                  </a:moveTo>
                  <a:cubicBezTo>
                    <a:pt x="27" y="45"/>
                    <a:pt x="25" y="44"/>
                    <a:pt x="25" y="42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0"/>
                    <a:pt x="16" y="10"/>
                    <a:pt x="1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10"/>
                    <a:pt x="1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1" y="4"/>
                    <a:pt x="31" y="6"/>
                    <a:pt x="31" y="17"/>
                  </a:cubicBezTo>
                  <a:cubicBezTo>
                    <a:pt x="31" y="42"/>
                    <a:pt x="31" y="42"/>
                    <a:pt x="31" y="42"/>
                  </a:cubicBezTo>
                  <a:cubicBezTo>
                    <a:pt x="31" y="44"/>
                    <a:pt x="30" y="45"/>
                    <a:pt x="28" y="4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5" name="Freeform 26">
              <a:extLst>
                <a:ext uri="{FF2B5EF4-FFF2-40B4-BE49-F238E27FC236}">
                  <a16:creationId xmlns:a16="http://schemas.microsoft.com/office/drawing/2014/main" xmlns="" id="{7AF6FC7B-FEB2-4016-9B7B-CD7C3B255C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02" y="1717"/>
              <a:ext cx="97" cy="107"/>
            </a:xfrm>
            <a:custGeom>
              <a:avLst/>
              <a:gdLst>
                <a:gd name="T0" fmla="*/ 21 w 41"/>
                <a:gd name="T1" fmla="*/ 45 h 45"/>
                <a:gd name="T2" fmla="*/ 0 w 41"/>
                <a:gd name="T3" fmla="*/ 22 h 45"/>
                <a:gd name="T4" fmla="*/ 21 w 41"/>
                <a:gd name="T5" fmla="*/ 0 h 45"/>
                <a:gd name="T6" fmla="*/ 41 w 41"/>
                <a:gd name="T7" fmla="*/ 22 h 45"/>
                <a:gd name="T8" fmla="*/ 21 w 41"/>
                <a:gd name="T9" fmla="*/ 45 h 45"/>
                <a:gd name="T10" fmla="*/ 21 w 41"/>
                <a:gd name="T11" fmla="*/ 6 h 45"/>
                <a:gd name="T12" fmla="*/ 6 w 41"/>
                <a:gd name="T13" fmla="*/ 22 h 45"/>
                <a:gd name="T14" fmla="*/ 21 w 41"/>
                <a:gd name="T15" fmla="*/ 39 h 45"/>
                <a:gd name="T16" fmla="*/ 35 w 41"/>
                <a:gd name="T17" fmla="*/ 22 h 45"/>
                <a:gd name="T18" fmla="*/ 21 w 4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21" y="45"/>
                  </a:move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9" y="0"/>
                    <a:pt x="21" y="0"/>
                  </a:cubicBezTo>
                  <a:cubicBezTo>
                    <a:pt x="32" y="0"/>
                    <a:pt x="41" y="10"/>
                    <a:pt x="41" y="22"/>
                  </a:cubicBezTo>
                  <a:cubicBezTo>
                    <a:pt x="41" y="35"/>
                    <a:pt x="32" y="45"/>
                    <a:pt x="21" y="45"/>
                  </a:cubicBezTo>
                  <a:close/>
                  <a:moveTo>
                    <a:pt x="21" y="6"/>
                  </a:moveTo>
                  <a:cubicBezTo>
                    <a:pt x="13" y="6"/>
                    <a:pt x="6" y="13"/>
                    <a:pt x="6" y="22"/>
                  </a:cubicBezTo>
                  <a:cubicBezTo>
                    <a:pt x="6" y="32"/>
                    <a:pt x="13" y="39"/>
                    <a:pt x="21" y="39"/>
                  </a:cubicBezTo>
                  <a:cubicBezTo>
                    <a:pt x="29" y="39"/>
                    <a:pt x="35" y="32"/>
                    <a:pt x="35" y="22"/>
                  </a:cubicBezTo>
                  <a:cubicBezTo>
                    <a:pt x="35" y="13"/>
                    <a:pt x="29" y="6"/>
                    <a:pt x="21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6" name="Freeform 27">
              <a:extLst>
                <a:ext uri="{FF2B5EF4-FFF2-40B4-BE49-F238E27FC236}">
                  <a16:creationId xmlns:a16="http://schemas.microsoft.com/office/drawing/2014/main" xmlns="" id="{3B13B8FB-9B22-4C46-B48F-6E59717E0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1891"/>
              <a:ext cx="14" cy="45"/>
            </a:xfrm>
            <a:custGeom>
              <a:avLst/>
              <a:gdLst>
                <a:gd name="T0" fmla="*/ 3 w 6"/>
                <a:gd name="T1" fmla="*/ 19 h 19"/>
                <a:gd name="T2" fmla="*/ 0 w 6"/>
                <a:gd name="T3" fmla="*/ 16 h 19"/>
                <a:gd name="T4" fmla="*/ 0 w 6"/>
                <a:gd name="T5" fmla="*/ 3 h 19"/>
                <a:gd name="T6" fmla="*/ 3 w 6"/>
                <a:gd name="T7" fmla="*/ 0 h 19"/>
                <a:gd name="T8" fmla="*/ 6 w 6"/>
                <a:gd name="T9" fmla="*/ 3 h 19"/>
                <a:gd name="T10" fmla="*/ 6 w 6"/>
                <a:gd name="T11" fmla="*/ 16 h 19"/>
                <a:gd name="T12" fmla="*/ 3 w 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4" y="19"/>
                    <a:pt x="3" y="1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7" name="Freeform 28">
              <a:extLst>
                <a:ext uri="{FF2B5EF4-FFF2-40B4-BE49-F238E27FC236}">
                  <a16:creationId xmlns:a16="http://schemas.microsoft.com/office/drawing/2014/main" xmlns="" id="{14E58723-2524-4422-9330-853919BF8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3" y="1826"/>
              <a:ext cx="79" cy="110"/>
            </a:xfrm>
            <a:custGeom>
              <a:avLst/>
              <a:gdLst>
                <a:gd name="T0" fmla="*/ 3 w 33"/>
                <a:gd name="T1" fmla="*/ 46 h 46"/>
                <a:gd name="T2" fmla="*/ 0 w 33"/>
                <a:gd name="T3" fmla="*/ 43 h 46"/>
                <a:gd name="T4" fmla="*/ 0 w 33"/>
                <a:gd name="T5" fmla="*/ 17 h 46"/>
                <a:gd name="T6" fmla="*/ 16 w 33"/>
                <a:gd name="T7" fmla="*/ 4 h 46"/>
                <a:gd name="T8" fmla="*/ 26 w 33"/>
                <a:gd name="T9" fmla="*/ 4 h 46"/>
                <a:gd name="T10" fmla="*/ 27 w 33"/>
                <a:gd name="T11" fmla="*/ 3 h 46"/>
                <a:gd name="T12" fmla="*/ 30 w 33"/>
                <a:gd name="T13" fmla="*/ 0 h 46"/>
                <a:gd name="T14" fmla="*/ 33 w 33"/>
                <a:gd name="T15" fmla="*/ 3 h 46"/>
                <a:gd name="T16" fmla="*/ 26 w 33"/>
                <a:gd name="T17" fmla="*/ 10 h 46"/>
                <a:gd name="T18" fmla="*/ 16 w 33"/>
                <a:gd name="T19" fmla="*/ 10 h 46"/>
                <a:gd name="T20" fmla="*/ 6 w 33"/>
                <a:gd name="T21" fmla="*/ 17 h 46"/>
                <a:gd name="T22" fmla="*/ 6 w 33"/>
                <a:gd name="T23" fmla="*/ 43 h 46"/>
                <a:gd name="T24" fmla="*/ 3 w 33"/>
                <a:gd name="T25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46">
                  <a:moveTo>
                    <a:pt x="3" y="46"/>
                  </a:moveTo>
                  <a:cubicBezTo>
                    <a:pt x="2" y="46"/>
                    <a:pt x="0" y="44"/>
                    <a:pt x="0" y="4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10" y="4"/>
                    <a:pt x="1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7" y="1"/>
                    <a:pt x="28" y="0"/>
                    <a:pt x="30" y="0"/>
                  </a:cubicBezTo>
                  <a:cubicBezTo>
                    <a:pt x="32" y="0"/>
                    <a:pt x="33" y="2"/>
                    <a:pt x="33" y="3"/>
                  </a:cubicBezTo>
                  <a:cubicBezTo>
                    <a:pt x="33" y="7"/>
                    <a:pt x="30" y="9"/>
                    <a:pt x="2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6" y="10"/>
                    <a:pt x="6" y="1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5" y="46"/>
                    <a:pt x="3" y="4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8" name="Freeform 29">
              <a:extLst>
                <a:ext uri="{FF2B5EF4-FFF2-40B4-BE49-F238E27FC236}">
                  <a16:creationId xmlns:a16="http://schemas.microsoft.com/office/drawing/2014/main" xmlns="" id="{C559B0B6-AA6D-41E6-845F-2E0E6ADF4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1891"/>
              <a:ext cx="15" cy="43"/>
            </a:xfrm>
            <a:custGeom>
              <a:avLst/>
              <a:gdLst>
                <a:gd name="T0" fmla="*/ 3 w 6"/>
                <a:gd name="T1" fmla="*/ 18 h 18"/>
                <a:gd name="T2" fmla="*/ 0 w 6"/>
                <a:gd name="T3" fmla="*/ 15 h 18"/>
                <a:gd name="T4" fmla="*/ 0 w 6"/>
                <a:gd name="T5" fmla="*/ 3 h 18"/>
                <a:gd name="T6" fmla="*/ 3 w 6"/>
                <a:gd name="T7" fmla="*/ 0 h 18"/>
                <a:gd name="T8" fmla="*/ 6 w 6"/>
                <a:gd name="T9" fmla="*/ 3 h 18"/>
                <a:gd name="T10" fmla="*/ 6 w 6"/>
                <a:gd name="T11" fmla="*/ 15 h 18"/>
                <a:gd name="T12" fmla="*/ 3 w 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2" y="18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6" y="1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5" y="18"/>
                    <a:pt x="3" y="1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9" name="Freeform 30">
              <a:extLst>
                <a:ext uri="{FF2B5EF4-FFF2-40B4-BE49-F238E27FC236}">
                  <a16:creationId xmlns:a16="http://schemas.microsoft.com/office/drawing/2014/main" xmlns="" id="{E1AD35E9-2DCF-4539-A945-50678B23F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8" y="1826"/>
              <a:ext cx="76" cy="108"/>
            </a:xfrm>
            <a:custGeom>
              <a:avLst/>
              <a:gdLst>
                <a:gd name="T0" fmla="*/ 29 w 32"/>
                <a:gd name="T1" fmla="*/ 45 h 45"/>
                <a:gd name="T2" fmla="*/ 26 w 32"/>
                <a:gd name="T3" fmla="*/ 42 h 45"/>
                <a:gd name="T4" fmla="*/ 26 w 32"/>
                <a:gd name="T5" fmla="*/ 17 h 45"/>
                <a:gd name="T6" fmla="*/ 16 w 32"/>
                <a:gd name="T7" fmla="*/ 10 h 45"/>
                <a:gd name="T8" fmla="*/ 6 w 32"/>
                <a:gd name="T9" fmla="*/ 10 h 45"/>
                <a:gd name="T10" fmla="*/ 2 w 32"/>
                <a:gd name="T11" fmla="*/ 8 h 45"/>
                <a:gd name="T12" fmla="*/ 0 w 32"/>
                <a:gd name="T13" fmla="*/ 3 h 45"/>
                <a:gd name="T14" fmla="*/ 3 w 32"/>
                <a:gd name="T15" fmla="*/ 0 h 45"/>
                <a:gd name="T16" fmla="*/ 3 w 32"/>
                <a:gd name="T17" fmla="*/ 0 h 45"/>
                <a:gd name="T18" fmla="*/ 6 w 32"/>
                <a:gd name="T19" fmla="*/ 3 h 45"/>
                <a:gd name="T20" fmla="*/ 6 w 32"/>
                <a:gd name="T21" fmla="*/ 4 h 45"/>
                <a:gd name="T22" fmla="*/ 16 w 32"/>
                <a:gd name="T23" fmla="*/ 4 h 45"/>
                <a:gd name="T24" fmla="*/ 32 w 32"/>
                <a:gd name="T25" fmla="*/ 17 h 45"/>
                <a:gd name="T26" fmla="*/ 32 w 32"/>
                <a:gd name="T27" fmla="*/ 42 h 45"/>
                <a:gd name="T28" fmla="*/ 29 w 32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5">
                  <a:moveTo>
                    <a:pt x="29" y="45"/>
                  </a:moveTo>
                  <a:cubicBezTo>
                    <a:pt x="27" y="45"/>
                    <a:pt x="26" y="44"/>
                    <a:pt x="26" y="42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0"/>
                    <a:pt x="17" y="10"/>
                    <a:pt x="1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32" y="6"/>
                    <a:pt x="32" y="17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4"/>
                    <a:pt x="31" y="45"/>
                    <a:pt x="29" y="4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0" name="Freeform 31">
              <a:extLst>
                <a:ext uri="{FF2B5EF4-FFF2-40B4-BE49-F238E27FC236}">
                  <a16:creationId xmlns:a16="http://schemas.microsoft.com/office/drawing/2014/main" xmlns="" id="{EC5A4132-298C-4287-89B1-439C4B7FC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6" y="1717"/>
              <a:ext cx="98" cy="107"/>
            </a:xfrm>
            <a:custGeom>
              <a:avLst/>
              <a:gdLst>
                <a:gd name="T0" fmla="*/ 20 w 41"/>
                <a:gd name="T1" fmla="*/ 45 h 45"/>
                <a:gd name="T2" fmla="*/ 0 w 41"/>
                <a:gd name="T3" fmla="*/ 22 h 45"/>
                <a:gd name="T4" fmla="*/ 20 w 41"/>
                <a:gd name="T5" fmla="*/ 0 h 45"/>
                <a:gd name="T6" fmla="*/ 41 w 41"/>
                <a:gd name="T7" fmla="*/ 22 h 45"/>
                <a:gd name="T8" fmla="*/ 20 w 41"/>
                <a:gd name="T9" fmla="*/ 45 h 45"/>
                <a:gd name="T10" fmla="*/ 20 w 41"/>
                <a:gd name="T11" fmla="*/ 6 h 45"/>
                <a:gd name="T12" fmla="*/ 6 w 41"/>
                <a:gd name="T13" fmla="*/ 22 h 45"/>
                <a:gd name="T14" fmla="*/ 20 w 41"/>
                <a:gd name="T15" fmla="*/ 39 h 45"/>
                <a:gd name="T16" fmla="*/ 35 w 41"/>
                <a:gd name="T17" fmla="*/ 22 h 45"/>
                <a:gd name="T18" fmla="*/ 20 w 4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20" y="45"/>
                  </a:move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1" y="0"/>
                    <a:pt x="41" y="10"/>
                    <a:pt x="41" y="22"/>
                  </a:cubicBezTo>
                  <a:cubicBezTo>
                    <a:pt x="41" y="35"/>
                    <a:pt x="31" y="45"/>
                    <a:pt x="20" y="45"/>
                  </a:cubicBezTo>
                  <a:close/>
                  <a:moveTo>
                    <a:pt x="20" y="6"/>
                  </a:moveTo>
                  <a:cubicBezTo>
                    <a:pt x="12" y="6"/>
                    <a:pt x="6" y="13"/>
                    <a:pt x="6" y="22"/>
                  </a:cubicBezTo>
                  <a:cubicBezTo>
                    <a:pt x="6" y="32"/>
                    <a:pt x="12" y="39"/>
                    <a:pt x="20" y="39"/>
                  </a:cubicBezTo>
                  <a:cubicBezTo>
                    <a:pt x="28" y="39"/>
                    <a:pt x="35" y="32"/>
                    <a:pt x="35" y="22"/>
                  </a:cubicBezTo>
                  <a:cubicBezTo>
                    <a:pt x="35" y="13"/>
                    <a:pt x="28" y="6"/>
                    <a:pt x="20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1" name="Freeform 32">
              <a:extLst>
                <a:ext uri="{FF2B5EF4-FFF2-40B4-BE49-F238E27FC236}">
                  <a16:creationId xmlns:a16="http://schemas.microsoft.com/office/drawing/2014/main" xmlns="" id="{0FCBA7E7-A343-4D1E-B9E0-9407F96D4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8" y="1891"/>
              <a:ext cx="15" cy="45"/>
            </a:xfrm>
            <a:custGeom>
              <a:avLst/>
              <a:gdLst>
                <a:gd name="T0" fmla="*/ 3 w 6"/>
                <a:gd name="T1" fmla="*/ 19 h 19"/>
                <a:gd name="T2" fmla="*/ 0 w 6"/>
                <a:gd name="T3" fmla="*/ 16 h 19"/>
                <a:gd name="T4" fmla="*/ 0 w 6"/>
                <a:gd name="T5" fmla="*/ 3 h 19"/>
                <a:gd name="T6" fmla="*/ 3 w 6"/>
                <a:gd name="T7" fmla="*/ 0 h 19"/>
                <a:gd name="T8" fmla="*/ 6 w 6"/>
                <a:gd name="T9" fmla="*/ 3 h 19"/>
                <a:gd name="T10" fmla="*/ 6 w 6"/>
                <a:gd name="T11" fmla="*/ 16 h 19"/>
                <a:gd name="T12" fmla="*/ 3 w 6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9">
                  <a:moveTo>
                    <a:pt x="3" y="19"/>
                  </a:moveTo>
                  <a:cubicBezTo>
                    <a:pt x="1" y="19"/>
                    <a:pt x="0" y="17"/>
                    <a:pt x="0" y="1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7"/>
                    <a:pt x="4" y="19"/>
                    <a:pt x="3" y="19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" name="Freeform 33">
              <a:extLst>
                <a:ext uri="{FF2B5EF4-FFF2-40B4-BE49-F238E27FC236}">
                  <a16:creationId xmlns:a16="http://schemas.microsoft.com/office/drawing/2014/main" xmlns="" id="{0FAD1B05-73B3-4EDC-B2E1-6B57B04CA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" y="1826"/>
              <a:ext cx="79" cy="110"/>
            </a:xfrm>
            <a:custGeom>
              <a:avLst/>
              <a:gdLst>
                <a:gd name="T0" fmla="*/ 3 w 33"/>
                <a:gd name="T1" fmla="*/ 46 h 46"/>
                <a:gd name="T2" fmla="*/ 0 w 33"/>
                <a:gd name="T3" fmla="*/ 43 h 46"/>
                <a:gd name="T4" fmla="*/ 0 w 33"/>
                <a:gd name="T5" fmla="*/ 17 h 46"/>
                <a:gd name="T6" fmla="*/ 16 w 33"/>
                <a:gd name="T7" fmla="*/ 4 h 46"/>
                <a:gd name="T8" fmla="*/ 26 w 33"/>
                <a:gd name="T9" fmla="*/ 4 h 46"/>
                <a:gd name="T10" fmla="*/ 27 w 33"/>
                <a:gd name="T11" fmla="*/ 3 h 46"/>
                <a:gd name="T12" fmla="*/ 30 w 33"/>
                <a:gd name="T13" fmla="*/ 0 h 46"/>
                <a:gd name="T14" fmla="*/ 30 w 33"/>
                <a:gd name="T15" fmla="*/ 0 h 46"/>
                <a:gd name="T16" fmla="*/ 33 w 33"/>
                <a:gd name="T17" fmla="*/ 3 h 46"/>
                <a:gd name="T18" fmla="*/ 26 w 33"/>
                <a:gd name="T19" fmla="*/ 10 h 46"/>
                <a:gd name="T20" fmla="*/ 16 w 33"/>
                <a:gd name="T21" fmla="*/ 10 h 46"/>
                <a:gd name="T22" fmla="*/ 6 w 33"/>
                <a:gd name="T23" fmla="*/ 17 h 46"/>
                <a:gd name="T24" fmla="*/ 6 w 33"/>
                <a:gd name="T25" fmla="*/ 43 h 46"/>
                <a:gd name="T26" fmla="*/ 3 w 33"/>
                <a:gd name="T2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3" h="46">
                  <a:moveTo>
                    <a:pt x="3" y="46"/>
                  </a:moveTo>
                  <a:cubicBezTo>
                    <a:pt x="2" y="46"/>
                    <a:pt x="0" y="44"/>
                    <a:pt x="0" y="4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6"/>
                    <a:pt x="11" y="4"/>
                    <a:pt x="1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7" y="3"/>
                    <a:pt x="27" y="3"/>
                  </a:cubicBezTo>
                  <a:cubicBezTo>
                    <a:pt x="27" y="2"/>
                    <a:pt x="28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0"/>
                    <a:pt x="33" y="2"/>
                    <a:pt x="33" y="3"/>
                  </a:cubicBezTo>
                  <a:cubicBezTo>
                    <a:pt x="33" y="7"/>
                    <a:pt x="30" y="9"/>
                    <a:pt x="2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6" y="10"/>
                    <a:pt x="6" y="17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6" y="44"/>
                    <a:pt x="5" y="46"/>
                    <a:pt x="3" y="4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" name="Freeform 34">
              <a:extLst>
                <a:ext uri="{FF2B5EF4-FFF2-40B4-BE49-F238E27FC236}">
                  <a16:creationId xmlns:a16="http://schemas.microsoft.com/office/drawing/2014/main" xmlns="" id="{98FDF13C-EBF6-4782-8593-9EB1CB81F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" y="1891"/>
              <a:ext cx="14" cy="43"/>
            </a:xfrm>
            <a:custGeom>
              <a:avLst/>
              <a:gdLst>
                <a:gd name="T0" fmla="*/ 3 w 6"/>
                <a:gd name="T1" fmla="*/ 18 h 18"/>
                <a:gd name="T2" fmla="*/ 0 w 6"/>
                <a:gd name="T3" fmla="*/ 15 h 18"/>
                <a:gd name="T4" fmla="*/ 0 w 6"/>
                <a:gd name="T5" fmla="*/ 3 h 18"/>
                <a:gd name="T6" fmla="*/ 3 w 6"/>
                <a:gd name="T7" fmla="*/ 0 h 18"/>
                <a:gd name="T8" fmla="*/ 6 w 6"/>
                <a:gd name="T9" fmla="*/ 3 h 18"/>
                <a:gd name="T10" fmla="*/ 6 w 6"/>
                <a:gd name="T11" fmla="*/ 15 h 18"/>
                <a:gd name="T12" fmla="*/ 3 w 6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8">
                  <a:moveTo>
                    <a:pt x="3" y="18"/>
                  </a:moveTo>
                  <a:cubicBezTo>
                    <a:pt x="1" y="18"/>
                    <a:pt x="0" y="16"/>
                    <a:pt x="0" y="1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6" y="1"/>
                    <a:pt x="6" y="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6"/>
                    <a:pt x="4" y="18"/>
                    <a:pt x="3" y="18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4" name="Freeform 35">
              <a:extLst>
                <a:ext uri="{FF2B5EF4-FFF2-40B4-BE49-F238E27FC236}">
                  <a16:creationId xmlns:a16="http://schemas.microsoft.com/office/drawing/2014/main" xmlns="" id="{52AF2D12-EF5F-4E16-968B-942022F15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826"/>
              <a:ext cx="76" cy="108"/>
            </a:xfrm>
            <a:custGeom>
              <a:avLst/>
              <a:gdLst>
                <a:gd name="T0" fmla="*/ 29 w 32"/>
                <a:gd name="T1" fmla="*/ 45 h 45"/>
                <a:gd name="T2" fmla="*/ 26 w 32"/>
                <a:gd name="T3" fmla="*/ 42 h 45"/>
                <a:gd name="T4" fmla="*/ 26 w 32"/>
                <a:gd name="T5" fmla="*/ 17 h 45"/>
                <a:gd name="T6" fmla="*/ 16 w 32"/>
                <a:gd name="T7" fmla="*/ 10 h 45"/>
                <a:gd name="T8" fmla="*/ 6 w 32"/>
                <a:gd name="T9" fmla="*/ 10 h 45"/>
                <a:gd name="T10" fmla="*/ 2 w 32"/>
                <a:gd name="T11" fmla="*/ 8 h 45"/>
                <a:gd name="T12" fmla="*/ 0 w 32"/>
                <a:gd name="T13" fmla="*/ 3 h 45"/>
                <a:gd name="T14" fmla="*/ 3 w 32"/>
                <a:gd name="T15" fmla="*/ 0 h 45"/>
                <a:gd name="T16" fmla="*/ 3 w 32"/>
                <a:gd name="T17" fmla="*/ 0 h 45"/>
                <a:gd name="T18" fmla="*/ 6 w 32"/>
                <a:gd name="T19" fmla="*/ 3 h 45"/>
                <a:gd name="T20" fmla="*/ 6 w 32"/>
                <a:gd name="T21" fmla="*/ 4 h 45"/>
                <a:gd name="T22" fmla="*/ 16 w 32"/>
                <a:gd name="T23" fmla="*/ 4 h 45"/>
                <a:gd name="T24" fmla="*/ 32 w 32"/>
                <a:gd name="T25" fmla="*/ 17 h 45"/>
                <a:gd name="T26" fmla="*/ 32 w 32"/>
                <a:gd name="T27" fmla="*/ 42 h 45"/>
                <a:gd name="T28" fmla="*/ 29 w 32"/>
                <a:gd name="T29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45">
                  <a:moveTo>
                    <a:pt x="29" y="45"/>
                  </a:moveTo>
                  <a:cubicBezTo>
                    <a:pt x="27" y="45"/>
                    <a:pt x="26" y="44"/>
                    <a:pt x="26" y="42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0"/>
                    <a:pt x="17" y="10"/>
                    <a:pt x="1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4" y="10"/>
                    <a:pt x="2" y="8"/>
                  </a:cubicBezTo>
                  <a:cubicBezTo>
                    <a:pt x="1" y="7"/>
                    <a:pt x="0" y="6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2" y="4"/>
                    <a:pt x="32" y="6"/>
                    <a:pt x="32" y="17"/>
                  </a:cubicBezTo>
                  <a:cubicBezTo>
                    <a:pt x="32" y="42"/>
                    <a:pt x="32" y="42"/>
                    <a:pt x="32" y="42"/>
                  </a:cubicBezTo>
                  <a:cubicBezTo>
                    <a:pt x="32" y="44"/>
                    <a:pt x="31" y="45"/>
                    <a:pt x="29" y="4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5" name="Freeform 36">
              <a:extLst>
                <a:ext uri="{FF2B5EF4-FFF2-40B4-BE49-F238E27FC236}">
                  <a16:creationId xmlns:a16="http://schemas.microsoft.com/office/drawing/2014/main" xmlns="" id="{44F0751A-1CD0-4A2A-88CA-CD3398FD8D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8" y="1717"/>
              <a:ext cx="97" cy="107"/>
            </a:xfrm>
            <a:custGeom>
              <a:avLst/>
              <a:gdLst>
                <a:gd name="T0" fmla="*/ 20 w 41"/>
                <a:gd name="T1" fmla="*/ 45 h 45"/>
                <a:gd name="T2" fmla="*/ 0 w 41"/>
                <a:gd name="T3" fmla="*/ 22 h 45"/>
                <a:gd name="T4" fmla="*/ 20 w 41"/>
                <a:gd name="T5" fmla="*/ 0 h 45"/>
                <a:gd name="T6" fmla="*/ 41 w 41"/>
                <a:gd name="T7" fmla="*/ 22 h 45"/>
                <a:gd name="T8" fmla="*/ 20 w 41"/>
                <a:gd name="T9" fmla="*/ 45 h 45"/>
                <a:gd name="T10" fmla="*/ 20 w 41"/>
                <a:gd name="T11" fmla="*/ 6 h 45"/>
                <a:gd name="T12" fmla="*/ 6 w 41"/>
                <a:gd name="T13" fmla="*/ 22 h 45"/>
                <a:gd name="T14" fmla="*/ 20 w 41"/>
                <a:gd name="T15" fmla="*/ 39 h 45"/>
                <a:gd name="T16" fmla="*/ 35 w 41"/>
                <a:gd name="T17" fmla="*/ 22 h 45"/>
                <a:gd name="T18" fmla="*/ 20 w 41"/>
                <a:gd name="T19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5">
                  <a:moveTo>
                    <a:pt x="20" y="45"/>
                  </a:moveTo>
                  <a:cubicBezTo>
                    <a:pt x="9" y="45"/>
                    <a:pt x="0" y="35"/>
                    <a:pt x="0" y="22"/>
                  </a:cubicBezTo>
                  <a:cubicBezTo>
                    <a:pt x="0" y="10"/>
                    <a:pt x="9" y="0"/>
                    <a:pt x="20" y="0"/>
                  </a:cubicBezTo>
                  <a:cubicBezTo>
                    <a:pt x="31" y="0"/>
                    <a:pt x="41" y="10"/>
                    <a:pt x="41" y="22"/>
                  </a:cubicBezTo>
                  <a:cubicBezTo>
                    <a:pt x="41" y="35"/>
                    <a:pt x="31" y="45"/>
                    <a:pt x="20" y="45"/>
                  </a:cubicBezTo>
                  <a:close/>
                  <a:moveTo>
                    <a:pt x="20" y="6"/>
                  </a:moveTo>
                  <a:cubicBezTo>
                    <a:pt x="12" y="6"/>
                    <a:pt x="6" y="13"/>
                    <a:pt x="6" y="22"/>
                  </a:cubicBezTo>
                  <a:cubicBezTo>
                    <a:pt x="6" y="32"/>
                    <a:pt x="12" y="39"/>
                    <a:pt x="20" y="39"/>
                  </a:cubicBezTo>
                  <a:cubicBezTo>
                    <a:pt x="28" y="39"/>
                    <a:pt x="35" y="32"/>
                    <a:pt x="35" y="22"/>
                  </a:cubicBezTo>
                  <a:cubicBezTo>
                    <a:pt x="35" y="13"/>
                    <a:pt x="28" y="6"/>
                    <a:pt x="20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6" name="Freeform 37">
              <a:extLst>
                <a:ext uri="{FF2B5EF4-FFF2-40B4-BE49-F238E27FC236}">
                  <a16:creationId xmlns:a16="http://schemas.microsoft.com/office/drawing/2014/main" xmlns="" id="{8EC87E93-B4BF-4E71-8E8F-0AE64678DC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6" y="1676"/>
              <a:ext cx="295" cy="296"/>
            </a:xfrm>
            <a:custGeom>
              <a:avLst/>
              <a:gdLst>
                <a:gd name="T0" fmla="*/ 94 w 124"/>
                <a:gd name="T1" fmla="*/ 124 h 124"/>
                <a:gd name="T2" fmla="*/ 30 w 124"/>
                <a:gd name="T3" fmla="*/ 124 h 124"/>
                <a:gd name="T4" fmla="*/ 0 w 124"/>
                <a:gd name="T5" fmla="*/ 94 h 124"/>
                <a:gd name="T6" fmla="*/ 0 w 124"/>
                <a:gd name="T7" fmla="*/ 30 h 124"/>
                <a:gd name="T8" fmla="*/ 30 w 124"/>
                <a:gd name="T9" fmla="*/ 0 h 124"/>
                <a:gd name="T10" fmla="*/ 94 w 124"/>
                <a:gd name="T11" fmla="*/ 0 h 124"/>
                <a:gd name="T12" fmla="*/ 124 w 124"/>
                <a:gd name="T13" fmla="*/ 30 h 124"/>
                <a:gd name="T14" fmla="*/ 124 w 124"/>
                <a:gd name="T15" fmla="*/ 94 h 124"/>
                <a:gd name="T16" fmla="*/ 94 w 124"/>
                <a:gd name="T17" fmla="*/ 124 h 124"/>
                <a:gd name="T18" fmla="*/ 30 w 124"/>
                <a:gd name="T19" fmla="*/ 6 h 124"/>
                <a:gd name="T20" fmla="*/ 6 w 124"/>
                <a:gd name="T21" fmla="*/ 30 h 124"/>
                <a:gd name="T22" fmla="*/ 6 w 124"/>
                <a:gd name="T23" fmla="*/ 94 h 124"/>
                <a:gd name="T24" fmla="*/ 30 w 124"/>
                <a:gd name="T25" fmla="*/ 118 h 124"/>
                <a:gd name="T26" fmla="*/ 94 w 124"/>
                <a:gd name="T27" fmla="*/ 118 h 124"/>
                <a:gd name="T28" fmla="*/ 118 w 124"/>
                <a:gd name="T29" fmla="*/ 94 h 124"/>
                <a:gd name="T30" fmla="*/ 118 w 124"/>
                <a:gd name="T31" fmla="*/ 30 h 124"/>
                <a:gd name="T32" fmla="*/ 94 w 124"/>
                <a:gd name="T33" fmla="*/ 6 h 124"/>
                <a:gd name="T34" fmla="*/ 30 w 124"/>
                <a:gd name="T3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4" h="124">
                  <a:moveTo>
                    <a:pt x="94" y="124"/>
                  </a:moveTo>
                  <a:cubicBezTo>
                    <a:pt x="30" y="124"/>
                    <a:pt x="30" y="124"/>
                    <a:pt x="30" y="124"/>
                  </a:cubicBezTo>
                  <a:cubicBezTo>
                    <a:pt x="14" y="124"/>
                    <a:pt x="0" y="111"/>
                    <a:pt x="0" y="9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4" y="0"/>
                    <a:pt x="30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1" y="0"/>
                    <a:pt x="124" y="13"/>
                    <a:pt x="124" y="30"/>
                  </a:cubicBezTo>
                  <a:cubicBezTo>
                    <a:pt x="124" y="94"/>
                    <a:pt x="124" y="94"/>
                    <a:pt x="124" y="94"/>
                  </a:cubicBezTo>
                  <a:cubicBezTo>
                    <a:pt x="124" y="111"/>
                    <a:pt x="111" y="124"/>
                    <a:pt x="94" y="124"/>
                  </a:cubicBezTo>
                  <a:close/>
                  <a:moveTo>
                    <a:pt x="30" y="6"/>
                  </a:moveTo>
                  <a:cubicBezTo>
                    <a:pt x="17" y="6"/>
                    <a:pt x="6" y="17"/>
                    <a:pt x="6" y="3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7"/>
                    <a:pt x="17" y="118"/>
                    <a:pt x="30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07" y="118"/>
                    <a:pt x="118" y="107"/>
                    <a:pt x="118" y="94"/>
                  </a:cubicBezTo>
                  <a:cubicBezTo>
                    <a:pt x="118" y="30"/>
                    <a:pt x="118" y="30"/>
                    <a:pt x="118" y="30"/>
                  </a:cubicBezTo>
                  <a:cubicBezTo>
                    <a:pt x="118" y="17"/>
                    <a:pt x="107" y="6"/>
                    <a:pt x="94" y="6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7" name="Freeform 38">
              <a:extLst>
                <a:ext uri="{FF2B5EF4-FFF2-40B4-BE49-F238E27FC236}">
                  <a16:creationId xmlns:a16="http://schemas.microsoft.com/office/drawing/2014/main" xmlns="" id="{D78C86D7-9F9A-41E1-AF88-05A846C42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6" y="1676"/>
              <a:ext cx="293" cy="296"/>
            </a:xfrm>
            <a:custGeom>
              <a:avLst/>
              <a:gdLst>
                <a:gd name="T0" fmla="*/ 94 w 123"/>
                <a:gd name="T1" fmla="*/ 124 h 124"/>
                <a:gd name="T2" fmla="*/ 29 w 123"/>
                <a:gd name="T3" fmla="*/ 124 h 124"/>
                <a:gd name="T4" fmla="*/ 0 w 123"/>
                <a:gd name="T5" fmla="*/ 94 h 124"/>
                <a:gd name="T6" fmla="*/ 0 w 123"/>
                <a:gd name="T7" fmla="*/ 30 h 124"/>
                <a:gd name="T8" fmla="*/ 29 w 123"/>
                <a:gd name="T9" fmla="*/ 0 h 124"/>
                <a:gd name="T10" fmla="*/ 94 w 123"/>
                <a:gd name="T11" fmla="*/ 0 h 124"/>
                <a:gd name="T12" fmla="*/ 123 w 123"/>
                <a:gd name="T13" fmla="*/ 30 h 124"/>
                <a:gd name="T14" fmla="*/ 123 w 123"/>
                <a:gd name="T15" fmla="*/ 94 h 124"/>
                <a:gd name="T16" fmla="*/ 94 w 123"/>
                <a:gd name="T17" fmla="*/ 124 h 124"/>
                <a:gd name="T18" fmla="*/ 29 w 123"/>
                <a:gd name="T19" fmla="*/ 6 h 124"/>
                <a:gd name="T20" fmla="*/ 6 w 123"/>
                <a:gd name="T21" fmla="*/ 30 h 124"/>
                <a:gd name="T22" fmla="*/ 6 w 123"/>
                <a:gd name="T23" fmla="*/ 94 h 124"/>
                <a:gd name="T24" fmla="*/ 29 w 123"/>
                <a:gd name="T25" fmla="*/ 118 h 124"/>
                <a:gd name="T26" fmla="*/ 94 w 123"/>
                <a:gd name="T27" fmla="*/ 118 h 124"/>
                <a:gd name="T28" fmla="*/ 117 w 123"/>
                <a:gd name="T29" fmla="*/ 94 h 124"/>
                <a:gd name="T30" fmla="*/ 117 w 123"/>
                <a:gd name="T31" fmla="*/ 30 h 124"/>
                <a:gd name="T32" fmla="*/ 94 w 123"/>
                <a:gd name="T33" fmla="*/ 6 h 124"/>
                <a:gd name="T34" fmla="*/ 29 w 123"/>
                <a:gd name="T3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24">
                  <a:moveTo>
                    <a:pt x="94" y="124"/>
                  </a:moveTo>
                  <a:cubicBezTo>
                    <a:pt x="29" y="124"/>
                    <a:pt x="29" y="124"/>
                    <a:pt x="29" y="124"/>
                  </a:cubicBezTo>
                  <a:cubicBezTo>
                    <a:pt x="13" y="124"/>
                    <a:pt x="0" y="111"/>
                    <a:pt x="0" y="9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0" y="0"/>
                    <a:pt x="123" y="13"/>
                    <a:pt x="123" y="30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3" y="111"/>
                    <a:pt x="110" y="124"/>
                    <a:pt x="94" y="124"/>
                  </a:cubicBezTo>
                  <a:close/>
                  <a:moveTo>
                    <a:pt x="29" y="6"/>
                  </a:moveTo>
                  <a:cubicBezTo>
                    <a:pt x="16" y="6"/>
                    <a:pt x="6" y="17"/>
                    <a:pt x="6" y="3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7"/>
                    <a:pt x="16" y="118"/>
                    <a:pt x="29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07" y="118"/>
                    <a:pt x="117" y="107"/>
                    <a:pt x="117" y="94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7"/>
                    <a:pt x="107" y="6"/>
                    <a:pt x="94" y="6"/>
                  </a:cubicBezTo>
                  <a:lnTo>
                    <a:pt x="29" y="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8" name="Freeform 39">
              <a:extLst>
                <a:ext uri="{FF2B5EF4-FFF2-40B4-BE49-F238E27FC236}">
                  <a16:creationId xmlns:a16="http://schemas.microsoft.com/office/drawing/2014/main" xmlns="" id="{6AA4060B-F13A-4BDD-9CFA-0670D6904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4" y="1676"/>
              <a:ext cx="293" cy="296"/>
            </a:xfrm>
            <a:custGeom>
              <a:avLst/>
              <a:gdLst>
                <a:gd name="T0" fmla="*/ 94 w 123"/>
                <a:gd name="T1" fmla="*/ 124 h 124"/>
                <a:gd name="T2" fmla="*/ 29 w 123"/>
                <a:gd name="T3" fmla="*/ 124 h 124"/>
                <a:gd name="T4" fmla="*/ 0 w 123"/>
                <a:gd name="T5" fmla="*/ 94 h 124"/>
                <a:gd name="T6" fmla="*/ 0 w 123"/>
                <a:gd name="T7" fmla="*/ 30 h 124"/>
                <a:gd name="T8" fmla="*/ 29 w 123"/>
                <a:gd name="T9" fmla="*/ 0 h 124"/>
                <a:gd name="T10" fmla="*/ 94 w 123"/>
                <a:gd name="T11" fmla="*/ 0 h 124"/>
                <a:gd name="T12" fmla="*/ 123 w 123"/>
                <a:gd name="T13" fmla="*/ 30 h 124"/>
                <a:gd name="T14" fmla="*/ 123 w 123"/>
                <a:gd name="T15" fmla="*/ 94 h 124"/>
                <a:gd name="T16" fmla="*/ 94 w 123"/>
                <a:gd name="T17" fmla="*/ 124 h 124"/>
                <a:gd name="T18" fmla="*/ 29 w 123"/>
                <a:gd name="T19" fmla="*/ 6 h 124"/>
                <a:gd name="T20" fmla="*/ 6 w 123"/>
                <a:gd name="T21" fmla="*/ 30 h 124"/>
                <a:gd name="T22" fmla="*/ 6 w 123"/>
                <a:gd name="T23" fmla="*/ 94 h 124"/>
                <a:gd name="T24" fmla="*/ 29 w 123"/>
                <a:gd name="T25" fmla="*/ 118 h 124"/>
                <a:gd name="T26" fmla="*/ 94 w 123"/>
                <a:gd name="T27" fmla="*/ 118 h 124"/>
                <a:gd name="T28" fmla="*/ 117 w 123"/>
                <a:gd name="T29" fmla="*/ 94 h 124"/>
                <a:gd name="T30" fmla="*/ 117 w 123"/>
                <a:gd name="T31" fmla="*/ 30 h 124"/>
                <a:gd name="T32" fmla="*/ 94 w 123"/>
                <a:gd name="T33" fmla="*/ 6 h 124"/>
                <a:gd name="T34" fmla="*/ 29 w 123"/>
                <a:gd name="T35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3" h="124">
                  <a:moveTo>
                    <a:pt x="94" y="124"/>
                  </a:moveTo>
                  <a:cubicBezTo>
                    <a:pt x="29" y="124"/>
                    <a:pt x="29" y="124"/>
                    <a:pt x="29" y="124"/>
                  </a:cubicBezTo>
                  <a:cubicBezTo>
                    <a:pt x="13" y="124"/>
                    <a:pt x="0" y="111"/>
                    <a:pt x="0" y="9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110" y="0"/>
                    <a:pt x="123" y="13"/>
                    <a:pt x="123" y="30"/>
                  </a:cubicBezTo>
                  <a:cubicBezTo>
                    <a:pt x="123" y="94"/>
                    <a:pt x="123" y="94"/>
                    <a:pt x="123" y="94"/>
                  </a:cubicBezTo>
                  <a:cubicBezTo>
                    <a:pt x="123" y="111"/>
                    <a:pt x="110" y="124"/>
                    <a:pt x="94" y="124"/>
                  </a:cubicBezTo>
                  <a:close/>
                  <a:moveTo>
                    <a:pt x="29" y="6"/>
                  </a:moveTo>
                  <a:cubicBezTo>
                    <a:pt x="16" y="6"/>
                    <a:pt x="6" y="17"/>
                    <a:pt x="6" y="30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6" y="107"/>
                    <a:pt x="16" y="118"/>
                    <a:pt x="29" y="118"/>
                  </a:cubicBezTo>
                  <a:cubicBezTo>
                    <a:pt x="94" y="118"/>
                    <a:pt x="94" y="118"/>
                    <a:pt x="94" y="118"/>
                  </a:cubicBezTo>
                  <a:cubicBezTo>
                    <a:pt x="107" y="118"/>
                    <a:pt x="117" y="107"/>
                    <a:pt x="117" y="94"/>
                  </a:cubicBezTo>
                  <a:cubicBezTo>
                    <a:pt x="117" y="30"/>
                    <a:pt x="117" y="30"/>
                    <a:pt x="117" y="30"/>
                  </a:cubicBezTo>
                  <a:cubicBezTo>
                    <a:pt x="117" y="17"/>
                    <a:pt x="107" y="6"/>
                    <a:pt x="94" y="6"/>
                  </a:cubicBezTo>
                  <a:lnTo>
                    <a:pt x="29" y="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3" name="Freeform 40">
              <a:extLst>
                <a:ext uri="{FF2B5EF4-FFF2-40B4-BE49-F238E27FC236}">
                  <a16:creationId xmlns:a16="http://schemas.microsoft.com/office/drawing/2014/main" xmlns="" id="{9FBADBFD-0DBA-4883-B0B6-50AE0865E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" y="2289"/>
              <a:ext cx="129" cy="273"/>
            </a:xfrm>
            <a:custGeom>
              <a:avLst/>
              <a:gdLst>
                <a:gd name="T0" fmla="*/ 51 w 54"/>
                <a:gd name="T1" fmla="*/ 115 h 115"/>
                <a:gd name="T2" fmla="*/ 48 w 54"/>
                <a:gd name="T3" fmla="*/ 112 h 115"/>
                <a:gd name="T4" fmla="*/ 48 w 54"/>
                <a:gd name="T5" fmla="*/ 27 h 115"/>
                <a:gd name="T6" fmla="*/ 31 w 54"/>
                <a:gd name="T7" fmla="*/ 6 h 115"/>
                <a:gd name="T8" fmla="*/ 27 w 54"/>
                <a:gd name="T9" fmla="*/ 6 h 115"/>
                <a:gd name="T10" fmla="*/ 6 w 54"/>
                <a:gd name="T11" fmla="*/ 27 h 115"/>
                <a:gd name="T12" fmla="*/ 6 w 54"/>
                <a:gd name="T13" fmla="*/ 112 h 115"/>
                <a:gd name="T14" fmla="*/ 3 w 54"/>
                <a:gd name="T15" fmla="*/ 115 h 115"/>
                <a:gd name="T16" fmla="*/ 0 w 54"/>
                <a:gd name="T17" fmla="*/ 112 h 115"/>
                <a:gd name="T18" fmla="*/ 0 w 54"/>
                <a:gd name="T19" fmla="*/ 27 h 115"/>
                <a:gd name="T20" fmla="*/ 27 w 54"/>
                <a:gd name="T21" fmla="*/ 0 h 115"/>
                <a:gd name="T22" fmla="*/ 33 w 54"/>
                <a:gd name="T23" fmla="*/ 1 h 115"/>
                <a:gd name="T24" fmla="*/ 54 w 54"/>
                <a:gd name="T25" fmla="*/ 27 h 115"/>
                <a:gd name="T26" fmla="*/ 54 w 54"/>
                <a:gd name="T27" fmla="*/ 112 h 115"/>
                <a:gd name="T28" fmla="*/ 51 w 54"/>
                <a:gd name="T2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115">
                  <a:moveTo>
                    <a:pt x="51" y="115"/>
                  </a:moveTo>
                  <a:cubicBezTo>
                    <a:pt x="50" y="115"/>
                    <a:pt x="48" y="113"/>
                    <a:pt x="48" y="112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17"/>
                    <a:pt x="41" y="8"/>
                    <a:pt x="31" y="6"/>
                  </a:cubicBezTo>
                  <a:cubicBezTo>
                    <a:pt x="30" y="6"/>
                    <a:pt x="29" y="6"/>
                    <a:pt x="27" y="6"/>
                  </a:cubicBezTo>
                  <a:cubicBezTo>
                    <a:pt x="15" y="6"/>
                    <a:pt x="6" y="16"/>
                    <a:pt x="6" y="27"/>
                  </a:cubicBezTo>
                  <a:cubicBezTo>
                    <a:pt x="6" y="112"/>
                    <a:pt x="6" y="112"/>
                    <a:pt x="6" y="112"/>
                  </a:cubicBezTo>
                  <a:cubicBezTo>
                    <a:pt x="6" y="113"/>
                    <a:pt x="5" y="115"/>
                    <a:pt x="3" y="115"/>
                  </a:cubicBezTo>
                  <a:cubicBezTo>
                    <a:pt x="1" y="115"/>
                    <a:pt x="0" y="113"/>
                    <a:pt x="0" y="11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29" y="0"/>
                    <a:pt x="31" y="0"/>
                    <a:pt x="33" y="1"/>
                  </a:cubicBezTo>
                  <a:cubicBezTo>
                    <a:pt x="45" y="3"/>
                    <a:pt x="54" y="14"/>
                    <a:pt x="54" y="27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54" y="113"/>
                    <a:pt x="53" y="115"/>
                    <a:pt x="51" y="11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5" name="Freeform 41">
              <a:extLst>
                <a:ext uri="{FF2B5EF4-FFF2-40B4-BE49-F238E27FC236}">
                  <a16:creationId xmlns:a16="http://schemas.microsoft.com/office/drawing/2014/main" xmlns="" id="{32A69BBE-14E3-4E8D-A568-FE32A6BAF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470"/>
              <a:ext cx="62" cy="14"/>
            </a:xfrm>
            <a:custGeom>
              <a:avLst/>
              <a:gdLst>
                <a:gd name="T0" fmla="*/ 23 w 26"/>
                <a:gd name="T1" fmla="*/ 6 h 6"/>
                <a:gd name="T2" fmla="*/ 3 w 26"/>
                <a:gd name="T3" fmla="*/ 6 h 6"/>
                <a:gd name="T4" fmla="*/ 0 w 26"/>
                <a:gd name="T5" fmla="*/ 3 h 6"/>
                <a:gd name="T6" fmla="*/ 3 w 26"/>
                <a:gd name="T7" fmla="*/ 0 h 6"/>
                <a:gd name="T8" fmla="*/ 23 w 26"/>
                <a:gd name="T9" fmla="*/ 0 h 6"/>
                <a:gd name="T10" fmla="*/ 26 w 26"/>
                <a:gd name="T11" fmla="*/ 3 h 6"/>
                <a:gd name="T12" fmla="*/ 23 w 26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6">
                  <a:moveTo>
                    <a:pt x="2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2"/>
                    <a:pt x="26" y="3"/>
                  </a:cubicBezTo>
                  <a:cubicBezTo>
                    <a:pt x="26" y="5"/>
                    <a:pt x="25" y="6"/>
                    <a:pt x="23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6" name="Freeform 42">
              <a:extLst>
                <a:ext uri="{FF2B5EF4-FFF2-40B4-BE49-F238E27FC236}">
                  <a16:creationId xmlns:a16="http://schemas.microsoft.com/office/drawing/2014/main" xmlns="" id="{70BECB1B-701A-4ADF-8936-5F89BD49A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0" y="2505"/>
              <a:ext cx="47" cy="15"/>
            </a:xfrm>
            <a:custGeom>
              <a:avLst/>
              <a:gdLst>
                <a:gd name="T0" fmla="*/ 17 w 20"/>
                <a:gd name="T1" fmla="*/ 6 h 6"/>
                <a:gd name="T2" fmla="*/ 3 w 20"/>
                <a:gd name="T3" fmla="*/ 6 h 6"/>
                <a:gd name="T4" fmla="*/ 0 w 20"/>
                <a:gd name="T5" fmla="*/ 3 h 6"/>
                <a:gd name="T6" fmla="*/ 3 w 20"/>
                <a:gd name="T7" fmla="*/ 0 h 6"/>
                <a:gd name="T8" fmla="*/ 17 w 20"/>
                <a:gd name="T9" fmla="*/ 0 h 6"/>
                <a:gd name="T10" fmla="*/ 20 w 20"/>
                <a:gd name="T11" fmla="*/ 3 h 6"/>
                <a:gd name="T12" fmla="*/ 17 w 2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6">
                  <a:moveTo>
                    <a:pt x="17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1" y="6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3"/>
                  </a:cubicBezTo>
                  <a:cubicBezTo>
                    <a:pt x="20" y="5"/>
                    <a:pt x="19" y="6"/>
                    <a:pt x="17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7" name="Freeform 43">
              <a:extLst>
                <a:ext uri="{FF2B5EF4-FFF2-40B4-BE49-F238E27FC236}">
                  <a16:creationId xmlns:a16="http://schemas.microsoft.com/office/drawing/2014/main" xmlns="" id="{D4DC095A-5D15-449D-8216-410CAD5664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6" y="2322"/>
              <a:ext cx="76" cy="78"/>
            </a:xfrm>
            <a:custGeom>
              <a:avLst/>
              <a:gdLst>
                <a:gd name="T0" fmla="*/ 29 w 32"/>
                <a:gd name="T1" fmla="*/ 33 h 33"/>
                <a:gd name="T2" fmla="*/ 3 w 32"/>
                <a:gd name="T3" fmla="*/ 33 h 33"/>
                <a:gd name="T4" fmla="*/ 0 w 32"/>
                <a:gd name="T5" fmla="*/ 31 h 33"/>
                <a:gd name="T6" fmla="*/ 0 w 32"/>
                <a:gd name="T7" fmla="*/ 29 h 33"/>
                <a:gd name="T8" fmla="*/ 0 w 32"/>
                <a:gd name="T9" fmla="*/ 16 h 33"/>
                <a:gd name="T10" fmla="*/ 15 w 32"/>
                <a:gd name="T11" fmla="*/ 0 h 33"/>
                <a:gd name="T12" fmla="*/ 17 w 32"/>
                <a:gd name="T13" fmla="*/ 0 h 33"/>
                <a:gd name="T14" fmla="*/ 32 w 32"/>
                <a:gd name="T15" fmla="*/ 16 h 33"/>
                <a:gd name="T16" fmla="*/ 32 w 32"/>
                <a:gd name="T17" fmla="*/ 29 h 33"/>
                <a:gd name="T18" fmla="*/ 32 w 32"/>
                <a:gd name="T19" fmla="*/ 30 h 33"/>
                <a:gd name="T20" fmla="*/ 29 w 32"/>
                <a:gd name="T21" fmla="*/ 33 h 33"/>
                <a:gd name="T22" fmla="*/ 6 w 32"/>
                <a:gd name="T23" fmla="*/ 27 h 33"/>
                <a:gd name="T24" fmla="*/ 26 w 32"/>
                <a:gd name="T25" fmla="*/ 27 h 33"/>
                <a:gd name="T26" fmla="*/ 26 w 32"/>
                <a:gd name="T27" fmla="*/ 16 h 33"/>
                <a:gd name="T28" fmla="*/ 17 w 32"/>
                <a:gd name="T29" fmla="*/ 6 h 33"/>
                <a:gd name="T30" fmla="*/ 15 w 32"/>
                <a:gd name="T31" fmla="*/ 6 h 33"/>
                <a:gd name="T32" fmla="*/ 6 w 32"/>
                <a:gd name="T33" fmla="*/ 16 h 33"/>
                <a:gd name="T34" fmla="*/ 6 w 32"/>
                <a:gd name="T35" fmla="*/ 27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33">
                  <a:moveTo>
                    <a:pt x="29" y="33"/>
                  </a:moveTo>
                  <a:cubicBezTo>
                    <a:pt x="3" y="33"/>
                    <a:pt x="3" y="33"/>
                    <a:pt x="3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30"/>
                    <a:pt x="0" y="30"/>
                    <a:pt x="0" y="2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5" y="0"/>
                    <a:pt x="32" y="7"/>
                    <a:pt x="32" y="16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2"/>
                    <a:pt x="31" y="33"/>
                    <a:pt x="29" y="33"/>
                  </a:cubicBezTo>
                  <a:close/>
                  <a:moveTo>
                    <a:pt x="6" y="27"/>
                  </a:moveTo>
                  <a:cubicBezTo>
                    <a:pt x="26" y="27"/>
                    <a:pt x="26" y="27"/>
                    <a:pt x="26" y="27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1"/>
                    <a:pt x="22" y="6"/>
                    <a:pt x="17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0" y="6"/>
                    <a:pt x="6" y="11"/>
                    <a:pt x="6" y="16"/>
                  </a:cubicBezTo>
                  <a:lnTo>
                    <a:pt x="6" y="27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8" name="Freeform 44">
              <a:extLst>
                <a:ext uri="{FF2B5EF4-FFF2-40B4-BE49-F238E27FC236}">
                  <a16:creationId xmlns:a16="http://schemas.microsoft.com/office/drawing/2014/main" xmlns="" id="{23DBAA8C-2B5A-44C2-A9F3-DA4A049C3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5" y="2174"/>
              <a:ext cx="259" cy="253"/>
            </a:xfrm>
            <a:custGeom>
              <a:avLst/>
              <a:gdLst>
                <a:gd name="T0" fmla="*/ 95 w 109"/>
                <a:gd name="T1" fmla="*/ 106 h 106"/>
                <a:gd name="T2" fmla="*/ 92 w 109"/>
                <a:gd name="T3" fmla="*/ 104 h 106"/>
                <a:gd name="T4" fmla="*/ 93 w 109"/>
                <a:gd name="T5" fmla="*/ 100 h 106"/>
                <a:gd name="T6" fmla="*/ 103 w 109"/>
                <a:gd name="T7" fmla="*/ 83 h 106"/>
                <a:gd name="T8" fmla="*/ 103 w 109"/>
                <a:gd name="T9" fmla="*/ 26 h 106"/>
                <a:gd name="T10" fmla="*/ 82 w 109"/>
                <a:gd name="T11" fmla="*/ 6 h 106"/>
                <a:gd name="T12" fmla="*/ 26 w 109"/>
                <a:gd name="T13" fmla="*/ 6 h 106"/>
                <a:gd name="T14" fmla="*/ 6 w 109"/>
                <a:gd name="T15" fmla="*/ 26 h 106"/>
                <a:gd name="T16" fmla="*/ 6 w 109"/>
                <a:gd name="T17" fmla="*/ 83 h 106"/>
                <a:gd name="T18" fmla="*/ 14 w 109"/>
                <a:gd name="T19" fmla="*/ 99 h 106"/>
                <a:gd name="T20" fmla="*/ 14 w 109"/>
                <a:gd name="T21" fmla="*/ 103 h 106"/>
                <a:gd name="T22" fmla="*/ 10 w 109"/>
                <a:gd name="T23" fmla="*/ 104 h 106"/>
                <a:gd name="T24" fmla="*/ 0 w 109"/>
                <a:gd name="T25" fmla="*/ 83 h 106"/>
                <a:gd name="T26" fmla="*/ 0 w 109"/>
                <a:gd name="T27" fmla="*/ 26 h 106"/>
                <a:gd name="T28" fmla="*/ 26 w 109"/>
                <a:gd name="T29" fmla="*/ 0 h 106"/>
                <a:gd name="T30" fmla="*/ 82 w 109"/>
                <a:gd name="T31" fmla="*/ 0 h 106"/>
                <a:gd name="T32" fmla="*/ 109 w 109"/>
                <a:gd name="T33" fmla="*/ 26 h 106"/>
                <a:gd name="T34" fmla="*/ 109 w 109"/>
                <a:gd name="T35" fmla="*/ 83 h 106"/>
                <a:gd name="T36" fmla="*/ 97 w 109"/>
                <a:gd name="T37" fmla="*/ 105 h 106"/>
                <a:gd name="T38" fmla="*/ 95 w 109"/>
                <a:gd name="T39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" h="106">
                  <a:moveTo>
                    <a:pt x="95" y="106"/>
                  </a:moveTo>
                  <a:cubicBezTo>
                    <a:pt x="94" y="106"/>
                    <a:pt x="93" y="105"/>
                    <a:pt x="92" y="104"/>
                  </a:cubicBezTo>
                  <a:cubicBezTo>
                    <a:pt x="92" y="103"/>
                    <a:pt x="92" y="101"/>
                    <a:pt x="93" y="100"/>
                  </a:cubicBezTo>
                  <a:cubicBezTo>
                    <a:pt x="99" y="96"/>
                    <a:pt x="103" y="90"/>
                    <a:pt x="103" y="83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3" y="15"/>
                    <a:pt x="94" y="6"/>
                    <a:pt x="82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5" y="6"/>
                    <a:pt x="6" y="15"/>
                    <a:pt x="6" y="26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9"/>
                    <a:pt x="8" y="95"/>
                    <a:pt x="14" y="99"/>
                  </a:cubicBezTo>
                  <a:cubicBezTo>
                    <a:pt x="15" y="100"/>
                    <a:pt x="15" y="102"/>
                    <a:pt x="14" y="103"/>
                  </a:cubicBezTo>
                  <a:cubicBezTo>
                    <a:pt x="13" y="105"/>
                    <a:pt x="11" y="105"/>
                    <a:pt x="10" y="104"/>
                  </a:cubicBezTo>
                  <a:cubicBezTo>
                    <a:pt x="3" y="99"/>
                    <a:pt x="0" y="91"/>
                    <a:pt x="0" y="83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1" y="0"/>
                    <a:pt x="26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97" y="0"/>
                    <a:pt x="109" y="12"/>
                    <a:pt x="109" y="26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09" y="92"/>
                    <a:pt x="104" y="100"/>
                    <a:pt x="97" y="105"/>
                  </a:cubicBezTo>
                  <a:cubicBezTo>
                    <a:pt x="96" y="105"/>
                    <a:pt x="96" y="106"/>
                    <a:pt x="95" y="10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9" name="Freeform 45">
              <a:extLst>
                <a:ext uri="{FF2B5EF4-FFF2-40B4-BE49-F238E27FC236}">
                  <a16:creationId xmlns:a16="http://schemas.microsoft.com/office/drawing/2014/main" xmlns="" id="{61E8F603-2C16-4EB3-92F7-F5104B5B4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069"/>
              <a:ext cx="219" cy="239"/>
            </a:xfrm>
            <a:custGeom>
              <a:avLst/>
              <a:gdLst>
                <a:gd name="T0" fmla="*/ 89 w 92"/>
                <a:gd name="T1" fmla="*/ 100 h 100"/>
                <a:gd name="T2" fmla="*/ 3 w 92"/>
                <a:gd name="T3" fmla="*/ 100 h 100"/>
                <a:gd name="T4" fmla="*/ 0 w 92"/>
                <a:gd name="T5" fmla="*/ 97 h 100"/>
                <a:gd name="T6" fmla="*/ 3 w 92"/>
                <a:gd name="T7" fmla="*/ 94 h 100"/>
                <a:gd name="T8" fmla="*/ 86 w 92"/>
                <a:gd name="T9" fmla="*/ 94 h 100"/>
                <a:gd name="T10" fmla="*/ 86 w 92"/>
                <a:gd name="T11" fmla="*/ 3 h 100"/>
                <a:gd name="T12" fmla="*/ 89 w 92"/>
                <a:gd name="T13" fmla="*/ 0 h 100"/>
                <a:gd name="T14" fmla="*/ 92 w 92"/>
                <a:gd name="T15" fmla="*/ 3 h 100"/>
                <a:gd name="T16" fmla="*/ 92 w 92"/>
                <a:gd name="T17" fmla="*/ 97 h 100"/>
                <a:gd name="T18" fmla="*/ 89 w 92"/>
                <a:gd name="T1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0">
                  <a:moveTo>
                    <a:pt x="89" y="100"/>
                  </a:moveTo>
                  <a:cubicBezTo>
                    <a:pt x="3" y="100"/>
                    <a:pt x="3" y="100"/>
                    <a:pt x="3" y="100"/>
                  </a:cubicBezTo>
                  <a:cubicBezTo>
                    <a:pt x="1" y="100"/>
                    <a:pt x="0" y="99"/>
                    <a:pt x="0" y="97"/>
                  </a:cubicBezTo>
                  <a:cubicBezTo>
                    <a:pt x="0" y="96"/>
                    <a:pt x="1" y="94"/>
                    <a:pt x="3" y="94"/>
                  </a:cubicBezTo>
                  <a:cubicBezTo>
                    <a:pt x="86" y="94"/>
                    <a:pt x="86" y="94"/>
                    <a:pt x="86" y="94"/>
                  </a:cubicBezTo>
                  <a:cubicBezTo>
                    <a:pt x="86" y="3"/>
                    <a:pt x="86" y="3"/>
                    <a:pt x="86" y="3"/>
                  </a:cubicBezTo>
                  <a:cubicBezTo>
                    <a:pt x="86" y="2"/>
                    <a:pt x="88" y="0"/>
                    <a:pt x="89" y="0"/>
                  </a:cubicBezTo>
                  <a:cubicBezTo>
                    <a:pt x="91" y="0"/>
                    <a:pt x="92" y="2"/>
                    <a:pt x="92" y="3"/>
                  </a:cubicBezTo>
                  <a:cubicBezTo>
                    <a:pt x="92" y="97"/>
                    <a:pt x="92" y="97"/>
                    <a:pt x="92" y="97"/>
                  </a:cubicBezTo>
                  <a:cubicBezTo>
                    <a:pt x="92" y="99"/>
                    <a:pt x="91" y="100"/>
                    <a:pt x="89" y="10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0" name="Freeform 46">
              <a:extLst>
                <a:ext uri="{FF2B5EF4-FFF2-40B4-BE49-F238E27FC236}">
                  <a16:creationId xmlns:a16="http://schemas.microsoft.com/office/drawing/2014/main" xmlns="" id="{6C5BFC34-29F2-406C-B97F-EB0EF32E9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" y="2069"/>
              <a:ext cx="223" cy="239"/>
            </a:xfrm>
            <a:custGeom>
              <a:avLst/>
              <a:gdLst>
                <a:gd name="T0" fmla="*/ 91 w 94"/>
                <a:gd name="T1" fmla="*/ 100 h 100"/>
                <a:gd name="T2" fmla="*/ 3 w 94"/>
                <a:gd name="T3" fmla="*/ 100 h 100"/>
                <a:gd name="T4" fmla="*/ 0 w 94"/>
                <a:gd name="T5" fmla="*/ 97 h 100"/>
                <a:gd name="T6" fmla="*/ 0 w 94"/>
                <a:gd name="T7" fmla="*/ 3 h 100"/>
                <a:gd name="T8" fmla="*/ 3 w 94"/>
                <a:gd name="T9" fmla="*/ 0 h 100"/>
                <a:gd name="T10" fmla="*/ 6 w 94"/>
                <a:gd name="T11" fmla="*/ 3 h 100"/>
                <a:gd name="T12" fmla="*/ 6 w 94"/>
                <a:gd name="T13" fmla="*/ 94 h 100"/>
                <a:gd name="T14" fmla="*/ 91 w 94"/>
                <a:gd name="T15" fmla="*/ 94 h 100"/>
                <a:gd name="T16" fmla="*/ 94 w 94"/>
                <a:gd name="T17" fmla="*/ 97 h 100"/>
                <a:gd name="T18" fmla="*/ 91 w 94"/>
                <a:gd name="T1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00">
                  <a:moveTo>
                    <a:pt x="91" y="100"/>
                  </a:moveTo>
                  <a:cubicBezTo>
                    <a:pt x="3" y="100"/>
                    <a:pt x="3" y="100"/>
                    <a:pt x="3" y="100"/>
                  </a:cubicBezTo>
                  <a:cubicBezTo>
                    <a:pt x="2" y="100"/>
                    <a:pt x="0" y="99"/>
                    <a:pt x="0" y="9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94"/>
                    <a:pt x="6" y="94"/>
                    <a:pt x="6" y="94"/>
                  </a:cubicBezTo>
                  <a:cubicBezTo>
                    <a:pt x="91" y="94"/>
                    <a:pt x="91" y="94"/>
                    <a:pt x="91" y="94"/>
                  </a:cubicBezTo>
                  <a:cubicBezTo>
                    <a:pt x="93" y="94"/>
                    <a:pt x="94" y="96"/>
                    <a:pt x="94" y="97"/>
                  </a:cubicBezTo>
                  <a:cubicBezTo>
                    <a:pt x="94" y="99"/>
                    <a:pt x="93" y="100"/>
                    <a:pt x="91" y="10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2" name="Freeform 47">
              <a:extLst>
                <a:ext uri="{FF2B5EF4-FFF2-40B4-BE49-F238E27FC236}">
                  <a16:creationId xmlns:a16="http://schemas.microsoft.com/office/drawing/2014/main" xmlns="" id="{7CC2E963-FCFE-437D-A1D9-8345399D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069"/>
              <a:ext cx="14" cy="81"/>
            </a:xfrm>
            <a:custGeom>
              <a:avLst/>
              <a:gdLst>
                <a:gd name="T0" fmla="*/ 3 w 6"/>
                <a:gd name="T1" fmla="*/ 34 h 34"/>
                <a:gd name="T2" fmla="*/ 0 w 6"/>
                <a:gd name="T3" fmla="*/ 31 h 34"/>
                <a:gd name="T4" fmla="*/ 0 w 6"/>
                <a:gd name="T5" fmla="*/ 3 h 34"/>
                <a:gd name="T6" fmla="*/ 3 w 6"/>
                <a:gd name="T7" fmla="*/ 0 h 34"/>
                <a:gd name="T8" fmla="*/ 6 w 6"/>
                <a:gd name="T9" fmla="*/ 3 h 34"/>
                <a:gd name="T10" fmla="*/ 6 w 6"/>
                <a:gd name="T11" fmla="*/ 31 h 34"/>
                <a:gd name="T12" fmla="*/ 3 w 6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4">
                  <a:moveTo>
                    <a:pt x="3" y="34"/>
                  </a:moveTo>
                  <a:cubicBezTo>
                    <a:pt x="2" y="34"/>
                    <a:pt x="0" y="32"/>
                    <a:pt x="0" y="3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5" y="34"/>
                    <a:pt x="3" y="34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4" name="Freeform 48">
              <a:extLst>
                <a:ext uri="{FF2B5EF4-FFF2-40B4-BE49-F238E27FC236}">
                  <a16:creationId xmlns:a16="http://schemas.microsoft.com/office/drawing/2014/main" xmlns="" id="{363E1CEE-D7A8-4C00-8730-637115E9CC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7" y="2015"/>
              <a:ext cx="69" cy="69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5 h 29"/>
                <a:gd name="T4" fmla="*/ 14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  <a:gd name="T10" fmla="*/ 14 w 29"/>
                <a:gd name="T11" fmla="*/ 6 h 29"/>
                <a:gd name="T12" fmla="*/ 6 w 29"/>
                <a:gd name="T13" fmla="*/ 15 h 29"/>
                <a:gd name="T14" fmla="*/ 14 w 29"/>
                <a:gd name="T15" fmla="*/ 23 h 29"/>
                <a:gd name="T16" fmla="*/ 23 w 29"/>
                <a:gd name="T17" fmla="*/ 15 h 29"/>
                <a:gd name="T18" fmla="*/ 14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23"/>
                    <a:pt x="23" y="29"/>
                    <a:pt x="14" y="29"/>
                  </a:cubicBezTo>
                  <a:close/>
                  <a:moveTo>
                    <a:pt x="14" y="6"/>
                  </a:moveTo>
                  <a:cubicBezTo>
                    <a:pt x="10" y="6"/>
                    <a:pt x="6" y="10"/>
                    <a:pt x="6" y="15"/>
                  </a:cubicBezTo>
                  <a:cubicBezTo>
                    <a:pt x="6" y="19"/>
                    <a:pt x="10" y="23"/>
                    <a:pt x="14" y="23"/>
                  </a:cubicBezTo>
                  <a:cubicBezTo>
                    <a:pt x="19" y="23"/>
                    <a:pt x="23" y="19"/>
                    <a:pt x="23" y="15"/>
                  </a:cubicBezTo>
                  <a:cubicBezTo>
                    <a:pt x="23" y="10"/>
                    <a:pt x="19" y="6"/>
                    <a:pt x="14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5" name="Freeform 49">
              <a:extLst>
                <a:ext uri="{FF2B5EF4-FFF2-40B4-BE49-F238E27FC236}">
                  <a16:creationId xmlns:a16="http://schemas.microsoft.com/office/drawing/2014/main" xmlns="" id="{52574E25-9FB7-46C1-AF6B-4455FC192D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19" y="2015"/>
              <a:ext cx="68" cy="69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5 h 29"/>
                <a:gd name="T4" fmla="*/ 14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  <a:gd name="T10" fmla="*/ 14 w 29"/>
                <a:gd name="T11" fmla="*/ 6 h 29"/>
                <a:gd name="T12" fmla="*/ 6 w 29"/>
                <a:gd name="T13" fmla="*/ 15 h 29"/>
                <a:gd name="T14" fmla="*/ 14 w 29"/>
                <a:gd name="T15" fmla="*/ 23 h 29"/>
                <a:gd name="T16" fmla="*/ 23 w 29"/>
                <a:gd name="T17" fmla="*/ 15 h 29"/>
                <a:gd name="T18" fmla="*/ 14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lose/>
                  <a:moveTo>
                    <a:pt x="14" y="6"/>
                  </a:moveTo>
                  <a:cubicBezTo>
                    <a:pt x="10" y="6"/>
                    <a:pt x="6" y="10"/>
                    <a:pt x="6" y="15"/>
                  </a:cubicBezTo>
                  <a:cubicBezTo>
                    <a:pt x="6" y="19"/>
                    <a:pt x="10" y="23"/>
                    <a:pt x="14" y="23"/>
                  </a:cubicBezTo>
                  <a:cubicBezTo>
                    <a:pt x="19" y="23"/>
                    <a:pt x="23" y="19"/>
                    <a:pt x="23" y="15"/>
                  </a:cubicBezTo>
                  <a:cubicBezTo>
                    <a:pt x="23" y="10"/>
                    <a:pt x="19" y="6"/>
                    <a:pt x="14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6" name="Freeform 50">
              <a:extLst>
                <a:ext uri="{FF2B5EF4-FFF2-40B4-BE49-F238E27FC236}">
                  <a16:creationId xmlns:a16="http://schemas.microsoft.com/office/drawing/2014/main" xmlns="" id="{FA985527-37D7-44E3-8A84-4A50467E21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93" y="2015"/>
              <a:ext cx="69" cy="69"/>
            </a:xfrm>
            <a:custGeom>
              <a:avLst/>
              <a:gdLst>
                <a:gd name="T0" fmla="*/ 14 w 29"/>
                <a:gd name="T1" fmla="*/ 29 h 29"/>
                <a:gd name="T2" fmla="*/ 0 w 29"/>
                <a:gd name="T3" fmla="*/ 15 h 29"/>
                <a:gd name="T4" fmla="*/ 14 w 29"/>
                <a:gd name="T5" fmla="*/ 0 h 29"/>
                <a:gd name="T6" fmla="*/ 29 w 29"/>
                <a:gd name="T7" fmla="*/ 15 h 29"/>
                <a:gd name="T8" fmla="*/ 14 w 29"/>
                <a:gd name="T9" fmla="*/ 29 h 29"/>
                <a:gd name="T10" fmla="*/ 14 w 29"/>
                <a:gd name="T11" fmla="*/ 6 h 29"/>
                <a:gd name="T12" fmla="*/ 6 w 29"/>
                <a:gd name="T13" fmla="*/ 15 h 29"/>
                <a:gd name="T14" fmla="*/ 14 w 29"/>
                <a:gd name="T15" fmla="*/ 23 h 29"/>
                <a:gd name="T16" fmla="*/ 23 w 29"/>
                <a:gd name="T17" fmla="*/ 15 h 29"/>
                <a:gd name="T18" fmla="*/ 14 w 29"/>
                <a:gd name="T19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cubicBezTo>
                    <a:pt x="6" y="29"/>
                    <a:pt x="0" y="23"/>
                    <a:pt x="0" y="15"/>
                  </a:cubicBezTo>
                  <a:cubicBezTo>
                    <a:pt x="0" y="7"/>
                    <a:pt x="6" y="0"/>
                    <a:pt x="14" y="0"/>
                  </a:cubicBezTo>
                  <a:cubicBezTo>
                    <a:pt x="22" y="0"/>
                    <a:pt x="29" y="7"/>
                    <a:pt x="29" y="15"/>
                  </a:cubicBezTo>
                  <a:cubicBezTo>
                    <a:pt x="29" y="23"/>
                    <a:pt x="22" y="29"/>
                    <a:pt x="14" y="29"/>
                  </a:cubicBezTo>
                  <a:close/>
                  <a:moveTo>
                    <a:pt x="14" y="6"/>
                  </a:moveTo>
                  <a:cubicBezTo>
                    <a:pt x="10" y="6"/>
                    <a:pt x="6" y="10"/>
                    <a:pt x="6" y="15"/>
                  </a:cubicBezTo>
                  <a:cubicBezTo>
                    <a:pt x="6" y="19"/>
                    <a:pt x="10" y="23"/>
                    <a:pt x="14" y="23"/>
                  </a:cubicBezTo>
                  <a:cubicBezTo>
                    <a:pt x="19" y="23"/>
                    <a:pt x="23" y="19"/>
                    <a:pt x="23" y="15"/>
                  </a:cubicBezTo>
                  <a:cubicBezTo>
                    <a:pt x="23" y="10"/>
                    <a:pt x="19" y="6"/>
                    <a:pt x="14" y="6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chemeClr val="accent4">
                    <a:lumMod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8" name="Group 5309">
            <a:extLst>
              <a:ext uri="{FF2B5EF4-FFF2-40B4-BE49-F238E27FC236}">
                <a16:creationId xmlns:a16="http://schemas.microsoft.com/office/drawing/2014/main" xmlns="" id="{246C45DD-51B3-B79F-2BFF-99A05CB93854}"/>
              </a:ext>
            </a:extLst>
          </p:cNvPr>
          <p:cNvGrpSpPr/>
          <p:nvPr/>
        </p:nvGrpSpPr>
        <p:grpSpPr>
          <a:xfrm>
            <a:off x="4466145" y="4296221"/>
            <a:ext cx="412245" cy="412408"/>
            <a:chOff x="0" y="0"/>
            <a:chExt cx="2900923" cy="2747888"/>
          </a:xfrm>
          <a:solidFill>
            <a:schemeClr val="bg1"/>
          </a:solidFill>
        </p:grpSpPr>
        <p:sp>
          <p:nvSpPr>
            <p:cNvPr id="139" name="Shape 5305">
              <a:extLst>
                <a:ext uri="{FF2B5EF4-FFF2-40B4-BE49-F238E27FC236}">
                  <a16:creationId xmlns:a16="http://schemas.microsoft.com/office/drawing/2014/main" xmlns="" id="{1D4D973A-FDA7-A64C-7127-2CAF11ADE9B3}"/>
                </a:ext>
              </a:extLst>
            </p:cNvPr>
            <p:cNvSpPr/>
            <p:nvPr/>
          </p:nvSpPr>
          <p:spPr>
            <a:xfrm>
              <a:off x="794434" y="0"/>
              <a:ext cx="2106490" cy="161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9" y="1871"/>
                  </a:moveTo>
                  <a:cubicBezTo>
                    <a:pt x="21361" y="1871"/>
                    <a:pt x="21361" y="1871"/>
                    <a:pt x="21361" y="1871"/>
                  </a:cubicBezTo>
                  <a:cubicBezTo>
                    <a:pt x="21361" y="19806"/>
                    <a:pt x="21361" y="19806"/>
                    <a:pt x="21361" y="19806"/>
                  </a:cubicBezTo>
                  <a:cubicBezTo>
                    <a:pt x="239" y="19806"/>
                    <a:pt x="239" y="19806"/>
                    <a:pt x="239" y="19806"/>
                  </a:cubicBezTo>
                  <a:cubicBezTo>
                    <a:pt x="239" y="15908"/>
                    <a:pt x="239" y="15908"/>
                    <a:pt x="239" y="15908"/>
                  </a:cubicBezTo>
                  <a:cubicBezTo>
                    <a:pt x="149" y="15947"/>
                    <a:pt x="60" y="15986"/>
                    <a:pt x="0" y="16025"/>
                  </a:cubicBezTo>
                  <a:cubicBezTo>
                    <a:pt x="0" y="19923"/>
                    <a:pt x="0" y="19923"/>
                    <a:pt x="0" y="19923"/>
                  </a:cubicBezTo>
                  <a:cubicBezTo>
                    <a:pt x="0" y="20157"/>
                    <a:pt x="0" y="20157"/>
                    <a:pt x="0" y="20157"/>
                  </a:cubicBezTo>
                  <a:cubicBezTo>
                    <a:pt x="0" y="21600"/>
                    <a:pt x="0" y="21600"/>
                    <a:pt x="0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20157"/>
                    <a:pt x="21600" y="20157"/>
                    <a:pt x="21600" y="20157"/>
                  </a:cubicBezTo>
                  <a:cubicBezTo>
                    <a:pt x="21600" y="19962"/>
                    <a:pt x="21600" y="19962"/>
                    <a:pt x="21600" y="19962"/>
                  </a:cubicBezTo>
                  <a:cubicBezTo>
                    <a:pt x="21600" y="19923"/>
                    <a:pt x="21600" y="19923"/>
                    <a:pt x="21600" y="19923"/>
                  </a:cubicBezTo>
                  <a:cubicBezTo>
                    <a:pt x="21600" y="1677"/>
                    <a:pt x="21600" y="1677"/>
                    <a:pt x="21600" y="1677"/>
                  </a:cubicBezTo>
                  <a:cubicBezTo>
                    <a:pt x="21600" y="1521"/>
                    <a:pt x="21600" y="1521"/>
                    <a:pt x="21600" y="1521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21"/>
                    <a:pt x="0" y="1521"/>
                    <a:pt x="0" y="1521"/>
                  </a:cubicBezTo>
                  <a:cubicBezTo>
                    <a:pt x="0" y="1677"/>
                    <a:pt x="0" y="1677"/>
                    <a:pt x="0" y="1677"/>
                  </a:cubicBezTo>
                  <a:cubicBezTo>
                    <a:pt x="0" y="13373"/>
                    <a:pt x="0" y="13373"/>
                    <a:pt x="0" y="13373"/>
                  </a:cubicBezTo>
                  <a:cubicBezTo>
                    <a:pt x="60" y="13334"/>
                    <a:pt x="149" y="13295"/>
                    <a:pt x="239" y="13256"/>
                  </a:cubicBezTo>
                  <a:lnTo>
                    <a:pt x="239" y="1871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45725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  <p:sp>
          <p:nvSpPr>
            <p:cNvPr id="140" name="Shape 5306">
              <a:extLst>
                <a:ext uri="{FF2B5EF4-FFF2-40B4-BE49-F238E27FC236}">
                  <a16:creationId xmlns:a16="http://schemas.microsoft.com/office/drawing/2014/main" xmlns="" id="{A0E42586-5BE3-1BCE-42FF-464BE0CA4DC6}"/>
                </a:ext>
              </a:extLst>
            </p:cNvPr>
            <p:cNvSpPr/>
            <p:nvPr/>
          </p:nvSpPr>
          <p:spPr>
            <a:xfrm>
              <a:off x="243056" y="632398"/>
              <a:ext cx="389344" cy="393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45725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  <p:sp>
          <p:nvSpPr>
            <p:cNvPr id="141" name="Shape 5307">
              <a:extLst>
                <a:ext uri="{FF2B5EF4-FFF2-40B4-BE49-F238E27FC236}">
                  <a16:creationId xmlns:a16="http://schemas.microsoft.com/office/drawing/2014/main" xmlns="" id="{5A7B3E20-0290-804B-C265-A5AF8A8940A5}"/>
                </a:ext>
              </a:extLst>
            </p:cNvPr>
            <p:cNvSpPr/>
            <p:nvPr/>
          </p:nvSpPr>
          <p:spPr>
            <a:xfrm>
              <a:off x="0" y="811328"/>
              <a:ext cx="1332808" cy="1936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87" extrusionOk="0">
                  <a:moveTo>
                    <a:pt x="21271" y="340"/>
                  </a:moveTo>
                  <a:cubicBezTo>
                    <a:pt x="20896" y="-16"/>
                    <a:pt x="20191" y="-113"/>
                    <a:pt x="19675" y="146"/>
                  </a:cubicBezTo>
                  <a:cubicBezTo>
                    <a:pt x="17421" y="1245"/>
                    <a:pt x="14885" y="1956"/>
                    <a:pt x="12913" y="2377"/>
                  </a:cubicBezTo>
                  <a:cubicBezTo>
                    <a:pt x="11927" y="2571"/>
                    <a:pt x="11082" y="2700"/>
                    <a:pt x="10471" y="2797"/>
                  </a:cubicBezTo>
                  <a:cubicBezTo>
                    <a:pt x="10190" y="2830"/>
                    <a:pt x="9955" y="2862"/>
                    <a:pt x="9767" y="2894"/>
                  </a:cubicBezTo>
                  <a:cubicBezTo>
                    <a:pt x="9720" y="2894"/>
                    <a:pt x="9626" y="2894"/>
                    <a:pt x="9626" y="2927"/>
                  </a:cubicBezTo>
                  <a:cubicBezTo>
                    <a:pt x="9579" y="2927"/>
                    <a:pt x="9579" y="2927"/>
                    <a:pt x="9579" y="2927"/>
                  </a:cubicBezTo>
                  <a:cubicBezTo>
                    <a:pt x="4508" y="2927"/>
                    <a:pt x="4508" y="2927"/>
                    <a:pt x="4508" y="2927"/>
                  </a:cubicBezTo>
                  <a:cubicBezTo>
                    <a:pt x="4461" y="2927"/>
                    <a:pt x="4414" y="2894"/>
                    <a:pt x="4320" y="2894"/>
                  </a:cubicBezTo>
                  <a:cubicBezTo>
                    <a:pt x="4038" y="2894"/>
                    <a:pt x="3616" y="2927"/>
                    <a:pt x="3099" y="3121"/>
                  </a:cubicBezTo>
                  <a:cubicBezTo>
                    <a:pt x="2348" y="3379"/>
                    <a:pt x="1550" y="3929"/>
                    <a:pt x="986" y="4931"/>
                  </a:cubicBezTo>
                  <a:cubicBezTo>
                    <a:pt x="423" y="5934"/>
                    <a:pt x="0" y="7389"/>
                    <a:pt x="0" y="9588"/>
                  </a:cubicBezTo>
                  <a:cubicBezTo>
                    <a:pt x="0" y="10170"/>
                    <a:pt x="47" y="10784"/>
                    <a:pt x="94" y="11431"/>
                  </a:cubicBezTo>
                  <a:cubicBezTo>
                    <a:pt x="141" y="11851"/>
                    <a:pt x="610" y="12174"/>
                    <a:pt x="1221" y="12174"/>
                  </a:cubicBezTo>
                  <a:cubicBezTo>
                    <a:pt x="1221" y="12174"/>
                    <a:pt x="1268" y="12174"/>
                    <a:pt x="1268" y="12174"/>
                  </a:cubicBezTo>
                  <a:cubicBezTo>
                    <a:pt x="1925" y="12142"/>
                    <a:pt x="2395" y="11786"/>
                    <a:pt x="2348" y="11366"/>
                  </a:cubicBezTo>
                  <a:cubicBezTo>
                    <a:pt x="2301" y="10719"/>
                    <a:pt x="2254" y="10105"/>
                    <a:pt x="2254" y="9588"/>
                  </a:cubicBezTo>
                  <a:cubicBezTo>
                    <a:pt x="2254" y="7227"/>
                    <a:pt x="2770" y="5934"/>
                    <a:pt x="3240" y="5255"/>
                  </a:cubicBezTo>
                  <a:cubicBezTo>
                    <a:pt x="3193" y="20291"/>
                    <a:pt x="3193" y="20291"/>
                    <a:pt x="3193" y="20291"/>
                  </a:cubicBezTo>
                  <a:cubicBezTo>
                    <a:pt x="3193" y="20937"/>
                    <a:pt x="3991" y="21487"/>
                    <a:pt x="4930" y="21487"/>
                  </a:cubicBezTo>
                  <a:cubicBezTo>
                    <a:pt x="5917" y="21487"/>
                    <a:pt x="6668" y="20937"/>
                    <a:pt x="6668" y="20291"/>
                  </a:cubicBezTo>
                  <a:cubicBezTo>
                    <a:pt x="6715" y="11043"/>
                    <a:pt x="6715" y="11043"/>
                    <a:pt x="6715" y="11043"/>
                  </a:cubicBezTo>
                  <a:cubicBezTo>
                    <a:pt x="7372" y="11043"/>
                    <a:pt x="7372" y="11043"/>
                    <a:pt x="7372" y="11043"/>
                  </a:cubicBezTo>
                  <a:cubicBezTo>
                    <a:pt x="7325" y="20291"/>
                    <a:pt x="7325" y="20291"/>
                    <a:pt x="7325" y="20291"/>
                  </a:cubicBezTo>
                  <a:cubicBezTo>
                    <a:pt x="7325" y="20937"/>
                    <a:pt x="8123" y="21487"/>
                    <a:pt x="9063" y="21487"/>
                  </a:cubicBezTo>
                  <a:cubicBezTo>
                    <a:pt x="10049" y="21487"/>
                    <a:pt x="10847" y="20937"/>
                    <a:pt x="10847" y="20291"/>
                  </a:cubicBezTo>
                  <a:cubicBezTo>
                    <a:pt x="10847" y="4317"/>
                    <a:pt x="10847" y="4317"/>
                    <a:pt x="10847" y="4317"/>
                  </a:cubicBezTo>
                  <a:cubicBezTo>
                    <a:pt x="12725" y="4058"/>
                    <a:pt x="17139" y="3282"/>
                    <a:pt x="20990" y="1407"/>
                  </a:cubicBezTo>
                  <a:cubicBezTo>
                    <a:pt x="21506" y="1148"/>
                    <a:pt x="21600" y="695"/>
                    <a:pt x="21271" y="340"/>
                  </a:cubicBezTo>
                  <a:close/>
                  <a:moveTo>
                    <a:pt x="6527" y="3703"/>
                  </a:moveTo>
                  <a:cubicBezTo>
                    <a:pt x="7043" y="3703"/>
                    <a:pt x="7043" y="3703"/>
                    <a:pt x="7043" y="3703"/>
                  </a:cubicBezTo>
                  <a:cubicBezTo>
                    <a:pt x="7560" y="3703"/>
                    <a:pt x="7560" y="3703"/>
                    <a:pt x="7560" y="3703"/>
                  </a:cubicBezTo>
                  <a:cubicBezTo>
                    <a:pt x="7842" y="4446"/>
                    <a:pt x="7842" y="4446"/>
                    <a:pt x="7842" y="4446"/>
                  </a:cubicBezTo>
                  <a:cubicBezTo>
                    <a:pt x="7795" y="4479"/>
                    <a:pt x="7795" y="4479"/>
                    <a:pt x="7795" y="4479"/>
                  </a:cubicBezTo>
                  <a:cubicBezTo>
                    <a:pt x="7607" y="4608"/>
                    <a:pt x="7325" y="4673"/>
                    <a:pt x="7043" y="4673"/>
                  </a:cubicBezTo>
                  <a:cubicBezTo>
                    <a:pt x="6762" y="4673"/>
                    <a:pt x="6480" y="4608"/>
                    <a:pt x="6292" y="4479"/>
                  </a:cubicBezTo>
                  <a:cubicBezTo>
                    <a:pt x="6245" y="4446"/>
                    <a:pt x="6245" y="4446"/>
                    <a:pt x="6245" y="4446"/>
                  </a:cubicBezTo>
                  <a:lnTo>
                    <a:pt x="6527" y="3703"/>
                  </a:lnTo>
                  <a:close/>
                  <a:moveTo>
                    <a:pt x="7043" y="9943"/>
                  </a:moveTo>
                  <a:cubicBezTo>
                    <a:pt x="5729" y="8779"/>
                    <a:pt x="5729" y="8779"/>
                    <a:pt x="5729" y="8779"/>
                  </a:cubicBezTo>
                  <a:cubicBezTo>
                    <a:pt x="6480" y="4899"/>
                    <a:pt x="6480" y="4899"/>
                    <a:pt x="6480" y="4899"/>
                  </a:cubicBezTo>
                  <a:cubicBezTo>
                    <a:pt x="6668" y="4931"/>
                    <a:pt x="6856" y="4964"/>
                    <a:pt x="7043" y="4964"/>
                  </a:cubicBezTo>
                  <a:cubicBezTo>
                    <a:pt x="7043" y="4964"/>
                    <a:pt x="7043" y="4964"/>
                    <a:pt x="7043" y="4964"/>
                  </a:cubicBezTo>
                  <a:cubicBezTo>
                    <a:pt x="7043" y="4964"/>
                    <a:pt x="7043" y="4964"/>
                    <a:pt x="7043" y="4964"/>
                  </a:cubicBezTo>
                  <a:cubicBezTo>
                    <a:pt x="7231" y="4964"/>
                    <a:pt x="7419" y="4931"/>
                    <a:pt x="7607" y="4899"/>
                  </a:cubicBezTo>
                  <a:cubicBezTo>
                    <a:pt x="8358" y="8779"/>
                    <a:pt x="8358" y="8779"/>
                    <a:pt x="8358" y="8779"/>
                  </a:cubicBezTo>
                  <a:lnTo>
                    <a:pt x="7043" y="9943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45725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  <p:sp>
          <p:nvSpPr>
            <p:cNvPr id="142" name="Shape 5308">
              <a:extLst>
                <a:ext uri="{FF2B5EF4-FFF2-40B4-BE49-F238E27FC236}">
                  <a16:creationId xmlns:a16="http://schemas.microsoft.com/office/drawing/2014/main" xmlns="" id="{DD2E358D-ED1F-6EAC-F328-D01010692A90}"/>
                </a:ext>
              </a:extLst>
            </p:cNvPr>
            <p:cNvSpPr/>
            <p:nvPr/>
          </p:nvSpPr>
          <p:spPr>
            <a:xfrm>
              <a:off x="1340559" y="303079"/>
              <a:ext cx="1111023" cy="858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69" y="0"/>
                  </a:moveTo>
                  <a:cubicBezTo>
                    <a:pt x="17550" y="0"/>
                    <a:pt x="16537" y="1543"/>
                    <a:pt x="16537" y="3306"/>
                  </a:cubicBezTo>
                  <a:cubicBezTo>
                    <a:pt x="16537" y="4188"/>
                    <a:pt x="16875" y="5069"/>
                    <a:pt x="17381" y="5731"/>
                  </a:cubicBezTo>
                  <a:cubicBezTo>
                    <a:pt x="14175" y="11902"/>
                    <a:pt x="14175" y="11902"/>
                    <a:pt x="14175" y="11902"/>
                  </a:cubicBezTo>
                  <a:cubicBezTo>
                    <a:pt x="14006" y="11682"/>
                    <a:pt x="13669" y="11461"/>
                    <a:pt x="13331" y="11461"/>
                  </a:cubicBezTo>
                  <a:cubicBezTo>
                    <a:pt x="12319" y="11461"/>
                    <a:pt x="11475" y="12343"/>
                    <a:pt x="11137" y="13224"/>
                  </a:cubicBezTo>
                  <a:cubicBezTo>
                    <a:pt x="9281" y="11902"/>
                    <a:pt x="9281" y="11902"/>
                    <a:pt x="9281" y="11902"/>
                  </a:cubicBezTo>
                  <a:cubicBezTo>
                    <a:pt x="9450" y="11682"/>
                    <a:pt x="9450" y="11241"/>
                    <a:pt x="9450" y="10800"/>
                  </a:cubicBezTo>
                  <a:cubicBezTo>
                    <a:pt x="9450" y="8816"/>
                    <a:pt x="8269" y="7494"/>
                    <a:pt x="6919" y="7494"/>
                  </a:cubicBezTo>
                  <a:cubicBezTo>
                    <a:pt x="5569" y="7494"/>
                    <a:pt x="4388" y="8816"/>
                    <a:pt x="4388" y="10800"/>
                  </a:cubicBezTo>
                  <a:cubicBezTo>
                    <a:pt x="4388" y="11682"/>
                    <a:pt x="4725" y="12563"/>
                    <a:pt x="5231" y="13224"/>
                  </a:cubicBezTo>
                  <a:cubicBezTo>
                    <a:pt x="3881" y="15429"/>
                    <a:pt x="3881" y="15429"/>
                    <a:pt x="3881" y="15429"/>
                  </a:cubicBezTo>
                  <a:cubicBezTo>
                    <a:pt x="3544" y="15208"/>
                    <a:pt x="3038" y="14988"/>
                    <a:pt x="2531" y="14988"/>
                  </a:cubicBezTo>
                  <a:cubicBezTo>
                    <a:pt x="1013" y="14988"/>
                    <a:pt x="0" y="16310"/>
                    <a:pt x="0" y="18294"/>
                  </a:cubicBezTo>
                  <a:cubicBezTo>
                    <a:pt x="0" y="20057"/>
                    <a:pt x="1013" y="21600"/>
                    <a:pt x="2531" y="21600"/>
                  </a:cubicBezTo>
                  <a:cubicBezTo>
                    <a:pt x="3881" y="21600"/>
                    <a:pt x="5063" y="20057"/>
                    <a:pt x="5063" y="18294"/>
                  </a:cubicBezTo>
                  <a:cubicBezTo>
                    <a:pt x="5063" y="17412"/>
                    <a:pt x="4725" y="16751"/>
                    <a:pt x="4388" y="16090"/>
                  </a:cubicBezTo>
                  <a:cubicBezTo>
                    <a:pt x="5738" y="13665"/>
                    <a:pt x="5738" y="13665"/>
                    <a:pt x="5738" y="13665"/>
                  </a:cubicBezTo>
                  <a:cubicBezTo>
                    <a:pt x="6075" y="13886"/>
                    <a:pt x="6581" y="14106"/>
                    <a:pt x="6919" y="14106"/>
                  </a:cubicBezTo>
                  <a:cubicBezTo>
                    <a:pt x="7762" y="14106"/>
                    <a:pt x="8606" y="13445"/>
                    <a:pt x="8944" y="12563"/>
                  </a:cubicBezTo>
                  <a:cubicBezTo>
                    <a:pt x="10800" y="14106"/>
                    <a:pt x="10800" y="14106"/>
                    <a:pt x="10800" y="14106"/>
                  </a:cubicBezTo>
                  <a:cubicBezTo>
                    <a:pt x="10800" y="14327"/>
                    <a:pt x="10800" y="14547"/>
                    <a:pt x="10800" y="14988"/>
                  </a:cubicBezTo>
                  <a:cubicBezTo>
                    <a:pt x="10800" y="16751"/>
                    <a:pt x="11813" y="18294"/>
                    <a:pt x="13331" y="18294"/>
                  </a:cubicBezTo>
                  <a:cubicBezTo>
                    <a:pt x="14681" y="18294"/>
                    <a:pt x="15862" y="16751"/>
                    <a:pt x="15862" y="14988"/>
                  </a:cubicBezTo>
                  <a:cubicBezTo>
                    <a:pt x="15862" y="13886"/>
                    <a:pt x="15356" y="12784"/>
                    <a:pt x="14850" y="12343"/>
                  </a:cubicBezTo>
                  <a:cubicBezTo>
                    <a:pt x="17887" y="6171"/>
                    <a:pt x="17887" y="6171"/>
                    <a:pt x="17887" y="6171"/>
                  </a:cubicBezTo>
                  <a:cubicBezTo>
                    <a:pt x="18225" y="6392"/>
                    <a:pt x="18562" y="6612"/>
                    <a:pt x="19069" y="6612"/>
                  </a:cubicBezTo>
                  <a:cubicBezTo>
                    <a:pt x="20419" y="6612"/>
                    <a:pt x="21600" y="5069"/>
                    <a:pt x="21600" y="3306"/>
                  </a:cubicBezTo>
                  <a:cubicBezTo>
                    <a:pt x="21600" y="1543"/>
                    <a:pt x="20419" y="0"/>
                    <a:pt x="19069" y="0"/>
                  </a:cubicBezTo>
                  <a:close/>
                  <a:moveTo>
                    <a:pt x="2531" y="19837"/>
                  </a:moveTo>
                  <a:cubicBezTo>
                    <a:pt x="1856" y="19837"/>
                    <a:pt x="1181" y="19176"/>
                    <a:pt x="1181" y="18294"/>
                  </a:cubicBezTo>
                  <a:cubicBezTo>
                    <a:pt x="1181" y="17192"/>
                    <a:pt x="1856" y="16531"/>
                    <a:pt x="2531" y="16531"/>
                  </a:cubicBezTo>
                  <a:cubicBezTo>
                    <a:pt x="3206" y="16531"/>
                    <a:pt x="3713" y="17192"/>
                    <a:pt x="3713" y="18294"/>
                  </a:cubicBezTo>
                  <a:cubicBezTo>
                    <a:pt x="3713" y="19176"/>
                    <a:pt x="3206" y="19837"/>
                    <a:pt x="2531" y="19837"/>
                  </a:cubicBezTo>
                  <a:close/>
                  <a:moveTo>
                    <a:pt x="6919" y="12343"/>
                  </a:moveTo>
                  <a:cubicBezTo>
                    <a:pt x="6244" y="12343"/>
                    <a:pt x="5738" y="11682"/>
                    <a:pt x="5738" y="10800"/>
                  </a:cubicBezTo>
                  <a:cubicBezTo>
                    <a:pt x="5738" y="9918"/>
                    <a:pt x="6244" y="9037"/>
                    <a:pt x="6919" y="9037"/>
                  </a:cubicBezTo>
                  <a:cubicBezTo>
                    <a:pt x="7594" y="9037"/>
                    <a:pt x="8269" y="9918"/>
                    <a:pt x="8269" y="10800"/>
                  </a:cubicBezTo>
                  <a:cubicBezTo>
                    <a:pt x="8269" y="11682"/>
                    <a:pt x="7594" y="12343"/>
                    <a:pt x="6919" y="12343"/>
                  </a:cubicBezTo>
                  <a:close/>
                  <a:moveTo>
                    <a:pt x="13331" y="16531"/>
                  </a:moveTo>
                  <a:cubicBezTo>
                    <a:pt x="12656" y="16531"/>
                    <a:pt x="11981" y="15869"/>
                    <a:pt x="11981" y="14988"/>
                  </a:cubicBezTo>
                  <a:cubicBezTo>
                    <a:pt x="11981" y="13886"/>
                    <a:pt x="12656" y="13224"/>
                    <a:pt x="13331" y="13224"/>
                  </a:cubicBezTo>
                  <a:cubicBezTo>
                    <a:pt x="14006" y="13224"/>
                    <a:pt x="14512" y="13886"/>
                    <a:pt x="14512" y="14988"/>
                  </a:cubicBezTo>
                  <a:cubicBezTo>
                    <a:pt x="14512" y="15869"/>
                    <a:pt x="14006" y="16531"/>
                    <a:pt x="13331" y="16531"/>
                  </a:cubicBezTo>
                  <a:close/>
                  <a:moveTo>
                    <a:pt x="19069" y="4849"/>
                  </a:moveTo>
                  <a:cubicBezTo>
                    <a:pt x="18225" y="4849"/>
                    <a:pt x="17719" y="4188"/>
                    <a:pt x="17719" y="3306"/>
                  </a:cubicBezTo>
                  <a:cubicBezTo>
                    <a:pt x="17719" y="2424"/>
                    <a:pt x="18225" y="1543"/>
                    <a:pt x="19069" y="1543"/>
                  </a:cubicBezTo>
                  <a:cubicBezTo>
                    <a:pt x="19744" y="1543"/>
                    <a:pt x="20250" y="2424"/>
                    <a:pt x="20250" y="3306"/>
                  </a:cubicBezTo>
                  <a:cubicBezTo>
                    <a:pt x="20250" y="4188"/>
                    <a:pt x="19744" y="4849"/>
                    <a:pt x="19069" y="484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  <a:tailEnd type="triangle" w="med" len="med"/>
            </a:ln>
            <a:effectLst/>
          </p:spPr>
          <p:txBody>
            <a:bodyPr wrap="square" lIns="45720" tIns="45720" rIns="45720" bIns="45720" numCol="1" anchor="t">
              <a:noAutofit/>
            </a:bodyPr>
            <a:lstStyle/>
            <a:p>
              <a:pPr algn="l" defTabSz="457250">
                <a:defRPr sz="3600">
                  <a:solidFill>
                    <a:srgbClr val="0A0A0A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2000"/>
            </a:p>
          </p:txBody>
        </p:sp>
      </p:grpSp>
      <p:sp>
        <p:nvSpPr>
          <p:cNvPr id="143" name="ee4pContent3">
            <a:extLst>
              <a:ext uri="{FF2B5EF4-FFF2-40B4-BE49-F238E27FC236}">
                <a16:creationId xmlns:a16="http://schemas.microsoft.com/office/drawing/2014/main" xmlns="" id="{749BED8A-3680-8A59-55C6-F0A6F6A66EA5}"/>
              </a:ext>
            </a:extLst>
          </p:cNvPr>
          <p:cNvSpPr txBox="1"/>
          <p:nvPr/>
        </p:nvSpPr>
        <p:spPr>
          <a:xfrm>
            <a:off x="641671" y="4695722"/>
            <a:ext cx="2434615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7719A"/>
                </a:solidFill>
              </a:rPr>
              <a:t>недостаточный уровень взаимодействия рынка труда и сферы образования</a:t>
            </a:r>
            <a:endParaRPr lang="ru-RU" dirty="0">
              <a:solidFill>
                <a:srgbClr val="47719A"/>
              </a:solidFill>
            </a:endParaRPr>
          </a:p>
        </p:txBody>
      </p:sp>
      <p:sp>
        <p:nvSpPr>
          <p:cNvPr id="144" name="ee4pContent3">
            <a:extLst>
              <a:ext uri="{FF2B5EF4-FFF2-40B4-BE49-F238E27FC236}">
                <a16:creationId xmlns:a16="http://schemas.microsoft.com/office/drawing/2014/main" xmlns="" id="{749BED8A-3680-8A59-55C6-F0A6F6A66EA5}"/>
              </a:ext>
            </a:extLst>
          </p:cNvPr>
          <p:cNvSpPr txBox="1"/>
          <p:nvPr/>
        </p:nvSpPr>
        <p:spPr>
          <a:xfrm>
            <a:off x="665142" y="4071777"/>
            <a:ext cx="2434615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7719A"/>
                </a:solidFill>
              </a:rPr>
              <a:t>отсутствие механизма признания неформального и </a:t>
            </a:r>
            <a:r>
              <a:rPr lang="ru-RU" dirty="0" err="1" smtClean="0">
                <a:solidFill>
                  <a:srgbClr val="47719A"/>
                </a:solidFill>
              </a:rPr>
              <a:t>информального</a:t>
            </a:r>
            <a:r>
              <a:rPr lang="ru-RU" dirty="0" smtClean="0">
                <a:solidFill>
                  <a:srgbClr val="47719A"/>
                </a:solidFill>
              </a:rPr>
              <a:t> образования</a:t>
            </a:r>
            <a:endParaRPr lang="ru-RU" dirty="0">
              <a:solidFill>
                <a:srgbClr val="47719A"/>
              </a:solidFill>
            </a:endParaRPr>
          </a:p>
        </p:txBody>
      </p:sp>
      <p:sp>
        <p:nvSpPr>
          <p:cNvPr id="145" name="ee4pContent3">
            <a:extLst>
              <a:ext uri="{FF2B5EF4-FFF2-40B4-BE49-F238E27FC236}">
                <a16:creationId xmlns:a16="http://schemas.microsoft.com/office/drawing/2014/main" xmlns="" id="{749BED8A-3680-8A59-55C6-F0A6F6A66EA5}"/>
              </a:ext>
            </a:extLst>
          </p:cNvPr>
          <p:cNvSpPr txBox="1"/>
          <p:nvPr/>
        </p:nvSpPr>
        <p:spPr>
          <a:xfrm>
            <a:off x="620207" y="5746776"/>
            <a:ext cx="2398825" cy="553998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7719A"/>
                </a:solidFill>
              </a:rPr>
              <a:t>низкая заинтересованность работодателей в повышении квалификации работников</a:t>
            </a:r>
            <a:endParaRPr lang="ru-RU" dirty="0">
              <a:solidFill>
                <a:srgbClr val="47719A"/>
              </a:solidFill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6357007" y="6031678"/>
            <a:ext cx="23393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300"/>
              </a:spcAft>
            </a:pPr>
            <a:r>
              <a:rPr lang="ru-RU" sz="1000" dirty="0" smtClean="0">
                <a:solidFill>
                  <a:schemeClr val="bg1"/>
                </a:solidFill>
                <a:latin typeface="Trebuchet MS" panose="020B0603020202020204" pitchFamily="34" charset="0"/>
                <a:cs typeface="Arial" pitchFamily="34" charset="0"/>
              </a:rPr>
              <a:t>Повышение заинтересованности для вхождения в НСК </a:t>
            </a:r>
            <a:endParaRPr lang="ru-RU" sz="1000" dirty="0">
              <a:solidFill>
                <a:schemeClr val="bg1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148" name="ee4pContent2">
            <a:extLst>
              <a:ext uri="{FF2B5EF4-FFF2-40B4-BE49-F238E27FC236}">
                <a16:creationId xmlns:a16="http://schemas.microsoft.com/office/drawing/2014/main" xmlns="" id="{0DB4FB78-CFB8-4C56-5EAE-B0FCBB859D28}"/>
              </a:ext>
            </a:extLst>
          </p:cNvPr>
          <p:cNvSpPr txBox="1"/>
          <p:nvPr/>
        </p:nvSpPr>
        <p:spPr>
          <a:xfrm>
            <a:off x="6469967" y="4270799"/>
            <a:ext cx="2283565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Институциональное распределение уровней и ролей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49" name="ee4pContent2">
            <a:extLst>
              <a:ext uri="{FF2B5EF4-FFF2-40B4-BE49-F238E27FC236}">
                <a16:creationId xmlns:a16="http://schemas.microsoft.com/office/drawing/2014/main" xmlns="" id="{0DB4FB78-CFB8-4C56-5EAE-B0FCBB859D28}"/>
              </a:ext>
            </a:extLst>
          </p:cNvPr>
          <p:cNvSpPr txBox="1"/>
          <p:nvPr/>
        </p:nvSpPr>
        <p:spPr>
          <a:xfrm>
            <a:off x="6469967" y="3766522"/>
            <a:ext cx="2260573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Роль работодателей, организаций образования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0" name="ee4pContent2">
            <a:extLst>
              <a:ext uri="{FF2B5EF4-FFF2-40B4-BE49-F238E27FC236}">
                <a16:creationId xmlns:a16="http://schemas.microsoft.com/office/drawing/2014/main" xmlns="" id="{0DB4FB78-CFB8-4C56-5EAE-B0FCBB859D28}"/>
              </a:ext>
            </a:extLst>
          </p:cNvPr>
          <p:cNvSpPr txBox="1"/>
          <p:nvPr/>
        </p:nvSpPr>
        <p:spPr>
          <a:xfrm>
            <a:off x="6469968" y="3163685"/>
            <a:ext cx="2207394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ru-RU" sz="1000" dirty="0">
                <a:solidFill>
                  <a:schemeClr val="bg1"/>
                </a:solidFill>
              </a:rPr>
              <a:t>Законодательное закрепление, </a:t>
            </a:r>
            <a:r>
              <a:rPr lang="ru-RU" sz="1000" dirty="0" smtClean="0">
                <a:solidFill>
                  <a:schemeClr val="bg1"/>
                </a:solidFill>
              </a:rPr>
              <a:t>регулирование признания профквалификаций</a:t>
            </a:r>
          </a:p>
          <a:p>
            <a:pPr algn="just" fontAlgn="ctr">
              <a:lnSpc>
                <a:spcPct val="90000"/>
              </a:lnSpc>
              <a:buNone/>
              <a:defRPr/>
            </a:pPr>
            <a:r>
              <a:rPr lang="ru-RU" sz="1000" dirty="0">
                <a:solidFill>
                  <a:schemeClr val="bg1"/>
                </a:solidFill>
              </a:rPr>
              <a:t>Единообразие </a:t>
            </a:r>
            <a:r>
              <a:rPr lang="ru-RU" sz="1000" dirty="0" smtClean="0">
                <a:solidFill>
                  <a:schemeClr val="bg1"/>
                </a:solidFill>
              </a:rPr>
              <a:t>не </a:t>
            </a:r>
            <a:r>
              <a:rPr lang="ru-RU" sz="1000" dirty="0">
                <a:solidFill>
                  <a:schemeClr val="bg1"/>
                </a:solidFill>
              </a:rPr>
              <a:t>только на законодательном, но и на подзаконном </a:t>
            </a:r>
            <a:r>
              <a:rPr lang="ru-RU" sz="1000" dirty="0" smtClean="0">
                <a:solidFill>
                  <a:schemeClr val="bg1"/>
                </a:solidFill>
              </a:rPr>
              <a:t>уровне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51" name="ee4pContent2">
            <a:extLst>
              <a:ext uri="{FF2B5EF4-FFF2-40B4-BE49-F238E27FC236}">
                <a16:creationId xmlns:a16="http://schemas.microsoft.com/office/drawing/2014/main" xmlns="" id="{645B0FC4-0634-3027-BD50-7A9063037F32}"/>
              </a:ext>
            </a:extLst>
          </p:cNvPr>
          <p:cNvSpPr txBox="1"/>
          <p:nvPr/>
        </p:nvSpPr>
        <p:spPr>
          <a:xfrm>
            <a:off x="5010036" y="5338480"/>
            <a:ext cx="1322734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rgbClr val="FFC000"/>
                </a:solidFill>
              </a:rPr>
              <a:t>Возможность признания отдельного навыка</a:t>
            </a:r>
            <a:endParaRPr lang="ru-RU" sz="1000" dirty="0">
              <a:solidFill>
                <a:srgbClr val="FFC000"/>
              </a:solidFill>
            </a:endParaRPr>
          </a:p>
        </p:txBody>
      </p:sp>
      <p:sp>
        <p:nvSpPr>
          <p:cNvPr id="152" name="object 38">
            <a:extLst>
              <a:ext uri="{FF2B5EF4-FFF2-40B4-BE49-F238E27FC236}">
                <a16:creationId xmlns:a16="http://schemas.microsoft.com/office/drawing/2014/main" xmlns="" id="{D55AAA8C-8C5F-4384-BE35-AB797CA75239}"/>
              </a:ext>
            </a:extLst>
          </p:cNvPr>
          <p:cNvSpPr/>
          <p:nvPr/>
        </p:nvSpPr>
        <p:spPr>
          <a:xfrm>
            <a:off x="4491315" y="5380549"/>
            <a:ext cx="406502" cy="278854"/>
          </a:xfrm>
          <a:custGeom>
            <a:avLst/>
            <a:gdLst/>
            <a:ahLst/>
            <a:cxnLst/>
            <a:rect l="l" t="t" r="r" b="b"/>
            <a:pathLst>
              <a:path w="557530" h="402589">
                <a:moveTo>
                  <a:pt x="190804" y="193306"/>
                </a:moveTo>
                <a:lnTo>
                  <a:pt x="175336" y="172872"/>
                </a:lnTo>
                <a:lnTo>
                  <a:pt x="146812" y="170370"/>
                </a:lnTo>
                <a:lnTo>
                  <a:pt x="125831" y="188455"/>
                </a:lnTo>
                <a:lnTo>
                  <a:pt x="125133" y="213868"/>
                </a:lnTo>
                <a:lnTo>
                  <a:pt x="141147" y="234048"/>
                </a:lnTo>
                <a:lnTo>
                  <a:pt x="170268" y="236448"/>
                </a:lnTo>
                <a:lnTo>
                  <a:pt x="190144" y="218795"/>
                </a:lnTo>
                <a:lnTo>
                  <a:pt x="190804" y="193306"/>
                </a:lnTo>
                <a:close/>
              </a:path>
              <a:path w="557530" h="402589">
                <a:moveTo>
                  <a:pt x="217944" y="283629"/>
                </a:moveTo>
                <a:lnTo>
                  <a:pt x="211315" y="262318"/>
                </a:lnTo>
                <a:lnTo>
                  <a:pt x="179489" y="248805"/>
                </a:lnTo>
                <a:lnTo>
                  <a:pt x="158610" y="269125"/>
                </a:lnTo>
                <a:lnTo>
                  <a:pt x="140881" y="248793"/>
                </a:lnTo>
                <a:lnTo>
                  <a:pt x="122326" y="252387"/>
                </a:lnTo>
                <a:lnTo>
                  <a:pt x="109880" y="258610"/>
                </a:lnTo>
                <a:lnTo>
                  <a:pt x="102133" y="269367"/>
                </a:lnTo>
                <a:lnTo>
                  <a:pt x="97675" y="286499"/>
                </a:lnTo>
                <a:lnTo>
                  <a:pt x="105638" y="296113"/>
                </a:lnTo>
                <a:lnTo>
                  <a:pt x="111480" y="303707"/>
                </a:lnTo>
                <a:lnTo>
                  <a:pt x="119672" y="310032"/>
                </a:lnTo>
                <a:lnTo>
                  <a:pt x="134645" y="315849"/>
                </a:lnTo>
                <a:lnTo>
                  <a:pt x="174815" y="318236"/>
                </a:lnTo>
                <a:lnTo>
                  <a:pt x="204190" y="304876"/>
                </a:lnTo>
                <a:lnTo>
                  <a:pt x="217944" y="283629"/>
                </a:lnTo>
                <a:close/>
              </a:path>
              <a:path w="557530" h="402589">
                <a:moveTo>
                  <a:pt x="316928" y="219468"/>
                </a:moveTo>
                <a:lnTo>
                  <a:pt x="301472" y="214426"/>
                </a:lnTo>
                <a:lnTo>
                  <a:pt x="291439" y="212610"/>
                </a:lnTo>
                <a:lnTo>
                  <a:pt x="284302" y="208572"/>
                </a:lnTo>
                <a:lnTo>
                  <a:pt x="277520" y="196837"/>
                </a:lnTo>
                <a:lnTo>
                  <a:pt x="272669" y="181521"/>
                </a:lnTo>
                <a:lnTo>
                  <a:pt x="273913" y="172288"/>
                </a:lnTo>
                <a:lnTo>
                  <a:pt x="279234" y="164160"/>
                </a:lnTo>
                <a:lnTo>
                  <a:pt x="285394" y="154190"/>
                </a:lnTo>
                <a:lnTo>
                  <a:pt x="267906" y="128778"/>
                </a:lnTo>
                <a:lnTo>
                  <a:pt x="262229" y="123418"/>
                </a:lnTo>
                <a:lnTo>
                  <a:pt x="253301" y="115722"/>
                </a:lnTo>
                <a:lnTo>
                  <a:pt x="248691" y="117678"/>
                </a:lnTo>
                <a:lnTo>
                  <a:pt x="248691" y="229946"/>
                </a:lnTo>
                <a:lnTo>
                  <a:pt x="246494" y="271183"/>
                </a:lnTo>
                <a:lnTo>
                  <a:pt x="229857" y="301955"/>
                </a:lnTo>
                <a:lnTo>
                  <a:pt x="203111" y="322097"/>
                </a:lnTo>
                <a:lnTo>
                  <a:pt x="170535" y="331470"/>
                </a:lnTo>
                <a:lnTo>
                  <a:pt x="136461" y="329907"/>
                </a:lnTo>
                <a:lnTo>
                  <a:pt x="105181" y="317246"/>
                </a:lnTo>
                <a:lnTo>
                  <a:pt x="81026" y="293331"/>
                </a:lnTo>
                <a:lnTo>
                  <a:pt x="68287" y="258000"/>
                </a:lnTo>
                <a:lnTo>
                  <a:pt x="70561" y="216598"/>
                </a:lnTo>
                <a:lnTo>
                  <a:pt x="87122" y="185229"/>
                </a:lnTo>
                <a:lnTo>
                  <a:pt x="113741" y="164299"/>
                </a:lnTo>
                <a:lnTo>
                  <a:pt x="146138" y="154190"/>
                </a:lnTo>
                <a:lnTo>
                  <a:pt x="180098" y="155295"/>
                </a:lnTo>
                <a:lnTo>
                  <a:pt x="211340" y="168033"/>
                </a:lnTo>
                <a:lnTo>
                  <a:pt x="235623" y="192786"/>
                </a:lnTo>
                <a:lnTo>
                  <a:pt x="248691" y="229946"/>
                </a:lnTo>
                <a:lnTo>
                  <a:pt x="248691" y="117678"/>
                </a:lnTo>
                <a:lnTo>
                  <a:pt x="241071" y="120891"/>
                </a:lnTo>
                <a:lnTo>
                  <a:pt x="232283" y="126111"/>
                </a:lnTo>
                <a:lnTo>
                  <a:pt x="223253" y="128778"/>
                </a:lnTo>
                <a:lnTo>
                  <a:pt x="187693" y="102539"/>
                </a:lnTo>
                <a:lnTo>
                  <a:pt x="184619" y="86093"/>
                </a:lnTo>
                <a:lnTo>
                  <a:pt x="139344" y="84861"/>
                </a:lnTo>
                <a:lnTo>
                  <a:pt x="129260" y="96469"/>
                </a:lnTo>
                <a:lnTo>
                  <a:pt x="128130" y="106387"/>
                </a:lnTo>
                <a:lnTo>
                  <a:pt x="124866" y="115785"/>
                </a:lnTo>
                <a:lnTo>
                  <a:pt x="108394" y="125780"/>
                </a:lnTo>
                <a:lnTo>
                  <a:pt x="93345" y="129438"/>
                </a:lnTo>
                <a:lnTo>
                  <a:pt x="84823" y="126428"/>
                </a:lnTo>
                <a:lnTo>
                  <a:pt x="76047" y="120497"/>
                </a:lnTo>
                <a:lnTo>
                  <a:pt x="60223" y="115354"/>
                </a:lnTo>
                <a:lnTo>
                  <a:pt x="29806" y="147193"/>
                </a:lnTo>
                <a:lnTo>
                  <a:pt x="35521" y="161569"/>
                </a:lnTo>
                <a:lnTo>
                  <a:pt x="41236" y="170014"/>
                </a:lnTo>
                <a:lnTo>
                  <a:pt x="44094" y="178320"/>
                </a:lnTo>
                <a:lnTo>
                  <a:pt x="16027" y="214833"/>
                </a:lnTo>
                <a:lnTo>
                  <a:pt x="1397" y="217678"/>
                </a:lnTo>
                <a:lnTo>
                  <a:pt x="0" y="269595"/>
                </a:lnTo>
                <a:lnTo>
                  <a:pt x="39890" y="292569"/>
                </a:lnTo>
                <a:lnTo>
                  <a:pt x="44335" y="306793"/>
                </a:lnTo>
                <a:lnTo>
                  <a:pt x="42926" y="315087"/>
                </a:lnTo>
                <a:lnTo>
                  <a:pt x="37592" y="322821"/>
                </a:lnTo>
                <a:lnTo>
                  <a:pt x="30302" y="335330"/>
                </a:lnTo>
                <a:lnTo>
                  <a:pt x="36360" y="346138"/>
                </a:lnTo>
                <a:lnTo>
                  <a:pt x="44919" y="356450"/>
                </a:lnTo>
                <a:lnTo>
                  <a:pt x="53695" y="365353"/>
                </a:lnTo>
                <a:lnTo>
                  <a:pt x="60464" y="371919"/>
                </a:lnTo>
                <a:lnTo>
                  <a:pt x="71983" y="367131"/>
                </a:lnTo>
                <a:lnTo>
                  <a:pt x="90741" y="360349"/>
                </a:lnTo>
                <a:lnTo>
                  <a:pt x="110883" y="360502"/>
                </a:lnTo>
                <a:lnTo>
                  <a:pt x="126593" y="376516"/>
                </a:lnTo>
                <a:lnTo>
                  <a:pt x="130708" y="392036"/>
                </a:lnTo>
                <a:lnTo>
                  <a:pt x="133667" y="399630"/>
                </a:lnTo>
                <a:lnTo>
                  <a:pt x="147624" y="402031"/>
                </a:lnTo>
                <a:lnTo>
                  <a:pt x="184746" y="401955"/>
                </a:lnTo>
                <a:lnTo>
                  <a:pt x="187528" y="384937"/>
                </a:lnTo>
                <a:lnTo>
                  <a:pt x="190258" y="374370"/>
                </a:lnTo>
                <a:lnTo>
                  <a:pt x="196634" y="367423"/>
                </a:lnTo>
                <a:lnTo>
                  <a:pt x="210337" y="361289"/>
                </a:lnTo>
                <a:lnTo>
                  <a:pt x="215315" y="360349"/>
                </a:lnTo>
                <a:lnTo>
                  <a:pt x="223507" y="358800"/>
                </a:lnTo>
                <a:lnTo>
                  <a:pt x="232460" y="361429"/>
                </a:lnTo>
                <a:lnTo>
                  <a:pt x="241109" y="366560"/>
                </a:lnTo>
                <a:lnTo>
                  <a:pt x="253301" y="371513"/>
                </a:lnTo>
                <a:lnTo>
                  <a:pt x="266052" y="358800"/>
                </a:lnTo>
                <a:lnTo>
                  <a:pt x="288201" y="336702"/>
                </a:lnTo>
                <a:lnTo>
                  <a:pt x="285089" y="331470"/>
                </a:lnTo>
                <a:lnTo>
                  <a:pt x="276834" y="317601"/>
                </a:lnTo>
                <a:lnTo>
                  <a:pt x="272173" y="308978"/>
                </a:lnTo>
                <a:lnTo>
                  <a:pt x="274561" y="299288"/>
                </a:lnTo>
                <a:lnTo>
                  <a:pt x="284327" y="276974"/>
                </a:lnTo>
                <a:lnTo>
                  <a:pt x="316318" y="268884"/>
                </a:lnTo>
                <a:lnTo>
                  <a:pt x="316928" y="219468"/>
                </a:lnTo>
                <a:close/>
              </a:path>
              <a:path w="557530" h="402589">
                <a:moveTo>
                  <a:pt x="451396" y="91160"/>
                </a:moveTo>
                <a:lnTo>
                  <a:pt x="438924" y="74841"/>
                </a:lnTo>
                <a:lnTo>
                  <a:pt x="416902" y="73875"/>
                </a:lnTo>
                <a:lnTo>
                  <a:pt x="399453" y="89725"/>
                </a:lnTo>
                <a:lnTo>
                  <a:pt x="398907" y="109677"/>
                </a:lnTo>
                <a:lnTo>
                  <a:pt x="411848" y="124879"/>
                </a:lnTo>
                <a:lnTo>
                  <a:pt x="434809" y="126479"/>
                </a:lnTo>
                <a:lnTo>
                  <a:pt x="451104" y="112001"/>
                </a:lnTo>
                <a:lnTo>
                  <a:pt x="451396" y="91160"/>
                </a:lnTo>
                <a:close/>
              </a:path>
              <a:path w="557530" h="402589">
                <a:moveTo>
                  <a:pt x="471792" y="151587"/>
                </a:moveTo>
                <a:lnTo>
                  <a:pt x="450570" y="138150"/>
                </a:lnTo>
                <a:lnTo>
                  <a:pt x="441972" y="138226"/>
                </a:lnTo>
                <a:lnTo>
                  <a:pt x="436486" y="141351"/>
                </a:lnTo>
                <a:lnTo>
                  <a:pt x="431190" y="146392"/>
                </a:lnTo>
                <a:lnTo>
                  <a:pt x="423176" y="152222"/>
                </a:lnTo>
                <a:lnTo>
                  <a:pt x="414782" y="142786"/>
                </a:lnTo>
                <a:lnTo>
                  <a:pt x="410349" y="139814"/>
                </a:lnTo>
                <a:lnTo>
                  <a:pt x="402310" y="136385"/>
                </a:lnTo>
                <a:lnTo>
                  <a:pt x="390639" y="142417"/>
                </a:lnTo>
                <a:lnTo>
                  <a:pt x="383184" y="147459"/>
                </a:lnTo>
                <a:lnTo>
                  <a:pt x="378879" y="154914"/>
                </a:lnTo>
                <a:lnTo>
                  <a:pt x="376656" y="168173"/>
                </a:lnTo>
                <a:lnTo>
                  <a:pt x="412699" y="192036"/>
                </a:lnTo>
                <a:lnTo>
                  <a:pt x="445477" y="189750"/>
                </a:lnTo>
                <a:lnTo>
                  <a:pt x="467639" y="172529"/>
                </a:lnTo>
                <a:lnTo>
                  <a:pt x="471792" y="151587"/>
                </a:lnTo>
                <a:close/>
              </a:path>
              <a:path w="557530" h="402589">
                <a:moveTo>
                  <a:pt x="557441" y="160807"/>
                </a:moveTo>
                <a:lnTo>
                  <a:pt x="550938" y="155524"/>
                </a:lnTo>
                <a:lnTo>
                  <a:pt x="546379" y="152069"/>
                </a:lnTo>
                <a:lnTo>
                  <a:pt x="541578" y="149110"/>
                </a:lnTo>
                <a:lnTo>
                  <a:pt x="534339" y="145300"/>
                </a:lnTo>
                <a:lnTo>
                  <a:pt x="534022" y="120523"/>
                </a:lnTo>
                <a:lnTo>
                  <a:pt x="533958" y="114173"/>
                </a:lnTo>
                <a:lnTo>
                  <a:pt x="540689" y="110744"/>
                </a:lnTo>
                <a:lnTo>
                  <a:pt x="545147" y="107657"/>
                </a:lnTo>
                <a:lnTo>
                  <a:pt x="549275" y="104114"/>
                </a:lnTo>
                <a:lnTo>
                  <a:pt x="555053" y="99263"/>
                </a:lnTo>
                <a:lnTo>
                  <a:pt x="553085" y="88214"/>
                </a:lnTo>
                <a:lnTo>
                  <a:pt x="549935" y="78905"/>
                </a:lnTo>
                <a:lnTo>
                  <a:pt x="545706" y="70040"/>
                </a:lnTo>
                <a:lnTo>
                  <a:pt x="541045" y="61290"/>
                </a:lnTo>
                <a:lnTo>
                  <a:pt x="540486" y="60248"/>
                </a:lnTo>
                <a:lnTo>
                  <a:pt x="518337" y="60655"/>
                </a:lnTo>
                <a:lnTo>
                  <a:pt x="511683" y="61290"/>
                </a:lnTo>
                <a:lnTo>
                  <a:pt x="504063" y="56070"/>
                </a:lnTo>
                <a:lnTo>
                  <a:pt x="499554" y="52984"/>
                </a:lnTo>
                <a:lnTo>
                  <a:pt x="499554" y="118237"/>
                </a:lnTo>
                <a:lnTo>
                  <a:pt x="499287" y="149987"/>
                </a:lnTo>
                <a:lnTo>
                  <a:pt x="485508" y="179108"/>
                </a:lnTo>
                <a:lnTo>
                  <a:pt x="456641" y="200748"/>
                </a:lnTo>
                <a:lnTo>
                  <a:pt x="418769" y="208178"/>
                </a:lnTo>
                <a:lnTo>
                  <a:pt x="398259" y="201739"/>
                </a:lnTo>
                <a:lnTo>
                  <a:pt x="387146" y="198247"/>
                </a:lnTo>
                <a:lnTo>
                  <a:pt x="363918" y="175958"/>
                </a:lnTo>
                <a:lnTo>
                  <a:pt x="351205" y="146278"/>
                </a:lnTo>
                <a:lnTo>
                  <a:pt x="351155" y="114173"/>
                </a:lnTo>
                <a:lnTo>
                  <a:pt x="365887" y="84620"/>
                </a:lnTo>
                <a:lnTo>
                  <a:pt x="394093" y="64985"/>
                </a:lnTo>
                <a:lnTo>
                  <a:pt x="397535" y="62598"/>
                </a:lnTo>
                <a:lnTo>
                  <a:pt x="435305" y="56070"/>
                </a:lnTo>
                <a:lnTo>
                  <a:pt x="465963" y="66408"/>
                </a:lnTo>
                <a:lnTo>
                  <a:pt x="487908" y="88760"/>
                </a:lnTo>
                <a:lnTo>
                  <a:pt x="499554" y="118237"/>
                </a:lnTo>
                <a:lnTo>
                  <a:pt x="499554" y="52984"/>
                </a:lnTo>
                <a:lnTo>
                  <a:pt x="491807" y="47675"/>
                </a:lnTo>
                <a:lnTo>
                  <a:pt x="493547" y="22313"/>
                </a:lnTo>
                <a:lnTo>
                  <a:pt x="494157" y="13525"/>
                </a:lnTo>
                <a:lnTo>
                  <a:pt x="452374" y="1282"/>
                </a:lnTo>
                <a:lnTo>
                  <a:pt x="436448" y="22212"/>
                </a:lnTo>
                <a:lnTo>
                  <a:pt x="414489" y="22313"/>
                </a:lnTo>
                <a:lnTo>
                  <a:pt x="407187" y="20231"/>
                </a:lnTo>
                <a:lnTo>
                  <a:pt x="403148" y="13589"/>
                </a:lnTo>
                <a:lnTo>
                  <a:pt x="390969" y="0"/>
                </a:lnTo>
                <a:lnTo>
                  <a:pt x="353453" y="17957"/>
                </a:lnTo>
                <a:lnTo>
                  <a:pt x="355854" y="46355"/>
                </a:lnTo>
                <a:lnTo>
                  <a:pt x="340779" y="61722"/>
                </a:lnTo>
                <a:lnTo>
                  <a:pt x="335140" y="64985"/>
                </a:lnTo>
                <a:lnTo>
                  <a:pt x="327698" y="63411"/>
                </a:lnTo>
                <a:lnTo>
                  <a:pt x="307225" y="64236"/>
                </a:lnTo>
                <a:lnTo>
                  <a:pt x="294335" y="103873"/>
                </a:lnTo>
                <a:lnTo>
                  <a:pt x="316788" y="120523"/>
                </a:lnTo>
                <a:lnTo>
                  <a:pt x="316014" y="140195"/>
                </a:lnTo>
                <a:lnTo>
                  <a:pt x="314083" y="149237"/>
                </a:lnTo>
                <a:lnTo>
                  <a:pt x="307670" y="154774"/>
                </a:lnTo>
                <a:lnTo>
                  <a:pt x="293458" y="163944"/>
                </a:lnTo>
                <a:lnTo>
                  <a:pt x="310921" y="203835"/>
                </a:lnTo>
                <a:lnTo>
                  <a:pt x="323875" y="202501"/>
                </a:lnTo>
                <a:lnTo>
                  <a:pt x="333578" y="201739"/>
                </a:lnTo>
                <a:lnTo>
                  <a:pt x="341820" y="203504"/>
                </a:lnTo>
                <a:lnTo>
                  <a:pt x="350342" y="209804"/>
                </a:lnTo>
                <a:lnTo>
                  <a:pt x="357403" y="218592"/>
                </a:lnTo>
                <a:lnTo>
                  <a:pt x="359054" y="225920"/>
                </a:lnTo>
                <a:lnTo>
                  <a:pt x="357873" y="234962"/>
                </a:lnTo>
                <a:lnTo>
                  <a:pt x="356438" y="248932"/>
                </a:lnTo>
                <a:lnTo>
                  <a:pt x="396849" y="263347"/>
                </a:lnTo>
                <a:lnTo>
                  <a:pt x="410895" y="240741"/>
                </a:lnTo>
                <a:lnTo>
                  <a:pt x="440524" y="241211"/>
                </a:lnTo>
                <a:lnTo>
                  <a:pt x="445643" y="247002"/>
                </a:lnTo>
                <a:lnTo>
                  <a:pt x="449262" y="251269"/>
                </a:lnTo>
                <a:lnTo>
                  <a:pt x="452475" y="256146"/>
                </a:lnTo>
                <a:lnTo>
                  <a:pt x="456361" y="263753"/>
                </a:lnTo>
                <a:lnTo>
                  <a:pt x="495122" y="247281"/>
                </a:lnTo>
                <a:lnTo>
                  <a:pt x="495769" y="240741"/>
                </a:lnTo>
                <a:lnTo>
                  <a:pt x="496354" y="234848"/>
                </a:lnTo>
                <a:lnTo>
                  <a:pt x="494652" y="226021"/>
                </a:lnTo>
                <a:lnTo>
                  <a:pt x="495211" y="217678"/>
                </a:lnTo>
                <a:lnTo>
                  <a:pt x="502081" y="208178"/>
                </a:lnTo>
                <a:lnTo>
                  <a:pt x="503174" y="206654"/>
                </a:lnTo>
                <a:lnTo>
                  <a:pt x="512368" y="200037"/>
                </a:lnTo>
                <a:lnTo>
                  <a:pt x="521119" y="198412"/>
                </a:lnTo>
                <a:lnTo>
                  <a:pt x="530771" y="199453"/>
                </a:lnTo>
                <a:lnTo>
                  <a:pt x="542620" y="200875"/>
                </a:lnTo>
                <a:lnTo>
                  <a:pt x="543534" y="198412"/>
                </a:lnTo>
                <a:lnTo>
                  <a:pt x="557441" y="1608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53" name="ee4pContent3">
            <a:extLst>
              <a:ext uri="{FF2B5EF4-FFF2-40B4-BE49-F238E27FC236}">
                <a16:creationId xmlns:a16="http://schemas.microsoft.com/office/drawing/2014/main" xmlns="" id="{749BED8A-3680-8A59-55C6-F0A6F6A66EA5}"/>
              </a:ext>
            </a:extLst>
          </p:cNvPr>
          <p:cNvSpPr txBox="1"/>
          <p:nvPr/>
        </p:nvSpPr>
        <p:spPr>
          <a:xfrm>
            <a:off x="593874" y="5315636"/>
            <a:ext cx="2695640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7719A"/>
                </a:solidFill>
              </a:rPr>
              <a:t>отсутствие «гибкой» профессиональной мобильности</a:t>
            </a:r>
            <a:endParaRPr lang="ru-RU" dirty="0">
              <a:solidFill>
                <a:srgbClr val="47719A"/>
              </a:solidFill>
            </a:endParaRPr>
          </a:p>
        </p:txBody>
      </p:sp>
      <p:sp>
        <p:nvSpPr>
          <p:cNvPr id="88" name="ee4pContent2">
            <a:extLst>
              <a:ext uri="{FF2B5EF4-FFF2-40B4-BE49-F238E27FC236}">
                <a16:creationId xmlns:a16="http://schemas.microsoft.com/office/drawing/2014/main" xmlns="" id="{0DB4FB78-CFB8-4C56-5EAE-B0FCBB859D28}"/>
              </a:ext>
            </a:extLst>
          </p:cNvPr>
          <p:cNvSpPr txBox="1"/>
          <p:nvPr/>
        </p:nvSpPr>
        <p:spPr>
          <a:xfrm>
            <a:off x="6430625" y="4851445"/>
            <a:ext cx="2283565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Повышение доступа и упрощение процедур 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89" name="ee4pContent2">
            <a:extLst>
              <a:ext uri="{FF2B5EF4-FFF2-40B4-BE49-F238E27FC236}">
                <a16:creationId xmlns:a16="http://schemas.microsoft.com/office/drawing/2014/main" xmlns="" id="{AE26E99B-732A-0EBA-8010-3523A5621120}"/>
              </a:ext>
            </a:extLst>
          </p:cNvPr>
          <p:cNvSpPr txBox="1"/>
          <p:nvPr/>
        </p:nvSpPr>
        <p:spPr>
          <a:xfrm>
            <a:off x="4973308" y="3060709"/>
            <a:ext cx="1222413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rgbClr val="FFC000"/>
                </a:solidFill>
              </a:rPr>
              <a:t>Регламентация порядка признания профквалификаций</a:t>
            </a:r>
          </a:p>
        </p:txBody>
      </p:sp>
      <p:grpSp>
        <p:nvGrpSpPr>
          <p:cNvPr id="91" name="Google Shape;230;p7"/>
          <p:cNvGrpSpPr/>
          <p:nvPr/>
        </p:nvGrpSpPr>
        <p:grpSpPr>
          <a:xfrm>
            <a:off x="4508563" y="3141545"/>
            <a:ext cx="369828" cy="279888"/>
            <a:chOff x="8037707" y="3551722"/>
            <a:chExt cx="808164" cy="659852"/>
          </a:xfrm>
          <a:solidFill>
            <a:schemeClr val="bg1"/>
          </a:solidFill>
        </p:grpSpPr>
        <p:sp>
          <p:nvSpPr>
            <p:cNvPr id="92" name="Google Shape;231;p7"/>
            <p:cNvSpPr/>
            <p:nvPr/>
          </p:nvSpPr>
          <p:spPr>
            <a:xfrm>
              <a:off x="8052617" y="3933760"/>
              <a:ext cx="793254" cy="277814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714375" y="0"/>
                  </a:move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lnTo>
                    <a:pt x="714375" y="277816"/>
                  </a:lnTo>
                  <a:cubicBezTo>
                    <a:pt x="747198" y="277816"/>
                    <a:pt x="773906" y="251108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close/>
                  <a:moveTo>
                    <a:pt x="734216" y="218284"/>
                  </a:moveTo>
                  <a:cubicBezTo>
                    <a:pt x="734216" y="229238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38"/>
                    <a:pt x="39691" y="218284"/>
                  </a:cubicBezTo>
                  <a:lnTo>
                    <a:pt x="39691" y="59531"/>
                  </a:ln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32;p7"/>
            <p:cNvSpPr/>
            <p:nvPr/>
          </p:nvSpPr>
          <p:spPr>
            <a:xfrm>
              <a:off x="8037707" y="3551722"/>
              <a:ext cx="793254" cy="277815"/>
            </a:xfrm>
            <a:custGeom>
              <a:avLst/>
              <a:gdLst/>
              <a:ahLst/>
              <a:cxnLst/>
              <a:rect l="l" t="t" r="r" b="b"/>
              <a:pathLst>
                <a:path w="773906" h="277815" extrusionOk="0">
                  <a:moveTo>
                    <a:pt x="59531" y="277816"/>
                  </a:moveTo>
                  <a:lnTo>
                    <a:pt x="714375" y="277816"/>
                  </a:lnTo>
                  <a:cubicBezTo>
                    <a:pt x="747198" y="277816"/>
                    <a:pt x="773906" y="251117"/>
                    <a:pt x="773906" y="218284"/>
                  </a:cubicBezTo>
                  <a:lnTo>
                    <a:pt x="773906" y="59531"/>
                  </a:lnTo>
                  <a:cubicBezTo>
                    <a:pt x="773906" y="26708"/>
                    <a:pt x="747198" y="0"/>
                    <a:pt x="714375" y="0"/>
                  </a:cubicBezTo>
                  <a:lnTo>
                    <a:pt x="59531" y="0"/>
                  </a:lnTo>
                  <a:cubicBezTo>
                    <a:pt x="26708" y="0"/>
                    <a:pt x="0" y="26708"/>
                    <a:pt x="0" y="59531"/>
                  </a:cubicBezTo>
                  <a:lnTo>
                    <a:pt x="0" y="218284"/>
                  </a:lnTo>
                  <a:cubicBezTo>
                    <a:pt x="0" y="251108"/>
                    <a:pt x="26708" y="277816"/>
                    <a:pt x="59531" y="277816"/>
                  </a:cubicBezTo>
                  <a:close/>
                  <a:moveTo>
                    <a:pt x="39691" y="59531"/>
                  </a:moveTo>
                  <a:cubicBezTo>
                    <a:pt x="39691" y="48587"/>
                    <a:pt x="48578" y="39691"/>
                    <a:pt x="59531" y="39691"/>
                  </a:cubicBezTo>
                  <a:lnTo>
                    <a:pt x="714375" y="39691"/>
                  </a:lnTo>
                  <a:cubicBezTo>
                    <a:pt x="725329" y="39691"/>
                    <a:pt x="734216" y="48587"/>
                    <a:pt x="734216" y="59531"/>
                  </a:cubicBezTo>
                  <a:lnTo>
                    <a:pt x="734216" y="218284"/>
                  </a:lnTo>
                  <a:cubicBezTo>
                    <a:pt x="734216" y="229229"/>
                    <a:pt x="725329" y="238125"/>
                    <a:pt x="714375" y="238125"/>
                  </a:cubicBezTo>
                  <a:lnTo>
                    <a:pt x="59531" y="238125"/>
                  </a:lnTo>
                  <a:cubicBezTo>
                    <a:pt x="48578" y="238125"/>
                    <a:pt x="39691" y="229229"/>
                    <a:pt x="39691" y="218284"/>
                  </a:cubicBezTo>
                  <a:lnTo>
                    <a:pt x="39691" y="5953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33;p7"/>
            <p:cNvSpPr/>
            <p:nvPr/>
          </p:nvSpPr>
          <p:spPr>
            <a:xfrm>
              <a:off x="8444237" y="3631103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34;p7"/>
            <p:cNvSpPr/>
            <p:nvPr/>
          </p:nvSpPr>
          <p:spPr>
            <a:xfrm>
              <a:off x="8444237" y="3710475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19841" y="39681"/>
                  </a:move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237;p7"/>
            <p:cNvSpPr/>
            <p:nvPr/>
          </p:nvSpPr>
          <p:spPr>
            <a:xfrm>
              <a:off x="8442951" y="4013076"/>
              <a:ext cx="305097" cy="39681"/>
            </a:xfrm>
            <a:custGeom>
              <a:avLst/>
              <a:gdLst/>
              <a:ahLst/>
              <a:cxnLst/>
              <a:rect l="l" t="t" r="r" b="b"/>
              <a:pathLst>
                <a:path w="297656" h="39681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81"/>
                    <a:pt x="19841" y="39681"/>
                  </a:cubicBezTo>
                  <a:lnTo>
                    <a:pt x="277806" y="39681"/>
                  </a:lnTo>
                  <a:cubicBezTo>
                    <a:pt x="288769" y="3968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238;p7"/>
            <p:cNvSpPr/>
            <p:nvPr/>
          </p:nvSpPr>
          <p:spPr>
            <a:xfrm>
              <a:off x="8442951" y="4092448"/>
              <a:ext cx="305097" cy="39690"/>
            </a:xfrm>
            <a:custGeom>
              <a:avLst/>
              <a:gdLst/>
              <a:ahLst/>
              <a:cxnLst/>
              <a:rect l="l" t="t" r="r" b="b"/>
              <a:pathLst>
                <a:path w="297656" h="39690" extrusionOk="0">
                  <a:moveTo>
                    <a:pt x="277806" y="0"/>
                  </a:moveTo>
                  <a:lnTo>
                    <a:pt x="19841" y="0"/>
                  </a:lnTo>
                  <a:cubicBezTo>
                    <a:pt x="8877" y="0"/>
                    <a:pt x="0" y="8877"/>
                    <a:pt x="0" y="19841"/>
                  </a:cubicBezTo>
                  <a:cubicBezTo>
                    <a:pt x="0" y="30804"/>
                    <a:pt x="8877" y="39691"/>
                    <a:pt x="19841" y="39691"/>
                  </a:cubicBezTo>
                  <a:lnTo>
                    <a:pt x="277806" y="39691"/>
                  </a:lnTo>
                  <a:cubicBezTo>
                    <a:pt x="288769" y="39691"/>
                    <a:pt x="297656" y="30804"/>
                    <a:pt x="297656" y="19841"/>
                  </a:cubicBezTo>
                  <a:cubicBezTo>
                    <a:pt x="297656" y="8877"/>
                    <a:pt x="288769" y="0"/>
                    <a:pt x="27780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244;p7"/>
            <p:cNvSpPr/>
            <p:nvPr/>
          </p:nvSpPr>
          <p:spPr>
            <a:xfrm>
              <a:off x="8169790" y="3617185"/>
              <a:ext cx="142364" cy="139884"/>
            </a:xfrm>
            <a:custGeom>
              <a:avLst/>
              <a:gdLst/>
              <a:ahLst/>
              <a:cxnLst/>
              <a:rect l="l" t="t" r="r" b="b"/>
              <a:pathLst>
                <a:path w="138893" h="139884" extrusionOk="0">
                  <a:moveTo>
                    <a:pt x="9639" y="119063"/>
                  </a:moveTo>
                  <a:cubicBezTo>
                    <a:pt x="10001" y="119063"/>
                    <a:pt x="45663" y="120225"/>
                    <a:pt x="62417" y="136970"/>
                  </a:cubicBezTo>
                  <a:cubicBezTo>
                    <a:pt x="63341" y="137884"/>
                    <a:pt x="64437" y="138617"/>
                    <a:pt x="65665" y="139122"/>
                  </a:cubicBezTo>
                  <a:cubicBezTo>
                    <a:pt x="66208" y="139332"/>
                    <a:pt x="66761" y="139332"/>
                    <a:pt x="67313" y="139456"/>
                  </a:cubicBezTo>
                  <a:cubicBezTo>
                    <a:pt x="68009" y="139608"/>
                    <a:pt x="68685" y="139884"/>
                    <a:pt x="69437" y="139884"/>
                  </a:cubicBezTo>
                  <a:cubicBezTo>
                    <a:pt x="70247" y="139884"/>
                    <a:pt x="70961" y="139608"/>
                    <a:pt x="71723" y="139417"/>
                  </a:cubicBezTo>
                  <a:cubicBezTo>
                    <a:pt x="72200" y="139303"/>
                    <a:pt x="72695" y="139322"/>
                    <a:pt x="73162" y="139122"/>
                  </a:cubicBezTo>
                  <a:cubicBezTo>
                    <a:pt x="74143" y="138722"/>
                    <a:pt x="75019" y="138093"/>
                    <a:pt x="75819" y="137398"/>
                  </a:cubicBezTo>
                  <a:cubicBezTo>
                    <a:pt x="75991" y="137246"/>
                    <a:pt x="76219" y="137208"/>
                    <a:pt x="76391" y="137027"/>
                  </a:cubicBezTo>
                  <a:cubicBezTo>
                    <a:pt x="77143" y="136331"/>
                    <a:pt x="94431" y="119920"/>
                    <a:pt x="129207" y="119063"/>
                  </a:cubicBezTo>
                  <a:cubicBezTo>
                    <a:pt x="134588" y="118920"/>
                    <a:pt x="138894" y="114529"/>
                    <a:pt x="138894" y="109137"/>
                  </a:cubicBezTo>
                  <a:lnTo>
                    <a:pt x="138894" y="9925"/>
                  </a:lnTo>
                  <a:cubicBezTo>
                    <a:pt x="138894" y="7249"/>
                    <a:pt x="137808" y="4696"/>
                    <a:pt x="135912" y="2829"/>
                  </a:cubicBezTo>
                  <a:cubicBezTo>
                    <a:pt x="133988" y="972"/>
                    <a:pt x="131607" y="57"/>
                    <a:pt x="128749" y="0"/>
                  </a:cubicBezTo>
                  <a:cubicBezTo>
                    <a:pt x="99184" y="714"/>
                    <a:pt x="79477" y="11144"/>
                    <a:pt x="69656" y="17926"/>
                  </a:cubicBezTo>
                  <a:cubicBezTo>
                    <a:pt x="46482" y="1105"/>
                    <a:pt x="11782" y="38"/>
                    <a:pt x="10154" y="0"/>
                  </a:cubicBezTo>
                  <a:cubicBezTo>
                    <a:pt x="7572" y="114"/>
                    <a:pt x="4905" y="972"/>
                    <a:pt x="2981" y="2829"/>
                  </a:cubicBezTo>
                  <a:cubicBezTo>
                    <a:pt x="1086" y="468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-19" y="114510"/>
                    <a:pt x="4277" y="118910"/>
                    <a:pt x="9639" y="119063"/>
                  </a:cubicBezTo>
                  <a:close/>
                  <a:moveTo>
                    <a:pt x="79353" y="35347"/>
                  </a:moveTo>
                  <a:cubicBezTo>
                    <a:pt x="84858" y="31194"/>
                    <a:pt x="97984" y="23060"/>
                    <a:pt x="119044" y="20555"/>
                  </a:cubicBezTo>
                  <a:lnTo>
                    <a:pt x="119044" y="99812"/>
                  </a:lnTo>
                  <a:cubicBezTo>
                    <a:pt x="101860" y="101537"/>
                    <a:pt x="88735" y="106537"/>
                    <a:pt x="79353" y="111423"/>
                  </a:cubicBezTo>
                  <a:lnTo>
                    <a:pt x="79353" y="35347"/>
                  </a:lnTo>
                  <a:close/>
                  <a:moveTo>
                    <a:pt x="19822" y="20774"/>
                  </a:moveTo>
                  <a:cubicBezTo>
                    <a:pt x="30852" y="22250"/>
                    <a:pt x="48111" y="26241"/>
                    <a:pt x="59512" y="35623"/>
                  </a:cubicBezTo>
                  <a:lnTo>
                    <a:pt x="59512" y="111319"/>
                  </a:lnTo>
                  <a:cubicBezTo>
                    <a:pt x="45377" y="104223"/>
                    <a:pt x="29699" y="101146"/>
                    <a:pt x="19822" y="100003"/>
                  </a:cubicBezTo>
                  <a:lnTo>
                    <a:pt x="19822" y="20774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45;p7"/>
            <p:cNvSpPr/>
            <p:nvPr/>
          </p:nvSpPr>
          <p:spPr>
            <a:xfrm>
              <a:off x="8181990" y="3999419"/>
              <a:ext cx="142396" cy="139884"/>
            </a:xfrm>
            <a:custGeom>
              <a:avLst/>
              <a:gdLst/>
              <a:ahLst/>
              <a:cxnLst/>
              <a:rect l="l" t="t" r="r" b="b"/>
              <a:pathLst>
                <a:path w="138922" h="139884" extrusionOk="0">
                  <a:moveTo>
                    <a:pt x="128749" y="0"/>
                  </a:moveTo>
                  <a:cubicBezTo>
                    <a:pt x="99184" y="724"/>
                    <a:pt x="79477" y="11144"/>
                    <a:pt x="69656" y="17936"/>
                  </a:cubicBezTo>
                  <a:cubicBezTo>
                    <a:pt x="46482" y="1114"/>
                    <a:pt x="11782" y="48"/>
                    <a:pt x="10154" y="0"/>
                  </a:cubicBezTo>
                  <a:cubicBezTo>
                    <a:pt x="7572" y="124"/>
                    <a:pt x="4905" y="981"/>
                    <a:pt x="2981" y="2838"/>
                  </a:cubicBezTo>
                  <a:cubicBezTo>
                    <a:pt x="1086" y="4696"/>
                    <a:pt x="0" y="7249"/>
                    <a:pt x="0" y="9925"/>
                  </a:cubicBezTo>
                  <a:lnTo>
                    <a:pt x="0" y="109147"/>
                  </a:lnTo>
                  <a:cubicBezTo>
                    <a:pt x="0" y="114510"/>
                    <a:pt x="4305" y="118910"/>
                    <a:pt x="9668" y="119063"/>
                  </a:cubicBezTo>
                  <a:cubicBezTo>
                    <a:pt x="10030" y="119063"/>
                    <a:pt x="45691" y="120225"/>
                    <a:pt x="62446" y="136969"/>
                  </a:cubicBezTo>
                  <a:cubicBezTo>
                    <a:pt x="63370" y="137884"/>
                    <a:pt x="64465" y="138627"/>
                    <a:pt x="65694" y="139122"/>
                  </a:cubicBezTo>
                  <a:cubicBezTo>
                    <a:pt x="66237" y="139332"/>
                    <a:pt x="66789" y="139332"/>
                    <a:pt x="67342" y="139456"/>
                  </a:cubicBezTo>
                  <a:cubicBezTo>
                    <a:pt x="68037" y="139617"/>
                    <a:pt x="68713" y="139884"/>
                    <a:pt x="69466" y="139884"/>
                  </a:cubicBezTo>
                  <a:cubicBezTo>
                    <a:pt x="70275" y="139884"/>
                    <a:pt x="70990" y="139617"/>
                    <a:pt x="71752" y="139417"/>
                  </a:cubicBezTo>
                  <a:cubicBezTo>
                    <a:pt x="72228" y="139294"/>
                    <a:pt x="72723" y="139322"/>
                    <a:pt x="73190" y="139122"/>
                  </a:cubicBezTo>
                  <a:cubicBezTo>
                    <a:pt x="74171" y="138722"/>
                    <a:pt x="75047" y="138103"/>
                    <a:pt x="75848" y="137398"/>
                  </a:cubicBezTo>
                  <a:cubicBezTo>
                    <a:pt x="76019" y="137246"/>
                    <a:pt x="76248" y="137198"/>
                    <a:pt x="76419" y="137027"/>
                  </a:cubicBezTo>
                  <a:cubicBezTo>
                    <a:pt x="77172" y="136331"/>
                    <a:pt x="94459" y="119920"/>
                    <a:pt x="129235" y="119063"/>
                  </a:cubicBezTo>
                  <a:cubicBezTo>
                    <a:pt x="134617" y="118929"/>
                    <a:pt x="138922" y="114529"/>
                    <a:pt x="138922" y="109147"/>
                  </a:cubicBezTo>
                  <a:lnTo>
                    <a:pt x="138922" y="9925"/>
                  </a:lnTo>
                  <a:cubicBezTo>
                    <a:pt x="138922" y="7249"/>
                    <a:pt x="137836" y="4696"/>
                    <a:pt x="135941" y="2838"/>
                  </a:cubicBezTo>
                  <a:cubicBezTo>
                    <a:pt x="133988" y="981"/>
                    <a:pt x="131616" y="57"/>
                    <a:pt x="128749" y="0"/>
                  </a:cubicBezTo>
                  <a:close/>
                  <a:moveTo>
                    <a:pt x="59531" y="111319"/>
                  </a:moveTo>
                  <a:cubicBezTo>
                    <a:pt x="45396" y="104232"/>
                    <a:pt x="29718" y="101146"/>
                    <a:pt x="19841" y="100003"/>
                  </a:cubicBezTo>
                  <a:lnTo>
                    <a:pt x="19841" y="20793"/>
                  </a:lnTo>
                  <a:cubicBezTo>
                    <a:pt x="30871" y="22260"/>
                    <a:pt x="48130" y="26251"/>
                    <a:pt x="59531" y="35633"/>
                  </a:cubicBezTo>
                  <a:lnTo>
                    <a:pt x="59531" y="111319"/>
                  </a:lnTo>
                  <a:close/>
                  <a:moveTo>
                    <a:pt x="119063" y="99812"/>
                  </a:moveTo>
                  <a:cubicBezTo>
                    <a:pt x="101879" y="101546"/>
                    <a:pt x="88754" y="106547"/>
                    <a:pt x="79372" y="111423"/>
                  </a:cubicBezTo>
                  <a:lnTo>
                    <a:pt x="79372" y="35347"/>
                  </a:lnTo>
                  <a:cubicBezTo>
                    <a:pt x="84877" y="31204"/>
                    <a:pt x="98003" y="23060"/>
                    <a:pt x="119063" y="20564"/>
                  </a:cubicBezTo>
                  <a:lnTo>
                    <a:pt x="119063" y="99812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ee4pContent2">
            <a:extLst>
              <a:ext uri="{FF2B5EF4-FFF2-40B4-BE49-F238E27FC236}">
                <a16:creationId xmlns:a16="http://schemas.microsoft.com/office/drawing/2014/main" xmlns="" id="{0DB4FB78-CFB8-4C56-5EAE-B0FCBB859D28}"/>
              </a:ext>
            </a:extLst>
          </p:cNvPr>
          <p:cNvSpPr txBox="1"/>
          <p:nvPr/>
        </p:nvSpPr>
        <p:spPr>
          <a:xfrm>
            <a:off x="6419393" y="5368671"/>
            <a:ext cx="2308544" cy="394851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algn="just" fontAlgn="ctr">
              <a:lnSpc>
                <a:spcPct val="90000"/>
              </a:lnSpc>
              <a:buNone/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Повышение эффективности и качества человеческого капитала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121" name="ee4pContent3">
            <a:extLst>
              <a:ext uri="{FF2B5EF4-FFF2-40B4-BE49-F238E27FC236}">
                <a16:creationId xmlns:a16="http://schemas.microsoft.com/office/drawing/2014/main" xmlns="" id="{749BED8A-3680-8A59-55C6-F0A6F6A66EA5}"/>
              </a:ext>
            </a:extLst>
          </p:cNvPr>
          <p:cNvSpPr txBox="1"/>
          <p:nvPr/>
        </p:nvSpPr>
        <p:spPr>
          <a:xfrm>
            <a:off x="687518" y="3250751"/>
            <a:ext cx="2434615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7719A"/>
                </a:solidFill>
              </a:rPr>
              <a:t>разрозненность понятийного аппарата</a:t>
            </a:r>
            <a:endParaRPr lang="ru-RU" dirty="0">
              <a:solidFill>
                <a:srgbClr val="47719A"/>
              </a:solidFill>
            </a:endParaRPr>
          </a:p>
        </p:txBody>
      </p:sp>
      <p:sp>
        <p:nvSpPr>
          <p:cNvPr id="122" name="ee4pContent3">
            <a:extLst>
              <a:ext uri="{FF2B5EF4-FFF2-40B4-BE49-F238E27FC236}">
                <a16:creationId xmlns:a16="http://schemas.microsoft.com/office/drawing/2014/main" xmlns="" id="{749BED8A-3680-8A59-55C6-F0A6F6A66EA5}"/>
              </a:ext>
            </a:extLst>
          </p:cNvPr>
          <p:cNvSpPr txBox="1"/>
          <p:nvPr/>
        </p:nvSpPr>
        <p:spPr>
          <a:xfrm>
            <a:off x="667156" y="3638583"/>
            <a:ext cx="2434615" cy="369332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>
            <a:defPPr>
              <a:defRPr lang="en-US"/>
            </a:defPPr>
            <a:lvl1pPr>
              <a:buSzPct val="100000"/>
              <a:buFont typeface="Trebuchet MS" panose="020B0603020202020204" pitchFamily="34" charset="0"/>
              <a:buChar char="​"/>
              <a:defRPr sz="1200">
                <a:solidFill>
                  <a:srgbClr val="545454"/>
                </a:solidFill>
                <a:latin typeface="Trebuchet MS" panose="020B0603020202020204" pitchFamily="34" charset="0"/>
                <a:cs typeface="Arial" pitchFamily="34" charset="0"/>
              </a:defRPr>
            </a:lvl1pPr>
            <a:lvl2pPr marL="324000" lvl="1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2pPr>
            <a:lvl3pPr marL="648000" lvl="2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–"/>
              <a:defRPr sz="1200">
                <a:solidFill>
                  <a:srgbClr val="545454"/>
                </a:solidFill>
                <a:latin typeface="Trebuchet MS" panose="020B0603020202020204" pitchFamily="34" charset="0"/>
              </a:defRPr>
            </a:lvl3pPr>
            <a:lvl4pPr marL="0" lvl="3">
              <a:buSzPct val="100000"/>
              <a:buFont typeface="Trebuchet MS" panose="020B0603020202020204" pitchFamily="34" charset="0"/>
              <a:buChar char="​"/>
              <a:defRPr sz="1600">
                <a:solidFill>
                  <a:srgbClr val="295E7E"/>
                </a:solidFill>
                <a:latin typeface="Trebuchet MS" panose="020B0603020202020204" pitchFamily="34" charset="0"/>
              </a:defRPr>
            </a:lvl4pPr>
            <a:lvl5pPr marL="0" lvl="4">
              <a:buSzPct val="100000"/>
              <a:buFont typeface="Trebuchet MS" panose="020B0603020202020204" pitchFamily="34" charset="0"/>
              <a:buChar char="​"/>
              <a:defRPr sz="1600" b="1">
                <a:solidFill>
                  <a:srgbClr val="545454"/>
                </a:solidFill>
                <a:latin typeface="Trebuchet MS" panose="020B0603020202020204" pitchFamily="34" charset="0"/>
              </a:defRPr>
            </a:lvl5pPr>
            <a:lvl6pPr marL="324000" lvl="5" indent="-216000">
              <a:buClr>
                <a:srgbClr val="295E7E"/>
              </a:buClr>
              <a:buSzPct val="100000"/>
              <a:buFont typeface="Trebuchet MS" panose="020B0603020202020204" pitchFamily="34" charset="0"/>
              <a:buChar char="•"/>
              <a:defRPr sz="1600">
                <a:solidFill>
                  <a:srgbClr val="545454"/>
                </a:solidFill>
                <a:latin typeface="Trebuchet MS" panose="020B0603020202020204" pitchFamily="34" charset="0"/>
              </a:defRPr>
            </a:lvl6pPr>
            <a:lvl7pPr marL="0" lvl="6">
              <a:buSzPct val="100000"/>
              <a:buFont typeface="Trebuchet MS" panose="020B0603020202020204" pitchFamily="34" charset="0"/>
              <a:buChar char="​"/>
              <a:defRPr sz="4400">
                <a:solidFill>
                  <a:srgbClr val="545454"/>
                </a:solidFill>
                <a:latin typeface="Trebuchet MS" panose="020B0603020202020204" pitchFamily="34" charset="0"/>
              </a:defRPr>
            </a:lvl7pPr>
            <a:lvl8pPr marL="0" lvl="7">
              <a:buSzPct val="100000"/>
              <a:buFont typeface="Trebuchet MS" panose="020B0603020202020204" pitchFamily="34" charset="0"/>
              <a:buChar char="​"/>
              <a:defRPr sz="5400">
                <a:solidFill>
                  <a:srgbClr val="295E7E"/>
                </a:solidFill>
                <a:latin typeface="Trebuchet MS" panose="020B0603020202020204" pitchFamily="34" charset="0"/>
              </a:defRPr>
            </a:lvl8pPr>
            <a:lvl9pPr marL="0" lvl="8">
              <a:buSzPct val="100000"/>
              <a:buFont typeface="Trebuchet MS" panose="020B0603020202020204" pitchFamily="34" charset="0"/>
              <a:buChar char="​"/>
              <a:defRPr sz="2400">
                <a:solidFill>
                  <a:srgbClr val="295E7E"/>
                </a:solidFill>
                <a:latin typeface="Trebuchet MS" panose="020B0603020202020204" pitchFamily="34" charset="0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rgbClr val="47719A"/>
                </a:solidFill>
              </a:rPr>
              <a:t>отсутствие единого порядка проведения сертификации</a:t>
            </a:r>
            <a:endParaRPr lang="ru-RU" dirty="0">
              <a:solidFill>
                <a:srgbClr val="47719A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56358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=""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478" y="109016"/>
            <a:ext cx="8161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rebuchet MS" panose="020B0603020202020204" pitchFamily="34" charset="0"/>
              </a:rPr>
              <a:t>МЕЖДУНАРОДНЫЙ ОПЫТ ПО ЗАКОНОДАТЕЛЬНОМУ ЗАКРЕПЛЕНИЮ СЕРТИФИКАЦИИ СПЕЦИАЛИСТОВ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1B0C6044-9B83-4CD7-B284-2316FF04D759}"/>
              </a:ext>
            </a:extLst>
          </p:cNvPr>
          <p:cNvSpPr/>
          <p:nvPr/>
        </p:nvSpPr>
        <p:spPr>
          <a:xfrm>
            <a:off x="1215813" y="2980325"/>
            <a:ext cx="7741920" cy="1415772"/>
          </a:xfrm>
          <a:prstGeom prst="rect">
            <a:avLst/>
          </a:prstGeom>
          <a:ln>
            <a:solidFill>
              <a:srgbClr val="4F7B8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rebuchet MS" panose="020B0603020202020204" pitchFamily="34" charset="0"/>
              </a:rPr>
              <a:t>Действует Закон «О профессиях» от 1 сентября 2008 г.</a:t>
            </a:r>
          </a:p>
          <a:p>
            <a:pPr algn="just"/>
            <a:r>
              <a:rPr lang="ru-RU" sz="1200" dirty="0">
                <a:latin typeface="Trebuchet MS" panose="020B0603020202020204" pitchFamily="34" charset="0"/>
              </a:rPr>
              <a:t>Внедрена и действует система национальной Целью создания единого Закона «О профессиях» является создание целостной системы профессиональных квалификаций и обеспечение ее функционирования в целях повышения конкурентоспособности эстонской экономики, мониторинга и прогнозирования потребностей в рабочей силе, а также содействия развитию, оценке, подтверждению и сравнению компетентности людей. </a:t>
            </a:r>
          </a:p>
          <a:p>
            <a:pPr algn="just"/>
            <a:r>
              <a:rPr lang="ru-RU" sz="14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Kutsekoda</a:t>
            </a:r>
            <a:r>
              <a:rPr lang="ru-RU" sz="1200" dirty="0">
                <a:latin typeface="Trebuchet MS" panose="020B0603020202020204" pitchFamily="34" charset="0"/>
              </a:rPr>
              <a:t> (квалификационный орган Эстонии, созданный в 2001 году)</a:t>
            </a:r>
            <a:endParaRPr lang="x-none" sz="600" dirty="0">
              <a:latin typeface="Trebuchet MS" panose="020B0603020202020204" pitchFamily="3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A37D56BD-8440-4AEB-B3D4-732535EE2D8E}"/>
              </a:ext>
            </a:extLst>
          </p:cNvPr>
          <p:cNvSpPr/>
          <p:nvPr/>
        </p:nvSpPr>
        <p:spPr>
          <a:xfrm>
            <a:off x="-33901" y="3374375"/>
            <a:ext cx="1268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ЭСТОНИЯ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82009" y="6589644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833331E-AFAC-4599-B140-1D3503B983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5" y="2972123"/>
            <a:ext cx="537600" cy="341913"/>
          </a:xfrm>
          <a:prstGeom prst="rect">
            <a:avLst/>
          </a:prstGeom>
          <a:ln>
            <a:solidFill>
              <a:srgbClr val="C3DDFF"/>
            </a:solidFill>
          </a:ln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11E7D17-E700-4624-B78E-DD8112FB818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9" y="1342998"/>
            <a:ext cx="534987" cy="356657"/>
          </a:xfrm>
          <a:prstGeom prst="rect">
            <a:avLst/>
          </a:prstGeom>
          <a:ln>
            <a:solidFill>
              <a:srgbClr val="C3DDFF"/>
            </a:solidFill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3A0EAA9-50AF-4DF5-946A-1F5340E8B60A}"/>
              </a:ext>
            </a:extLst>
          </p:cNvPr>
          <p:cNvSpPr/>
          <p:nvPr/>
        </p:nvSpPr>
        <p:spPr>
          <a:xfrm>
            <a:off x="1215813" y="948346"/>
            <a:ext cx="7741920" cy="1938992"/>
          </a:xfrm>
          <a:prstGeom prst="rect">
            <a:avLst/>
          </a:prstGeom>
          <a:ln>
            <a:solidFill>
              <a:srgbClr val="4F7B8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rebuchet MS" panose="020B0603020202020204" pitchFamily="34" charset="0"/>
              </a:rPr>
              <a:t>Создана система квалификаций, в основе которой лежат отраслевые рамки с системой академических и профессиональных квалификаций. </a:t>
            </a:r>
          </a:p>
          <a:p>
            <a:pPr lvl="0" algn="just"/>
            <a:r>
              <a:rPr lang="ru-RU" sz="1200" dirty="0">
                <a:latin typeface="Trebuchet MS" panose="020B0603020202020204" pitchFamily="34" charset="0"/>
              </a:rPr>
              <a:t>В 2016 году единое Агентство по развитию навыков (при Минтруда), разделилось на 2 агентства</a:t>
            </a:r>
          </a:p>
          <a:p>
            <a:pPr marL="304792" indent="-304792">
              <a:buFont typeface="+mj-lt"/>
              <a:buAutoNum type="arabicParenR"/>
            </a:pPr>
            <a:r>
              <a:rPr lang="ru-RU" sz="12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SkillsFuture</a:t>
            </a:r>
            <a:r>
              <a:rPr lang="ru-RU" sz="1200" dirty="0">
                <a:solidFill>
                  <a:srgbClr val="4F7B8C"/>
                </a:solidFill>
                <a:latin typeface="Trebuchet MS" panose="020B0603020202020204" pitchFamily="34" charset="0"/>
              </a:rPr>
              <a:t> </a:t>
            </a:r>
            <a:r>
              <a:rPr lang="ru-RU" sz="12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Singapore</a:t>
            </a:r>
            <a:r>
              <a:rPr lang="ru-RU" sz="1200" dirty="0">
                <a:solidFill>
                  <a:srgbClr val="4F7B8C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ru-RU" sz="1200" dirty="0">
                <a:latin typeface="Trebuchet MS" panose="020B0603020202020204" pitchFamily="34" charset="0"/>
              </a:rPr>
              <a:t>(при Министерстве образования)</a:t>
            </a:r>
          </a:p>
          <a:p>
            <a:pPr lvl="0"/>
            <a:r>
              <a:rPr lang="ru-RU" sz="1200" b="1" dirty="0">
                <a:latin typeface="Trebuchet MS" panose="020B0603020202020204" pitchFamily="34" charset="0"/>
              </a:rPr>
              <a:t>Цель</a:t>
            </a:r>
            <a:r>
              <a:rPr lang="ru-RU" sz="1200" dirty="0">
                <a:latin typeface="Trebuchet MS" panose="020B0603020202020204" pitchFamily="34" charset="0"/>
              </a:rPr>
              <a:t>: вовлечение системы образования для обеспечения обучения в течении всей жизни </a:t>
            </a:r>
          </a:p>
          <a:p>
            <a:pPr marL="304792" indent="-304792" algn="just">
              <a:buFont typeface="+mj-lt"/>
              <a:buAutoNum type="arabicParenR" startAt="2"/>
            </a:pPr>
            <a:r>
              <a:rPr lang="ru-RU" sz="12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Workforce</a:t>
            </a:r>
            <a:r>
              <a:rPr lang="ru-RU" sz="1200" dirty="0">
                <a:solidFill>
                  <a:srgbClr val="4F7B8C"/>
                </a:solidFill>
                <a:latin typeface="Trebuchet MS" panose="020B0603020202020204" pitchFamily="34" charset="0"/>
              </a:rPr>
              <a:t> </a:t>
            </a:r>
            <a:r>
              <a:rPr lang="ru-RU" sz="1200" dirty="0" err="1">
                <a:solidFill>
                  <a:srgbClr val="4F7B8C"/>
                </a:solidFill>
                <a:latin typeface="Trebuchet MS" panose="020B0603020202020204" pitchFamily="34" charset="0"/>
              </a:rPr>
              <a:t>Singapore</a:t>
            </a:r>
            <a:r>
              <a:rPr lang="ru-RU" sz="1200" dirty="0">
                <a:solidFill>
                  <a:srgbClr val="4F7B8C"/>
                </a:solidFill>
                <a:latin typeface="Trebuchet MS" panose="020B0603020202020204" pitchFamily="34" charset="0"/>
              </a:rPr>
              <a:t> </a:t>
            </a:r>
          </a:p>
          <a:p>
            <a:pPr algn="just"/>
            <a:r>
              <a:rPr lang="ru-RU" sz="1200" dirty="0">
                <a:latin typeface="Trebuchet MS" panose="020B0603020202020204" pitchFamily="34" charset="0"/>
              </a:rPr>
              <a:t>(при Министерстве трудовых ресурсов)</a:t>
            </a:r>
          </a:p>
          <a:p>
            <a:pPr lvl="0" algn="just"/>
            <a:r>
              <a:rPr lang="ru-RU" sz="1200" b="1" dirty="0">
                <a:latin typeface="Trebuchet MS" panose="020B0603020202020204" pitchFamily="34" charset="0"/>
              </a:rPr>
              <a:t>Цель</a:t>
            </a:r>
            <a:r>
              <a:rPr lang="ru-RU" sz="1200" dirty="0">
                <a:latin typeface="Trebuchet MS" panose="020B0603020202020204" pitchFamily="34" charset="0"/>
              </a:rPr>
              <a:t>: трансформация местных трудовых ресурсов и отраслей для решения текущих экономических задач)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B00F100-DDDF-4270-902C-F4E23E9BDEF0}"/>
              </a:ext>
            </a:extLst>
          </p:cNvPr>
          <p:cNvSpPr/>
          <p:nvPr/>
        </p:nvSpPr>
        <p:spPr>
          <a:xfrm>
            <a:off x="-52528" y="1814807"/>
            <a:ext cx="1354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СИНГАПУР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135476" y="821068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35477" y="764712"/>
            <a:ext cx="8246533" cy="0"/>
          </a:xfrm>
          <a:prstGeom prst="line">
            <a:avLst/>
          </a:prstGeom>
          <a:ln w="50800" cmpd="sng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1822" y="5130431"/>
            <a:ext cx="11639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</a:rPr>
              <a:t>РОССИЯ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2FFF551C-EEE8-4805-9570-816D608FFE33}"/>
              </a:ext>
            </a:extLst>
          </p:cNvPr>
          <p:cNvSpPr/>
          <p:nvPr/>
        </p:nvSpPr>
        <p:spPr>
          <a:xfrm>
            <a:off x="1215813" y="4614459"/>
            <a:ext cx="7741920" cy="1785104"/>
          </a:xfrm>
          <a:prstGeom prst="rect">
            <a:avLst/>
          </a:prstGeom>
          <a:ln>
            <a:solidFill>
              <a:srgbClr val="4F7B8C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rebuchet MS" panose="020B0603020202020204" pitchFamily="34" charset="0"/>
              </a:rPr>
              <a:t>С 2017 года действует Федеральный Закон «О независимой оценке квалификации».</a:t>
            </a:r>
          </a:p>
          <a:p>
            <a:pPr algn="just"/>
            <a:r>
              <a:rPr lang="ru-RU" sz="1200" dirty="0">
                <a:latin typeface="Trebuchet MS" panose="020B0603020202020204" pitchFamily="34" charset="0"/>
              </a:rPr>
              <a:t>Федеральный закон устанавливает:</a:t>
            </a:r>
          </a:p>
          <a:p>
            <a:pPr marL="228594" indent="-228594" algn="just">
              <a:buFontTx/>
              <a:buChar char="-"/>
            </a:pPr>
            <a:r>
              <a:rPr lang="ru-RU" sz="1200" dirty="0">
                <a:latin typeface="Trebuchet MS" panose="020B0603020202020204" pitchFamily="34" charset="0"/>
              </a:rPr>
              <a:t>правовые и организационные основы независимой оценки квалификации</a:t>
            </a:r>
          </a:p>
          <a:p>
            <a:pPr marL="228594" indent="-228594" algn="just">
              <a:buFontTx/>
              <a:buChar char="-"/>
            </a:pPr>
            <a:r>
              <a:rPr lang="ru-RU" sz="1200" dirty="0">
                <a:latin typeface="Trebuchet MS" panose="020B0603020202020204" pitchFamily="34" charset="0"/>
              </a:rPr>
              <a:t>порядок проведения независимой оценки квалификации работников или лиц, претендующих на осуществление определенного вида трудовой деятельности, </a:t>
            </a:r>
          </a:p>
          <a:p>
            <a:pPr marL="228594" indent="-228594" algn="just">
              <a:buFontTx/>
              <a:buChar char="-"/>
            </a:pPr>
            <a:r>
              <a:rPr lang="ru-RU" sz="1200" dirty="0">
                <a:latin typeface="Trebuchet MS" panose="020B0603020202020204" pitchFamily="34" charset="0"/>
              </a:rPr>
              <a:t>определяет правовое положение, права и обязанности участников такой независимой оценки квалификации.</a:t>
            </a:r>
          </a:p>
          <a:p>
            <a:pPr algn="just"/>
            <a:r>
              <a:rPr lang="ru-RU" sz="1200" dirty="0">
                <a:latin typeface="Trebuchet MS" panose="020B0603020202020204" pitchFamily="34" charset="0"/>
              </a:rPr>
              <a:t>Проведение независимой оценки квалификации осуществляется центрами оценки квалификаций.</a:t>
            </a:r>
          </a:p>
          <a:p>
            <a:pPr algn="just"/>
            <a:r>
              <a:rPr lang="ru-RU" sz="1400" dirty="0">
                <a:solidFill>
                  <a:srgbClr val="4F7B8C"/>
                </a:solidFill>
                <a:latin typeface="Trebuchet MS" panose="020B0603020202020204" pitchFamily="34" charset="0"/>
              </a:rPr>
              <a:t>НАРК</a:t>
            </a:r>
            <a:r>
              <a:rPr lang="ru-RU" sz="1200" dirty="0">
                <a:latin typeface="Trebuchet MS" panose="020B0603020202020204" pitchFamily="34" charset="0"/>
              </a:rPr>
              <a:t> (Национальное агентство развития квалификаций Российской Федерации, созданное в 2006 году) 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073C86E-B007-40C8-967A-E5662B2E57D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22" y="4646245"/>
            <a:ext cx="537600" cy="359116"/>
          </a:xfrm>
          <a:prstGeom prst="rect">
            <a:avLst/>
          </a:prstGeom>
          <a:ln>
            <a:solidFill>
              <a:srgbClr val="C3DDFF"/>
            </a:solidFill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45492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5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xmlns="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478" y="109016"/>
            <a:ext cx="8075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ПРОЕКТ ЗАКОНА РК «О ПРОФЕССИОНАЛЬНЫХ КВАЛИФИКАЦИЯХ»: ВВЕДЕНИЕ ТРЕХУРОВНЕВОЙ МОДЕЛИ УПРАВЛЕНИЯ 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35477" y="808368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35478" y="752012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23">
            <a:extLst>
              <a:ext uri="{FF2B5EF4-FFF2-40B4-BE49-F238E27FC236}">
                <a16:creationId xmlns:a16="http://schemas.microsoft.com/office/drawing/2014/main" xmlns="" id="{6659C278-8A64-488B-88F7-11DD721B3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494170"/>
              </p:ext>
            </p:extLst>
          </p:nvPr>
        </p:nvGraphicFramePr>
        <p:xfrm>
          <a:off x="205496" y="898985"/>
          <a:ext cx="8650179" cy="562399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003086">
                  <a:extLst>
                    <a:ext uri="{9D8B030D-6E8A-4147-A177-3AD203B41FA5}">
                      <a16:colId xmlns:a16="http://schemas.microsoft.com/office/drawing/2014/main" xmlns="" val="3185274469"/>
                    </a:ext>
                  </a:extLst>
                </a:gridCol>
                <a:gridCol w="2028108">
                  <a:extLst>
                    <a:ext uri="{9D8B030D-6E8A-4147-A177-3AD203B41FA5}">
                      <a16:colId xmlns:a16="http://schemas.microsoft.com/office/drawing/2014/main" xmlns="" val="3382777338"/>
                    </a:ext>
                  </a:extLst>
                </a:gridCol>
                <a:gridCol w="4618985">
                  <a:extLst>
                    <a:ext uri="{9D8B030D-6E8A-4147-A177-3AD203B41FA5}">
                      <a16:colId xmlns:a16="http://schemas.microsoft.com/office/drawing/2014/main" xmlns="" val="385954966"/>
                    </a:ext>
                  </a:extLst>
                </a:gridCol>
              </a:tblGrid>
              <a:tr h="260175">
                <a:tc gridSpan="3">
                  <a:txBody>
                    <a:bodyPr/>
                    <a:lstStyle/>
                    <a:p>
                      <a:pPr marL="0" algn="ctr" defTabSz="685749" rtl="0" eaLnBrk="1" latinLnBrk="0" hangingPunct="1"/>
                      <a:r>
                        <a:rPr lang="ru-RU" sz="1200" b="1" kern="12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Первый уровень</a:t>
                      </a:r>
                      <a:endParaRPr lang="en-US" sz="1200" b="1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23669177"/>
                  </a:ext>
                </a:extLst>
              </a:tr>
              <a:tr h="194550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Консультативно-совещательный орган при Правительстве Республики Казахстан, отвечающий за стратегическое управление </a:t>
                      </a:r>
                      <a:r>
                        <a:rPr lang="ru-RU" sz="1200" kern="1200" dirty="0" smtClean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НСК</a:t>
                      </a:r>
                      <a:endParaRPr lang="ru-RU" sz="1200" kern="1200" dirty="0">
                        <a:solidFill>
                          <a:srgbClr val="295E7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выработка предложений по определению приоритетов развития НСК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утверждение национальной рамки квалификаций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выработка предложений и рекомендаций по актуализации /разработке профессиональных стандартов, в том числе за счет РБ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2876471"/>
                  </a:ext>
                </a:extLst>
              </a:tr>
              <a:tr h="260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Второй уровень</a:t>
                      </a:r>
                      <a:endParaRPr lang="en-US" sz="1200" b="1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3731047600"/>
                  </a:ext>
                </a:extLst>
              </a:tr>
              <a:tr h="1437604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Отраслевые советы создаются при ГО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в целях обеспечения своей отрасли профессиональными квалифицированными </a:t>
                      </a:r>
                      <a:r>
                        <a:rPr lang="ru-RU" sz="1200" kern="1200" dirty="0" smtClean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кадрами</a:t>
                      </a:r>
                      <a:endParaRPr lang="en-US" sz="1200" kern="1200" dirty="0">
                        <a:solidFill>
                          <a:srgbClr val="295E7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согласование реестра профессий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утверждение ОРК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согласование профстандартов</a:t>
                      </a: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выработка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предложений по совершенствованию деятельности ЦППК в соответствующей отрасли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7393734"/>
                  </a:ext>
                </a:extLst>
              </a:tr>
              <a:tr h="26017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Третий уровень</a:t>
                      </a:r>
                      <a:endParaRPr lang="en-US" sz="1200" b="1" kern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5E7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769983959"/>
                  </a:ext>
                </a:extLst>
              </a:tr>
              <a:tr h="14603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Является координатором взаимодействия всех участников Национальной системы </a:t>
                      </a:r>
                      <a:r>
                        <a:rPr lang="ru-RU" sz="1200" kern="1200" dirty="0" smtClean="0">
                          <a:solidFill>
                            <a:srgbClr val="295E7E"/>
                          </a:solidFill>
                          <a:latin typeface="+mj-lt"/>
                          <a:ea typeface="+mn-ea"/>
                          <a:cs typeface="+mn-cs"/>
                        </a:rPr>
                        <a:t>квалификаций</a:t>
                      </a:r>
                      <a:endParaRPr lang="en-US" sz="1200" kern="1200" dirty="0">
                        <a:solidFill>
                          <a:srgbClr val="295E7E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ведение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реестра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профессий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ведение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Цифровой платформы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НСК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формирование ежегодных планов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по разработке ОРК,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профстандартов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оказание информационной, консультативной, методической поддержки </a:t>
                      </a: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по вопросам 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НСК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629489"/>
                  </a:ext>
                </a:extLst>
              </a:tr>
            </a:tbl>
          </a:graphicData>
        </a:graphic>
      </p:graphicFrame>
      <p:sp>
        <p:nvSpPr>
          <p:cNvPr id="32" name="object 29">
            <a:extLst>
              <a:ext uri="{FF2B5EF4-FFF2-40B4-BE49-F238E27FC236}">
                <a16:creationId xmlns:a16="http://schemas.microsoft.com/office/drawing/2014/main" xmlns="" id="{0A744A34-0F65-4115-A9D1-0E8C3EA4DB52}"/>
              </a:ext>
            </a:extLst>
          </p:cNvPr>
          <p:cNvSpPr/>
          <p:nvPr/>
        </p:nvSpPr>
        <p:spPr>
          <a:xfrm>
            <a:off x="941685" y="1502467"/>
            <a:ext cx="561340" cy="193040"/>
          </a:xfrm>
          <a:custGeom>
            <a:avLst/>
            <a:gdLst/>
            <a:ahLst/>
            <a:cxnLst/>
            <a:rect l="l" t="t" r="r" b="b"/>
            <a:pathLst>
              <a:path w="561339" h="193039">
                <a:moveTo>
                  <a:pt x="48116" y="0"/>
                </a:moveTo>
                <a:lnTo>
                  <a:pt x="23558" y="16269"/>
                </a:lnTo>
                <a:lnTo>
                  <a:pt x="7442" y="35909"/>
                </a:lnTo>
                <a:lnTo>
                  <a:pt x="0" y="57882"/>
                </a:lnTo>
                <a:lnTo>
                  <a:pt x="1467" y="81145"/>
                </a:lnTo>
                <a:lnTo>
                  <a:pt x="32066" y="127383"/>
                </a:lnTo>
                <a:lnTo>
                  <a:pt x="101115" y="166299"/>
                </a:lnTo>
                <a:lnTo>
                  <a:pt x="150643" y="180410"/>
                </a:lnTo>
                <a:lnTo>
                  <a:pt x="210487" y="189569"/>
                </a:lnTo>
                <a:lnTo>
                  <a:pt x="280880" y="192736"/>
                </a:lnTo>
                <a:lnTo>
                  <a:pt x="355861" y="189029"/>
                </a:lnTo>
                <a:lnTo>
                  <a:pt x="418088" y="179064"/>
                </a:lnTo>
                <a:lnTo>
                  <a:pt x="468223" y="164008"/>
                </a:lnTo>
                <a:lnTo>
                  <a:pt x="506930" y="145027"/>
                </a:lnTo>
                <a:lnTo>
                  <a:pt x="552708" y="99958"/>
                </a:lnTo>
                <a:lnTo>
                  <a:pt x="561105" y="76202"/>
                </a:lnTo>
                <a:lnTo>
                  <a:pt x="560723" y="53187"/>
                </a:lnTo>
                <a:lnTo>
                  <a:pt x="536275" y="14047"/>
                </a:lnTo>
                <a:lnTo>
                  <a:pt x="534676" y="57797"/>
                </a:lnTo>
                <a:lnTo>
                  <a:pt x="533982" y="80808"/>
                </a:lnTo>
                <a:lnTo>
                  <a:pt x="494427" y="121980"/>
                </a:lnTo>
                <a:lnTo>
                  <a:pt x="457985" y="138128"/>
                </a:lnTo>
                <a:lnTo>
                  <a:pt x="413273" y="150796"/>
                </a:lnTo>
                <a:lnTo>
                  <a:pt x="362423" y="159591"/>
                </a:lnTo>
                <a:lnTo>
                  <a:pt x="307564" y="164122"/>
                </a:lnTo>
                <a:lnTo>
                  <a:pt x="250826" y="163998"/>
                </a:lnTo>
                <a:lnTo>
                  <a:pt x="194341" y="158827"/>
                </a:lnTo>
                <a:lnTo>
                  <a:pt x="140239" y="148217"/>
                </a:lnTo>
                <a:lnTo>
                  <a:pt x="90650" y="131777"/>
                </a:lnTo>
                <a:lnTo>
                  <a:pt x="54033" y="111824"/>
                </a:lnTo>
                <a:lnTo>
                  <a:pt x="26814" y="59542"/>
                </a:lnTo>
                <a:lnTo>
                  <a:pt x="47024" y="28950"/>
                </a:lnTo>
                <a:lnTo>
                  <a:pt x="48116" y="0"/>
                </a:lnTo>
                <a:close/>
              </a:path>
            </a:pathLst>
          </a:custGeom>
          <a:solidFill>
            <a:srgbClr val="295E7E"/>
          </a:solidFill>
          <a:ln>
            <a:solidFill>
              <a:srgbClr val="4F7B8C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6" name="Google Shape;516;p39">
            <a:extLst>
              <a:ext uri="{FF2B5EF4-FFF2-40B4-BE49-F238E27FC236}">
                <a16:creationId xmlns:a16="http://schemas.microsoft.com/office/drawing/2014/main" xmlns="" id="{817788FC-1DF5-4576-A76E-8F8892AB2AE6}"/>
              </a:ext>
            </a:extLst>
          </p:cNvPr>
          <p:cNvGrpSpPr/>
          <p:nvPr/>
        </p:nvGrpSpPr>
        <p:grpSpPr>
          <a:xfrm>
            <a:off x="1021897" y="1284267"/>
            <a:ext cx="133639" cy="303384"/>
            <a:chOff x="4753325" y="2329350"/>
            <a:chExt cx="167300" cy="379800"/>
          </a:xfrm>
          <a:solidFill>
            <a:srgbClr val="295E7E"/>
          </a:solidFill>
        </p:grpSpPr>
        <p:sp>
          <p:nvSpPr>
            <p:cNvPr id="37" name="Google Shape;517;p39">
              <a:extLst>
                <a:ext uri="{FF2B5EF4-FFF2-40B4-BE49-F238E27FC236}">
                  <a16:creationId xmlns:a16="http://schemas.microsoft.com/office/drawing/2014/main" xmlns="" id="{092234EC-B4AF-4C15-9009-6568EFF682D6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518;p39">
              <a:extLst>
                <a:ext uri="{FF2B5EF4-FFF2-40B4-BE49-F238E27FC236}">
                  <a16:creationId xmlns:a16="http://schemas.microsoft.com/office/drawing/2014/main" xmlns="" id="{B850A89D-26E7-4751-9654-EECA55BEF53D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9" name="Google Shape;516;p39">
            <a:extLst>
              <a:ext uri="{FF2B5EF4-FFF2-40B4-BE49-F238E27FC236}">
                <a16:creationId xmlns:a16="http://schemas.microsoft.com/office/drawing/2014/main" xmlns="" id="{DD6A098E-37E2-4BA1-A7B9-87E2B2AA9165}"/>
              </a:ext>
            </a:extLst>
          </p:cNvPr>
          <p:cNvGrpSpPr/>
          <p:nvPr/>
        </p:nvGrpSpPr>
        <p:grpSpPr>
          <a:xfrm>
            <a:off x="1155536" y="1237077"/>
            <a:ext cx="133639" cy="303384"/>
            <a:chOff x="4753325" y="2329350"/>
            <a:chExt cx="167300" cy="379800"/>
          </a:xfrm>
          <a:solidFill>
            <a:srgbClr val="295E7E"/>
          </a:solidFill>
        </p:grpSpPr>
        <p:sp>
          <p:nvSpPr>
            <p:cNvPr id="40" name="Google Shape;517;p39">
              <a:extLst>
                <a:ext uri="{FF2B5EF4-FFF2-40B4-BE49-F238E27FC236}">
                  <a16:creationId xmlns:a16="http://schemas.microsoft.com/office/drawing/2014/main" xmlns="" id="{ADF822B9-A9DF-4CFA-A281-40E06B374003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518;p39">
              <a:extLst>
                <a:ext uri="{FF2B5EF4-FFF2-40B4-BE49-F238E27FC236}">
                  <a16:creationId xmlns:a16="http://schemas.microsoft.com/office/drawing/2014/main" xmlns="" id="{774C9EC0-2CCC-4D77-B71C-055771DCC6C5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2" name="Google Shape;516;p39">
            <a:extLst>
              <a:ext uri="{FF2B5EF4-FFF2-40B4-BE49-F238E27FC236}">
                <a16:creationId xmlns:a16="http://schemas.microsoft.com/office/drawing/2014/main" xmlns="" id="{91E97838-85FD-4944-8B80-5F534324440B}"/>
              </a:ext>
            </a:extLst>
          </p:cNvPr>
          <p:cNvGrpSpPr/>
          <p:nvPr/>
        </p:nvGrpSpPr>
        <p:grpSpPr>
          <a:xfrm>
            <a:off x="1289175" y="1293180"/>
            <a:ext cx="133639" cy="303384"/>
            <a:chOff x="4753325" y="2329350"/>
            <a:chExt cx="167300" cy="379800"/>
          </a:xfrm>
          <a:solidFill>
            <a:srgbClr val="295E7E"/>
          </a:solidFill>
        </p:grpSpPr>
        <p:sp>
          <p:nvSpPr>
            <p:cNvPr id="43" name="Google Shape;517;p39">
              <a:extLst>
                <a:ext uri="{FF2B5EF4-FFF2-40B4-BE49-F238E27FC236}">
                  <a16:creationId xmlns:a16="http://schemas.microsoft.com/office/drawing/2014/main" xmlns="" id="{1C94B56B-7A4A-45BD-8A34-FA00F83FDCA8}"/>
                </a:ext>
              </a:extLst>
            </p:cNvPr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" name="Google Shape;518;p39">
              <a:extLst>
                <a:ext uri="{FF2B5EF4-FFF2-40B4-BE49-F238E27FC236}">
                  <a16:creationId xmlns:a16="http://schemas.microsoft.com/office/drawing/2014/main" xmlns="" id="{84101B04-1A55-498C-8716-7649D4EB5CD3}"/>
                </a:ext>
              </a:extLst>
            </p:cNvPr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81DA952-34A7-481D-B51E-1D8C708D0559}"/>
              </a:ext>
            </a:extLst>
          </p:cNvPr>
          <p:cNvSpPr/>
          <p:nvPr/>
        </p:nvSpPr>
        <p:spPr>
          <a:xfrm>
            <a:off x="258285" y="5738257"/>
            <a:ext cx="1971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1200" b="1" dirty="0">
                <a:solidFill>
                  <a:srgbClr val="295E7E"/>
                </a:solidFill>
              </a:rPr>
              <a:t>Национальный орган по профессиональным квалификациям</a:t>
            </a:r>
            <a:endParaRPr lang="en-US" sz="1200" b="1" dirty="0">
              <a:solidFill>
                <a:srgbClr val="295E7E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E4267A4-42A0-4F0A-AC91-D686C68C0738}"/>
              </a:ext>
            </a:extLst>
          </p:cNvPr>
          <p:cNvSpPr/>
          <p:nvPr/>
        </p:nvSpPr>
        <p:spPr>
          <a:xfrm>
            <a:off x="205495" y="1791474"/>
            <a:ext cx="19710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ru-RU" sz="1200" b="1" dirty="0">
                <a:solidFill>
                  <a:srgbClr val="295E7E"/>
                </a:solidFill>
              </a:rPr>
              <a:t>Национальный совет по профессиональным  квалификациям</a:t>
            </a:r>
            <a:endParaRPr lang="en-US" sz="1200" b="1" dirty="0">
              <a:solidFill>
                <a:srgbClr val="295E7E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5C6A1F8A-72B5-4717-889D-6B21ABA30F2F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kk-KZ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779" y="5206600"/>
            <a:ext cx="571246" cy="49666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404A6436-5ED7-47E1-8267-55A0F3D58A23}"/>
              </a:ext>
            </a:extLst>
          </p:cNvPr>
          <p:cNvSpPr txBox="1"/>
          <p:nvPr/>
        </p:nvSpPr>
        <p:spPr>
          <a:xfrm>
            <a:off x="181623" y="3303633"/>
            <a:ext cx="1947825" cy="1497663"/>
          </a:xfrm>
          <a:prstGeom prst="roundRect">
            <a:avLst/>
          </a:prstGeom>
          <a:noFill/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 defTabSz="685800">
              <a:defRPr/>
            </a:pPr>
            <a:r>
              <a:rPr lang="ru-RU" dirty="0">
                <a:solidFill>
                  <a:srgbClr val="295E7E"/>
                </a:solidFill>
              </a:rPr>
              <a:t>Отраслевые советы по профессиональным  квалификациям</a:t>
            </a:r>
            <a:endParaRPr lang="en-US" dirty="0">
              <a:solidFill>
                <a:srgbClr val="295E7E"/>
              </a:solidFill>
            </a:endParaRPr>
          </a:p>
        </p:txBody>
      </p:sp>
      <p:sp>
        <p:nvSpPr>
          <p:cNvPr id="27" name="object 38">
            <a:extLst>
              <a:ext uri="{FF2B5EF4-FFF2-40B4-BE49-F238E27FC236}">
                <a16:creationId xmlns:a16="http://schemas.microsoft.com/office/drawing/2014/main" xmlns="" id="{D55AAA8C-8C5F-4384-BE35-AB797CA75239}"/>
              </a:ext>
            </a:extLst>
          </p:cNvPr>
          <p:cNvSpPr/>
          <p:nvPr/>
        </p:nvSpPr>
        <p:spPr>
          <a:xfrm>
            <a:off x="782120" y="3497662"/>
            <a:ext cx="674661" cy="455088"/>
          </a:xfrm>
          <a:custGeom>
            <a:avLst/>
            <a:gdLst/>
            <a:ahLst/>
            <a:cxnLst/>
            <a:rect l="l" t="t" r="r" b="b"/>
            <a:pathLst>
              <a:path w="557530" h="402589">
                <a:moveTo>
                  <a:pt x="190804" y="193306"/>
                </a:moveTo>
                <a:lnTo>
                  <a:pt x="175336" y="172872"/>
                </a:lnTo>
                <a:lnTo>
                  <a:pt x="146812" y="170370"/>
                </a:lnTo>
                <a:lnTo>
                  <a:pt x="125831" y="188455"/>
                </a:lnTo>
                <a:lnTo>
                  <a:pt x="125133" y="213868"/>
                </a:lnTo>
                <a:lnTo>
                  <a:pt x="141147" y="234048"/>
                </a:lnTo>
                <a:lnTo>
                  <a:pt x="170268" y="236448"/>
                </a:lnTo>
                <a:lnTo>
                  <a:pt x="190144" y="218795"/>
                </a:lnTo>
                <a:lnTo>
                  <a:pt x="190804" y="193306"/>
                </a:lnTo>
                <a:close/>
              </a:path>
              <a:path w="557530" h="402589">
                <a:moveTo>
                  <a:pt x="217944" y="283629"/>
                </a:moveTo>
                <a:lnTo>
                  <a:pt x="211315" y="262318"/>
                </a:lnTo>
                <a:lnTo>
                  <a:pt x="179489" y="248805"/>
                </a:lnTo>
                <a:lnTo>
                  <a:pt x="158610" y="269125"/>
                </a:lnTo>
                <a:lnTo>
                  <a:pt x="140881" y="248793"/>
                </a:lnTo>
                <a:lnTo>
                  <a:pt x="122326" y="252387"/>
                </a:lnTo>
                <a:lnTo>
                  <a:pt x="109880" y="258610"/>
                </a:lnTo>
                <a:lnTo>
                  <a:pt x="102133" y="269367"/>
                </a:lnTo>
                <a:lnTo>
                  <a:pt x="97675" y="286499"/>
                </a:lnTo>
                <a:lnTo>
                  <a:pt x="105638" y="296113"/>
                </a:lnTo>
                <a:lnTo>
                  <a:pt x="111480" y="303707"/>
                </a:lnTo>
                <a:lnTo>
                  <a:pt x="119672" y="310032"/>
                </a:lnTo>
                <a:lnTo>
                  <a:pt x="134645" y="315849"/>
                </a:lnTo>
                <a:lnTo>
                  <a:pt x="174815" y="318236"/>
                </a:lnTo>
                <a:lnTo>
                  <a:pt x="204190" y="304876"/>
                </a:lnTo>
                <a:lnTo>
                  <a:pt x="217944" y="283629"/>
                </a:lnTo>
                <a:close/>
              </a:path>
              <a:path w="557530" h="402589">
                <a:moveTo>
                  <a:pt x="316928" y="219468"/>
                </a:moveTo>
                <a:lnTo>
                  <a:pt x="301472" y="214426"/>
                </a:lnTo>
                <a:lnTo>
                  <a:pt x="291439" y="212610"/>
                </a:lnTo>
                <a:lnTo>
                  <a:pt x="284302" y="208572"/>
                </a:lnTo>
                <a:lnTo>
                  <a:pt x="277520" y="196837"/>
                </a:lnTo>
                <a:lnTo>
                  <a:pt x="272669" y="181521"/>
                </a:lnTo>
                <a:lnTo>
                  <a:pt x="273913" y="172288"/>
                </a:lnTo>
                <a:lnTo>
                  <a:pt x="279234" y="164160"/>
                </a:lnTo>
                <a:lnTo>
                  <a:pt x="285394" y="154190"/>
                </a:lnTo>
                <a:lnTo>
                  <a:pt x="267906" y="128778"/>
                </a:lnTo>
                <a:lnTo>
                  <a:pt x="262229" y="123418"/>
                </a:lnTo>
                <a:lnTo>
                  <a:pt x="253301" y="115722"/>
                </a:lnTo>
                <a:lnTo>
                  <a:pt x="248691" y="117678"/>
                </a:lnTo>
                <a:lnTo>
                  <a:pt x="248691" y="229946"/>
                </a:lnTo>
                <a:lnTo>
                  <a:pt x="246494" y="271183"/>
                </a:lnTo>
                <a:lnTo>
                  <a:pt x="229857" y="301955"/>
                </a:lnTo>
                <a:lnTo>
                  <a:pt x="203111" y="322097"/>
                </a:lnTo>
                <a:lnTo>
                  <a:pt x="170535" y="331470"/>
                </a:lnTo>
                <a:lnTo>
                  <a:pt x="136461" y="329907"/>
                </a:lnTo>
                <a:lnTo>
                  <a:pt x="105181" y="317246"/>
                </a:lnTo>
                <a:lnTo>
                  <a:pt x="81026" y="293331"/>
                </a:lnTo>
                <a:lnTo>
                  <a:pt x="68287" y="258000"/>
                </a:lnTo>
                <a:lnTo>
                  <a:pt x="70561" y="216598"/>
                </a:lnTo>
                <a:lnTo>
                  <a:pt x="87122" y="185229"/>
                </a:lnTo>
                <a:lnTo>
                  <a:pt x="113741" y="164299"/>
                </a:lnTo>
                <a:lnTo>
                  <a:pt x="146138" y="154190"/>
                </a:lnTo>
                <a:lnTo>
                  <a:pt x="180098" y="155295"/>
                </a:lnTo>
                <a:lnTo>
                  <a:pt x="211340" y="168033"/>
                </a:lnTo>
                <a:lnTo>
                  <a:pt x="235623" y="192786"/>
                </a:lnTo>
                <a:lnTo>
                  <a:pt x="248691" y="229946"/>
                </a:lnTo>
                <a:lnTo>
                  <a:pt x="248691" y="117678"/>
                </a:lnTo>
                <a:lnTo>
                  <a:pt x="241071" y="120891"/>
                </a:lnTo>
                <a:lnTo>
                  <a:pt x="232283" y="126111"/>
                </a:lnTo>
                <a:lnTo>
                  <a:pt x="223253" y="128778"/>
                </a:lnTo>
                <a:lnTo>
                  <a:pt x="187693" y="102539"/>
                </a:lnTo>
                <a:lnTo>
                  <a:pt x="184619" y="86093"/>
                </a:lnTo>
                <a:lnTo>
                  <a:pt x="139344" y="84861"/>
                </a:lnTo>
                <a:lnTo>
                  <a:pt x="129260" y="96469"/>
                </a:lnTo>
                <a:lnTo>
                  <a:pt x="128130" y="106387"/>
                </a:lnTo>
                <a:lnTo>
                  <a:pt x="124866" y="115785"/>
                </a:lnTo>
                <a:lnTo>
                  <a:pt x="108394" y="125780"/>
                </a:lnTo>
                <a:lnTo>
                  <a:pt x="93345" y="129438"/>
                </a:lnTo>
                <a:lnTo>
                  <a:pt x="84823" y="126428"/>
                </a:lnTo>
                <a:lnTo>
                  <a:pt x="76047" y="120497"/>
                </a:lnTo>
                <a:lnTo>
                  <a:pt x="60223" y="115354"/>
                </a:lnTo>
                <a:lnTo>
                  <a:pt x="29806" y="147193"/>
                </a:lnTo>
                <a:lnTo>
                  <a:pt x="35521" y="161569"/>
                </a:lnTo>
                <a:lnTo>
                  <a:pt x="41236" y="170014"/>
                </a:lnTo>
                <a:lnTo>
                  <a:pt x="44094" y="178320"/>
                </a:lnTo>
                <a:lnTo>
                  <a:pt x="16027" y="214833"/>
                </a:lnTo>
                <a:lnTo>
                  <a:pt x="1397" y="217678"/>
                </a:lnTo>
                <a:lnTo>
                  <a:pt x="0" y="269595"/>
                </a:lnTo>
                <a:lnTo>
                  <a:pt x="39890" y="292569"/>
                </a:lnTo>
                <a:lnTo>
                  <a:pt x="44335" y="306793"/>
                </a:lnTo>
                <a:lnTo>
                  <a:pt x="42926" y="315087"/>
                </a:lnTo>
                <a:lnTo>
                  <a:pt x="37592" y="322821"/>
                </a:lnTo>
                <a:lnTo>
                  <a:pt x="30302" y="335330"/>
                </a:lnTo>
                <a:lnTo>
                  <a:pt x="36360" y="346138"/>
                </a:lnTo>
                <a:lnTo>
                  <a:pt x="44919" y="356450"/>
                </a:lnTo>
                <a:lnTo>
                  <a:pt x="53695" y="365353"/>
                </a:lnTo>
                <a:lnTo>
                  <a:pt x="60464" y="371919"/>
                </a:lnTo>
                <a:lnTo>
                  <a:pt x="71983" y="367131"/>
                </a:lnTo>
                <a:lnTo>
                  <a:pt x="90741" y="360349"/>
                </a:lnTo>
                <a:lnTo>
                  <a:pt x="110883" y="360502"/>
                </a:lnTo>
                <a:lnTo>
                  <a:pt x="126593" y="376516"/>
                </a:lnTo>
                <a:lnTo>
                  <a:pt x="130708" y="392036"/>
                </a:lnTo>
                <a:lnTo>
                  <a:pt x="133667" y="399630"/>
                </a:lnTo>
                <a:lnTo>
                  <a:pt x="147624" y="402031"/>
                </a:lnTo>
                <a:lnTo>
                  <a:pt x="184746" y="401955"/>
                </a:lnTo>
                <a:lnTo>
                  <a:pt x="187528" y="384937"/>
                </a:lnTo>
                <a:lnTo>
                  <a:pt x="190258" y="374370"/>
                </a:lnTo>
                <a:lnTo>
                  <a:pt x="196634" y="367423"/>
                </a:lnTo>
                <a:lnTo>
                  <a:pt x="210337" y="361289"/>
                </a:lnTo>
                <a:lnTo>
                  <a:pt x="215315" y="360349"/>
                </a:lnTo>
                <a:lnTo>
                  <a:pt x="223507" y="358800"/>
                </a:lnTo>
                <a:lnTo>
                  <a:pt x="232460" y="361429"/>
                </a:lnTo>
                <a:lnTo>
                  <a:pt x="241109" y="366560"/>
                </a:lnTo>
                <a:lnTo>
                  <a:pt x="253301" y="371513"/>
                </a:lnTo>
                <a:lnTo>
                  <a:pt x="266052" y="358800"/>
                </a:lnTo>
                <a:lnTo>
                  <a:pt x="288201" y="336702"/>
                </a:lnTo>
                <a:lnTo>
                  <a:pt x="285089" y="331470"/>
                </a:lnTo>
                <a:lnTo>
                  <a:pt x="276834" y="317601"/>
                </a:lnTo>
                <a:lnTo>
                  <a:pt x="272173" y="308978"/>
                </a:lnTo>
                <a:lnTo>
                  <a:pt x="274561" y="299288"/>
                </a:lnTo>
                <a:lnTo>
                  <a:pt x="284327" y="276974"/>
                </a:lnTo>
                <a:lnTo>
                  <a:pt x="316318" y="268884"/>
                </a:lnTo>
                <a:lnTo>
                  <a:pt x="316928" y="219468"/>
                </a:lnTo>
                <a:close/>
              </a:path>
              <a:path w="557530" h="402589">
                <a:moveTo>
                  <a:pt x="451396" y="91160"/>
                </a:moveTo>
                <a:lnTo>
                  <a:pt x="438924" y="74841"/>
                </a:lnTo>
                <a:lnTo>
                  <a:pt x="416902" y="73875"/>
                </a:lnTo>
                <a:lnTo>
                  <a:pt x="399453" y="89725"/>
                </a:lnTo>
                <a:lnTo>
                  <a:pt x="398907" y="109677"/>
                </a:lnTo>
                <a:lnTo>
                  <a:pt x="411848" y="124879"/>
                </a:lnTo>
                <a:lnTo>
                  <a:pt x="434809" y="126479"/>
                </a:lnTo>
                <a:lnTo>
                  <a:pt x="451104" y="112001"/>
                </a:lnTo>
                <a:lnTo>
                  <a:pt x="451396" y="91160"/>
                </a:lnTo>
                <a:close/>
              </a:path>
              <a:path w="557530" h="402589">
                <a:moveTo>
                  <a:pt x="471792" y="151587"/>
                </a:moveTo>
                <a:lnTo>
                  <a:pt x="450570" y="138150"/>
                </a:lnTo>
                <a:lnTo>
                  <a:pt x="441972" y="138226"/>
                </a:lnTo>
                <a:lnTo>
                  <a:pt x="436486" y="141351"/>
                </a:lnTo>
                <a:lnTo>
                  <a:pt x="431190" y="146392"/>
                </a:lnTo>
                <a:lnTo>
                  <a:pt x="423176" y="152222"/>
                </a:lnTo>
                <a:lnTo>
                  <a:pt x="414782" y="142786"/>
                </a:lnTo>
                <a:lnTo>
                  <a:pt x="410349" y="139814"/>
                </a:lnTo>
                <a:lnTo>
                  <a:pt x="402310" y="136385"/>
                </a:lnTo>
                <a:lnTo>
                  <a:pt x="390639" y="142417"/>
                </a:lnTo>
                <a:lnTo>
                  <a:pt x="383184" y="147459"/>
                </a:lnTo>
                <a:lnTo>
                  <a:pt x="378879" y="154914"/>
                </a:lnTo>
                <a:lnTo>
                  <a:pt x="376656" y="168173"/>
                </a:lnTo>
                <a:lnTo>
                  <a:pt x="412699" y="192036"/>
                </a:lnTo>
                <a:lnTo>
                  <a:pt x="445477" y="189750"/>
                </a:lnTo>
                <a:lnTo>
                  <a:pt x="467639" y="172529"/>
                </a:lnTo>
                <a:lnTo>
                  <a:pt x="471792" y="151587"/>
                </a:lnTo>
                <a:close/>
              </a:path>
              <a:path w="557530" h="402589">
                <a:moveTo>
                  <a:pt x="557441" y="160807"/>
                </a:moveTo>
                <a:lnTo>
                  <a:pt x="550938" y="155524"/>
                </a:lnTo>
                <a:lnTo>
                  <a:pt x="546379" y="152069"/>
                </a:lnTo>
                <a:lnTo>
                  <a:pt x="541578" y="149110"/>
                </a:lnTo>
                <a:lnTo>
                  <a:pt x="534339" y="145300"/>
                </a:lnTo>
                <a:lnTo>
                  <a:pt x="534022" y="120523"/>
                </a:lnTo>
                <a:lnTo>
                  <a:pt x="533958" y="114173"/>
                </a:lnTo>
                <a:lnTo>
                  <a:pt x="540689" y="110744"/>
                </a:lnTo>
                <a:lnTo>
                  <a:pt x="545147" y="107657"/>
                </a:lnTo>
                <a:lnTo>
                  <a:pt x="549275" y="104114"/>
                </a:lnTo>
                <a:lnTo>
                  <a:pt x="555053" y="99263"/>
                </a:lnTo>
                <a:lnTo>
                  <a:pt x="553085" y="88214"/>
                </a:lnTo>
                <a:lnTo>
                  <a:pt x="549935" y="78905"/>
                </a:lnTo>
                <a:lnTo>
                  <a:pt x="545706" y="70040"/>
                </a:lnTo>
                <a:lnTo>
                  <a:pt x="541045" y="61290"/>
                </a:lnTo>
                <a:lnTo>
                  <a:pt x="540486" y="60248"/>
                </a:lnTo>
                <a:lnTo>
                  <a:pt x="518337" y="60655"/>
                </a:lnTo>
                <a:lnTo>
                  <a:pt x="511683" y="61290"/>
                </a:lnTo>
                <a:lnTo>
                  <a:pt x="504063" y="56070"/>
                </a:lnTo>
                <a:lnTo>
                  <a:pt x="499554" y="52984"/>
                </a:lnTo>
                <a:lnTo>
                  <a:pt x="499554" y="118237"/>
                </a:lnTo>
                <a:lnTo>
                  <a:pt x="499287" y="149987"/>
                </a:lnTo>
                <a:lnTo>
                  <a:pt x="485508" y="179108"/>
                </a:lnTo>
                <a:lnTo>
                  <a:pt x="456641" y="200748"/>
                </a:lnTo>
                <a:lnTo>
                  <a:pt x="418769" y="208178"/>
                </a:lnTo>
                <a:lnTo>
                  <a:pt x="398259" y="201739"/>
                </a:lnTo>
                <a:lnTo>
                  <a:pt x="387146" y="198247"/>
                </a:lnTo>
                <a:lnTo>
                  <a:pt x="363918" y="175958"/>
                </a:lnTo>
                <a:lnTo>
                  <a:pt x="351205" y="146278"/>
                </a:lnTo>
                <a:lnTo>
                  <a:pt x="351155" y="114173"/>
                </a:lnTo>
                <a:lnTo>
                  <a:pt x="365887" y="84620"/>
                </a:lnTo>
                <a:lnTo>
                  <a:pt x="394093" y="64985"/>
                </a:lnTo>
                <a:lnTo>
                  <a:pt x="397535" y="62598"/>
                </a:lnTo>
                <a:lnTo>
                  <a:pt x="435305" y="56070"/>
                </a:lnTo>
                <a:lnTo>
                  <a:pt x="465963" y="66408"/>
                </a:lnTo>
                <a:lnTo>
                  <a:pt x="487908" y="88760"/>
                </a:lnTo>
                <a:lnTo>
                  <a:pt x="499554" y="118237"/>
                </a:lnTo>
                <a:lnTo>
                  <a:pt x="499554" y="52984"/>
                </a:lnTo>
                <a:lnTo>
                  <a:pt x="491807" y="47675"/>
                </a:lnTo>
                <a:lnTo>
                  <a:pt x="493547" y="22313"/>
                </a:lnTo>
                <a:lnTo>
                  <a:pt x="494157" y="13525"/>
                </a:lnTo>
                <a:lnTo>
                  <a:pt x="452374" y="1282"/>
                </a:lnTo>
                <a:lnTo>
                  <a:pt x="436448" y="22212"/>
                </a:lnTo>
                <a:lnTo>
                  <a:pt x="414489" y="22313"/>
                </a:lnTo>
                <a:lnTo>
                  <a:pt x="407187" y="20231"/>
                </a:lnTo>
                <a:lnTo>
                  <a:pt x="403148" y="13589"/>
                </a:lnTo>
                <a:lnTo>
                  <a:pt x="390969" y="0"/>
                </a:lnTo>
                <a:lnTo>
                  <a:pt x="353453" y="17957"/>
                </a:lnTo>
                <a:lnTo>
                  <a:pt x="355854" y="46355"/>
                </a:lnTo>
                <a:lnTo>
                  <a:pt x="340779" y="61722"/>
                </a:lnTo>
                <a:lnTo>
                  <a:pt x="335140" y="64985"/>
                </a:lnTo>
                <a:lnTo>
                  <a:pt x="327698" y="63411"/>
                </a:lnTo>
                <a:lnTo>
                  <a:pt x="307225" y="64236"/>
                </a:lnTo>
                <a:lnTo>
                  <a:pt x="294335" y="103873"/>
                </a:lnTo>
                <a:lnTo>
                  <a:pt x="316788" y="120523"/>
                </a:lnTo>
                <a:lnTo>
                  <a:pt x="316014" y="140195"/>
                </a:lnTo>
                <a:lnTo>
                  <a:pt x="314083" y="149237"/>
                </a:lnTo>
                <a:lnTo>
                  <a:pt x="307670" y="154774"/>
                </a:lnTo>
                <a:lnTo>
                  <a:pt x="293458" y="163944"/>
                </a:lnTo>
                <a:lnTo>
                  <a:pt x="310921" y="203835"/>
                </a:lnTo>
                <a:lnTo>
                  <a:pt x="323875" y="202501"/>
                </a:lnTo>
                <a:lnTo>
                  <a:pt x="333578" y="201739"/>
                </a:lnTo>
                <a:lnTo>
                  <a:pt x="341820" y="203504"/>
                </a:lnTo>
                <a:lnTo>
                  <a:pt x="350342" y="209804"/>
                </a:lnTo>
                <a:lnTo>
                  <a:pt x="357403" y="218592"/>
                </a:lnTo>
                <a:lnTo>
                  <a:pt x="359054" y="225920"/>
                </a:lnTo>
                <a:lnTo>
                  <a:pt x="357873" y="234962"/>
                </a:lnTo>
                <a:lnTo>
                  <a:pt x="356438" y="248932"/>
                </a:lnTo>
                <a:lnTo>
                  <a:pt x="396849" y="263347"/>
                </a:lnTo>
                <a:lnTo>
                  <a:pt x="410895" y="240741"/>
                </a:lnTo>
                <a:lnTo>
                  <a:pt x="440524" y="241211"/>
                </a:lnTo>
                <a:lnTo>
                  <a:pt x="445643" y="247002"/>
                </a:lnTo>
                <a:lnTo>
                  <a:pt x="449262" y="251269"/>
                </a:lnTo>
                <a:lnTo>
                  <a:pt x="452475" y="256146"/>
                </a:lnTo>
                <a:lnTo>
                  <a:pt x="456361" y="263753"/>
                </a:lnTo>
                <a:lnTo>
                  <a:pt x="495122" y="247281"/>
                </a:lnTo>
                <a:lnTo>
                  <a:pt x="495769" y="240741"/>
                </a:lnTo>
                <a:lnTo>
                  <a:pt x="496354" y="234848"/>
                </a:lnTo>
                <a:lnTo>
                  <a:pt x="494652" y="226021"/>
                </a:lnTo>
                <a:lnTo>
                  <a:pt x="495211" y="217678"/>
                </a:lnTo>
                <a:lnTo>
                  <a:pt x="502081" y="208178"/>
                </a:lnTo>
                <a:lnTo>
                  <a:pt x="503174" y="206654"/>
                </a:lnTo>
                <a:lnTo>
                  <a:pt x="512368" y="200037"/>
                </a:lnTo>
                <a:lnTo>
                  <a:pt x="521119" y="198412"/>
                </a:lnTo>
                <a:lnTo>
                  <a:pt x="530771" y="199453"/>
                </a:lnTo>
                <a:lnTo>
                  <a:pt x="542620" y="200875"/>
                </a:lnTo>
                <a:lnTo>
                  <a:pt x="543534" y="198412"/>
                </a:lnTo>
                <a:lnTo>
                  <a:pt x="557441" y="160807"/>
                </a:lnTo>
                <a:close/>
              </a:path>
            </a:pathLst>
          </a:custGeom>
          <a:solidFill>
            <a:srgbClr val="295E7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32974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3245321" y="5141578"/>
            <a:ext cx="5432039" cy="503988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45322" y="4233556"/>
            <a:ext cx="5432039" cy="503988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245322" y="3454620"/>
            <a:ext cx="5432039" cy="503988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5322" y="2610067"/>
            <a:ext cx="5432039" cy="503988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object 5"/>
          <p:cNvSpPr/>
          <p:nvPr/>
        </p:nvSpPr>
        <p:spPr>
          <a:xfrm>
            <a:off x="384718" y="1843699"/>
            <a:ext cx="2118192" cy="4446530"/>
          </a:xfrm>
          <a:custGeom>
            <a:avLst/>
            <a:gdLst/>
            <a:ahLst/>
            <a:cxnLst/>
            <a:rect l="l" t="t" r="r" b="b"/>
            <a:pathLst>
              <a:path w="2943225" h="5081270">
                <a:moveTo>
                  <a:pt x="0" y="5081010"/>
                </a:moveTo>
                <a:lnTo>
                  <a:pt x="2943227" y="5081010"/>
                </a:lnTo>
                <a:lnTo>
                  <a:pt x="2943227" y="0"/>
                </a:lnTo>
                <a:lnTo>
                  <a:pt x="0" y="0"/>
                </a:lnTo>
                <a:lnTo>
                  <a:pt x="0" y="5081010"/>
                </a:lnTo>
                <a:close/>
              </a:path>
            </a:pathLst>
          </a:custGeom>
          <a:solidFill>
            <a:srgbClr val="295E7E"/>
          </a:solidFill>
        </p:spPr>
        <p:txBody>
          <a:bodyPr wrap="square" lIns="0" tIns="0" rIns="0" bIns="0" rtlCol="0"/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endParaRPr lang="ru-RU" sz="1600" spc="-17" dirty="0">
              <a:solidFill>
                <a:schemeClr val="bg1"/>
              </a:solidFill>
              <a:cs typeface="Microsoft Sans Serif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9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="" xmlns:a16="http://schemas.microsoft.com/office/drawing/2014/main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82880" y="51014"/>
            <a:ext cx="802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ЗАКОНА РК  «О ПРОФЕССИОНАЛЬНЫХ КВАЛИФИКАЦИЯХ»: </a:t>
            </a: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РЕЕСТР ПРОФЕССИЙ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052" y="724886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8052" y="669387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bject 22"/>
          <p:cNvSpPr txBox="1"/>
          <p:nvPr/>
        </p:nvSpPr>
        <p:spPr>
          <a:xfrm>
            <a:off x="403400" y="1925935"/>
            <a:ext cx="2097996" cy="196561"/>
          </a:xfrm>
          <a:prstGeom prst="rect">
            <a:avLst/>
          </a:prstGeom>
        </p:spPr>
        <p:txBody>
          <a:bodyPr vert="horz" wrap="square" lIns="0" tIns="10101" rIns="0" bIns="0" rtlCol="0">
            <a:spAutoFit/>
          </a:bodyPr>
          <a:lstStyle/>
          <a:p>
            <a:pPr marL="10632" algn="ctr">
              <a:spcBef>
                <a:spcPts val="80"/>
              </a:spcBef>
            </a:pPr>
            <a:r>
              <a:rPr lang="ru-RU" sz="1200" b="1" spc="42" dirty="0" smtClean="0">
                <a:solidFill>
                  <a:srgbClr val="FFC000"/>
                </a:solidFill>
                <a:cs typeface="Trebuchet MS"/>
              </a:rPr>
              <a:t>ТЕКУЩАЯ СИТУАЦИЯ</a:t>
            </a:r>
            <a:endParaRPr lang="ru-RU" sz="1200" b="1" spc="42" dirty="0">
              <a:solidFill>
                <a:srgbClr val="FFC000"/>
              </a:solidFill>
              <a:cs typeface="Trebuchet MS"/>
            </a:endParaRPr>
          </a:p>
        </p:txBody>
      </p:sp>
      <p:sp>
        <p:nvSpPr>
          <p:cNvPr id="248" name="object 16"/>
          <p:cNvSpPr/>
          <p:nvPr/>
        </p:nvSpPr>
        <p:spPr>
          <a:xfrm>
            <a:off x="512225" y="3737491"/>
            <a:ext cx="45719" cy="262764"/>
          </a:xfrm>
          <a:custGeom>
            <a:avLst/>
            <a:gdLst/>
            <a:ahLst/>
            <a:cxnLst/>
            <a:rect l="l" t="t" r="r" b="b"/>
            <a:pathLst>
              <a:path w="36829" h="311150">
                <a:moveTo>
                  <a:pt x="36309" y="0"/>
                </a:moveTo>
                <a:lnTo>
                  <a:pt x="0" y="0"/>
                </a:lnTo>
                <a:lnTo>
                  <a:pt x="0" y="311097"/>
                </a:lnTo>
                <a:lnTo>
                  <a:pt x="36309" y="311097"/>
                </a:lnTo>
                <a:lnTo>
                  <a:pt x="3630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507"/>
          </a:p>
        </p:txBody>
      </p:sp>
      <p:sp>
        <p:nvSpPr>
          <p:cNvPr id="252" name="object 13"/>
          <p:cNvSpPr txBox="1"/>
          <p:nvPr/>
        </p:nvSpPr>
        <p:spPr>
          <a:xfrm>
            <a:off x="2871192" y="1865295"/>
            <a:ext cx="115887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25" dirty="0">
                <a:solidFill>
                  <a:srgbClr val="00425E"/>
                </a:solidFill>
                <a:cs typeface="Trebuchet MS"/>
              </a:rPr>
              <a:t>КАК</a:t>
            </a:r>
            <a:r>
              <a:rPr sz="1400" b="1" spc="-120" dirty="0">
                <a:solidFill>
                  <a:srgbClr val="00425E"/>
                </a:solidFill>
                <a:cs typeface="Trebuchet MS"/>
              </a:rPr>
              <a:t> </a:t>
            </a:r>
            <a:r>
              <a:rPr sz="1400" b="1" spc="65" dirty="0">
                <a:solidFill>
                  <a:srgbClr val="00425E"/>
                </a:solidFill>
                <a:cs typeface="Trebuchet MS"/>
              </a:rPr>
              <a:t>Б</a:t>
            </a:r>
            <a:r>
              <a:rPr sz="1400" b="1" spc="-150" dirty="0">
                <a:solidFill>
                  <a:srgbClr val="00425E"/>
                </a:solidFill>
                <a:cs typeface="Trebuchet MS"/>
              </a:rPr>
              <a:t>У</a:t>
            </a:r>
            <a:r>
              <a:rPr sz="1400" b="1" spc="-45" dirty="0">
                <a:solidFill>
                  <a:srgbClr val="00425E"/>
                </a:solidFill>
                <a:cs typeface="Trebuchet MS"/>
              </a:rPr>
              <a:t>ДЕТ</a:t>
            </a:r>
            <a:endParaRPr sz="1400" dirty="0">
              <a:cs typeface="Trebuchet MS"/>
            </a:endParaRPr>
          </a:p>
        </p:txBody>
      </p:sp>
      <p:sp>
        <p:nvSpPr>
          <p:cNvPr id="254" name="object 16"/>
          <p:cNvSpPr/>
          <p:nvPr/>
        </p:nvSpPr>
        <p:spPr>
          <a:xfrm>
            <a:off x="515061" y="2646014"/>
            <a:ext cx="45719" cy="262764"/>
          </a:xfrm>
          <a:custGeom>
            <a:avLst/>
            <a:gdLst/>
            <a:ahLst/>
            <a:cxnLst/>
            <a:rect l="l" t="t" r="r" b="b"/>
            <a:pathLst>
              <a:path w="36829" h="311150">
                <a:moveTo>
                  <a:pt x="36309" y="0"/>
                </a:moveTo>
                <a:lnTo>
                  <a:pt x="0" y="0"/>
                </a:lnTo>
                <a:lnTo>
                  <a:pt x="0" y="311097"/>
                </a:lnTo>
                <a:lnTo>
                  <a:pt x="36309" y="311097"/>
                </a:lnTo>
                <a:lnTo>
                  <a:pt x="3630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507"/>
          </a:p>
        </p:txBody>
      </p:sp>
      <p:sp>
        <p:nvSpPr>
          <p:cNvPr id="256" name="object 43"/>
          <p:cNvSpPr txBox="1"/>
          <p:nvPr/>
        </p:nvSpPr>
        <p:spPr>
          <a:xfrm>
            <a:off x="597017" y="3645910"/>
            <a:ext cx="1850574" cy="483187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r>
              <a:rPr lang="ru-RU" sz="1100" spc="-17" dirty="0" smtClean="0">
                <a:solidFill>
                  <a:schemeClr val="bg1"/>
                </a:solidFill>
                <a:cs typeface="Microsoft Sans Serif"/>
              </a:rPr>
              <a:t>отсутствие единого перечня профессий, по которым осуществляется признание профквалификаций</a:t>
            </a:r>
          </a:p>
        </p:txBody>
      </p:sp>
      <p:sp>
        <p:nvSpPr>
          <p:cNvPr id="257" name="object 16"/>
          <p:cNvSpPr/>
          <p:nvPr/>
        </p:nvSpPr>
        <p:spPr>
          <a:xfrm>
            <a:off x="512224" y="4872847"/>
            <a:ext cx="45719" cy="262764"/>
          </a:xfrm>
          <a:custGeom>
            <a:avLst/>
            <a:gdLst/>
            <a:ahLst/>
            <a:cxnLst/>
            <a:rect l="l" t="t" r="r" b="b"/>
            <a:pathLst>
              <a:path w="36829" h="311150">
                <a:moveTo>
                  <a:pt x="36309" y="0"/>
                </a:moveTo>
                <a:lnTo>
                  <a:pt x="0" y="0"/>
                </a:lnTo>
                <a:lnTo>
                  <a:pt x="0" y="311097"/>
                </a:lnTo>
                <a:lnTo>
                  <a:pt x="36309" y="311097"/>
                </a:lnTo>
                <a:lnTo>
                  <a:pt x="3630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1507"/>
          </a:p>
        </p:txBody>
      </p:sp>
      <p:sp>
        <p:nvSpPr>
          <p:cNvPr id="260" name="object 38"/>
          <p:cNvSpPr/>
          <p:nvPr/>
        </p:nvSpPr>
        <p:spPr>
          <a:xfrm>
            <a:off x="3191692" y="4294704"/>
            <a:ext cx="2039252" cy="370574"/>
          </a:xfrm>
          <a:custGeom>
            <a:avLst/>
            <a:gdLst/>
            <a:ahLst/>
            <a:cxnLst/>
            <a:rect l="l" t="t" r="r" b="b"/>
            <a:pathLst>
              <a:path w="300989" h="2951479">
                <a:moveTo>
                  <a:pt x="300941" y="0"/>
                </a:moveTo>
                <a:lnTo>
                  <a:pt x="0" y="0"/>
                </a:lnTo>
                <a:lnTo>
                  <a:pt x="0" y="2951326"/>
                </a:lnTo>
                <a:lnTo>
                  <a:pt x="300941" y="2951326"/>
                </a:lnTo>
                <a:lnTo>
                  <a:pt x="300941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pPr algn="ctr"/>
            <a:r>
              <a:rPr lang="ru-RU" sz="1200" b="1" spc="-13" dirty="0">
                <a:solidFill>
                  <a:srgbClr val="295E7E"/>
                </a:solidFill>
                <a:cs typeface="Trebuchet MS"/>
              </a:rPr>
              <a:t>НАЦСОВЕТ ПО ПРОФ </a:t>
            </a:r>
            <a:r>
              <a:rPr lang="ru-RU" sz="1200" b="1" spc="-13" dirty="0" smtClean="0">
                <a:solidFill>
                  <a:srgbClr val="295E7E"/>
                </a:solidFill>
                <a:cs typeface="Trebuchet MS"/>
              </a:rPr>
              <a:t>КВАЛИФИКАЦИЯМ</a:t>
            </a:r>
            <a:endParaRPr lang="ru-RU" sz="1200" b="1" spc="-13" dirty="0">
              <a:solidFill>
                <a:srgbClr val="295E7E"/>
              </a:solidFill>
              <a:cs typeface="Trebuchet MS"/>
            </a:endParaRPr>
          </a:p>
        </p:txBody>
      </p:sp>
      <p:sp>
        <p:nvSpPr>
          <p:cNvPr id="261" name="object 42"/>
          <p:cNvSpPr txBox="1"/>
          <p:nvPr/>
        </p:nvSpPr>
        <p:spPr>
          <a:xfrm>
            <a:off x="4379091" y="2749577"/>
            <a:ext cx="3955494" cy="133668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 algn="ctr">
              <a:lnSpc>
                <a:spcPts val="913"/>
              </a:lnSpc>
              <a:spcBef>
                <a:spcPts val="142"/>
              </a:spcBef>
            </a:pPr>
            <a:r>
              <a:rPr lang="ru-RU" sz="1200" spc="-17" dirty="0">
                <a:solidFill>
                  <a:srgbClr val="313130"/>
                </a:solidFill>
                <a:cs typeface="Microsoft Sans Serif"/>
              </a:rPr>
              <a:t>выработка</a:t>
            </a:r>
            <a:r>
              <a:rPr lang="ru-RU" sz="1050" spc="-17" dirty="0" smtClean="0">
                <a:solidFill>
                  <a:srgbClr val="313130"/>
                </a:solidFill>
                <a:cs typeface="Microsoft Sans Serif"/>
              </a:rPr>
              <a:t> </a:t>
            </a:r>
            <a:r>
              <a:rPr lang="ru-RU" sz="1200" spc="-17" dirty="0">
                <a:solidFill>
                  <a:srgbClr val="313130"/>
                </a:solidFill>
                <a:cs typeface="Microsoft Sans Serif"/>
              </a:rPr>
              <a:t>предложений для включения профессий</a:t>
            </a:r>
          </a:p>
        </p:txBody>
      </p:sp>
      <p:sp>
        <p:nvSpPr>
          <p:cNvPr id="265" name="object 82"/>
          <p:cNvSpPr txBox="1"/>
          <p:nvPr/>
        </p:nvSpPr>
        <p:spPr>
          <a:xfrm>
            <a:off x="3113001" y="2660589"/>
            <a:ext cx="1612427" cy="248189"/>
          </a:xfrm>
          <a:prstGeom prst="rect">
            <a:avLst/>
          </a:prstGeom>
          <a:noFill/>
        </p:spPr>
        <p:txBody>
          <a:bodyPr vert="horz" wrap="square" lIns="0" tIns="32429" rIns="0" bIns="0" rtlCol="0">
            <a:spAutoFit/>
          </a:bodyPr>
          <a:lstStyle>
            <a:defPPr>
              <a:defRPr lang="en-US"/>
            </a:defPPr>
            <a:lvl1pPr algn="ctr">
              <a:spcBef>
                <a:spcPts val="255"/>
              </a:spcBef>
              <a:defRPr sz="1200" b="1" spc="-13">
                <a:solidFill>
                  <a:srgbClr val="47719A"/>
                </a:solidFill>
                <a:latin typeface="Trebuchet MS"/>
                <a:cs typeface="Trebuchet MS"/>
              </a:defRPr>
            </a:lvl1pPr>
          </a:lstStyle>
          <a:p>
            <a:r>
              <a:rPr lang="ru-RU" sz="1400" dirty="0">
                <a:solidFill>
                  <a:srgbClr val="295E7E"/>
                </a:solidFill>
                <a:latin typeface="+mn-lt"/>
              </a:rPr>
              <a:t>ГОСОРГАНЫ</a:t>
            </a:r>
            <a:endParaRPr sz="1400" dirty="0">
              <a:solidFill>
                <a:srgbClr val="295E7E"/>
              </a:solidFill>
              <a:latin typeface="+mn-lt"/>
            </a:endParaRPr>
          </a:p>
        </p:txBody>
      </p:sp>
      <p:sp>
        <p:nvSpPr>
          <p:cNvPr id="267" name="object 83"/>
          <p:cNvSpPr txBox="1"/>
          <p:nvPr/>
        </p:nvSpPr>
        <p:spPr>
          <a:xfrm>
            <a:off x="2997854" y="3517778"/>
            <a:ext cx="1908228" cy="408445"/>
          </a:xfrm>
          <a:prstGeom prst="rect">
            <a:avLst/>
          </a:prstGeom>
          <a:noFill/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1" spc="-45" dirty="0" smtClean="0">
                <a:solidFill>
                  <a:srgbClr val="295E7E"/>
                </a:solidFill>
                <a:cs typeface="Trebuchet MS"/>
              </a:rPr>
              <a:t>ОТРАСЛЕВЫЕ </a:t>
            </a:r>
          </a:p>
          <a:p>
            <a:pPr algn="ctr">
              <a:lnSpc>
                <a:spcPct val="100000"/>
              </a:lnSpc>
            </a:pPr>
            <a:r>
              <a:rPr lang="ru-RU" sz="1200" b="1" spc="-45" dirty="0" smtClean="0">
                <a:solidFill>
                  <a:srgbClr val="295E7E"/>
                </a:solidFill>
                <a:cs typeface="Trebuchet MS"/>
              </a:rPr>
              <a:t>СОВЕТЫ</a:t>
            </a:r>
            <a:endParaRPr sz="1200" dirty="0">
              <a:solidFill>
                <a:srgbClr val="295E7E"/>
              </a:solidFill>
              <a:cs typeface="Trebuchet MS"/>
            </a:endParaRPr>
          </a:p>
        </p:txBody>
      </p:sp>
      <p:sp>
        <p:nvSpPr>
          <p:cNvPr id="268" name="object 42"/>
          <p:cNvSpPr txBox="1"/>
          <p:nvPr/>
        </p:nvSpPr>
        <p:spPr>
          <a:xfrm>
            <a:off x="4823874" y="3656160"/>
            <a:ext cx="3962400" cy="133668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r>
              <a:rPr lang="ru-RU" sz="1200" spc="-17" dirty="0">
                <a:solidFill>
                  <a:srgbClr val="313130"/>
                </a:solidFill>
                <a:cs typeface="Microsoft Sans Serif"/>
              </a:rPr>
              <a:t>согласование предложений для включения профессий</a:t>
            </a:r>
          </a:p>
        </p:txBody>
      </p:sp>
      <p:sp>
        <p:nvSpPr>
          <p:cNvPr id="270" name="object 42"/>
          <p:cNvSpPr txBox="1"/>
          <p:nvPr/>
        </p:nvSpPr>
        <p:spPr>
          <a:xfrm>
            <a:off x="5274230" y="4410258"/>
            <a:ext cx="2165216" cy="249084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 algn="ctr">
              <a:lnSpc>
                <a:spcPts val="913"/>
              </a:lnSpc>
              <a:spcBef>
                <a:spcPts val="142"/>
              </a:spcBef>
            </a:pPr>
            <a:r>
              <a:rPr lang="ru-RU" sz="1200" spc="-17" dirty="0" smtClean="0">
                <a:solidFill>
                  <a:srgbClr val="313130"/>
                </a:solidFill>
                <a:cs typeface="Microsoft Sans Serif"/>
              </a:rPr>
              <a:t>одобрение предложений по реестру профессий</a:t>
            </a:r>
            <a:endParaRPr lang="ru-RU" sz="1200" dirty="0">
              <a:cs typeface="Trebuchet MS"/>
            </a:endParaRPr>
          </a:p>
        </p:txBody>
      </p:sp>
      <p:sp>
        <p:nvSpPr>
          <p:cNvPr id="271" name="object 83"/>
          <p:cNvSpPr txBox="1"/>
          <p:nvPr/>
        </p:nvSpPr>
        <p:spPr>
          <a:xfrm>
            <a:off x="3324108" y="5298301"/>
            <a:ext cx="1202686" cy="223779"/>
          </a:xfrm>
          <a:prstGeom prst="rect">
            <a:avLst/>
          </a:prstGeom>
          <a:noFill/>
        </p:spPr>
        <p:txBody>
          <a:bodyPr vert="horz" wrap="square" lIns="0" tIns="38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lang="ru-RU" sz="1200" b="1" spc="-45" dirty="0" smtClean="0">
                <a:solidFill>
                  <a:srgbClr val="295E7E"/>
                </a:solidFill>
                <a:cs typeface="Trebuchet MS"/>
              </a:rPr>
              <a:t>МТСЗН</a:t>
            </a:r>
            <a:endParaRPr sz="1200" dirty="0">
              <a:solidFill>
                <a:srgbClr val="295E7E"/>
              </a:solidFill>
              <a:cs typeface="Trebuchet MS"/>
            </a:endParaRPr>
          </a:p>
        </p:txBody>
      </p:sp>
      <p:sp>
        <p:nvSpPr>
          <p:cNvPr id="272" name="object 42"/>
          <p:cNvSpPr txBox="1"/>
          <p:nvPr/>
        </p:nvSpPr>
        <p:spPr>
          <a:xfrm>
            <a:off x="4526794" y="5298301"/>
            <a:ext cx="4047679" cy="255304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 algn="ctr">
              <a:lnSpc>
                <a:spcPts val="913"/>
              </a:lnSpc>
              <a:spcBef>
                <a:spcPts val="142"/>
              </a:spcBef>
            </a:pPr>
            <a:r>
              <a:rPr lang="ru-RU" sz="1200" spc="-17" dirty="0">
                <a:solidFill>
                  <a:srgbClr val="313130"/>
                </a:solidFill>
                <a:cs typeface="Microsoft Sans Serif"/>
              </a:rPr>
              <a:t>ведение реестра на платформе </a:t>
            </a:r>
            <a:r>
              <a:rPr lang="ru-RU" sz="1200" spc="-17" dirty="0" smtClean="0">
                <a:solidFill>
                  <a:srgbClr val="313130"/>
                </a:solidFill>
                <a:cs typeface="Microsoft Sans Serif"/>
              </a:rPr>
              <a:t>национальной системы квалификаций</a:t>
            </a:r>
            <a:endParaRPr lang="ru-RU" sz="1200" spc="-17" dirty="0">
              <a:solidFill>
                <a:srgbClr val="313130"/>
              </a:solidFill>
              <a:cs typeface="Microsoft Sans Serif"/>
            </a:endParaRPr>
          </a:p>
        </p:txBody>
      </p:sp>
      <p:pic>
        <p:nvPicPr>
          <p:cNvPr id="275" name="Рисунок 2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10894" y="4207981"/>
            <a:ext cx="512539" cy="538223"/>
          </a:xfrm>
          <a:prstGeom prst="rect">
            <a:avLst/>
          </a:prstGeom>
        </p:spPr>
      </p:pic>
      <p:sp>
        <p:nvSpPr>
          <p:cNvPr id="276" name="Shape 5619">
            <a:extLst>
              <a:ext uri="{FF2B5EF4-FFF2-40B4-BE49-F238E27FC236}">
                <a16:creationId xmlns="" xmlns:a16="http://schemas.microsoft.com/office/drawing/2014/main" id="{1CB9305C-8387-92A8-11FD-0E8594FDDB32}"/>
              </a:ext>
            </a:extLst>
          </p:cNvPr>
          <p:cNvSpPr/>
          <p:nvPr/>
        </p:nvSpPr>
        <p:spPr>
          <a:xfrm>
            <a:off x="2753071" y="3534084"/>
            <a:ext cx="445394" cy="3347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952" extrusionOk="0">
                <a:moveTo>
                  <a:pt x="13407" y="7704"/>
                </a:moveTo>
                <a:cubicBezTo>
                  <a:pt x="13407" y="7416"/>
                  <a:pt x="13407" y="7128"/>
                  <a:pt x="13407" y="7128"/>
                </a:cubicBezTo>
                <a:cubicBezTo>
                  <a:pt x="13407" y="4824"/>
                  <a:pt x="13407" y="4824"/>
                  <a:pt x="13407" y="4824"/>
                </a:cubicBezTo>
                <a:cubicBezTo>
                  <a:pt x="13221" y="4824"/>
                  <a:pt x="13034" y="4824"/>
                  <a:pt x="12848" y="4824"/>
                </a:cubicBezTo>
                <a:cubicBezTo>
                  <a:pt x="12662" y="3384"/>
                  <a:pt x="12662" y="3384"/>
                  <a:pt x="12662" y="3384"/>
                </a:cubicBezTo>
                <a:cubicBezTo>
                  <a:pt x="12103" y="4824"/>
                  <a:pt x="12103" y="4824"/>
                  <a:pt x="12103" y="4824"/>
                </a:cubicBezTo>
                <a:cubicBezTo>
                  <a:pt x="11172" y="5400"/>
                  <a:pt x="10428" y="5688"/>
                  <a:pt x="8752" y="4536"/>
                </a:cubicBezTo>
                <a:cubicBezTo>
                  <a:pt x="8566" y="4536"/>
                  <a:pt x="8566" y="4536"/>
                  <a:pt x="8566" y="4536"/>
                </a:cubicBezTo>
                <a:cubicBezTo>
                  <a:pt x="8566" y="7128"/>
                  <a:pt x="8566" y="7128"/>
                  <a:pt x="8566" y="7128"/>
                </a:cubicBezTo>
                <a:cubicBezTo>
                  <a:pt x="8566" y="7128"/>
                  <a:pt x="8566" y="7416"/>
                  <a:pt x="8566" y="7704"/>
                </a:cubicBezTo>
                <a:cubicBezTo>
                  <a:pt x="7076" y="5976"/>
                  <a:pt x="7634" y="5112"/>
                  <a:pt x="7262" y="1944"/>
                </a:cubicBezTo>
                <a:cubicBezTo>
                  <a:pt x="8379" y="-648"/>
                  <a:pt x="13966" y="-648"/>
                  <a:pt x="14710" y="1944"/>
                </a:cubicBezTo>
                <a:cubicBezTo>
                  <a:pt x="14524" y="4248"/>
                  <a:pt x="14710" y="6264"/>
                  <a:pt x="13593" y="7704"/>
                </a:cubicBezTo>
                <a:cubicBezTo>
                  <a:pt x="13407" y="7704"/>
                  <a:pt x="13407" y="7704"/>
                  <a:pt x="13407" y="7704"/>
                </a:cubicBezTo>
                <a:close/>
                <a:moveTo>
                  <a:pt x="1490" y="9720"/>
                </a:moveTo>
                <a:cubicBezTo>
                  <a:pt x="1303" y="7992"/>
                  <a:pt x="1303" y="7128"/>
                  <a:pt x="1490" y="5976"/>
                </a:cubicBezTo>
                <a:cubicBezTo>
                  <a:pt x="3352" y="6552"/>
                  <a:pt x="3724" y="3960"/>
                  <a:pt x="5400" y="5976"/>
                </a:cubicBezTo>
                <a:cubicBezTo>
                  <a:pt x="5586" y="7128"/>
                  <a:pt x="5586" y="8568"/>
                  <a:pt x="5400" y="9432"/>
                </a:cubicBezTo>
                <a:cubicBezTo>
                  <a:pt x="5400" y="10296"/>
                  <a:pt x="5214" y="10872"/>
                  <a:pt x="4841" y="11448"/>
                </a:cubicBezTo>
                <a:cubicBezTo>
                  <a:pt x="4469" y="12024"/>
                  <a:pt x="3910" y="12600"/>
                  <a:pt x="3352" y="12600"/>
                </a:cubicBezTo>
                <a:cubicBezTo>
                  <a:pt x="3352" y="12600"/>
                  <a:pt x="3352" y="12600"/>
                  <a:pt x="3352" y="12600"/>
                </a:cubicBezTo>
                <a:cubicBezTo>
                  <a:pt x="2793" y="12600"/>
                  <a:pt x="2421" y="12024"/>
                  <a:pt x="2048" y="11448"/>
                </a:cubicBezTo>
                <a:cubicBezTo>
                  <a:pt x="1676" y="10872"/>
                  <a:pt x="1490" y="10296"/>
                  <a:pt x="1490" y="9720"/>
                </a:cubicBezTo>
                <a:close/>
                <a:moveTo>
                  <a:pt x="4655" y="12600"/>
                </a:moveTo>
                <a:cubicBezTo>
                  <a:pt x="4097" y="14328"/>
                  <a:pt x="2607" y="14328"/>
                  <a:pt x="2234" y="12600"/>
                </a:cubicBezTo>
                <a:cubicBezTo>
                  <a:pt x="745" y="13176"/>
                  <a:pt x="745" y="13176"/>
                  <a:pt x="745" y="13176"/>
                </a:cubicBezTo>
                <a:cubicBezTo>
                  <a:pt x="745" y="13176"/>
                  <a:pt x="745" y="13176"/>
                  <a:pt x="745" y="13176"/>
                </a:cubicBezTo>
                <a:cubicBezTo>
                  <a:pt x="559" y="13176"/>
                  <a:pt x="559" y="13176"/>
                  <a:pt x="559" y="13176"/>
                </a:cubicBezTo>
                <a:cubicBezTo>
                  <a:pt x="372" y="13752"/>
                  <a:pt x="186" y="14040"/>
                  <a:pt x="0" y="14904"/>
                </a:cubicBezTo>
                <a:cubicBezTo>
                  <a:pt x="0" y="15480"/>
                  <a:pt x="0" y="16056"/>
                  <a:pt x="0" y="16920"/>
                </a:cubicBezTo>
                <a:cubicBezTo>
                  <a:pt x="186" y="17208"/>
                  <a:pt x="186" y="17208"/>
                  <a:pt x="186" y="17208"/>
                </a:cubicBezTo>
                <a:cubicBezTo>
                  <a:pt x="372" y="17208"/>
                  <a:pt x="372" y="17208"/>
                  <a:pt x="372" y="17208"/>
                </a:cubicBezTo>
                <a:cubicBezTo>
                  <a:pt x="4841" y="17208"/>
                  <a:pt x="4841" y="17208"/>
                  <a:pt x="4841" y="17208"/>
                </a:cubicBezTo>
                <a:cubicBezTo>
                  <a:pt x="4655" y="18072"/>
                  <a:pt x="4841" y="19224"/>
                  <a:pt x="4841" y="20376"/>
                </a:cubicBezTo>
                <a:cubicBezTo>
                  <a:pt x="5028" y="20952"/>
                  <a:pt x="5028" y="20952"/>
                  <a:pt x="5028" y="20952"/>
                </a:cubicBezTo>
                <a:cubicBezTo>
                  <a:pt x="5214" y="20952"/>
                  <a:pt x="5214" y="20952"/>
                  <a:pt x="5214" y="20952"/>
                </a:cubicBezTo>
                <a:cubicBezTo>
                  <a:pt x="16759" y="20952"/>
                  <a:pt x="16759" y="20952"/>
                  <a:pt x="16759" y="20952"/>
                </a:cubicBezTo>
                <a:cubicBezTo>
                  <a:pt x="17131" y="20952"/>
                  <a:pt x="17131" y="20952"/>
                  <a:pt x="17131" y="20952"/>
                </a:cubicBezTo>
                <a:cubicBezTo>
                  <a:pt x="17131" y="20376"/>
                  <a:pt x="17131" y="20376"/>
                  <a:pt x="17131" y="20376"/>
                </a:cubicBezTo>
                <a:cubicBezTo>
                  <a:pt x="17317" y="19224"/>
                  <a:pt x="17317" y="18360"/>
                  <a:pt x="17317" y="17208"/>
                </a:cubicBezTo>
                <a:cubicBezTo>
                  <a:pt x="21414" y="17208"/>
                  <a:pt x="21414" y="17208"/>
                  <a:pt x="21414" y="17208"/>
                </a:cubicBezTo>
                <a:cubicBezTo>
                  <a:pt x="21600" y="17208"/>
                  <a:pt x="21600" y="17208"/>
                  <a:pt x="21600" y="17208"/>
                </a:cubicBezTo>
                <a:cubicBezTo>
                  <a:pt x="21600" y="16920"/>
                  <a:pt x="21600" y="16920"/>
                  <a:pt x="21600" y="16920"/>
                </a:cubicBezTo>
                <a:cubicBezTo>
                  <a:pt x="21600" y="16344"/>
                  <a:pt x="21600" y="15768"/>
                  <a:pt x="21600" y="15192"/>
                </a:cubicBezTo>
                <a:cubicBezTo>
                  <a:pt x="21600" y="14328"/>
                  <a:pt x="21414" y="13752"/>
                  <a:pt x="21228" y="13464"/>
                </a:cubicBezTo>
                <a:cubicBezTo>
                  <a:pt x="21041" y="13176"/>
                  <a:pt x="21041" y="13176"/>
                  <a:pt x="21041" y="13176"/>
                </a:cubicBezTo>
                <a:cubicBezTo>
                  <a:pt x="21041" y="13176"/>
                  <a:pt x="21041" y="13176"/>
                  <a:pt x="21041" y="13176"/>
                </a:cubicBezTo>
                <a:cubicBezTo>
                  <a:pt x="19552" y="12600"/>
                  <a:pt x="19552" y="12600"/>
                  <a:pt x="19552" y="12600"/>
                </a:cubicBezTo>
                <a:cubicBezTo>
                  <a:pt x="19179" y="12888"/>
                  <a:pt x="19179" y="12888"/>
                  <a:pt x="19179" y="12888"/>
                </a:cubicBezTo>
                <a:cubicBezTo>
                  <a:pt x="18248" y="16344"/>
                  <a:pt x="18248" y="16344"/>
                  <a:pt x="18248" y="16344"/>
                </a:cubicBezTo>
                <a:cubicBezTo>
                  <a:pt x="17317" y="12888"/>
                  <a:pt x="17317" y="12888"/>
                  <a:pt x="17317" y="12888"/>
                </a:cubicBezTo>
                <a:cubicBezTo>
                  <a:pt x="16945" y="12600"/>
                  <a:pt x="16945" y="12600"/>
                  <a:pt x="16945" y="12600"/>
                </a:cubicBezTo>
                <a:cubicBezTo>
                  <a:pt x="15641" y="13176"/>
                  <a:pt x="15641" y="13176"/>
                  <a:pt x="15641" y="13176"/>
                </a:cubicBezTo>
                <a:cubicBezTo>
                  <a:pt x="13407" y="12312"/>
                  <a:pt x="13407" y="12312"/>
                  <a:pt x="13407" y="12312"/>
                </a:cubicBezTo>
                <a:cubicBezTo>
                  <a:pt x="12848" y="12888"/>
                  <a:pt x="12848" y="12888"/>
                  <a:pt x="12848" y="12888"/>
                </a:cubicBezTo>
                <a:cubicBezTo>
                  <a:pt x="12848" y="13752"/>
                  <a:pt x="12848" y="13752"/>
                  <a:pt x="12848" y="13752"/>
                </a:cubicBezTo>
                <a:cubicBezTo>
                  <a:pt x="11917" y="18648"/>
                  <a:pt x="11917" y="18648"/>
                  <a:pt x="11917" y="18648"/>
                </a:cubicBezTo>
                <a:cubicBezTo>
                  <a:pt x="11917" y="18648"/>
                  <a:pt x="11917" y="18648"/>
                  <a:pt x="11917" y="18648"/>
                </a:cubicBezTo>
                <a:cubicBezTo>
                  <a:pt x="11545" y="14904"/>
                  <a:pt x="11545" y="14904"/>
                  <a:pt x="11545" y="14904"/>
                </a:cubicBezTo>
                <a:cubicBezTo>
                  <a:pt x="11917" y="14328"/>
                  <a:pt x="11917" y="14328"/>
                  <a:pt x="11917" y="14328"/>
                </a:cubicBezTo>
                <a:cubicBezTo>
                  <a:pt x="11731" y="12888"/>
                  <a:pt x="11731" y="12888"/>
                  <a:pt x="11731" y="12888"/>
                </a:cubicBezTo>
                <a:cubicBezTo>
                  <a:pt x="11172" y="12888"/>
                  <a:pt x="11172" y="12888"/>
                  <a:pt x="11172" y="12888"/>
                </a:cubicBezTo>
                <a:cubicBezTo>
                  <a:pt x="10986" y="12888"/>
                  <a:pt x="10986" y="12888"/>
                  <a:pt x="10986" y="12888"/>
                </a:cubicBezTo>
                <a:cubicBezTo>
                  <a:pt x="10428" y="12888"/>
                  <a:pt x="10428" y="12888"/>
                  <a:pt x="10428" y="12888"/>
                </a:cubicBezTo>
                <a:cubicBezTo>
                  <a:pt x="10241" y="14328"/>
                  <a:pt x="10241" y="14328"/>
                  <a:pt x="10241" y="14328"/>
                </a:cubicBezTo>
                <a:cubicBezTo>
                  <a:pt x="10614" y="14904"/>
                  <a:pt x="10614" y="14904"/>
                  <a:pt x="10614" y="14904"/>
                </a:cubicBezTo>
                <a:cubicBezTo>
                  <a:pt x="10055" y="18648"/>
                  <a:pt x="10055" y="18648"/>
                  <a:pt x="10055" y="18648"/>
                </a:cubicBezTo>
                <a:cubicBezTo>
                  <a:pt x="9124" y="13752"/>
                  <a:pt x="9124" y="13752"/>
                  <a:pt x="9124" y="13752"/>
                </a:cubicBezTo>
                <a:cubicBezTo>
                  <a:pt x="9124" y="12888"/>
                  <a:pt x="9124" y="12888"/>
                  <a:pt x="9124" y="12888"/>
                </a:cubicBezTo>
                <a:cubicBezTo>
                  <a:pt x="8752" y="12312"/>
                  <a:pt x="8752" y="12312"/>
                  <a:pt x="8752" y="12312"/>
                </a:cubicBezTo>
                <a:cubicBezTo>
                  <a:pt x="6145" y="13176"/>
                  <a:pt x="6145" y="13176"/>
                  <a:pt x="6145" y="13176"/>
                </a:cubicBezTo>
                <a:cubicBezTo>
                  <a:pt x="6145" y="13176"/>
                  <a:pt x="6145" y="13176"/>
                  <a:pt x="6145" y="13176"/>
                </a:cubicBezTo>
                <a:cubicBezTo>
                  <a:pt x="4655" y="12600"/>
                  <a:pt x="4655" y="12600"/>
                  <a:pt x="4655" y="12600"/>
                </a:cubicBezTo>
                <a:close/>
                <a:moveTo>
                  <a:pt x="16200" y="9720"/>
                </a:moveTo>
                <a:cubicBezTo>
                  <a:pt x="16200" y="7992"/>
                  <a:pt x="16014" y="6552"/>
                  <a:pt x="16200" y="5400"/>
                </a:cubicBezTo>
                <a:cubicBezTo>
                  <a:pt x="16945" y="4536"/>
                  <a:pt x="19738" y="4536"/>
                  <a:pt x="20297" y="5400"/>
                </a:cubicBezTo>
                <a:cubicBezTo>
                  <a:pt x="20297" y="6840"/>
                  <a:pt x="20297" y="8568"/>
                  <a:pt x="20297" y="9432"/>
                </a:cubicBezTo>
                <a:cubicBezTo>
                  <a:pt x="20110" y="10296"/>
                  <a:pt x="19924" y="10872"/>
                  <a:pt x="19738" y="11448"/>
                </a:cubicBezTo>
                <a:cubicBezTo>
                  <a:pt x="19366" y="12024"/>
                  <a:pt x="18807" y="12600"/>
                  <a:pt x="18248" y="12600"/>
                </a:cubicBezTo>
                <a:cubicBezTo>
                  <a:pt x="18248" y="12600"/>
                  <a:pt x="18248" y="12600"/>
                  <a:pt x="18248" y="12600"/>
                </a:cubicBezTo>
                <a:cubicBezTo>
                  <a:pt x="17690" y="12600"/>
                  <a:pt x="17131" y="12024"/>
                  <a:pt x="16759" y="11448"/>
                </a:cubicBezTo>
                <a:cubicBezTo>
                  <a:pt x="16572" y="10872"/>
                  <a:pt x="16386" y="10296"/>
                  <a:pt x="16200" y="9720"/>
                </a:cubicBezTo>
                <a:close/>
              </a:path>
            </a:pathLst>
          </a:custGeom>
          <a:solidFill>
            <a:srgbClr val="295E7E"/>
          </a:solidFill>
          <a:ln w="12700">
            <a:miter lim="400000"/>
          </a:ln>
        </p:spPr>
        <p:txBody>
          <a:bodyPr tIns="45720" bIns="45720"/>
          <a:lstStyle/>
          <a:p>
            <a:pPr algn="l" defTabSz="457250">
              <a:defRPr sz="3600">
                <a:latin typeface="Calibri"/>
                <a:ea typeface="Calibri"/>
                <a:cs typeface="Calibri"/>
                <a:sym typeface="Calibri"/>
              </a:defRPr>
            </a:pPr>
            <a:endParaRPr sz="1200"/>
          </a:p>
        </p:txBody>
      </p:sp>
      <p:sp>
        <p:nvSpPr>
          <p:cNvPr id="4" name="Прямоугольник 3"/>
          <p:cNvSpPr/>
          <p:nvPr/>
        </p:nvSpPr>
        <p:spPr>
          <a:xfrm>
            <a:off x="2638643" y="1738152"/>
            <a:ext cx="6310624" cy="4247781"/>
          </a:xfrm>
          <a:prstGeom prst="rect">
            <a:avLst/>
          </a:prstGeom>
          <a:noFill/>
          <a:ln w="9525">
            <a:solidFill>
              <a:srgbClr val="4F7B8D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6" name="Google Shape;565;p39">
            <a:extLst>
              <a:ext uri="{FF2B5EF4-FFF2-40B4-BE49-F238E27FC236}">
                <a16:creationId xmlns:a16="http://schemas.microsoft.com/office/drawing/2014/main" xmlns="" id="{87C8DC4B-CC8C-42A7-BA3E-A5977BB6D97C}"/>
              </a:ext>
            </a:extLst>
          </p:cNvPr>
          <p:cNvGrpSpPr/>
          <p:nvPr/>
        </p:nvGrpSpPr>
        <p:grpSpPr>
          <a:xfrm>
            <a:off x="2762394" y="2718227"/>
            <a:ext cx="382228" cy="256779"/>
            <a:chOff x="2599825" y="3689700"/>
            <a:chExt cx="429850" cy="360275"/>
          </a:xfrm>
          <a:solidFill>
            <a:srgbClr val="295E7E"/>
          </a:solidFill>
        </p:grpSpPr>
        <p:sp>
          <p:nvSpPr>
            <p:cNvPr id="77" name="Google Shape;566;p39">
              <a:extLst>
                <a:ext uri="{FF2B5EF4-FFF2-40B4-BE49-F238E27FC236}">
                  <a16:creationId xmlns:a16="http://schemas.microsoft.com/office/drawing/2014/main" xmlns="" id="{13D50658-B71D-4F7C-A229-5335A581EC3F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8" name="Google Shape;567;p39">
              <a:extLst>
                <a:ext uri="{FF2B5EF4-FFF2-40B4-BE49-F238E27FC236}">
                  <a16:creationId xmlns:a16="http://schemas.microsoft.com/office/drawing/2014/main" xmlns="" id="{C176F6EE-1F2C-47E7-81FD-6D3A88145380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347134" y="895637"/>
            <a:ext cx="8602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13" dirty="0" smtClean="0">
                <a:solidFill>
                  <a:srgbClr val="295E7E"/>
                </a:solidFill>
                <a:cs typeface="Trebuchet MS"/>
              </a:rPr>
              <a:t>РЕЕСТР ПРОФЕССИЙ </a:t>
            </a:r>
            <a:r>
              <a:rPr lang="ru-RU" sz="1600" spc="-17" dirty="0" smtClean="0">
                <a:solidFill>
                  <a:srgbClr val="313130"/>
                </a:solidFill>
                <a:cs typeface="Microsoft Sans Serif"/>
              </a:rPr>
              <a:t>– </a:t>
            </a:r>
            <a:r>
              <a:rPr lang="ru-RU" sz="1600" spc="-17" dirty="0">
                <a:solidFill>
                  <a:srgbClr val="313130"/>
                </a:solidFill>
                <a:cs typeface="Microsoft Sans Serif"/>
              </a:rPr>
              <a:t>систематизированный в электронной форме свод информации по профессиям, по которым осуществляется признание профессиональных квалификаций</a:t>
            </a: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22301" y="5217385"/>
            <a:ext cx="351106" cy="322444"/>
          </a:xfrm>
          <a:prstGeom prst="rect">
            <a:avLst/>
          </a:prstGeom>
        </p:spPr>
      </p:pic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5C6A1F8A-72B5-4717-889D-6B21ABA30F2F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083" y="2554780"/>
            <a:ext cx="182049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r>
              <a:rPr lang="ru-RU" sz="1100" spc="-17" dirty="0">
                <a:solidFill>
                  <a:schemeClr val="bg1"/>
                </a:solidFill>
                <a:cs typeface="Microsoft Sans Serif"/>
              </a:rPr>
              <a:t>в перечень регулируемых </a:t>
            </a:r>
            <a:r>
              <a:rPr lang="ru-RU" sz="1100" spc="-17" dirty="0" smtClean="0">
                <a:solidFill>
                  <a:schemeClr val="bg1"/>
                </a:solidFill>
                <a:cs typeface="Microsoft Sans Serif"/>
              </a:rPr>
              <a:t>профессий вошли только 72 профессии (сферы здравоохранения и финансов)</a:t>
            </a:r>
            <a:endParaRPr lang="ru-RU" sz="1100" spc="-17" dirty="0">
              <a:solidFill>
                <a:schemeClr val="bg1"/>
              </a:solidFill>
              <a:cs typeface="Microsoft Sans Serif"/>
            </a:endParaRPr>
          </a:p>
        </p:txBody>
      </p:sp>
      <p:sp>
        <p:nvSpPr>
          <p:cNvPr id="42" name="object 43"/>
          <p:cNvSpPr txBox="1"/>
          <p:nvPr/>
        </p:nvSpPr>
        <p:spPr>
          <a:xfrm>
            <a:off x="597017" y="4815114"/>
            <a:ext cx="1850574" cy="826165"/>
          </a:xfrm>
          <a:prstGeom prst="rect">
            <a:avLst/>
          </a:prstGeom>
        </p:spPr>
        <p:txBody>
          <a:bodyPr vert="horz" wrap="square" lIns="0" tIns="18075" rIns="0" bIns="0" rtlCol="0">
            <a:spAutoFit/>
          </a:bodyPr>
          <a:lstStyle/>
          <a:p>
            <a:pPr marL="10632" marR="4253">
              <a:lnSpc>
                <a:spcPts val="913"/>
              </a:lnSpc>
              <a:spcBef>
                <a:spcPts val="142"/>
              </a:spcBef>
            </a:pPr>
            <a:r>
              <a:rPr lang="ru-RU" sz="1100" spc="-17" dirty="0" smtClean="0">
                <a:solidFill>
                  <a:schemeClr val="bg1"/>
                </a:solidFill>
                <a:cs typeface="Microsoft Sans Serif"/>
              </a:rPr>
              <a:t>информация по прохождению признания профквалификаций по различным профессиям находится в разных информационных источниках 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622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3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xmlns="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82880" y="51014"/>
            <a:ext cx="802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ЗАКОНА РК  «О ПРОФЕССИОНАЛЬНЫХ КВАЛИФИКАЦИЯХ»: 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ПОРЯДОК ПРИЗНАНИЯ ПРОФЕССИОНАЛЬНЫХ КВАЛИФИКАЦИЙ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052" y="724886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8052" y="669387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D79AF39-A3DF-4714-9A8B-7F802C7A52D5}"/>
              </a:ext>
            </a:extLst>
          </p:cNvPr>
          <p:cNvSpPr txBox="1"/>
          <p:nvPr/>
        </p:nvSpPr>
        <p:spPr>
          <a:xfrm>
            <a:off x="840068" y="2452113"/>
            <a:ext cx="13692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rebuchet MS" panose="020B0603020202020204" pitchFamily="34" charset="0"/>
              </a:rPr>
              <a:t>аккредитованная профессиональная организация бухгалтеров </a:t>
            </a:r>
          </a:p>
          <a:p>
            <a:pPr algn="ctr"/>
            <a:r>
              <a:rPr lang="ru-RU" sz="900" b="1" dirty="0">
                <a:latin typeface="Trebuchet MS" panose="020B0603020202020204" pitchFamily="34" charset="0"/>
              </a:rPr>
              <a:t>при МФ РК</a:t>
            </a:r>
            <a:endParaRPr lang="ru-RU" sz="9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FC21498-59A5-4D5D-ADF7-A82832E30A83}"/>
              </a:ext>
            </a:extLst>
          </p:cNvPr>
          <p:cNvSpPr txBox="1"/>
          <p:nvPr/>
        </p:nvSpPr>
        <p:spPr>
          <a:xfrm>
            <a:off x="3084843" y="2431377"/>
            <a:ext cx="14701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00" b="1" dirty="0">
                <a:latin typeface="Trebuchet MS" panose="020B0603020202020204" pitchFamily="34" charset="0"/>
                <a:cs typeface="+mn-cs"/>
              </a:rPr>
              <a:t>сертификат профессионального бухгалтера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1EDB5A6-D9A0-4995-BBB8-FC14258472FA}"/>
              </a:ext>
            </a:extLst>
          </p:cNvPr>
          <p:cNvSpPr txBox="1"/>
          <p:nvPr/>
        </p:nvSpPr>
        <p:spPr>
          <a:xfrm>
            <a:off x="-249637" y="2421114"/>
            <a:ext cx="12917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rebuchet MS" panose="020B0603020202020204" pitchFamily="34" charset="0"/>
              </a:rPr>
              <a:t>Кандидат</a:t>
            </a:r>
            <a:endParaRPr lang="ru-RU" sz="9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ight Arrow 66">
            <a:extLst>
              <a:ext uri="{FF2B5EF4-FFF2-40B4-BE49-F238E27FC236}">
                <a16:creationId xmlns:a16="http://schemas.microsoft.com/office/drawing/2014/main" xmlns="" id="{A10691B4-DA4E-4086-82AA-0CDE8EF65C0A}"/>
              </a:ext>
            </a:extLst>
          </p:cNvPr>
          <p:cNvSpPr/>
          <p:nvPr/>
        </p:nvSpPr>
        <p:spPr>
          <a:xfrm flipV="1">
            <a:off x="801501" y="1963364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139;p7">
            <a:extLst>
              <a:ext uri="{FF2B5EF4-FFF2-40B4-BE49-F238E27FC236}">
                <a16:creationId xmlns:a16="http://schemas.microsoft.com/office/drawing/2014/main" xmlns="" id="{787FE648-A255-45E6-A8ED-FCC9EB441711}"/>
              </a:ext>
            </a:extLst>
          </p:cNvPr>
          <p:cNvSpPr/>
          <p:nvPr/>
        </p:nvSpPr>
        <p:spPr>
          <a:xfrm>
            <a:off x="250023" y="1934491"/>
            <a:ext cx="339915" cy="342082"/>
          </a:xfrm>
          <a:custGeom>
            <a:avLst/>
            <a:gdLst/>
            <a:ahLst/>
            <a:cxnLst/>
            <a:rect l="l" t="t" r="r" b="b"/>
            <a:pathLst>
              <a:path w="5202" h="5947" extrusionOk="0">
                <a:moveTo>
                  <a:pt x="2610" y="0"/>
                </a:moveTo>
                <a:lnTo>
                  <a:pt x="2461" y="19"/>
                </a:lnTo>
                <a:lnTo>
                  <a:pt x="2312" y="37"/>
                </a:lnTo>
                <a:lnTo>
                  <a:pt x="2163" y="75"/>
                </a:lnTo>
                <a:lnTo>
                  <a:pt x="2033" y="130"/>
                </a:lnTo>
                <a:lnTo>
                  <a:pt x="1902" y="186"/>
                </a:lnTo>
                <a:lnTo>
                  <a:pt x="1772" y="261"/>
                </a:lnTo>
                <a:lnTo>
                  <a:pt x="1660" y="336"/>
                </a:lnTo>
                <a:lnTo>
                  <a:pt x="1567" y="447"/>
                </a:lnTo>
                <a:lnTo>
                  <a:pt x="1455" y="541"/>
                </a:lnTo>
                <a:lnTo>
                  <a:pt x="1380" y="652"/>
                </a:lnTo>
                <a:lnTo>
                  <a:pt x="1306" y="783"/>
                </a:lnTo>
                <a:lnTo>
                  <a:pt x="1231" y="913"/>
                </a:lnTo>
                <a:lnTo>
                  <a:pt x="1194" y="1044"/>
                </a:lnTo>
                <a:lnTo>
                  <a:pt x="1156" y="1193"/>
                </a:lnTo>
                <a:lnTo>
                  <a:pt x="1138" y="1342"/>
                </a:lnTo>
                <a:lnTo>
                  <a:pt x="1119" y="1491"/>
                </a:lnTo>
                <a:lnTo>
                  <a:pt x="1138" y="1640"/>
                </a:lnTo>
                <a:lnTo>
                  <a:pt x="1156" y="1789"/>
                </a:lnTo>
                <a:lnTo>
                  <a:pt x="1194" y="1939"/>
                </a:lnTo>
                <a:lnTo>
                  <a:pt x="1231" y="2069"/>
                </a:lnTo>
                <a:lnTo>
                  <a:pt x="1306" y="2200"/>
                </a:lnTo>
                <a:lnTo>
                  <a:pt x="1380" y="2311"/>
                </a:lnTo>
                <a:lnTo>
                  <a:pt x="1455" y="2442"/>
                </a:lnTo>
                <a:lnTo>
                  <a:pt x="1567" y="2535"/>
                </a:lnTo>
                <a:lnTo>
                  <a:pt x="1660" y="2628"/>
                </a:lnTo>
                <a:lnTo>
                  <a:pt x="1772" y="2721"/>
                </a:lnTo>
                <a:lnTo>
                  <a:pt x="1902" y="2796"/>
                </a:lnTo>
                <a:lnTo>
                  <a:pt x="2033" y="2852"/>
                </a:lnTo>
                <a:lnTo>
                  <a:pt x="2163" y="2908"/>
                </a:lnTo>
                <a:lnTo>
                  <a:pt x="2312" y="2945"/>
                </a:lnTo>
                <a:lnTo>
                  <a:pt x="2461" y="2964"/>
                </a:lnTo>
                <a:lnTo>
                  <a:pt x="2610" y="2982"/>
                </a:lnTo>
                <a:lnTo>
                  <a:pt x="2760" y="2964"/>
                </a:lnTo>
                <a:lnTo>
                  <a:pt x="2909" y="2945"/>
                </a:lnTo>
                <a:lnTo>
                  <a:pt x="3058" y="2908"/>
                </a:lnTo>
                <a:lnTo>
                  <a:pt x="3188" y="2852"/>
                </a:lnTo>
                <a:lnTo>
                  <a:pt x="3319" y="2796"/>
                </a:lnTo>
                <a:lnTo>
                  <a:pt x="3431" y="2721"/>
                </a:lnTo>
                <a:lnTo>
                  <a:pt x="3561" y="2628"/>
                </a:lnTo>
                <a:lnTo>
                  <a:pt x="3654" y="2535"/>
                </a:lnTo>
                <a:lnTo>
                  <a:pt x="3747" y="2442"/>
                </a:lnTo>
                <a:lnTo>
                  <a:pt x="3841" y="2311"/>
                </a:lnTo>
                <a:lnTo>
                  <a:pt x="3915" y="2200"/>
                </a:lnTo>
                <a:lnTo>
                  <a:pt x="3971" y="2069"/>
                </a:lnTo>
                <a:lnTo>
                  <a:pt x="4027" y="1939"/>
                </a:lnTo>
                <a:lnTo>
                  <a:pt x="4064" y="1789"/>
                </a:lnTo>
                <a:lnTo>
                  <a:pt x="4083" y="1640"/>
                </a:lnTo>
                <a:lnTo>
                  <a:pt x="4102" y="1491"/>
                </a:lnTo>
                <a:lnTo>
                  <a:pt x="4083" y="1342"/>
                </a:lnTo>
                <a:lnTo>
                  <a:pt x="4064" y="1193"/>
                </a:lnTo>
                <a:lnTo>
                  <a:pt x="4027" y="1044"/>
                </a:lnTo>
                <a:lnTo>
                  <a:pt x="3971" y="913"/>
                </a:lnTo>
                <a:lnTo>
                  <a:pt x="3915" y="783"/>
                </a:lnTo>
                <a:lnTo>
                  <a:pt x="3841" y="652"/>
                </a:lnTo>
                <a:lnTo>
                  <a:pt x="3747" y="541"/>
                </a:lnTo>
                <a:lnTo>
                  <a:pt x="3654" y="447"/>
                </a:lnTo>
                <a:lnTo>
                  <a:pt x="3561" y="336"/>
                </a:lnTo>
                <a:lnTo>
                  <a:pt x="3431" y="261"/>
                </a:lnTo>
                <a:lnTo>
                  <a:pt x="3319" y="186"/>
                </a:lnTo>
                <a:lnTo>
                  <a:pt x="3188" y="130"/>
                </a:lnTo>
                <a:lnTo>
                  <a:pt x="3058" y="75"/>
                </a:lnTo>
                <a:lnTo>
                  <a:pt x="2909" y="37"/>
                </a:lnTo>
                <a:lnTo>
                  <a:pt x="2760" y="19"/>
                </a:lnTo>
                <a:lnTo>
                  <a:pt x="2610" y="0"/>
                </a:lnTo>
                <a:close/>
                <a:moveTo>
                  <a:pt x="2051" y="3337"/>
                </a:moveTo>
                <a:lnTo>
                  <a:pt x="2424" y="3989"/>
                </a:lnTo>
                <a:lnTo>
                  <a:pt x="2051" y="5573"/>
                </a:lnTo>
                <a:lnTo>
                  <a:pt x="1492" y="3355"/>
                </a:lnTo>
                <a:lnTo>
                  <a:pt x="1343" y="3355"/>
                </a:lnTo>
                <a:lnTo>
                  <a:pt x="1194" y="3392"/>
                </a:lnTo>
                <a:lnTo>
                  <a:pt x="1045" y="3430"/>
                </a:lnTo>
                <a:lnTo>
                  <a:pt x="914" y="3486"/>
                </a:lnTo>
                <a:lnTo>
                  <a:pt x="784" y="3560"/>
                </a:lnTo>
                <a:lnTo>
                  <a:pt x="672" y="3635"/>
                </a:lnTo>
                <a:lnTo>
                  <a:pt x="541" y="3728"/>
                </a:lnTo>
                <a:lnTo>
                  <a:pt x="448" y="3821"/>
                </a:lnTo>
                <a:lnTo>
                  <a:pt x="355" y="3933"/>
                </a:lnTo>
                <a:lnTo>
                  <a:pt x="262" y="4045"/>
                </a:lnTo>
                <a:lnTo>
                  <a:pt x="187" y="4175"/>
                </a:lnTo>
                <a:lnTo>
                  <a:pt x="131" y="4306"/>
                </a:lnTo>
                <a:lnTo>
                  <a:pt x="75" y="4455"/>
                </a:lnTo>
                <a:lnTo>
                  <a:pt x="38" y="4604"/>
                </a:lnTo>
                <a:lnTo>
                  <a:pt x="19" y="4753"/>
                </a:lnTo>
                <a:lnTo>
                  <a:pt x="1" y="4902"/>
                </a:lnTo>
                <a:lnTo>
                  <a:pt x="1" y="5387"/>
                </a:lnTo>
                <a:lnTo>
                  <a:pt x="19" y="5499"/>
                </a:lnTo>
                <a:lnTo>
                  <a:pt x="57" y="5592"/>
                </a:lnTo>
                <a:lnTo>
                  <a:pt x="113" y="5685"/>
                </a:lnTo>
                <a:lnTo>
                  <a:pt x="169" y="5778"/>
                </a:lnTo>
                <a:lnTo>
                  <a:pt x="262" y="5853"/>
                </a:lnTo>
                <a:lnTo>
                  <a:pt x="355" y="5890"/>
                </a:lnTo>
                <a:lnTo>
                  <a:pt x="448" y="5927"/>
                </a:lnTo>
                <a:lnTo>
                  <a:pt x="560" y="5946"/>
                </a:lnTo>
                <a:lnTo>
                  <a:pt x="4642" y="5946"/>
                </a:lnTo>
                <a:lnTo>
                  <a:pt x="4754" y="5927"/>
                </a:lnTo>
                <a:lnTo>
                  <a:pt x="4866" y="5890"/>
                </a:lnTo>
                <a:lnTo>
                  <a:pt x="4959" y="5853"/>
                </a:lnTo>
                <a:lnTo>
                  <a:pt x="5052" y="5778"/>
                </a:lnTo>
                <a:lnTo>
                  <a:pt x="5108" y="5685"/>
                </a:lnTo>
                <a:lnTo>
                  <a:pt x="5164" y="5592"/>
                </a:lnTo>
                <a:lnTo>
                  <a:pt x="5201" y="5499"/>
                </a:lnTo>
                <a:lnTo>
                  <a:pt x="5201" y="5387"/>
                </a:lnTo>
                <a:lnTo>
                  <a:pt x="5201" y="4902"/>
                </a:lnTo>
                <a:lnTo>
                  <a:pt x="5201" y="4753"/>
                </a:lnTo>
                <a:lnTo>
                  <a:pt x="5183" y="4604"/>
                </a:lnTo>
                <a:lnTo>
                  <a:pt x="5145" y="4455"/>
                </a:lnTo>
                <a:lnTo>
                  <a:pt x="5089" y="4306"/>
                </a:lnTo>
                <a:lnTo>
                  <a:pt x="5034" y="4175"/>
                </a:lnTo>
                <a:lnTo>
                  <a:pt x="4959" y="4045"/>
                </a:lnTo>
                <a:lnTo>
                  <a:pt x="4866" y="3933"/>
                </a:lnTo>
                <a:lnTo>
                  <a:pt x="4773" y="3821"/>
                </a:lnTo>
                <a:lnTo>
                  <a:pt x="4661" y="3728"/>
                </a:lnTo>
                <a:lnTo>
                  <a:pt x="4549" y="3635"/>
                </a:lnTo>
                <a:lnTo>
                  <a:pt x="4437" y="3560"/>
                </a:lnTo>
                <a:lnTo>
                  <a:pt x="4307" y="3486"/>
                </a:lnTo>
                <a:lnTo>
                  <a:pt x="4158" y="3430"/>
                </a:lnTo>
                <a:lnTo>
                  <a:pt x="4027" y="3392"/>
                </a:lnTo>
                <a:lnTo>
                  <a:pt x="3878" y="3355"/>
                </a:lnTo>
                <a:lnTo>
                  <a:pt x="3710" y="3355"/>
                </a:lnTo>
                <a:lnTo>
                  <a:pt x="3170" y="5573"/>
                </a:lnTo>
                <a:lnTo>
                  <a:pt x="2797" y="3989"/>
                </a:lnTo>
                <a:lnTo>
                  <a:pt x="3170" y="3337"/>
                </a:lnTo>
                <a:close/>
              </a:path>
            </a:pathLst>
          </a:custGeom>
          <a:solidFill>
            <a:srgbClr val="295E7E"/>
          </a:solidFill>
          <a:ln>
            <a:solidFill>
              <a:srgbClr val="295E7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158317" y="2384713"/>
            <a:ext cx="1020450" cy="79731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000" b="1" dirty="0">
                <a:latin typeface="Trebuchet MS" panose="020B0603020202020204" pitchFamily="34" charset="0"/>
              </a:rPr>
              <a:t>признание </a:t>
            </a:r>
            <a:r>
              <a:rPr lang="ru-RU" sz="1000" b="1" dirty="0" err="1">
                <a:latin typeface="Trebuchet MS" panose="020B0603020202020204" pitchFamily="34" charset="0"/>
              </a:rPr>
              <a:t>профквали-фикации</a:t>
            </a:r>
            <a:r>
              <a:rPr lang="ru-RU" sz="1000" b="1" dirty="0">
                <a:latin typeface="Trebuchet MS" panose="020B0603020202020204" pitchFamily="34" charset="0"/>
              </a:rPr>
              <a:t> (экзамен)</a:t>
            </a:r>
          </a:p>
        </p:txBody>
      </p:sp>
      <p:sp>
        <p:nvSpPr>
          <p:cNvPr id="38" name="Google Shape;89;p7">
            <a:extLst>
              <a:ext uri="{FF2B5EF4-FFF2-40B4-BE49-F238E27FC236}">
                <a16:creationId xmlns:a16="http://schemas.microsoft.com/office/drawing/2014/main" xmlns="" id="{9DA2B45F-7C58-445F-B385-9468181EAEC0}"/>
              </a:ext>
            </a:extLst>
          </p:cNvPr>
          <p:cNvSpPr/>
          <p:nvPr/>
        </p:nvSpPr>
        <p:spPr>
          <a:xfrm>
            <a:off x="3612729" y="1912522"/>
            <a:ext cx="328621" cy="394782"/>
          </a:xfrm>
          <a:custGeom>
            <a:avLst/>
            <a:gdLst/>
            <a:ahLst/>
            <a:cxnLst/>
            <a:rect l="l" t="t" r="r" b="b"/>
            <a:pathLst>
              <a:path w="6762" h="8902" extrusionOk="0">
                <a:moveTo>
                  <a:pt x="1305" y="1092"/>
                </a:moveTo>
                <a:lnTo>
                  <a:pt x="1348" y="1135"/>
                </a:lnTo>
                <a:lnTo>
                  <a:pt x="1477" y="1263"/>
                </a:lnTo>
                <a:lnTo>
                  <a:pt x="1562" y="1434"/>
                </a:lnTo>
                <a:lnTo>
                  <a:pt x="1584" y="1499"/>
                </a:lnTo>
                <a:lnTo>
                  <a:pt x="1562" y="1541"/>
                </a:lnTo>
                <a:lnTo>
                  <a:pt x="1541" y="1541"/>
                </a:lnTo>
                <a:lnTo>
                  <a:pt x="1477" y="1520"/>
                </a:lnTo>
                <a:lnTo>
                  <a:pt x="1348" y="1370"/>
                </a:lnTo>
                <a:lnTo>
                  <a:pt x="1284" y="1306"/>
                </a:lnTo>
                <a:lnTo>
                  <a:pt x="1241" y="1220"/>
                </a:lnTo>
                <a:lnTo>
                  <a:pt x="1241" y="1156"/>
                </a:lnTo>
                <a:lnTo>
                  <a:pt x="1241" y="1113"/>
                </a:lnTo>
                <a:lnTo>
                  <a:pt x="1263" y="1092"/>
                </a:lnTo>
                <a:close/>
                <a:moveTo>
                  <a:pt x="792" y="1734"/>
                </a:moveTo>
                <a:lnTo>
                  <a:pt x="856" y="1755"/>
                </a:lnTo>
                <a:lnTo>
                  <a:pt x="878" y="1798"/>
                </a:lnTo>
                <a:lnTo>
                  <a:pt x="899" y="1841"/>
                </a:lnTo>
                <a:lnTo>
                  <a:pt x="878" y="1862"/>
                </a:lnTo>
                <a:lnTo>
                  <a:pt x="856" y="1905"/>
                </a:lnTo>
                <a:lnTo>
                  <a:pt x="813" y="1905"/>
                </a:lnTo>
                <a:lnTo>
                  <a:pt x="749" y="1926"/>
                </a:lnTo>
                <a:lnTo>
                  <a:pt x="706" y="1905"/>
                </a:lnTo>
                <a:lnTo>
                  <a:pt x="685" y="1884"/>
                </a:lnTo>
                <a:lnTo>
                  <a:pt x="685" y="1841"/>
                </a:lnTo>
                <a:lnTo>
                  <a:pt x="728" y="1777"/>
                </a:lnTo>
                <a:lnTo>
                  <a:pt x="749" y="1755"/>
                </a:lnTo>
                <a:lnTo>
                  <a:pt x="792" y="1734"/>
                </a:lnTo>
                <a:close/>
                <a:moveTo>
                  <a:pt x="2910" y="1670"/>
                </a:moveTo>
                <a:lnTo>
                  <a:pt x="2846" y="1712"/>
                </a:lnTo>
                <a:lnTo>
                  <a:pt x="2760" y="1755"/>
                </a:lnTo>
                <a:lnTo>
                  <a:pt x="2718" y="1819"/>
                </a:lnTo>
                <a:lnTo>
                  <a:pt x="2675" y="1884"/>
                </a:lnTo>
                <a:lnTo>
                  <a:pt x="2675" y="1926"/>
                </a:lnTo>
                <a:lnTo>
                  <a:pt x="2696" y="1969"/>
                </a:lnTo>
                <a:lnTo>
                  <a:pt x="2932" y="1969"/>
                </a:lnTo>
                <a:lnTo>
                  <a:pt x="3081" y="1991"/>
                </a:lnTo>
                <a:lnTo>
                  <a:pt x="3231" y="2033"/>
                </a:lnTo>
                <a:lnTo>
                  <a:pt x="3317" y="2033"/>
                </a:lnTo>
                <a:lnTo>
                  <a:pt x="3381" y="2012"/>
                </a:lnTo>
                <a:lnTo>
                  <a:pt x="3702" y="1969"/>
                </a:lnTo>
                <a:lnTo>
                  <a:pt x="4023" y="1948"/>
                </a:lnTo>
                <a:lnTo>
                  <a:pt x="4237" y="1948"/>
                </a:lnTo>
                <a:lnTo>
                  <a:pt x="4451" y="1926"/>
                </a:lnTo>
                <a:lnTo>
                  <a:pt x="4879" y="1905"/>
                </a:lnTo>
                <a:lnTo>
                  <a:pt x="5135" y="1905"/>
                </a:lnTo>
                <a:lnTo>
                  <a:pt x="5199" y="1884"/>
                </a:lnTo>
                <a:lnTo>
                  <a:pt x="5242" y="1862"/>
                </a:lnTo>
                <a:lnTo>
                  <a:pt x="5242" y="1819"/>
                </a:lnTo>
                <a:lnTo>
                  <a:pt x="5199" y="1755"/>
                </a:lnTo>
                <a:lnTo>
                  <a:pt x="5135" y="1712"/>
                </a:lnTo>
                <a:lnTo>
                  <a:pt x="5050" y="1691"/>
                </a:lnTo>
                <a:lnTo>
                  <a:pt x="4836" y="1691"/>
                </a:lnTo>
                <a:lnTo>
                  <a:pt x="4451" y="1734"/>
                </a:lnTo>
                <a:lnTo>
                  <a:pt x="4237" y="1755"/>
                </a:lnTo>
                <a:lnTo>
                  <a:pt x="4044" y="1755"/>
                </a:lnTo>
                <a:lnTo>
                  <a:pt x="3616" y="1734"/>
                </a:lnTo>
                <a:lnTo>
                  <a:pt x="3531" y="1755"/>
                </a:lnTo>
                <a:lnTo>
                  <a:pt x="3424" y="1777"/>
                </a:lnTo>
                <a:lnTo>
                  <a:pt x="3317" y="1798"/>
                </a:lnTo>
                <a:lnTo>
                  <a:pt x="3231" y="1798"/>
                </a:lnTo>
                <a:lnTo>
                  <a:pt x="3167" y="1777"/>
                </a:lnTo>
                <a:lnTo>
                  <a:pt x="3103" y="1734"/>
                </a:lnTo>
                <a:lnTo>
                  <a:pt x="3060" y="1691"/>
                </a:lnTo>
                <a:lnTo>
                  <a:pt x="2996" y="1670"/>
                </a:lnTo>
                <a:close/>
                <a:moveTo>
                  <a:pt x="4707" y="2654"/>
                </a:moveTo>
                <a:lnTo>
                  <a:pt x="4451" y="2675"/>
                </a:lnTo>
                <a:lnTo>
                  <a:pt x="4279" y="2697"/>
                </a:lnTo>
                <a:lnTo>
                  <a:pt x="3809" y="2739"/>
                </a:lnTo>
                <a:lnTo>
                  <a:pt x="3573" y="2761"/>
                </a:lnTo>
                <a:lnTo>
                  <a:pt x="3359" y="2761"/>
                </a:lnTo>
                <a:lnTo>
                  <a:pt x="3124" y="2739"/>
                </a:lnTo>
                <a:lnTo>
                  <a:pt x="2910" y="2697"/>
                </a:lnTo>
                <a:lnTo>
                  <a:pt x="2803" y="2675"/>
                </a:lnTo>
                <a:lnTo>
                  <a:pt x="2696" y="2697"/>
                </a:lnTo>
                <a:lnTo>
                  <a:pt x="2482" y="2718"/>
                </a:lnTo>
                <a:lnTo>
                  <a:pt x="2397" y="2697"/>
                </a:lnTo>
                <a:lnTo>
                  <a:pt x="2290" y="2675"/>
                </a:lnTo>
                <a:lnTo>
                  <a:pt x="2097" y="2675"/>
                </a:lnTo>
                <a:lnTo>
                  <a:pt x="2033" y="2718"/>
                </a:lnTo>
                <a:lnTo>
                  <a:pt x="1990" y="2761"/>
                </a:lnTo>
                <a:lnTo>
                  <a:pt x="1969" y="2825"/>
                </a:lnTo>
                <a:lnTo>
                  <a:pt x="1990" y="2846"/>
                </a:lnTo>
                <a:lnTo>
                  <a:pt x="2012" y="2868"/>
                </a:lnTo>
                <a:lnTo>
                  <a:pt x="2140" y="2889"/>
                </a:lnTo>
                <a:lnTo>
                  <a:pt x="2247" y="2911"/>
                </a:lnTo>
                <a:lnTo>
                  <a:pt x="2504" y="2932"/>
                </a:lnTo>
                <a:lnTo>
                  <a:pt x="2974" y="2932"/>
                </a:lnTo>
                <a:lnTo>
                  <a:pt x="3210" y="2953"/>
                </a:lnTo>
                <a:lnTo>
                  <a:pt x="3424" y="2953"/>
                </a:lnTo>
                <a:lnTo>
                  <a:pt x="3873" y="2932"/>
                </a:lnTo>
                <a:lnTo>
                  <a:pt x="4322" y="2889"/>
                </a:lnTo>
                <a:lnTo>
                  <a:pt x="5028" y="2889"/>
                </a:lnTo>
                <a:lnTo>
                  <a:pt x="5093" y="2868"/>
                </a:lnTo>
                <a:lnTo>
                  <a:pt x="5135" y="2846"/>
                </a:lnTo>
                <a:lnTo>
                  <a:pt x="5135" y="2804"/>
                </a:lnTo>
                <a:lnTo>
                  <a:pt x="5114" y="2739"/>
                </a:lnTo>
                <a:lnTo>
                  <a:pt x="5050" y="2697"/>
                </a:lnTo>
                <a:lnTo>
                  <a:pt x="4943" y="2675"/>
                </a:lnTo>
                <a:lnTo>
                  <a:pt x="4707" y="2654"/>
                </a:lnTo>
                <a:close/>
                <a:moveTo>
                  <a:pt x="3295" y="3424"/>
                </a:moveTo>
                <a:lnTo>
                  <a:pt x="3060" y="3467"/>
                </a:lnTo>
                <a:lnTo>
                  <a:pt x="2825" y="3531"/>
                </a:lnTo>
                <a:lnTo>
                  <a:pt x="2568" y="3574"/>
                </a:lnTo>
                <a:lnTo>
                  <a:pt x="2461" y="3595"/>
                </a:lnTo>
                <a:lnTo>
                  <a:pt x="2332" y="3574"/>
                </a:lnTo>
                <a:lnTo>
                  <a:pt x="2119" y="3531"/>
                </a:lnTo>
                <a:lnTo>
                  <a:pt x="1905" y="3531"/>
                </a:lnTo>
                <a:lnTo>
                  <a:pt x="1840" y="3553"/>
                </a:lnTo>
                <a:lnTo>
                  <a:pt x="1776" y="3595"/>
                </a:lnTo>
                <a:lnTo>
                  <a:pt x="1755" y="3617"/>
                </a:lnTo>
                <a:lnTo>
                  <a:pt x="1755" y="3638"/>
                </a:lnTo>
                <a:lnTo>
                  <a:pt x="1776" y="3681"/>
                </a:lnTo>
                <a:lnTo>
                  <a:pt x="1819" y="3702"/>
                </a:lnTo>
                <a:lnTo>
                  <a:pt x="1926" y="3766"/>
                </a:lnTo>
                <a:lnTo>
                  <a:pt x="2033" y="3788"/>
                </a:lnTo>
                <a:lnTo>
                  <a:pt x="2140" y="3831"/>
                </a:lnTo>
                <a:lnTo>
                  <a:pt x="2482" y="3831"/>
                </a:lnTo>
                <a:lnTo>
                  <a:pt x="2718" y="3788"/>
                </a:lnTo>
                <a:lnTo>
                  <a:pt x="3167" y="3681"/>
                </a:lnTo>
                <a:lnTo>
                  <a:pt x="3402" y="3659"/>
                </a:lnTo>
                <a:lnTo>
                  <a:pt x="3638" y="3638"/>
                </a:lnTo>
                <a:lnTo>
                  <a:pt x="3894" y="3659"/>
                </a:lnTo>
                <a:lnTo>
                  <a:pt x="4001" y="3681"/>
                </a:lnTo>
                <a:lnTo>
                  <a:pt x="4130" y="3681"/>
                </a:lnTo>
                <a:lnTo>
                  <a:pt x="4365" y="3638"/>
                </a:lnTo>
                <a:lnTo>
                  <a:pt x="4472" y="3638"/>
                </a:lnTo>
                <a:lnTo>
                  <a:pt x="4579" y="3659"/>
                </a:lnTo>
                <a:lnTo>
                  <a:pt x="4814" y="3745"/>
                </a:lnTo>
                <a:lnTo>
                  <a:pt x="4986" y="3745"/>
                </a:lnTo>
                <a:lnTo>
                  <a:pt x="5050" y="3702"/>
                </a:lnTo>
                <a:lnTo>
                  <a:pt x="5093" y="3659"/>
                </a:lnTo>
                <a:lnTo>
                  <a:pt x="5114" y="3595"/>
                </a:lnTo>
                <a:lnTo>
                  <a:pt x="5114" y="3553"/>
                </a:lnTo>
                <a:lnTo>
                  <a:pt x="5071" y="3488"/>
                </a:lnTo>
                <a:lnTo>
                  <a:pt x="4986" y="3467"/>
                </a:lnTo>
                <a:lnTo>
                  <a:pt x="4729" y="3467"/>
                </a:lnTo>
                <a:lnTo>
                  <a:pt x="4515" y="3424"/>
                </a:lnTo>
                <a:lnTo>
                  <a:pt x="4301" y="3424"/>
                </a:lnTo>
                <a:lnTo>
                  <a:pt x="4044" y="3446"/>
                </a:lnTo>
                <a:lnTo>
                  <a:pt x="3809" y="3424"/>
                </a:lnTo>
                <a:close/>
                <a:moveTo>
                  <a:pt x="2632" y="4237"/>
                </a:moveTo>
                <a:lnTo>
                  <a:pt x="2397" y="4259"/>
                </a:lnTo>
                <a:lnTo>
                  <a:pt x="1947" y="4366"/>
                </a:lnTo>
                <a:lnTo>
                  <a:pt x="1776" y="4430"/>
                </a:lnTo>
                <a:lnTo>
                  <a:pt x="1648" y="4515"/>
                </a:lnTo>
                <a:lnTo>
                  <a:pt x="1626" y="4558"/>
                </a:lnTo>
                <a:lnTo>
                  <a:pt x="1626" y="4580"/>
                </a:lnTo>
                <a:lnTo>
                  <a:pt x="1712" y="4601"/>
                </a:lnTo>
                <a:lnTo>
                  <a:pt x="1840" y="4601"/>
                </a:lnTo>
                <a:lnTo>
                  <a:pt x="2119" y="4580"/>
                </a:lnTo>
                <a:lnTo>
                  <a:pt x="2375" y="4537"/>
                </a:lnTo>
                <a:lnTo>
                  <a:pt x="2653" y="4494"/>
                </a:lnTo>
                <a:lnTo>
                  <a:pt x="2932" y="4494"/>
                </a:lnTo>
                <a:lnTo>
                  <a:pt x="3188" y="4537"/>
                </a:lnTo>
                <a:lnTo>
                  <a:pt x="3295" y="4558"/>
                </a:lnTo>
                <a:lnTo>
                  <a:pt x="3424" y="4558"/>
                </a:lnTo>
                <a:lnTo>
                  <a:pt x="3680" y="4494"/>
                </a:lnTo>
                <a:lnTo>
                  <a:pt x="3809" y="4473"/>
                </a:lnTo>
                <a:lnTo>
                  <a:pt x="3937" y="4515"/>
                </a:lnTo>
                <a:lnTo>
                  <a:pt x="4108" y="4558"/>
                </a:lnTo>
                <a:lnTo>
                  <a:pt x="4536" y="4558"/>
                </a:lnTo>
                <a:lnTo>
                  <a:pt x="4729" y="4537"/>
                </a:lnTo>
                <a:lnTo>
                  <a:pt x="4814" y="4515"/>
                </a:lnTo>
                <a:lnTo>
                  <a:pt x="4921" y="4494"/>
                </a:lnTo>
                <a:lnTo>
                  <a:pt x="4964" y="4473"/>
                </a:lnTo>
                <a:lnTo>
                  <a:pt x="5007" y="4451"/>
                </a:lnTo>
                <a:lnTo>
                  <a:pt x="5007" y="4408"/>
                </a:lnTo>
                <a:lnTo>
                  <a:pt x="5007" y="4366"/>
                </a:lnTo>
                <a:lnTo>
                  <a:pt x="4986" y="4323"/>
                </a:lnTo>
                <a:lnTo>
                  <a:pt x="4943" y="4301"/>
                </a:lnTo>
                <a:lnTo>
                  <a:pt x="4836" y="4280"/>
                </a:lnTo>
                <a:lnTo>
                  <a:pt x="4386" y="4280"/>
                </a:lnTo>
                <a:lnTo>
                  <a:pt x="4151" y="4259"/>
                </a:lnTo>
                <a:lnTo>
                  <a:pt x="3937" y="4237"/>
                </a:lnTo>
                <a:lnTo>
                  <a:pt x="3702" y="4237"/>
                </a:lnTo>
                <a:lnTo>
                  <a:pt x="3488" y="4280"/>
                </a:lnTo>
                <a:lnTo>
                  <a:pt x="3402" y="4323"/>
                </a:lnTo>
                <a:lnTo>
                  <a:pt x="3188" y="4323"/>
                </a:lnTo>
                <a:lnTo>
                  <a:pt x="3081" y="4301"/>
                </a:lnTo>
                <a:lnTo>
                  <a:pt x="2867" y="4237"/>
                </a:lnTo>
                <a:close/>
                <a:moveTo>
                  <a:pt x="2268" y="5050"/>
                </a:moveTo>
                <a:lnTo>
                  <a:pt x="2140" y="5072"/>
                </a:lnTo>
                <a:lnTo>
                  <a:pt x="2033" y="5114"/>
                </a:lnTo>
                <a:lnTo>
                  <a:pt x="1926" y="5157"/>
                </a:lnTo>
                <a:lnTo>
                  <a:pt x="1819" y="5200"/>
                </a:lnTo>
                <a:lnTo>
                  <a:pt x="1584" y="5200"/>
                </a:lnTo>
                <a:lnTo>
                  <a:pt x="1562" y="5221"/>
                </a:lnTo>
                <a:lnTo>
                  <a:pt x="1562" y="5243"/>
                </a:lnTo>
                <a:lnTo>
                  <a:pt x="1584" y="5264"/>
                </a:lnTo>
                <a:lnTo>
                  <a:pt x="1605" y="5307"/>
                </a:lnTo>
                <a:lnTo>
                  <a:pt x="1691" y="5328"/>
                </a:lnTo>
                <a:lnTo>
                  <a:pt x="1798" y="5328"/>
                </a:lnTo>
                <a:lnTo>
                  <a:pt x="1926" y="5307"/>
                </a:lnTo>
                <a:lnTo>
                  <a:pt x="2161" y="5243"/>
                </a:lnTo>
                <a:lnTo>
                  <a:pt x="2268" y="5221"/>
                </a:lnTo>
                <a:lnTo>
                  <a:pt x="2332" y="5221"/>
                </a:lnTo>
                <a:lnTo>
                  <a:pt x="2546" y="5264"/>
                </a:lnTo>
                <a:lnTo>
                  <a:pt x="2653" y="5286"/>
                </a:lnTo>
                <a:lnTo>
                  <a:pt x="2760" y="5286"/>
                </a:lnTo>
                <a:lnTo>
                  <a:pt x="2974" y="5243"/>
                </a:lnTo>
                <a:lnTo>
                  <a:pt x="3124" y="5200"/>
                </a:lnTo>
                <a:lnTo>
                  <a:pt x="3188" y="5179"/>
                </a:lnTo>
                <a:lnTo>
                  <a:pt x="3146" y="5136"/>
                </a:lnTo>
                <a:lnTo>
                  <a:pt x="3081" y="5093"/>
                </a:lnTo>
                <a:lnTo>
                  <a:pt x="2910" y="5093"/>
                </a:lnTo>
                <a:lnTo>
                  <a:pt x="2782" y="5114"/>
                </a:lnTo>
                <a:lnTo>
                  <a:pt x="2653" y="5136"/>
                </a:lnTo>
                <a:lnTo>
                  <a:pt x="2568" y="5114"/>
                </a:lnTo>
                <a:lnTo>
                  <a:pt x="2461" y="5093"/>
                </a:lnTo>
                <a:lnTo>
                  <a:pt x="2375" y="5072"/>
                </a:lnTo>
                <a:lnTo>
                  <a:pt x="2268" y="5050"/>
                </a:lnTo>
                <a:close/>
                <a:moveTo>
                  <a:pt x="4515" y="6034"/>
                </a:moveTo>
                <a:lnTo>
                  <a:pt x="4558" y="6120"/>
                </a:lnTo>
                <a:lnTo>
                  <a:pt x="4579" y="6270"/>
                </a:lnTo>
                <a:lnTo>
                  <a:pt x="4579" y="6313"/>
                </a:lnTo>
                <a:lnTo>
                  <a:pt x="4558" y="6377"/>
                </a:lnTo>
                <a:lnTo>
                  <a:pt x="4536" y="6398"/>
                </a:lnTo>
                <a:lnTo>
                  <a:pt x="4451" y="6398"/>
                </a:lnTo>
                <a:lnTo>
                  <a:pt x="4429" y="6377"/>
                </a:lnTo>
                <a:lnTo>
                  <a:pt x="4408" y="6334"/>
                </a:lnTo>
                <a:lnTo>
                  <a:pt x="4451" y="6206"/>
                </a:lnTo>
                <a:lnTo>
                  <a:pt x="4493" y="6077"/>
                </a:lnTo>
                <a:lnTo>
                  <a:pt x="4515" y="6034"/>
                </a:lnTo>
                <a:close/>
                <a:moveTo>
                  <a:pt x="5627" y="5478"/>
                </a:moveTo>
                <a:lnTo>
                  <a:pt x="5585" y="5500"/>
                </a:lnTo>
                <a:lnTo>
                  <a:pt x="5520" y="5542"/>
                </a:lnTo>
                <a:lnTo>
                  <a:pt x="5478" y="5606"/>
                </a:lnTo>
                <a:lnTo>
                  <a:pt x="5478" y="5692"/>
                </a:lnTo>
                <a:lnTo>
                  <a:pt x="5478" y="5756"/>
                </a:lnTo>
                <a:lnTo>
                  <a:pt x="5478" y="5842"/>
                </a:lnTo>
                <a:lnTo>
                  <a:pt x="5499" y="5992"/>
                </a:lnTo>
                <a:lnTo>
                  <a:pt x="5499" y="6077"/>
                </a:lnTo>
                <a:lnTo>
                  <a:pt x="5478" y="6141"/>
                </a:lnTo>
                <a:lnTo>
                  <a:pt x="5435" y="6184"/>
                </a:lnTo>
                <a:lnTo>
                  <a:pt x="5392" y="6227"/>
                </a:lnTo>
                <a:lnTo>
                  <a:pt x="5306" y="6291"/>
                </a:lnTo>
                <a:lnTo>
                  <a:pt x="5264" y="6313"/>
                </a:lnTo>
                <a:lnTo>
                  <a:pt x="5242" y="6355"/>
                </a:lnTo>
                <a:lnTo>
                  <a:pt x="5242" y="6420"/>
                </a:lnTo>
                <a:lnTo>
                  <a:pt x="5264" y="6484"/>
                </a:lnTo>
                <a:lnTo>
                  <a:pt x="5306" y="6527"/>
                </a:lnTo>
                <a:lnTo>
                  <a:pt x="5371" y="6548"/>
                </a:lnTo>
                <a:lnTo>
                  <a:pt x="5435" y="6569"/>
                </a:lnTo>
                <a:lnTo>
                  <a:pt x="5499" y="6591"/>
                </a:lnTo>
                <a:lnTo>
                  <a:pt x="5542" y="6655"/>
                </a:lnTo>
                <a:lnTo>
                  <a:pt x="5563" y="6698"/>
                </a:lnTo>
                <a:lnTo>
                  <a:pt x="5563" y="6762"/>
                </a:lnTo>
                <a:lnTo>
                  <a:pt x="5606" y="6826"/>
                </a:lnTo>
                <a:lnTo>
                  <a:pt x="5649" y="6869"/>
                </a:lnTo>
                <a:lnTo>
                  <a:pt x="5692" y="6890"/>
                </a:lnTo>
                <a:lnTo>
                  <a:pt x="5734" y="6912"/>
                </a:lnTo>
                <a:lnTo>
                  <a:pt x="5820" y="6912"/>
                </a:lnTo>
                <a:lnTo>
                  <a:pt x="5863" y="6869"/>
                </a:lnTo>
                <a:lnTo>
                  <a:pt x="5906" y="6826"/>
                </a:lnTo>
                <a:lnTo>
                  <a:pt x="5927" y="6783"/>
                </a:lnTo>
                <a:lnTo>
                  <a:pt x="5948" y="6698"/>
                </a:lnTo>
                <a:lnTo>
                  <a:pt x="5927" y="6633"/>
                </a:lnTo>
                <a:lnTo>
                  <a:pt x="5927" y="6548"/>
                </a:lnTo>
                <a:lnTo>
                  <a:pt x="5927" y="6462"/>
                </a:lnTo>
                <a:lnTo>
                  <a:pt x="5970" y="6441"/>
                </a:lnTo>
                <a:lnTo>
                  <a:pt x="5991" y="6398"/>
                </a:lnTo>
                <a:lnTo>
                  <a:pt x="6077" y="6355"/>
                </a:lnTo>
                <a:lnTo>
                  <a:pt x="6141" y="6248"/>
                </a:lnTo>
                <a:lnTo>
                  <a:pt x="6162" y="6206"/>
                </a:lnTo>
                <a:lnTo>
                  <a:pt x="6162" y="6141"/>
                </a:lnTo>
                <a:lnTo>
                  <a:pt x="6141" y="6099"/>
                </a:lnTo>
                <a:lnTo>
                  <a:pt x="6120" y="6056"/>
                </a:lnTo>
                <a:lnTo>
                  <a:pt x="6055" y="6034"/>
                </a:lnTo>
                <a:lnTo>
                  <a:pt x="5991" y="6013"/>
                </a:lnTo>
                <a:lnTo>
                  <a:pt x="5884" y="5970"/>
                </a:lnTo>
                <a:lnTo>
                  <a:pt x="5863" y="5949"/>
                </a:lnTo>
                <a:lnTo>
                  <a:pt x="5841" y="5927"/>
                </a:lnTo>
                <a:lnTo>
                  <a:pt x="5820" y="5713"/>
                </a:lnTo>
                <a:lnTo>
                  <a:pt x="5777" y="5585"/>
                </a:lnTo>
                <a:lnTo>
                  <a:pt x="5713" y="5500"/>
                </a:lnTo>
                <a:lnTo>
                  <a:pt x="5670" y="5478"/>
                </a:lnTo>
                <a:close/>
                <a:moveTo>
                  <a:pt x="4408" y="5307"/>
                </a:moveTo>
                <a:lnTo>
                  <a:pt x="4344" y="5328"/>
                </a:lnTo>
                <a:lnTo>
                  <a:pt x="4301" y="5371"/>
                </a:lnTo>
                <a:lnTo>
                  <a:pt x="4258" y="5435"/>
                </a:lnTo>
                <a:lnTo>
                  <a:pt x="4194" y="5564"/>
                </a:lnTo>
                <a:lnTo>
                  <a:pt x="4151" y="5735"/>
                </a:lnTo>
                <a:lnTo>
                  <a:pt x="4108" y="6120"/>
                </a:lnTo>
                <a:lnTo>
                  <a:pt x="4087" y="6270"/>
                </a:lnTo>
                <a:lnTo>
                  <a:pt x="4066" y="6398"/>
                </a:lnTo>
                <a:lnTo>
                  <a:pt x="4023" y="6462"/>
                </a:lnTo>
                <a:lnTo>
                  <a:pt x="3980" y="6527"/>
                </a:lnTo>
                <a:lnTo>
                  <a:pt x="3894" y="6591"/>
                </a:lnTo>
                <a:lnTo>
                  <a:pt x="3787" y="6633"/>
                </a:lnTo>
                <a:lnTo>
                  <a:pt x="3723" y="6676"/>
                </a:lnTo>
                <a:lnTo>
                  <a:pt x="3680" y="6740"/>
                </a:lnTo>
                <a:lnTo>
                  <a:pt x="3659" y="6783"/>
                </a:lnTo>
                <a:lnTo>
                  <a:pt x="3638" y="6826"/>
                </a:lnTo>
                <a:lnTo>
                  <a:pt x="3638" y="6869"/>
                </a:lnTo>
                <a:lnTo>
                  <a:pt x="3659" y="6890"/>
                </a:lnTo>
                <a:lnTo>
                  <a:pt x="3723" y="6933"/>
                </a:lnTo>
                <a:lnTo>
                  <a:pt x="3787" y="6976"/>
                </a:lnTo>
                <a:lnTo>
                  <a:pt x="3852" y="7061"/>
                </a:lnTo>
                <a:lnTo>
                  <a:pt x="3873" y="7126"/>
                </a:lnTo>
                <a:lnTo>
                  <a:pt x="3873" y="7190"/>
                </a:lnTo>
                <a:lnTo>
                  <a:pt x="3830" y="7318"/>
                </a:lnTo>
                <a:lnTo>
                  <a:pt x="3809" y="7425"/>
                </a:lnTo>
                <a:lnTo>
                  <a:pt x="3787" y="7554"/>
                </a:lnTo>
                <a:lnTo>
                  <a:pt x="3787" y="7618"/>
                </a:lnTo>
                <a:lnTo>
                  <a:pt x="3787" y="7682"/>
                </a:lnTo>
                <a:lnTo>
                  <a:pt x="3830" y="7725"/>
                </a:lnTo>
                <a:lnTo>
                  <a:pt x="3873" y="7746"/>
                </a:lnTo>
                <a:lnTo>
                  <a:pt x="3980" y="7746"/>
                </a:lnTo>
                <a:lnTo>
                  <a:pt x="4087" y="7682"/>
                </a:lnTo>
                <a:lnTo>
                  <a:pt x="4172" y="7596"/>
                </a:lnTo>
                <a:lnTo>
                  <a:pt x="4237" y="7532"/>
                </a:lnTo>
                <a:lnTo>
                  <a:pt x="4279" y="7468"/>
                </a:lnTo>
                <a:lnTo>
                  <a:pt x="4279" y="7382"/>
                </a:lnTo>
                <a:lnTo>
                  <a:pt x="4301" y="7233"/>
                </a:lnTo>
                <a:lnTo>
                  <a:pt x="4301" y="7061"/>
                </a:lnTo>
                <a:lnTo>
                  <a:pt x="4322" y="6976"/>
                </a:lnTo>
                <a:lnTo>
                  <a:pt x="4365" y="6912"/>
                </a:lnTo>
                <a:lnTo>
                  <a:pt x="4451" y="6826"/>
                </a:lnTo>
                <a:lnTo>
                  <a:pt x="4558" y="6762"/>
                </a:lnTo>
                <a:lnTo>
                  <a:pt x="4600" y="6740"/>
                </a:lnTo>
                <a:lnTo>
                  <a:pt x="4665" y="6740"/>
                </a:lnTo>
                <a:lnTo>
                  <a:pt x="4707" y="6762"/>
                </a:lnTo>
                <a:lnTo>
                  <a:pt x="4772" y="6805"/>
                </a:lnTo>
                <a:lnTo>
                  <a:pt x="4793" y="6847"/>
                </a:lnTo>
                <a:lnTo>
                  <a:pt x="4836" y="6912"/>
                </a:lnTo>
                <a:lnTo>
                  <a:pt x="4857" y="7083"/>
                </a:lnTo>
                <a:lnTo>
                  <a:pt x="4900" y="7233"/>
                </a:lnTo>
                <a:lnTo>
                  <a:pt x="4943" y="7382"/>
                </a:lnTo>
                <a:lnTo>
                  <a:pt x="5007" y="7489"/>
                </a:lnTo>
                <a:lnTo>
                  <a:pt x="5028" y="7511"/>
                </a:lnTo>
                <a:lnTo>
                  <a:pt x="5071" y="7532"/>
                </a:lnTo>
                <a:lnTo>
                  <a:pt x="5135" y="7532"/>
                </a:lnTo>
                <a:lnTo>
                  <a:pt x="5264" y="7447"/>
                </a:lnTo>
                <a:lnTo>
                  <a:pt x="5328" y="7361"/>
                </a:lnTo>
                <a:lnTo>
                  <a:pt x="5371" y="7275"/>
                </a:lnTo>
                <a:lnTo>
                  <a:pt x="5371" y="7168"/>
                </a:lnTo>
                <a:lnTo>
                  <a:pt x="5328" y="7040"/>
                </a:lnTo>
                <a:lnTo>
                  <a:pt x="5285" y="6912"/>
                </a:lnTo>
                <a:lnTo>
                  <a:pt x="5242" y="6783"/>
                </a:lnTo>
                <a:lnTo>
                  <a:pt x="5178" y="6676"/>
                </a:lnTo>
                <a:lnTo>
                  <a:pt x="5135" y="6548"/>
                </a:lnTo>
                <a:lnTo>
                  <a:pt x="5135" y="6398"/>
                </a:lnTo>
                <a:lnTo>
                  <a:pt x="5114" y="6334"/>
                </a:lnTo>
                <a:lnTo>
                  <a:pt x="5093" y="6248"/>
                </a:lnTo>
                <a:lnTo>
                  <a:pt x="5050" y="6206"/>
                </a:lnTo>
                <a:lnTo>
                  <a:pt x="4986" y="6141"/>
                </a:lnTo>
                <a:lnTo>
                  <a:pt x="4943" y="6034"/>
                </a:lnTo>
                <a:lnTo>
                  <a:pt x="4900" y="5927"/>
                </a:lnTo>
                <a:lnTo>
                  <a:pt x="4793" y="5649"/>
                </a:lnTo>
                <a:lnTo>
                  <a:pt x="4750" y="5521"/>
                </a:lnTo>
                <a:lnTo>
                  <a:pt x="4665" y="5414"/>
                </a:lnTo>
                <a:lnTo>
                  <a:pt x="4579" y="5328"/>
                </a:lnTo>
                <a:lnTo>
                  <a:pt x="4536" y="5307"/>
                </a:lnTo>
                <a:close/>
                <a:moveTo>
                  <a:pt x="2632" y="429"/>
                </a:moveTo>
                <a:lnTo>
                  <a:pt x="2889" y="450"/>
                </a:lnTo>
                <a:lnTo>
                  <a:pt x="3124" y="472"/>
                </a:lnTo>
                <a:lnTo>
                  <a:pt x="3702" y="472"/>
                </a:lnTo>
                <a:lnTo>
                  <a:pt x="4258" y="514"/>
                </a:lnTo>
                <a:lnTo>
                  <a:pt x="4793" y="536"/>
                </a:lnTo>
                <a:lnTo>
                  <a:pt x="5306" y="557"/>
                </a:lnTo>
                <a:lnTo>
                  <a:pt x="5820" y="600"/>
                </a:lnTo>
                <a:lnTo>
                  <a:pt x="5970" y="600"/>
                </a:lnTo>
                <a:lnTo>
                  <a:pt x="6077" y="621"/>
                </a:lnTo>
                <a:lnTo>
                  <a:pt x="6098" y="621"/>
                </a:lnTo>
                <a:lnTo>
                  <a:pt x="6141" y="664"/>
                </a:lnTo>
                <a:lnTo>
                  <a:pt x="6162" y="707"/>
                </a:lnTo>
                <a:lnTo>
                  <a:pt x="6184" y="771"/>
                </a:lnTo>
                <a:lnTo>
                  <a:pt x="6205" y="1006"/>
                </a:lnTo>
                <a:lnTo>
                  <a:pt x="6226" y="1263"/>
                </a:lnTo>
                <a:lnTo>
                  <a:pt x="6205" y="1777"/>
                </a:lnTo>
                <a:lnTo>
                  <a:pt x="6226" y="2354"/>
                </a:lnTo>
                <a:lnTo>
                  <a:pt x="6248" y="2932"/>
                </a:lnTo>
                <a:lnTo>
                  <a:pt x="6248" y="5542"/>
                </a:lnTo>
                <a:lnTo>
                  <a:pt x="6269" y="6869"/>
                </a:lnTo>
                <a:lnTo>
                  <a:pt x="6291" y="7511"/>
                </a:lnTo>
                <a:lnTo>
                  <a:pt x="6269" y="7832"/>
                </a:lnTo>
                <a:lnTo>
                  <a:pt x="6248" y="7981"/>
                </a:lnTo>
                <a:lnTo>
                  <a:pt x="6205" y="8153"/>
                </a:lnTo>
                <a:lnTo>
                  <a:pt x="6184" y="8174"/>
                </a:lnTo>
                <a:lnTo>
                  <a:pt x="6141" y="8195"/>
                </a:lnTo>
                <a:lnTo>
                  <a:pt x="6055" y="8238"/>
                </a:lnTo>
                <a:lnTo>
                  <a:pt x="5906" y="8260"/>
                </a:lnTo>
                <a:lnTo>
                  <a:pt x="5413" y="8260"/>
                </a:lnTo>
                <a:lnTo>
                  <a:pt x="5199" y="8238"/>
                </a:lnTo>
                <a:lnTo>
                  <a:pt x="4857" y="8217"/>
                </a:lnTo>
                <a:lnTo>
                  <a:pt x="4515" y="8217"/>
                </a:lnTo>
                <a:lnTo>
                  <a:pt x="3830" y="8260"/>
                </a:lnTo>
                <a:lnTo>
                  <a:pt x="3167" y="8281"/>
                </a:lnTo>
                <a:lnTo>
                  <a:pt x="2504" y="8302"/>
                </a:lnTo>
                <a:lnTo>
                  <a:pt x="2268" y="8324"/>
                </a:lnTo>
                <a:lnTo>
                  <a:pt x="2119" y="8324"/>
                </a:lnTo>
                <a:lnTo>
                  <a:pt x="2076" y="8302"/>
                </a:lnTo>
                <a:lnTo>
                  <a:pt x="2033" y="8281"/>
                </a:lnTo>
                <a:lnTo>
                  <a:pt x="2012" y="8217"/>
                </a:lnTo>
                <a:lnTo>
                  <a:pt x="2012" y="8153"/>
                </a:lnTo>
                <a:lnTo>
                  <a:pt x="1990" y="8110"/>
                </a:lnTo>
                <a:lnTo>
                  <a:pt x="1969" y="8088"/>
                </a:lnTo>
                <a:lnTo>
                  <a:pt x="1883" y="8088"/>
                </a:lnTo>
                <a:lnTo>
                  <a:pt x="1798" y="8153"/>
                </a:lnTo>
                <a:lnTo>
                  <a:pt x="1626" y="8302"/>
                </a:lnTo>
                <a:lnTo>
                  <a:pt x="1541" y="8367"/>
                </a:lnTo>
                <a:lnTo>
                  <a:pt x="1455" y="8388"/>
                </a:lnTo>
                <a:lnTo>
                  <a:pt x="1412" y="8388"/>
                </a:lnTo>
                <a:lnTo>
                  <a:pt x="1391" y="8367"/>
                </a:lnTo>
                <a:lnTo>
                  <a:pt x="1348" y="8345"/>
                </a:lnTo>
                <a:lnTo>
                  <a:pt x="1327" y="8281"/>
                </a:lnTo>
                <a:lnTo>
                  <a:pt x="1327" y="8217"/>
                </a:lnTo>
                <a:lnTo>
                  <a:pt x="1348" y="8131"/>
                </a:lnTo>
                <a:lnTo>
                  <a:pt x="1348" y="8110"/>
                </a:lnTo>
                <a:lnTo>
                  <a:pt x="1348" y="8067"/>
                </a:lnTo>
                <a:lnTo>
                  <a:pt x="1327" y="8067"/>
                </a:lnTo>
                <a:lnTo>
                  <a:pt x="1263" y="8046"/>
                </a:lnTo>
                <a:lnTo>
                  <a:pt x="1220" y="8067"/>
                </a:lnTo>
                <a:lnTo>
                  <a:pt x="1177" y="8110"/>
                </a:lnTo>
                <a:lnTo>
                  <a:pt x="1092" y="8217"/>
                </a:lnTo>
                <a:lnTo>
                  <a:pt x="1006" y="8324"/>
                </a:lnTo>
                <a:lnTo>
                  <a:pt x="963" y="8367"/>
                </a:lnTo>
                <a:lnTo>
                  <a:pt x="920" y="8409"/>
                </a:lnTo>
                <a:lnTo>
                  <a:pt x="856" y="8431"/>
                </a:lnTo>
                <a:lnTo>
                  <a:pt x="792" y="8431"/>
                </a:lnTo>
                <a:lnTo>
                  <a:pt x="771" y="8409"/>
                </a:lnTo>
                <a:lnTo>
                  <a:pt x="771" y="8367"/>
                </a:lnTo>
                <a:lnTo>
                  <a:pt x="792" y="8281"/>
                </a:lnTo>
                <a:lnTo>
                  <a:pt x="856" y="8153"/>
                </a:lnTo>
                <a:lnTo>
                  <a:pt x="1049" y="7917"/>
                </a:lnTo>
                <a:lnTo>
                  <a:pt x="1156" y="7767"/>
                </a:lnTo>
                <a:lnTo>
                  <a:pt x="1156" y="7682"/>
                </a:lnTo>
                <a:lnTo>
                  <a:pt x="1134" y="7639"/>
                </a:lnTo>
                <a:lnTo>
                  <a:pt x="1070" y="7618"/>
                </a:lnTo>
                <a:lnTo>
                  <a:pt x="942" y="7618"/>
                </a:lnTo>
                <a:lnTo>
                  <a:pt x="856" y="7660"/>
                </a:lnTo>
                <a:lnTo>
                  <a:pt x="792" y="7703"/>
                </a:lnTo>
                <a:lnTo>
                  <a:pt x="749" y="7746"/>
                </a:lnTo>
                <a:lnTo>
                  <a:pt x="835" y="7575"/>
                </a:lnTo>
                <a:lnTo>
                  <a:pt x="878" y="7468"/>
                </a:lnTo>
                <a:lnTo>
                  <a:pt x="899" y="7404"/>
                </a:lnTo>
                <a:lnTo>
                  <a:pt x="899" y="7297"/>
                </a:lnTo>
                <a:lnTo>
                  <a:pt x="856" y="7275"/>
                </a:lnTo>
                <a:lnTo>
                  <a:pt x="835" y="7254"/>
                </a:lnTo>
                <a:lnTo>
                  <a:pt x="792" y="7297"/>
                </a:lnTo>
                <a:lnTo>
                  <a:pt x="685" y="7382"/>
                </a:lnTo>
                <a:lnTo>
                  <a:pt x="578" y="7468"/>
                </a:lnTo>
                <a:lnTo>
                  <a:pt x="557" y="7361"/>
                </a:lnTo>
                <a:lnTo>
                  <a:pt x="578" y="7254"/>
                </a:lnTo>
                <a:lnTo>
                  <a:pt x="621" y="7147"/>
                </a:lnTo>
                <a:lnTo>
                  <a:pt x="685" y="7040"/>
                </a:lnTo>
                <a:lnTo>
                  <a:pt x="835" y="6826"/>
                </a:lnTo>
                <a:lnTo>
                  <a:pt x="899" y="6719"/>
                </a:lnTo>
                <a:lnTo>
                  <a:pt x="942" y="6633"/>
                </a:lnTo>
                <a:lnTo>
                  <a:pt x="963" y="6484"/>
                </a:lnTo>
                <a:lnTo>
                  <a:pt x="942" y="6441"/>
                </a:lnTo>
                <a:lnTo>
                  <a:pt x="920" y="6420"/>
                </a:lnTo>
                <a:lnTo>
                  <a:pt x="899" y="6441"/>
                </a:lnTo>
                <a:lnTo>
                  <a:pt x="835" y="6462"/>
                </a:lnTo>
                <a:lnTo>
                  <a:pt x="706" y="6591"/>
                </a:lnTo>
                <a:lnTo>
                  <a:pt x="599" y="6655"/>
                </a:lnTo>
                <a:lnTo>
                  <a:pt x="599" y="6633"/>
                </a:lnTo>
                <a:lnTo>
                  <a:pt x="578" y="6591"/>
                </a:lnTo>
                <a:lnTo>
                  <a:pt x="557" y="6377"/>
                </a:lnTo>
                <a:lnTo>
                  <a:pt x="535" y="5713"/>
                </a:lnTo>
                <a:lnTo>
                  <a:pt x="578" y="4601"/>
                </a:lnTo>
                <a:lnTo>
                  <a:pt x="599" y="3446"/>
                </a:lnTo>
                <a:lnTo>
                  <a:pt x="599" y="2889"/>
                </a:lnTo>
                <a:lnTo>
                  <a:pt x="578" y="2632"/>
                </a:lnTo>
                <a:lnTo>
                  <a:pt x="557" y="2504"/>
                </a:lnTo>
                <a:lnTo>
                  <a:pt x="578" y="2397"/>
                </a:lnTo>
                <a:lnTo>
                  <a:pt x="599" y="2333"/>
                </a:lnTo>
                <a:lnTo>
                  <a:pt x="642" y="2290"/>
                </a:lnTo>
                <a:lnTo>
                  <a:pt x="728" y="2269"/>
                </a:lnTo>
                <a:lnTo>
                  <a:pt x="792" y="2269"/>
                </a:lnTo>
                <a:lnTo>
                  <a:pt x="1134" y="2247"/>
                </a:lnTo>
                <a:lnTo>
                  <a:pt x="1370" y="2226"/>
                </a:lnTo>
                <a:lnTo>
                  <a:pt x="1648" y="2226"/>
                </a:lnTo>
                <a:lnTo>
                  <a:pt x="1776" y="2205"/>
                </a:lnTo>
                <a:lnTo>
                  <a:pt x="1905" y="2162"/>
                </a:lnTo>
                <a:lnTo>
                  <a:pt x="2012" y="2119"/>
                </a:lnTo>
                <a:lnTo>
                  <a:pt x="2076" y="2033"/>
                </a:lnTo>
                <a:lnTo>
                  <a:pt x="2119" y="1948"/>
                </a:lnTo>
                <a:lnTo>
                  <a:pt x="2140" y="1819"/>
                </a:lnTo>
                <a:lnTo>
                  <a:pt x="2119" y="1691"/>
                </a:lnTo>
                <a:lnTo>
                  <a:pt x="2119" y="1563"/>
                </a:lnTo>
                <a:lnTo>
                  <a:pt x="2054" y="1285"/>
                </a:lnTo>
                <a:lnTo>
                  <a:pt x="2012" y="1071"/>
                </a:lnTo>
                <a:lnTo>
                  <a:pt x="1947" y="857"/>
                </a:lnTo>
                <a:lnTo>
                  <a:pt x="1926" y="750"/>
                </a:lnTo>
                <a:lnTo>
                  <a:pt x="1905" y="664"/>
                </a:lnTo>
                <a:lnTo>
                  <a:pt x="1926" y="600"/>
                </a:lnTo>
                <a:lnTo>
                  <a:pt x="1947" y="536"/>
                </a:lnTo>
                <a:lnTo>
                  <a:pt x="2033" y="472"/>
                </a:lnTo>
                <a:lnTo>
                  <a:pt x="2140" y="450"/>
                </a:lnTo>
                <a:lnTo>
                  <a:pt x="2397" y="429"/>
                </a:lnTo>
                <a:close/>
                <a:moveTo>
                  <a:pt x="6120" y="1"/>
                </a:moveTo>
                <a:lnTo>
                  <a:pt x="5863" y="44"/>
                </a:lnTo>
                <a:lnTo>
                  <a:pt x="5627" y="86"/>
                </a:lnTo>
                <a:lnTo>
                  <a:pt x="5413" y="108"/>
                </a:lnTo>
                <a:lnTo>
                  <a:pt x="5221" y="129"/>
                </a:lnTo>
                <a:lnTo>
                  <a:pt x="4814" y="129"/>
                </a:lnTo>
                <a:lnTo>
                  <a:pt x="4408" y="86"/>
                </a:lnTo>
                <a:lnTo>
                  <a:pt x="2589" y="86"/>
                </a:lnTo>
                <a:lnTo>
                  <a:pt x="2225" y="65"/>
                </a:lnTo>
                <a:lnTo>
                  <a:pt x="1691" y="65"/>
                </a:lnTo>
                <a:lnTo>
                  <a:pt x="1541" y="108"/>
                </a:lnTo>
                <a:lnTo>
                  <a:pt x="1391" y="193"/>
                </a:lnTo>
                <a:lnTo>
                  <a:pt x="1348" y="258"/>
                </a:lnTo>
                <a:lnTo>
                  <a:pt x="1284" y="322"/>
                </a:lnTo>
                <a:lnTo>
                  <a:pt x="878" y="857"/>
                </a:lnTo>
                <a:lnTo>
                  <a:pt x="664" y="1135"/>
                </a:lnTo>
                <a:lnTo>
                  <a:pt x="492" y="1413"/>
                </a:lnTo>
                <a:lnTo>
                  <a:pt x="343" y="1670"/>
                </a:lnTo>
                <a:lnTo>
                  <a:pt x="171" y="1926"/>
                </a:lnTo>
                <a:lnTo>
                  <a:pt x="65" y="2076"/>
                </a:lnTo>
                <a:lnTo>
                  <a:pt x="43" y="2162"/>
                </a:lnTo>
                <a:lnTo>
                  <a:pt x="22" y="2247"/>
                </a:lnTo>
                <a:lnTo>
                  <a:pt x="0" y="2376"/>
                </a:lnTo>
                <a:lnTo>
                  <a:pt x="0" y="2504"/>
                </a:lnTo>
                <a:lnTo>
                  <a:pt x="22" y="2739"/>
                </a:lnTo>
                <a:lnTo>
                  <a:pt x="43" y="3403"/>
                </a:lnTo>
                <a:lnTo>
                  <a:pt x="65" y="3724"/>
                </a:lnTo>
                <a:lnTo>
                  <a:pt x="65" y="4066"/>
                </a:lnTo>
                <a:lnTo>
                  <a:pt x="22" y="4900"/>
                </a:lnTo>
                <a:lnTo>
                  <a:pt x="22" y="5735"/>
                </a:lnTo>
                <a:lnTo>
                  <a:pt x="22" y="7254"/>
                </a:lnTo>
                <a:lnTo>
                  <a:pt x="22" y="7939"/>
                </a:lnTo>
                <a:lnTo>
                  <a:pt x="22" y="8367"/>
                </a:lnTo>
                <a:lnTo>
                  <a:pt x="0" y="8559"/>
                </a:lnTo>
                <a:lnTo>
                  <a:pt x="0" y="8666"/>
                </a:lnTo>
                <a:lnTo>
                  <a:pt x="0" y="8730"/>
                </a:lnTo>
                <a:lnTo>
                  <a:pt x="22" y="8794"/>
                </a:lnTo>
                <a:lnTo>
                  <a:pt x="65" y="8837"/>
                </a:lnTo>
                <a:lnTo>
                  <a:pt x="107" y="8859"/>
                </a:lnTo>
                <a:lnTo>
                  <a:pt x="171" y="8880"/>
                </a:lnTo>
                <a:lnTo>
                  <a:pt x="321" y="8901"/>
                </a:lnTo>
                <a:lnTo>
                  <a:pt x="471" y="8901"/>
                </a:lnTo>
                <a:lnTo>
                  <a:pt x="792" y="8837"/>
                </a:lnTo>
                <a:lnTo>
                  <a:pt x="1027" y="8794"/>
                </a:lnTo>
                <a:lnTo>
                  <a:pt x="1434" y="8773"/>
                </a:lnTo>
                <a:lnTo>
                  <a:pt x="1840" y="8773"/>
                </a:lnTo>
                <a:lnTo>
                  <a:pt x="2653" y="8794"/>
                </a:lnTo>
                <a:lnTo>
                  <a:pt x="3081" y="8773"/>
                </a:lnTo>
                <a:lnTo>
                  <a:pt x="3509" y="8752"/>
                </a:lnTo>
                <a:lnTo>
                  <a:pt x="3937" y="8709"/>
                </a:lnTo>
                <a:lnTo>
                  <a:pt x="4344" y="8687"/>
                </a:lnTo>
                <a:lnTo>
                  <a:pt x="4750" y="8687"/>
                </a:lnTo>
                <a:lnTo>
                  <a:pt x="5178" y="8709"/>
                </a:lnTo>
                <a:lnTo>
                  <a:pt x="5991" y="8773"/>
                </a:lnTo>
                <a:lnTo>
                  <a:pt x="6162" y="8794"/>
                </a:lnTo>
                <a:lnTo>
                  <a:pt x="6398" y="8794"/>
                </a:lnTo>
                <a:lnTo>
                  <a:pt x="6483" y="8773"/>
                </a:lnTo>
                <a:lnTo>
                  <a:pt x="6547" y="8730"/>
                </a:lnTo>
                <a:lnTo>
                  <a:pt x="6612" y="8666"/>
                </a:lnTo>
                <a:lnTo>
                  <a:pt x="6654" y="8581"/>
                </a:lnTo>
                <a:lnTo>
                  <a:pt x="6697" y="8495"/>
                </a:lnTo>
                <a:lnTo>
                  <a:pt x="6740" y="8260"/>
                </a:lnTo>
                <a:lnTo>
                  <a:pt x="6761" y="8046"/>
                </a:lnTo>
                <a:lnTo>
                  <a:pt x="6740" y="7832"/>
                </a:lnTo>
                <a:lnTo>
                  <a:pt x="6740" y="6013"/>
                </a:lnTo>
                <a:lnTo>
                  <a:pt x="6719" y="5264"/>
                </a:lnTo>
                <a:lnTo>
                  <a:pt x="6676" y="4494"/>
                </a:lnTo>
                <a:lnTo>
                  <a:pt x="6654" y="4109"/>
                </a:lnTo>
                <a:lnTo>
                  <a:pt x="6654" y="3702"/>
                </a:lnTo>
                <a:lnTo>
                  <a:pt x="6676" y="2932"/>
                </a:lnTo>
                <a:lnTo>
                  <a:pt x="6697" y="2183"/>
                </a:lnTo>
                <a:lnTo>
                  <a:pt x="6697" y="1456"/>
                </a:lnTo>
                <a:lnTo>
                  <a:pt x="6676" y="792"/>
                </a:lnTo>
                <a:lnTo>
                  <a:pt x="6697" y="472"/>
                </a:lnTo>
                <a:lnTo>
                  <a:pt x="6654" y="300"/>
                </a:lnTo>
                <a:lnTo>
                  <a:pt x="6633" y="236"/>
                </a:lnTo>
                <a:lnTo>
                  <a:pt x="6590" y="172"/>
                </a:lnTo>
                <a:lnTo>
                  <a:pt x="6483" y="65"/>
                </a:lnTo>
                <a:lnTo>
                  <a:pt x="6376" y="22"/>
                </a:lnTo>
                <a:lnTo>
                  <a:pt x="6248" y="1"/>
                </a:lnTo>
                <a:close/>
              </a:path>
            </a:pathLst>
          </a:custGeom>
          <a:solidFill>
            <a:srgbClr val="295E7E"/>
          </a:solidFill>
          <a:ln>
            <a:solidFill>
              <a:srgbClr val="295E7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oogle Shape;210;p7"/>
          <p:cNvGrpSpPr/>
          <p:nvPr/>
        </p:nvGrpSpPr>
        <p:grpSpPr>
          <a:xfrm>
            <a:off x="2481735" y="1897448"/>
            <a:ext cx="389741" cy="418903"/>
            <a:chOff x="5075497" y="4934337"/>
            <a:chExt cx="764351" cy="952500"/>
          </a:xfrm>
          <a:solidFill>
            <a:srgbClr val="295E7E"/>
          </a:solidFill>
        </p:grpSpPr>
        <p:sp>
          <p:nvSpPr>
            <p:cNvPr id="42" name="Google Shape;211;p7"/>
            <p:cNvSpPr/>
            <p:nvPr/>
          </p:nvSpPr>
          <p:spPr>
            <a:xfrm>
              <a:off x="5310825" y="5430427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13"/>
                    <a:pt x="0" y="19850"/>
                  </a:cubicBezTo>
                  <a:cubicBezTo>
                    <a:pt x="0" y="888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87"/>
                    <a:pt x="563468" y="19850"/>
                  </a:cubicBezTo>
                  <a:cubicBezTo>
                    <a:pt x="563468" y="30813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212;p7"/>
            <p:cNvSpPr/>
            <p:nvPr/>
          </p:nvSpPr>
          <p:spPr>
            <a:xfrm>
              <a:off x="5310825" y="5589180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213;p7"/>
            <p:cNvSpPr/>
            <p:nvPr/>
          </p:nvSpPr>
          <p:spPr>
            <a:xfrm>
              <a:off x="5310825" y="5747933"/>
              <a:ext cx="450774" cy="39681"/>
            </a:xfrm>
            <a:custGeom>
              <a:avLst/>
              <a:gdLst/>
              <a:ahLst/>
              <a:cxnLst/>
              <a:rect l="l" t="t" r="r" b="b"/>
              <a:pathLst>
                <a:path w="563468" h="39681" extrusionOk="0">
                  <a:moveTo>
                    <a:pt x="538962" y="39681"/>
                  </a:moveTo>
                  <a:lnTo>
                    <a:pt x="24495" y="39681"/>
                  </a:lnTo>
                  <a:cubicBezTo>
                    <a:pt x="10960" y="3968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81"/>
                    <a:pt x="538962" y="3968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214;p7"/>
            <p:cNvSpPr/>
            <p:nvPr/>
          </p:nvSpPr>
          <p:spPr>
            <a:xfrm>
              <a:off x="5153936" y="5351055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215;p7"/>
            <p:cNvSpPr/>
            <p:nvPr/>
          </p:nvSpPr>
          <p:spPr>
            <a:xfrm>
              <a:off x="5153936" y="5509808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216;p7"/>
            <p:cNvSpPr/>
            <p:nvPr/>
          </p:nvSpPr>
          <p:spPr>
            <a:xfrm>
              <a:off x="5153936" y="5668552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81"/>
                  </a:moveTo>
                  <a:lnTo>
                    <a:pt x="98002" y="79381"/>
                  </a:lnTo>
                  <a:lnTo>
                    <a:pt x="98002" y="39691"/>
                  </a:lnTo>
                  <a:lnTo>
                    <a:pt x="49001" y="39691"/>
                  </a:lnTo>
                  <a:lnTo>
                    <a:pt x="49001" y="79381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217;p7"/>
            <p:cNvSpPr/>
            <p:nvPr/>
          </p:nvSpPr>
          <p:spPr>
            <a:xfrm>
              <a:off x="5350050" y="5083165"/>
              <a:ext cx="215580" cy="119062"/>
            </a:xfrm>
            <a:custGeom>
              <a:avLst/>
              <a:gdLst/>
              <a:ahLst/>
              <a:cxnLst/>
              <a:rect l="l" t="t" r="r" b="b"/>
              <a:pathLst>
                <a:path w="269475" h="119062" extrusionOk="0">
                  <a:moveTo>
                    <a:pt x="269475" y="59531"/>
                  </a:moveTo>
                  <a:lnTo>
                    <a:pt x="195980" y="0"/>
                  </a:lnTo>
                  <a:lnTo>
                    <a:pt x="195980" y="39691"/>
                  </a:lnTo>
                  <a:lnTo>
                    <a:pt x="73495" y="39691"/>
                  </a:lnTo>
                  <a:lnTo>
                    <a:pt x="73495" y="0"/>
                  </a:lnTo>
                  <a:lnTo>
                    <a:pt x="0" y="59531"/>
                  </a:lnTo>
                  <a:lnTo>
                    <a:pt x="73495" y="119063"/>
                  </a:lnTo>
                  <a:lnTo>
                    <a:pt x="73495" y="79372"/>
                  </a:lnTo>
                  <a:lnTo>
                    <a:pt x="195980" y="79372"/>
                  </a:lnTo>
                  <a:lnTo>
                    <a:pt x="195980" y="119063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218;p7"/>
            <p:cNvSpPr/>
            <p:nvPr/>
          </p:nvSpPr>
          <p:spPr>
            <a:xfrm>
              <a:off x="5193161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219;p7"/>
            <p:cNvSpPr/>
            <p:nvPr/>
          </p:nvSpPr>
          <p:spPr>
            <a:xfrm>
              <a:off x="5153946" y="5152611"/>
              <a:ext cx="195984" cy="99260"/>
            </a:xfrm>
            <a:custGeom>
              <a:avLst/>
              <a:gdLst/>
              <a:ahLst/>
              <a:cxnLst/>
              <a:rect l="l" t="t" r="r" b="b"/>
              <a:pathLst>
                <a:path w="244980" h="99260" extrusionOk="0">
                  <a:moveTo>
                    <a:pt x="244981" y="99260"/>
                  </a:moveTo>
                  <a:cubicBezTo>
                    <a:pt x="244981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81" y="99260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220;p7"/>
            <p:cNvSpPr/>
            <p:nvPr/>
          </p:nvSpPr>
          <p:spPr>
            <a:xfrm>
              <a:off x="5604986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221;p7"/>
            <p:cNvSpPr/>
            <p:nvPr/>
          </p:nvSpPr>
          <p:spPr>
            <a:xfrm>
              <a:off x="5565761" y="5152611"/>
              <a:ext cx="195994" cy="99260"/>
            </a:xfrm>
            <a:custGeom>
              <a:avLst/>
              <a:gdLst/>
              <a:ahLst/>
              <a:cxnLst/>
              <a:rect l="l" t="t" r="r" b="b"/>
              <a:pathLst>
                <a:path w="244992" h="99260" extrusionOk="0">
                  <a:moveTo>
                    <a:pt x="244992" y="99260"/>
                  </a:moveTo>
                  <a:cubicBezTo>
                    <a:pt x="244992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92" y="99260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222;p7"/>
            <p:cNvSpPr/>
            <p:nvPr/>
          </p:nvSpPr>
          <p:spPr>
            <a:xfrm>
              <a:off x="5075497" y="4934337"/>
              <a:ext cx="764351" cy="952500"/>
            </a:xfrm>
            <a:custGeom>
              <a:avLst/>
              <a:gdLst/>
              <a:ahLst/>
              <a:cxnLst/>
              <a:rect l="l" t="t" r="r" b="b"/>
              <a:pathLst>
                <a:path w="955439" h="952500" extrusionOk="0">
                  <a:moveTo>
                    <a:pt x="881944" y="0"/>
                  </a:moveTo>
                  <a:lnTo>
                    <a:pt x="73495" y="0"/>
                  </a:lnTo>
                  <a:cubicBezTo>
                    <a:pt x="32973" y="0"/>
                    <a:pt x="0" y="26708"/>
                    <a:pt x="0" y="59531"/>
                  </a:cubicBezTo>
                  <a:lnTo>
                    <a:pt x="0" y="892969"/>
                  </a:lnTo>
                  <a:cubicBezTo>
                    <a:pt x="0" y="925792"/>
                    <a:pt x="32973" y="952500"/>
                    <a:pt x="73495" y="952500"/>
                  </a:cubicBezTo>
                  <a:lnTo>
                    <a:pt x="881944" y="952500"/>
                  </a:lnTo>
                  <a:cubicBezTo>
                    <a:pt x="922467" y="952500"/>
                    <a:pt x="955440" y="925792"/>
                    <a:pt x="955440" y="892969"/>
                  </a:cubicBezTo>
                  <a:lnTo>
                    <a:pt x="955440" y="59531"/>
                  </a:lnTo>
                  <a:cubicBezTo>
                    <a:pt x="955440" y="26708"/>
                    <a:pt x="922467" y="0"/>
                    <a:pt x="881944" y="0"/>
                  </a:cubicBezTo>
                  <a:close/>
                  <a:moveTo>
                    <a:pt x="881944" y="912809"/>
                  </a:moveTo>
                  <a:lnTo>
                    <a:pt x="73495" y="912809"/>
                  </a:lnTo>
                  <a:cubicBezTo>
                    <a:pt x="59984" y="912809"/>
                    <a:pt x="49001" y="903923"/>
                    <a:pt x="49001" y="892969"/>
                  </a:cubicBezTo>
                  <a:lnTo>
                    <a:pt x="49001" y="59531"/>
                  </a:lnTo>
                  <a:cubicBezTo>
                    <a:pt x="49001" y="48587"/>
                    <a:pt x="59984" y="39691"/>
                    <a:pt x="73495" y="39691"/>
                  </a:cubicBezTo>
                  <a:lnTo>
                    <a:pt x="881944" y="39691"/>
                  </a:lnTo>
                  <a:cubicBezTo>
                    <a:pt x="895468" y="39691"/>
                    <a:pt x="906439" y="48587"/>
                    <a:pt x="906439" y="59531"/>
                  </a:cubicBezTo>
                  <a:lnTo>
                    <a:pt x="906439" y="892969"/>
                  </a:lnTo>
                  <a:cubicBezTo>
                    <a:pt x="906439" y="903923"/>
                    <a:pt x="895468" y="912809"/>
                    <a:pt x="881944" y="912809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4F57D130-8CFB-44AF-97F1-3572A9835BAA}"/>
              </a:ext>
            </a:extLst>
          </p:cNvPr>
          <p:cNvCxnSpPr/>
          <p:nvPr/>
        </p:nvCxnSpPr>
        <p:spPr>
          <a:xfrm>
            <a:off x="4555025" y="1076540"/>
            <a:ext cx="27122" cy="4002536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ight Arrow 66">
            <a:extLst>
              <a:ext uri="{FF2B5EF4-FFF2-40B4-BE49-F238E27FC236}">
                <a16:creationId xmlns:a16="http://schemas.microsoft.com/office/drawing/2014/main" xmlns="" id="{A10691B4-DA4E-4086-82AA-0CDE8EF65C0A}"/>
              </a:ext>
            </a:extLst>
          </p:cNvPr>
          <p:cNvSpPr/>
          <p:nvPr/>
        </p:nvSpPr>
        <p:spPr>
          <a:xfrm flipV="1">
            <a:off x="1991170" y="1934491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ight Arrow 66">
            <a:extLst>
              <a:ext uri="{FF2B5EF4-FFF2-40B4-BE49-F238E27FC236}">
                <a16:creationId xmlns:a16="http://schemas.microsoft.com/office/drawing/2014/main" xmlns="" id="{A10691B4-DA4E-4086-82AA-0CDE8EF65C0A}"/>
              </a:ext>
            </a:extLst>
          </p:cNvPr>
          <p:cNvSpPr/>
          <p:nvPr/>
        </p:nvSpPr>
        <p:spPr>
          <a:xfrm flipV="1">
            <a:off x="3075265" y="1926003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0D79AF39-A3DF-4714-9A8B-7F802C7A52D5}"/>
              </a:ext>
            </a:extLst>
          </p:cNvPr>
          <p:cNvSpPr txBox="1"/>
          <p:nvPr/>
        </p:nvSpPr>
        <p:spPr>
          <a:xfrm>
            <a:off x="5268017" y="2480157"/>
            <a:ext cx="136922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latin typeface="Trebuchet MS" panose="020B0603020202020204" pitchFamily="34" charset="0"/>
              </a:rPr>
              <a:t>ЦППК</a:t>
            </a:r>
            <a:endParaRPr lang="ru-RU" sz="9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FC21498-59A5-4D5D-ADF7-A82832E30A83}"/>
              </a:ext>
            </a:extLst>
          </p:cNvPr>
          <p:cNvSpPr txBox="1"/>
          <p:nvPr/>
        </p:nvSpPr>
        <p:spPr>
          <a:xfrm>
            <a:off x="7540983" y="2414933"/>
            <a:ext cx="148375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000" b="1" dirty="0" smtClean="0">
                <a:latin typeface="Trebuchet MS" panose="020B0603020202020204" pitchFamily="34" charset="0"/>
                <a:cs typeface="+mn-cs"/>
              </a:rPr>
              <a:t>документ </a:t>
            </a:r>
            <a:r>
              <a:rPr lang="ru-RU" sz="1000" b="1" dirty="0">
                <a:latin typeface="Trebuchet MS" panose="020B0603020202020204" pitchFamily="34" charset="0"/>
                <a:cs typeface="+mn-cs"/>
              </a:rPr>
              <a:t>о признании квалификации, выданный ЦППК</a:t>
            </a:r>
          </a:p>
          <a:p>
            <a:endParaRPr lang="ru-RU" sz="1000" b="1" dirty="0">
              <a:latin typeface="Trebuchet MS" panose="020B0603020202020204" pitchFamily="34" charset="0"/>
              <a:cs typeface="+mn-cs"/>
            </a:endParaRPr>
          </a:p>
        </p:txBody>
      </p:sp>
      <p:sp>
        <p:nvSpPr>
          <p:cNvPr id="35" name="Right Arrow 66">
            <a:extLst>
              <a:ext uri="{FF2B5EF4-FFF2-40B4-BE49-F238E27FC236}">
                <a16:creationId xmlns:a16="http://schemas.microsoft.com/office/drawing/2014/main" xmlns="" id="{A10691B4-DA4E-4086-82AA-0CDE8EF65C0A}"/>
              </a:ext>
            </a:extLst>
          </p:cNvPr>
          <p:cNvSpPr/>
          <p:nvPr/>
        </p:nvSpPr>
        <p:spPr>
          <a:xfrm flipV="1">
            <a:off x="5205656" y="1992761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Google Shape;139;p7">
            <a:extLst>
              <a:ext uri="{FF2B5EF4-FFF2-40B4-BE49-F238E27FC236}">
                <a16:creationId xmlns:a16="http://schemas.microsoft.com/office/drawing/2014/main" xmlns="" id="{787FE648-A255-45E6-A8ED-FCC9EB441711}"/>
              </a:ext>
            </a:extLst>
          </p:cNvPr>
          <p:cNvSpPr/>
          <p:nvPr/>
        </p:nvSpPr>
        <p:spPr>
          <a:xfrm>
            <a:off x="4770900" y="1971880"/>
            <a:ext cx="339915" cy="342082"/>
          </a:xfrm>
          <a:custGeom>
            <a:avLst/>
            <a:gdLst/>
            <a:ahLst/>
            <a:cxnLst/>
            <a:rect l="l" t="t" r="r" b="b"/>
            <a:pathLst>
              <a:path w="5202" h="5947" extrusionOk="0">
                <a:moveTo>
                  <a:pt x="2610" y="0"/>
                </a:moveTo>
                <a:lnTo>
                  <a:pt x="2461" y="19"/>
                </a:lnTo>
                <a:lnTo>
                  <a:pt x="2312" y="37"/>
                </a:lnTo>
                <a:lnTo>
                  <a:pt x="2163" y="75"/>
                </a:lnTo>
                <a:lnTo>
                  <a:pt x="2033" y="130"/>
                </a:lnTo>
                <a:lnTo>
                  <a:pt x="1902" y="186"/>
                </a:lnTo>
                <a:lnTo>
                  <a:pt x="1772" y="261"/>
                </a:lnTo>
                <a:lnTo>
                  <a:pt x="1660" y="336"/>
                </a:lnTo>
                <a:lnTo>
                  <a:pt x="1567" y="447"/>
                </a:lnTo>
                <a:lnTo>
                  <a:pt x="1455" y="541"/>
                </a:lnTo>
                <a:lnTo>
                  <a:pt x="1380" y="652"/>
                </a:lnTo>
                <a:lnTo>
                  <a:pt x="1306" y="783"/>
                </a:lnTo>
                <a:lnTo>
                  <a:pt x="1231" y="913"/>
                </a:lnTo>
                <a:lnTo>
                  <a:pt x="1194" y="1044"/>
                </a:lnTo>
                <a:lnTo>
                  <a:pt x="1156" y="1193"/>
                </a:lnTo>
                <a:lnTo>
                  <a:pt x="1138" y="1342"/>
                </a:lnTo>
                <a:lnTo>
                  <a:pt x="1119" y="1491"/>
                </a:lnTo>
                <a:lnTo>
                  <a:pt x="1138" y="1640"/>
                </a:lnTo>
                <a:lnTo>
                  <a:pt x="1156" y="1789"/>
                </a:lnTo>
                <a:lnTo>
                  <a:pt x="1194" y="1939"/>
                </a:lnTo>
                <a:lnTo>
                  <a:pt x="1231" y="2069"/>
                </a:lnTo>
                <a:lnTo>
                  <a:pt x="1306" y="2200"/>
                </a:lnTo>
                <a:lnTo>
                  <a:pt x="1380" y="2311"/>
                </a:lnTo>
                <a:lnTo>
                  <a:pt x="1455" y="2442"/>
                </a:lnTo>
                <a:lnTo>
                  <a:pt x="1567" y="2535"/>
                </a:lnTo>
                <a:lnTo>
                  <a:pt x="1660" y="2628"/>
                </a:lnTo>
                <a:lnTo>
                  <a:pt x="1772" y="2721"/>
                </a:lnTo>
                <a:lnTo>
                  <a:pt x="1902" y="2796"/>
                </a:lnTo>
                <a:lnTo>
                  <a:pt x="2033" y="2852"/>
                </a:lnTo>
                <a:lnTo>
                  <a:pt x="2163" y="2908"/>
                </a:lnTo>
                <a:lnTo>
                  <a:pt x="2312" y="2945"/>
                </a:lnTo>
                <a:lnTo>
                  <a:pt x="2461" y="2964"/>
                </a:lnTo>
                <a:lnTo>
                  <a:pt x="2610" y="2982"/>
                </a:lnTo>
                <a:lnTo>
                  <a:pt x="2760" y="2964"/>
                </a:lnTo>
                <a:lnTo>
                  <a:pt x="2909" y="2945"/>
                </a:lnTo>
                <a:lnTo>
                  <a:pt x="3058" y="2908"/>
                </a:lnTo>
                <a:lnTo>
                  <a:pt x="3188" y="2852"/>
                </a:lnTo>
                <a:lnTo>
                  <a:pt x="3319" y="2796"/>
                </a:lnTo>
                <a:lnTo>
                  <a:pt x="3431" y="2721"/>
                </a:lnTo>
                <a:lnTo>
                  <a:pt x="3561" y="2628"/>
                </a:lnTo>
                <a:lnTo>
                  <a:pt x="3654" y="2535"/>
                </a:lnTo>
                <a:lnTo>
                  <a:pt x="3747" y="2442"/>
                </a:lnTo>
                <a:lnTo>
                  <a:pt x="3841" y="2311"/>
                </a:lnTo>
                <a:lnTo>
                  <a:pt x="3915" y="2200"/>
                </a:lnTo>
                <a:lnTo>
                  <a:pt x="3971" y="2069"/>
                </a:lnTo>
                <a:lnTo>
                  <a:pt x="4027" y="1939"/>
                </a:lnTo>
                <a:lnTo>
                  <a:pt x="4064" y="1789"/>
                </a:lnTo>
                <a:lnTo>
                  <a:pt x="4083" y="1640"/>
                </a:lnTo>
                <a:lnTo>
                  <a:pt x="4102" y="1491"/>
                </a:lnTo>
                <a:lnTo>
                  <a:pt x="4083" y="1342"/>
                </a:lnTo>
                <a:lnTo>
                  <a:pt x="4064" y="1193"/>
                </a:lnTo>
                <a:lnTo>
                  <a:pt x="4027" y="1044"/>
                </a:lnTo>
                <a:lnTo>
                  <a:pt x="3971" y="913"/>
                </a:lnTo>
                <a:lnTo>
                  <a:pt x="3915" y="783"/>
                </a:lnTo>
                <a:lnTo>
                  <a:pt x="3841" y="652"/>
                </a:lnTo>
                <a:lnTo>
                  <a:pt x="3747" y="541"/>
                </a:lnTo>
                <a:lnTo>
                  <a:pt x="3654" y="447"/>
                </a:lnTo>
                <a:lnTo>
                  <a:pt x="3561" y="336"/>
                </a:lnTo>
                <a:lnTo>
                  <a:pt x="3431" y="261"/>
                </a:lnTo>
                <a:lnTo>
                  <a:pt x="3319" y="186"/>
                </a:lnTo>
                <a:lnTo>
                  <a:pt x="3188" y="130"/>
                </a:lnTo>
                <a:lnTo>
                  <a:pt x="3058" y="75"/>
                </a:lnTo>
                <a:lnTo>
                  <a:pt x="2909" y="37"/>
                </a:lnTo>
                <a:lnTo>
                  <a:pt x="2760" y="19"/>
                </a:lnTo>
                <a:lnTo>
                  <a:pt x="2610" y="0"/>
                </a:lnTo>
                <a:close/>
                <a:moveTo>
                  <a:pt x="2051" y="3337"/>
                </a:moveTo>
                <a:lnTo>
                  <a:pt x="2424" y="3989"/>
                </a:lnTo>
                <a:lnTo>
                  <a:pt x="2051" y="5573"/>
                </a:lnTo>
                <a:lnTo>
                  <a:pt x="1492" y="3355"/>
                </a:lnTo>
                <a:lnTo>
                  <a:pt x="1343" y="3355"/>
                </a:lnTo>
                <a:lnTo>
                  <a:pt x="1194" y="3392"/>
                </a:lnTo>
                <a:lnTo>
                  <a:pt x="1045" y="3430"/>
                </a:lnTo>
                <a:lnTo>
                  <a:pt x="914" y="3486"/>
                </a:lnTo>
                <a:lnTo>
                  <a:pt x="784" y="3560"/>
                </a:lnTo>
                <a:lnTo>
                  <a:pt x="672" y="3635"/>
                </a:lnTo>
                <a:lnTo>
                  <a:pt x="541" y="3728"/>
                </a:lnTo>
                <a:lnTo>
                  <a:pt x="448" y="3821"/>
                </a:lnTo>
                <a:lnTo>
                  <a:pt x="355" y="3933"/>
                </a:lnTo>
                <a:lnTo>
                  <a:pt x="262" y="4045"/>
                </a:lnTo>
                <a:lnTo>
                  <a:pt x="187" y="4175"/>
                </a:lnTo>
                <a:lnTo>
                  <a:pt x="131" y="4306"/>
                </a:lnTo>
                <a:lnTo>
                  <a:pt x="75" y="4455"/>
                </a:lnTo>
                <a:lnTo>
                  <a:pt x="38" y="4604"/>
                </a:lnTo>
                <a:lnTo>
                  <a:pt x="19" y="4753"/>
                </a:lnTo>
                <a:lnTo>
                  <a:pt x="1" y="4902"/>
                </a:lnTo>
                <a:lnTo>
                  <a:pt x="1" y="5387"/>
                </a:lnTo>
                <a:lnTo>
                  <a:pt x="19" y="5499"/>
                </a:lnTo>
                <a:lnTo>
                  <a:pt x="57" y="5592"/>
                </a:lnTo>
                <a:lnTo>
                  <a:pt x="113" y="5685"/>
                </a:lnTo>
                <a:lnTo>
                  <a:pt x="169" y="5778"/>
                </a:lnTo>
                <a:lnTo>
                  <a:pt x="262" y="5853"/>
                </a:lnTo>
                <a:lnTo>
                  <a:pt x="355" y="5890"/>
                </a:lnTo>
                <a:lnTo>
                  <a:pt x="448" y="5927"/>
                </a:lnTo>
                <a:lnTo>
                  <a:pt x="560" y="5946"/>
                </a:lnTo>
                <a:lnTo>
                  <a:pt x="4642" y="5946"/>
                </a:lnTo>
                <a:lnTo>
                  <a:pt x="4754" y="5927"/>
                </a:lnTo>
                <a:lnTo>
                  <a:pt x="4866" y="5890"/>
                </a:lnTo>
                <a:lnTo>
                  <a:pt x="4959" y="5853"/>
                </a:lnTo>
                <a:lnTo>
                  <a:pt x="5052" y="5778"/>
                </a:lnTo>
                <a:lnTo>
                  <a:pt x="5108" y="5685"/>
                </a:lnTo>
                <a:lnTo>
                  <a:pt x="5164" y="5592"/>
                </a:lnTo>
                <a:lnTo>
                  <a:pt x="5201" y="5499"/>
                </a:lnTo>
                <a:lnTo>
                  <a:pt x="5201" y="5387"/>
                </a:lnTo>
                <a:lnTo>
                  <a:pt x="5201" y="4902"/>
                </a:lnTo>
                <a:lnTo>
                  <a:pt x="5201" y="4753"/>
                </a:lnTo>
                <a:lnTo>
                  <a:pt x="5183" y="4604"/>
                </a:lnTo>
                <a:lnTo>
                  <a:pt x="5145" y="4455"/>
                </a:lnTo>
                <a:lnTo>
                  <a:pt x="5089" y="4306"/>
                </a:lnTo>
                <a:lnTo>
                  <a:pt x="5034" y="4175"/>
                </a:lnTo>
                <a:lnTo>
                  <a:pt x="4959" y="4045"/>
                </a:lnTo>
                <a:lnTo>
                  <a:pt x="4866" y="3933"/>
                </a:lnTo>
                <a:lnTo>
                  <a:pt x="4773" y="3821"/>
                </a:lnTo>
                <a:lnTo>
                  <a:pt x="4661" y="3728"/>
                </a:lnTo>
                <a:lnTo>
                  <a:pt x="4549" y="3635"/>
                </a:lnTo>
                <a:lnTo>
                  <a:pt x="4437" y="3560"/>
                </a:lnTo>
                <a:lnTo>
                  <a:pt x="4307" y="3486"/>
                </a:lnTo>
                <a:lnTo>
                  <a:pt x="4158" y="3430"/>
                </a:lnTo>
                <a:lnTo>
                  <a:pt x="4027" y="3392"/>
                </a:lnTo>
                <a:lnTo>
                  <a:pt x="3878" y="3355"/>
                </a:lnTo>
                <a:lnTo>
                  <a:pt x="3710" y="3355"/>
                </a:lnTo>
                <a:lnTo>
                  <a:pt x="3170" y="5573"/>
                </a:lnTo>
                <a:lnTo>
                  <a:pt x="2797" y="3989"/>
                </a:lnTo>
                <a:lnTo>
                  <a:pt x="3170" y="3337"/>
                </a:lnTo>
                <a:close/>
              </a:path>
            </a:pathLst>
          </a:custGeom>
          <a:solidFill>
            <a:srgbClr val="295E7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86820" y="2382449"/>
            <a:ext cx="1020450" cy="797311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algn="ctr"/>
            <a:r>
              <a:rPr lang="ru-RU" sz="1000" b="1" dirty="0">
                <a:latin typeface="Trebuchet MS" panose="020B0603020202020204" pitchFamily="34" charset="0"/>
              </a:rPr>
              <a:t>признание </a:t>
            </a:r>
            <a:r>
              <a:rPr lang="ru-RU" sz="1000" b="1" dirty="0" err="1">
                <a:latin typeface="Trebuchet MS" panose="020B0603020202020204" pitchFamily="34" charset="0"/>
              </a:rPr>
              <a:t>профквали-фикации</a:t>
            </a:r>
            <a:r>
              <a:rPr lang="ru-RU" sz="1000" b="1" dirty="0">
                <a:latin typeface="Trebuchet MS" panose="020B0603020202020204" pitchFamily="34" charset="0"/>
              </a:rPr>
              <a:t> (экзамен)</a:t>
            </a:r>
          </a:p>
        </p:txBody>
      </p:sp>
      <p:sp>
        <p:nvSpPr>
          <p:cNvPr id="40" name="Google Shape;89;p7">
            <a:extLst>
              <a:ext uri="{FF2B5EF4-FFF2-40B4-BE49-F238E27FC236}">
                <a16:creationId xmlns:a16="http://schemas.microsoft.com/office/drawing/2014/main" xmlns="" id="{9DA2B45F-7C58-445F-B385-9468181EAEC0}"/>
              </a:ext>
            </a:extLst>
          </p:cNvPr>
          <p:cNvSpPr/>
          <p:nvPr/>
        </p:nvSpPr>
        <p:spPr>
          <a:xfrm>
            <a:off x="8073985" y="2000586"/>
            <a:ext cx="328621" cy="394782"/>
          </a:xfrm>
          <a:custGeom>
            <a:avLst/>
            <a:gdLst/>
            <a:ahLst/>
            <a:cxnLst/>
            <a:rect l="l" t="t" r="r" b="b"/>
            <a:pathLst>
              <a:path w="6762" h="8902" extrusionOk="0">
                <a:moveTo>
                  <a:pt x="1305" y="1092"/>
                </a:moveTo>
                <a:lnTo>
                  <a:pt x="1348" y="1135"/>
                </a:lnTo>
                <a:lnTo>
                  <a:pt x="1477" y="1263"/>
                </a:lnTo>
                <a:lnTo>
                  <a:pt x="1562" y="1434"/>
                </a:lnTo>
                <a:lnTo>
                  <a:pt x="1584" y="1499"/>
                </a:lnTo>
                <a:lnTo>
                  <a:pt x="1562" y="1541"/>
                </a:lnTo>
                <a:lnTo>
                  <a:pt x="1541" y="1541"/>
                </a:lnTo>
                <a:lnTo>
                  <a:pt x="1477" y="1520"/>
                </a:lnTo>
                <a:lnTo>
                  <a:pt x="1348" y="1370"/>
                </a:lnTo>
                <a:lnTo>
                  <a:pt x="1284" y="1306"/>
                </a:lnTo>
                <a:lnTo>
                  <a:pt x="1241" y="1220"/>
                </a:lnTo>
                <a:lnTo>
                  <a:pt x="1241" y="1156"/>
                </a:lnTo>
                <a:lnTo>
                  <a:pt x="1241" y="1113"/>
                </a:lnTo>
                <a:lnTo>
                  <a:pt x="1263" y="1092"/>
                </a:lnTo>
                <a:close/>
                <a:moveTo>
                  <a:pt x="792" y="1734"/>
                </a:moveTo>
                <a:lnTo>
                  <a:pt x="856" y="1755"/>
                </a:lnTo>
                <a:lnTo>
                  <a:pt x="878" y="1798"/>
                </a:lnTo>
                <a:lnTo>
                  <a:pt x="899" y="1841"/>
                </a:lnTo>
                <a:lnTo>
                  <a:pt x="878" y="1862"/>
                </a:lnTo>
                <a:lnTo>
                  <a:pt x="856" y="1905"/>
                </a:lnTo>
                <a:lnTo>
                  <a:pt x="813" y="1905"/>
                </a:lnTo>
                <a:lnTo>
                  <a:pt x="749" y="1926"/>
                </a:lnTo>
                <a:lnTo>
                  <a:pt x="706" y="1905"/>
                </a:lnTo>
                <a:lnTo>
                  <a:pt x="685" y="1884"/>
                </a:lnTo>
                <a:lnTo>
                  <a:pt x="685" y="1841"/>
                </a:lnTo>
                <a:lnTo>
                  <a:pt x="728" y="1777"/>
                </a:lnTo>
                <a:lnTo>
                  <a:pt x="749" y="1755"/>
                </a:lnTo>
                <a:lnTo>
                  <a:pt x="792" y="1734"/>
                </a:lnTo>
                <a:close/>
                <a:moveTo>
                  <a:pt x="2910" y="1670"/>
                </a:moveTo>
                <a:lnTo>
                  <a:pt x="2846" y="1712"/>
                </a:lnTo>
                <a:lnTo>
                  <a:pt x="2760" y="1755"/>
                </a:lnTo>
                <a:lnTo>
                  <a:pt x="2718" y="1819"/>
                </a:lnTo>
                <a:lnTo>
                  <a:pt x="2675" y="1884"/>
                </a:lnTo>
                <a:lnTo>
                  <a:pt x="2675" y="1926"/>
                </a:lnTo>
                <a:lnTo>
                  <a:pt x="2696" y="1969"/>
                </a:lnTo>
                <a:lnTo>
                  <a:pt x="2932" y="1969"/>
                </a:lnTo>
                <a:lnTo>
                  <a:pt x="3081" y="1991"/>
                </a:lnTo>
                <a:lnTo>
                  <a:pt x="3231" y="2033"/>
                </a:lnTo>
                <a:lnTo>
                  <a:pt x="3317" y="2033"/>
                </a:lnTo>
                <a:lnTo>
                  <a:pt x="3381" y="2012"/>
                </a:lnTo>
                <a:lnTo>
                  <a:pt x="3702" y="1969"/>
                </a:lnTo>
                <a:lnTo>
                  <a:pt x="4023" y="1948"/>
                </a:lnTo>
                <a:lnTo>
                  <a:pt x="4237" y="1948"/>
                </a:lnTo>
                <a:lnTo>
                  <a:pt x="4451" y="1926"/>
                </a:lnTo>
                <a:lnTo>
                  <a:pt x="4879" y="1905"/>
                </a:lnTo>
                <a:lnTo>
                  <a:pt x="5135" y="1905"/>
                </a:lnTo>
                <a:lnTo>
                  <a:pt x="5199" y="1884"/>
                </a:lnTo>
                <a:lnTo>
                  <a:pt x="5242" y="1862"/>
                </a:lnTo>
                <a:lnTo>
                  <a:pt x="5242" y="1819"/>
                </a:lnTo>
                <a:lnTo>
                  <a:pt x="5199" y="1755"/>
                </a:lnTo>
                <a:lnTo>
                  <a:pt x="5135" y="1712"/>
                </a:lnTo>
                <a:lnTo>
                  <a:pt x="5050" y="1691"/>
                </a:lnTo>
                <a:lnTo>
                  <a:pt x="4836" y="1691"/>
                </a:lnTo>
                <a:lnTo>
                  <a:pt x="4451" y="1734"/>
                </a:lnTo>
                <a:lnTo>
                  <a:pt x="4237" y="1755"/>
                </a:lnTo>
                <a:lnTo>
                  <a:pt x="4044" y="1755"/>
                </a:lnTo>
                <a:lnTo>
                  <a:pt x="3616" y="1734"/>
                </a:lnTo>
                <a:lnTo>
                  <a:pt x="3531" y="1755"/>
                </a:lnTo>
                <a:lnTo>
                  <a:pt x="3424" y="1777"/>
                </a:lnTo>
                <a:lnTo>
                  <a:pt x="3317" y="1798"/>
                </a:lnTo>
                <a:lnTo>
                  <a:pt x="3231" y="1798"/>
                </a:lnTo>
                <a:lnTo>
                  <a:pt x="3167" y="1777"/>
                </a:lnTo>
                <a:lnTo>
                  <a:pt x="3103" y="1734"/>
                </a:lnTo>
                <a:lnTo>
                  <a:pt x="3060" y="1691"/>
                </a:lnTo>
                <a:lnTo>
                  <a:pt x="2996" y="1670"/>
                </a:lnTo>
                <a:close/>
                <a:moveTo>
                  <a:pt x="4707" y="2654"/>
                </a:moveTo>
                <a:lnTo>
                  <a:pt x="4451" y="2675"/>
                </a:lnTo>
                <a:lnTo>
                  <a:pt x="4279" y="2697"/>
                </a:lnTo>
                <a:lnTo>
                  <a:pt x="3809" y="2739"/>
                </a:lnTo>
                <a:lnTo>
                  <a:pt x="3573" y="2761"/>
                </a:lnTo>
                <a:lnTo>
                  <a:pt x="3359" y="2761"/>
                </a:lnTo>
                <a:lnTo>
                  <a:pt x="3124" y="2739"/>
                </a:lnTo>
                <a:lnTo>
                  <a:pt x="2910" y="2697"/>
                </a:lnTo>
                <a:lnTo>
                  <a:pt x="2803" y="2675"/>
                </a:lnTo>
                <a:lnTo>
                  <a:pt x="2696" y="2697"/>
                </a:lnTo>
                <a:lnTo>
                  <a:pt x="2482" y="2718"/>
                </a:lnTo>
                <a:lnTo>
                  <a:pt x="2397" y="2697"/>
                </a:lnTo>
                <a:lnTo>
                  <a:pt x="2290" y="2675"/>
                </a:lnTo>
                <a:lnTo>
                  <a:pt x="2097" y="2675"/>
                </a:lnTo>
                <a:lnTo>
                  <a:pt x="2033" y="2718"/>
                </a:lnTo>
                <a:lnTo>
                  <a:pt x="1990" y="2761"/>
                </a:lnTo>
                <a:lnTo>
                  <a:pt x="1969" y="2825"/>
                </a:lnTo>
                <a:lnTo>
                  <a:pt x="1990" y="2846"/>
                </a:lnTo>
                <a:lnTo>
                  <a:pt x="2012" y="2868"/>
                </a:lnTo>
                <a:lnTo>
                  <a:pt x="2140" y="2889"/>
                </a:lnTo>
                <a:lnTo>
                  <a:pt x="2247" y="2911"/>
                </a:lnTo>
                <a:lnTo>
                  <a:pt x="2504" y="2932"/>
                </a:lnTo>
                <a:lnTo>
                  <a:pt x="2974" y="2932"/>
                </a:lnTo>
                <a:lnTo>
                  <a:pt x="3210" y="2953"/>
                </a:lnTo>
                <a:lnTo>
                  <a:pt x="3424" y="2953"/>
                </a:lnTo>
                <a:lnTo>
                  <a:pt x="3873" y="2932"/>
                </a:lnTo>
                <a:lnTo>
                  <a:pt x="4322" y="2889"/>
                </a:lnTo>
                <a:lnTo>
                  <a:pt x="5028" y="2889"/>
                </a:lnTo>
                <a:lnTo>
                  <a:pt x="5093" y="2868"/>
                </a:lnTo>
                <a:lnTo>
                  <a:pt x="5135" y="2846"/>
                </a:lnTo>
                <a:lnTo>
                  <a:pt x="5135" y="2804"/>
                </a:lnTo>
                <a:lnTo>
                  <a:pt x="5114" y="2739"/>
                </a:lnTo>
                <a:lnTo>
                  <a:pt x="5050" y="2697"/>
                </a:lnTo>
                <a:lnTo>
                  <a:pt x="4943" y="2675"/>
                </a:lnTo>
                <a:lnTo>
                  <a:pt x="4707" y="2654"/>
                </a:lnTo>
                <a:close/>
                <a:moveTo>
                  <a:pt x="3295" y="3424"/>
                </a:moveTo>
                <a:lnTo>
                  <a:pt x="3060" y="3467"/>
                </a:lnTo>
                <a:lnTo>
                  <a:pt x="2825" y="3531"/>
                </a:lnTo>
                <a:lnTo>
                  <a:pt x="2568" y="3574"/>
                </a:lnTo>
                <a:lnTo>
                  <a:pt x="2461" y="3595"/>
                </a:lnTo>
                <a:lnTo>
                  <a:pt x="2332" y="3574"/>
                </a:lnTo>
                <a:lnTo>
                  <a:pt x="2119" y="3531"/>
                </a:lnTo>
                <a:lnTo>
                  <a:pt x="1905" y="3531"/>
                </a:lnTo>
                <a:lnTo>
                  <a:pt x="1840" y="3553"/>
                </a:lnTo>
                <a:lnTo>
                  <a:pt x="1776" y="3595"/>
                </a:lnTo>
                <a:lnTo>
                  <a:pt x="1755" y="3617"/>
                </a:lnTo>
                <a:lnTo>
                  <a:pt x="1755" y="3638"/>
                </a:lnTo>
                <a:lnTo>
                  <a:pt x="1776" y="3681"/>
                </a:lnTo>
                <a:lnTo>
                  <a:pt x="1819" y="3702"/>
                </a:lnTo>
                <a:lnTo>
                  <a:pt x="1926" y="3766"/>
                </a:lnTo>
                <a:lnTo>
                  <a:pt x="2033" y="3788"/>
                </a:lnTo>
                <a:lnTo>
                  <a:pt x="2140" y="3831"/>
                </a:lnTo>
                <a:lnTo>
                  <a:pt x="2482" y="3831"/>
                </a:lnTo>
                <a:lnTo>
                  <a:pt x="2718" y="3788"/>
                </a:lnTo>
                <a:lnTo>
                  <a:pt x="3167" y="3681"/>
                </a:lnTo>
                <a:lnTo>
                  <a:pt x="3402" y="3659"/>
                </a:lnTo>
                <a:lnTo>
                  <a:pt x="3638" y="3638"/>
                </a:lnTo>
                <a:lnTo>
                  <a:pt x="3894" y="3659"/>
                </a:lnTo>
                <a:lnTo>
                  <a:pt x="4001" y="3681"/>
                </a:lnTo>
                <a:lnTo>
                  <a:pt x="4130" y="3681"/>
                </a:lnTo>
                <a:lnTo>
                  <a:pt x="4365" y="3638"/>
                </a:lnTo>
                <a:lnTo>
                  <a:pt x="4472" y="3638"/>
                </a:lnTo>
                <a:lnTo>
                  <a:pt x="4579" y="3659"/>
                </a:lnTo>
                <a:lnTo>
                  <a:pt x="4814" y="3745"/>
                </a:lnTo>
                <a:lnTo>
                  <a:pt x="4986" y="3745"/>
                </a:lnTo>
                <a:lnTo>
                  <a:pt x="5050" y="3702"/>
                </a:lnTo>
                <a:lnTo>
                  <a:pt x="5093" y="3659"/>
                </a:lnTo>
                <a:lnTo>
                  <a:pt x="5114" y="3595"/>
                </a:lnTo>
                <a:lnTo>
                  <a:pt x="5114" y="3553"/>
                </a:lnTo>
                <a:lnTo>
                  <a:pt x="5071" y="3488"/>
                </a:lnTo>
                <a:lnTo>
                  <a:pt x="4986" y="3467"/>
                </a:lnTo>
                <a:lnTo>
                  <a:pt x="4729" y="3467"/>
                </a:lnTo>
                <a:lnTo>
                  <a:pt x="4515" y="3424"/>
                </a:lnTo>
                <a:lnTo>
                  <a:pt x="4301" y="3424"/>
                </a:lnTo>
                <a:lnTo>
                  <a:pt x="4044" y="3446"/>
                </a:lnTo>
                <a:lnTo>
                  <a:pt x="3809" y="3424"/>
                </a:lnTo>
                <a:close/>
                <a:moveTo>
                  <a:pt x="2632" y="4237"/>
                </a:moveTo>
                <a:lnTo>
                  <a:pt x="2397" y="4259"/>
                </a:lnTo>
                <a:lnTo>
                  <a:pt x="1947" y="4366"/>
                </a:lnTo>
                <a:lnTo>
                  <a:pt x="1776" y="4430"/>
                </a:lnTo>
                <a:lnTo>
                  <a:pt x="1648" y="4515"/>
                </a:lnTo>
                <a:lnTo>
                  <a:pt x="1626" y="4558"/>
                </a:lnTo>
                <a:lnTo>
                  <a:pt x="1626" y="4580"/>
                </a:lnTo>
                <a:lnTo>
                  <a:pt x="1712" y="4601"/>
                </a:lnTo>
                <a:lnTo>
                  <a:pt x="1840" y="4601"/>
                </a:lnTo>
                <a:lnTo>
                  <a:pt x="2119" y="4580"/>
                </a:lnTo>
                <a:lnTo>
                  <a:pt x="2375" y="4537"/>
                </a:lnTo>
                <a:lnTo>
                  <a:pt x="2653" y="4494"/>
                </a:lnTo>
                <a:lnTo>
                  <a:pt x="2932" y="4494"/>
                </a:lnTo>
                <a:lnTo>
                  <a:pt x="3188" y="4537"/>
                </a:lnTo>
                <a:lnTo>
                  <a:pt x="3295" y="4558"/>
                </a:lnTo>
                <a:lnTo>
                  <a:pt x="3424" y="4558"/>
                </a:lnTo>
                <a:lnTo>
                  <a:pt x="3680" y="4494"/>
                </a:lnTo>
                <a:lnTo>
                  <a:pt x="3809" y="4473"/>
                </a:lnTo>
                <a:lnTo>
                  <a:pt x="3937" y="4515"/>
                </a:lnTo>
                <a:lnTo>
                  <a:pt x="4108" y="4558"/>
                </a:lnTo>
                <a:lnTo>
                  <a:pt x="4536" y="4558"/>
                </a:lnTo>
                <a:lnTo>
                  <a:pt x="4729" y="4537"/>
                </a:lnTo>
                <a:lnTo>
                  <a:pt x="4814" y="4515"/>
                </a:lnTo>
                <a:lnTo>
                  <a:pt x="4921" y="4494"/>
                </a:lnTo>
                <a:lnTo>
                  <a:pt x="4964" y="4473"/>
                </a:lnTo>
                <a:lnTo>
                  <a:pt x="5007" y="4451"/>
                </a:lnTo>
                <a:lnTo>
                  <a:pt x="5007" y="4408"/>
                </a:lnTo>
                <a:lnTo>
                  <a:pt x="5007" y="4366"/>
                </a:lnTo>
                <a:lnTo>
                  <a:pt x="4986" y="4323"/>
                </a:lnTo>
                <a:lnTo>
                  <a:pt x="4943" y="4301"/>
                </a:lnTo>
                <a:lnTo>
                  <a:pt x="4836" y="4280"/>
                </a:lnTo>
                <a:lnTo>
                  <a:pt x="4386" y="4280"/>
                </a:lnTo>
                <a:lnTo>
                  <a:pt x="4151" y="4259"/>
                </a:lnTo>
                <a:lnTo>
                  <a:pt x="3937" y="4237"/>
                </a:lnTo>
                <a:lnTo>
                  <a:pt x="3702" y="4237"/>
                </a:lnTo>
                <a:lnTo>
                  <a:pt x="3488" y="4280"/>
                </a:lnTo>
                <a:lnTo>
                  <a:pt x="3402" y="4323"/>
                </a:lnTo>
                <a:lnTo>
                  <a:pt x="3188" y="4323"/>
                </a:lnTo>
                <a:lnTo>
                  <a:pt x="3081" y="4301"/>
                </a:lnTo>
                <a:lnTo>
                  <a:pt x="2867" y="4237"/>
                </a:lnTo>
                <a:close/>
                <a:moveTo>
                  <a:pt x="2268" y="5050"/>
                </a:moveTo>
                <a:lnTo>
                  <a:pt x="2140" y="5072"/>
                </a:lnTo>
                <a:lnTo>
                  <a:pt x="2033" y="5114"/>
                </a:lnTo>
                <a:lnTo>
                  <a:pt x="1926" y="5157"/>
                </a:lnTo>
                <a:lnTo>
                  <a:pt x="1819" y="5200"/>
                </a:lnTo>
                <a:lnTo>
                  <a:pt x="1584" y="5200"/>
                </a:lnTo>
                <a:lnTo>
                  <a:pt x="1562" y="5221"/>
                </a:lnTo>
                <a:lnTo>
                  <a:pt x="1562" y="5243"/>
                </a:lnTo>
                <a:lnTo>
                  <a:pt x="1584" y="5264"/>
                </a:lnTo>
                <a:lnTo>
                  <a:pt x="1605" y="5307"/>
                </a:lnTo>
                <a:lnTo>
                  <a:pt x="1691" y="5328"/>
                </a:lnTo>
                <a:lnTo>
                  <a:pt x="1798" y="5328"/>
                </a:lnTo>
                <a:lnTo>
                  <a:pt x="1926" y="5307"/>
                </a:lnTo>
                <a:lnTo>
                  <a:pt x="2161" y="5243"/>
                </a:lnTo>
                <a:lnTo>
                  <a:pt x="2268" y="5221"/>
                </a:lnTo>
                <a:lnTo>
                  <a:pt x="2332" y="5221"/>
                </a:lnTo>
                <a:lnTo>
                  <a:pt x="2546" y="5264"/>
                </a:lnTo>
                <a:lnTo>
                  <a:pt x="2653" y="5286"/>
                </a:lnTo>
                <a:lnTo>
                  <a:pt x="2760" y="5286"/>
                </a:lnTo>
                <a:lnTo>
                  <a:pt x="2974" y="5243"/>
                </a:lnTo>
                <a:lnTo>
                  <a:pt x="3124" y="5200"/>
                </a:lnTo>
                <a:lnTo>
                  <a:pt x="3188" y="5179"/>
                </a:lnTo>
                <a:lnTo>
                  <a:pt x="3146" y="5136"/>
                </a:lnTo>
                <a:lnTo>
                  <a:pt x="3081" y="5093"/>
                </a:lnTo>
                <a:lnTo>
                  <a:pt x="2910" y="5093"/>
                </a:lnTo>
                <a:lnTo>
                  <a:pt x="2782" y="5114"/>
                </a:lnTo>
                <a:lnTo>
                  <a:pt x="2653" y="5136"/>
                </a:lnTo>
                <a:lnTo>
                  <a:pt x="2568" y="5114"/>
                </a:lnTo>
                <a:lnTo>
                  <a:pt x="2461" y="5093"/>
                </a:lnTo>
                <a:lnTo>
                  <a:pt x="2375" y="5072"/>
                </a:lnTo>
                <a:lnTo>
                  <a:pt x="2268" y="5050"/>
                </a:lnTo>
                <a:close/>
                <a:moveTo>
                  <a:pt x="4515" y="6034"/>
                </a:moveTo>
                <a:lnTo>
                  <a:pt x="4558" y="6120"/>
                </a:lnTo>
                <a:lnTo>
                  <a:pt x="4579" y="6270"/>
                </a:lnTo>
                <a:lnTo>
                  <a:pt x="4579" y="6313"/>
                </a:lnTo>
                <a:lnTo>
                  <a:pt x="4558" y="6377"/>
                </a:lnTo>
                <a:lnTo>
                  <a:pt x="4536" y="6398"/>
                </a:lnTo>
                <a:lnTo>
                  <a:pt x="4451" y="6398"/>
                </a:lnTo>
                <a:lnTo>
                  <a:pt x="4429" y="6377"/>
                </a:lnTo>
                <a:lnTo>
                  <a:pt x="4408" y="6334"/>
                </a:lnTo>
                <a:lnTo>
                  <a:pt x="4451" y="6206"/>
                </a:lnTo>
                <a:lnTo>
                  <a:pt x="4493" y="6077"/>
                </a:lnTo>
                <a:lnTo>
                  <a:pt x="4515" y="6034"/>
                </a:lnTo>
                <a:close/>
                <a:moveTo>
                  <a:pt x="5627" y="5478"/>
                </a:moveTo>
                <a:lnTo>
                  <a:pt x="5585" y="5500"/>
                </a:lnTo>
                <a:lnTo>
                  <a:pt x="5520" y="5542"/>
                </a:lnTo>
                <a:lnTo>
                  <a:pt x="5478" y="5606"/>
                </a:lnTo>
                <a:lnTo>
                  <a:pt x="5478" y="5692"/>
                </a:lnTo>
                <a:lnTo>
                  <a:pt x="5478" y="5756"/>
                </a:lnTo>
                <a:lnTo>
                  <a:pt x="5478" y="5842"/>
                </a:lnTo>
                <a:lnTo>
                  <a:pt x="5499" y="5992"/>
                </a:lnTo>
                <a:lnTo>
                  <a:pt x="5499" y="6077"/>
                </a:lnTo>
                <a:lnTo>
                  <a:pt x="5478" y="6141"/>
                </a:lnTo>
                <a:lnTo>
                  <a:pt x="5435" y="6184"/>
                </a:lnTo>
                <a:lnTo>
                  <a:pt x="5392" y="6227"/>
                </a:lnTo>
                <a:lnTo>
                  <a:pt x="5306" y="6291"/>
                </a:lnTo>
                <a:lnTo>
                  <a:pt x="5264" y="6313"/>
                </a:lnTo>
                <a:lnTo>
                  <a:pt x="5242" y="6355"/>
                </a:lnTo>
                <a:lnTo>
                  <a:pt x="5242" y="6420"/>
                </a:lnTo>
                <a:lnTo>
                  <a:pt x="5264" y="6484"/>
                </a:lnTo>
                <a:lnTo>
                  <a:pt x="5306" y="6527"/>
                </a:lnTo>
                <a:lnTo>
                  <a:pt x="5371" y="6548"/>
                </a:lnTo>
                <a:lnTo>
                  <a:pt x="5435" y="6569"/>
                </a:lnTo>
                <a:lnTo>
                  <a:pt x="5499" y="6591"/>
                </a:lnTo>
                <a:lnTo>
                  <a:pt x="5542" y="6655"/>
                </a:lnTo>
                <a:lnTo>
                  <a:pt x="5563" y="6698"/>
                </a:lnTo>
                <a:lnTo>
                  <a:pt x="5563" y="6762"/>
                </a:lnTo>
                <a:lnTo>
                  <a:pt x="5606" y="6826"/>
                </a:lnTo>
                <a:lnTo>
                  <a:pt x="5649" y="6869"/>
                </a:lnTo>
                <a:lnTo>
                  <a:pt x="5692" y="6890"/>
                </a:lnTo>
                <a:lnTo>
                  <a:pt x="5734" y="6912"/>
                </a:lnTo>
                <a:lnTo>
                  <a:pt x="5820" y="6912"/>
                </a:lnTo>
                <a:lnTo>
                  <a:pt x="5863" y="6869"/>
                </a:lnTo>
                <a:lnTo>
                  <a:pt x="5906" y="6826"/>
                </a:lnTo>
                <a:lnTo>
                  <a:pt x="5927" y="6783"/>
                </a:lnTo>
                <a:lnTo>
                  <a:pt x="5948" y="6698"/>
                </a:lnTo>
                <a:lnTo>
                  <a:pt x="5927" y="6633"/>
                </a:lnTo>
                <a:lnTo>
                  <a:pt x="5927" y="6548"/>
                </a:lnTo>
                <a:lnTo>
                  <a:pt x="5927" y="6462"/>
                </a:lnTo>
                <a:lnTo>
                  <a:pt x="5970" y="6441"/>
                </a:lnTo>
                <a:lnTo>
                  <a:pt x="5991" y="6398"/>
                </a:lnTo>
                <a:lnTo>
                  <a:pt x="6077" y="6355"/>
                </a:lnTo>
                <a:lnTo>
                  <a:pt x="6141" y="6248"/>
                </a:lnTo>
                <a:lnTo>
                  <a:pt x="6162" y="6206"/>
                </a:lnTo>
                <a:lnTo>
                  <a:pt x="6162" y="6141"/>
                </a:lnTo>
                <a:lnTo>
                  <a:pt x="6141" y="6099"/>
                </a:lnTo>
                <a:lnTo>
                  <a:pt x="6120" y="6056"/>
                </a:lnTo>
                <a:lnTo>
                  <a:pt x="6055" y="6034"/>
                </a:lnTo>
                <a:lnTo>
                  <a:pt x="5991" y="6013"/>
                </a:lnTo>
                <a:lnTo>
                  <a:pt x="5884" y="5970"/>
                </a:lnTo>
                <a:lnTo>
                  <a:pt x="5863" y="5949"/>
                </a:lnTo>
                <a:lnTo>
                  <a:pt x="5841" y="5927"/>
                </a:lnTo>
                <a:lnTo>
                  <a:pt x="5820" y="5713"/>
                </a:lnTo>
                <a:lnTo>
                  <a:pt x="5777" y="5585"/>
                </a:lnTo>
                <a:lnTo>
                  <a:pt x="5713" y="5500"/>
                </a:lnTo>
                <a:lnTo>
                  <a:pt x="5670" y="5478"/>
                </a:lnTo>
                <a:close/>
                <a:moveTo>
                  <a:pt x="4408" y="5307"/>
                </a:moveTo>
                <a:lnTo>
                  <a:pt x="4344" y="5328"/>
                </a:lnTo>
                <a:lnTo>
                  <a:pt x="4301" y="5371"/>
                </a:lnTo>
                <a:lnTo>
                  <a:pt x="4258" y="5435"/>
                </a:lnTo>
                <a:lnTo>
                  <a:pt x="4194" y="5564"/>
                </a:lnTo>
                <a:lnTo>
                  <a:pt x="4151" y="5735"/>
                </a:lnTo>
                <a:lnTo>
                  <a:pt x="4108" y="6120"/>
                </a:lnTo>
                <a:lnTo>
                  <a:pt x="4087" y="6270"/>
                </a:lnTo>
                <a:lnTo>
                  <a:pt x="4066" y="6398"/>
                </a:lnTo>
                <a:lnTo>
                  <a:pt x="4023" y="6462"/>
                </a:lnTo>
                <a:lnTo>
                  <a:pt x="3980" y="6527"/>
                </a:lnTo>
                <a:lnTo>
                  <a:pt x="3894" y="6591"/>
                </a:lnTo>
                <a:lnTo>
                  <a:pt x="3787" y="6633"/>
                </a:lnTo>
                <a:lnTo>
                  <a:pt x="3723" y="6676"/>
                </a:lnTo>
                <a:lnTo>
                  <a:pt x="3680" y="6740"/>
                </a:lnTo>
                <a:lnTo>
                  <a:pt x="3659" y="6783"/>
                </a:lnTo>
                <a:lnTo>
                  <a:pt x="3638" y="6826"/>
                </a:lnTo>
                <a:lnTo>
                  <a:pt x="3638" y="6869"/>
                </a:lnTo>
                <a:lnTo>
                  <a:pt x="3659" y="6890"/>
                </a:lnTo>
                <a:lnTo>
                  <a:pt x="3723" y="6933"/>
                </a:lnTo>
                <a:lnTo>
                  <a:pt x="3787" y="6976"/>
                </a:lnTo>
                <a:lnTo>
                  <a:pt x="3852" y="7061"/>
                </a:lnTo>
                <a:lnTo>
                  <a:pt x="3873" y="7126"/>
                </a:lnTo>
                <a:lnTo>
                  <a:pt x="3873" y="7190"/>
                </a:lnTo>
                <a:lnTo>
                  <a:pt x="3830" y="7318"/>
                </a:lnTo>
                <a:lnTo>
                  <a:pt x="3809" y="7425"/>
                </a:lnTo>
                <a:lnTo>
                  <a:pt x="3787" y="7554"/>
                </a:lnTo>
                <a:lnTo>
                  <a:pt x="3787" y="7618"/>
                </a:lnTo>
                <a:lnTo>
                  <a:pt x="3787" y="7682"/>
                </a:lnTo>
                <a:lnTo>
                  <a:pt x="3830" y="7725"/>
                </a:lnTo>
                <a:lnTo>
                  <a:pt x="3873" y="7746"/>
                </a:lnTo>
                <a:lnTo>
                  <a:pt x="3980" y="7746"/>
                </a:lnTo>
                <a:lnTo>
                  <a:pt x="4087" y="7682"/>
                </a:lnTo>
                <a:lnTo>
                  <a:pt x="4172" y="7596"/>
                </a:lnTo>
                <a:lnTo>
                  <a:pt x="4237" y="7532"/>
                </a:lnTo>
                <a:lnTo>
                  <a:pt x="4279" y="7468"/>
                </a:lnTo>
                <a:lnTo>
                  <a:pt x="4279" y="7382"/>
                </a:lnTo>
                <a:lnTo>
                  <a:pt x="4301" y="7233"/>
                </a:lnTo>
                <a:lnTo>
                  <a:pt x="4301" y="7061"/>
                </a:lnTo>
                <a:lnTo>
                  <a:pt x="4322" y="6976"/>
                </a:lnTo>
                <a:lnTo>
                  <a:pt x="4365" y="6912"/>
                </a:lnTo>
                <a:lnTo>
                  <a:pt x="4451" y="6826"/>
                </a:lnTo>
                <a:lnTo>
                  <a:pt x="4558" y="6762"/>
                </a:lnTo>
                <a:lnTo>
                  <a:pt x="4600" y="6740"/>
                </a:lnTo>
                <a:lnTo>
                  <a:pt x="4665" y="6740"/>
                </a:lnTo>
                <a:lnTo>
                  <a:pt x="4707" y="6762"/>
                </a:lnTo>
                <a:lnTo>
                  <a:pt x="4772" y="6805"/>
                </a:lnTo>
                <a:lnTo>
                  <a:pt x="4793" y="6847"/>
                </a:lnTo>
                <a:lnTo>
                  <a:pt x="4836" y="6912"/>
                </a:lnTo>
                <a:lnTo>
                  <a:pt x="4857" y="7083"/>
                </a:lnTo>
                <a:lnTo>
                  <a:pt x="4900" y="7233"/>
                </a:lnTo>
                <a:lnTo>
                  <a:pt x="4943" y="7382"/>
                </a:lnTo>
                <a:lnTo>
                  <a:pt x="5007" y="7489"/>
                </a:lnTo>
                <a:lnTo>
                  <a:pt x="5028" y="7511"/>
                </a:lnTo>
                <a:lnTo>
                  <a:pt x="5071" y="7532"/>
                </a:lnTo>
                <a:lnTo>
                  <a:pt x="5135" y="7532"/>
                </a:lnTo>
                <a:lnTo>
                  <a:pt x="5264" y="7447"/>
                </a:lnTo>
                <a:lnTo>
                  <a:pt x="5328" y="7361"/>
                </a:lnTo>
                <a:lnTo>
                  <a:pt x="5371" y="7275"/>
                </a:lnTo>
                <a:lnTo>
                  <a:pt x="5371" y="7168"/>
                </a:lnTo>
                <a:lnTo>
                  <a:pt x="5328" y="7040"/>
                </a:lnTo>
                <a:lnTo>
                  <a:pt x="5285" y="6912"/>
                </a:lnTo>
                <a:lnTo>
                  <a:pt x="5242" y="6783"/>
                </a:lnTo>
                <a:lnTo>
                  <a:pt x="5178" y="6676"/>
                </a:lnTo>
                <a:lnTo>
                  <a:pt x="5135" y="6548"/>
                </a:lnTo>
                <a:lnTo>
                  <a:pt x="5135" y="6398"/>
                </a:lnTo>
                <a:lnTo>
                  <a:pt x="5114" y="6334"/>
                </a:lnTo>
                <a:lnTo>
                  <a:pt x="5093" y="6248"/>
                </a:lnTo>
                <a:lnTo>
                  <a:pt x="5050" y="6206"/>
                </a:lnTo>
                <a:lnTo>
                  <a:pt x="4986" y="6141"/>
                </a:lnTo>
                <a:lnTo>
                  <a:pt x="4943" y="6034"/>
                </a:lnTo>
                <a:lnTo>
                  <a:pt x="4900" y="5927"/>
                </a:lnTo>
                <a:lnTo>
                  <a:pt x="4793" y="5649"/>
                </a:lnTo>
                <a:lnTo>
                  <a:pt x="4750" y="5521"/>
                </a:lnTo>
                <a:lnTo>
                  <a:pt x="4665" y="5414"/>
                </a:lnTo>
                <a:lnTo>
                  <a:pt x="4579" y="5328"/>
                </a:lnTo>
                <a:lnTo>
                  <a:pt x="4536" y="5307"/>
                </a:lnTo>
                <a:close/>
                <a:moveTo>
                  <a:pt x="2632" y="429"/>
                </a:moveTo>
                <a:lnTo>
                  <a:pt x="2889" y="450"/>
                </a:lnTo>
                <a:lnTo>
                  <a:pt x="3124" y="472"/>
                </a:lnTo>
                <a:lnTo>
                  <a:pt x="3702" y="472"/>
                </a:lnTo>
                <a:lnTo>
                  <a:pt x="4258" y="514"/>
                </a:lnTo>
                <a:lnTo>
                  <a:pt x="4793" y="536"/>
                </a:lnTo>
                <a:lnTo>
                  <a:pt x="5306" y="557"/>
                </a:lnTo>
                <a:lnTo>
                  <a:pt x="5820" y="600"/>
                </a:lnTo>
                <a:lnTo>
                  <a:pt x="5970" y="600"/>
                </a:lnTo>
                <a:lnTo>
                  <a:pt x="6077" y="621"/>
                </a:lnTo>
                <a:lnTo>
                  <a:pt x="6098" y="621"/>
                </a:lnTo>
                <a:lnTo>
                  <a:pt x="6141" y="664"/>
                </a:lnTo>
                <a:lnTo>
                  <a:pt x="6162" y="707"/>
                </a:lnTo>
                <a:lnTo>
                  <a:pt x="6184" y="771"/>
                </a:lnTo>
                <a:lnTo>
                  <a:pt x="6205" y="1006"/>
                </a:lnTo>
                <a:lnTo>
                  <a:pt x="6226" y="1263"/>
                </a:lnTo>
                <a:lnTo>
                  <a:pt x="6205" y="1777"/>
                </a:lnTo>
                <a:lnTo>
                  <a:pt x="6226" y="2354"/>
                </a:lnTo>
                <a:lnTo>
                  <a:pt x="6248" y="2932"/>
                </a:lnTo>
                <a:lnTo>
                  <a:pt x="6248" y="5542"/>
                </a:lnTo>
                <a:lnTo>
                  <a:pt x="6269" y="6869"/>
                </a:lnTo>
                <a:lnTo>
                  <a:pt x="6291" y="7511"/>
                </a:lnTo>
                <a:lnTo>
                  <a:pt x="6269" y="7832"/>
                </a:lnTo>
                <a:lnTo>
                  <a:pt x="6248" y="7981"/>
                </a:lnTo>
                <a:lnTo>
                  <a:pt x="6205" y="8153"/>
                </a:lnTo>
                <a:lnTo>
                  <a:pt x="6184" y="8174"/>
                </a:lnTo>
                <a:lnTo>
                  <a:pt x="6141" y="8195"/>
                </a:lnTo>
                <a:lnTo>
                  <a:pt x="6055" y="8238"/>
                </a:lnTo>
                <a:lnTo>
                  <a:pt x="5906" y="8260"/>
                </a:lnTo>
                <a:lnTo>
                  <a:pt x="5413" y="8260"/>
                </a:lnTo>
                <a:lnTo>
                  <a:pt x="5199" y="8238"/>
                </a:lnTo>
                <a:lnTo>
                  <a:pt x="4857" y="8217"/>
                </a:lnTo>
                <a:lnTo>
                  <a:pt x="4515" y="8217"/>
                </a:lnTo>
                <a:lnTo>
                  <a:pt x="3830" y="8260"/>
                </a:lnTo>
                <a:lnTo>
                  <a:pt x="3167" y="8281"/>
                </a:lnTo>
                <a:lnTo>
                  <a:pt x="2504" y="8302"/>
                </a:lnTo>
                <a:lnTo>
                  <a:pt x="2268" y="8324"/>
                </a:lnTo>
                <a:lnTo>
                  <a:pt x="2119" y="8324"/>
                </a:lnTo>
                <a:lnTo>
                  <a:pt x="2076" y="8302"/>
                </a:lnTo>
                <a:lnTo>
                  <a:pt x="2033" y="8281"/>
                </a:lnTo>
                <a:lnTo>
                  <a:pt x="2012" y="8217"/>
                </a:lnTo>
                <a:lnTo>
                  <a:pt x="2012" y="8153"/>
                </a:lnTo>
                <a:lnTo>
                  <a:pt x="1990" y="8110"/>
                </a:lnTo>
                <a:lnTo>
                  <a:pt x="1969" y="8088"/>
                </a:lnTo>
                <a:lnTo>
                  <a:pt x="1883" y="8088"/>
                </a:lnTo>
                <a:lnTo>
                  <a:pt x="1798" y="8153"/>
                </a:lnTo>
                <a:lnTo>
                  <a:pt x="1626" y="8302"/>
                </a:lnTo>
                <a:lnTo>
                  <a:pt x="1541" y="8367"/>
                </a:lnTo>
                <a:lnTo>
                  <a:pt x="1455" y="8388"/>
                </a:lnTo>
                <a:lnTo>
                  <a:pt x="1412" y="8388"/>
                </a:lnTo>
                <a:lnTo>
                  <a:pt x="1391" y="8367"/>
                </a:lnTo>
                <a:lnTo>
                  <a:pt x="1348" y="8345"/>
                </a:lnTo>
                <a:lnTo>
                  <a:pt x="1327" y="8281"/>
                </a:lnTo>
                <a:lnTo>
                  <a:pt x="1327" y="8217"/>
                </a:lnTo>
                <a:lnTo>
                  <a:pt x="1348" y="8131"/>
                </a:lnTo>
                <a:lnTo>
                  <a:pt x="1348" y="8110"/>
                </a:lnTo>
                <a:lnTo>
                  <a:pt x="1348" y="8067"/>
                </a:lnTo>
                <a:lnTo>
                  <a:pt x="1327" y="8067"/>
                </a:lnTo>
                <a:lnTo>
                  <a:pt x="1263" y="8046"/>
                </a:lnTo>
                <a:lnTo>
                  <a:pt x="1220" y="8067"/>
                </a:lnTo>
                <a:lnTo>
                  <a:pt x="1177" y="8110"/>
                </a:lnTo>
                <a:lnTo>
                  <a:pt x="1092" y="8217"/>
                </a:lnTo>
                <a:lnTo>
                  <a:pt x="1006" y="8324"/>
                </a:lnTo>
                <a:lnTo>
                  <a:pt x="963" y="8367"/>
                </a:lnTo>
                <a:lnTo>
                  <a:pt x="920" y="8409"/>
                </a:lnTo>
                <a:lnTo>
                  <a:pt x="856" y="8431"/>
                </a:lnTo>
                <a:lnTo>
                  <a:pt x="792" y="8431"/>
                </a:lnTo>
                <a:lnTo>
                  <a:pt x="771" y="8409"/>
                </a:lnTo>
                <a:lnTo>
                  <a:pt x="771" y="8367"/>
                </a:lnTo>
                <a:lnTo>
                  <a:pt x="792" y="8281"/>
                </a:lnTo>
                <a:lnTo>
                  <a:pt x="856" y="8153"/>
                </a:lnTo>
                <a:lnTo>
                  <a:pt x="1049" y="7917"/>
                </a:lnTo>
                <a:lnTo>
                  <a:pt x="1156" y="7767"/>
                </a:lnTo>
                <a:lnTo>
                  <a:pt x="1156" y="7682"/>
                </a:lnTo>
                <a:lnTo>
                  <a:pt x="1134" y="7639"/>
                </a:lnTo>
                <a:lnTo>
                  <a:pt x="1070" y="7618"/>
                </a:lnTo>
                <a:lnTo>
                  <a:pt x="942" y="7618"/>
                </a:lnTo>
                <a:lnTo>
                  <a:pt x="856" y="7660"/>
                </a:lnTo>
                <a:lnTo>
                  <a:pt x="792" y="7703"/>
                </a:lnTo>
                <a:lnTo>
                  <a:pt x="749" y="7746"/>
                </a:lnTo>
                <a:lnTo>
                  <a:pt x="835" y="7575"/>
                </a:lnTo>
                <a:lnTo>
                  <a:pt x="878" y="7468"/>
                </a:lnTo>
                <a:lnTo>
                  <a:pt x="899" y="7404"/>
                </a:lnTo>
                <a:lnTo>
                  <a:pt x="899" y="7297"/>
                </a:lnTo>
                <a:lnTo>
                  <a:pt x="856" y="7275"/>
                </a:lnTo>
                <a:lnTo>
                  <a:pt x="835" y="7254"/>
                </a:lnTo>
                <a:lnTo>
                  <a:pt x="792" y="7297"/>
                </a:lnTo>
                <a:lnTo>
                  <a:pt x="685" y="7382"/>
                </a:lnTo>
                <a:lnTo>
                  <a:pt x="578" y="7468"/>
                </a:lnTo>
                <a:lnTo>
                  <a:pt x="557" y="7361"/>
                </a:lnTo>
                <a:lnTo>
                  <a:pt x="578" y="7254"/>
                </a:lnTo>
                <a:lnTo>
                  <a:pt x="621" y="7147"/>
                </a:lnTo>
                <a:lnTo>
                  <a:pt x="685" y="7040"/>
                </a:lnTo>
                <a:lnTo>
                  <a:pt x="835" y="6826"/>
                </a:lnTo>
                <a:lnTo>
                  <a:pt x="899" y="6719"/>
                </a:lnTo>
                <a:lnTo>
                  <a:pt x="942" y="6633"/>
                </a:lnTo>
                <a:lnTo>
                  <a:pt x="963" y="6484"/>
                </a:lnTo>
                <a:lnTo>
                  <a:pt x="942" y="6441"/>
                </a:lnTo>
                <a:lnTo>
                  <a:pt x="920" y="6420"/>
                </a:lnTo>
                <a:lnTo>
                  <a:pt x="899" y="6441"/>
                </a:lnTo>
                <a:lnTo>
                  <a:pt x="835" y="6462"/>
                </a:lnTo>
                <a:lnTo>
                  <a:pt x="706" y="6591"/>
                </a:lnTo>
                <a:lnTo>
                  <a:pt x="599" y="6655"/>
                </a:lnTo>
                <a:lnTo>
                  <a:pt x="599" y="6633"/>
                </a:lnTo>
                <a:lnTo>
                  <a:pt x="578" y="6591"/>
                </a:lnTo>
                <a:lnTo>
                  <a:pt x="557" y="6377"/>
                </a:lnTo>
                <a:lnTo>
                  <a:pt x="535" y="5713"/>
                </a:lnTo>
                <a:lnTo>
                  <a:pt x="578" y="4601"/>
                </a:lnTo>
                <a:lnTo>
                  <a:pt x="599" y="3446"/>
                </a:lnTo>
                <a:lnTo>
                  <a:pt x="599" y="2889"/>
                </a:lnTo>
                <a:lnTo>
                  <a:pt x="578" y="2632"/>
                </a:lnTo>
                <a:lnTo>
                  <a:pt x="557" y="2504"/>
                </a:lnTo>
                <a:lnTo>
                  <a:pt x="578" y="2397"/>
                </a:lnTo>
                <a:lnTo>
                  <a:pt x="599" y="2333"/>
                </a:lnTo>
                <a:lnTo>
                  <a:pt x="642" y="2290"/>
                </a:lnTo>
                <a:lnTo>
                  <a:pt x="728" y="2269"/>
                </a:lnTo>
                <a:lnTo>
                  <a:pt x="792" y="2269"/>
                </a:lnTo>
                <a:lnTo>
                  <a:pt x="1134" y="2247"/>
                </a:lnTo>
                <a:lnTo>
                  <a:pt x="1370" y="2226"/>
                </a:lnTo>
                <a:lnTo>
                  <a:pt x="1648" y="2226"/>
                </a:lnTo>
                <a:lnTo>
                  <a:pt x="1776" y="2205"/>
                </a:lnTo>
                <a:lnTo>
                  <a:pt x="1905" y="2162"/>
                </a:lnTo>
                <a:lnTo>
                  <a:pt x="2012" y="2119"/>
                </a:lnTo>
                <a:lnTo>
                  <a:pt x="2076" y="2033"/>
                </a:lnTo>
                <a:lnTo>
                  <a:pt x="2119" y="1948"/>
                </a:lnTo>
                <a:lnTo>
                  <a:pt x="2140" y="1819"/>
                </a:lnTo>
                <a:lnTo>
                  <a:pt x="2119" y="1691"/>
                </a:lnTo>
                <a:lnTo>
                  <a:pt x="2119" y="1563"/>
                </a:lnTo>
                <a:lnTo>
                  <a:pt x="2054" y="1285"/>
                </a:lnTo>
                <a:lnTo>
                  <a:pt x="2012" y="1071"/>
                </a:lnTo>
                <a:lnTo>
                  <a:pt x="1947" y="857"/>
                </a:lnTo>
                <a:lnTo>
                  <a:pt x="1926" y="750"/>
                </a:lnTo>
                <a:lnTo>
                  <a:pt x="1905" y="664"/>
                </a:lnTo>
                <a:lnTo>
                  <a:pt x="1926" y="600"/>
                </a:lnTo>
                <a:lnTo>
                  <a:pt x="1947" y="536"/>
                </a:lnTo>
                <a:lnTo>
                  <a:pt x="2033" y="472"/>
                </a:lnTo>
                <a:lnTo>
                  <a:pt x="2140" y="450"/>
                </a:lnTo>
                <a:lnTo>
                  <a:pt x="2397" y="429"/>
                </a:lnTo>
                <a:close/>
                <a:moveTo>
                  <a:pt x="6120" y="1"/>
                </a:moveTo>
                <a:lnTo>
                  <a:pt x="5863" y="44"/>
                </a:lnTo>
                <a:lnTo>
                  <a:pt x="5627" y="86"/>
                </a:lnTo>
                <a:lnTo>
                  <a:pt x="5413" y="108"/>
                </a:lnTo>
                <a:lnTo>
                  <a:pt x="5221" y="129"/>
                </a:lnTo>
                <a:lnTo>
                  <a:pt x="4814" y="129"/>
                </a:lnTo>
                <a:lnTo>
                  <a:pt x="4408" y="86"/>
                </a:lnTo>
                <a:lnTo>
                  <a:pt x="2589" y="86"/>
                </a:lnTo>
                <a:lnTo>
                  <a:pt x="2225" y="65"/>
                </a:lnTo>
                <a:lnTo>
                  <a:pt x="1691" y="65"/>
                </a:lnTo>
                <a:lnTo>
                  <a:pt x="1541" y="108"/>
                </a:lnTo>
                <a:lnTo>
                  <a:pt x="1391" y="193"/>
                </a:lnTo>
                <a:lnTo>
                  <a:pt x="1348" y="258"/>
                </a:lnTo>
                <a:lnTo>
                  <a:pt x="1284" y="322"/>
                </a:lnTo>
                <a:lnTo>
                  <a:pt x="878" y="857"/>
                </a:lnTo>
                <a:lnTo>
                  <a:pt x="664" y="1135"/>
                </a:lnTo>
                <a:lnTo>
                  <a:pt x="492" y="1413"/>
                </a:lnTo>
                <a:lnTo>
                  <a:pt x="343" y="1670"/>
                </a:lnTo>
                <a:lnTo>
                  <a:pt x="171" y="1926"/>
                </a:lnTo>
                <a:lnTo>
                  <a:pt x="65" y="2076"/>
                </a:lnTo>
                <a:lnTo>
                  <a:pt x="43" y="2162"/>
                </a:lnTo>
                <a:lnTo>
                  <a:pt x="22" y="2247"/>
                </a:lnTo>
                <a:lnTo>
                  <a:pt x="0" y="2376"/>
                </a:lnTo>
                <a:lnTo>
                  <a:pt x="0" y="2504"/>
                </a:lnTo>
                <a:lnTo>
                  <a:pt x="22" y="2739"/>
                </a:lnTo>
                <a:lnTo>
                  <a:pt x="43" y="3403"/>
                </a:lnTo>
                <a:lnTo>
                  <a:pt x="65" y="3724"/>
                </a:lnTo>
                <a:lnTo>
                  <a:pt x="65" y="4066"/>
                </a:lnTo>
                <a:lnTo>
                  <a:pt x="22" y="4900"/>
                </a:lnTo>
                <a:lnTo>
                  <a:pt x="22" y="5735"/>
                </a:lnTo>
                <a:lnTo>
                  <a:pt x="22" y="7254"/>
                </a:lnTo>
                <a:lnTo>
                  <a:pt x="22" y="7939"/>
                </a:lnTo>
                <a:lnTo>
                  <a:pt x="22" y="8367"/>
                </a:lnTo>
                <a:lnTo>
                  <a:pt x="0" y="8559"/>
                </a:lnTo>
                <a:lnTo>
                  <a:pt x="0" y="8666"/>
                </a:lnTo>
                <a:lnTo>
                  <a:pt x="0" y="8730"/>
                </a:lnTo>
                <a:lnTo>
                  <a:pt x="22" y="8794"/>
                </a:lnTo>
                <a:lnTo>
                  <a:pt x="65" y="8837"/>
                </a:lnTo>
                <a:lnTo>
                  <a:pt x="107" y="8859"/>
                </a:lnTo>
                <a:lnTo>
                  <a:pt x="171" y="8880"/>
                </a:lnTo>
                <a:lnTo>
                  <a:pt x="321" y="8901"/>
                </a:lnTo>
                <a:lnTo>
                  <a:pt x="471" y="8901"/>
                </a:lnTo>
                <a:lnTo>
                  <a:pt x="792" y="8837"/>
                </a:lnTo>
                <a:lnTo>
                  <a:pt x="1027" y="8794"/>
                </a:lnTo>
                <a:lnTo>
                  <a:pt x="1434" y="8773"/>
                </a:lnTo>
                <a:lnTo>
                  <a:pt x="1840" y="8773"/>
                </a:lnTo>
                <a:lnTo>
                  <a:pt x="2653" y="8794"/>
                </a:lnTo>
                <a:lnTo>
                  <a:pt x="3081" y="8773"/>
                </a:lnTo>
                <a:lnTo>
                  <a:pt x="3509" y="8752"/>
                </a:lnTo>
                <a:lnTo>
                  <a:pt x="3937" y="8709"/>
                </a:lnTo>
                <a:lnTo>
                  <a:pt x="4344" y="8687"/>
                </a:lnTo>
                <a:lnTo>
                  <a:pt x="4750" y="8687"/>
                </a:lnTo>
                <a:lnTo>
                  <a:pt x="5178" y="8709"/>
                </a:lnTo>
                <a:lnTo>
                  <a:pt x="5991" y="8773"/>
                </a:lnTo>
                <a:lnTo>
                  <a:pt x="6162" y="8794"/>
                </a:lnTo>
                <a:lnTo>
                  <a:pt x="6398" y="8794"/>
                </a:lnTo>
                <a:lnTo>
                  <a:pt x="6483" y="8773"/>
                </a:lnTo>
                <a:lnTo>
                  <a:pt x="6547" y="8730"/>
                </a:lnTo>
                <a:lnTo>
                  <a:pt x="6612" y="8666"/>
                </a:lnTo>
                <a:lnTo>
                  <a:pt x="6654" y="8581"/>
                </a:lnTo>
                <a:lnTo>
                  <a:pt x="6697" y="8495"/>
                </a:lnTo>
                <a:lnTo>
                  <a:pt x="6740" y="8260"/>
                </a:lnTo>
                <a:lnTo>
                  <a:pt x="6761" y="8046"/>
                </a:lnTo>
                <a:lnTo>
                  <a:pt x="6740" y="7832"/>
                </a:lnTo>
                <a:lnTo>
                  <a:pt x="6740" y="6013"/>
                </a:lnTo>
                <a:lnTo>
                  <a:pt x="6719" y="5264"/>
                </a:lnTo>
                <a:lnTo>
                  <a:pt x="6676" y="4494"/>
                </a:lnTo>
                <a:lnTo>
                  <a:pt x="6654" y="4109"/>
                </a:lnTo>
                <a:lnTo>
                  <a:pt x="6654" y="3702"/>
                </a:lnTo>
                <a:lnTo>
                  <a:pt x="6676" y="2932"/>
                </a:lnTo>
                <a:lnTo>
                  <a:pt x="6697" y="2183"/>
                </a:lnTo>
                <a:lnTo>
                  <a:pt x="6697" y="1456"/>
                </a:lnTo>
                <a:lnTo>
                  <a:pt x="6676" y="792"/>
                </a:lnTo>
                <a:lnTo>
                  <a:pt x="6697" y="472"/>
                </a:lnTo>
                <a:lnTo>
                  <a:pt x="6654" y="300"/>
                </a:lnTo>
                <a:lnTo>
                  <a:pt x="6633" y="236"/>
                </a:lnTo>
                <a:lnTo>
                  <a:pt x="6590" y="172"/>
                </a:lnTo>
                <a:lnTo>
                  <a:pt x="6483" y="65"/>
                </a:lnTo>
                <a:lnTo>
                  <a:pt x="6376" y="22"/>
                </a:lnTo>
                <a:lnTo>
                  <a:pt x="6248" y="1"/>
                </a:lnTo>
                <a:close/>
              </a:path>
            </a:pathLst>
          </a:custGeom>
          <a:solidFill>
            <a:srgbClr val="295E7E"/>
          </a:solidFill>
          <a:ln>
            <a:solidFill>
              <a:srgbClr val="295E7E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oogle Shape;210;p7"/>
          <p:cNvGrpSpPr/>
          <p:nvPr/>
        </p:nvGrpSpPr>
        <p:grpSpPr>
          <a:xfrm>
            <a:off x="6690476" y="1979872"/>
            <a:ext cx="389741" cy="418903"/>
            <a:chOff x="5075497" y="4934337"/>
            <a:chExt cx="764351" cy="952500"/>
          </a:xfrm>
          <a:solidFill>
            <a:srgbClr val="295E7E"/>
          </a:solidFill>
        </p:grpSpPr>
        <p:sp>
          <p:nvSpPr>
            <p:cNvPr id="44" name="Google Shape;211;p7"/>
            <p:cNvSpPr/>
            <p:nvPr/>
          </p:nvSpPr>
          <p:spPr>
            <a:xfrm>
              <a:off x="5310825" y="5430427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13"/>
                    <a:pt x="0" y="19850"/>
                  </a:cubicBezTo>
                  <a:cubicBezTo>
                    <a:pt x="0" y="888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87"/>
                    <a:pt x="563468" y="19850"/>
                  </a:cubicBezTo>
                  <a:cubicBezTo>
                    <a:pt x="563468" y="30813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12;p7"/>
            <p:cNvSpPr/>
            <p:nvPr/>
          </p:nvSpPr>
          <p:spPr>
            <a:xfrm>
              <a:off x="5310825" y="5589180"/>
              <a:ext cx="450774" cy="39690"/>
            </a:xfrm>
            <a:custGeom>
              <a:avLst/>
              <a:gdLst/>
              <a:ahLst/>
              <a:cxnLst/>
              <a:rect l="l" t="t" r="r" b="b"/>
              <a:pathLst>
                <a:path w="563468" h="39690" extrusionOk="0">
                  <a:moveTo>
                    <a:pt x="538962" y="39691"/>
                  </a:moveTo>
                  <a:lnTo>
                    <a:pt x="24495" y="39691"/>
                  </a:lnTo>
                  <a:cubicBezTo>
                    <a:pt x="10948" y="3969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91"/>
                    <a:pt x="538962" y="3969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13;p7"/>
            <p:cNvSpPr/>
            <p:nvPr/>
          </p:nvSpPr>
          <p:spPr>
            <a:xfrm>
              <a:off x="5310825" y="5747933"/>
              <a:ext cx="450774" cy="39681"/>
            </a:xfrm>
            <a:custGeom>
              <a:avLst/>
              <a:gdLst/>
              <a:ahLst/>
              <a:cxnLst/>
              <a:rect l="l" t="t" r="r" b="b"/>
              <a:pathLst>
                <a:path w="563468" h="39681" extrusionOk="0">
                  <a:moveTo>
                    <a:pt x="538962" y="39681"/>
                  </a:moveTo>
                  <a:lnTo>
                    <a:pt x="24495" y="39681"/>
                  </a:lnTo>
                  <a:cubicBezTo>
                    <a:pt x="10960" y="39681"/>
                    <a:pt x="0" y="30804"/>
                    <a:pt x="0" y="19841"/>
                  </a:cubicBezTo>
                  <a:cubicBezTo>
                    <a:pt x="0" y="8877"/>
                    <a:pt x="10960" y="0"/>
                    <a:pt x="24495" y="0"/>
                  </a:cubicBezTo>
                  <a:lnTo>
                    <a:pt x="538962" y="0"/>
                  </a:lnTo>
                  <a:cubicBezTo>
                    <a:pt x="552497" y="0"/>
                    <a:pt x="563468" y="8877"/>
                    <a:pt x="563468" y="19841"/>
                  </a:cubicBezTo>
                  <a:cubicBezTo>
                    <a:pt x="563468" y="30804"/>
                    <a:pt x="552497" y="39681"/>
                    <a:pt x="538962" y="3968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214;p7"/>
            <p:cNvSpPr/>
            <p:nvPr/>
          </p:nvSpPr>
          <p:spPr>
            <a:xfrm>
              <a:off x="5153936" y="5351055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215;p7"/>
            <p:cNvSpPr/>
            <p:nvPr/>
          </p:nvSpPr>
          <p:spPr>
            <a:xfrm>
              <a:off x="5153936" y="5509808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72"/>
                  </a:moveTo>
                  <a:lnTo>
                    <a:pt x="98002" y="79372"/>
                  </a:lnTo>
                  <a:lnTo>
                    <a:pt x="98002" y="39681"/>
                  </a:lnTo>
                  <a:lnTo>
                    <a:pt x="49001" y="39681"/>
                  </a:lnTo>
                  <a:lnTo>
                    <a:pt x="49001" y="79372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216;p7"/>
            <p:cNvSpPr/>
            <p:nvPr/>
          </p:nvSpPr>
          <p:spPr>
            <a:xfrm>
              <a:off x="5153936" y="5668552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119063"/>
                  </a:moveTo>
                  <a:lnTo>
                    <a:pt x="0" y="119063"/>
                  </a:lnTo>
                  <a:lnTo>
                    <a:pt x="0" y="0"/>
                  </a:lnTo>
                  <a:lnTo>
                    <a:pt x="146991" y="0"/>
                  </a:lnTo>
                  <a:lnTo>
                    <a:pt x="146991" y="119063"/>
                  </a:lnTo>
                  <a:close/>
                  <a:moveTo>
                    <a:pt x="49001" y="79381"/>
                  </a:moveTo>
                  <a:lnTo>
                    <a:pt x="98002" y="79381"/>
                  </a:lnTo>
                  <a:lnTo>
                    <a:pt x="98002" y="39691"/>
                  </a:lnTo>
                  <a:lnTo>
                    <a:pt x="49001" y="39691"/>
                  </a:lnTo>
                  <a:lnTo>
                    <a:pt x="49001" y="79381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217;p7"/>
            <p:cNvSpPr/>
            <p:nvPr/>
          </p:nvSpPr>
          <p:spPr>
            <a:xfrm>
              <a:off x="5350050" y="5083165"/>
              <a:ext cx="215580" cy="119062"/>
            </a:xfrm>
            <a:custGeom>
              <a:avLst/>
              <a:gdLst/>
              <a:ahLst/>
              <a:cxnLst/>
              <a:rect l="l" t="t" r="r" b="b"/>
              <a:pathLst>
                <a:path w="269475" h="119062" extrusionOk="0">
                  <a:moveTo>
                    <a:pt x="269475" y="59531"/>
                  </a:moveTo>
                  <a:lnTo>
                    <a:pt x="195980" y="0"/>
                  </a:lnTo>
                  <a:lnTo>
                    <a:pt x="195980" y="39691"/>
                  </a:lnTo>
                  <a:lnTo>
                    <a:pt x="73495" y="39691"/>
                  </a:lnTo>
                  <a:lnTo>
                    <a:pt x="73495" y="0"/>
                  </a:lnTo>
                  <a:lnTo>
                    <a:pt x="0" y="59531"/>
                  </a:lnTo>
                  <a:lnTo>
                    <a:pt x="73495" y="119063"/>
                  </a:lnTo>
                  <a:lnTo>
                    <a:pt x="73495" y="79372"/>
                  </a:lnTo>
                  <a:lnTo>
                    <a:pt x="195980" y="79372"/>
                  </a:lnTo>
                  <a:lnTo>
                    <a:pt x="195980" y="119063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218;p7"/>
            <p:cNvSpPr/>
            <p:nvPr/>
          </p:nvSpPr>
          <p:spPr>
            <a:xfrm>
              <a:off x="5193161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219;p7"/>
            <p:cNvSpPr/>
            <p:nvPr/>
          </p:nvSpPr>
          <p:spPr>
            <a:xfrm>
              <a:off x="5153946" y="5152611"/>
              <a:ext cx="195984" cy="99260"/>
            </a:xfrm>
            <a:custGeom>
              <a:avLst/>
              <a:gdLst/>
              <a:ahLst/>
              <a:cxnLst/>
              <a:rect l="l" t="t" r="r" b="b"/>
              <a:pathLst>
                <a:path w="244980" h="99260" extrusionOk="0">
                  <a:moveTo>
                    <a:pt x="244981" y="99260"/>
                  </a:moveTo>
                  <a:cubicBezTo>
                    <a:pt x="244981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81" y="99260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220;p7"/>
            <p:cNvSpPr/>
            <p:nvPr/>
          </p:nvSpPr>
          <p:spPr>
            <a:xfrm>
              <a:off x="5604986" y="5013727"/>
              <a:ext cx="117592" cy="119062"/>
            </a:xfrm>
            <a:custGeom>
              <a:avLst/>
              <a:gdLst/>
              <a:ahLst/>
              <a:cxnLst/>
              <a:rect l="l" t="t" r="r" b="b"/>
              <a:pathLst>
                <a:path w="146990" h="119062" extrusionOk="0">
                  <a:moveTo>
                    <a:pt x="146991" y="59531"/>
                  </a:moveTo>
                  <a:cubicBezTo>
                    <a:pt x="146991" y="92409"/>
                    <a:pt x="114086" y="119062"/>
                    <a:pt x="73495" y="119062"/>
                  </a:cubicBezTo>
                  <a:cubicBezTo>
                    <a:pt x="32905" y="119062"/>
                    <a:pt x="0" y="92409"/>
                    <a:pt x="0" y="59531"/>
                  </a:cubicBezTo>
                  <a:cubicBezTo>
                    <a:pt x="0" y="26653"/>
                    <a:pt x="32905" y="0"/>
                    <a:pt x="73495" y="0"/>
                  </a:cubicBezTo>
                  <a:cubicBezTo>
                    <a:pt x="114086" y="0"/>
                    <a:pt x="146991" y="26653"/>
                    <a:pt x="146991" y="59531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221;p7"/>
            <p:cNvSpPr/>
            <p:nvPr/>
          </p:nvSpPr>
          <p:spPr>
            <a:xfrm>
              <a:off x="5565761" y="5152611"/>
              <a:ext cx="195994" cy="99260"/>
            </a:xfrm>
            <a:custGeom>
              <a:avLst/>
              <a:gdLst/>
              <a:ahLst/>
              <a:cxnLst/>
              <a:rect l="l" t="t" r="r" b="b"/>
              <a:pathLst>
                <a:path w="244992" h="99260" extrusionOk="0">
                  <a:moveTo>
                    <a:pt x="244992" y="99260"/>
                  </a:moveTo>
                  <a:cubicBezTo>
                    <a:pt x="244992" y="44482"/>
                    <a:pt x="190124" y="0"/>
                    <a:pt x="122449" y="0"/>
                  </a:cubicBezTo>
                  <a:cubicBezTo>
                    <a:pt x="54833" y="0"/>
                    <a:pt x="0" y="44472"/>
                    <a:pt x="0" y="99260"/>
                  </a:cubicBezTo>
                  <a:lnTo>
                    <a:pt x="244992" y="99260"/>
                  </a:ln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222;p7"/>
            <p:cNvSpPr/>
            <p:nvPr/>
          </p:nvSpPr>
          <p:spPr>
            <a:xfrm>
              <a:off x="5075497" y="4934337"/>
              <a:ext cx="764351" cy="952500"/>
            </a:xfrm>
            <a:custGeom>
              <a:avLst/>
              <a:gdLst/>
              <a:ahLst/>
              <a:cxnLst/>
              <a:rect l="l" t="t" r="r" b="b"/>
              <a:pathLst>
                <a:path w="955439" h="952500" extrusionOk="0">
                  <a:moveTo>
                    <a:pt x="881944" y="0"/>
                  </a:moveTo>
                  <a:lnTo>
                    <a:pt x="73495" y="0"/>
                  </a:lnTo>
                  <a:cubicBezTo>
                    <a:pt x="32973" y="0"/>
                    <a:pt x="0" y="26708"/>
                    <a:pt x="0" y="59531"/>
                  </a:cubicBezTo>
                  <a:lnTo>
                    <a:pt x="0" y="892969"/>
                  </a:lnTo>
                  <a:cubicBezTo>
                    <a:pt x="0" y="925792"/>
                    <a:pt x="32973" y="952500"/>
                    <a:pt x="73495" y="952500"/>
                  </a:cubicBezTo>
                  <a:lnTo>
                    <a:pt x="881944" y="952500"/>
                  </a:lnTo>
                  <a:cubicBezTo>
                    <a:pt x="922467" y="952500"/>
                    <a:pt x="955440" y="925792"/>
                    <a:pt x="955440" y="892969"/>
                  </a:cubicBezTo>
                  <a:lnTo>
                    <a:pt x="955440" y="59531"/>
                  </a:lnTo>
                  <a:cubicBezTo>
                    <a:pt x="955440" y="26708"/>
                    <a:pt x="922467" y="0"/>
                    <a:pt x="881944" y="0"/>
                  </a:cubicBezTo>
                  <a:close/>
                  <a:moveTo>
                    <a:pt x="881944" y="912809"/>
                  </a:moveTo>
                  <a:lnTo>
                    <a:pt x="73495" y="912809"/>
                  </a:lnTo>
                  <a:cubicBezTo>
                    <a:pt x="59984" y="912809"/>
                    <a:pt x="49001" y="903923"/>
                    <a:pt x="49001" y="892969"/>
                  </a:cubicBezTo>
                  <a:lnTo>
                    <a:pt x="49001" y="59531"/>
                  </a:lnTo>
                  <a:cubicBezTo>
                    <a:pt x="49001" y="48587"/>
                    <a:pt x="59984" y="39691"/>
                    <a:pt x="73495" y="39691"/>
                  </a:cubicBezTo>
                  <a:lnTo>
                    <a:pt x="881944" y="39691"/>
                  </a:lnTo>
                  <a:cubicBezTo>
                    <a:pt x="895468" y="39691"/>
                    <a:pt x="906439" y="48587"/>
                    <a:pt x="906439" y="59531"/>
                  </a:cubicBezTo>
                  <a:lnTo>
                    <a:pt x="906439" y="892969"/>
                  </a:lnTo>
                  <a:cubicBezTo>
                    <a:pt x="906439" y="903923"/>
                    <a:pt x="895468" y="912809"/>
                    <a:pt x="881944" y="912809"/>
                  </a:cubicBezTo>
                  <a:close/>
                </a:path>
              </a:pathLst>
            </a:custGeom>
            <a:grpFill/>
            <a:ln>
              <a:solidFill>
                <a:srgbClr val="295E7E"/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accent4">
                    <a:lumMod val="50000"/>
                  </a:schemeClr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Right Arrow 66">
            <a:extLst>
              <a:ext uri="{FF2B5EF4-FFF2-40B4-BE49-F238E27FC236}">
                <a16:creationId xmlns:a16="http://schemas.microsoft.com/office/drawing/2014/main" xmlns="" id="{A10691B4-DA4E-4086-82AA-0CDE8EF65C0A}"/>
              </a:ext>
            </a:extLst>
          </p:cNvPr>
          <p:cNvSpPr/>
          <p:nvPr/>
        </p:nvSpPr>
        <p:spPr>
          <a:xfrm flipV="1">
            <a:off x="6284207" y="2002424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ight Arrow 66">
            <a:extLst>
              <a:ext uri="{FF2B5EF4-FFF2-40B4-BE49-F238E27FC236}">
                <a16:creationId xmlns:a16="http://schemas.microsoft.com/office/drawing/2014/main" xmlns="" id="{A10691B4-DA4E-4086-82AA-0CDE8EF65C0A}"/>
              </a:ext>
            </a:extLst>
          </p:cNvPr>
          <p:cNvSpPr/>
          <p:nvPr/>
        </p:nvSpPr>
        <p:spPr>
          <a:xfrm flipV="1">
            <a:off x="7336565" y="2015514"/>
            <a:ext cx="350571" cy="327662"/>
          </a:xfrm>
          <a:prstGeom prst="rightArrow">
            <a:avLst/>
          </a:prstGeom>
          <a:solidFill>
            <a:srgbClr val="295E7E"/>
          </a:solidFill>
          <a:ln w="9525" cap="flat" cmpd="sng" algn="ctr">
            <a:solidFill>
              <a:srgbClr val="295E7E"/>
            </a:solidFill>
            <a:prstDash val="solid"/>
          </a:ln>
          <a:effectLst/>
        </p:spPr>
        <p:txBody>
          <a:bodyPr rtlCol="0" anchor="ctr" anchorCtr="0"/>
          <a:lstStyle/>
          <a:p>
            <a:pPr algn="ctr" defTabSz="685800">
              <a:defRPr/>
            </a:pPr>
            <a:endParaRPr lang="en-US" sz="9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C1EDB5A6-D9A0-4995-BBB8-FC14258472FA}"/>
              </a:ext>
            </a:extLst>
          </p:cNvPr>
          <p:cNvSpPr txBox="1"/>
          <p:nvPr/>
        </p:nvSpPr>
        <p:spPr>
          <a:xfrm>
            <a:off x="4294993" y="2489128"/>
            <a:ext cx="12917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00" b="1" dirty="0" smtClean="0">
                <a:latin typeface="Trebuchet MS" panose="020B0603020202020204" pitchFamily="34" charset="0"/>
              </a:rPr>
              <a:t>Кандидат</a:t>
            </a:r>
            <a:endParaRPr lang="ru-RU" sz="900" b="1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14" y="4290634"/>
            <a:ext cx="4179368" cy="139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FF3300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Заявитель </a:t>
            </a:r>
            <a:r>
              <a:rPr lang="ru-RU" sz="12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не имеет права </a:t>
            </a: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работать по профессии без 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документа </a:t>
            </a: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 признании </a:t>
            </a:r>
            <a:r>
              <a:rPr lang="ru-RU" sz="1200" kern="0" dirty="0" err="1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профквалификации</a:t>
            </a:r>
            <a:endParaRPr lang="ru-RU" sz="12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FF3300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Признание </a:t>
            </a:r>
            <a:r>
              <a:rPr lang="ru-RU" sz="1200" kern="0" dirty="0" err="1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профквалификации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12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отраслевым госорганом или организацией, аккредитованной данным госорганом</a:t>
            </a:r>
          </a:p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FF3300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Необходимость признания </a:t>
            </a:r>
            <a:r>
              <a:rPr lang="ru-RU" sz="1200" kern="0" dirty="0" err="1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профквалификации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установлено на законодательном уровне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57028" y="4309074"/>
            <a:ext cx="4391157" cy="108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Признание </a:t>
            </a:r>
            <a:r>
              <a:rPr lang="ru-RU" sz="12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неформального и </a:t>
            </a:r>
            <a:r>
              <a:rPr lang="ru-RU" sz="1200" b="1" kern="0" dirty="0" err="1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информального</a:t>
            </a:r>
            <a:r>
              <a:rPr lang="ru-RU" sz="12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образования 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в </a:t>
            </a: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случае, если 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это установлено в </a:t>
            </a:r>
            <a:r>
              <a:rPr lang="ru-RU" sz="1200" kern="0" dirty="0" err="1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профстандартах</a:t>
            </a:r>
            <a:endParaRPr lang="ru-RU" sz="1200" kern="0" dirty="0" smtClean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Признание </a:t>
            </a:r>
            <a:r>
              <a:rPr lang="ru-RU" sz="1200" kern="0" dirty="0" err="1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профквалификации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ЦППК</a:t>
            </a:r>
            <a:endParaRPr lang="ru-RU" sz="1200" kern="0" dirty="0">
              <a:solidFill>
                <a:srgbClr val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algn="just" defTabSz="1219170">
              <a:lnSpc>
                <a:spcPct val="85000"/>
              </a:lnSpc>
              <a:spcAft>
                <a:spcPts val="800"/>
              </a:spcAft>
              <a:buClr>
                <a:srgbClr val="C00000"/>
              </a:buClr>
              <a:defRPr/>
            </a:pPr>
            <a:endParaRPr lang="ru-RU" sz="1200" b="1" kern="0" dirty="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8577" y="868371"/>
            <a:ext cx="424544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latin typeface="Trebuchet MS" panose="020B0603020202020204" pitchFamily="34" charset="0"/>
              </a:rPr>
              <a:t>признание </a:t>
            </a:r>
            <a:r>
              <a:rPr lang="ru-RU" sz="1400" b="1" dirty="0">
                <a:solidFill>
                  <a:schemeClr val="dk1"/>
                </a:solidFill>
                <a:latin typeface="Trebuchet MS" panose="020B0603020202020204" pitchFamily="34" charset="0"/>
              </a:rPr>
              <a:t>профессиональных квалификаций </a:t>
            </a:r>
            <a:r>
              <a:rPr lang="ru-RU" sz="1400" b="1" dirty="0" smtClean="0">
                <a:solidFill>
                  <a:schemeClr val="dk1"/>
                </a:solidFill>
                <a:latin typeface="Trebuchet MS" panose="020B0603020202020204" pitchFamily="34" charset="0"/>
              </a:rPr>
              <a:t>установлено иными законодательными </a:t>
            </a:r>
            <a:r>
              <a:rPr lang="ru-RU" sz="1400" b="1" dirty="0">
                <a:solidFill>
                  <a:schemeClr val="dk1"/>
                </a:solidFill>
                <a:latin typeface="Trebuchet MS" panose="020B0603020202020204" pitchFamily="34" charset="0"/>
              </a:rPr>
              <a:t>актами 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8083" y="1915441"/>
            <a:ext cx="485775" cy="485775"/>
          </a:xfrm>
          <a:prstGeom prst="rect">
            <a:avLst/>
          </a:prstGeom>
          <a:solidFill>
            <a:srgbClr val="295E7E"/>
          </a:solidFill>
          <a:ln>
            <a:solidFill>
              <a:srgbClr val="295E7E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58438" y="1915123"/>
            <a:ext cx="485775" cy="485775"/>
          </a:xfrm>
          <a:prstGeom prst="rect">
            <a:avLst/>
          </a:prstGeom>
          <a:solidFill>
            <a:srgbClr val="295E7E"/>
          </a:solidFill>
          <a:ln>
            <a:solidFill>
              <a:srgbClr val="295E7E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570697" y="5931912"/>
            <a:ext cx="8022899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85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Отраслевыми госорганами осуществляется отбор профессий, которым предлагается 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осуществлять</a:t>
            </a:r>
            <a:r>
              <a:rPr lang="en-US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признание </a:t>
            </a: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sz="1200" kern="0" dirty="0" smtClean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квалификаций, </a:t>
            </a:r>
            <a:r>
              <a:rPr lang="ru-RU" sz="1200" kern="0" dirty="0">
                <a:solidFill>
                  <a:srgbClr val="000000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для включения в </a:t>
            </a:r>
            <a:r>
              <a:rPr lang="ru-RU" sz="1200" b="1" kern="0" dirty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РЕЕСТР </a:t>
            </a:r>
            <a:r>
              <a:rPr lang="ru-RU" sz="1200" b="1" kern="0" dirty="0" smtClean="0">
                <a:solidFill>
                  <a:srgbClr val="295E7E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ПРОФЕССИЙ</a:t>
            </a:r>
            <a:endParaRPr lang="ru-RU" sz="1200" kern="0" dirty="0">
              <a:solidFill>
                <a:srgbClr val="295E7E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xmlns="" id="{556859AF-06BE-4117-8F83-5E39DBE20824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4657028" y="906081"/>
            <a:ext cx="4245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dk1"/>
                </a:solidFill>
                <a:latin typeface="Trebuchet MS" panose="020B0603020202020204" pitchFamily="34" charset="0"/>
              </a:rPr>
              <a:t>признание </a:t>
            </a:r>
            <a:r>
              <a:rPr lang="ru-RU" sz="1400" b="1" dirty="0">
                <a:solidFill>
                  <a:schemeClr val="dk1"/>
                </a:solidFill>
                <a:latin typeface="Trebuchet MS" panose="020B0603020202020204" pitchFamily="34" charset="0"/>
              </a:rPr>
              <a:t>профессиональных квалификаций </a:t>
            </a:r>
            <a:r>
              <a:rPr lang="ru-RU" sz="1400" b="1" dirty="0" smtClean="0">
                <a:solidFill>
                  <a:schemeClr val="dk1"/>
                </a:solidFill>
                <a:latin typeface="Trebuchet MS" panose="020B0603020202020204" pitchFamily="34" charset="0"/>
              </a:rPr>
              <a:t>установлено законопроектом</a:t>
            </a:r>
            <a:endParaRPr lang="ru-RU" sz="1400" b="1" dirty="0">
              <a:latin typeface="Trebuchet MS" panose="020B0603020202020204" pitchFamily="34" charset="0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="" xmlns:a16="http://schemas.microsoft.com/office/drawing/2014/main" id="{827F6304-8E64-4805-B733-C9B74445E291}"/>
              </a:ext>
            </a:extLst>
          </p:cNvPr>
          <p:cNvSpPr/>
          <p:nvPr/>
        </p:nvSpPr>
        <p:spPr>
          <a:xfrm flipH="1">
            <a:off x="245511" y="3421979"/>
            <a:ext cx="1963784" cy="600164"/>
          </a:xfrm>
          <a:prstGeom prst="rect">
            <a:avLst/>
          </a:prstGeom>
          <a:ln>
            <a:solidFill>
              <a:srgbClr val="4F7B8C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К примеру: финансовые аудиторы (аттестация), врачи(сертификация) 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="" xmlns:a16="http://schemas.microsoft.com/office/drawing/2014/main" id="{931C850C-56B9-46FF-82EA-91324A5F05B8}"/>
              </a:ext>
            </a:extLst>
          </p:cNvPr>
          <p:cNvSpPr/>
          <p:nvPr/>
        </p:nvSpPr>
        <p:spPr>
          <a:xfrm flipH="1">
            <a:off x="4676666" y="3369720"/>
            <a:ext cx="1528924" cy="769441"/>
          </a:xfrm>
          <a:prstGeom prst="rect">
            <a:avLst/>
          </a:prstGeom>
          <a:ln>
            <a:solidFill>
              <a:srgbClr val="4F7B8C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ru-RU" sz="1100" i="1" dirty="0">
                <a:latin typeface="Arial" panose="020B0604020202020204" pitchFamily="34" charset="0"/>
                <a:cs typeface="Arial" panose="020B0604020202020204" pitchFamily="34" charset="0"/>
              </a:rPr>
              <a:t>К примеру: повар, кондитер, пошивщик изделий, швея, парикмахер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9502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Table 5">
            <a:extLst>
              <a:ext uri="{FF2B5EF4-FFF2-40B4-BE49-F238E27FC236}">
                <a16:creationId xmlns:a16="http://schemas.microsoft.com/office/drawing/2014/main" xmlns="" id="{3F07307D-70CE-496F-835B-FE2A5D5AC0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2920" y="3513043"/>
          <a:ext cx="4792980" cy="30791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9097">
                  <a:extLst>
                    <a:ext uri="{9D8B030D-6E8A-4147-A177-3AD203B41FA5}">
                      <a16:colId xmlns:a16="http://schemas.microsoft.com/office/drawing/2014/main" xmlns="" val="2734754176"/>
                    </a:ext>
                  </a:extLst>
                </a:gridCol>
                <a:gridCol w="1983883">
                  <a:extLst>
                    <a:ext uri="{9D8B030D-6E8A-4147-A177-3AD203B41FA5}">
                      <a16:colId xmlns:a16="http://schemas.microsoft.com/office/drawing/2014/main" xmlns="" val="3442827157"/>
                    </a:ext>
                  </a:extLst>
                </a:gridCol>
              </a:tblGrid>
              <a:tr h="325671">
                <a:tc>
                  <a:txBody>
                    <a:bodyPr/>
                    <a:lstStyle/>
                    <a:p>
                      <a:pPr marL="0" marR="0" lvl="0" indent="0" algn="ctr" defTabSz="6854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Пример </a:t>
                      </a:r>
                      <a:r>
                        <a:rPr lang="ru-RU" sz="900" kern="1200" dirty="0" err="1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профстандарта</a:t>
                      </a:r>
                      <a:endParaRPr lang="en-US" sz="900" kern="1200" dirty="0">
                        <a:solidFill>
                          <a:srgbClr val="47719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Структура</a:t>
                      </a:r>
                      <a:r>
                        <a:rPr lang="en-US" sz="900" kern="120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900" kern="1200" dirty="0" err="1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профстандарта</a:t>
                      </a:r>
                      <a:endParaRPr lang="en-US" sz="900" kern="1200" dirty="0">
                        <a:solidFill>
                          <a:srgbClr val="47719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759736"/>
                  </a:ext>
                </a:extLst>
              </a:tr>
              <a:tr h="234484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Услуги в </a:t>
                      </a:r>
                      <a:r>
                        <a:rPr lang="ru-RU" sz="900" kern="1200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бьюти</a:t>
                      </a: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-индустрии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Вид трудовой деятельности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017595"/>
                  </a:ext>
                </a:extLst>
              </a:tr>
              <a:tr h="220419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Мастер Парикмахер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Квалификация</a:t>
                      </a:r>
                      <a:endParaRPr lang="en-US" sz="900" b="1" kern="1200" dirty="0">
                        <a:solidFill>
                          <a:srgbClr val="47719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1831138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Выполнение классических стрижек и укладок волос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Компетенция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6232925"/>
                  </a:ext>
                </a:extLst>
              </a:tr>
              <a:tr h="352670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Окрашивание волос в различные цвета и оттенки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kern="1200" dirty="0">
                          <a:solidFill>
                            <a:srgbClr val="47719A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Навык</a:t>
                      </a:r>
                      <a:endParaRPr lang="en-US" sz="900" b="1" kern="1200" dirty="0">
                        <a:solidFill>
                          <a:srgbClr val="47719A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5515662"/>
                  </a:ext>
                </a:extLst>
              </a:tr>
              <a:tr h="749423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Рецептура красящих и химических смесей и их воздействие на кожу и волосы.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Состав и свойства основных групп красителей.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Знания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3174131"/>
                  </a:ext>
                </a:extLst>
              </a:tr>
              <a:tr h="781612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Проводить пробу на чувствительность кожи к составу красителей.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Применять основы/ законы колористики при окрашивании волос.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Умения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291024"/>
                  </a:ext>
                </a:extLst>
              </a:tr>
            </a:tbl>
          </a:graphicData>
        </a:graphic>
      </p:graphicFrame>
      <p:pic>
        <p:nvPicPr>
          <p:cNvPr id="20" name="Picture 2" descr="Картинки по запросу астана конту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2"/>
          <a:stretch/>
        </p:blipFill>
        <p:spPr bwMode="auto">
          <a:xfrm>
            <a:off x="3761715" y="5316637"/>
            <a:ext cx="5382285" cy="14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02920" y="4640580"/>
            <a:ext cx="4792980" cy="1951590"/>
          </a:xfrm>
          <a:prstGeom prst="rect">
            <a:avLst/>
          </a:prstGeom>
          <a:noFill/>
          <a:ln w="12700">
            <a:solidFill>
              <a:srgbClr val="47719A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xmlns="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06142" y="135684"/>
            <a:ext cx="81517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ЗАКОНА РК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«О ПРОФЕССИОНАЛЬНЫХ КВАЛИФИКАЦИЯХ»: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ВОЗМОЖНОСТЬ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ПРИЗНАНИЯ АЛЬТЕРНАТИВНОГО ОБРАЗОВАНИЯ И/ИЛИ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ОТДЕЛЬНОГО НАВЫКА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9762" y="1023037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159763" y="966681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56859AF-06BE-4117-8F83-5E39DBE20824}"/>
              </a:ext>
            </a:extLst>
          </p:cNvPr>
          <p:cNvSpPr/>
          <p:nvPr/>
        </p:nvSpPr>
        <p:spPr>
          <a:xfrm>
            <a:off x="8323536" y="6528561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Прямая со стрелкой 4"/>
          <p:cNvCxnSpPr>
            <a:endCxn id="35" idx="1"/>
          </p:cNvCxnSpPr>
          <p:nvPr/>
        </p:nvCxnSpPr>
        <p:spPr>
          <a:xfrm flipV="1">
            <a:off x="5402580" y="4822892"/>
            <a:ext cx="510540" cy="297748"/>
          </a:xfrm>
          <a:prstGeom prst="straightConnector1">
            <a:avLst/>
          </a:prstGeom>
          <a:ln w="38100">
            <a:solidFill>
              <a:srgbClr val="47719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502920" y="4053695"/>
            <a:ext cx="4792980" cy="242712"/>
          </a:xfrm>
          <a:prstGeom prst="rect">
            <a:avLst/>
          </a:prstGeom>
          <a:noFill/>
          <a:ln w="12700">
            <a:solidFill>
              <a:srgbClr val="47719A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xmlns="" id="{4F57D130-8CFB-44AF-97F1-3572A9835BAA}"/>
              </a:ext>
            </a:extLst>
          </p:cNvPr>
          <p:cNvCxnSpPr/>
          <p:nvPr/>
        </p:nvCxnSpPr>
        <p:spPr>
          <a:xfrm>
            <a:off x="502920" y="3412771"/>
            <a:ext cx="7776000" cy="0"/>
          </a:xfrm>
          <a:prstGeom prst="line">
            <a:avLst/>
          </a:prstGeom>
          <a:ln w="19050" cap="rnd" cmpd="sng" algn="ctr">
            <a:solidFill>
              <a:srgbClr val="B2B2B2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B307D9E-D3CC-4EF2-9C13-09480D171606}"/>
              </a:ext>
            </a:extLst>
          </p:cNvPr>
          <p:cNvSpPr txBox="1"/>
          <p:nvPr/>
        </p:nvSpPr>
        <p:spPr>
          <a:xfrm>
            <a:off x="5913120" y="4231704"/>
            <a:ext cx="3000750" cy="1182375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1100" dirty="0">
                <a:latin typeface="Trebuchet MS" panose="020B0603020202020204" pitchFamily="34" charset="0"/>
                <a:cs typeface="Arial" pitchFamily="34" charset="0"/>
              </a:rPr>
              <a:t>Помимо признания квалификации на Мастер Парикмахера предлагается ввести возможность подтверждать квалификацию отдельно на </a:t>
            </a:r>
            <a:r>
              <a:rPr lang="ru-RU" sz="1100" dirty="0">
                <a:solidFill>
                  <a:srgbClr val="47719A"/>
                </a:solidFill>
                <a:latin typeface="Trebuchet MS" panose="020B0603020202020204" pitchFamily="34" charset="0"/>
                <a:cs typeface="Arial" pitchFamily="34" charset="0"/>
              </a:rPr>
              <a:t>«Окрашивание волос в различные цвета и оттенки»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36457DA3-FF51-425F-A24B-07F5F8E386C9}"/>
              </a:ext>
            </a:extLst>
          </p:cNvPr>
          <p:cNvSpPr/>
          <p:nvPr/>
        </p:nvSpPr>
        <p:spPr>
          <a:xfrm>
            <a:off x="1217844" y="2388074"/>
            <a:ext cx="7199243" cy="767919"/>
          </a:xfrm>
          <a:prstGeom prst="rect">
            <a:avLst/>
          </a:prstGeom>
          <a:solidFill>
            <a:schemeClr val="bg1"/>
          </a:solidFill>
          <a:ln w="19050">
            <a:solidFill>
              <a:srgbClr val="2E5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spcAft>
                <a:spcPts val="600"/>
              </a:spcAft>
              <a:defRPr/>
            </a:pPr>
            <a:r>
              <a:rPr lang="ru-RU" alt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Подтверждение </a:t>
            </a:r>
            <a:r>
              <a:rPr lang="ru-RU" altLang="x-non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осуществляется </a:t>
            </a:r>
            <a:r>
              <a:rPr lang="ru-RU" alt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случае, если требование </a:t>
            </a:r>
            <a:r>
              <a:rPr lang="ru-RU" altLang="x-non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установлено профстандартами (при их отсутствии </a:t>
            </a:r>
            <a:r>
              <a:rPr lang="ru-RU" altLang="x-none" sz="1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квал.требованиями</a:t>
            </a:r>
            <a:r>
              <a:rPr lang="ru-RU" altLang="x-non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x-non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defRPr/>
            </a:pPr>
            <a:endParaRPr lang="ru-RU" altLang="x-non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bcgIcons_DataAnalysis">
            <a:extLst>
              <a:ext uri="{FF2B5EF4-FFF2-40B4-BE49-F238E27FC236}">
                <a16:creationId xmlns:a16="http://schemas.microsoft.com/office/drawing/2014/main" xmlns="" id="{72C9AD90-1CAE-4BDA-BACB-BD9F22A872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2433" y="2431442"/>
            <a:ext cx="534988" cy="536575"/>
            <a:chOff x="1682" y="0"/>
            <a:chExt cx="4316" cy="4320"/>
          </a:xfrm>
        </p:grpSpPr>
        <p:sp>
          <p:nvSpPr>
            <p:cNvPr id="24" name="AutoShape 18">
              <a:extLst>
                <a:ext uri="{FF2B5EF4-FFF2-40B4-BE49-F238E27FC236}">
                  <a16:creationId xmlns:a16="http://schemas.microsoft.com/office/drawing/2014/main" xmlns="" id="{E418349C-9E65-4081-A636-427B7A4CEA3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682" y="0"/>
              <a:ext cx="4316" cy="4320"/>
            </a:xfrm>
            <a:prstGeom prst="rect">
              <a:avLst/>
            </a:prstGeom>
            <a:noFill/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xmlns="" id="{AB9CD4BC-D3D4-4370-A92D-90B611F79F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1" y="1163"/>
              <a:ext cx="2754" cy="1904"/>
            </a:xfrm>
            <a:custGeom>
              <a:avLst/>
              <a:gdLst>
                <a:gd name="T0" fmla="*/ 1470 w 1470"/>
                <a:gd name="T1" fmla="*/ 0 h 1014"/>
                <a:gd name="T2" fmla="*/ 1470 w 1470"/>
                <a:gd name="T3" fmla="*/ 867 h 1014"/>
                <a:gd name="T4" fmla="*/ 1383 w 1470"/>
                <a:gd name="T5" fmla="*/ 867 h 1014"/>
                <a:gd name="T6" fmla="*/ 1285 w 1470"/>
                <a:gd name="T7" fmla="*/ 359 h 1014"/>
                <a:gd name="T8" fmla="*/ 1147 w 1470"/>
                <a:gd name="T9" fmla="*/ 260 h 1014"/>
                <a:gd name="T10" fmla="*/ 1237 w 1470"/>
                <a:gd name="T11" fmla="*/ 188 h 1014"/>
                <a:gd name="T12" fmla="*/ 1283 w 1470"/>
                <a:gd name="T13" fmla="*/ 196 h 1014"/>
                <a:gd name="T14" fmla="*/ 1412 w 1470"/>
                <a:gd name="T15" fmla="*/ 67 h 1014"/>
                <a:gd name="T16" fmla="*/ 1410 w 1470"/>
                <a:gd name="T17" fmla="*/ 48 h 1014"/>
                <a:gd name="T18" fmla="*/ 1470 w 1470"/>
                <a:gd name="T19" fmla="*/ 0 h 1014"/>
                <a:gd name="T20" fmla="*/ 614 w 1470"/>
                <a:gd name="T21" fmla="*/ 346 h 1014"/>
                <a:gd name="T22" fmla="*/ 641 w 1470"/>
                <a:gd name="T23" fmla="*/ 322 h 1014"/>
                <a:gd name="T24" fmla="*/ 614 w 1470"/>
                <a:gd name="T25" fmla="*/ 325 h 1014"/>
                <a:gd name="T26" fmla="*/ 588 w 1470"/>
                <a:gd name="T27" fmla="*/ 322 h 1014"/>
                <a:gd name="T28" fmla="*/ 476 w 1470"/>
                <a:gd name="T29" fmla="*/ 446 h 1014"/>
                <a:gd name="T30" fmla="*/ 481 w 1470"/>
                <a:gd name="T31" fmla="*/ 484 h 1014"/>
                <a:gd name="T32" fmla="*/ 352 w 1470"/>
                <a:gd name="T33" fmla="*/ 613 h 1014"/>
                <a:gd name="T34" fmla="*/ 280 w 1470"/>
                <a:gd name="T35" fmla="*/ 590 h 1014"/>
                <a:gd name="T36" fmla="*/ 0 w 1470"/>
                <a:gd name="T37" fmla="*/ 720 h 1014"/>
                <a:gd name="T38" fmla="*/ 0 w 1470"/>
                <a:gd name="T39" fmla="*/ 867 h 1014"/>
                <a:gd name="T40" fmla="*/ 503 w 1470"/>
                <a:gd name="T41" fmla="*/ 867 h 1014"/>
                <a:gd name="T42" fmla="*/ 614 w 1470"/>
                <a:gd name="T43" fmla="*/ 346 h 1014"/>
                <a:gd name="T44" fmla="*/ 705 w 1470"/>
                <a:gd name="T45" fmla="*/ 913 h 1014"/>
                <a:gd name="T46" fmla="*/ 943 w 1470"/>
                <a:gd name="T47" fmla="*/ 1014 h 1014"/>
                <a:gd name="T48" fmla="*/ 1144 w 1470"/>
                <a:gd name="T49" fmla="*/ 946 h 1014"/>
                <a:gd name="T50" fmla="*/ 1145 w 1470"/>
                <a:gd name="T51" fmla="*/ 945 h 1014"/>
                <a:gd name="T52" fmla="*/ 1171 w 1470"/>
                <a:gd name="T53" fmla="*/ 922 h 1014"/>
                <a:gd name="T54" fmla="*/ 1199 w 1470"/>
                <a:gd name="T55" fmla="*/ 892 h 1014"/>
                <a:gd name="T56" fmla="*/ 1202 w 1470"/>
                <a:gd name="T57" fmla="*/ 481 h 1014"/>
                <a:gd name="T58" fmla="*/ 1103 w 1470"/>
                <a:gd name="T59" fmla="*/ 560 h 1014"/>
                <a:gd name="T60" fmla="*/ 1106 w 1470"/>
                <a:gd name="T61" fmla="*/ 590 h 1014"/>
                <a:gd name="T62" fmla="*/ 947 w 1470"/>
                <a:gd name="T63" fmla="*/ 749 h 1014"/>
                <a:gd name="T64" fmla="*/ 789 w 1470"/>
                <a:gd name="T65" fmla="*/ 595 h 1014"/>
                <a:gd name="T66" fmla="*/ 652 w 1470"/>
                <a:gd name="T67" fmla="*/ 529 h 1014"/>
                <a:gd name="T68" fmla="*/ 705 w 1470"/>
                <a:gd name="T69" fmla="*/ 913 h 1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70" h="1014">
                  <a:moveTo>
                    <a:pt x="1470" y="0"/>
                  </a:moveTo>
                  <a:cubicBezTo>
                    <a:pt x="1470" y="867"/>
                    <a:pt x="1470" y="867"/>
                    <a:pt x="1470" y="867"/>
                  </a:cubicBezTo>
                  <a:cubicBezTo>
                    <a:pt x="1383" y="867"/>
                    <a:pt x="1383" y="867"/>
                    <a:pt x="1383" y="867"/>
                  </a:cubicBezTo>
                  <a:cubicBezTo>
                    <a:pt x="1452" y="697"/>
                    <a:pt x="1417" y="497"/>
                    <a:pt x="1285" y="359"/>
                  </a:cubicBezTo>
                  <a:cubicBezTo>
                    <a:pt x="1245" y="317"/>
                    <a:pt x="1198" y="284"/>
                    <a:pt x="1147" y="260"/>
                  </a:cubicBezTo>
                  <a:cubicBezTo>
                    <a:pt x="1237" y="188"/>
                    <a:pt x="1237" y="188"/>
                    <a:pt x="1237" y="188"/>
                  </a:cubicBezTo>
                  <a:cubicBezTo>
                    <a:pt x="1252" y="193"/>
                    <a:pt x="1267" y="196"/>
                    <a:pt x="1283" y="196"/>
                  </a:cubicBezTo>
                  <a:cubicBezTo>
                    <a:pt x="1354" y="196"/>
                    <a:pt x="1412" y="138"/>
                    <a:pt x="1412" y="67"/>
                  </a:cubicBezTo>
                  <a:cubicBezTo>
                    <a:pt x="1412" y="61"/>
                    <a:pt x="1411" y="54"/>
                    <a:pt x="1410" y="48"/>
                  </a:cubicBezTo>
                  <a:lnTo>
                    <a:pt x="1470" y="0"/>
                  </a:lnTo>
                  <a:close/>
                  <a:moveTo>
                    <a:pt x="614" y="346"/>
                  </a:moveTo>
                  <a:cubicBezTo>
                    <a:pt x="623" y="338"/>
                    <a:pt x="632" y="329"/>
                    <a:pt x="641" y="322"/>
                  </a:cubicBezTo>
                  <a:cubicBezTo>
                    <a:pt x="632" y="324"/>
                    <a:pt x="623" y="325"/>
                    <a:pt x="614" y="325"/>
                  </a:cubicBezTo>
                  <a:cubicBezTo>
                    <a:pt x="605" y="325"/>
                    <a:pt x="597" y="324"/>
                    <a:pt x="588" y="322"/>
                  </a:cubicBezTo>
                  <a:cubicBezTo>
                    <a:pt x="476" y="446"/>
                    <a:pt x="476" y="446"/>
                    <a:pt x="476" y="446"/>
                  </a:cubicBezTo>
                  <a:cubicBezTo>
                    <a:pt x="479" y="458"/>
                    <a:pt x="481" y="471"/>
                    <a:pt x="481" y="484"/>
                  </a:cubicBezTo>
                  <a:cubicBezTo>
                    <a:pt x="481" y="555"/>
                    <a:pt x="423" y="613"/>
                    <a:pt x="352" y="613"/>
                  </a:cubicBezTo>
                  <a:cubicBezTo>
                    <a:pt x="326" y="613"/>
                    <a:pt x="301" y="605"/>
                    <a:pt x="280" y="590"/>
                  </a:cubicBezTo>
                  <a:cubicBezTo>
                    <a:pt x="0" y="720"/>
                    <a:pt x="0" y="720"/>
                    <a:pt x="0" y="720"/>
                  </a:cubicBezTo>
                  <a:cubicBezTo>
                    <a:pt x="0" y="867"/>
                    <a:pt x="0" y="867"/>
                    <a:pt x="0" y="867"/>
                  </a:cubicBezTo>
                  <a:cubicBezTo>
                    <a:pt x="503" y="867"/>
                    <a:pt x="503" y="867"/>
                    <a:pt x="503" y="867"/>
                  </a:cubicBezTo>
                  <a:cubicBezTo>
                    <a:pt x="433" y="692"/>
                    <a:pt x="471" y="484"/>
                    <a:pt x="614" y="346"/>
                  </a:cubicBezTo>
                  <a:close/>
                  <a:moveTo>
                    <a:pt x="705" y="913"/>
                  </a:moveTo>
                  <a:cubicBezTo>
                    <a:pt x="768" y="978"/>
                    <a:pt x="852" y="1014"/>
                    <a:pt x="943" y="1014"/>
                  </a:cubicBezTo>
                  <a:cubicBezTo>
                    <a:pt x="1015" y="1014"/>
                    <a:pt x="1087" y="990"/>
                    <a:pt x="1144" y="946"/>
                  </a:cubicBezTo>
                  <a:cubicBezTo>
                    <a:pt x="1145" y="945"/>
                    <a:pt x="1145" y="945"/>
                    <a:pt x="1145" y="945"/>
                  </a:cubicBezTo>
                  <a:cubicBezTo>
                    <a:pt x="1153" y="940"/>
                    <a:pt x="1161" y="932"/>
                    <a:pt x="1171" y="922"/>
                  </a:cubicBezTo>
                  <a:cubicBezTo>
                    <a:pt x="1181" y="913"/>
                    <a:pt x="1191" y="903"/>
                    <a:pt x="1199" y="892"/>
                  </a:cubicBezTo>
                  <a:cubicBezTo>
                    <a:pt x="1297" y="772"/>
                    <a:pt x="1296" y="601"/>
                    <a:pt x="1202" y="481"/>
                  </a:cubicBezTo>
                  <a:cubicBezTo>
                    <a:pt x="1103" y="560"/>
                    <a:pt x="1103" y="560"/>
                    <a:pt x="1103" y="560"/>
                  </a:cubicBezTo>
                  <a:cubicBezTo>
                    <a:pt x="1105" y="570"/>
                    <a:pt x="1106" y="580"/>
                    <a:pt x="1106" y="590"/>
                  </a:cubicBezTo>
                  <a:cubicBezTo>
                    <a:pt x="1106" y="677"/>
                    <a:pt x="1035" y="749"/>
                    <a:pt x="947" y="749"/>
                  </a:cubicBezTo>
                  <a:cubicBezTo>
                    <a:pt x="862" y="749"/>
                    <a:pt x="792" y="680"/>
                    <a:pt x="789" y="595"/>
                  </a:cubicBezTo>
                  <a:cubicBezTo>
                    <a:pt x="652" y="529"/>
                    <a:pt x="652" y="529"/>
                    <a:pt x="652" y="529"/>
                  </a:cubicBezTo>
                  <a:cubicBezTo>
                    <a:pt x="587" y="652"/>
                    <a:pt x="604" y="808"/>
                    <a:pt x="705" y="91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xmlns="" id="{E4293BF1-2697-4A7B-B5F6-2B81D19C96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690"/>
              <a:ext cx="3535" cy="3413"/>
            </a:xfrm>
            <a:custGeom>
              <a:avLst/>
              <a:gdLst>
                <a:gd name="T0" fmla="*/ 1272 w 1887"/>
                <a:gd name="T1" fmla="*/ 1297 h 1816"/>
                <a:gd name="T2" fmla="*/ 1389 w 1887"/>
                <a:gd name="T3" fmla="*/ 1401 h 1816"/>
                <a:gd name="T4" fmla="*/ 1481 w 1887"/>
                <a:gd name="T5" fmla="*/ 1296 h 1816"/>
                <a:gd name="T6" fmla="*/ 1340 w 1887"/>
                <a:gd name="T7" fmla="*/ 644 h 1816"/>
                <a:gd name="T8" fmla="*/ 722 w 1887"/>
                <a:gd name="T9" fmla="*/ 1239 h 1816"/>
                <a:gd name="T10" fmla="*/ 760 w 1887"/>
                <a:gd name="T11" fmla="*/ 1202 h 1816"/>
                <a:gd name="T12" fmla="*/ 1302 w 1887"/>
                <a:gd name="T13" fmla="*/ 681 h 1816"/>
                <a:gd name="T14" fmla="*/ 1291 w 1887"/>
                <a:gd name="T15" fmla="*/ 1212 h 1816"/>
                <a:gd name="T16" fmla="*/ 1752 w 1887"/>
                <a:gd name="T17" fmla="*/ 1816 h 1816"/>
                <a:gd name="T18" fmla="*/ 1405 w 1887"/>
                <a:gd name="T19" fmla="*/ 1477 h 1816"/>
                <a:gd name="T20" fmla="*/ 1528 w 1887"/>
                <a:gd name="T21" fmla="*/ 1327 h 1816"/>
                <a:gd name="T22" fmla="*/ 1559 w 1887"/>
                <a:gd name="T23" fmla="*/ 1327 h 1816"/>
                <a:gd name="T24" fmla="*/ 1878 w 1887"/>
                <a:gd name="T25" fmla="*/ 1714 h 1816"/>
                <a:gd name="T26" fmla="*/ 1752 w 1887"/>
                <a:gd name="T27" fmla="*/ 1816 h 1816"/>
                <a:gd name="T28" fmla="*/ 1746 w 1887"/>
                <a:gd name="T29" fmla="*/ 1770 h 1816"/>
                <a:gd name="T30" fmla="*/ 1837 w 1887"/>
                <a:gd name="T31" fmla="*/ 1700 h 1816"/>
                <a:gd name="T32" fmla="*/ 1543 w 1887"/>
                <a:gd name="T33" fmla="*/ 1374 h 1816"/>
                <a:gd name="T34" fmla="*/ 1624 w 1887"/>
                <a:gd name="T35" fmla="*/ 0 h 1816"/>
                <a:gd name="T36" fmla="*/ 0 w 1887"/>
                <a:gd name="T37" fmla="*/ 22 h 1816"/>
                <a:gd name="T38" fmla="*/ 22 w 1887"/>
                <a:gd name="T39" fmla="*/ 1208 h 1816"/>
                <a:gd name="T40" fmla="*/ 611 w 1887"/>
                <a:gd name="T41" fmla="*/ 1164 h 1816"/>
                <a:gd name="T42" fmla="*/ 44 w 1887"/>
                <a:gd name="T43" fmla="*/ 945 h 1816"/>
                <a:gd name="T44" fmla="*/ 440 w 1887"/>
                <a:gd name="T45" fmla="*/ 830 h 1816"/>
                <a:gd name="T46" fmla="*/ 517 w 1887"/>
                <a:gd name="T47" fmla="*/ 685 h 1816"/>
                <a:gd name="T48" fmla="*/ 702 w 1887"/>
                <a:gd name="T49" fmla="*/ 542 h 1816"/>
                <a:gd name="T50" fmla="*/ 806 w 1887"/>
                <a:gd name="T51" fmla="*/ 523 h 1816"/>
                <a:gd name="T52" fmla="*/ 793 w 1887"/>
                <a:gd name="T53" fmla="*/ 468 h 1816"/>
                <a:gd name="T54" fmla="*/ 702 w 1887"/>
                <a:gd name="T55" fmla="*/ 356 h 1816"/>
                <a:gd name="T56" fmla="*/ 625 w 1887"/>
                <a:gd name="T57" fmla="*/ 501 h 1816"/>
                <a:gd name="T58" fmla="*/ 440 w 1887"/>
                <a:gd name="T59" fmla="*/ 644 h 1816"/>
                <a:gd name="T60" fmla="*/ 349 w 1887"/>
                <a:gd name="T61" fmla="*/ 755 h 1816"/>
                <a:gd name="T62" fmla="*/ 44 w 1887"/>
                <a:gd name="T63" fmla="*/ 44 h 1816"/>
                <a:gd name="T64" fmla="*/ 1602 w 1887"/>
                <a:gd name="T65" fmla="*/ 104 h 1816"/>
                <a:gd name="T66" fmla="*/ 1371 w 1887"/>
                <a:gd name="T67" fmla="*/ 227 h 1816"/>
                <a:gd name="T68" fmla="*/ 1286 w 1887"/>
                <a:gd name="T69" fmla="*/ 359 h 1816"/>
                <a:gd name="T70" fmla="*/ 1189 w 1887"/>
                <a:gd name="T71" fmla="*/ 494 h 1816"/>
                <a:gd name="T72" fmla="*/ 1371 w 1887"/>
                <a:gd name="T73" fmla="*/ 413 h 1816"/>
                <a:gd name="T74" fmla="*/ 1455 w 1887"/>
                <a:gd name="T75" fmla="*/ 280 h 1816"/>
                <a:gd name="T76" fmla="*/ 1602 w 1887"/>
                <a:gd name="T77" fmla="*/ 1164 h 1816"/>
                <a:gd name="T78" fmla="*/ 1438 w 1887"/>
                <a:gd name="T79" fmla="*/ 1185 h 1816"/>
                <a:gd name="T80" fmla="*/ 1624 w 1887"/>
                <a:gd name="T81" fmla="*/ 1208 h 1816"/>
                <a:gd name="T82" fmla="*/ 1646 w 1887"/>
                <a:gd name="T83" fmla="*/ 22 h 1816"/>
                <a:gd name="T84" fmla="*/ 702 w 1887"/>
                <a:gd name="T85" fmla="*/ 400 h 1816"/>
                <a:gd name="T86" fmla="*/ 702 w 1887"/>
                <a:gd name="T87" fmla="*/ 498 h 1816"/>
                <a:gd name="T88" fmla="*/ 702 w 1887"/>
                <a:gd name="T89" fmla="*/ 400 h 1816"/>
                <a:gd name="T90" fmla="*/ 489 w 1887"/>
                <a:gd name="T91" fmla="*/ 737 h 1816"/>
                <a:gd name="T92" fmla="*/ 391 w 1887"/>
                <a:gd name="T93" fmla="*/ 737 h 1816"/>
                <a:gd name="T94" fmla="*/ 1371 w 1887"/>
                <a:gd name="T95" fmla="*/ 369 h 1816"/>
                <a:gd name="T96" fmla="*/ 1371 w 1887"/>
                <a:gd name="T97" fmla="*/ 271 h 1816"/>
                <a:gd name="T98" fmla="*/ 1371 w 1887"/>
                <a:gd name="T99" fmla="*/ 369 h 1816"/>
                <a:gd name="T100" fmla="*/ 1111 w 1887"/>
                <a:gd name="T101" fmla="*/ 750 h 1816"/>
                <a:gd name="T102" fmla="*/ 942 w 1887"/>
                <a:gd name="T103" fmla="*/ 769 h 1816"/>
                <a:gd name="T104" fmla="*/ 766 w 1887"/>
                <a:gd name="T105" fmla="*/ 742 h 1816"/>
                <a:gd name="T106" fmla="*/ 916 w 1887"/>
                <a:gd name="T107" fmla="*/ 843 h 1816"/>
                <a:gd name="T108" fmla="*/ 1155 w 1887"/>
                <a:gd name="T109" fmla="*/ 843 h 1816"/>
                <a:gd name="T110" fmla="*/ 1258 w 1887"/>
                <a:gd name="T111" fmla="*/ 698 h 1816"/>
                <a:gd name="T112" fmla="*/ 1035 w 1887"/>
                <a:gd name="T113" fmla="*/ 915 h 1816"/>
                <a:gd name="T114" fmla="*/ 1035 w 1887"/>
                <a:gd name="T115" fmla="*/ 771 h 1816"/>
                <a:gd name="T116" fmla="*/ 1035 w 1887"/>
                <a:gd name="T117" fmla="*/ 915 h 18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87" h="1816">
                  <a:moveTo>
                    <a:pt x="722" y="1239"/>
                  </a:moveTo>
                  <a:cubicBezTo>
                    <a:pt x="869" y="1392"/>
                    <a:pt x="1103" y="1412"/>
                    <a:pt x="1272" y="1297"/>
                  </a:cubicBezTo>
                  <a:cubicBezTo>
                    <a:pt x="1272" y="1297"/>
                    <a:pt x="1272" y="1297"/>
                    <a:pt x="1372" y="1400"/>
                  </a:cubicBezTo>
                  <a:cubicBezTo>
                    <a:pt x="1377" y="1405"/>
                    <a:pt x="1384" y="1405"/>
                    <a:pt x="1389" y="1401"/>
                  </a:cubicBezTo>
                  <a:cubicBezTo>
                    <a:pt x="1389" y="1401"/>
                    <a:pt x="1389" y="1401"/>
                    <a:pt x="1480" y="1313"/>
                  </a:cubicBezTo>
                  <a:cubicBezTo>
                    <a:pt x="1485" y="1308"/>
                    <a:pt x="1485" y="1301"/>
                    <a:pt x="1481" y="1296"/>
                  </a:cubicBezTo>
                  <a:cubicBezTo>
                    <a:pt x="1481" y="1296"/>
                    <a:pt x="1481" y="1296"/>
                    <a:pt x="1380" y="1191"/>
                  </a:cubicBezTo>
                  <a:cubicBezTo>
                    <a:pt x="1498" y="1026"/>
                    <a:pt x="1485" y="795"/>
                    <a:pt x="1340" y="644"/>
                  </a:cubicBezTo>
                  <a:cubicBezTo>
                    <a:pt x="1176" y="474"/>
                    <a:pt x="904" y="468"/>
                    <a:pt x="734" y="632"/>
                  </a:cubicBezTo>
                  <a:cubicBezTo>
                    <a:pt x="563" y="797"/>
                    <a:pt x="558" y="1068"/>
                    <a:pt x="722" y="1239"/>
                  </a:cubicBezTo>
                  <a:close/>
                  <a:moveTo>
                    <a:pt x="1260" y="1239"/>
                  </a:moveTo>
                  <a:cubicBezTo>
                    <a:pt x="1110" y="1355"/>
                    <a:pt x="894" y="1342"/>
                    <a:pt x="760" y="1202"/>
                  </a:cubicBezTo>
                  <a:cubicBezTo>
                    <a:pt x="617" y="1053"/>
                    <a:pt x="621" y="814"/>
                    <a:pt x="771" y="671"/>
                  </a:cubicBezTo>
                  <a:cubicBezTo>
                    <a:pt x="920" y="527"/>
                    <a:pt x="1158" y="532"/>
                    <a:pt x="1302" y="681"/>
                  </a:cubicBezTo>
                  <a:cubicBezTo>
                    <a:pt x="1434" y="819"/>
                    <a:pt x="1440" y="1033"/>
                    <a:pt x="1323" y="1178"/>
                  </a:cubicBezTo>
                  <a:cubicBezTo>
                    <a:pt x="1313" y="1190"/>
                    <a:pt x="1302" y="1202"/>
                    <a:pt x="1291" y="1212"/>
                  </a:cubicBezTo>
                  <a:cubicBezTo>
                    <a:pt x="1281" y="1222"/>
                    <a:pt x="1271" y="1231"/>
                    <a:pt x="1260" y="1239"/>
                  </a:cubicBezTo>
                  <a:close/>
                  <a:moveTo>
                    <a:pt x="1752" y="1816"/>
                  </a:moveTo>
                  <a:cubicBezTo>
                    <a:pt x="1737" y="1816"/>
                    <a:pt x="1724" y="1811"/>
                    <a:pt x="1714" y="1801"/>
                  </a:cubicBezTo>
                  <a:cubicBezTo>
                    <a:pt x="1405" y="1477"/>
                    <a:pt x="1405" y="1477"/>
                    <a:pt x="1405" y="1477"/>
                  </a:cubicBezTo>
                  <a:cubicBezTo>
                    <a:pt x="1396" y="1468"/>
                    <a:pt x="1396" y="1454"/>
                    <a:pt x="1405" y="1446"/>
                  </a:cubicBezTo>
                  <a:cubicBezTo>
                    <a:pt x="1528" y="1327"/>
                    <a:pt x="1528" y="1327"/>
                    <a:pt x="1528" y="1327"/>
                  </a:cubicBezTo>
                  <a:cubicBezTo>
                    <a:pt x="1533" y="1323"/>
                    <a:pt x="1538" y="1321"/>
                    <a:pt x="1544" y="1321"/>
                  </a:cubicBezTo>
                  <a:cubicBezTo>
                    <a:pt x="1550" y="1321"/>
                    <a:pt x="1555" y="1323"/>
                    <a:pt x="1559" y="1327"/>
                  </a:cubicBezTo>
                  <a:cubicBezTo>
                    <a:pt x="1870" y="1652"/>
                    <a:pt x="1870" y="1652"/>
                    <a:pt x="1870" y="1652"/>
                  </a:cubicBezTo>
                  <a:cubicBezTo>
                    <a:pt x="1884" y="1667"/>
                    <a:pt x="1887" y="1689"/>
                    <a:pt x="1878" y="1714"/>
                  </a:cubicBezTo>
                  <a:cubicBezTo>
                    <a:pt x="1871" y="1735"/>
                    <a:pt x="1857" y="1756"/>
                    <a:pt x="1838" y="1774"/>
                  </a:cubicBezTo>
                  <a:cubicBezTo>
                    <a:pt x="1810" y="1801"/>
                    <a:pt x="1778" y="1816"/>
                    <a:pt x="1752" y="1816"/>
                  </a:cubicBezTo>
                  <a:close/>
                  <a:moveTo>
                    <a:pt x="1451" y="1462"/>
                  </a:moveTo>
                  <a:cubicBezTo>
                    <a:pt x="1746" y="1770"/>
                    <a:pt x="1746" y="1770"/>
                    <a:pt x="1746" y="1770"/>
                  </a:cubicBezTo>
                  <a:cubicBezTo>
                    <a:pt x="1750" y="1774"/>
                    <a:pt x="1777" y="1772"/>
                    <a:pt x="1808" y="1743"/>
                  </a:cubicBezTo>
                  <a:cubicBezTo>
                    <a:pt x="1821" y="1729"/>
                    <a:pt x="1832" y="1714"/>
                    <a:pt x="1837" y="1700"/>
                  </a:cubicBezTo>
                  <a:cubicBezTo>
                    <a:pt x="1840" y="1690"/>
                    <a:pt x="1839" y="1684"/>
                    <a:pt x="1838" y="1682"/>
                  </a:cubicBezTo>
                  <a:cubicBezTo>
                    <a:pt x="1543" y="1374"/>
                    <a:pt x="1543" y="1374"/>
                    <a:pt x="1543" y="1374"/>
                  </a:cubicBezTo>
                  <a:lnTo>
                    <a:pt x="1451" y="1462"/>
                  </a:lnTo>
                  <a:close/>
                  <a:moveTo>
                    <a:pt x="1624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186"/>
                    <a:pt x="0" y="1186"/>
                    <a:pt x="0" y="1186"/>
                  </a:cubicBezTo>
                  <a:cubicBezTo>
                    <a:pt x="0" y="1198"/>
                    <a:pt x="10" y="1208"/>
                    <a:pt x="22" y="1208"/>
                  </a:cubicBezTo>
                  <a:cubicBezTo>
                    <a:pt x="638" y="1208"/>
                    <a:pt x="638" y="1208"/>
                    <a:pt x="638" y="1208"/>
                  </a:cubicBezTo>
                  <a:cubicBezTo>
                    <a:pt x="628" y="1193"/>
                    <a:pt x="619" y="1179"/>
                    <a:pt x="611" y="1164"/>
                  </a:cubicBezTo>
                  <a:cubicBezTo>
                    <a:pt x="44" y="1164"/>
                    <a:pt x="44" y="1164"/>
                    <a:pt x="44" y="1164"/>
                  </a:cubicBezTo>
                  <a:cubicBezTo>
                    <a:pt x="44" y="945"/>
                    <a:pt x="44" y="945"/>
                    <a:pt x="44" y="945"/>
                  </a:cubicBezTo>
                  <a:cubicBezTo>
                    <a:pt x="368" y="795"/>
                    <a:pt x="368" y="795"/>
                    <a:pt x="368" y="795"/>
                  </a:cubicBezTo>
                  <a:cubicBezTo>
                    <a:pt x="385" y="816"/>
                    <a:pt x="411" y="830"/>
                    <a:pt x="440" y="830"/>
                  </a:cubicBezTo>
                  <a:cubicBezTo>
                    <a:pt x="492" y="830"/>
                    <a:pt x="533" y="788"/>
                    <a:pt x="533" y="737"/>
                  </a:cubicBezTo>
                  <a:cubicBezTo>
                    <a:pt x="533" y="718"/>
                    <a:pt x="527" y="700"/>
                    <a:pt x="517" y="685"/>
                  </a:cubicBezTo>
                  <a:cubicBezTo>
                    <a:pt x="658" y="530"/>
                    <a:pt x="658" y="530"/>
                    <a:pt x="658" y="530"/>
                  </a:cubicBezTo>
                  <a:cubicBezTo>
                    <a:pt x="671" y="538"/>
                    <a:pt x="686" y="542"/>
                    <a:pt x="702" y="542"/>
                  </a:cubicBezTo>
                  <a:cubicBezTo>
                    <a:pt x="731" y="542"/>
                    <a:pt x="757" y="528"/>
                    <a:pt x="774" y="508"/>
                  </a:cubicBezTo>
                  <a:cubicBezTo>
                    <a:pt x="806" y="523"/>
                    <a:pt x="806" y="523"/>
                    <a:pt x="806" y="523"/>
                  </a:cubicBezTo>
                  <a:cubicBezTo>
                    <a:pt x="823" y="514"/>
                    <a:pt x="840" y="506"/>
                    <a:pt x="858" y="499"/>
                  </a:cubicBezTo>
                  <a:cubicBezTo>
                    <a:pt x="793" y="468"/>
                    <a:pt x="793" y="468"/>
                    <a:pt x="793" y="468"/>
                  </a:cubicBezTo>
                  <a:cubicBezTo>
                    <a:pt x="794" y="462"/>
                    <a:pt x="795" y="455"/>
                    <a:pt x="795" y="449"/>
                  </a:cubicBezTo>
                  <a:cubicBezTo>
                    <a:pt x="795" y="397"/>
                    <a:pt x="753" y="356"/>
                    <a:pt x="702" y="356"/>
                  </a:cubicBezTo>
                  <a:cubicBezTo>
                    <a:pt x="651" y="356"/>
                    <a:pt x="609" y="397"/>
                    <a:pt x="609" y="449"/>
                  </a:cubicBezTo>
                  <a:cubicBezTo>
                    <a:pt x="609" y="468"/>
                    <a:pt x="615" y="486"/>
                    <a:pt x="625" y="501"/>
                  </a:cubicBezTo>
                  <a:cubicBezTo>
                    <a:pt x="485" y="655"/>
                    <a:pt x="485" y="655"/>
                    <a:pt x="485" y="655"/>
                  </a:cubicBezTo>
                  <a:cubicBezTo>
                    <a:pt x="471" y="648"/>
                    <a:pt x="456" y="644"/>
                    <a:pt x="440" y="644"/>
                  </a:cubicBezTo>
                  <a:cubicBezTo>
                    <a:pt x="389" y="644"/>
                    <a:pt x="347" y="686"/>
                    <a:pt x="347" y="737"/>
                  </a:cubicBezTo>
                  <a:cubicBezTo>
                    <a:pt x="347" y="743"/>
                    <a:pt x="348" y="749"/>
                    <a:pt x="349" y="755"/>
                  </a:cubicBezTo>
                  <a:cubicBezTo>
                    <a:pt x="44" y="896"/>
                    <a:pt x="44" y="896"/>
                    <a:pt x="44" y="896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1602" y="44"/>
                    <a:pt x="1602" y="44"/>
                    <a:pt x="1602" y="44"/>
                  </a:cubicBezTo>
                  <a:cubicBezTo>
                    <a:pt x="1602" y="104"/>
                    <a:pt x="1602" y="104"/>
                    <a:pt x="1602" y="104"/>
                  </a:cubicBezTo>
                  <a:cubicBezTo>
                    <a:pt x="1427" y="246"/>
                    <a:pt x="1427" y="246"/>
                    <a:pt x="1427" y="246"/>
                  </a:cubicBezTo>
                  <a:cubicBezTo>
                    <a:pt x="1411" y="234"/>
                    <a:pt x="1392" y="227"/>
                    <a:pt x="1371" y="227"/>
                  </a:cubicBezTo>
                  <a:cubicBezTo>
                    <a:pt x="1319" y="227"/>
                    <a:pt x="1278" y="269"/>
                    <a:pt x="1278" y="320"/>
                  </a:cubicBezTo>
                  <a:cubicBezTo>
                    <a:pt x="1278" y="334"/>
                    <a:pt x="1281" y="347"/>
                    <a:pt x="1286" y="359"/>
                  </a:cubicBezTo>
                  <a:cubicBezTo>
                    <a:pt x="1137" y="479"/>
                    <a:pt x="1137" y="479"/>
                    <a:pt x="1137" y="479"/>
                  </a:cubicBezTo>
                  <a:cubicBezTo>
                    <a:pt x="1155" y="483"/>
                    <a:pt x="1172" y="488"/>
                    <a:pt x="1189" y="494"/>
                  </a:cubicBezTo>
                  <a:cubicBezTo>
                    <a:pt x="1314" y="394"/>
                    <a:pt x="1314" y="394"/>
                    <a:pt x="1314" y="394"/>
                  </a:cubicBezTo>
                  <a:cubicBezTo>
                    <a:pt x="1330" y="406"/>
                    <a:pt x="1349" y="413"/>
                    <a:pt x="1371" y="413"/>
                  </a:cubicBezTo>
                  <a:cubicBezTo>
                    <a:pt x="1422" y="413"/>
                    <a:pt x="1464" y="371"/>
                    <a:pt x="1464" y="320"/>
                  </a:cubicBezTo>
                  <a:cubicBezTo>
                    <a:pt x="1464" y="306"/>
                    <a:pt x="1460" y="292"/>
                    <a:pt x="1455" y="280"/>
                  </a:cubicBezTo>
                  <a:cubicBezTo>
                    <a:pt x="1602" y="160"/>
                    <a:pt x="1602" y="160"/>
                    <a:pt x="1602" y="160"/>
                  </a:cubicBezTo>
                  <a:cubicBezTo>
                    <a:pt x="1602" y="1164"/>
                    <a:pt x="1602" y="1164"/>
                    <a:pt x="1602" y="1164"/>
                  </a:cubicBezTo>
                  <a:cubicBezTo>
                    <a:pt x="1450" y="1164"/>
                    <a:pt x="1450" y="1164"/>
                    <a:pt x="1450" y="1164"/>
                  </a:cubicBezTo>
                  <a:cubicBezTo>
                    <a:pt x="1446" y="1171"/>
                    <a:pt x="1442" y="1178"/>
                    <a:pt x="1438" y="1185"/>
                  </a:cubicBezTo>
                  <a:cubicBezTo>
                    <a:pt x="1460" y="1208"/>
                    <a:pt x="1460" y="1208"/>
                    <a:pt x="1460" y="1208"/>
                  </a:cubicBezTo>
                  <a:cubicBezTo>
                    <a:pt x="1624" y="1208"/>
                    <a:pt x="1624" y="1208"/>
                    <a:pt x="1624" y="1208"/>
                  </a:cubicBezTo>
                  <a:cubicBezTo>
                    <a:pt x="1636" y="1208"/>
                    <a:pt x="1646" y="1198"/>
                    <a:pt x="1646" y="1186"/>
                  </a:cubicBezTo>
                  <a:cubicBezTo>
                    <a:pt x="1646" y="22"/>
                    <a:pt x="1646" y="22"/>
                    <a:pt x="1646" y="22"/>
                  </a:cubicBezTo>
                  <a:cubicBezTo>
                    <a:pt x="1646" y="10"/>
                    <a:pt x="1636" y="0"/>
                    <a:pt x="1624" y="0"/>
                  </a:cubicBezTo>
                  <a:close/>
                  <a:moveTo>
                    <a:pt x="702" y="400"/>
                  </a:moveTo>
                  <a:cubicBezTo>
                    <a:pt x="729" y="400"/>
                    <a:pt x="751" y="422"/>
                    <a:pt x="751" y="449"/>
                  </a:cubicBezTo>
                  <a:cubicBezTo>
                    <a:pt x="751" y="476"/>
                    <a:pt x="729" y="498"/>
                    <a:pt x="702" y="498"/>
                  </a:cubicBezTo>
                  <a:cubicBezTo>
                    <a:pt x="675" y="498"/>
                    <a:pt x="653" y="476"/>
                    <a:pt x="653" y="449"/>
                  </a:cubicBezTo>
                  <a:cubicBezTo>
                    <a:pt x="653" y="422"/>
                    <a:pt x="675" y="400"/>
                    <a:pt x="702" y="400"/>
                  </a:cubicBezTo>
                  <a:close/>
                  <a:moveTo>
                    <a:pt x="440" y="688"/>
                  </a:moveTo>
                  <a:cubicBezTo>
                    <a:pt x="467" y="688"/>
                    <a:pt x="489" y="710"/>
                    <a:pt x="489" y="737"/>
                  </a:cubicBezTo>
                  <a:cubicBezTo>
                    <a:pt x="489" y="764"/>
                    <a:pt x="467" y="786"/>
                    <a:pt x="440" y="786"/>
                  </a:cubicBezTo>
                  <a:cubicBezTo>
                    <a:pt x="413" y="786"/>
                    <a:pt x="391" y="764"/>
                    <a:pt x="391" y="737"/>
                  </a:cubicBezTo>
                  <a:cubicBezTo>
                    <a:pt x="391" y="710"/>
                    <a:pt x="413" y="688"/>
                    <a:pt x="440" y="688"/>
                  </a:cubicBezTo>
                  <a:close/>
                  <a:moveTo>
                    <a:pt x="1371" y="369"/>
                  </a:moveTo>
                  <a:cubicBezTo>
                    <a:pt x="1344" y="369"/>
                    <a:pt x="1322" y="347"/>
                    <a:pt x="1322" y="320"/>
                  </a:cubicBezTo>
                  <a:cubicBezTo>
                    <a:pt x="1322" y="293"/>
                    <a:pt x="1344" y="271"/>
                    <a:pt x="1371" y="271"/>
                  </a:cubicBezTo>
                  <a:cubicBezTo>
                    <a:pt x="1398" y="271"/>
                    <a:pt x="1420" y="293"/>
                    <a:pt x="1420" y="320"/>
                  </a:cubicBezTo>
                  <a:cubicBezTo>
                    <a:pt x="1420" y="347"/>
                    <a:pt x="1398" y="369"/>
                    <a:pt x="1371" y="369"/>
                  </a:cubicBezTo>
                  <a:close/>
                  <a:moveTo>
                    <a:pt x="1217" y="665"/>
                  </a:moveTo>
                  <a:cubicBezTo>
                    <a:pt x="1111" y="750"/>
                    <a:pt x="1111" y="750"/>
                    <a:pt x="1111" y="750"/>
                  </a:cubicBezTo>
                  <a:cubicBezTo>
                    <a:pt x="1090" y="733"/>
                    <a:pt x="1064" y="723"/>
                    <a:pt x="1035" y="723"/>
                  </a:cubicBezTo>
                  <a:cubicBezTo>
                    <a:pt x="997" y="723"/>
                    <a:pt x="963" y="741"/>
                    <a:pt x="942" y="769"/>
                  </a:cubicBezTo>
                  <a:cubicBezTo>
                    <a:pt x="801" y="701"/>
                    <a:pt x="801" y="701"/>
                    <a:pt x="801" y="701"/>
                  </a:cubicBezTo>
                  <a:cubicBezTo>
                    <a:pt x="788" y="714"/>
                    <a:pt x="776" y="727"/>
                    <a:pt x="766" y="742"/>
                  </a:cubicBezTo>
                  <a:cubicBezTo>
                    <a:pt x="919" y="816"/>
                    <a:pt x="919" y="816"/>
                    <a:pt x="919" y="816"/>
                  </a:cubicBezTo>
                  <a:cubicBezTo>
                    <a:pt x="917" y="824"/>
                    <a:pt x="916" y="834"/>
                    <a:pt x="916" y="843"/>
                  </a:cubicBezTo>
                  <a:cubicBezTo>
                    <a:pt x="916" y="909"/>
                    <a:pt x="969" y="963"/>
                    <a:pt x="1035" y="963"/>
                  </a:cubicBezTo>
                  <a:cubicBezTo>
                    <a:pt x="1102" y="963"/>
                    <a:pt x="1155" y="909"/>
                    <a:pt x="1155" y="843"/>
                  </a:cubicBezTo>
                  <a:cubicBezTo>
                    <a:pt x="1155" y="824"/>
                    <a:pt x="1151" y="806"/>
                    <a:pt x="1143" y="790"/>
                  </a:cubicBezTo>
                  <a:cubicBezTo>
                    <a:pt x="1258" y="698"/>
                    <a:pt x="1258" y="698"/>
                    <a:pt x="1258" y="698"/>
                  </a:cubicBezTo>
                  <a:cubicBezTo>
                    <a:pt x="1245" y="686"/>
                    <a:pt x="1231" y="675"/>
                    <a:pt x="1217" y="665"/>
                  </a:cubicBezTo>
                  <a:close/>
                  <a:moveTo>
                    <a:pt x="1035" y="915"/>
                  </a:moveTo>
                  <a:cubicBezTo>
                    <a:pt x="996" y="915"/>
                    <a:pt x="964" y="883"/>
                    <a:pt x="964" y="843"/>
                  </a:cubicBezTo>
                  <a:cubicBezTo>
                    <a:pt x="964" y="803"/>
                    <a:pt x="996" y="771"/>
                    <a:pt x="1035" y="771"/>
                  </a:cubicBezTo>
                  <a:cubicBezTo>
                    <a:pt x="1075" y="771"/>
                    <a:pt x="1107" y="803"/>
                    <a:pt x="1107" y="843"/>
                  </a:cubicBezTo>
                  <a:cubicBezTo>
                    <a:pt x="1107" y="883"/>
                    <a:pt x="1075" y="915"/>
                    <a:pt x="1035" y="91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74295" tIns="37148" rIns="74295" bIns="37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63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5A01725-98DC-4D48-9791-8132D66F0162}"/>
              </a:ext>
            </a:extLst>
          </p:cNvPr>
          <p:cNvSpPr/>
          <p:nvPr/>
        </p:nvSpPr>
        <p:spPr>
          <a:xfrm>
            <a:off x="1213849" y="1224592"/>
            <a:ext cx="7192447" cy="765676"/>
          </a:xfrm>
          <a:prstGeom prst="rect">
            <a:avLst/>
          </a:prstGeom>
          <a:solidFill>
            <a:schemeClr val="bg1"/>
          </a:solidFill>
          <a:ln w="19050">
            <a:solidFill>
              <a:srgbClr val="2E5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36000"/>
          <a:lstStyle>
            <a:lvl1pPr marL="84138" indent="-8413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>
              <a:defRPr/>
            </a:pPr>
            <a:r>
              <a:rPr lang="ru-RU" alt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Допускается возможность подтверждения </a:t>
            </a:r>
            <a:r>
              <a:rPr lang="ru-RU" altLang="x-non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альтернативного образования (неформальное и информальное обучение) и/или </a:t>
            </a:r>
            <a:r>
              <a:rPr lang="ru-RU" altLang="x-none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 или навыков в рамках одной </a:t>
            </a:r>
            <a:r>
              <a:rPr lang="ru-RU" altLang="x-none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</a:t>
            </a:r>
            <a:endParaRPr lang="ru-RU" altLang="x-none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9765" y="1317987"/>
            <a:ext cx="315036" cy="393849"/>
            <a:chOff x="4975266" y="3540716"/>
            <a:chExt cx="281985" cy="345065"/>
          </a:xfrm>
          <a:solidFill>
            <a:srgbClr val="295E7E"/>
          </a:solidFill>
        </p:grpSpPr>
        <p:sp>
          <p:nvSpPr>
            <p:cNvPr id="29" name="Freeform 42"/>
            <p:cNvSpPr>
              <a:spLocks/>
            </p:cNvSpPr>
            <p:nvPr/>
          </p:nvSpPr>
          <p:spPr bwMode="auto">
            <a:xfrm>
              <a:off x="4994713" y="3861481"/>
              <a:ext cx="48618" cy="24300"/>
            </a:xfrm>
            <a:custGeom>
              <a:avLst/>
              <a:gdLst>
                <a:gd name="T0" fmla="*/ 8 w 8"/>
                <a:gd name="T1" fmla="*/ 0 h 4"/>
                <a:gd name="T2" fmla="*/ 1 w 8"/>
                <a:gd name="T3" fmla="*/ 0 h 4"/>
                <a:gd name="T4" fmla="*/ 0 w 8"/>
                <a:gd name="T5" fmla="*/ 0 h 4"/>
                <a:gd name="T6" fmla="*/ 0 w 8"/>
                <a:gd name="T7" fmla="*/ 4 h 4"/>
                <a:gd name="T8" fmla="*/ 1 w 8"/>
                <a:gd name="T9" fmla="*/ 4 h 4"/>
                <a:gd name="T10" fmla="*/ 8 w 8"/>
                <a:gd name="T11" fmla="*/ 4 h 4"/>
                <a:gd name="T12" fmla="*/ 8 w 8"/>
                <a:gd name="T13" fmla="*/ 4 h 4"/>
                <a:gd name="T14" fmla="*/ 8 w 8"/>
                <a:gd name="T15" fmla="*/ 0 h 4"/>
                <a:gd name="T16" fmla="*/ 8 w 8"/>
                <a:gd name="T1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4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0" name="Freeform 43"/>
            <p:cNvSpPr>
              <a:spLocks/>
            </p:cNvSpPr>
            <p:nvPr/>
          </p:nvSpPr>
          <p:spPr bwMode="auto">
            <a:xfrm>
              <a:off x="5060348" y="3829890"/>
              <a:ext cx="55911" cy="55891"/>
            </a:xfrm>
            <a:custGeom>
              <a:avLst/>
              <a:gdLst>
                <a:gd name="T0" fmla="*/ 8 w 9"/>
                <a:gd name="T1" fmla="*/ 0 h 9"/>
                <a:gd name="T2" fmla="*/ 1 w 9"/>
                <a:gd name="T3" fmla="*/ 0 h 9"/>
                <a:gd name="T4" fmla="*/ 0 w 9"/>
                <a:gd name="T5" fmla="*/ 1 h 9"/>
                <a:gd name="T6" fmla="*/ 0 w 9"/>
                <a:gd name="T7" fmla="*/ 9 h 9"/>
                <a:gd name="T8" fmla="*/ 1 w 9"/>
                <a:gd name="T9" fmla="*/ 9 h 9"/>
                <a:gd name="T10" fmla="*/ 8 w 9"/>
                <a:gd name="T11" fmla="*/ 9 h 9"/>
                <a:gd name="T12" fmla="*/ 9 w 9"/>
                <a:gd name="T13" fmla="*/ 9 h 9"/>
                <a:gd name="T14" fmla="*/ 9 w 9"/>
                <a:gd name="T15" fmla="*/ 1 h 9"/>
                <a:gd name="T16" fmla="*/ 8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9" y="9"/>
                    <a:pt x="9" y="9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1" name="Freeform 44"/>
            <p:cNvSpPr>
              <a:spLocks/>
            </p:cNvSpPr>
            <p:nvPr/>
          </p:nvSpPr>
          <p:spPr bwMode="auto">
            <a:xfrm>
              <a:off x="5135706" y="3771569"/>
              <a:ext cx="48618" cy="114212"/>
            </a:xfrm>
            <a:custGeom>
              <a:avLst/>
              <a:gdLst>
                <a:gd name="T0" fmla="*/ 7 w 8"/>
                <a:gd name="T1" fmla="*/ 0 h 19"/>
                <a:gd name="T2" fmla="*/ 0 w 8"/>
                <a:gd name="T3" fmla="*/ 0 h 19"/>
                <a:gd name="T4" fmla="*/ 0 w 8"/>
                <a:gd name="T5" fmla="*/ 1 h 19"/>
                <a:gd name="T6" fmla="*/ 0 w 8"/>
                <a:gd name="T7" fmla="*/ 19 h 19"/>
                <a:gd name="T8" fmla="*/ 0 w 8"/>
                <a:gd name="T9" fmla="*/ 19 h 19"/>
                <a:gd name="T10" fmla="*/ 7 w 8"/>
                <a:gd name="T11" fmla="*/ 19 h 19"/>
                <a:gd name="T12" fmla="*/ 8 w 8"/>
                <a:gd name="T13" fmla="*/ 19 h 19"/>
                <a:gd name="T14" fmla="*/ 8 w 8"/>
                <a:gd name="T15" fmla="*/ 1 h 19"/>
                <a:gd name="T16" fmla="*/ 7 w 8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9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2" name="Freeform 45"/>
            <p:cNvSpPr>
              <a:spLocks/>
            </p:cNvSpPr>
            <p:nvPr/>
          </p:nvSpPr>
          <p:spPr bwMode="auto">
            <a:xfrm>
              <a:off x="5203771" y="3715679"/>
              <a:ext cx="53480" cy="170102"/>
            </a:xfrm>
            <a:custGeom>
              <a:avLst/>
              <a:gdLst>
                <a:gd name="T0" fmla="*/ 8 w 9"/>
                <a:gd name="T1" fmla="*/ 0 h 28"/>
                <a:gd name="T2" fmla="*/ 1 w 9"/>
                <a:gd name="T3" fmla="*/ 0 h 28"/>
                <a:gd name="T4" fmla="*/ 0 w 9"/>
                <a:gd name="T5" fmla="*/ 1 h 28"/>
                <a:gd name="T6" fmla="*/ 0 w 9"/>
                <a:gd name="T7" fmla="*/ 28 h 28"/>
                <a:gd name="T8" fmla="*/ 1 w 9"/>
                <a:gd name="T9" fmla="*/ 28 h 28"/>
                <a:gd name="T10" fmla="*/ 8 w 9"/>
                <a:gd name="T11" fmla="*/ 28 h 28"/>
                <a:gd name="T12" fmla="*/ 9 w 9"/>
                <a:gd name="T13" fmla="*/ 28 h 28"/>
                <a:gd name="T14" fmla="*/ 9 w 9"/>
                <a:gd name="T15" fmla="*/ 1 h 28"/>
                <a:gd name="T16" fmla="*/ 8 w 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28">
                  <a:moveTo>
                    <a:pt x="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1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8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3" name="Freeform 46"/>
            <p:cNvSpPr>
              <a:spLocks/>
            </p:cNvSpPr>
            <p:nvPr/>
          </p:nvSpPr>
          <p:spPr bwMode="auto">
            <a:xfrm>
              <a:off x="5067640" y="3540716"/>
              <a:ext cx="55911" cy="65611"/>
            </a:xfrm>
            <a:custGeom>
              <a:avLst/>
              <a:gdLst>
                <a:gd name="T0" fmla="*/ 5 w 9"/>
                <a:gd name="T1" fmla="*/ 10 h 11"/>
                <a:gd name="T2" fmla="*/ 8 w 9"/>
                <a:gd name="T3" fmla="*/ 4 h 11"/>
                <a:gd name="T4" fmla="*/ 5 w 9"/>
                <a:gd name="T5" fmla="*/ 0 h 11"/>
                <a:gd name="T6" fmla="*/ 0 w 9"/>
                <a:gd name="T7" fmla="*/ 4 h 11"/>
                <a:gd name="T8" fmla="*/ 5 w 9"/>
                <a:gd name="T9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5" y="10"/>
                  </a:moveTo>
                  <a:cubicBezTo>
                    <a:pt x="8" y="10"/>
                    <a:pt x="8" y="7"/>
                    <a:pt x="8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1" y="8"/>
                    <a:pt x="4" y="11"/>
                    <a:pt x="5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7" name="Freeform 47"/>
            <p:cNvSpPr>
              <a:spLocks/>
            </p:cNvSpPr>
            <p:nvPr/>
          </p:nvSpPr>
          <p:spPr bwMode="auto">
            <a:xfrm>
              <a:off x="4980128" y="3722969"/>
              <a:ext cx="87513" cy="106922"/>
            </a:xfrm>
            <a:custGeom>
              <a:avLst/>
              <a:gdLst>
                <a:gd name="T0" fmla="*/ 12 w 14"/>
                <a:gd name="T1" fmla="*/ 1 h 18"/>
                <a:gd name="T2" fmla="*/ 10 w 14"/>
                <a:gd name="T3" fmla="*/ 0 h 18"/>
                <a:gd name="T4" fmla="*/ 8 w 14"/>
                <a:gd name="T5" fmla="*/ 6 h 18"/>
                <a:gd name="T6" fmla="*/ 1 w 14"/>
                <a:gd name="T7" fmla="*/ 14 h 18"/>
                <a:gd name="T8" fmla="*/ 1 w 14"/>
                <a:gd name="T9" fmla="*/ 17 h 18"/>
                <a:gd name="T10" fmla="*/ 4 w 14"/>
                <a:gd name="T11" fmla="*/ 17 h 18"/>
                <a:gd name="T12" fmla="*/ 12 w 14"/>
                <a:gd name="T13" fmla="*/ 9 h 18"/>
                <a:gd name="T14" fmla="*/ 13 w 14"/>
                <a:gd name="T15" fmla="*/ 8 h 18"/>
                <a:gd name="T16" fmla="*/ 14 w 14"/>
                <a:gd name="T17" fmla="*/ 3 h 18"/>
                <a:gd name="T18" fmla="*/ 12 w 14"/>
                <a:gd name="T1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8">
                  <a:moveTo>
                    <a:pt x="12" y="1"/>
                  </a:moveTo>
                  <a:cubicBezTo>
                    <a:pt x="11" y="1"/>
                    <a:pt x="10" y="0"/>
                    <a:pt x="10" y="0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" y="18"/>
                    <a:pt x="4" y="18"/>
                    <a:pt x="4" y="1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3" y="2"/>
                    <a:pt x="13" y="2"/>
                    <a:pt x="1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8" name="Freeform 48"/>
            <p:cNvSpPr>
              <a:spLocks/>
            </p:cNvSpPr>
            <p:nvPr/>
          </p:nvSpPr>
          <p:spPr bwMode="auto">
            <a:xfrm>
              <a:off x="5104104" y="3606327"/>
              <a:ext cx="80220" cy="48601"/>
            </a:xfrm>
            <a:custGeom>
              <a:avLst/>
              <a:gdLst>
                <a:gd name="T0" fmla="*/ 6 w 13"/>
                <a:gd name="T1" fmla="*/ 8 h 8"/>
                <a:gd name="T2" fmla="*/ 12 w 13"/>
                <a:gd name="T3" fmla="*/ 4 h 8"/>
                <a:gd name="T4" fmla="*/ 12 w 13"/>
                <a:gd name="T5" fmla="*/ 1 h 8"/>
                <a:gd name="T6" fmla="*/ 10 w 13"/>
                <a:gd name="T7" fmla="*/ 1 h 8"/>
                <a:gd name="T8" fmla="*/ 5 w 13"/>
                <a:gd name="T9" fmla="*/ 4 h 8"/>
                <a:gd name="T10" fmla="*/ 1 w 13"/>
                <a:gd name="T11" fmla="*/ 3 h 8"/>
                <a:gd name="T12" fmla="*/ 1 w 13"/>
                <a:gd name="T13" fmla="*/ 5 h 8"/>
                <a:gd name="T14" fmla="*/ 0 w 13"/>
                <a:gd name="T15" fmla="*/ 7 h 8"/>
                <a:gd name="T16" fmla="*/ 5 w 13"/>
                <a:gd name="T17" fmla="*/ 8 h 8"/>
                <a:gd name="T18" fmla="*/ 6 w 1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8">
                  <a:moveTo>
                    <a:pt x="6" y="8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3" y="3"/>
                    <a:pt x="13" y="2"/>
                    <a:pt x="12" y="1"/>
                  </a:cubicBezTo>
                  <a:cubicBezTo>
                    <a:pt x="12" y="1"/>
                    <a:pt x="11" y="0"/>
                    <a:pt x="10" y="1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1" y="5"/>
                  </a:cubicBezTo>
                  <a:cubicBezTo>
                    <a:pt x="1" y="6"/>
                    <a:pt x="0" y="7"/>
                    <a:pt x="0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39" name="Freeform 49"/>
            <p:cNvSpPr>
              <a:spLocks/>
            </p:cNvSpPr>
            <p:nvPr/>
          </p:nvSpPr>
          <p:spPr bwMode="auto">
            <a:xfrm>
              <a:off x="4975266" y="3606327"/>
              <a:ext cx="140993" cy="211413"/>
            </a:xfrm>
            <a:custGeom>
              <a:avLst/>
              <a:gdLst>
                <a:gd name="T0" fmla="*/ 18 w 23"/>
                <a:gd name="T1" fmla="*/ 17 h 35"/>
                <a:gd name="T2" fmla="*/ 21 w 23"/>
                <a:gd name="T3" fmla="*/ 5 h 35"/>
                <a:gd name="T4" fmla="*/ 21 w 23"/>
                <a:gd name="T5" fmla="*/ 2 h 35"/>
                <a:gd name="T6" fmla="*/ 20 w 23"/>
                <a:gd name="T7" fmla="*/ 2 h 35"/>
                <a:gd name="T8" fmla="*/ 19 w 23"/>
                <a:gd name="T9" fmla="*/ 7 h 35"/>
                <a:gd name="T10" fmla="*/ 20 w 23"/>
                <a:gd name="T11" fmla="*/ 3 h 35"/>
                <a:gd name="T12" fmla="*/ 20 w 23"/>
                <a:gd name="T13" fmla="*/ 2 h 35"/>
                <a:gd name="T14" fmla="*/ 20 w 23"/>
                <a:gd name="T15" fmla="*/ 1 h 35"/>
                <a:gd name="T16" fmla="*/ 19 w 23"/>
                <a:gd name="T17" fmla="*/ 1 h 35"/>
                <a:gd name="T18" fmla="*/ 18 w 23"/>
                <a:gd name="T19" fmla="*/ 2 h 35"/>
                <a:gd name="T20" fmla="*/ 19 w 23"/>
                <a:gd name="T21" fmla="*/ 3 h 35"/>
                <a:gd name="T22" fmla="*/ 18 w 23"/>
                <a:gd name="T23" fmla="*/ 6 h 35"/>
                <a:gd name="T24" fmla="*/ 17 w 23"/>
                <a:gd name="T25" fmla="*/ 0 h 35"/>
                <a:gd name="T26" fmla="*/ 17 w 23"/>
                <a:gd name="T27" fmla="*/ 0 h 35"/>
                <a:gd name="T28" fmla="*/ 17 w 23"/>
                <a:gd name="T29" fmla="*/ 0 h 35"/>
                <a:gd name="T30" fmla="*/ 15 w 23"/>
                <a:gd name="T31" fmla="*/ 0 h 35"/>
                <a:gd name="T32" fmla="*/ 8 w 23"/>
                <a:gd name="T33" fmla="*/ 0 h 35"/>
                <a:gd name="T34" fmla="*/ 1 w 23"/>
                <a:gd name="T35" fmla="*/ 5 h 35"/>
                <a:gd name="T36" fmla="*/ 1 w 23"/>
                <a:gd name="T37" fmla="*/ 8 h 35"/>
                <a:gd name="T38" fmla="*/ 4 w 23"/>
                <a:gd name="T39" fmla="*/ 8 h 35"/>
                <a:gd name="T40" fmla="*/ 4 w 23"/>
                <a:gd name="T41" fmla="*/ 8 h 35"/>
                <a:gd name="T42" fmla="*/ 9 w 23"/>
                <a:gd name="T43" fmla="*/ 4 h 35"/>
                <a:gd name="T44" fmla="*/ 13 w 23"/>
                <a:gd name="T45" fmla="*/ 4 h 35"/>
                <a:gd name="T46" fmla="*/ 12 w 23"/>
                <a:gd name="T47" fmla="*/ 4 h 35"/>
                <a:gd name="T48" fmla="*/ 9 w 23"/>
                <a:gd name="T49" fmla="*/ 15 h 35"/>
                <a:gd name="T50" fmla="*/ 10 w 23"/>
                <a:gd name="T51" fmla="*/ 16 h 35"/>
                <a:gd name="T52" fmla="*/ 14 w 23"/>
                <a:gd name="T53" fmla="*/ 20 h 35"/>
                <a:gd name="T54" fmla="*/ 18 w 23"/>
                <a:gd name="T55" fmla="*/ 24 h 35"/>
                <a:gd name="T56" fmla="*/ 17 w 23"/>
                <a:gd name="T57" fmla="*/ 32 h 35"/>
                <a:gd name="T58" fmla="*/ 19 w 23"/>
                <a:gd name="T59" fmla="*/ 35 h 35"/>
                <a:gd name="T60" fmla="*/ 22 w 23"/>
                <a:gd name="T61" fmla="*/ 33 h 35"/>
                <a:gd name="T62" fmla="*/ 23 w 23"/>
                <a:gd name="T63" fmla="*/ 24 h 35"/>
                <a:gd name="T64" fmla="*/ 23 w 23"/>
                <a:gd name="T65" fmla="*/ 22 h 35"/>
                <a:gd name="T66" fmla="*/ 18 w 23"/>
                <a:gd name="T67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35">
                  <a:moveTo>
                    <a:pt x="18" y="17"/>
                  </a:moveTo>
                  <a:cubicBezTo>
                    <a:pt x="19" y="10"/>
                    <a:pt x="21" y="6"/>
                    <a:pt x="21" y="5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5"/>
                    <a:pt x="19" y="7"/>
                    <a:pt x="19" y="7"/>
                  </a:cubicBezTo>
                  <a:cubicBezTo>
                    <a:pt x="19" y="7"/>
                    <a:pt x="20" y="4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19" y="1"/>
                    <a:pt x="19" y="1"/>
                  </a:cubicBezTo>
                  <a:cubicBezTo>
                    <a:pt x="19" y="1"/>
                    <a:pt x="18" y="2"/>
                    <a:pt x="18" y="2"/>
                  </a:cubicBezTo>
                  <a:cubicBezTo>
                    <a:pt x="18" y="2"/>
                    <a:pt x="18" y="2"/>
                    <a:pt x="19" y="3"/>
                  </a:cubicBezTo>
                  <a:cubicBezTo>
                    <a:pt x="19" y="3"/>
                    <a:pt x="18" y="4"/>
                    <a:pt x="18" y="6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0"/>
                    <a:pt x="15" y="0"/>
                    <a:pt x="15" y="0"/>
                  </a:cubicBezTo>
                  <a:cubicBezTo>
                    <a:pt x="13" y="0"/>
                    <a:pt x="11" y="0"/>
                    <a:pt x="8" y="0"/>
                  </a:cubicBezTo>
                  <a:cubicBezTo>
                    <a:pt x="8" y="0"/>
                    <a:pt x="1" y="5"/>
                    <a:pt x="1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9" y="4"/>
                    <a:pt x="9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7"/>
                    <a:pt x="9" y="13"/>
                    <a:pt x="9" y="15"/>
                  </a:cubicBezTo>
                  <a:cubicBezTo>
                    <a:pt x="9" y="15"/>
                    <a:pt x="10" y="15"/>
                    <a:pt x="10" y="16"/>
                  </a:cubicBezTo>
                  <a:cubicBezTo>
                    <a:pt x="10" y="16"/>
                    <a:pt x="11" y="18"/>
                    <a:pt x="14" y="20"/>
                  </a:cubicBezTo>
                  <a:cubicBezTo>
                    <a:pt x="14" y="20"/>
                    <a:pt x="18" y="24"/>
                    <a:pt x="18" y="24"/>
                  </a:cubicBezTo>
                  <a:cubicBezTo>
                    <a:pt x="18" y="24"/>
                    <a:pt x="17" y="32"/>
                    <a:pt x="17" y="32"/>
                  </a:cubicBezTo>
                  <a:cubicBezTo>
                    <a:pt x="17" y="34"/>
                    <a:pt x="18" y="35"/>
                    <a:pt x="19" y="35"/>
                  </a:cubicBezTo>
                  <a:cubicBezTo>
                    <a:pt x="20" y="35"/>
                    <a:pt x="21" y="35"/>
                    <a:pt x="22" y="33"/>
                  </a:cubicBezTo>
                  <a:cubicBezTo>
                    <a:pt x="22" y="33"/>
                    <a:pt x="23" y="24"/>
                    <a:pt x="23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2" y="21"/>
                    <a:pt x="18" y="17"/>
                    <a:pt x="1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96915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Картинки по запросу астана контуры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72"/>
          <a:stretch/>
        </p:blipFill>
        <p:spPr bwMode="auto">
          <a:xfrm>
            <a:off x="3754963" y="5325561"/>
            <a:ext cx="5382285" cy="14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1466" y="265236"/>
          <a:ext cx="1465" cy="1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2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265236"/>
                        <a:ext cx="1465" cy="14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4"/>
            </p:custDataLst>
          </p:nvPr>
        </p:nvSpPr>
        <p:spPr bwMode="gray">
          <a:xfrm>
            <a:off x="0" y="263769"/>
            <a:ext cx="146538" cy="146538"/>
          </a:xfrm>
          <a:prstGeom prst="rect">
            <a:avLst/>
          </a:prstGeom>
          <a:solidFill>
            <a:srgbClr val="295E7E"/>
          </a:solidFill>
          <a:ln w="9525" cap="rnd" cmpd="sng" algn="ctr">
            <a:solidFill>
              <a:srgbClr val="295E7E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 defTabSz="844083">
              <a:spcBef>
                <a:spcPct val="0"/>
              </a:spcBef>
              <a:spcAft>
                <a:spcPct val="0"/>
              </a:spcAft>
              <a:defRPr/>
            </a:pPr>
            <a:endParaRPr lang="en-US" sz="1292" dirty="0">
              <a:solidFill>
                <a:srgbClr val="FFFFFF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15" name="Slide Number Placeholder 4">
            <a:extLst>
              <a:ext uri="{FF2B5EF4-FFF2-40B4-BE49-F238E27FC236}">
                <a16:creationId xmlns:a16="http://schemas.microsoft.com/office/drawing/2014/main" xmlns="" id="{41689070-7504-4AAC-A509-41953231CAA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509EF-DAD2-4E35-BCF1-E3545EBC95BB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41009BB-6A7F-4282-8777-2394674BB5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23" y="20004"/>
            <a:ext cx="933277" cy="62855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82880" y="51014"/>
            <a:ext cx="802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ПРОЕКТ ЗАКОНА РК  «О ПРОФЕССИОНАЛЬНЫХ КВАЛИФИКАЦИЯХ»: </a:t>
            </a:r>
          </a:p>
          <a:p>
            <a:pPr marL="0" lvl="1" algn="just" defTabSz="1219170" fontAlgn="base">
              <a:buClr>
                <a:schemeClr val="tx2"/>
              </a:buClr>
              <a:buSzPct val="110000"/>
              <a:tabLst>
                <a:tab pos="360363" algn="l"/>
              </a:tabLst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МЕРЫ СТИМУЛИРОВАНИЯ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8052" y="724886"/>
            <a:ext cx="8246533" cy="0"/>
          </a:xfrm>
          <a:prstGeom prst="line">
            <a:avLst/>
          </a:prstGeom>
          <a:ln w="28575" cmpd="sng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8052" y="669387"/>
            <a:ext cx="8246533" cy="0"/>
          </a:xfrm>
          <a:prstGeom prst="line">
            <a:avLst/>
          </a:prstGeom>
          <a:ln w="50800" cmpd="sng">
            <a:solidFill>
              <a:srgbClr val="2E58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56859AF-06BE-4117-8F83-5E39DBE20824}"/>
              </a:ext>
            </a:extLst>
          </p:cNvPr>
          <p:cNvSpPr/>
          <p:nvPr/>
        </p:nvSpPr>
        <p:spPr>
          <a:xfrm>
            <a:off x="8402166" y="6522982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67023" y="2161657"/>
            <a:ext cx="2667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ru-RU" sz="1200" dirty="0">
                <a:latin typeface="Trebuchet MS" panose="020B0603020202020204" pitchFamily="34" charset="0"/>
                <a:cs typeface="Arial" pitchFamily="34" charset="0"/>
              </a:rPr>
              <a:t>Компенсации и гарантии от работодателей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67024" y="5151419"/>
            <a:ext cx="27292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ru-RU" sz="1200" dirty="0">
                <a:latin typeface="Trebuchet MS" panose="020B0603020202020204" pitchFamily="34" charset="0"/>
                <a:cs typeface="Arial" pitchFamily="34" charset="0"/>
              </a:rPr>
              <a:t>Декларировании деятельности для работодателей, отправляющих своих работников повышать квалификацию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0214" y="3881191"/>
            <a:ext cx="27545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300"/>
              </a:spcAft>
            </a:pPr>
            <a:r>
              <a:rPr lang="ru-RU" sz="1200" dirty="0">
                <a:latin typeface="Trebuchet MS" panose="020B0603020202020204" pitchFamily="34" charset="0"/>
                <a:cs typeface="Arial" pitchFamily="34" charset="0"/>
              </a:rPr>
              <a:t>Выдача ваучеров на признание </a:t>
            </a:r>
            <a:r>
              <a:rPr lang="ru-RU" sz="1200" dirty="0" err="1">
                <a:latin typeface="Trebuchet MS" panose="020B0603020202020204" pitchFamily="34" charset="0"/>
                <a:cs typeface="Arial" pitchFamily="34" charset="0"/>
              </a:rPr>
              <a:t>профквалификаций</a:t>
            </a:r>
            <a:endParaRPr lang="ru-RU" sz="1200" dirty="0">
              <a:latin typeface="Trebuchet MS" panose="020B0603020202020204" pitchFamily="34" charset="0"/>
              <a:cs typeface="Arial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F248F98-0C36-75CA-34B8-2E7CF773029B}"/>
              </a:ext>
            </a:extLst>
          </p:cNvPr>
          <p:cNvSpPr/>
          <p:nvPr/>
        </p:nvSpPr>
        <p:spPr>
          <a:xfrm>
            <a:off x="4130469" y="1702367"/>
            <a:ext cx="4883991" cy="1597093"/>
          </a:xfrm>
          <a:prstGeom prst="rect">
            <a:avLst/>
          </a:prstGeom>
          <a:solidFill>
            <a:srgbClr val="295E7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Признание профквалификаций за счет средств работодателя или иных средств не запрещенных законодательством </a:t>
            </a:r>
            <a:r>
              <a:rPr lang="ru-RU" sz="105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</a:p>
          <a:p>
            <a:pPr algn="just"/>
            <a:endParaRPr lang="en-US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период признания </a:t>
            </a:r>
            <a:r>
              <a:rPr lang="ru-RU" sz="1050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профквалификации</a:t>
            </a:r>
            <a:r>
              <a:rPr lang="en-US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/>
            <a:r>
              <a:rPr lang="ru-RU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сохранение места </a:t>
            </a:r>
            <a:r>
              <a:rPr lang="ru-RU" sz="105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buFontTx/>
              <a:buChar char="-"/>
            </a:pPr>
            <a:r>
              <a:rPr lang="ru-RU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 от работы либо выполнение работы на условиях неполного рабочего времени</a:t>
            </a:r>
            <a:r>
              <a:rPr lang="en-US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работа в режиме гибкого рабочего </a:t>
            </a:r>
            <a:r>
              <a:rPr lang="ru-RU" sz="105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buFontTx/>
              <a:buChar char="-"/>
            </a:pPr>
            <a:r>
              <a:rPr lang="ru-RU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 средней заработной платы и суточных по основному месту </a:t>
            </a:r>
            <a:r>
              <a:rPr lang="ru-RU" sz="105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1050" dirty="0">
              <a:solidFill>
                <a:srgbClr val="FFC000"/>
              </a:solidFill>
              <a:latin typeface="Trebuchet MS" panose="020B0603020202020204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6130" y="5187585"/>
            <a:ext cx="571500" cy="4857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5586" y="2109488"/>
            <a:ext cx="552450" cy="4476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2261" y="3803487"/>
            <a:ext cx="495300" cy="590550"/>
          </a:xfrm>
          <a:prstGeom prst="rect">
            <a:avLst/>
          </a:prstGeom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EC5E3035-064F-D6CF-48E6-34024D2CFF80}"/>
              </a:ext>
            </a:extLst>
          </p:cNvPr>
          <p:cNvGrpSpPr/>
          <p:nvPr/>
        </p:nvGrpSpPr>
        <p:grpSpPr>
          <a:xfrm>
            <a:off x="1156902" y="1285068"/>
            <a:ext cx="1845331" cy="417299"/>
            <a:chOff x="343352" y="1022697"/>
            <a:chExt cx="4281499" cy="1014060"/>
          </a:xfrm>
        </p:grpSpPr>
        <p:sp>
          <p:nvSpPr>
            <p:cNvPr id="28" name="ee4pHeader1">
              <a:extLst>
                <a:ext uri="{FF2B5EF4-FFF2-40B4-BE49-F238E27FC236}">
                  <a16:creationId xmlns:a16="http://schemas.microsoft.com/office/drawing/2014/main" xmlns="" id="{4B0D9590-5F58-1237-AB18-AE977D552E1B}"/>
                </a:ext>
              </a:extLst>
            </p:cNvPr>
            <p:cNvSpPr txBox="1"/>
            <p:nvPr/>
          </p:nvSpPr>
          <p:spPr>
            <a:xfrm>
              <a:off x="343352" y="1022697"/>
              <a:ext cx="4281499" cy="879678"/>
            </a:xfrm>
            <a:prstGeom prst="rect">
              <a:avLst/>
            </a:prstGeom>
            <a:noFill/>
            <a:ln cap="rnd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/>
            <a:p>
              <a:pPr marL="0" lvl="3" algn="ctr"/>
              <a:r>
                <a:rPr lang="ru-RU" sz="1600" dirty="0">
                  <a:solidFill>
                    <a:srgbClr val="295E7E"/>
                  </a:solidFill>
                  <a:latin typeface="Trebuchet MS" panose="020B0603020202020204" pitchFamily="34" charset="0"/>
                </a:rPr>
                <a:t>МЕРЫ</a:t>
              </a:r>
              <a:endParaRPr lang="ru-RU" sz="1600" dirty="0">
                <a:latin typeface="Trebuchet MS" panose="020B0603020202020204" pitchFamily="34" charset="0"/>
                <a:cs typeface="Segoe UI Light" panose="020B0502040204020203" pitchFamily="34" charset="0"/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xmlns="" id="{4F7A39A9-FF83-8910-1D53-E1390BA68A1E}"/>
                </a:ext>
              </a:extLst>
            </p:cNvPr>
            <p:cNvCxnSpPr/>
            <p:nvPr/>
          </p:nvCxnSpPr>
          <p:spPr>
            <a:xfrm flipV="1">
              <a:off x="590116" y="2020884"/>
              <a:ext cx="3787974" cy="15873"/>
            </a:xfrm>
            <a:prstGeom prst="line">
              <a:avLst/>
            </a:prstGeom>
            <a:ln w="19050" cap="rnd" cmpd="sng" algn="ctr">
              <a:solidFill>
                <a:srgbClr val="B2B2B2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1F248F98-0C36-75CA-34B8-2E7CF773029B}"/>
              </a:ext>
            </a:extLst>
          </p:cNvPr>
          <p:cNvSpPr/>
          <p:nvPr/>
        </p:nvSpPr>
        <p:spPr>
          <a:xfrm>
            <a:off x="4130469" y="3842074"/>
            <a:ext cx="4883991" cy="631262"/>
          </a:xfrm>
          <a:prstGeom prst="rect">
            <a:avLst/>
          </a:prstGeom>
          <a:solidFill>
            <a:srgbClr val="295E7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безработным возможности прохождения процедуры признания профессиональных </a:t>
            </a:r>
            <a:r>
              <a:rPr lang="ru-RU" sz="105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квалификаций на бесплатной основе</a:t>
            </a:r>
            <a:endParaRPr lang="en-US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1F248F98-0C36-75CA-34B8-2E7CF773029B}"/>
              </a:ext>
            </a:extLst>
          </p:cNvPr>
          <p:cNvSpPr/>
          <p:nvPr/>
        </p:nvSpPr>
        <p:spPr>
          <a:xfrm>
            <a:off x="4130469" y="5077541"/>
            <a:ext cx="4883991" cy="777788"/>
          </a:xfrm>
          <a:prstGeom prst="rect">
            <a:avLst/>
          </a:prstGeom>
          <a:solidFill>
            <a:srgbClr val="295E7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Работодателям, все работники которых имеют документ о признании </a:t>
            </a:r>
            <a:r>
              <a:rPr lang="ru-RU" sz="105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профквалификаций, </a:t>
            </a:r>
            <a:r>
              <a:rPr lang="ru-RU" sz="105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выданный ЦППК, вручается сертификат доверия сроком на 3 года, в порядке, установленным законодательством </a:t>
            </a:r>
            <a:r>
              <a:rPr lang="ru-RU" sz="1050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РК</a:t>
            </a:r>
            <a:endParaRPr lang="ru-RU" sz="1050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Шеврон 24"/>
          <p:cNvSpPr/>
          <p:nvPr/>
        </p:nvSpPr>
        <p:spPr>
          <a:xfrm>
            <a:off x="3788047" y="1991382"/>
            <a:ext cx="189115" cy="909832"/>
          </a:xfrm>
          <a:prstGeom prst="chevron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Шеврон 37"/>
          <p:cNvSpPr/>
          <p:nvPr/>
        </p:nvSpPr>
        <p:spPr>
          <a:xfrm>
            <a:off x="3779260" y="5108251"/>
            <a:ext cx="189116" cy="716368"/>
          </a:xfrm>
          <a:prstGeom prst="chevron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Шеврон 39"/>
          <p:cNvSpPr/>
          <p:nvPr/>
        </p:nvSpPr>
        <p:spPr>
          <a:xfrm>
            <a:off x="3730788" y="3857486"/>
            <a:ext cx="152401" cy="509073"/>
          </a:xfrm>
          <a:prstGeom prst="chevron">
            <a:avLst/>
          </a:prstGeom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ru-RU" sz="1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556859AF-06BE-4117-8F83-5E39DBE20824}"/>
              </a:ext>
            </a:extLst>
          </p:cNvPr>
          <p:cNvSpPr/>
          <p:nvPr/>
        </p:nvSpPr>
        <p:spPr>
          <a:xfrm>
            <a:off x="8323536" y="6528561"/>
            <a:ext cx="707650" cy="279400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r"/>
            <a:r>
              <a:rPr lang="ru-RU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850512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MASTERWIZARD_MARGINS" val="0"/>
  <p:tag name="EE4P_STYLE_ID" val="6tSxxaFl"/>
  <p:tag name="EE4P_STYLE_NAME" val="KZ Labor Market Vision 2025 Grid A4"/>
  <p:tag name="THINKCELLPRESENTATIONDONOTDELETE" val="&lt;?xml version=&quot;1.0&quot; encoding=&quot;UTF-16&quot; standalone=&quot;yes&quot;?&gt;&lt;root reqver=&quot;23045&quot;&gt;&lt;version val=&quot;25181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4.55130738900000064717E+00&quot;&gt;&lt;m_msothmcolidx val=&quot;0&quot;/&gt;&lt;m_rgb r=&quot;EB&quot; g=&quot;C5&quot; b=&quot;D0&quot;/&gt;&lt;m_nBrightness val=&quot;0&quot;/&gt;&lt;/elem&gt;&lt;elem m_fUsage=&quot;1.43046721000000021107E+00&quot;&gt;&lt;m_msothmcolidx val=&quot;0&quot;/&gt;&lt;m_rgb r=&quot;EE&quot; g=&quot;E8&quot; b=&quot;9A&quot;/&gt;&lt;m_nBrightness val=&quot;0&quot;/&gt;&lt;/elem&gt;&lt;elem m_fUsage=&quot;5.31441000000000163261E-01&quot;&gt;&lt;m_msothmcolidx val=&quot;0&quot;/&gt;&lt;m_rgb r=&quot;FF&quot; g=&quot;32&quot; b=&quot;1C&quot;/&gt;&lt;m_nBrightness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6/358.4865/68.59843/68.6947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7/358.4865/103.4646/103.3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3/71.99992/272.965/275.147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36/210.082/640.5827/252.04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36/114.7876/72.21693/72.2834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71/730.5/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37/566.1416/37.0785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139.2224/358.4865/68.59843/68.6947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219.1065/358.4865/103.4646/103.3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60606/71.99992/272.965/275.14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Eins"/>
  <p:tag name="EE4P_AGENDAWIZARD_PROPERTIES" val="69.73212/210.082/640.5827/252.049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69.73212/114.7876/72.21693/72.2834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PROPERTIES" val="49.5/94.96055/730.5/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Agenda"/>
  <p:tag name="EE4P_AGENDAWIZARD_PROPERTIES" val="49.5/49.03929/566.1416/37.0785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Rh66DTwT.eDNIBdCnV3t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_MODE" val="Documentation"/>
  <p:tag name="BCG_DESIGN" val="Two heading"/>
  <p:tag name="EE4P_STRETCH" val="1"/>
</p:tagLst>
</file>

<file path=ppt/theme/theme1.xml><?xml version="1.0" encoding="utf-8"?>
<a:theme xmlns:a="http://schemas.openxmlformats.org/drawingml/2006/main" name="KZ Labor Market Vision 2025 Grid A4">
  <a:themeElements>
    <a:clrScheme name="Custom 5">
      <a:dk1>
        <a:srgbClr val="545454"/>
      </a:dk1>
      <a:lt1>
        <a:sysClr val="window" lastClr="FFFFFF"/>
      </a:lt1>
      <a:dk2>
        <a:srgbClr val="295E7E"/>
      </a:dk2>
      <a:lt2>
        <a:srgbClr val="F2F2F2"/>
      </a:lt2>
      <a:accent1>
        <a:srgbClr val="163142"/>
      </a:accent1>
      <a:accent2>
        <a:srgbClr val="204962"/>
      </a:accent2>
      <a:accent3>
        <a:srgbClr val="D4DF33"/>
      </a:accent3>
      <a:accent4>
        <a:srgbClr val="4E98C6"/>
      </a:accent4>
      <a:accent5>
        <a:srgbClr val="6E6F73"/>
      </a:accent5>
      <a:accent6>
        <a:srgbClr val="2E3558"/>
      </a:accent6>
      <a:hlink>
        <a:srgbClr val="071117"/>
      </a:hlink>
      <a:folHlink>
        <a:srgbClr val="2E3558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5E7E"/>
        </a:solidFill>
        <a:ln w="9525" cap="rnd" cmpd="sng" algn="ctr">
          <a:solidFill>
            <a:srgbClr val="295E7E"/>
          </a:solidFill>
          <a:prstDash val="solid"/>
          <a:round/>
          <a:headEnd type="none" w="med" len="med"/>
          <a:tailEnd type="none" w="med" len="med"/>
        </a:ln>
      </a:spPr>
      <a:bodyPr rtlCol="0" anchor="ctr" anchorCtr="0"/>
      <a:lstStyle>
        <a:defPPr algn="ctr">
          <a:defRPr sz="1200" dirty="0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chemeClr val="tx1">
              <a:lumMod val="60000"/>
              <a:lumOff val="40000"/>
            </a:schemeClr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cap="rnd">
          <a:noFill/>
          <a:prstDash val="solid"/>
        </a:ln>
      </a:spPr>
      <a:bodyPr wrap="square" lIns="0" tIns="0" rIns="0" bIns="0" rtlCol="0" anchor="ctr" anchorCtr="0">
        <a:noAutofit/>
      </a:bodyPr>
      <a:lstStyle>
        <a:defPPr algn="ctr">
          <a:defRPr sz="1200" dirty="0" smtClean="0">
            <a:solidFill>
              <a:srgbClr val="545454"/>
            </a:solidFill>
          </a:defRPr>
        </a:defPPr>
      </a:lst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A4.potx" id="{FD128D5F-54C9-4660-96FD-399E95DF928D}" vid="{7EF5A221-22E9-434F-9846-7D43FE1E807C}"/>
    </a:ext>
  </a:extLst>
</a:theme>
</file>

<file path=ppt/theme/theme2.xml><?xml version="1.0" encoding="utf-8"?>
<a:theme xmlns:a="http://schemas.openxmlformats.org/drawingml/2006/main" name="10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F2B41BF0-6822-40B2-8EEA-6112A14C9B87}" vid="{843FEEE5-885F-4CFE-A2B9-CE5FC109F00B}"/>
    </a:ext>
  </a:extLst>
</a:theme>
</file>

<file path=ppt/theme/theme3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13758</TotalTime>
  <Words>1547</Words>
  <Application>Microsoft Office PowerPoint</Application>
  <PresentationFormat>Экран (4:3)</PresentationFormat>
  <Paragraphs>242</Paragraphs>
  <Slides>11</Slides>
  <Notes>11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  <vt:variant>
        <vt:lpstr>Произвольные показы</vt:lpstr>
      </vt:variant>
      <vt:variant>
        <vt:i4>1</vt:i4>
      </vt:variant>
    </vt:vector>
  </HeadingPairs>
  <TitlesOfParts>
    <vt:vector size="27" baseType="lpstr">
      <vt:lpstr>ＭＳ Ｐゴシック</vt:lpstr>
      <vt:lpstr>Arial</vt:lpstr>
      <vt:lpstr>Calibri</vt:lpstr>
      <vt:lpstr>Century Gothic</vt:lpstr>
      <vt:lpstr>Microsoft Sans Serif</vt:lpstr>
      <vt:lpstr>Nirmala UI</vt:lpstr>
      <vt:lpstr>Roboto Condensed</vt:lpstr>
      <vt:lpstr>Segoe UI Black</vt:lpstr>
      <vt:lpstr>Segoe UI Light</vt:lpstr>
      <vt:lpstr>Tahoma</vt:lpstr>
      <vt:lpstr>Trebuchet MS</vt:lpstr>
      <vt:lpstr>Wingdings</vt:lpstr>
      <vt:lpstr>KZ Labor Market Vision 2025 Grid A4</vt:lpstr>
      <vt:lpstr>10_Blank</vt:lpstr>
      <vt:lpstr>think-cell Slide</vt:lpstr>
      <vt:lpstr>Проект Закона Республики Казахстан  «О профессиональных квалификациях»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Format Guide Workshop</vt:lpstr>
    </vt:vector>
  </TitlesOfParts>
  <Company>Efficient Elements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The Boston Consulting Group</dc:subject>
  <dc:creator>Narendran Krishnamoorthy</dc:creator>
  <cp:lastModifiedBy>Asem K. Umirbaeva</cp:lastModifiedBy>
  <cp:revision>1444</cp:revision>
  <cp:lastPrinted>2022-09-14T12:54:39Z</cp:lastPrinted>
  <dcterms:created xsi:type="dcterms:W3CDTF">2017-05-29T08:02:31Z</dcterms:created>
  <dcterms:modified xsi:type="dcterms:W3CDTF">2022-09-19T09:05:32Z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Template Name">
    <vt:lpwstr>16x9</vt:lpwstr>
  </property>
  <property fmtid="{D5CDD505-2E9C-101B-9397-08002B2CF9AE}" pid="4" name="_NewReviewCycle">
    <vt:lpwstr/>
  </property>
</Properties>
</file>