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1946" r:id="rId3"/>
    <p:sldId id="1951" r:id="rId4"/>
    <p:sldId id="1953" r:id="rId5"/>
    <p:sldId id="1950" r:id="rId6"/>
    <p:sldId id="1940" r:id="rId7"/>
    <p:sldId id="1957" r:id="rId8"/>
    <p:sldId id="1959" r:id="rId9"/>
    <p:sldId id="1960" r:id="rId10"/>
    <p:sldId id="1961" r:id="rId11"/>
    <p:sldId id="1964" r:id="rId12"/>
    <p:sldId id="1958" r:id="rId13"/>
    <p:sldId id="1963" r:id="rId14"/>
    <p:sldId id="1974" r:id="rId15"/>
    <p:sldId id="1975" r:id="rId16"/>
    <p:sldId id="1971" r:id="rId17"/>
    <p:sldId id="1973" r:id="rId18"/>
    <p:sldId id="1968" r:id="rId19"/>
  </p:sldIdLst>
  <p:sldSz cx="12192000" cy="6858000"/>
  <p:notesSz cx="6808788" cy="994092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387026"/>
    <a:srgbClr val="FF0066"/>
    <a:srgbClr val="063E64"/>
    <a:srgbClr val="002060"/>
    <a:srgbClr val="FFFFFF"/>
    <a:srgbClr val="0091DA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.sarsenova\Downloads\&#1042;&#1089;&#1077;%20&#1080;&#1085;&#1094;&#1080;&#1076;&#1077;&#1085;&#1090;&#1099;%20(3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28272947030633"/>
          <c:y val="0"/>
          <c:w val="0.75692107606836412"/>
          <c:h val="0.780134744750046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Гос расходы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9844404548174746E-2"/>
                  <c:y val="-3.24963601517873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32-4673-A512-931B8751A260}"/>
                </c:ext>
              </c:extLst>
            </c:dLbl>
            <c:dLbl>
              <c:idx val="1"/>
              <c:layout>
                <c:manualLayout>
                  <c:x val="-5.745062836624775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32-4673-A512-931B8751A260}"/>
                </c:ext>
              </c:extLst>
            </c:dLbl>
            <c:dLbl>
              <c:idx val="2"/>
              <c:layout>
                <c:manualLayout>
                  <c:x val="-5.026929982046687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32-4673-A512-931B8751A260}"/>
                </c:ext>
              </c:extLst>
            </c:dLbl>
            <c:dLbl>
              <c:idx val="3"/>
              <c:layout>
                <c:manualLayout>
                  <c:x val="-5.1466187911430282E-2"/>
                  <c:y val="-3.2496360151786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32-4673-A512-931B8751A260}"/>
                </c:ext>
              </c:extLst>
            </c:dLbl>
            <c:dLbl>
              <c:idx val="4"/>
              <c:layout>
                <c:manualLayout>
                  <c:x val="-5.9844404548174746E-2"/>
                  <c:y val="-2.9246724136607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32-4673-A512-931B8751A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59.7</c:v>
                </c:pt>
                <c:pt idx="1">
                  <c:v>62.1</c:v>
                </c:pt>
                <c:pt idx="2">
                  <c:v>61</c:v>
                </c:pt>
                <c:pt idx="3">
                  <c:v>60</c:v>
                </c:pt>
                <c:pt idx="4">
                  <c:v>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5E-451C-8345-BAC0BB98FE2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ОСМС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5.9844404548174746E-2"/>
                  <c:y val="2.5997088121428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32-4673-A512-931B8751A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5E-451C-8345-BAC0BB98FE2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ДМС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3435068821065227E-2"/>
                  <c:y val="-5.95759720515616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F5E-451C-8345-BAC0BB98FE27}"/>
                </c:ext>
              </c:extLst>
            </c:dLbl>
            <c:dLbl>
              <c:idx val="1"/>
              <c:layout>
                <c:manualLayout>
                  <c:x val="-5.745062836624775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5E-451C-8345-BAC0BB98FE27}"/>
                </c:ext>
              </c:extLst>
            </c:dLbl>
            <c:dLbl>
              <c:idx val="2"/>
              <c:layout>
                <c:manualLayout>
                  <c:x val="-5.2663076002393866E-2"/>
                  <c:y val="-3.9973081755212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5E-451C-8345-BAC0BB98FE27}"/>
                </c:ext>
              </c:extLst>
            </c:dLbl>
            <c:dLbl>
              <c:idx val="3"/>
              <c:layout>
                <c:manualLayout>
                  <c:x val="-5.385996409335736E-2"/>
                  <c:y val="-1.2740108440609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5E-451C-8345-BAC0BB98FE27}"/>
                </c:ext>
              </c:extLst>
            </c:dLbl>
            <c:dLbl>
              <c:idx val="4"/>
              <c:layout>
                <c:manualLayout>
                  <c:x val="-5.2663076002393776E-2"/>
                  <c:y val="-5.95759720515616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5E-451C-8345-BAC0BB98F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1.3</c:v>
                </c:pt>
                <c:pt idx="1">
                  <c:v>1.4</c:v>
                </c:pt>
                <c:pt idx="2">
                  <c:v>1.4</c:v>
                </c:pt>
                <c:pt idx="3">
                  <c:v>1.6</c:v>
                </c:pt>
                <c:pt idx="4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5E-451C-8345-BAC0BB98FE2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Карманные расходы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9844404548174746E-2"/>
                  <c:y val="-3.24963601517858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32-4673-A512-931B8751A260}"/>
                </c:ext>
              </c:extLst>
            </c:dLbl>
            <c:dLbl>
              <c:idx val="1"/>
              <c:layout>
                <c:manualLayout>
                  <c:x val="-5.745062836624775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32-4673-A512-931B8751A260}"/>
                </c:ext>
              </c:extLst>
            </c:dLbl>
            <c:dLbl>
              <c:idx val="2"/>
              <c:layout>
                <c:manualLayout>
                  <c:x val="-5.6253740275284264E-2"/>
                  <c:y val="-3.24963601517864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32-4673-A512-931B8751A260}"/>
                </c:ext>
              </c:extLst>
            </c:dLbl>
            <c:dLbl>
              <c:idx val="3"/>
              <c:layout>
                <c:manualLayout>
                  <c:x val="-5.74506283662478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32-4673-A512-931B8751A260}"/>
                </c:ext>
              </c:extLst>
            </c:dLbl>
            <c:dLbl>
              <c:idx val="4"/>
              <c:layout>
                <c:manualLayout>
                  <c:x val="-5.98444045481747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32-4673-A512-931B8751A2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35.700000000000003</c:v>
                </c:pt>
                <c:pt idx="1">
                  <c:v>33.1</c:v>
                </c:pt>
                <c:pt idx="2">
                  <c:v>33.5</c:v>
                </c:pt>
                <c:pt idx="3">
                  <c:v>33.799999999999997</c:v>
                </c:pt>
                <c:pt idx="4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5E-451C-8345-BAC0BB98FE2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2663076002393776E-2"/>
                  <c:y val="-4.2217633497350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5E-451C-8345-BAC0BB98FE27}"/>
                </c:ext>
              </c:extLst>
            </c:dLbl>
            <c:dLbl>
              <c:idx val="1"/>
              <c:layout>
                <c:manualLayout>
                  <c:x val="-5.7450628366247758E-2"/>
                  <c:y val="-4.546726951252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5E-451C-8345-BAC0BB98FE27}"/>
                </c:ext>
              </c:extLst>
            </c:dLbl>
            <c:dLbl>
              <c:idx val="2"/>
              <c:layout>
                <c:manualLayout>
                  <c:x val="-5.9844404548174746E-2"/>
                  <c:y val="-4.7969233367364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5E-451C-8345-BAC0BB98FE27}"/>
                </c:ext>
              </c:extLst>
            </c:dLbl>
            <c:dLbl>
              <c:idx val="3"/>
              <c:layout>
                <c:manualLayout>
                  <c:x val="-5.1466187911430282E-2"/>
                  <c:y val="-5.0212505725244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5E-451C-8345-BAC0BB98FE27}"/>
                </c:ext>
              </c:extLst>
            </c:dLbl>
            <c:dLbl>
              <c:idx val="4"/>
              <c:layout>
                <c:manualLayout>
                  <c:x val="-4.5481747456612806E-2"/>
                  <c:y val="-5.596410559525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5E-451C-8345-BAC0BB98F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3.3</c:v>
                </c:pt>
                <c:pt idx="1">
                  <c:v>3.4</c:v>
                </c:pt>
                <c:pt idx="2">
                  <c:v>4.0999999999999996</c:v>
                </c:pt>
                <c:pt idx="3">
                  <c:v>4.5999999999999996</c:v>
                </c:pt>
                <c:pt idx="4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5E-451C-8345-BAC0BB98F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1"/>
        <c:overlap val="100"/>
        <c:axId val="873274031"/>
        <c:axId val="873288591"/>
      </c:barChart>
      <c:catAx>
        <c:axId val="873274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73288591"/>
        <c:crosses val="autoZero"/>
        <c:auto val="1"/>
        <c:lblAlgn val="ctr"/>
        <c:lblOffset val="100"/>
        <c:noMultiLvlLbl val="0"/>
      </c:catAx>
      <c:valAx>
        <c:axId val="8732885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73274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Всего (медуслуги)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C0-4458-B864-EF5B82A6B8A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Всего (медуслуги)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C0-4458-B864-EF5B82A6B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4901823"/>
        <c:axId val="2074899743"/>
      </c:barChart>
      <c:catAx>
        <c:axId val="2074901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74899743"/>
        <c:crosses val="autoZero"/>
        <c:auto val="1"/>
        <c:lblAlgn val="ctr"/>
        <c:lblOffset val="100"/>
        <c:noMultiLvlLbl val="0"/>
      </c:catAx>
      <c:valAx>
        <c:axId val="2074899743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074901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340769928054725"/>
          <c:y val="0"/>
          <c:w val="0.6747035613709020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Дефекты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5A-45BD-A9B7-8C16F9A48868}"/>
              </c:ext>
            </c:extLst>
          </c:dPt>
          <c:dLbls>
            <c:dLbl>
              <c:idx val="6"/>
              <c:layout>
                <c:manualLayout>
                  <c:x val="0"/>
                  <c:y val="5.45997259695643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5A-45BD-A9B7-8C16F9A488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АПП (ПМСП+КДУ)*</c:v>
                </c:pt>
                <c:pt idx="1">
                  <c:v>Село*</c:v>
                </c:pt>
                <c:pt idx="2">
                  <c:v>КДУ вне КПН*</c:v>
                </c:pt>
                <c:pt idx="3">
                  <c:v>СМП</c:v>
                </c:pt>
                <c:pt idx="4">
                  <c:v>СЗТ</c:v>
                </c:pt>
                <c:pt idx="5">
                  <c:v>Инфекция</c:v>
                </c:pt>
                <c:pt idx="6">
                  <c:v>Всего дефектов по всем видам МП</c:v>
                </c:pt>
              </c:strCache>
            </c:strRef>
          </c:cat>
          <c:val>
            <c:numRef>
              <c:f>Лист1!$B$2:$B$8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429</c:v>
                </c:pt>
                <c:pt idx="3">
                  <c:v>35950</c:v>
                </c:pt>
                <c:pt idx="4">
                  <c:v>3078</c:v>
                </c:pt>
                <c:pt idx="5">
                  <c:v>3284</c:v>
                </c:pt>
                <c:pt idx="6">
                  <c:v>45503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5A-45BD-A9B7-8C16F9A488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2"/>
        <c:axId val="74218880"/>
        <c:axId val="74230400"/>
      </c:barChart>
      <c:catAx>
        <c:axId val="74218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74230400"/>
        <c:crosses val="autoZero"/>
        <c:auto val="1"/>
        <c:lblAlgn val="ctr"/>
        <c:lblOffset val="100"/>
        <c:noMultiLvlLbl val="0"/>
      </c:catAx>
      <c:valAx>
        <c:axId val="74230400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7421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828846960040344E-2"/>
          <c:y val="4.5529635826046695E-2"/>
          <c:w val="0.86507482942566727"/>
          <c:h val="0.845528477460656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0B-4612-98EE-E791FA01B543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dirty="0">
                        <a:latin typeface="+mj-lt"/>
                      </a:rPr>
                      <a:t>864 054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0B-4612-98EE-E791FA01B5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#,##0</c:formatCode>
                <c:ptCount val="1"/>
                <c:pt idx="0">
                  <c:v>469998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0B-4612-98EE-E791FA01B5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D0B-4612-98EE-E791FA01B543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dirty="0">
                        <a:latin typeface="+mj-lt"/>
                      </a:rPr>
                      <a:t>281 249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0B-4612-98EE-E791FA01B5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#,##0</c:formatCode>
                <c:ptCount val="1"/>
                <c:pt idx="0">
                  <c:v>675706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0B-4612-98EE-E791FA01B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axId val="116031872"/>
        <c:axId val="116033408"/>
      </c:barChart>
      <c:catAx>
        <c:axId val="116031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6033408"/>
        <c:crosses val="autoZero"/>
        <c:auto val="1"/>
        <c:lblAlgn val="ctr"/>
        <c:lblOffset val="100"/>
        <c:noMultiLvlLbl val="0"/>
      </c:catAx>
      <c:valAx>
        <c:axId val="116033408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16031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70679288453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31-4772-8608-1DE474EE6BB8}"/>
                </c:ext>
              </c:extLst>
            </c:dLbl>
            <c:dLbl>
              <c:idx val="1"/>
              <c:layout>
                <c:manualLayout>
                  <c:x val="-2.6366810289658216E-3"/>
                  <c:y val="2.884054458632030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31-4772-8608-1DE474EE6BB8}"/>
                </c:ext>
              </c:extLst>
            </c:dLbl>
            <c:dLbl>
              <c:idx val="2"/>
              <c:layout>
                <c:manualLayout>
                  <c:x val="1.3183405144829047E-3"/>
                  <c:y val="-1.8439036702729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31-4772-8608-1DE474EE6BB8}"/>
                </c:ext>
              </c:extLst>
            </c:dLbl>
            <c:dLbl>
              <c:idx val="3"/>
              <c:layout>
                <c:manualLayout>
                  <c:x val="-3.9550215434487144E-3"/>
                  <c:y val="1.70679288453469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31-4772-8608-1DE474EE6BB8}"/>
                </c:ext>
              </c:extLst>
            </c:dLbl>
            <c:dLbl>
              <c:idx val="4"/>
              <c:layout>
                <c:manualLayout>
                  <c:x val="1.5820086173794858E-2"/>
                  <c:y val="1.23399707164420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31-4772-8608-1DE474EE6BB8}"/>
                </c:ext>
              </c:extLst>
            </c:dLbl>
            <c:dLbl>
              <c:idx val="5"/>
              <c:layout>
                <c:manualLayout>
                  <c:x val="2.6366810289658094E-3"/>
                  <c:y val="2.65238451031569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31-4772-8608-1DE474EE6BB8}"/>
                </c:ext>
              </c:extLst>
            </c:dLbl>
            <c:dLbl>
              <c:idx val="6"/>
              <c:layout>
                <c:manualLayout>
                  <c:x val="1.3183405144828082E-3"/>
                  <c:y val="1.70679288453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31-4772-8608-1DE474EE6BB8}"/>
                </c:ext>
              </c:extLst>
            </c:dLbl>
            <c:dLbl>
              <c:idx val="7"/>
              <c:layout>
                <c:manualLayout>
                  <c:x val="2.6366810289657127E-3"/>
                  <c:y val="7.61201258753702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31-4772-8608-1DE474EE6BB8}"/>
                </c:ext>
              </c:extLst>
            </c:dLbl>
            <c:dLbl>
              <c:idx val="8"/>
              <c:layout>
                <c:manualLayout>
                  <c:x val="2.6366810289658094E-3"/>
                  <c:y val="1.23399707164420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31-4772-8608-1DE474EE6BB8}"/>
                </c:ext>
              </c:extLst>
            </c:dLbl>
            <c:dLbl>
              <c:idx val="9"/>
              <c:layout>
                <c:manualLayout>
                  <c:x val="2.6366810289658094E-3"/>
                  <c:y val="1.70679288453469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31-4772-8608-1DE474EE6BB8}"/>
                </c:ext>
              </c:extLst>
            </c:dLbl>
            <c:dLbl>
              <c:idx val="10"/>
              <c:layout>
                <c:manualLayout>
                  <c:x val="-1.3183405144830014E-3"/>
                  <c:y val="7.61201258753702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631-4772-8608-1DE474EE6BB8}"/>
                </c:ext>
              </c:extLst>
            </c:dLbl>
            <c:dLbl>
              <c:idx val="11"/>
              <c:layout>
                <c:manualLayout>
                  <c:x val="2.6366810289657127E-3"/>
                  <c:y val="1.2339970716441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631-4772-8608-1DE474EE6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 </c:v>
                </c:pt>
              </c:strCache>
            </c:strRef>
          </c:cat>
          <c:val>
            <c:numRef>
              <c:f>Лист1!$B$1:$B$13</c:f>
              <c:numCache>
                <c:formatCode>#,##0</c:formatCode>
                <c:ptCount val="13"/>
                <c:pt idx="0">
                  <c:v>86913</c:v>
                </c:pt>
                <c:pt idx="1">
                  <c:v>86809</c:v>
                </c:pt>
                <c:pt idx="2">
                  <c:v>77952</c:v>
                </c:pt>
                <c:pt idx="3">
                  <c:v>81691</c:v>
                </c:pt>
                <c:pt idx="4">
                  <c:v>69635</c:v>
                </c:pt>
                <c:pt idx="5">
                  <c:v>70668</c:v>
                </c:pt>
                <c:pt idx="6">
                  <c:v>64917</c:v>
                </c:pt>
                <c:pt idx="7">
                  <c:v>75760</c:v>
                </c:pt>
                <c:pt idx="8">
                  <c:v>61823</c:v>
                </c:pt>
                <c:pt idx="9">
                  <c:v>56780</c:v>
                </c:pt>
                <c:pt idx="10">
                  <c:v>66448</c:v>
                </c:pt>
                <c:pt idx="11">
                  <c:v>64958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631-4772-8608-1DE474EE6BB8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9550215434487083E-3"/>
                  <c:y val="-1.8439036702729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631-4772-8608-1DE474EE6BB8}"/>
                </c:ext>
              </c:extLst>
            </c:dLbl>
            <c:dLbl>
              <c:idx val="1"/>
              <c:layout>
                <c:manualLayout>
                  <c:x val="-1.3183405144829047E-3"/>
                  <c:y val="7.61201258753702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631-4772-8608-1DE474EE6BB8}"/>
                </c:ext>
              </c:extLst>
            </c:dLbl>
            <c:dLbl>
              <c:idx val="2"/>
              <c:layout>
                <c:manualLayout>
                  <c:x val="-1.3183405144829047E-3"/>
                  <c:y val="-1.8439036702729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631-4772-8608-1DE474EE6BB8}"/>
                </c:ext>
              </c:extLst>
            </c:dLbl>
            <c:dLbl>
              <c:idx val="3"/>
              <c:layout>
                <c:manualLayout>
                  <c:x val="2.6366810289658094E-3"/>
                  <c:y val="2.17958869742519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631-4772-8608-1DE474EE6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 </c:v>
                </c:pt>
              </c:strCache>
            </c:strRef>
          </c:cat>
          <c:val>
            <c:numRef>
              <c:f>Лист1!$C$1:$C$13</c:f>
              <c:numCache>
                <c:formatCode>#,##0</c:formatCode>
                <c:ptCount val="13"/>
                <c:pt idx="0">
                  <c:v>69010</c:v>
                </c:pt>
                <c:pt idx="1">
                  <c:v>73845</c:v>
                </c:pt>
                <c:pt idx="2">
                  <c:v>65790</c:v>
                </c:pt>
                <c:pt idx="3">
                  <c:v>72604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631-4772-8608-1DE474EE6B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9"/>
        <c:overlap val="-27"/>
        <c:axId val="429841072"/>
        <c:axId val="429838160"/>
      </c:barChart>
      <c:catAx>
        <c:axId val="42984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429838160"/>
        <c:crosses val="autoZero"/>
        <c:auto val="1"/>
        <c:lblAlgn val="ctr"/>
        <c:lblOffset val="100"/>
        <c:noMultiLvlLbl val="0"/>
      </c:catAx>
      <c:valAx>
        <c:axId val="42983816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2984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+mj-lt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49A-4BA0-B8D4-D2534846F0BC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9A-4BA0-B8D4-D2534846F0BC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4096760</c:v>
                </c:pt>
                <c:pt idx="1">
                  <c:v>2489934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9A-4BA0-B8D4-D2534846F0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3.1718108883250114E-2"/>
          <c:w val="0.94569671752789064"/>
          <c:h val="0.729528109468188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КДУ</c:v>
                </c:pt>
              </c:strCache>
            </c:strRef>
          </c:tx>
          <c:spPr>
            <a:solidFill>
              <a:schemeClr val="accent1"/>
            </a:solidFill>
            <a:ln w="3810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56.4</c:v>
                </c:pt>
                <c:pt idx="1">
                  <c:v>206.3</c:v>
                </c:pt>
                <c:pt idx="2">
                  <c:v>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A0-4EEC-9DC2-51194B14D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3.1718108883250114E-2"/>
          <c:w val="0.94569671752789064"/>
          <c:h val="0.71438928951719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ЭКО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903</c:v>
                </c:pt>
                <c:pt idx="1">
                  <c:v>1103</c:v>
                </c:pt>
                <c:pt idx="2">
                  <c:v>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E-43B1-B853-084F203A6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3.1718108883250114E-2"/>
          <c:w val="0.94569671752789064"/>
          <c:h val="0.71438928951719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ВТМП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9.7332871670819757E-17"/>
                  <c:y val="0.1080658844511912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81-43AE-A087-39CF9B0423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8555</c:v>
                </c:pt>
                <c:pt idx="1">
                  <c:v>9890</c:v>
                </c:pt>
                <c:pt idx="2">
                  <c:v>18757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81-43AE-A087-39CF9B0423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2.8559127322921492E-3"/>
          <c:w val="0.94569671752789064"/>
          <c:h val="0.7687801289026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КТ, МРТ, ПЭТ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7.669807412461064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1,3 млн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63098933283502"/>
                      <c:h val="0.31546400646548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5D8-4614-BBDD-C4C99B775C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214.9</c:v>
                </c:pt>
                <c:pt idx="1">
                  <c:v>463.9</c:v>
                </c:pt>
                <c:pt idx="2">
                  <c:v>1000.3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D8-4614-BBDD-C4C99B775C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03187254481668E-2"/>
          <c:y val="3.8693364052215743E-3"/>
          <c:w val="0.94569671752789064"/>
          <c:h val="0.772601401788004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медреабилитация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123</c:v>
                </c:pt>
                <c:pt idx="1">
                  <c:v>124</c:v>
                </c:pt>
                <c:pt idx="2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41-4F3D-8383-FDB97C769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0"/>
          <c:w val="0.94569671752789064"/>
          <c:h val="0.760669748716286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стационарная помощь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2.7</c:v>
                </c:pt>
                <c:pt idx="1">
                  <c:v>2.4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A-4A0F-B014-BC86DE38AF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151641236054659E-2"/>
          <c:y val="0.31345082017328146"/>
          <c:w val="0.94569671752789064"/>
          <c:h val="0.451567383956450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обеспечение ЛС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2.4</c:v>
                </c:pt>
                <c:pt idx="1">
                  <c:v>3.4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7A-409E-B7D6-F65B24530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11492575"/>
        <c:axId val="911500479"/>
      </c:barChart>
      <c:catAx>
        <c:axId val="91149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500479"/>
        <c:crosses val="autoZero"/>
        <c:auto val="1"/>
        <c:lblAlgn val="ctr"/>
        <c:lblOffset val="100"/>
        <c:noMultiLvlLbl val="0"/>
      </c:catAx>
      <c:valAx>
        <c:axId val="9115004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1149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ПМСП</c:v>
                </c:pt>
                <c:pt idx="1">
                  <c:v>КДУ</c:v>
                </c:pt>
                <c:pt idx="2">
                  <c:v>СЗТ</c:v>
                </c:pt>
                <c:pt idx="3">
                  <c:v>Стационар</c:v>
                </c:pt>
                <c:pt idx="4">
                  <c:v>Село (стац. и СЗТ)</c:v>
                </c:pt>
                <c:pt idx="5">
                  <c:v>ВТМУ</c:v>
                </c:pt>
                <c:pt idx="6">
                  <c:v>Инфекция</c:v>
                </c:pt>
                <c:pt idx="7">
                  <c:v>Онкология</c:v>
                </c:pt>
                <c:pt idx="8">
                  <c:v>Онкогематология</c:v>
                </c:pt>
                <c:pt idx="9">
                  <c:v>Реабилитация</c:v>
                </c:pt>
                <c:pt idx="10">
                  <c:v>COVID-19</c:v>
                </c:pt>
              </c:strCache>
            </c:strRef>
          </c:cat>
          <c:val>
            <c:numRef>
              <c:f>Лист1!$B$2:$B$12</c:f>
              <c:numCache>
                <c:formatCode>#,##0</c:formatCode>
                <c:ptCount val="11"/>
                <c:pt idx="0">
                  <c:v>395</c:v>
                </c:pt>
                <c:pt idx="1">
                  <c:v>187</c:v>
                </c:pt>
                <c:pt idx="2">
                  <c:v>56</c:v>
                </c:pt>
                <c:pt idx="3">
                  <c:v>360</c:v>
                </c:pt>
                <c:pt idx="4">
                  <c:v>121</c:v>
                </c:pt>
                <c:pt idx="5">
                  <c:v>52</c:v>
                </c:pt>
                <c:pt idx="6">
                  <c:v>15</c:v>
                </c:pt>
                <c:pt idx="7">
                  <c:v>68</c:v>
                </c:pt>
                <c:pt idx="8">
                  <c:v>17</c:v>
                </c:pt>
                <c:pt idx="9">
                  <c:v>46</c:v>
                </c:pt>
                <c:pt idx="10">
                  <c:v>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88-46A4-8089-0D55A188AB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ПМСП</c:v>
                </c:pt>
                <c:pt idx="1">
                  <c:v>КДУ</c:v>
                </c:pt>
                <c:pt idx="2">
                  <c:v>СЗТ</c:v>
                </c:pt>
                <c:pt idx="3">
                  <c:v>Стационар</c:v>
                </c:pt>
                <c:pt idx="4">
                  <c:v>Село (стац. и СЗТ)</c:v>
                </c:pt>
                <c:pt idx="5">
                  <c:v>ВТМУ</c:v>
                </c:pt>
                <c:pt idx="6">
                  <c:v>Инфекция</c:v>
                </c:pt>
                <c:pt idx="7">
                  <c:v>Онкология</c:v>
                </c:pt>
                <c:pt idx="8">
                  <c:v>Онкогематология</c:v>
                </c:pt>
                <c:pt idx="9">
                  <c:v>Реабилитация</c:v>
                </c:pt>
                <c:pt idx="10">
                  <c:v>COVID-19</c:v>
                </c:pt>
              </c:strCache>
            </c:strRef>
          </c:cat>
          <c:val>
            <c:numRef>
              <c:f>Лист1!$C$2:$C$12</c:f>
              <c:numCache>
                <c:formatCode>#,##0</c:formatCode>
                <c:ptCount val="11"/>
                <c:pt idx="0">
                  <c:v>465</c:v>
                </c:pt>
                <c:pt idx="1">
                  <c:v>283</c:v>
                </c:pt>
                <c:pt idx="2">
                  <c:v>64</c:v>
                </c:pt>
                <c:pt idx="3">
                  <c:v>389</c:v>
                </c:pt>
                <c:pt idx="4">
                  <c:v>131</c:v>
                </c:pt>
                <c:pt idx="5">
                  <c:v>70</c:v>
                </c:pt>
                <c:pt idx="6">
                  <c:v>22</c:v>
                </c:pt>
                <c:pt idx="7">
                  <c:v>79</c:v>
                </c:pt>
                <c:pt idx="8">
                  <c:v>24</c:v>
                </c:pt>
                <c:pt idx="9">
                  <c:v>67</c:v>
                </c:pt>
                <c:pt idx="10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88-46A4-8089-0D55A188AB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1280623"/>
        <c:axId val="2081268143"/>
      </c:barChart>
      <c:catAx>
        <c:axId val="208128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081268143"/>
        <c:crosses val="autoZero"/>
        <c:auto val="1"/>
        <c:lblAlgn val="ctr"/>
        <c:lblOffset val="100"/>
        <c:noMultiLvlLbl val="0"/>
      </c:catAx>
      <c:valAx>
        <c:axId val="2081268143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081280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872243153584476"/>
          <c:y val="0.88645245370164605"/>
          <c:w val="0.66111472348655365"/>
          <c:h val="8.6880870299517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C43BB-E39C-4137-B7A7-5EEDD8AE8348}" type="datetimeFigureOut">
              <a:rPr lang="x-none" smtClean="0"/>
              <a:t>14.06.2022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87DC5-4B84-46D7-BC0C-A040EF730855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0511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BD29EC4-6493-47CC-8435-ACB904CA2A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34"/>
            <a:ext cx="12192000" cy="683613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31270-93E7-4FE7-A200-377F134345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5570" y="2553419"/>
            <a:ext cx="7617124" cy="956544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4CB73A-C4A7-4B39-BC80-719E14A6B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5570" y="3602038"/>
            <a:ext cx="7617124" cy="44375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E39F99-4CB6-4D6E-9DBC-63E7C4A5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6732" y="6242050"/>
            <a:ext cx="4114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x-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35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E80F83D-DE17-47D4-9357-D386E63250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34"/>
            <a:ext cx="12192000" cy="6836132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2E58C-5B9D-4C74-B218-75DA148E1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97" y="216321"/>
            <a:ext cx="8885028" cy="532022"/>
          </a:xfrm>
        </p:spPr>
        <p:txBody>
          <a:bodyPr>
            <a:noAutofit/>
          </a:bodyPr>
          <a:lstStyle>
            <a:lvl1pPr>
              <a:defRPr sz="3600">
                <a:solidFill>
                  <a:srgbClr val="063E64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x-none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EF88B1-B990-4B9C-9659-D9FDF551C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1362" y="6356350"/>
            <a:ext cx="915838" cy="365125"/>
          </a:xfrm>
        </p:spPr>
        <p:txBody>
          <a:bodyPr/>
          <a:lstStyle>
            <a:lvl1pPr>
              <a:defRPr b="1"/>
            </a:lvl1pPr>
          </a:lstStyle>
          <a:p>
            <a:fld id="{8163025B-68C4-42D3-8DFE-B0ADB3E9FBB8}" type="slidenum">
              <a:rPr lang="x-none" smtClean="0"/>
              <a:pPr/>
              <a:t>‹#›</a:t>
            </a:fld>
            <a:endParaRPr lang="x-none" b="1" dirty="0"/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CD3D0002-D330-4E9C-A219-DAC6E39F246D}"/>
              </a:ext>
            </a:extLst>
          </p:cNvPr>
          <p:cNvSpPr/>
          <p:nvPr userDrawn="1"/>
        </p:nvSpPr>
        <p:spPr>
          <a:xfrm rot="5400000">
            <a:off x="518655" y="351076"/>
            <a:ext cx="206865" cy="176214"/>
          </a:xfrm>
          <a:prstGeom prst="triangle">
            <a:avLst/>
          </a:prstGeom>
          <a:solidFill>
            <a:srgbClr val="063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D24518A4-2EDC-4315-97C0-64DA60A93219}"/>
              </a:ext>
            </a:extLst>
          </p:cNvPr>
          <p:cNvSpPr/>
          <p:nvPr userDrawn="1"/>
        </p:nvSpPr>
        <p:spPr>
          <a:xfrm rot="5400000">
            <a:off x="301235" y="354496"/>
            <a:ext cx="441682" cy="376238"/>
          </a:xfrm>
          <a:prstGeom prst="triangle">
            <a:avLst/>
          </a:prstGeom>
          <a:noFill/>
          <a:ln>
            <a:solidFill>
              <a:srgbClr val="063E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4342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69512-CDB8-4B5E-BC40-042F3D4D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A6C384-7CB1-48D9-AB47-4BD5933B3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2893F9-F767-49F8-A11A-9A815E9E3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CD7C5-F916-401E-9659-8251F00B33CC}" type="datetime1">
              <a:rPr lang="x-none" smtClean="0"/>
              <a:t>14.06.2022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CED001-035C-434E-8522-FB2B5A4D9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71A206-86A0-40DC-B21C-C2BCE46212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3025B-68C4-42D3-8DFE-B0ADB3E9FBB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9537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E3F15-DCF7-4AFD-933F-033E3250B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8493" y="2121408"/>
            <a:ext cx="7617124" cy="19371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О ХОДЕ РЕАЛИЗАЦИИ ОБЯЗАТЕЛЬНОГО СОЦИАЛЬНОГО МЕДИЦИНСКОГО СТРАХОВАНИЯ. ПРОБЛЕМЫ И ПЕРСПЕКТИВЫ</a:t>
            </a:r>
            <a:endParaRPr lang="x-none" sz="3600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101DC3D-86C3-4CD5-494C-A396570BCBAD}"/>
              </a:ext>
            </a:extLst>
          </p:cNvPr>
          <p:cNvSpPr txBox="1">
            <a:spLocks/>
          </p:cNvSpPr>
          <p:nvPr/>
        </p:nvSpPr>
        <p:spPr>
          <a:xfrm>
            <a:off x="7432987" y="6245203"/>
            <a:ext cx="1808136" cy="5282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sz="1600" dirty="0" err="1">
                <a:solidFill>
                  <a:schemeClr val="bg1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Нур</a:t>
            </a:r>
            <a:r>
              <a:rPr lang="ru-RU" sz="1600" dirty="0">
                <a:solidFill>
                  <a:schemeClr val="bg1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-Султан, 2022 г.</a:t>
            </a:r>
          </a:p>
          <a:p>
            <a:pPr>
              <a:spcBef>
                <a:spcPct val="0"/>
              </a:spcBef>
            </a:pPr>
            <a:endParaRPr lang="en-US" sz="1600" dirty="0">
              <a:solidFill>
                <a:schemeClr val="bg1"/>
              </a:solidFill>
              <a:latin typeface="Arial Narrow" panose="020B060602020203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1101DC3D-86C3-4CD5-494C-A396570BCBAD}"/>
              </a:ext>
            </a:extLst>
          </p:cNvPr>
          <p:cNvSpPr txBox="1">
            <a:spLocks/>
          </p:cNvSpPr>
          <p:nvPr/>
        </p:nvSpPr>
        <p:spPr>
          <a:xfrm>
            <a:off x="10207817" y="367740"/>
            <a:ext cx="1808136" cy="2792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Проект</a:t>
            </a:r>
            <a:endParaRPr lang="en-US" sz="1600" dirty="0">
              <a:solidFill>
                <a:schemeClr val="bg1"/>
              </a:solidFill>
              <a:latin typeface="Arial Narrow" panose="020B060602020203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34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51B08-F300-418B-B1FE-5418CA8BE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dirty="0" smtClean="0"/>
              <a:t>Повышение пациент-ориентированности системы ОСМС</a:t>
            </a:r>
            <a:endParaRPr lang="ru-KZ" sz="24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B90E8AE-AB67-4803-BD1D-F75E6B1A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pic>
        <p:nvPicPr>
          <p:cNvPr id="4" name="Рисунок 3" descr="ОСМС: в больницах Павлодарской области появились информационные QR-коды">
            <a:extLst>
              <a:ext uri="{FF2B5EF4-FFF2-40B4-BE49-F238E27FC236}">
                <a16:creationId xmlns:a16="http://schemas.microsoft.com/office/drawing/2014/main" id="{C9AECFA2-B1FF-4B4E-9AB5-3D8685FB81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118" y="1141749"/>
            <a:ext cx="2943414" cy="2224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BF750F9-E102-4E9D-978F-D31363C2D373}"/>
              </a:ext>
            </a:extLst>
          </p:cNvPr>
          <p:cNvSpPr txBox="1">
            <a:spLocks/>
          </p:cNvSpPr>
          <p:nvPr/>
        </p:nvSpPr>
        <p:spPr>
          <a:xfrm>
            <a:off x="801896" y="2432856"/>
            <a:ext cx="6490308" cy="6291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charset="0"/>
                <a:sym typeface="Arial"/>
              </a:rPr>
              <a:t>Подача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charset="0"/>
                <a:sym typeface="Arial"/>
              </a:rPr>
              <a:t>обращени</a:t>
            </a:r>
            <a:r>
              <a:rPr lang="ru-RU" sz="2000" dirty="0" smtClean="0">
                <a:solidFill>
                  <a:srgbClr val="002060"/>
                </a:solidFill>
                <a:cs typeface="Arial" charset="0"/>
                <a:sym typeface="Arial"/>
              </a:rPr>
              <a:t>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charset="0"/>
                <a:sym typeface="Arial"/>
              </a:rPr>
              <a:t>/жалоб посредством </a:t>
            </a:r>
            <a:r>
              <a:rPr lang="en-US" sz="2000" b="1" dirty="0">
                <a:solidFill>
                  <a:srgbClr val="002060"/>
                </a:solidFill>
                <a:cs typeface="Arial" charset="0"/>
                <a:sym typeface="Arial"/>
              </a:rPr>
              <a:t>QR </a:t>
            </a:r>
            <a:r>
              <a:rPr lang="ru-RU" sz="2000" b="1" dirty="0" smtClean="0">
                <a:solidFill>
                  <a:srgbClr val="002060"/>
                </a:solidFill>
                <a:cs typeface="Arial" charset="0"/>
                <a:sym typeface="Arial"/>
              </a:rPr>
              <a:t>кода</a:t>
            </a:r>
            <a:endParaRPr lang="en-US" sz="2000" dirty="0">
              <a:solidFill>
                <a:srgbClr val="002060"/>
              </a:solidFill>
              <a:cs typeface="Arial" charset="0"/>
              <a:sym typeface="Arial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charset="0"/>
                <a:sym typeface="Arial"/>
              </a:rPr>
              <a:t>Оценка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charset="0"/>
                <a:sym typeface="Arial"/>
              </a:rPr>
              <a:t> качества медуслуг потребителем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cs typeface="Arial" charset="0"/>
              <a:sym typeface="Arial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CD1E26-6BD4-4B81-8566-B778CFE74123}"/>
              </a:ext>
            </a:extLst>
          </p:cNvPr>
          <p:cNvSpPr txBox="1">
            <a:spLocks/>
          </p:cNvSpPr>
          <p:nvPr/>
        </p:nvSpPr>
        <p:spPr>
          <a:xfrm>
            <a:off x="801897" y="1485298"/>
            <a:ext cx="9103092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Arial" charset="0"/>
                <a:sym typeface="Arial"/>
              </a:rPr>
              <a:t>1.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Arial" charset="0"/>
                <a:sym typeface="Arial"/>
              </a:rPr>
              <a:t>Усиление обратной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Arial" charset="0"/>
                <a:sym typeface="Arial"/>
              </a:rPr>
              <a:t>связи с пациентом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98E7715-566A-4B5A-804A-B65DA1B54001}"/>
              </a:ext>
            </a:extLst>
          </p:cNvPr>
          <p:cNvSpPr txBox="1">
            <a:spLocks/>
          </p:cNvSpPr>
          <p:nvPr/>
        </p:nvSpPr>
        <p:spPr>
          <a:xfrm>
            <a:off x="5608237" y="2215717"/>
            <a:ext cx="3754133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Arial" charset="0"/>
              <a:sym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7DCE2E-2FB8-4649-8ED9-B487D600529D}"/>
              </a:ext>
            </a:extLst>
          </p:cNvPr>
          <p:cNvSpPr txBox="1"/>
          <p:nvPr/>
        </p:nvSpPr>
        <p:spPr>
          <a:xfrm>
            <a:off x="801896" y="4660953"/>
            <a:ext cx="9955244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Проработка вопроса подключения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региональных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Контакт-центров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УЗ 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+mj-lt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Снижение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текучести операторов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посредством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повышения оплаты </a:t>
            </a:r>
            <a:r>
              <a:rPr lang="ru-RU" sz="2000" dirty="0" smtClean="0">
                <a:solidFill>
                  <a:srgbClr val="4472C4">
                    <a:lumMod val="50000"/>
                  </a:srgb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услуг операторов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+mj-lt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50CE72-2348-4988-BAA1-9F54372CAF57}"/>
              </a:ext>
            </a:extLst>
          </p:cNvPr>
          <p:cNvSpPr txBox="1"/>
          <p:nvPr/>
        </p:nvSpPr>
        <p:spPr>
          <a:xfrm>
            <a:off x="801895" y="3966386"/>
            <a:ext cx="6996383" cy="3693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x-none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Arial" charset="0"/>
                <a:sym typeface="Arial"/>
              </a:rPr>
              <a:t>2. Повышение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Arial" charset="0"/>
                <a:sym typeface="Arial"/>
              </a:rPr>
              <a:t>эффективности Контакт-центра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Arial" charset="0"/>
                <a:sym typeface="Arial"/>
              </a:rPr>
              <a:t>1406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Arial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5366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EA8B8E1-A25D-4403-875D-1B183F25E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659AD3F-A402-4DA1-9B45-59BA5F209FDB}"/>
              </a:ext>
            </a:extLst>
          </p:cNvPr>
          <p:cNvSpPr txBox="1">
            <a:spLocks/>
          </p:cNvSpPr>
          <p:nvPr/>
        </p:nvSpPr>
        <p:spPr>
          <a:xfrm>
            <a:off x="936009" y="313857"/>
            <a:ext cx="8885028" cy="5320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63E64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/>
              <a:t>Развитие основных функций ОСМС</a:t>
            </a:r>
            <a:endParaRPr lang="ru-RU" sz="24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1F8713D-42B5-4A86-96F3-017038E63817}"/>
              </a:ext>
            </a:extLst>
          </p:cNvPr>
          <p:cNvSpPr txBox="1">
            <a:spLocks/>
          </p:cNvSpPr>
          <p:nvPr/>
        </p:nvSpPr>
        <p:spPr>
          <a:xfrm>
            <a:off x="953142" y="1152054"/>
            <a:ext cx="8884459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Arial" charset="0"/>
                <a:sym typeface="Arial"/>
              </a:rPr>
              <a:t>1. Совершенствование методологии формирования тарифов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D7A721-8F57-43F9-BDD0-CA584E44AA38}"/>
              </a:ext>
            </a:extLst>
          </p:cNvPr>
          <p:cNvSpPr txBox="1"/>
          <p:nvPr/>
        </p:nvSpPr>
        <p:spPr>
          <a:xfrm>
            <a:off x="7793784" y="2172089"/>
            <a:ext cx="4395168" cy="1332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Тарифообразование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с учетом стимулирования приоритетных и эффективных направлений медпомощи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Регулярный пересмотр тарифов с учетом развития стандартов оказания медицинской помощи и медицинских технологий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50188A-74DC-4C3D-89AD-F177CCAF0637}"/>
              </a:ext>
            </a:extLst>
          </p:cNvPr>
          <p:cNvSpPr txBox="1"/>
          <p:nvPr/>
        </p:nvSpPr>
        <p:spPr>
          <a:xfrm>
            <a:off x="963539" y="2114326"/>
            <a:ext cx="3526119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Включение в тарифы расходов на обновление основных средств  </a:t>
            </a:r>
          </a:p>
        </p:txBody>
      </p:sp>
      <p:sp>
        <p:nvSpPr>
          <p:cNvPr id="10" name="Стрелка: пятиугольник 9">
            <a:extLst>
              <a:ext uri="{FF2B5EF4-FFF2-40B4-BE49-F238E27FC236}">
                <a16:creationId xmlns:a16="http://schemas.microsoft.com/office/drawing/2014/main" id="{3AEBCCFB-1A90-4386-A948-89A66F1FB419}"/>
              </a:ext>
            </a:extLst>
          </p:cNvPr>
          <p:cNvSpPr/>
          <p:nvPr/>
        </p:nvSpPr>
        <p:spPr>
          <a:xfrm>
            <a:off x="1060704" y="1755648"/>
            <a:ext cx="3255264" cy="2948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2023 год</a:t>
            </a:r>
          </a:p>
        </p:txBody>
      </p:sp>
      <p:sp>
        <p:nvSpPr>
          <p:cNvPr id="12" name="Стрелка: шеврон 11">
            <a:extLst>
              <a:ext uri="{FF2B5EF4-FFF2-40B4-BE49-F238E27FC236}">
                <a16:creationId xmlns:a16="http://schemas.microsoft.com/office/drawing/2014/main" id="{941384B2-848A-4967-98A5-BC2ADF68FD90}"/>
              </a:ext>
            </a:extLst>
          </p:cNvPr>
          <p:cNvSpPr/>
          <p:nvPr/>
        </p:nvSpPr>
        <p:spPr>
          <a:xfrm>
            <a:off x="4270247" y="1755648"/>
            <a:ext cx="3526119" cy="29483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2025 год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94D91F-2DEC-4436-80B8-E9A94B32274C}"/>
              </a:ext>
            </a:extLst>
          </p:cNvPr>
          <p:cNvSpPr txBox="1"/>
          <p:nvPr/>
        </p:nvSpPr>
        <p:spPr>
          <a:xfrm>
            <a:off x="4297680" y="2123098"/>
            <a:ext cx="3496104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Разработка системного подхода по корректировке на уровень инфляции в секторе здравоохранения</a:t>
            </a:r>
          </a:p>
        </p:txBody>
      </p:sp>
      <p:sp>
        <p:nvSpPr>
          <p:cNvPr id="14" name="Стрелка: шеврон 13">
            <a:extLst>
              <a:ext uri="{FF2B5EF4-FFF2-40B4-BE49-F238E27FC236}">
                <a16:creationId xmlns:a16="http://schemas.microsoft.com/office/drawing/2014/main" id="{9F272C0E-6E9C-4660-BF9A-8A1B06EB124A}"/>
              </a:ext>
            </a:extLst>
          </p:cNvPr>
          <p:cNvSpPr/>
          <p:nvPr/>
        </p:nvSpPr>
        <p:spPr>
          <a:xfrm>
            <a:off x="7756858" y="1755648"/>
            <a:ext cx="4242862" cy="29483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перспективе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44596DC-9BB9-4505-A509-9E6D8F5C82D7}"/>
              </a:ext>
            </a:extLst>
          </p:cNvPr>
          <p:cNvSpPr txBox="1">
            <a:spLocks/>
          </p:cNvSpPr>
          <p:nvPr/>
        </p:nvSpPr>
        <p:spPr>
          <a:xfrm>
            <a:off x="936009" y="3886151"/>
            <a:ext cx="8884459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Arial" charset="0"/>
                <a:sym typeface="Arial"/>
              </a:rPr>
              <a:t>2. Повышение объективности и прозрачности процедур закупа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5D3A07-ADC0-4E61-A663-80639DD06E7E}"/>
              </a:ext>
            </a:extLst>
          </p:cNvPr>
          <p:cNvSpPr txBox="1"/>
          <p:nvPr/>
        </p:nvSpPr>
        <p:spPr>
          <a:xfrm>
            <a:off x="946406" y="4848423"/>
            <a:ext cx="3526119" cy="1409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Внесение дополнения в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Кодекс о здоровье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+mj-lt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Утверждение индикаторов для автоматического распределения объемов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Реализация в ИС</a:t>
            </a:r>
          </a:p>
        </p:txBody>
      </p:sp>
      <p:sp>
        <p:nvSpPr>
          <p:cNvPr id="18" name="Стрелка: пятиугольник 17">
            <a:extLst>
              <a:ext uri="{FF2B5EF4-FFF2-40B4-BE49-F238E27FC236}">
                <a16:creationId xmlns:a16="http://schemas.microsoft.com/office/drawing/2014/main" id="{C6656A43-0321-4048-A3EA-1E1C6B6B8220}"/>
              </a:ext>
            </a:extLst>
          </p:cNvPr>
          <p:cNvSpPr/>
          <p:nvPr/>
        </p:nvSpPr>
        <p:spPr>
          <a:xfrm>
            <a:off x="1043571" y="4489745"/>
            <a:ext cx="3255264" cy="2948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2023 год</a:t>
            </a:r>
          </a:p>
        </p:txBody>
      </p:sp>
      <p:sp>
        <p:nvSpPr>
          <p:cNvPr id="19" name="Стрелка: шеврон 18">
            <a:extLst>
              <a:ext uri="{FF2B5EF4-FFF2-40B4-BE49-F238E27FC236}">
                <a16:creationId xmlns:a16="http://schemas.microsoft.com/office/drawing/2014/main" id="{6B5B229D-0FBC-4541-B912-5DB4E9181FF9}"/>
              </a:ext>
            </a:extLst>
          </p:cNvPr>
          <p:cNvSpPr/>
          <p:nvPr/>
        </p:nvSpPr>
        <p:spPr>
          <a:xfrm>
            <a:off x="4253114" y="4489745"/>
            <a:ext cx="3526119" cy="29483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2024 год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F1275B-9D90-4753-BE91-7BE235884188}"/>
              </a:ext>
            </a:extLst>
          </p:cNvPr>
          <p:cNvSpPr txBox="1"/>
          <p:nvPr/>
        </p:nvSpPr>
        <p:spPr>
          <a:xfrm>
            <a:off x="4280547" y="4857195"/>
            <a:ext cx="3496104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Интеграция информационных систем для автоматического получения данных для расчета и подачи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заявок</a:t>
            </a:r>
          </a:p>
        </p:txBody>
      </p:sp>
      <p:sp>
        <p:nvSpPr>
          <p:cNvPr id="21" name="Стрелка: шеврон 20">
            <a:extLst>
              <a:ext uri="{FF2B5EF4-FFF2-40B4-BE49-F238E27FC236}">
                <a16:creationId xmlns:a16="http://schemas.microsoft.com/office/drawing/2014/main" id="{9F3594E8-7EAE-4D80-B36C-D95621689EA7}"/>
              </a:ext>
            </a:extLst>
          </p:cNvPr>
          <p:cNvSpPr/>
          <p:nvPr/>
        </p:nvSpPr>
        <p:spPr>
          <a:xfrm>
            <a:off x="7739725" y="4489745"/>
            <a:ext cx="4242862" cy="29483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перспективе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0935D5-3BDD-49E6-905D-86ADC2B97951}"/>
              </a:ext>
            </a:extLst>
          </p:cNvPr>
          <p:cNvSpPr txBox="1"/>
          <p:nvPr/>
        </p:nvSpPr>
        <p:spPr>
          <a:xfrm>
            <a:off x="7806666" y="4906186"/>
            <a:ext cx="4080534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Внедрение переговорного процесса - распределение объемов эффективным поставщикам (оплата по тарифам ниже установленных уполномоченным органом)</a:t>
            </a:r>
          </a:p>
        </p:txBody>
      </p:sp>
    </p:spTree>
    <p:extLst>
      <p:ext uri="{BB962C8B-B14F-4D97-AF65-F5344CB8AC3E}">
        <p14:creationId xmlns:p14="http://schemas.microsoft.com/office/powerpoint/2010/main" val="1595432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E3F15-DCF7-4AFD-933F-033E3250B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8493" y="2121408"/>
            <a:ext cx="7617124" cy="193719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 smtClean="0"/>
              <a:t>АКТУАЛЬНЫЕ ВОПРОСЫ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2516730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Касательно </a:t>
            </a:r>
            <a:r>
              <a:rPr lang="ru-RU" sz="2400" dirty="0"/>
              <a:t>проблем </a:t>
            </a:r>
            <a:r>
              <a:rPr lang="ru-RU" sz="2400" dirty="0" smtClean="0"/>
              <a:t>вовлеченности в систему ОСМС 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/>
              <a:pPr/>
              <a:t>13</a:t>
            </a:fld>
            <a:endParaRPr lang="x-none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37994" y="944708"/>
            <a:ext cx="100785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На 1 </a:t>
            </a:r>
            <a:r>
              <a:rPr lang="ru-RU" sz="1200" dirty="0"/>
              <a:t>июня 2022 года </a:t>
            </a:r>
            <a:endParaRPr lang="ru-RU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/>
              <a:t>численность </a:t>
            </a:r>
            <a:r>
              <a:rPr lang="ru-RU" sz="1200" dirty="0"/>
              <a:t>участников системы ОСМС </a:t>
            </a:r>
            <a:r>
              <a:rPr lang="ru-RU" sz="1200" dirty="0" smtClean="0"/>
              <a:t>- </a:t>
            </a:r>
            <a:r>
              <a:rPr lang="ru-RU" sz="1200" b="1" dirty="0"/>
              <a:t>15,8 млн </a:t>
            </a:r>
            <a:r>
              <a:rPr lang="ru-RU" sz="1200" b="1" dirty="0" smtClean="0"/>
              <a:t>человек (82,7 %)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 smtClean="0"/>
              <a:t>неохваченными</a:t>
            </a:r>
            <a:r>
              <a:rPr lang="ru-RU" sz="1200" dirty="0" smtClean="0"/>
              <a:t> </a:t>
            </a:r>
            <a:r>
              <a:rPr lang="ru-RU" sz="1200" dirty="0"/>
              <a:t>системой ОСМС </a:t>
            </a:r>
            <a:r>
              <a:rPr lang="ru-RU" sz="1200" dirty="0" smtClean="0"/>
              <a:t>- </a:t>
            </a:r>
            <a:r>
              <a:rPr lang="ru-RU" sz="1200" b="1" dirty="0" smtClean="0"/>
              <a:t>более </a:t>
            </a:r>
            <a:r>
              <a:rPr lang="ru-RU" sz="1200" b="1" dirty="0"/>
              <a:t>3,</a:t>
            </a:r>
            <a:r>
              <a:rPr lang="kk-KZ" sz="1200" b="1" dirty="0"/>
              <a:t>3</a:t>
            </a:r>
            <a:r>
              <a:rPr lang="ru-RU" sz="1200" b="1" dirty="0"/>
              <a:t> млн </a:t>
            </a:r>
            <a:r>
              <a:rPr lang="ru-RU" sz="1200" b="1" dirty="0" err="1" smtClean="0"/>
              <a:t>казахстанцев</a:t>
            </a:r>
            <a:endParaRPr lang="ru-RU" sz="1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7994" y="1787404"/>
            <a:ext cx="112492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u="sng" dirty="0"/>
              <a:t>Незастрахованное население не имеют доступа к медпомощи в системе ОСМС по следующим причинам</a:t>
            </a:r>
            <a:r>
              <a:rPr lang="ru-RU" sz="1200" dirty="0" smtClean="0"/>
              <a:t>:</a:t>
            </a:r>
          </a:p>
          <a:p>
            <a:endParaRPr lang="ru-RU" sz="12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/>
              <a:t>отказ </a:t>
            </a:r>
            <a:r>
              <a:rPr lang="ru-RU" sz="1200" dirty="0"/>
              <a:t>в регистрации в центрах занятости как </a:t>
            </a:r>
            <a:r>
              <a:rPr lang="ru-RU" sz="1200" dirty="0" smtClean="0"/>
              <a:t>безработного;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k-KZ" sz="1200" dirty="0" smtClean="0"/>
              <a:t>самостоятельно </a:t>
            </a:r>
            <a:r>
              <a:rPr lang="kk-KZ" sz="1200" dirty="0"/>
              <a:t>занятые граждане работают без официального оформления деятельности </a:t>
            </a:r>
            <a:r>
              <a:rPr lang="kk-KZ" sz="1200" dirty="0" smtClean="0"/>
              <a:t>и </a:t>
            </a:r>
            <a:r>
              <a:rPr lang="kk-KZ" sz="1200" dirty="0"/>
              <a:t>не уплачивают обязательных социальных </a:t>
            </a:r>
            <a:r>
              <a:rPr lang="kk-KZ" sz="1200" dirty="0" smtClean="0"/>
              <a:t>платежей;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/>
              <a:t>увеличение </a:t>
            </a:r>
            <a:r>
              <a:rPr lang="ru-RU" sz="1200" dirty="0"/>
              <a:t>количества иностранных граждан, получивших вид на жительство и лиц без гражданства в </a:t>
            </a:r>
            <a:r>
              <a:rPr lang="ru-RU" sz="1200" dirty="0" smtClean="0"/>
              <a:t>РК.;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/>
              <a:t>наличие </a:t>
            </a:r>
            <a:r>
              <a:rPr lang="ru-RU" sz="1200" dirty="0"/>
              <a:t>двух ИИН нерезидентов и получившие гражданство </a:t>
            </a:r>
            <a:r>
              <a:rPr lang="ru-RU" sz="1200" dirty="0" smtClean="0"/>
              <a:t>РК;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200" dirty="0" smtClean="0"/>
              <a:t>отсутствие </a:t>
            </a:r>
            <a:r>
              <a:rPr lang="ru-RU" sz="1200" dirty="0"/>
              <a:t>ведения учета трудовых мигрантов и членов их семей из стран-участников ЕАЭС, осуществляющих самостоятельное </a:t>
            </a:r>
            <a:r>
              <a:rPr lang="ru-RU" sz="1200" dirty="0" smtClean="0"/>
              <a:t>трудоустройство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7994" y="3691148"/>
            <a:ext cx="1084376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МИО </a:t>
            </a:r>
            <a:r>
              <a:rPr lang="ru-RU" sz="1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(центр занятости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выявлять безработных граждан и вовлекать в активные формы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занятости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МИО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 Комитетом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миграционной службы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вовлечения в систему ОСМС иностранных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граждан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Ускорить работу по актуализации двух ИИН совместно с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Комитетом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миграционной службы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4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госдоходов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Продолжить регулярное проведение штабов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МИО,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 том числе на уровне районных </a:t>
            </a:r>
            <a:r>
              <a:rPr lang="ru-RU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акимов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акиматов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сельских округов, при активном участии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УЗ, </a:t>
            </a:r>
            <a:r>
              <a:rPr lang="ru-RU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медорганизаций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НПП РК «</a:t>
            </a:r>
            <a:r>
              <a:rPr lang="ru-RU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Атамекен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 и органов </a:t>
            </a:r>
            <a:r>
              <a:rPr lang="ru-RU" sz="14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госдоходов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МИО проводить учет и мониторинг неохваченных граждан и принять меры по выявлению причин </a:t>
            </a:r>
            <a:r>
              <a:rPr lang="ru-RU" sz="1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незастрахованности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в системе ОСМС </a:t>
            </a:r>
            <a:endParaRPr lang="ru-RU" sz="14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Внедрить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более привлекательный альтернативный механизм вхождения в ОСМС путем уплаты взносов за 12 мес.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вперед (проект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Закона находится на рассмотрении в ГО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акцентировать внимание на обеспечении доступности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медуслуг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их повышении качества при их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оказании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Установить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индикаторы участия населения в системе ОСМС в качестве оценки деятельности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МИО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994" y="3277885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u="sng" dirty="0" smtClean="0"/>
              <a:t>Предлагаемые меры: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43302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BB5A4BC-88FA-4253-81B0-D633AF57A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FS Joey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x-none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FS Joey Pro"/>
              <a:ea typeface="+mn-ea"/>
              <a:cs typeface="+mn-cs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601E1A0-0661-4E38-BDDB-7F34C26BD28E}"/>
              </a:ext>
            </a:extLst>
          </p:cNvPr>
          <p:cNvSpPr txBox="1">
            <a:spLocks/>
          </p:cNvSpPr>
          <p:nvPr/>
        </p:nvSpPr>
        <p:spPr>
          <a:xfrm>
            <a:off x="641838" y="1582133"/>
            <a:ext cx="2598658" cy="2654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ДЕФИЦИТ ОСМС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S Joey Pro"/>
              <a:ea typeface="+mj-ea"/>
              <a:cs typeface="Arial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08C962D-7F8C-429E-9FF1-23CD96EE3643}"/>
              </a:ext>
            </a:extLst>
          </p:cNvPr>
          <p:cNvCxnSpPr>
            <a:cxnSpLocks/>
          </p:cNvCxnSpPr>
          <p:nvPr/>
        </p:nvCxnSpPr>
        <p:spPr>
          <a:xfrm flipV="1">
            <a:off x="690747" y="2953858"/>
            <a:ext cx="10738534" cy="7130"/>
          </a:xfrm>
          <a:prstGeom prst="line">
            <a:avLst/>
          </a:prstGeom>
          <a:ln>
            <a:solidFill>
              <a:srgbClr val="0091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DE5B1CF-456D-49E3-BFAA-7C7A513419F5}"/>
              </a:ext>
            </a:extLst>
          </p:cNvPr>
          <p:cNvSpPr txBox="1">
            <a:spLocks/>
          </p:cNvSpPr>
          <p:nvPr/>
        </p:nvSpPr>
        <p:spPr>
          <a:xfrm>
            <a:off x="641838" y="3328094"/>
            <a:ext cx="2174515" cy="3782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ДЕФИЦИТ ГОБМП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D08304E-5FF7-4395-B143-481589CC69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60759" y="4266338"/>
          <a:ext cx="7569123" cy="1981200"/>
        </p:xfrm>
        <a:graphic>
          <a:graphicData uri="http://schemas.openxmlformats.org/drawingml/2006/table">
            <a:tbl>
              <a:tblPr/>
              <a:tblGrid>
                <a:gridCol w="3340022">
                  <a:extLst>
                    <a:ext uri="{9D8B030D-6E8A-4147-A177-3AD203B41FA5}">
                      <a16:colId xmlns:a16="http://schemas.microsoft.com/office/drawing/2014/main" val="1409543672"/>
                    </a:ext>
                  </a:extLst>
                </a:gridCol>
                <a:gridCol w="1178169">
                  <a:extLst>
                    <a:ext uri="{9D8B030D-6E8A-4147-A177-3AD203B41FA5}">
                      <a16:colId xmlns:a16="http://schemas.microsoft.com/office/drawing/2014/main" val="89662440"/>
                    </a:ext>
                  </a:extLst>
                </a:gridCol>
                <a:gridCol w="1310054">
                  <a:extLst>
                    <a:ext uri="{9D8B030D-6E8A-4147-A177-3AD203B41FA5}">
                      <a16:colId xmlns:a16="http://schemas.microsoft.com/office/drawing/2014/main" val="3041509324"/>
                    </a:ext>
                  </a:extLst>
                </a:gridCol>
                <a:gridCol w="1740878">
                  <a:extLst>
                    <a:ext uri="{9D8B030D-6E8A-4147-A177-3AD203B41FA5}">
                      <a16:colId xmlns:a16="http://schemas.microsoft.com/office/drawing/2014/main" val="3703083393"/>
                    </a:ext>
                  </a:extLst>
                </a:gridCol>
              </a:tblGrid>
              <a:tr h="43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Наименование категории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2020 – 2022 гг.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2023 – 2025 гг.</a:t>
                      </a:r>
                    </a:p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(оперативные данные)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Причины</a:t>
                      </a:r>
                    </a:p>
                  </a:txBody>
                  <a:tcPr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244526"/>
                  </a:ext>
                </a:extLst>
              </a:tr>
              <a:tr h="2429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Недофинансирование взносов государства </a:t>
                      </a:r>
                      <a:b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за 15 льготных категорий граждан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194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1 252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Ежегодное финансирование </a:t>
                      </a:r>
                      <a:b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в рамках лимитов </a:t>
                      </a:r>
                      <a:b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МФ РК </a:t>
                      </a:r>
                    </a:p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без учета фактической потребности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006906"/>
                  </a:ext>
                </a:extLst>
              </a:tr>
              <a:tr h="2429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noProof="0" dirty="0">
                          <a:solidFill>
                            <a:srgbClr val="00338D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Недофинансирование затрат ФСМС за оказание </a:t>
                      </a:r>
                      <a:r>
                        <a:rPr lang="ru-RU" sz="1200" b="0" i="0" u="none" strike="noStrike" kern="1200" dirty="0">
                          <a:solidFill>
                            <a:srgbClr val="00338D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услуг категориям военных </a:t>
                      </a:r>
                      <a:endParaRPr lang="en-US" sz="1200" b="0" i="0" u="none" strike="noStrike" kern="1200" noProof="0" dirty="0">
                        <a:solidFill>
                          <a:srgbClr val="00338D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5,3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6,9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338D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338D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285406"/>
                  </a:ext>
                </a:extLst>
              </a:tr>
              <a:tr h="34016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199,3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338D"/>
                          </a:solidFill>
                          <a:effectLst/>
                          <a:latin typeface="+mj-lt"/>
                        </a:rPr>
                        <a:t>1 258,9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ru-RU" sz="1600" b="1" i="0" u="none" strike="noStrike" dirty="0">
                        <a:solidFill>
                          <a:srgbClr val="00338D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502942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77F7128-8E04-4180-95CB-DF32076DEBF3}"/>
              </a:ext>
            </a:extLst>
          </p:cNvPr>
          <p:cNvSpPr txBox="1">
            <a:spLocks/>
          </p:cNvSpPr>
          <p:nvPr/>
        </p:nvSpPr>
        <p:spPr>
          <a:xfrm>
            <a:off x="641838" y="4655768"/>
            <a:ext cx="3207786" cy="825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Недофинансирование обязательств государства 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(льготные категории и военные)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193CAD0-1924-4FDE-B982-016D7DCA2FD7}"/>
              </a:ext>
            </a:extLst>
          </p:cNvPr>
          <p:cNvCxnSpPr>
            <a:cxnSpLocks/>
          </p:cNvCxnSpPr>
          <p:nvPr/>
        </p:nvCxnSpPr>
        <p:spPr>
          <a:xfrm flipV="1">
            <a:off x="690747" y="4097218"/>
            <a:ext cx="10827177" cy="6535"/>
          </a:xfrm>
          <a:prstGeom prst="line">
            <a:avLst/>
          </a:prstGeom>
          <a:ln>
            <a:solidFill>
              <a:srgbClr val="0091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EBF491CD-DED4-4F84-B727-29ECC4295B30}"/>
              </a:ext>
            </a:extLst>
          </p:cNvPr>
          <p:cNvSpPr txBox="1">
            <a:spLocks/>
          </p:cNvSpPr>
          <p:nvPr/>
        </p:nvSpPr>
        <p:spPr>
          <a:xfrm>
            <a:off x="2816353" y="3178496"/>
            <a:ext cx="2598658" cy="6045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j-ea"/>
                <a:cs typeface="Arial" charset="0"/>
              </a:rPr>
              <a:t>недофинансирование от заявленной потребности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EB0F1D-9F5C-49FF-B416-975682D301F4}"/>
              </a:ext>
            </a:extLst>
          </p:cNvPr>
          <p:cNvSpPr txBox="1"/>
          <p:nvPr/>
        </p:nvSpPr>
        <p:spPr>
          <a:xfrm>
            <a:off x="2816353" y="1253641"/>
            <a:ext cx="2859828" cy="45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Доходы 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(в 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т.ч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. остатки предыдущего года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830092-64EE-465B-AAC9-DE7D9547E226}"/>
              </a:ext>
            </a:extLst>
          </p:cNvPr>
          <p:cNvSpPr txBox="1"/>
          <p:nvPr/>
        </p:nvSpPr>
        <p:spPr>
          <a:xfrm>
            <a:off x="2788921" y="1942909"/>
            <a:ext cx="6094602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Расходы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1BBE81-AC84-4DBC-871A-652EAE12ECE0}"/>
              </a:ext>
            </a:extLst>
          </p:cNvPr>
          <p:cNvSpPr txBox="1"/>
          <p:nvPr/>
        </p:nvSpPr>
        <p:spPr>
          <a:xfrm>
            <a:off x="2788921" y="2457595"/>
            <a:ext cx="6094602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Средства на конец года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DB00C3-E119-4EFB-8AA2-E802100DECC3}"/>
              </a:ext>
            </a:extLst>
          </p:cNvPr>
          <p:cNvSpPr txBox="1"/>
          <p:nvPr/>
        </p:nvSpPr>
        <p:spPr>
          <a:xfrm>
            <a:off x="5965579" y="1259322"/>
            <a:ext cx="5463702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1315,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6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 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1312,6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1163,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3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S Joey Pro"/>
              <a:ea typeface="+mn-ea"/>
              <a:cs typeface="Arial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168876-B24B-4C1D-8566-DB617E17F891}"/>
              </a:ext>
            </a:extLst>
          </p:cNvPr>
          <p:cNvSpPr txBox="1"/>
          <p:nvPr/>
        </p:nvSpPr>
        <p:spPr>
          <a:xfrm>
            <a:off x="5974723" y="1938848"/>
            <a:ext cx="5515769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969,4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1159,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2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1234,8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4B2BED-A064-4417-864E-1DA564E99388}"/>
              </a:ext>
            </a:extLst>
          </p:cNvPr>
          <p:cNvSpPr txBox="1"/>
          <p:nvPr/>
        </p:nvSpPr>
        <p:spPr>
          <a:xfrm>
            <a:off x="5974723" y="2457265"/>
            <a:ext cx="5515769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346,1     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153,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4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-71,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6</a:t>
            </a:r>
            <a:endParaRPr kumimoji="0" lang="ru-RU" sz="1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FS Joey Pro"/>
              <a:ea typeface="+mn-ea"/>
              <a:cs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CF8964-73EF-4DF2-BE5E-442D91DF087A}"/>
              </a:ext>
            </a:extLst>
          </p:cNvPr>
          <p:cNvSpPr txBox="1"/>
          <p:nvPr/>
        </p:nvSpPr>
        <p:spPr>
          <a:xfrm>
            <a:off x="7823481" y="383130"/>
            <a:ext cx="14566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в млрд. тенге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B3E20D-856D-418E-AE55-CB439B43EF3B}"/>
              </a:ext>
            </a:extLst>
          </p:cNvPr>
          <p:cNvSpPr txBox="1"/>
          <p:nvPr/>
        </p:nvSpPr>
        <p:spPr>
          <a:xfrm>
            <a:off x="102765" y="6399508"/>
            <a:ext cx="609460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 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*</a:t>
            </a:r>
            <a:r>
              <a:rPr kumimoji="0" lang="ru-RU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 Прогноз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S Joey Pro"/>
              <a:ea typeface="Cambria" panose="02040503050406030204" pitchFamily="18" charset="0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973411C-0CAD-4839-B0AB-E02E4266B1A3}"/>
              </a:ext>
            </a:extLst>
          </p:cNvPr>
          <p:cNvSpPr txBox="1"/>
          <p:nvPr/>
        </p:nvSpPr>
        <p:spPr>
          <a:xfrm>
            <a:off x="5974723" y="3571072"/>
            <a:ext cx="6094602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122,0       84,4          103,5       197,0         234,4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B53C07-FBB4-4240-90DA-C42E8D71DC91}"/>
              </a:ext>
            </a:extLst>
          </p:cNvPr>
          <p:cNvSpPr txBox="1"/>
          <p:nvPr/>
        </p:nvSpPr>
        <p:spPr>
          <a:xfrm>
            <a:off x="9812567" y="1898628"/>
            <a:ext cx="1388131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В 2024 году дефицит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/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</a:b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на аванс</a:t>
            </a:r>
          </a:p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KZ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212,0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FS Joey Pro"/>
              <a:ea typeface="+mn-ea"/>
              <a:cs typeface="Arial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9E650DA-71C3-41DA-88CB-4E2691485B81}"/>
              </a:ext>
            </a:extLst>
          </p:cNvPr>
          <p:cNvSpPr txBox="1"/>
          <p:nvPr/>
        </p:nvSpPr>
        <p:spPr>
          <a:xfrm>
            <a:off x="5974723" y="792250"/>
            <a:ext cx="5454558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2022г.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*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    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2023г.*   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         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 2024г.*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D1A201-C104-4940-A824-487DA38BB5FB}"/>
              </a:ext>
            </a:extLst>
          </p:cNvPr>
          <p:cNvSpPr txBox="1"/>
          <p:nvPr/>
        </p:nvSpPr>
        <p:spPr>
          <a:xfrm>
            <a:off x="5965579" y="3172272"/>
            <a:ext cx="5463702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FS Joey Pro"/>
                <a:ea typeface="+mn-ea"/>
                <a:cs typeface="Arial" charset="0"/>
              </a:rPr>
              <a:t>2020г.     2021г.       2022г.*      2023г.*      2024г.*</a:t>
            </a:r>
          </a:p>
        </p:txBody>
      </p: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767392" y="190443"/>
            <a:ext cx="8885028" cy="532022"/>
          </a:xfrm>
        </p:spPr>
        <p:txBody>
          <a:bodyPr/>
          <a:lstStyle/>
          <a:p>
            <a:r>
              <a:rPr lang="ru-RU" sz="2000" dirty="0"/>
              <a:t>Причина финансовой неустойчивости</a:t>
            </a:r>
          </a:p>
        </p:txBody>
      </p:sp>
    </p:spTree>
    <p:extLst>
      <p:ext uri="{BB962C8B-B14F-4D97-AF65-F5344CB8AC3E}">
        <p14:creationId xmlns:p14="http://schemas.microsoft.com/office/powerpoint/2010/main" val="685195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897" y="302584"/>
            <a:ext cx="8885028" cy="532022"/>
          </a:xfrm>
        </p:spPr>
        <p:txBody>
          <a:bodyPr/>
          <a:lstStyle/>
          <a:p>
            <a:r>
              <a:rPr lang="ru-RU" sz="2000" dirty="0"/>
              <a:t>Баланс системы ОСМС, перенос экстренных расходов в стационаре в ГОБМП c 2023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F18DB-3394-47A2-9761-5B6A054B961F}"/>
              </a:ext>
            </a:extLst>
          </p:cNvPr>
          <p:cNvSpPr txBox="1"/>
          <p:nvPr/>
        </p:nvSpPr>
        <p:spPr>
          <a:xfrm>
            <a:off x="9824516" y="982618"/>
            <a:ext cx="1456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Cambria" panose="02040503050406030204" pitchFamily="18" charset="0"/>
                <a:cs typeface="+mn-cs"/>
              </a:rPr>
              <a:t>в млрд. тенге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4F5823E-80B1-4801-A9B4-B13917C22D81}"/>
              </a:ext>
            </a:extLst>
          </p:cNvPr>
          <p:cNvSpPr txBox="1">
            <a:spLocks/>
          </p:cNvSpPr>
          <p:nvPr/>
        </p:nvSpPr>
        <p:spPr>
          <a:xfrm>
            <a:off x="370513" y="5984579"/>
            <a:ext cx="10543564" cy="825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49FA6C-EB0E-91C2-9620-7EEBC7CB3364}"/>
              </a:ext>
            </a:extLst>
          </p:cNvPr>
          <p:cNvSpPr txBox="1"/>
          <p:nvPr/>
        </p:nvSpPr>
        <p:spPr>
          <a:xfrm>
            <a:off x="477195" y="5032911"/>
            <a:ext cx="1141000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Вывод: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При покрытии Фондом расходов ОСМС (в случае переноса экстренных расходов в стационаре в ГОБМП с 2023 года) и дефицита ГОБМП в 2022 году, недостатка средств на авансовые платежи не предвидится.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Прогнозная сумма аккумулированных средств на начало  2030 года составляет на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2 146,5 млрд тенге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S Joey Pro"/>
              <a:ea typeface="Cambria" panose="020405030504060302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S Joey Pro"/>
                <a:ea typeface="Cambria" panose="02040503050406030204" pitchFamily="18" charset="0"/>
                <a:cs typeface="+mn-cs"/>
              </a:rPr>
              <a:t>*Прогноз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FS Joey Pro"/>
              <a:ea typeface="Cambria" panose="02040503050406030204" pitchFamily="18" charset="0"/>
              <a:cs typeface="+mn-cs"/>
            </a:endParaRPr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CDC29378-0ACA-7CBA-CB10-9967C9CE307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0271" y="1434135"/>
          <a:ext cx="11416929" cy="3226515"/>
        </p:xfrm>
        <a:graphic>
          <a:graphicData uri="http://schemas.openxmlformats.org/drawingml/2006/table">
            <a:tbl>
              <a:tblPr/>
              <a:tblGrid>
                <a:gridCol w="2712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2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64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28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25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49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49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734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493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3302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2020г.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2021г.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 2022г.*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2023г.*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2024г.*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2025г.*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2026г.*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2027г.*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2028г.*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2029г.*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2030г.*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059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Поступления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взносов и отчислений на ОСМС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550,00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751,50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907,30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936,60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997,20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047,29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096,15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144,56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194,76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246,98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301,39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059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Расходы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: </a:t>
                      </a:r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в рамках Плана закупа МП в системе ОСМС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424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722,1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852,2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758,8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780,7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829,7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893,7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954,9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1 021,7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1 096,3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1 190,9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45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Дефицит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ГОБМП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84,4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103,5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059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Накопленные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средства на начало года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197,6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335,9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378,7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342,8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537,2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776,5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1 026,7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1 265,6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1 503,1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1 735,3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1 955,9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745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Аванс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на закуп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127,2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216,63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255,67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227,64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234,20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248,92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268,11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286,48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306,51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328,88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357,28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706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Дефицит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Фонда на авансовые платежи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C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059">
                <a:tc>
                  <a:txBody>
                    <a:bodyPr/>
                    <a:lstStyle/>
                    <a:p>
                      <a:pPr marL="87313" indent="0" algn="l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Накопленные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средства на конец года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335,9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378,7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342,8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537,2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776,5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1 026,7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1 265,6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1 503,1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1 735,3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1 955,9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2 146,5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049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Равнобедренный треугольник 14"/>
          <p:cNvSpPr/>
          <p:nvPr/>
        </p:nvSpPr>
        <p:spPr>
          <a:xfrm rot="16200000">
            <a:off x="7160603" y="1612463"/>
            <a:ext cx="1984075" cy="3089609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522" y="302585"/>
            <a:ext cx="9429031" cy="532022"/>
          </a:xfrm>
        </p:spPr>
        <p:txBody>
          <a:bodyPr/>
          <a:lstStyle/>
          <a:p>
            <a:r>
              <a:rPr lang="ru-RU" sz="2400" dirty="0"/>
              <a:t>Касательно лекарственного обеспечения на амбулаторном уровне в рамках ГОБМП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/>
              <a:pPr/>
              <a:t>16</a:t>
            </a:fld>
            <a:endParaRPr lang="x-none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917567"/>
              </p:ext>
            </p:extLst>
          </p:nvPr>
        </p:nvGraphicFramePr>
        <p:xfrm>
          <a:off x="465109" y="2229229"/>
          <a:ext cx="6142726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0537">
                  <a:extLst>
                    <a:ext uri="{9D8B030D-6E8A-4147-A177-3AD203B41FA5}">
                      <a16:colId xmlns:a16="http://schemas.microsoft.com/office/drawing/2014/main" val="28978870"/>
                    </a:ext>
                  </a:extLst>
                </a:gridCol>
                <a:gridCol w="3092189">
                  <a:extLst>
                    <a:ext uri="{9D8B030D-6E8A-4147-A177-3AD203B41FA5}">
                      <a16:colId xmlns:a16="http://schemas.microsoft.com/office/drawing/2014/main" val="4764280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Из бюджета выделено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95,3 млрд тенге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911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Дополнительно выделено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24,2 млрд тенге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595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/>
                        <a:t>119,5 млрд тенге</a:t>
                      </a:r>
                      <a:endParaRPr lang="ru-RU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5376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85536"/>
              </p:ext>
            </p:extLst>
          </p:nvPr>
        </p:nvGraphicFramePr>
        <p:xfrm>
          <a:off x="465108" y="1211878"/>
          <a:ext cx="1043005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49292">
                  <a:extLst>
                    <a:ext uri="{9D8B030D-6E8A-4147-A177-3AD203B41FA5}">
                      <a16:colId xmlns:a16="http://schemas.microsoft.com/office/drawing/2014/main" val="1755024639"/>
                    </a:ext>
                  </a:extLst>
                </a:gridCol>
                <a:gridCol w="2580762">
                  <a:extLst>
                    <a:ext uri="{9D8B030D-6E8A-4147-A177-3AD203B41FA5}">
                      <a16:colId xmlns:a16="http://schemas.microsoft.com/office/drawing/2014/main" val="3500697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latin typeface="+mj-lt"/>
                        </a:rPr>
                        <a:t>Фактическая</a:t>
                      </a:r>
                      <a:r>
                        <a:rPr lang="ru-RU" sz="1800" kern="1200" dirty="0" smtClean="0">
                          <a:latin typeface="+mj-lt"/>
                        </a:rPr>
                        <a:t> потребность медицинских организаций в рамках АЛО по ГОБМП на </a:t>
                      </a:r>
                      <a:r>
                        <a:rPr lang="ru-RU" sz="1800" b="1" kern="1200" dirty="0" smtClean="0">
                          <a:latin typeface="+mj-lt"/>
                        </a:rPr>
                        <a:t>2022 год </a:t>
                      </a:r>
                      <a:endParaRPr lang="ru-RU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latin typeface="+mj-lt"/>
                        </a:rPr>
                        <a:t>183,4 млрд тенге</a:t>
                      </a:r>
                      <a:endParaRPr lang="ru-RU" b="1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110986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945549566"/>
              </p:ext>
            </p:extLst>
          </p:nvPr>
        </p:nvGraphicFramePr>
        <p:xfrm>
          <a:off x="8238226" y="2038257"/>
          <a:ext cx="3019247" cy="234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9595314" y="3356993"/>
            <a:ext cx="10294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4 096 760 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726536" y="2877910"/>
            <a:ext cx="10294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2 489 934</a:t>
            </a:r>
            <a:r>
              <a:rPr lang="ru-RU" sz="1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922656" y="3054668"/>
            <a:ext cx="7237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Д-учет</a:t>
            </a:r>
            <a:endParaRPr lang="ru-RU" sz="1400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702485"/>
              </p:ext>
            </p:extLst>
          </p:nvPr>
        </p:nvGraphicFramePr>
        <p:xfrm>
          <a:off x="465106" y="4701879"/>
          <a:ext cx="10430056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1143">
                  <a:extLst>
                    <a:ext uri="{9D8B030D-6E8A-4147-A177-3AD203B41FA5}">
                      <a16:colId xmlns:a16="http://schemas.microsoft.com/office/drawing/2014/main" val="1755024639"/>
                    </a:ext>
                  </a:extLst>
                </a:gridCol>
                <a:gridCol w="2518913">
                  <a:extLst>
                    <a:ext uri="{9D8B030D-6E8A-4147-A177-3AD203B41FA5}">
                      <a16:colId xmlns:a16="http://schemas.microsoft.com/office/drawing/2014/main" val="3500697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latin typeface="+mj-lt"/>
                        </a:rPr>
                        <a:t>Запланированная</a:t>
                      </a:r>
                      <a:r>
                        <a:rPr lang="ru-RU" sz="1800" kern="1200" dirty="0" smtClean="0">
                          <a:latin typeface="+mj-lt"/>
                        </a:rPr>
                        <a:t> потребность медицинских организаций в рамках АЛО по ГОБМП на </a:t>
                      </a:r>
                      <a:r>
                        <a:rPr lang="ru-RU" sz="1800" b="1" kern="1200" dirty="0" smtClean="0">
                          <a:latin typeface="+mj-lt"/>
                        </a:rPr>
                        <a:t>2023 год </a:t>
                      </a:r>
                      <a:endParaRPr lang="ru-RU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latin typeface="+mj-lt"/>
                        </a:rPr>
                        <a:t>146,01 млрд тенге</a:t>
                      </a:r>
                      <a:endParaRPr lang="ru-RU" b="1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110986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87331"/>
              </p:ext>
            </p:extLst>
          </p:nvPr>
        </p:nvGraphicFramePr>
        <p:xfrm>
          <a:off x="465106" y="5551590"/>
          <a:ext cx="1043005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8396">
                  <a:extLst>
                    <a:ext uri="{9D8B030D-6E8A-4147-A177-3AD203B41FA5}">
                      <a16:colId xmlns:a16="http://schemas.microsoft.com/office/drawing/2014/main" val="1755024639"/>
                    </a:ext>
                  </a:extLst>
                </a:gridCol>
                <a:gridCol w="2501660">
                  <a:extLst>
                    <a:ext uri="{9D8B030D-6E8A-4147-A177-3AD203B41FA5}">
                      <a16:colId xmlns:a16="http://schemas.microsoft.com/office/drawing/2014/main" val="35006973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latin typeface="+mj-lt"/>
                        </a:rPr>
                        <a:t>Предварительная потребность на пенсионеров и детей в рамках ОСМС</a:t>
                      </a:r>
                      <a:endParaRPr lang="ru-RU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73,6</a:t>
                      </a:r>
                      <a:r>
                        <a:rPr lang="ru-RU" sz="1800" b="1" kern="1200" dirty="0" smtClean="0">
                          <a:latin typeface="+mj-lt"/>
                        </a:rPr>
                        <a:t> млрд тенге</a:t>
                      </a:r>
                      <a:endParaRPr lang="ru-RU" b="1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1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554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Касательно включения номера 1406 в перечень бесплатных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/>
              <a:pPr/>
              <a:t>17</a:t>
            </a:fld>
            <a:endParaRPr lang="x-none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5837" y="5235849"/>
            <a:ext cx="528251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Расширение Контакт-центра 1406</a:t>
            </a:r>
            <a:endParaRPr lang="ru-RU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1127" y="1227302"/>
            <a:ext cx="4491488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Согласно ст.19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Закона об ОСМС 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Фонд осуществляет свою деятельность </a:t>
            </a:r>
            <a:r>
              <a:rPr lang="ru-RU" sz="1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 счет комиссионного вознаграждения</a:t>
            </a:r>
            <a:r>
              <a:rPr lang="ru-RU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получаемого </a:t>
            </a:r>
            <a:r>
              <a:rPr lang="ru-RU" sz="1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от активов фонда</a:t>
            </a:r>
            <a:endParaRPr lang="ru-RU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88627"/>
              </p:ext>
            </p:extLst>
          </p:nvPr>
        </p:nvGraphicFramePr>
        <p:xfrm>
          <a:off x="5840084" y="1168018"/>
          <a:ext cx="4588714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4357">
                  <a:extLst>
                    <a:ext uri="{9D8B030D-6E8A-4147-A177-3AD203B41FA5}">
                      <a16:colId xmlns:a16="http://schemas.microsoft.com/office/drawing/2014/main" val="3243201587"/>
                    </a:ext>
                  </a:extLst>
                </a:gridCol>
                <a:gridCol w="2294357">
                  <a:extLst>
                    <a:ext uri="{9D8B030D-6E8A-4147-A177-3AD203B41FA5}">
                      <a16:colId xmlns:a16="http://schemas.microsoft.com/office/drawing/2014/main" val="447703599"/>
                    </a:ext>
                  </a:extLst>
                </a:gridCol>
              </a:tblGrid>
              <a:tr h="3155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Фактические расходы на 1406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560069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2020 год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69,4 млн. тенге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0273165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2021 год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191, 6 млн. тенге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862932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01897" y="2720641"/>
            <a:ext cx="7574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30 операторов </a:t>
            </a:r>
            <a:r>
              <a:rPr lang="ru-RU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ежедневно</a:t>
            </a:r>
            <a:r>
              <a:rPr lang="ru-RU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принимают от </a:t>
            </a:r>
            <a:r>
              <a:rPr lang="ru-RU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3000 до 4000 звонков</a:t>
            </a:r>
            <a:endParaRPr lang="ru-RU" b="1" dirty="0">
              <a:latin typeface="+mj-lt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554604"/>
              </p:ext>
            </p:extLst>
          </p:nvPr>
        </p:nvGraphicFramePr>
        <p:xfrm>
          <a:off x="801897" y="3399075"/>
          <a:ext cx="4588714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4933">
                  <a:extLst>
                    <a:ext uri="{9D8B030D-6E8A-4147-A177-3AD203B41FA5}">
                      <a16:colId xmlns:a16="http://schemas.microsoft.com/office/drawing/2014/main" val="3243201587"/>
                    </a:ext>
                  </a:extLst>
                </a:gridCol>
                <a:gridCol w="1853781">
                  <a:extLst>
                    <a:ext uri="{9D8B030D-6E8A-4147-A177-3AD203B41FA5}">
                      <a16:colId xmlns:a16="http://schemas.microsoft.com/office/drawing/2014/main" val="447703599"/>
                    </a:ext>
                  </a:extLst>
                </a:gridCol>
              </a:tblGrid>
              <a:tr h="3155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Январь 2022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</a:rPr>
                        <a:t> года – 10 227 звонков</a:t>
                      </a:r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560069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находилось в ожидании 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7 465</a:t>
                      </a:r>
                      <a:endParaRPr lang="ru-RU" sz="1600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0273165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принято операторами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3 598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862932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77608"/>
              </p:ext>
            </p:extLst>
          </p:nvPr>
        </p:nvGraphicFramePr>
        <p:xfrm>
          <a:off x="6081892" y="3405298"/>
          <a:ext cx="4588714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4908">
                  <a:extLst>
                    <a:ext uri="{9D8B030D-6E8A-4147-A177-3AD203B41FA5}">
                      <a16:colId xmlns:a16="http://schemas.microsoft.com/office/drawing/2014/main" val="3243201587"/>
                    </a:ext>
                  </a:extLst>
                </a:gridCol>
                <a:gridCol w="1983806">
                  <a:extLst>
                    <a:ext uri="{9D8B030D-6E8A-4147-A177-3AD203B41FA5}">
                      <a16:colId xmlns:a16="http://schemas.microsoft.com/office/drawing/2014/main" val="447703599"/>
                    </a:ext>
                  </a:extLst>
                </a:gridCol>
              </a:tblGrid>
              <a:tr h="3155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Февраль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</a:rPr>
                        <a:t> года – 9 626 звонков</a:t>
                      </a:r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7823856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находилось в ожидании 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7 197 </a:t>
                      </a:r>
                      <a:endParaRPr lang="ru-RU" sz="1600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82662"/>
                  </a:ext>
                </a:extLst>
              </a:tr>
              <a:tr h="31551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принято операторами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3 458</a:t>
                      </a:r>
                      <a:endParaRPr lang="ru-RU" sz="160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3195867"/>
                  </a:ext>
                </a:extLst>
              </a:tr>
            </a:tbl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97" y="5203200"/>
            <a:ext cx="520155" cy="52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34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E3F15-DCF7-4AFD-933F-033E3250B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8493" y="2121408"/>
            <a:ext cx="7617124" cy="193719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 smtClean="0"/>
              <a:t>БЛАГОДАРЮ ЗА ВНИМАНИЕ!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53128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Расходы на медицинскую помощь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05414" y="97946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latin typeface="+mj-lt"/>
                <a:ea typeface="Times New Roman" panose="02020603050405020304" pitchFamily="18" charset="0"/>
              </a:rPr>
              <a:t>Текущие </a:t>
            </a:r>
            <a:r>
              <a:rPr lang="ru-RU" dirty="0">
                <a:latin typeface="+mj-lt"/>
                <a:ea typeface="Times New Roman" panose="02020603050405020304" pitchFamily="18" charset="0"/>
              </a:rPr>
              <a:t>расходы на здравоохранение в РК по </a:t>
            </a:r>
            <a:r>
              <a:rPr lang="ru-RU" dirty="0" smtClean="0">
                <a:latin typeface="+mj-lt"/>
                <a:ea typeface="Times New Roman" panose="02020603050405020304" pitchFamily="18" charset="0"/>
              </a:rPr>
              <a:t>источникам финансирования в 2010-2020 годах (в %)</a:t>
            </a:r>
            <a:endParaRPr lang="ru-RU" sz="16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242162483"/>
              </p:ext>
            </p:extLst>
          </p:nvPr>
        </p:nvGraphicFramePr>
        <p:xfrm>
          <a:off x="644465" y="1742536"/>
          <a:ext cx="10610850" cy="390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44465" y="5728265"/>
            <a:ext cx="1078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+mj-lt"/>
                <a:ea typeface="Calibri" panose="020F0502020204030204" pitchFamily="34" charset="0"/>
              </a:rPr>
              <a:t>Д</a:t>
            </a:r>
            <a:r>
              <a:rPr lang="ru-RU" b="1" dirty="0" smtClean="0">
                <a:latin typeface="+mj-lt"/>
                <a:ea typeface="Calibri" panose="020F0502020204030204" pitchFamily="34" charset="0"/>
              </a:rPr>
              <a:t>ефицит </a:t>
            </a:r>
            <a:r>
              <a:rPr lang="ru-RU" b="1" dirty="0">
                <a:latin typeface="+mj-lt"/>
                <a:ea typeface="Calibri" panose="020F0502020204030204" pitchFamily="34" charset="0"/>
              </a:rPr>
              <a:t>средств в системе </a:t>
            </a:r>
            <a:r>
              <a:rPr lang="ru-RU" b="1" dirty="0" smtClean="0">
                <a:latin typeface="+mj-lt"/>
                <a:ea typeface="Calibri" panose="020F0502020204030204" pitchFamily="34" charset="0"/>
              </a:rPr>
              <a:t>здравоохранения </a:t>
            </a:r>
            <a:r>
              <a:rPr lang="ru-RU" b="1" dirty="0">
                <a:latin typeface="+mj-lt"/>
                <a:ea typeface="Calibri" panose="020F0502020204030204" pitchFamily="34" charset="0"/>
              </a:rPr>
              <a:t>в 2018 </a:t>
            </a:r>
            <a:r>
              <a:rPr lang="ru-RU" b="1" dirty="0" smtClean="0">
                <a:latin typeface="+mj-lt"/>
                <a:ea typeface="Calibri" panose="020F0502020204030204" pitchFamily="34" charset="0"/>
              </a:rPr>
              <a:t>году оценивался в </a:t>
            </a:r>
            <a:r>
              <a:rPr lang="ru-RU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</a:rPr>
              <a:t>386 млрд </a:t>
            </a:r>
            <a:r>
              <a:rPr lang="ru-RU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</a:rPr>
              <a:t>тенге</a:t>
            </a:r>
            <a:endParaRPr lang="ru-RU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14731" y="3831800"/>
            <a:ext cx="12293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Гос</a:t>
            </a:r>
            <a:r>
              <a:rPr lang="ru-RU" sz="1400" dirty="0" smtClean="0"/>
              <a:t> расходы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55250" y="1976472"/>
            <a:ext cx="8022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Прочие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977660" y="3155114"/>
            <a:ext cx="5798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ДМС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24618" y="2578854"/>
            <a:ext cx="19194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Карманные расходы</a:t>
            </a:r>
            <a:endParaRPr lang="ru-RU" sz="1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834114" y="3155114"/>
            <a:ext cx="7261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ОСМС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93674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Доступность </a:t>
            </a:r>
            <a:r>
              <a:rPr lang="ru-RU" sz="2400" dirty="0"/>
              <a:t>медицинских услуг 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172113227"/>
              </p:ext>
            </p:extLst>
          </p:nvPr>
        </p:nvGraphicFramePr>
        <p:xfrm>
          <a:off x="2566633" y="1022711"/>
          <a:ext cx="2392107" cy="117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Стрелка вниз 15"/>
          <p:cNvSpPr/>
          <p:nvPr/>
        </p:nvSpPr>
        <p:spPr>
          <a:xfrm rot="10800000">
            <a:off x="5139355" y="1611329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299799" y="1671871"/>
            <a:ext cx="7581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в 5 раз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7439" y="1240984"/>
            <a:ext cx="16777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Консультативно-диагностические услуги, млн услуг</a:t>
            </a:r>
            <a:endParaRPr lang="ru-RU" sz="1400" dirty="0"/>
          </a:p>
        </p:txBody>
      </p:sp>
      <p:graphicFrame>
        <p:nvGraphicFramePr>
          <p:cNvPr id="37" name="Диаграмма 36"/>
          <p:cNvGraphicFramePr/>
          <p:nvPr>
            <p:extLst>
              <p:ext uri="{D42A27DB-BD31-4B8C-83A1-F6EECF244321}">
                <p14:modId xmlns:p14="http://schemas.microsoft.com/office/powerpoint/2010/main" val="1634332988"/>
              </p:ext>
            </p:extLst>
          </p:nvPr>
        </p:nvGraphicFramePr>
        <p:xfrm>
          <a:off x="2566633" y="4036340"/>
          <a:ext cx="2392107" cy="122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" name="Стрелка вниз 37"/>
          <p:cNvSpPr/>
          <p:nvPr/>
        </p:nvSpPr>
        <p:spPr>
          <a:xfrm rot="10800000">
            <a:off x="5139355" y="4640299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299799" y="4700841"/>
            <a:ext cx="9072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в 7,7 раз</a:t>
            </a:r>
            <a:endParaRPr lang="ru-RU" sz="1400" dirty="0"/>
          </a:p>
        </p:txBody>
      </p:sp>
      <p:sp>
        <p:nvSpPr>
          <p:cNvPr id="40" name="Стрелка вниз 39"/>
          <p:cNvSpPr/>
          <p:nvPr/>
        </p:nvSpPr>
        <p:spPr>
          <a:xfrm rot="10800000">
            <a:off x="5139355" y="3125814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299799" y="3186356"/>
            <a:ext cx="8575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в 2 раза</a:t>
            </a:r>
            <a:endParaRPr lang="ru-RU" sz="1400" dirty="0"/>
          </a:p>
        </p:txBody>
      </p:sp>
      <p:graphicFrame>
        <p:nvGraphicFramePr>
          <p:cNvPr id="42" name="Диаграмма 41"/>
          <p:cNvGraphicFramePr/>
          <p:nvPr>
            <p:extLst>
              <p:ext uri="{D42A27DB-BD31-4B8C-83A1-F6EECF244321}">
                <p14:modId xmlns:p14="http://schemas.microsoft.com/office/powerpoint/2010/main" val="795772888"/>
              </p:ext>
            </p:extLst>
          </p:nvPr>
        </p:nvGraphicFramePr>
        <p:xfrm>
          <a:off x="2566633" y="2547371"/>
          <a:ext cx="2392107" cy="117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487439" y="2765643"/>
            <a:ext cx="1677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Высокотехнологичные медицинские услуги</a:t>
            </a:r>
            <a:endParaRPr lang="ru-RU" sz="14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88570" y="4453056"/>
            <a:ext cx="1677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ЭКО </a:t>
            </a:r>
            <a:endParaRPr lang="ru-RU" sz="1400" dirty="0"/>
          </a:p>
        </p:txBody>
      </p:sp>
      <p:graphicFrame>
        <p:nvGraphicFramePr>
          <p:cNvPr id="45" name="Диаграмма 44"/>
          <p:cNvGraphicFramePr/>
          <p:nvPr>
            <p:extLst>
              <p:ext uri="{D42A27DB-BD31-4B8C-83A1-F6EECF244321}">
                <p14:modId xmlns:p14="http://schemas.microsoft.com/office/powerpoint/2010/main" val="2901100189"/>
              </p:ext>
            </p:extLst>
          </p:nvPr>
        </p:nvGraphicFramePr>
        <p:xfrm>
          <a:off x="2566633" y="5374241"/>
          <a:ext cx="2392107" cy="122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6" name="Стрелка вниз 45"/>
          <p:cNvSpPr/>
          <p:nvPr/>
        </p:nvSpPr>
        <p:spPr>
          <a:xfrm rot="10800000">
            <a:off x="5139354" y="6018862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5299798" y="6079404"/>
            <a:ext cx="7581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в 5 раз</a:t>
            </a:r>
            <a:endParaRPr lang="ru-RU" sz="1400" dirty="0"/>
          </a:p>
        </p:txBody>
      </p:sp>
      <p:graphicFrame>
        <p:nvGraphicFramePr>
          <p:cNvPr id="50" name="Диаграмма 49"/>
          <p:cNvGraphicFramePr/>
          <p:nvPr>
            <p:extLst>
              <p:ext uri="{D42A27DB-BD31-4B8C-83A1-F6EECF244321}">
                <p14:modId xmlns:p14="http://schemas.microsoft.com/office/powerpoint/2010/main" val="2471883613"/>
              </p:ext>
            </p:extLst>
          </p:nvPr>
        </p:nvGraphicFramePr>
        <p:xfrm>
          <a:off x="8136233" y="1022711"/>
          <a:ext cx="2329755" cy="117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3" name="Стрелка вниз 52"/>
          <p:cNvSpPr/>
          <p:nvPr/>
        </p:nvSpPr>
        <p:spPr>
          <a:xfrm rot="10800000">
            <a:off x="10722709" y="1611329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10883153" y="1671871"/>
            <a:ext cx="7970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д</a:t>
            </a:r>
            <a:r>
              <a:rPr lang="ru-RU" sz="1400" dirty="0" smtClean="0"/>
              <a:t>о 33%</a:t>
            </a:r>
            <a:endParaRPr lang="ru-RU" sz="14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487439" y="5680804"/>
            <a:ext cx="1677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КТ/МРТ/ПЭТ</a:t>
            </a:r>
          </a:p>
          <a:p>
            <a:r>
              <a:rPr lang="ru-RU" sz="1400" dirty="0" smtClean="0"/>
              <a:t>тыс. услуг</a:t>
            </a:r>
            <a:endParaRPr lang="ru-RU" sz="14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6437730" y="1240984"/>
            <a:ext cx="18436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Медицинская </a:t>
            </a:r>
          </a:p>
          <a:p>
            <a:r>
              <a:rPr lang="ru-RU" sz="1400" dirty="0"/>
              <a:t>р</a:t>
            </a:r>
            <a:r>
              <a:rPr lang="ru-RU" sz="1400" dirty="0" smtClean="0"/>
              <a:t>еабилитация, тыс. случаев</a:t>
            </a:r>
            <a:endParaRPr lang="ru-RU" sz="1400" dirty="0"/>
          </a:p>
        </p:txBody>
      </p:sp>
      <p:graphicFrame>
        <p:nvGraphicFramePr>
          <p:cNvPr id="57" name="Диаграмма 56"/>
          <p:cNvGraphicFramePr/>
          <p:nvPr>
            <p:extLst>
              <p:ext uri="{D42A27DB-BD31-4B8C-83A1-F6EECF244321}">
                <p14:modId xmlns:p14="http://schemas.microsoft.com/office/powerpoint/2010/main" val="2810035847"/>
              </p:ext>
            </p:extLst>
          </p:nvPr>
        </p:nvGraphicFramePr>
        <p:xfrm>
          <a:off x="8133017" y="2547371"/>
          <a:ext cx="2445147" cy="1172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9" name="Прямоугольник 58"/>
          <p:cNvSpPr/>
          <p:nvPr/>
        </p:nvSpPr>
        <p:spPr>
          <a:xfrm>
            <a:off x="10910136" y="3186356"/>
            <a:ext cx="7836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д</a:t>
            </a:r>
            <a:r>
              <a:rPr lang="ru-RU" sz="1400" dirty="0" smtClean="0"/>
              <a:t>о 11%</a:t>
            </a:r>
            <a:endParaRPr lang="ru-RU" sz="1400" dirty="0"/>
          </a:p>
        </p:txBody>
      </p:sp>
      <p:sp>
        <p:nvSpPr>
          <p:cNvPr id="60" name="Стрелка вниз 59"/>
          <p:cNvSpPr/>
          <p:nvPr/>
        </p:nvSpPr>
        <p:spPr>
          <a:xfrm rot="10800000">
            <a:off x="10722709" y="3147833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2" name="Диаграмма 61"/>
          <p:cNvGraphicFramePr/>
          <p:nvPr>
            <p:extLst>
              <p:ext uri="{D42A27DB-BD31-4B8C-83A1-F6EECF244321}">
                <p14:modId xmlns:p14="http://schemas.microsoft.com/office/powerpoint/2010/main" val="3030902011"/>
              </p:ext>
            </p:extLst>
          </p:nvPr>
        </p:nvGraphicFramePr>
        <p:xfrm>
          <a:off x="8133018" y="4036340"/>
          <a:ext cx="2445146" cy="1337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3" name="Стрелка вниз 62"/>
          <p:cNvSpPr/>
          <p:nvPr/>
        </p:nvSpPr>
        <p:spPr>
          <a:xfrm rot="10800000">
            <a:off x="10722709" y="4659059"/>
            <a:ext cx="234609" cy="28981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10913258" y="4700325"/>
            <a:ext cx="9412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н</a:t>
            </a:r>
            <a:r>
              <a:rPr lang="ru-RU" sz="1400" dirty="0" smtClean="0"/>
              <a:t>а 54,1%</a:t>
            </a:r>
            <a:endParaRPr lang="ru-RU" sz="14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437730" y="2762789"/>
            <a:ext cx="18436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Стационарная помощь, млн услуг</a:t>
            </a:r>
            <a:endParaRPr lang="ru-RU" sz="14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6437730" y="4389064"/>
            <a:ext cx="18436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Обеспечение лекарственными средствами, млн услуг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09555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138" y="242200"/>
            <a:ext cx="8885028" cy="532022"/>
          </a:xfrm>
        </p:spPr>
        <p:txBody>
          <a:bodyPr/>
          <a:lstStyle/>
          <a:p>
            <a:r>
              <a:rPr lang="ru-RU" sz="2400" dirty="0"/>
              <a:t>Структура финансирования (2022 год)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88057" y="2589395"/>
            <a:ext cx="0" cy="25200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5"/>
          <p:cNvSpPr txBox="1"/>
          <p:nvPr/>
        </p:nvSpPr>
        <p:spPr>
          <a:xfrm>
            <a:off x="4097907" y="1135565"/>
            <a:ext cx="3771900" cy="3698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Источники финансирования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980682" y="1503567"/>
            <a:ext cx="0" cy="24765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1488057" y="1741990"/>
            <a:ext cx="8229502" cy="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88057" y="1741990"/>
            <a:ext cx="0" cy="21600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95063" y="1947755"/>
            <a:ext cx="2865919" cy="641640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Трансферты на оплату ГОБМП за счет РБ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3271301" y="2397628"/>
            <a:ext cx="496888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761817" y="2249154"/>
            <a:ext cx="1588535" cy="248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1,21 трлн.тг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260982" y="3323885"/>
            <a:ext cx="496888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580991" y="3184208"/>
            <a:ext cx="1950186" cy="284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360,9 </a:t>
            </a: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млрд.тг</a:t>
            </a:r>
          </a:p>
        </p:txBody>
      </p:sp>
      <p:sp>
        <p:nvSpPr>
          <p:cNvPr id="21" name="TextBox 44"/>
          <p:cNvSpPr txBox="1"/>
          <p:nvPr/>
        </p:nvSpPr>
        <p:spPr>
          <a:xfrm>
            <a:off x="537145" y="1287965"/>
            <a:ext cx="1912937" cy="3698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ГОСУДАРСТВО</a:t>
            </a:r>
          </a:p>
        </p:txBody>
      </p:sp>
      <p:sp>
        <p:nvSpPr>
          <p:cNvPr id="22" name="TextBox 45"/>
          <p:cNvSpPr txBox="1"/>
          <p:nvPr/>
        </p:nvSpPr>
        <p:spPr>
          <a:xfrm>
            <a:off x="9051653" y="1262279"/>
            <a:ext cx="2033682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ПЛАТЕЛЬЩИКИ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8806549" y="1975353"/>
            <a:ext cx="1901825" cy="663865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Отчисления работодателей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435306" y="2221702"/>
            <a:ext cx="1735315" cy="349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335,8 </a:t>
            </a: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млрд.тг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8806549" y="2741791"/>
            <a:ext cx="1901825" cy="607165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Взносы работников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69331" y="3020928"/>
            <a:ext cx="1757695" cy="405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noProof="1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lang="ru-RU" b="1" noProof="1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lang="en-US" b="1" noProof="1">
                <a:solidFill>
                  <a:prstClr val="black"/>
                </a:solidFill>
                <a:cs typeface="Arial" panose="020B0604020202020204" pitchFamily="34" charset="0"/>
              </a:rPr>
              <a:t>7</a:t>
            </a:r>
            <a:r>
              <a:rPr lang="ru-RU" b="1" noProof="1">
                <a:solidFill>
                  <a:prstClr val="black"/>
                </a:solidFill>
                <a:cs typeface="Arial" panose="020B0604020202020204" pitchFamily="34" charset="0"/>
              </a:rPr>
              <a:t>,</a:t>
            </a:r>
            <a:r>
              <a:rPr lang="en-US" b="1" noProof="1">
                <a:solidFill>
                  <a:prstClr val="black"/>
                </a:solidFill>
                <a:cs typeface="Arial" panose="020B0604020202020204" pitchFamily="34" charset="0"/>
              </a:rPr>
              <a:t>5 </a:t>
            </a:r>
            <a:r>
              <a:rPr kumimoji="0" lang="ru-RU" sz="1800" b="1" i="0" u="none" strike="noStrike" kern="1200" cap="none" spc="0" normalizeH="0" baseline="0" noProof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млрд.тг</a:t>
            </a:r>
            <a:endParaRPr kumimoji="0" lang="ru-RU" sz="1800" b="1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806550" y="3460078"/>
            <a:ext cx="1895092" cy="1567653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Взносы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ИП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8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2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договора</a:t>
            </a:r>
            <a:r>
              <a:rPr kumimoji="0" lang="ru-RU" sz="14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 ГПХ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ЕСП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2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Самоплательщики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11384" y="4418458"/>
            <a:ext cx="1752554" cy="247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noProof="1">
                <a:solidFill>
                  <a:prstClr val="black"/>
                </a:solidFill>
                <a:cs typeface="Arial" panose="020B0604020202020204" pitchFamily="34" charset="0"/>
              </a:rPr>
              <a:t>41,0 </a:t>
            </a:r>
            <a:r>
              <a:rPr kumimoji="0" lang="ru-RU" sz="1800" b="1" i="0" u="none" strike="noStrike" kern="1200" cap="none" spc="0" normalizeH="0" baseline="0" noProof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млрд.тг</a:t>
            </a:r>
            <a:endParaRPr kumimoji="0" lang="ru-RU" sz="1800" b="1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Правая фигурная скобка 28"/>
          <p:cNvSpPr/>
          <p:nvPr/>
        </p:nvSpPr>
        <p:spPr>
          <a:xfrm rot="5400000">
            <a:off x="5848719" y="-399585"/>
            <a:ext cx="270278" cy="11582098"/>
          </a:xfrm>
          <a:prstGeom prst="rightBrac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0" name="TextBox 65"/>
          <p:cNvSpPr txBox="1"/>
          <p:nvPr/>
        </p:nvSpPr>
        <p:spPr>
          <a:xfrm>
            <a:off x="537144" y="5561117"/>
            <a:ext cx="11377366" cy="33855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Итого </a:t>
            </a:r>
            <a:r>
              <a:rPr kumimoji="0" lang="ru-RU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2</a:t>
            </a:r>
            <a:r>
              <a:rPr lang="ru-RU" altLang="en-US" sz="1600" b="1" dirty="0" smtClean="0">
                <a:solidFill>
                  <a:prstClr val="black"/>
                </a:solidFill>
                <a:latin typeface="+mj-lt"/>
              </a:rPr>
              <a:t>,06</a:t>
            </a:r>
            <a:r>
              <a:rPr kumimoji="0" lang="ru-RU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ru-RU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трлн. </a:t>
            </a:r>
            <a:r>
              <a:rPr kumimoji="0" lang="ru-RU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тенге</a:t>
            </a:r>
            <a:endParaRPr kumimoji="0" lang="ru-RU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488057" y="3808563"/>
            <a:ext cx="0" cy="230188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95063" y="4037157"/>
            <a:ext cx="2865920" cy="1098002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Военнослужащие, сотрудники правоохранительных, специальных ГО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8190115" y="2426503"/>
            <a:ext cx="596940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9717559" y="1741990"/>
            <a:ext cx="0" cy="231775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cxnSpLocks/>
            <a:stCxn id="23" idx="2"/>
            <a:endCxn id="25" idx="0"/>
          </p:cNvCxnSpPr>
          <p:nvPr/>
        </p:nvCxnSpPr>
        <p:spPr>
          <a:xfrm>
            <a:off x="9757462" y="2639218"/>
            <a:ext cx="0" cy="102573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cxnSpLocks/>
            <a:stCxn id="27" idx="0"/>
            <a:endCxn id="25" idx="2"/>
          </p:cNvCxnSpPr>
          <p:nvPr/>
        </p:nvCxnSpPr>
        <p:spPr>
          <a:xfrm flipV="1">
            <a:off x="9754096" y="3348956"/>
            <a:ext cx="3366" cy="111122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8209609" y="3210011"/>
            <a:ext cx="596940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8209609" y="4554949"/>
            <a:ext cx="596940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3580991" y="4475819"/>
            <a:ext cx="1950186" cy="284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2,3 млрд.тг</a:t>
            </a: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3260982" y="4654582"/>
            <a:ext cx="496888" cy="0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10612213" y="2114931"/>
            <a:ext cx="1439791" cy="349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3% </a:t>
            </a:r>
            <a:r>
              <a:rPr kumimoji="0" lang="ru-RU" sz="11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от дохода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0727868" y="1657853"/>
            <a:ext cx="1208719" cy="349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СТАВКИ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10687659" y="3732365"/>
            <a:ext cx="1288900" cy="212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5% от 1,4 МЗП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0656731" y="4062117"/>
            <a:ext cx="1288900" cy="212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2% от дохода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0697010" y="4358917"/>
            <a:ext cx="1217500" cy="448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1 МРП - город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0,5 МРП - село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0577948" y="4807560"/>
            <a:ext cx="1288900" cy="2123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5% от МЗП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9793757" y="4025135"/>
            <a:ext cx="1605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793757" y="4340379"/>
            <a:ext cx="1605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9824253" y="4782503"/>
            <a:ext cx="1605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10595616" y="2996086"/>
            <a:ext cx="1439791" cy="349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2% </a:t>
            </a:r>
            <a:r>
              <a:rPr kumimoji="0" lang="ru-RU" sz="11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от дохода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95063" y="2817989"/>
            <a:ext cx="2865919" cy="1000871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Взносы </a:t>
            </a:r>
            <a:r>
              <a:rPr kumimoji="0" lang="ru-RU" sz="1400" b="1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за 15 категорий граждан (1,7%)</a:t>
            </a:r>
            <a:r>
              <a:rPr kumimoji="0" lang="ru-RU" sz="14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, освобожденных от уплаты взносов ОСМС (8,3 млн чел.)</a:t>
            </a:r>
            <a:endParaRPr kumimoji="0" lang="ru-RU" sz="16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15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graphicFrame>
        <p:nvGraphicFramePr>
          <p:cNvPr id="33" name="Таблица 32">
            <a:extLst>
              <a:ext uri="{FF2B5EF4-FFF2-40B4-BE49-F238E27FC236}">
                <a16:creationId xmlns:a16="http://schemas.microsoft.com/office/drawing/2014/main" id="{44EC086E-6BA6-4084-A868-5B962F91B8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708684"/>
              </p:ext>
            </p:extLst>
          </p:nvPr>
        </p:nvGraphicFramePr>
        <p:xfrm>
          <a:off x="7440821" y="1867546"/>
          <a:ext cx="4019822" cy="79596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25595">
                  <a:extLst>
                    <a:ext uri="{9D8B030D-6E8A-4147-A177-3AD203B41FA5}">
                      <a16:colId xmlns:a16="http://schemas.microsoft.com/office/drawing/2014/main" val="452760554"/>
                    </a:ext>
                  </a:extLst>
                </a:gridCol>
                <a:gridCol w="817736">
                  <a:extLst>
                    <a:ext uri="{9D8B030D-6E8A-4147-A177-3AD203B41FA5}">
                      <a16:colId xmlns:a16="http://schemas.microsoft.com/office/drawing/2014/main" val="1651287022"/>
                    </a:ext>
                  </a:extLst>
                </a:gridCol>
                <a:gridCol w="1093185">
                  <a:extLst>
                    <a:ext uri="{9D8B030D-6E8A-4147-A177-3AD203B41FA5}">
                      <a16:colId xmlns:a16="http://schemas.microsoft.com/office/drawing/2014/main" val="2516608661"/>
                    </a:ext>
                  </a:extLst>
                </a:gridCol>
                <a:gridCol w="783306">
                  <a:extLst>
                    <a:ext uri="{9D8B030D-6E8A-4147-A177-3AD203B41FA5}">
                      <a16:colId xmlns:a16="http://schemas.microsoft.com/office/drawing/2014/main" val="4131982978"/>
                    </a:ext>
                  </a:extLst>
                </a:gridCol>
              </a:tblGrid>
              <a:tr h="28569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Форма собственности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14347"/>
                  </a:ext>
                </a:extLst>
              </a:tr>
              <a:tr h="269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Государственные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Доля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Частная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Доля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62917"/>
                  </a:ext>
                </a:extLst>
              </a:tr>
              <a:tr h="2403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679</a:t>
                      </a:r>
                      <a:endParaRPr lang="ru-RU" sz="1400" b="1" i="0" u="none" strike="noStrike" dirty="0"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49%</a:t>
                      </a:r>
                      <a:endParaRPr lang="ru-RU" sz="1400" b="1" i="0" u="none" strike="noStrike" dirty="0"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719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51%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extLst>
                  <a:ext uri="{0D108BD9-81ED-4DB2-BD59-A6C34878D82A}">
                    <a16:rowId xmlns:a16="http://schemas.microsoft.com/office/drawing/2014/main" val="1750536479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64C402F8-F320-4A1C-8845-783929B0CC45}"/>
              </a:ext>
            </a:extLst>
          </p:cNvPr>
          <p:cNvSpPr txBox="1"/>
          <p:nvPr/>
        </p:nvSpPr>
        <p:spPr>
          <a:xfrm>
            <a:off x="7356536" y="942211"/>
            <a:ext cx="4072745" cy="40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800" b="1" kern="1200">
                <a:solidFill>
                  <a:schemeClr val="bg1"/>
                </a:solidFill>
                <a:latin typeface="Arial Narrow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ПОСТАВЩИКИ ГОБМП И ОСМС</a:t>
            </a:r>
          </a:p>
        </p:txBody>
      </p:sp>
      <p:graphicFrame>
        <p:nvGraphicFramePr>
          <p:cNvPr id="36" name="Таблица 35">
            <a:extLst>
              <a:ext uri="{FF2B5EF4-FFF2-40B4-BE49-F238E27FC236}">
                <a16:creationId xmlns:a16="http://schemas.microsoft.com/office/drawing/2014/main" id="{213E77DE-8AC6-4C29-B7C5-A677FE94C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104880"/>
              </p:ext>
            </p:extLst>
          </p:nvPr>
        </p:nvGraphicFramePr>
        <p:xfrm>
          <a:off x="7440821" y="2859498"/>
          <a:ext cx="4019822" cy="84627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27806">
                  <a:extLst>
                    <a:ext uri="{9D8B030D-6E8A-4147-A177-3AD203B41FA5}">
                      <a16:colId xmlns:a16="http://schemas.microsoft.com/office/drawing/2014/main" val="878073966"/>
                    </a:ext>
                  </a:extLst>
                </a:gridCol>
                <a:gridCol w="1400371">
                  <a:extLst>
                    <a:ext uri="{9D8B030D-6E8A-4147-A177-3AD203B41FA5}">
                      <a16:colId xmlns:a16="http://schemas.microsoft.com/office/drawing/2014/main" val="2414086866"/>
                    </a:ext>
                  </a:extLst>
                </a:gridCol>
                <a:gridCol w="1491645">
                  <a:extLst>
                    <a:ext uri="{9D8B030D-6E8A-4147-A177-3AD203B41FA5}">
                      <a16:colId xmlns:a16="http://schemas.microsoft.com/office/drawing/2014/main" val="3076279537"/>
                    </a:ext>
                  </a:extLst>
                </a:gridCol>
              </a:tblGrid>
              <a:tr h="28921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+mj-lt"/>
                        </a:rPr>
                        <a:t>Сумма по договорам, млрд тенге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14347"/>
                  </a:ext>
                </a:extLst>
              </a:tr>
              <a:tr h="2966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Общая </a:t>
                      </a:r>
                      <a:br>
                        <a:rPr lang="ru-RU" sz="1000" b="1" u="none" strike="noStrike" dirty="0">
                          <a:effectLst/>
                          <a:latin typeface="+mj-lt"/>
                        </a:rPr>
                      </a:br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сумма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Государственные</a:t>
                      </a: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+mj-lt"/>
                        </a:rPr>
                        <a:t>Частные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62917"/>
                  </a:ext>
                </a:extLst>
              </a:tr>
              <a:tr h="2433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+mj-lt"/>
                        </a:rPr>
                        <a:t>1 608, 9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1 235,6</a:t>
                      </a:r>
                      <a:endParaRPr lang="ru-RU" sz="1400" b="1" i="0" u="none" strike="noStrike" dirty="0"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373,3</a:t>
                      </a:r>
                      <a:endParaRPr lang="ru-RU" sz="14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8933" marR="8933" marT="8933" marB="0" anchor="ctr"/>
                </a:tc>
                <a:extLst>
                  <a:ext uri="{0D108BD9-81ED-4DB2-BD59-A6C34878D82A}">
                    <a16:rowId xmlns:a16="http://schemas.microsoft.com/office/drawing/2014/main" val="1750536479"/>
                  </a:ext>
                </a:extLst>
              </a:tr>
            </a:tbl>
          </a:graphicData>
        </a:graphic>
      </p:graphicFrame>
      <p:graphicFrame>
        <p:nvGraphicFramePr>
          <p:cNvPr id="48" name="Таблица 47">
            <a:extLst>
              <a:ext uri="{FF2B5EF4-FFF2-40B4-BE49-F238E27FC236}">
                <a16:creationId xmlns:a16="http://schemas.microsoft.com/office/drawing/2014/main" id="{1662A64C-E6D6-4541-B639-EAA17F48B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461917"/>
              </p:ext>
            </p:extLst>
          </p:nvPr>
        </p:nvGraphicFramePr>
        <p:xfrm>
          <a:off x="7440821" y="1463765"/>
          <a:ext cx="3988459" cy="19181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988459">
                  <a:extLst>
                    <a:ext uri="{9D8B030D-6E8A-4147-A177-3AD203B41FA5}">
                      <a16:colId xmlns:a16="http://schemas.microsoft.com/office/drawing/2014/main" val="1233938505"/>
                    </a:ext>
                  </a:extLst>
                </a:gridCol>
              </a:tblGrid>
              <a:tr h="12896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dirty="0">
                          <a:effectLst/>
                          <a:latin typeface="+mj-lt"/>
                        </a:rPr>
                        <a:t>Общее количество поставщиков </a:t>
                      </a:r>
                      <a:r>
                        <a:rPr lang="ru-RU" sz="1200" b="1" kern="1200" dirty="0">
                          <a:solidFill>
                            <a:srgbClr val="0070C0"/>
                          </a:solidFill>
                          <a:latin typeface="+mj-lt"/>
                        </a:rPr>
                        <a:t>1 398</a:t>
                      </a:r>
                    </a:p>
                  </a:txBody>
                  <a:tcPr marL="8933" marR="8933" marT="893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14347"/>
                  </a:ext>
                </a:extLst>
              </a:tr>
            </a:tbl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793269" y="244149"/>
            <a:ext cx="8885028" cy="5320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63E6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/>
              <a:t>Участники системы ОСМС</a:t>
            </a:r>
            <a:endParaRPr lang="ru-RU" sz="24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9E8D5F-2CE6-498B-A287-31B4C9202EF0}"/>
              </a:ext>
            </a:extLst>
          </p:cNvPr>
          <p:cNvSpPr/>
          <p:nvPr/>
        </p:nvSpPr>
        <p:spPr>
          <a:xfrm>
            <a:off x="10971362" y="4214956"/>
            <a:ext cx="72487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млрд.тенге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30A1F2-2A69-4FA0-A69E-401134A57853}"/>
              </a:ext>
            </a:extLst>
          </p:cNvPr>
          <p:cNvSpPr txBox="1"/>
          <p:nvPr/>
        </p:nvSpPr>
        <p:spPr>
          <a:xfrm>
            <a:off x="419306" y="3880585"/>
            <a:ext cx="5722702" cy="40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x-none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sng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</a:defRPr>
            </a:lvl1pPr>
          </a:lstStyle>
          <a:p>
            <a:r>
              <a:rPr lang="ru-RU" dirty="0"/>
              <a:t>ФИНАНСИРОВАНИЕ МЕДИЦИНСКИХ УСЛУГ</a:t>
            </a:r>
          </a:p>
        </p:txBody>
      </p:sp>
      <p:graphicFrame>
        <p:nvGraphicFramePr>
          <p:cNvPr id="21" name="Таблица 20">
            <a:extLst>
              <a:ext uri="{FF2B5EF4-FFF2-40B4-BE49-F238E27FC236}">
                <a16:creationId xmlns:a16="http://schemas.microsoft.com/office/drawing/2014/main" id="{1F62255D-4AFD-4DC7-B7A5-1680633795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276443"/>
              </p:ext>
            </p:extLst>
          </p:nvPr>
        </p:nvGraphicFramePr>
        <p:xfrm>
          <a:off x="344646" y="1864879"/>
          <a:ext cx="6668225" cy="1507590"/>
        </p:xfrm>
        <a:graphic>
          <a:graphicData uri="http://schemas.openxmlformats.org/drawingml/2006/table">
            <a:tbl>
              <a:tblPr firstRow="1" firstCol="1" bandRow="1"/>
              <a:tblGrid>
                <a:gridCol w="785008">
                  <a:extLst>
                    <a:ext uri="{9D8B030D-6E8A-4147-A177-3AD203B41FA5}">
                      <a16:colId xmlns:a16="http://schemas.microsoft.com/office/drawing/2014/main" val="1913625620"/>
                    </a:ext>
                  </a:extLst>
                </a:gridCol>
                <a:gridCol w="966158">
                  <a:extLst>
                    <a:ext uri="{9D8B030D-6E8A-4147-A177-3AD203B41FA5}">
                      <a16:colId xmlns:a16="http://schemas.microsoft.com/office/drawing/2014/main" val="2299782668"/>
                    </a:ext>
                  </a:extLst>
                </a:gridCol>
                <a:gridCol w="810883">
                  <a:extLst>
                    <a:ext uri="{9D8B030D-6E8A-4147-A177-3AD203B41FA5}">
                      <a16:colId xmlns:a16="http://schemas.microsoft.com/office/drawing/2014/main" val="2095423653"/>
                    </a:ext>
                  </a:extLst>
                </a:gridCol>
                <a:gridCol w="767751">
                  <a:extLst>
                    <a:ext uri="{9D8B030D-6E8A-4147-A177-3AD203B41FA5}">
                      <a16:colId xmlns:a16="http://schemas.microsoft.com/office/drawing/2014/main" val="2268579898"/>
                    </a:ext>
                  </a:extLst>
                </a:gridCol>
                <a:gridCol w="629728">
                  <a:extLst>
                    <a:ext uri="{9D8B030D-6E8A-4147-A177-3AD203B41FA5}">
                      <a16:colId xmlns:a16="http://schemas.microsoft.com/office/drawing/2014/main" val="291322816"/>
                    </a:ext>
                  </a:extLst>
                </a:gridCol>
                <a:gridCol w="577970">
                  <a:extLst>
                    <a:ext uri="{9D8B030D-6E8A-4147-A177-3AD203B41FA5}">
                      <a16:colId xmlns:a16="http://schemas.microsoft.com/office/drawing/2014/main" val="3938582293"/>
                    </a:ext>
                  </a:extLst>
                </a:gridCol>
                <a:gridCol w="948906">
                  <a:extLst>
                    <a:ext uri="{9D8B030D-6E8A-4147-A177-3AD203B41FA5}">
                      <a16:colId xmlns:a16="http://schemas.microsoft.com/office/drawing/2014/main" val="2227801440"/>
                    </a:ext>
                  </a:extLst>
                </a:gridCol>
                <a:gridCol w="1181821">
                  <a:extLst>
                    <a:ext uri="{9D8B030D-6E8A-4147-A177-3AD203B41FA5}">
                      <a16:colId xmlns:a16="http://schemas.microsoft.com/office/drawing/2014/main" val="183702759"/>
                    </a:ext>
                  </a:extLst>
                </a:gridCol>
              </a:tblGrid>
              <a:tr h="73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Период 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Численность населения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Льготники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Наемные работники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ИП </a:t>
                      </a:r>
                      <a:endParaRPr lang="ru-RU" sz="1000" b="1" i="0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и </a:t>
                      </a: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ГПХ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ЕСП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Само-плательщики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Застрахованные 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865435"/>
                  </a:ext>
                </a:extLst>
              </a:tr>
              <a:tr h="3882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01.0</a:t>
                      </a:r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6</a:t>
                      </a:r>
                      <a:r>
                        <a:rPr lang="ru-RU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.2021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18 962 892</a:t>
                      </a:r>
                      <a:endParaRPr lang="ru-RU" sz="1000" b="1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11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475 254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4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847 324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143 277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233 741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219 267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 </a:t>
                      </a: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766 241</a:t>
                      </a: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</a:t>
                      </a:r>
                      <a:r>
                        <a:rPr lang="kk-KZ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</a:t>
                      </a: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260715"/>
                  </a:ext>
                </a:extLst>
              </a:tr>
              <a:tr h="3882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01.0</a:t>
                      </a:r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6</a:t>
                      </a:r>
                      <a:r>
                        <a:rPr lang="ru-RU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.2022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19 1</a:t>
                      </a:r>
                      <a:r>
                        <a:rPr lang="en-US" sz="1000" b="1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99 844</a:t>
                      </a:r>
                      <a:endParaRPr lang="ru-RU" sz="1000" b="1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11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499 341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4 814 448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355 434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241 182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 Narrow" panose="020B0604020202020204" pitchFamily="34" charset="0"/>
                        </a:rPr>
                        <a:t>128 586</a:t>
                      </a:r>
                      <a:endParaRPr lang="ru-RU" sz="1000" b="0" i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 Narrow" panose="020B0604020202020204" pitchFamily="34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 </a:t>
                      </a: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877 719</a:t>
                      </a: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(82,</a:t>
                      </a: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</a:t>
                      </a:r>
                      <a:r>
                        <a:rPr lang="ru-RU" sz="1000" b="1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984111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44144D6E-1ADB-47CC-9FFD-1D04E91132FA}"/>
              </a:ext>
            </a:extLst>
          </p:cNvPr>
          <p:cNvSpPr txBox="1"/>
          <p:nvPr/>
        </p:nvSpPr>
        <p:spPr>
          <a:xfrm>
            <a:off x="6368143" y="1559671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тыс.чел</a:t>
            </a:r>
            <a:endParaRPr kumimoji="0" lang="x-non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886E5A-030C-40F9-923E-FFC224223D77}"/>
              </a:ext>
            </a:extLst>
          </p:cNvPr>
          <p:cNvSpPr txBox="1"/>
          <p:nvPr/>
        </p:nvSpPr>
        <p:spPr>
          <a:xfrm>
            <a:off x="419306" y="942211"/>
            <a:ext cx="2964921" cy="40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x-none"/>
            </a:defPPr>
            <a:lvl1pPr>
              <a:defRPr sz="1600" b="1">
                <a:solidFill>
                  <a:srgbClr val="002060"/>
                </a:solidFill>
                <a:latin typeface="Arial Narrow"/>
              </a:defRPr>
            </a:lvl1pPr>
          </a:lstStyle>
          <a:p>
            <a:pPr>
              <a:defRPr/>
            </a:pPr>
            <a:r>
              <a:rPr lang="ru-RU" u="sng" dirty="0">
                <a:latin typeface="+mj-lt"/>
              </a:rPr>
              <a:t>ОХВАТ НАСЕЛЕНИЯ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630618031"/>
              </p:ext>
            </p:extLst>
          </p:nvPr>
        </p:nvGraphicFramePr>
        <p:xfrm>
          <a:off x="344646" y="4662460"/>
          <a:ext cx="8816913" cy="195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1478988665"/>
              </p:ext>
            </p:extLst>
          </p:nvPr>
        </p:nvGraphicFramePr>
        <p:xfrm>
          <a:off x="9161559" y="4765341"/>
          <a:ext cx="2334160" cy="1447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3911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FC096D2-D5F3-4A93-A7E8-0CD46B4D8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330" y="305916"/>
            <a:ext cx="8293405" cy="42099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dirty="0" smtClean="0"/>
              <a:t>Мониторинг качества и обратная связь</a:t>
            </a:r>
            <a:endParaRPr lang="ru-RU" sz="2400" dirty="0"/>
          </a:p>
        </p:txBody>
      </p:sp>
      <p:sp>
        <p:nvSpPr>
          <p:cNvPr id="9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928230" y="6382229"/>
            <a:ext cx="915838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3025B-68C4-42D3-8DFE-B0ADB3E9FBB8}" type="slidenum">
              <a:rPr kumimoji="0" lang="x-non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x-none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BF14276-AB63-4A44-82A9-B8A1C4AC4E22}"/>
              </a:ext>
            </a:extLst>
          </p:cNvPr>
          <p:cNvSpPr/>
          <p:nvPr/>
        </p:nvSpPr>
        <p:spPr>
          <a:xfrm>
            <a:off x="536521" y="1101000"/>
            <a:ext cx="5022156" cy="876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Выявлено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–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45,5 тыс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 дефектов,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применены меры экономического 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</a:b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воздействия на сумму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+mj-lt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4,3 млрд тенге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512220859"/>
              </p:ext>
            </p:extLst>
          </p:nvPr>
        </p:nvGraphicFramePr>
        <p:xfrm>
          <a:off x="536521" y="2252428"/>
          <a:ext cx="5477774" cy="2233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2399" y="2419553"/>
            <a:ext cx="7488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marR="0" lvl="0" indent="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т.ч.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536521" y="2128859"/>
            <a:ext cx="5588234" cy="13211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13126"/>
              </p:ext>
            </p:extLst>
          </p:nvPr>
        </p:nvGraphicFramePr>
        <p:xfrm>
          <a:off x="536521" y="4725959"/>
          <a:ext cx="5519222" cy="16910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4988">
                  <a:extLst>
                    <a:ext uri="{9D8B030D-6E8A-4147-A177-3AD203B41FA5}">
                      <a16:colId xmlns:a16="http://schemas.microsoft.com/office/drawing/2014/main" val="2358987055"/>
                    </a:ext>
                  </a:extLst>
                </a:gridCol>
                <a:gridCol w="664234">
                  <a:extLst>
                    <a:ext uri="{9D8B030D-6E8A-4147-A177-3AD203B41FA5}">
                      <a16:colId xmlns:a16="http://schemas.microsoft.com/office/drawing/2014/main" val="1086662777"/>
                    </a:ext>
                  </a:extLst>
                </a:gridCol>
              </a:tblGrid>
              <a:tr h="24860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rgbClr val="002060"/>
                          </a:solidFill>
                          <a:latin typeface="+mj-lt"/>
                        </a:rPr>
                        <a:t>ОСНОВНЫЕ</a:t>
                      </a:r>
                      <a:r>
                        <a:rPr lang="ru-RU" sz="1100" b="1" baseline="0" dirty="0">
                          <a:solidFill>
                            <a:srgbClr val="002060"/>
                          </a:solidFill>
                          <a:latin typeface="+mj-lt"/>
                        </a:rPr>
                        <a:t> ДЕФЕКТЫ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89528"/>
                  </a:ext>
                </a:extLst>
              </a:tr>
              <a:tr h="249356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90000"/>
                        </a:lnSpc>
                        <a:spcBef>
                          <a:spcPct val="0"/>
                        </a:spcBef>
                        <a:buFontTx/>
                        <a:buChar char="-"/>
                        <a:tabLst>
                          <a:tab pos="182563" algn="l"/>
                        </a:tabLst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Необоснованное отклонение от стандартов и клинических протоколов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+mj-lt"/>
                        </a:rPr>
                        <a:t>61,3%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980615"/>
                  </a:ext>
                </a:extLst>
              </a:tr>
              <a:tr h="248606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90000"/>
                        </a:lnSpc>
                        <a:spcBef>
                          <a:spcPct val="0"/>
                        </a:spcBef>
                        <a:buFontTx/>
                        <a:buChar char="-"/>
                        <a:tabLst>
                          <a:tab pos="182563" algn="l"/>
                        </a:tabLst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Некорректный ввод данных в ИС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j-lt"/>
                        </a:rPr>
                        <a:t>16,6%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829447"/>
                  </a:ext>
                </a:extLst>
              </a:tr>
              <a:tr h="261521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90000"/>
                        </a:lnSpc>
                        <a:spcBef>
                          <a:spcPct val="0"/>
                        </a:spcBef>
                        <a:buFontTx/>
                        <a:buChar char="-"/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Необоснованное завышение объема оказанной </a:t>
                      </a:r>
                      <a:r>
                        <a:rPr lang="ru-RU" sz="1100" dirty="0" smtClean="0">
                          <a:latin typeface="+mj-lt"/>
                        </a:rPr>
                        <a:t>мед </a:t>
                      </a:r>
                      <a:r>
                        <a:rPr lang="ru-RU" sz="1100" dirty="0">
                          <a:latin typeface="+mj-lt"/>
                        </a:rPr>
                        <a:t>помощи/услуг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j-lt"/>
                        </a:rPr>
                        <a:t>13,6%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40166"/>
                  </a:ext>
                </a:extLst>
              </a:tr>
              <a:tr h="248606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90000"/>
                        </a:lnSpc>
                        <a:spcBef>
                          <a:spcPct val="0"/>
                        </a:spcBef>
                        <a:buFontTx/>
                        <a:buChar char="-"/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Длительность ожидания медицинских услуг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j-lt"/>
                        </a:rPr>
                        <a:t>0,7%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841498"/>
                  </a:ext>
                </a:extLst>
              </a:tr>
              <a:tr h="249356"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90000"/>
                        </a:lnSpc>
                        <a:spcBef>
                          <a:spcPct val="0"/>
                        </a:spcBef>
                        <a:buFontTx/>
                        <a:buChar char="-"/>
                        <a:defRPr/>
                      </a:pPr>
                      <a:r>
                        <a:rPr lang="ru-RU" sz="1100" dirty="0">
                          <a:latin typeface="+mj-lt"/>
                        </a:rPr>
                        <a:t>Неподтвержденный случай оказания медицинской помощи (услуги)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j-lt"/>
                        </a:rPr>
                        <a:t>0,03%</a:t>
                      </a:r>
                      <a:endParaRPr lang="ru-RU" sz="1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614740"/>
                  </a:ext>
                </a:extLst>
              </a:tr>
            </a:tbl>
          </a:graphicData>
        </a:graphic>
      </p:graphicFrame>
      <p:sp>
        <p:nvSpPr>
          <p:cNvPr id="22" name="Google Shape;481;p13">
            <a:extLst>
              <a:ext uri="{FF2B5EF4-FFF2-40B4-BE49-F238E27FC236}">
                <a16:creationId xmlns:a16="http://schemas.microsoft.com/office/drawing/2014/main" id="{D5782C9E-6974-47EF-B043-211A2C24828E}"/>
              </a:ext>
            </a:extLst>
          </p:cNvPr>
          <p:cNvSpPr/>
          <p:nvPr/>
        </p:nvSpPr>
        <p:spPr>
          <a:xfrm>
            <a:off x="6443344" y="2056531"/>
            <a:ext cx="5219567" cy="389002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 Narrow"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Call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-центр 1406 </a:t>
            </a: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– 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172 457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Arial" panose="020B0604020202020204" pitchFamily="34" charset="0"/>
              <a:sym typeface="Arial"/>
            </a:endParaRPr>
          </a:p>
        </p:txBody>
      </p:sp>
      <p:sp>
        <p:nvSpPr>
          <p:cNvPr id="23" name="Google Shape;482;p13">
            <a:extLst>
              <a:ext uri="{FF2B5EF4-FFF2-40B4-BE49-F238E27FC236}">
                <a16:creationId xmlns:a16="http://schemas.microsoft.com/office/drawing/2014/main" id="{4D3628A6-0248-4398-B857-691F25E97252}"/>
              </a:ext>
            </a:extLst>
          </p:cNvPr>
          <p:cNvSpPr/>
          <p:nvPr/>
        </p:nvSpPr>
        <p:spPr>
          <a:xfrm>
            <a:off x="6443345" y="3082946"/>
            <a:ext cx="2899064" cy="382604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 Narrow"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Телеграмм SAQTANDYRY_BOT – 329 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Arial" panose="020B0604020202020204" pitchFamily="34" charset="0"/>
              <a:sym typeface="Arial"/>
            </a:endParaRPr>
          </a:p>
        </p:txBody>
      </p:sp>
      <p:sp>
        <p:nvSpPr>
          <p:cNvPr id="24" name="Google Shape;483;p13">
            <a:extLst>
              <a:ext uri="{FF2B5EF4-FFF2-40B4-BE49-F238E27FC236}">
                <a16:creationId xmlns:a16="http://schemas.microsoft.com/office/drawing/2014/main" id="{D4E4ADF5-9EE5-43CA-9965-49BB9C99E4E7}"/>
              </a:ext>
            </a:extLst>
          </p:cNvPr>
          <p:cNvSpPr/>
          <p:nvPr/>
        </p:nvSpPr>
        <p:spPr>
          <a:xfrm>
            <a:off x="9492608" y="2573442"/>
            <a:ext cx="2170303" cy="382604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Qoldau-24/7 –  34 031</a:t>
            </a:r>
            <a:endParaRPr kumimoji="0" sz="11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Arial Narrow"/>
              <a:cs typeface="Arial" panose="020B0604020202020204" pitchFamily="34" charset="0"/>
              <a:sym typeface="Arial Narrow"/>
            </a:endParaRPr>
          </a:p>
        </p:txBody>
      </p:sp>
      <p:sp>
        <p:nvSpPr>
          <p:cNvPr id="25" name="Google Shape;478;p13">
            <a:extLst>
              <a:ext uri="{FF2B5EF4-FFF2-40B4-BE49-F238E27FC236}">
                <a16:creationId xmlns:a16="http://schemas.microsoft.com/office/drawing/2014/main" id="{7FE154D6-9B95-47DC-B6E9-E6284BB01A17}"/>
              </a:ext>
            </a:extLst>
          </p:cNvPr>
          <p:cNvSpPr txBox="1"/>
          <p:nvPr/>
        </p:nvSpPr>
        <p:spPr>
          <a:xfrm>
            <a:off x="6443344" y="1038563"/>
            <a:ext cx="540072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Arial Narrow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ЗА 1 КВАРТАЛ 2022 ГОДА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800"/>
              <a:buFont typeface="Arial Narrow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208 604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cs typeface="Arial"/>
                <a:sym typeface="Arial Narrow"/>
              </a:rPr>
              <a:t>ОБРАЩЕНИЙ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в т.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ч.</a:t>
            </a:r>
            <a:r>
              <a:rPr kumimoji="0" lang="ru-RU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5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533 жалоб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на медицинские организации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Arial Narrow"/>
                <a:cs typeface="Arial Narrow"/>
                <a:sym typeface="Arial Narrow"/>
              </a:rPr>
              <a:t> </a:t>
            </a:r>
          </a:p>
        </p:txBody>
      </p:sp>
      <p:sp>
        <p:nvSpPr>
          <p:cNvPr id="26" name="Google Shape;482;p13">
            <a:extLst>
              <a:ext uri="{FF2B5EF4-FFF2-40B4-BE49-F238E27FC236}">
                <a16:creationId xmlns:a16="http://schemas.microsoft.com/office/drawing/2014/main" id="{BA265BCF-7507-4B04-A12D-E01B6574CC81}"/>
              </a:ext>
            </a:extLst>
          </p:cNvPr>
          <p:cNvSpPr/>
          <p:nvPr/>
        </p:nvSpPr>
        <p:spPr>
          <a:xfrm>
            <a:off x="6443344" y="2578640"/>
            <a:ext cx="2899065" cy="377405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Сайт Фонда </a:t>
            </a: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fms.kz</a:t>
            </a: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 – 1 240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Arial" panose="020B0604020202020204" pitchFamily="34" charset="0"/>
              <a:sym typeface="Arial"/>
            </a:endParaRPr>
          </a:p>
        </p:txBody>
      </p:sp>
      <p:sp>
        <p:nvSpPr>
          <p:cNvPr id="27" name="Google Shape;482;p13">
            <a:extLst>
              <a:ext uri="{FF2B5EF4-FFF2-40B4-BE49-F238E27FC236}">
                <a16:creationId xmlns:a16="http://schemas.microsoft.com/office/drawing/2014/main" id="{89B93F84-42B5-408E-BCFA-BC26E4CFC889}"/>
              </a:ext>
            </a:extLst>
          </p:cNvPr>
          <p:cNvSpPr/>
          <p:nvPr/>
        </p:nvSpPr>
        <p:spPr>
          <a:xfrm>
            <a:off x="9492609" y="3069742"/>
            <a:ext cx="2170304" cy="388396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Tx/>
              <a:buNone/>
              <a:tabLst/>
              <a:defRPr/>
            </a:pPr>
            <a:r>
              <a:rPr kumimoji="0" lang="ru-RU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Arial Narrow"/>
                <a:cs typeface="Arial" panose="020B0604020202020204" pitchFamily="34" charset="0"/>
                <a:sym typeface="Arial Narrow"/>
              </a:rPr>
              <a:t>Сайт и блог МЗ РК – 435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Arial" panose="020B0604020202020204" pitchFamily="34" charset="0"/>
              <a:sym typeface="Arial"/>
            </a:endParaRPr>
          </a:p>
        </p:txBody>
      </p:sp>
      <p:graphicFrame>
        <p:nvGraphicFramePr>
          <p:cNvPr id="28" name="Таблица 27">
            <a:extLst>
              <a:ext uri="{FF2B5EF4-FFF2-40B4-BE49-F238E27FC236}">
                <a16:creationId xmlns:a16="http://schemas.microsoft.com/office/drawing/2014/main" id="{C615BFCF-3468-48DF-831C-BFDAC288C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339839"/>
              </p:ext>
            </p:extLst>
          </p:nvPr>
        </p:nvGraphicFramePr>
        <p:xfrm>
          <a:off x="6443344" y="4089345"/>
          <a:ext cx="5219568" cy="23704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7086">
                  <a:extLst>
                    <a:ext uri="{9D8B030D-6E8A-4147-A177-3AD203B41FA5}">
                      <a16:colId xmlns:a16="http://schemas.microsoft.com/office/drawing/2014/main" val="788213966"/>
                    </a:ext>
                  </a:extLst>
                </a:gridCol>
                <a:gridCol w="672861">
                  <a:extLst>
                    <a:ext uri="{9D8B030D-6E8A-4147-A177-3AD203B41FA5}">
                      <a16:colId xmlns:a16="http://schemas.microsoft.com/office/drawing/2014/main" val="1654511544"/>
                    </a:ext>
                  </a:extLst>
                </a:gridCol>
                <a:gridCol w="664234">
                  <a:extLst>
                    <a:ext uri="{9D8B030D-6E8A-4147-A177-3AD203B41FA5}">
                      <a16:colId xmlns:a16="http://schemas.microsoft.com/office/drawing/2014/main" val="2779128302"/>
                    </a:ext>
                  </a:extLst>
                </a:gridCol>
                <a:gridCol w="845387">
                  <a:extLst>
                    <a:ext uri="{9D8B030D-6E8A-4147-A177-3AD203B41FA5}">
                      <a16:colId xmlns:a16="http://schemas.microsoft.com/office/drawing/2014/main" val="3753040217"/>
                    </a:ext>
                  </a:extLst>
                </a:gridCol>
              </a:tblGrid>
              <a:tr h="506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Характер жалоб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 кв. </a:t>
                      </a:r>
                      <a:r>
                        <a:rPr lang="kk-KZ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2021г.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 кв. </a:t>
                      </a:r>
                      <a:r>
                        <a:rPr lang="kk-KZ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2022г.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удельный вес %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282453"/>
                  </a:ext>
                </a:extLst>
              </a:tr>
              <a:tr h="1686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Некачественное оказание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медпомощи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735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2 119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38,2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222235"/>
                  </a:ext>
                </a:extLst>
              </a:tr>
              <a:tr h="1884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Отказ в оказании медпомощи 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881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1 060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953057"/>
                  </a:ext>
                </a:extLst>
              </a:tr>
              <a:tr h="3625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Недостоверная информация в ИС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м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едорганизации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(приписка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6043796"/>
                  </a:ext>
                </a:extLst>
              </a:tr>
              <a:tr h="362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Отказ в выдаче ЛС (детское питание, АЛО и </a:t>
                      </a: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ИМН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3498895"/>
                  </a:ext>
                </a:extLst>
              </a:tr>
              <a:tr h="362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Нарушение медицинской этики и деонтологии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115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7717546"/>
                  </a:ext>
                </a:extLst>
              </a:tr>
              <a:tr h="1884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1 640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6344688"/>
                  </a:ext>
                </a:extLst>
              </a:tr>
              <a:tr h="1884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Общий итог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2 466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5 533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902973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B314A59-9165-421D-84BF-08A43F6F7841}"/>
              </a:ext>
            </a:extLst>
          </p:cNvPr>
          <p:cNvSpPr txBox="1"/>
          <p:nvPr/>
        </p:nvSpPr>
        <p:spPr>
          <a:xfrm>
            <a:off x="6443344" y="3575198"/>
            <a:ext cx="4484886" cy="40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800" b="1" kern="1200">
                <a:solidFill>
                  <a:schemeClr val="bg1"/>
                </a:solidFill>
                <a:latin typeface="Arial Narrow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Жалобы на медицинские организации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727247-DF5A-4FA1-BED7-1B1AA088EE1B}"/>
              </a:ext>
            </a:extLst>
          </p:cNvPr>
          <p:cNvSpPr txBox="1"/>
          <p:nvPr/>
        </p:nvSpPr>
        <p:spPr>
          <a:xfrm>
            <a:off x="6443344" y="1500187"/>
            <a:ext cx="3663859" cy="405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800" b="1" kern="1200">
                <a:solidFill>
                  <a:schemeClr val="bg1"/>
                </a:solidFill>
                <a:latin typeface="Arial Narrow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Обращения</a:t>
            </a:r>
          </a:p>
        </p:txBody>
      </p:sp>
    </p:spTree>
    <p:extLst>
      <p:ext uri="{BB962C8B-B14F-4D97-AF65-F5344CB8AC3E}">
        <p14:creationId xmlns:p14="http://schemas.microsoft.com/office/powerpoint/2010/main" val="300194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897" y="216321"/>
            <a:ext cx="9118480" cy="532022"/>
          </a:xfrm>
        </p:spPr>
        <p:txBody>
          <a:bodyPr/>
          <a:lstStyle/>
          <a:p>
            <a:r>
              <a:rPr lang="ru-RU" sz="2000" dirty="0" smtClean="0"/>
              <a:t>Обращения потребителей медицинских услуг (</a:t>
            </a:r>
            <a:r>
              <a:rPr lang="ru-RU" sz="2000" dirty="0"/>
              <a:t>итоги 2021 г. и 4 мес. 2022 г.)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/>
              <a:pPr/>
              <a:t>7</a:t>
            </a:fld>
            <a:endParaRPr lang="x-none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934974" y="4215742"/>
            <a:ext cx="3500848" cy="3080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E8A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r>
              <a:rPr lang="ru-RU" sz="1800" kern="1200" dirty="0">
                <a:solidFill>
                  <a:srgbClr val="4472C4">
                    <a:lumMod val="50000"/>
                  </a:srgbClr>
                </a:solidFill>
                <a:latin typeface="+mj-lt"/>
              </a:rPr>
              <a:t>Причины обращений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84353" y="1483013"/>
            <a:ext cx="1293871" cy="3080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E8A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>
              <a:defRPr/>
            </a:pPr>
            <a:r>
              <a:rPr lang="ru-RU" sz="1200" kern="1200" dirty="0">
                <a:solidFill>
                  <a:srgbClr val="002060"/>
                </a:solidFill>
                <a:latin typeface="+mj-lt"/>
              </a:rPr>
              <a:t>4 мес. 2022 г.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84353" y="1174926"/>
            <a:ext cx="813804" cy="3080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E8A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>
              <a:defRPr/>
            </a:pPr>
            <a:r>
              <a:rPr lang="ru-RU" sz="1200" kern="1200" dirty="0">
                <a:solidFill>
                  <a:srgbClr val="002060"/>
                </a:solidFill>
                <a:latin typeface="+mj-lt"/>
              </a:rPr>
              <a:t>2021 г.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920377" y="1279224"/>
            <a:ext cx="145278" cy="1540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  <a:defRPr/>
            </a:pPr>
            <a:endParaRPr lang="ru-RU" sz="1800" kern="1200" dirty="0">
              <a:solidFill>
                <a:prstClr val="white"/>
              </a:solidFill>
              <a:highlight>
                <a:srgbClr val="2191C9"/>
              </a:highligh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0377" y="1584751"/>
            <a:ext cx="145278" cy="154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  <a:defRPr/>
            </a:pPr>
            <a:endParaRPr lang="ru-RU" sz="1800" kern="1200" dirty="0">
              <a:solidFill>
                <a:prstClr val="white"/>
              </a:solidFill>
              <a:highlight>
                <a:srgbClr val="FF00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0AF0CB-C831-4C94-9487-8B11CC3C8433}"/>
              </a:ext>
            </a:extLst>
          </p:cNvPr>
          <p:cNvSpPr txBox="1"/>
          <p:nvPr/>
        </p:nvSpPr>
        <p:spPr>
          <a:xfrm>
            <a:off x="5934974" y="4703777"/>
            <a:ext cx="568408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Вопросы оплаты ОСМС – 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72%</a:t>
            </a:r>
          </a:p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Вопросы по статусу застрахованности в системе ОСМС –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16,1%</a:t>
            </a:r>
          </a:p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Вопросы о системе ОСМС – 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7%</a:t>
            </a:r>
          </a:p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Жалобы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 – 0,9%</a:t>
            </a:r>
          </a:p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Благодарность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 – 0,02%</a:t>
            </a:r>
          </a:p>
          <a:p>
            <a:pPr>
              <a:buClrTx/>
              <a:buFontTx/>
              <a:buNone/>
              <a:defRPr/>
            </a:pPr>
            <a:r>
              <a:rPr lang="ru-RU" sz="1400" kern="1200" dirty="0">
                <a:solidFill>
                  <a:prstClr val="black"/>
                </a:solidFill>
                <a:latin typeface="+mj-lt"/>
                <a:ea typeface="+mn-ea"/>
              </a:rPr>
              <a:t>Справочные вопросы по контактным данным МО – </a:t>
            </a:r>
            <a:r>
              <a:rPr lang="ru-RU" sz="1400" b="1" kern="1200" dirty="0">
                <a:solidFill>
                  <a:prstClr val="black"/>
                </a:solidFill>
                <a:latin typeface="+mj-lt"/>
                <a:ea typeface="+mn-ea"/>
              </a:rPr>
              <a:t>0,03%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822688945"/>
              </p:ext>
            </p:extLst>
          </p:nvPr>
        </p:nvGraphicFramePr>
        <p:xfrm>
          <a:off x="668062" y="4690147"/>
          <a:ext cx="5266912" cy="171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0928" y="5040793"/>
            <a:ext cx="1788359" cy="3080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E8A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>
              <a:defRPr/>
            </a:pPr>
            <a:r>
              <a:rPr lang="ru-RU" sz="1800" kern="1200" dirty="0">
                <a:solidFill>
                  <a:schemeClr val="tx1"/>
                </a:solidFill>
                <a:latin typeface="+mj-lt"/>
              </a:rPr>
              <a:t>4 </a:t>
            </a:r>
            <a:r>
              <a:rPr lang="ru-RU" sz="1800" kern="1200" dirty="0" smtClean="0">
                <a:solidFill>
                  <a:schemeClr val="tx1"/>
                </a:solidFill>
                <a:latin typeface="+mj-lt"/>
              </a:rPr>
              <a:t>мес</a:t>
            </a:r>
            <a:r>
              <a:rPr lang="ru-RU" sz="1800" dirty="0">
                <a:solidFill>
                  <a:schemeClr val="tx1"/>
                </a:solidFill>
                <a:latin typeface="+mj-lt"/>
              </a:rPr>
              <a:t>.</a:t>
            </a:r>
            <a:r>
              <a:rPr lang="ru-RU" sz="1800" kern="1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1800" kern="1200" dirty="0">
                <a:solidFill>
                  <a:schemeClr val="tx1"/>
                </a:solidFill>
                <a:latin typeface="+mj-lt"/>
              </a:rPr>
              <a:t>2022 г.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8583" y="5545480"/>
            <a:ext cx="1021240" cy="3080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rgbClr val="6E8A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algn="ctr">
              <a:defRPr/>
            </a:pPr>
            <a:r>
              <a:rPr lang="ru-RU" sz="1800" kern="1200" dirty="0">
                <a:solidFill>
                  <a:schemeClr val="bg1"/>
                </a:solidFill>
                <a:latin typeface="+mj-lt"/>
              </a:rPr>
              <a:t>2021 г.</a:t>
            </a: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2F6825CC-3110-D378-E5C9-6774E4FE27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011760"/>
              </p:ext>
            </p:extLst>
          </p:nvPr>
        </p:nvGraphicFramePr>
        <p:xfrm>
          <a:off x="668062" y="1138968"/>
          <a:ext cx="9633323" cy="2686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468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Информация по тарифам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>
                <a:latin typeface="Arial Narrow" panose="020B0606020202030204" pitchFamily="34" charset="0"/>
              </a:rPr>
              <a:pPr/>
              <a:t>8</a:t>
            </a:fld>
            <a:endParaRPr lang="x-none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4474FEE-94AB-4877-AF3C-74EFF612B9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754757"/>
              </p:ext>
            </p:extLst>
          </p:nvPr>
        </p:nvGraphicFramePr>
        <p:xfrm>
          <a:off x="379563" y="809501"/>
          <a:ext cx="6847276" cy="40695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7267">
                  <a:extLst>
                    <a:ext uri="{9D8B030D-6E8A-4147-A177-3AD203B41FA5}">
                      <a16:colId xmlns:a16="http://schemas.microsoft.com/office/drawing/2014/main" val="2472368"/>
                    </a:ext>
                  </a:extLst>
                </a:gridCol>
                <a:gridCol w="1682151">
                  <a:extLst>
                    <a:ext uri="{9D8B030D-6E8A-4147-A177-3AD203B41FA5}">
                      <a16:colId xmlns:a16="http://schemas.microsoft.com/office/drawing/2014/main" val="1275996688"/>
                    </a:ext>
                  </a:extLst>
                </a:gridCol>
                <a:gridCol w="1388853">
                  <a:extLst>
                    <a:ext uri="{9D8B030D-6E8A-4147-A177-3AD203B41FA5}">
                      <a16:colId xmlns:a16="http://schemas.microsoft.com/office/drawing/2014/main" val="1728128539"/>
                    </a:ext>
                  </a:extLst>
                </a:gridCol>
                <a:gridCol w="619005">
                  <a:extLst>
                    <a:ext uri="{9D8B030D-6E8A-4147-A177-3AD203B41FA5}">
                      <a16:colId xmlns:a16="http://schemas.microsoft.com/office/drawing/2014/main" val="1991952820"/>
                    </a:ext>
                  </a:extLst>
                </a:gridCol>
              </a:tblGrid>
              <a:tr h="206752"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k-KZ" sz="1000" b="1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Пересмотр тарифов с повышением заработной платы медицинским работникам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14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4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14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39906"/>
                  </a:ext>
                </a:extLst>
              </a:tr>
              <a:tr h="46989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Наименование тарифа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Утвержденный 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тариф от 30.10.2020 года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Утвержденный тариф на 2022 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Рост,%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997934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j-lt"/>
                          <a:cs typeface="Times New Roman" panose="02020603050405020304" pitchFamily="18" charset="0"/>
                        </a:rPr>
                        <a:t>Комплексный подушевой норматив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j-lt"/>
                          <a:cs typeface="Times New Roman" panose="02020603050405020304" pitchFamily="18" charset="0"/>
                        </a:rPr>
                        <a:t>(пересмотрен тариф КПН)</a:t>
                      </a:r>
                      <a:endParaRPr lang="en-US" sz="10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1 035,12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1 367,61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32,1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410208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Клинико-затратные группы -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КЗГ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пересмотрен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размер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базовой ставки)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133 885,23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147 052,06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9,83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790525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Станции скорой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медпомощи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(пересмотрен размер ПН)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182,87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211,94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15,9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975472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Один выезд МБ паллиативной помощи (тариф)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2 924,00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6 384,25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118,3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512483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Медико-экономические тарифы –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МЭТ (пересмотрены тарифы на 119 блоков) 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Средний рост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4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7,86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998136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Тарифы на медицинские услуги (пересмотрены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тарифы </a:t>
                      </a:r>
                      <a:r>
                        <a:rPr lang="ru-RU" sz="1000" b="0" kern="1200" baseline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2187 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услуг)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Средний рост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4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16,0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6139580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Комплексный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тариф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на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одного больного центров психического здоровья (17 тарифов)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Средний рост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14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15,2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941191"/>
                  </a:ext>
                </a:extLst>
              </a:tr>
              <a:tr h="338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Комплексный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тариф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на одного больного центров туберкулезом (17 тарифов)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Средний 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рост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14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10,5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806660"/>
                  </a:ext>
                </a:extLst>
              </a:tr>
              <a:tr h="2067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Тарифы</a:t>
                      </a:r>
                      <a:r>
                        <a:rPr lang="ru-RU" sz="100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центров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ВИЧ/СПИД (3 тарифа)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Средний рост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14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9,7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094186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DAF85A9-6EE4-41CF-8B6F-C27D48AF2C41}"/>
              </a:ext>
            </a:extLst>
          </p:cNvPr>
          <p:cNvSpPr/>
          <p:nvPr/>
        </p:nvSpPr>
        <p:spPr>
          <a:xfrm>
            <a:off x="7293124" y="5024606"/>
            <a:ext cx="43310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Пересмотренные тарифы</a:t>
            </a:r>
            <a:endParaRPr lang="en-US" sz="14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4D88CFC-C911-4A81-ABBC-AF2AC521F905}"/>
              </a:ext>
            </a:extLst>
          </p:cNvPr>
          <p:cNvSpPr/>
          <p:nvPr/>
        </p:nvSpPr>
        <p:spPr>
          <a:xfrm>
            <a:off x="311914" y="5058310"/>
            <a:ext cx="66935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  Тарифы направленные на </a:t>
            </a:r>
            <a:r>
              <a:rPr lang="ru-RU" sz="14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рассмотрение </a:t>
            </a:r>
            <a:r>
              <a:rPr lang="ru-RU" sz="1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в уполномоченный орган</a:t>
            </a:r>
            <a:r>
              <a:rPr lang="en-US" sz="1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7935BD-E8FF-46D7-8B87-B4040C99FAB4}"/>
              </a:ext>
            </a:extLst>
          </p:cNvPr>
          <p:cNvSpPr txBox="1"/>
          <p:nvPr/>
        </p:nvSpPr>
        <p:spPr>
          <a:xfrm>
            <a:off x="379563" y="5450685"/>
            <a:ext cx="6847276" cy="13311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lIns="99038" tIns="49518" rIns="99038" bIns="49518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1000" dirty="0" err="1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онкогематологии</a:t>
            </a: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0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родовспоможению</a:t>
            </a:r>
            <a:endParaRPr lang="ru-RU" sz="10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 хирургии «одного дня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0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latin typeface="+mj-lt"/>
                <a:cs typeface="Times New Roman" panose="02020603050405020304" pitchFamily="18" charset="0"/>
              </a:rPr>
              <a:t>ангиографические </a:t>
            </a:r>
            <a:r>
              <a:rPr lang="ru-RU" sz="1000" dirty="0" smtClean="0">
                <a:latin typeface="+mj-lt"/>
                <a:cs typeface="Times New Roman" panose="02020603050405020304" pitchFamily="18" charset="0"/>
              </a:rPr>
              <a:t>услуги</a:t>
            </a:r>
            <a:endParaRPr lang="ru-RU" sz="10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даны предложения по включению в тарифы затрат на возмещение расходов 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МО по </a:t>
            </a:r>
            <a:r>
              <a:rPr lang="ru-RU" sz="10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обновлению основных 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средств</a:t>
            </a:r>
            <a:endParaRPr lang="ru-RU" sz="10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даны предложения по расчету на финансирование скорой 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медпомощи </a:t>
            </a:r>
            <a:r>
              <a:rPr lang="ru-RU" sz="1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с учетом стандартов оказания скорой </a:t>
            </a:r>
            <a:r>
              <a:rPr lang="ru-RU" sz="10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медпомощи</a:t>
            </a:r>
            <a:endParaRPr lang="ru-RU" sz="10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3EA8456-9F11-4BEF-9683-048B703FB8E7}"/>
              </a:ext>
            </a:extLst>
          </p:cNvPr>
          <p:cNvSpPr/>
          <p:nvPr/>
        </p:nvSpPr>
        <p:spPr>
          <a:xfrm>
            <a:off x="7609847" y="804683"/>
            <a:ext cx="37190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Разработанные тарифы впервые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7C6A1BF-FBD9-4A8F-BF81-2E46553B5EE5}"/>
              </a:ext>
            </a:extLst>
          </p:cNvPr>
          <p:cNvSpPr/>
          <p:nvPr/>
        </p:nvSpPr>
        <p:spPr>
          <a:xfrm>
            <a:off x="7336076" y="1222424"/>
            <a:ext cx="4309582" cy="9007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Поправочные Коэффициенты  – 3 коэффициента </a:t>
            </a:r>
            <a:endParaRPr lang="en-US" sz="12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1)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академический поправочный коэффициент; </a:t>
            </a:r>
          </a:p>
          <a:p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2) научно-инновационный поправочный коэффициент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;</a:t>
            </a:r>
          </a:p>
          <a:p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3) коэффициент организационно-методической помощи.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4A5558-CD07-4E12-987D-BDD765BA9C7F}"/>
              </a:ext>
            </a:extLst>
          </p:cNvPr>
          <p:cNvSpPr/>
          <p:nvPr/>
        </p:nvSpPr>
        <p:spPr>
          <a:xfrm>
            <a:off x="7336076" y="2171407"/>
            <a:ext cx="4331057" cy="7811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Тарифы на новые технологии - 23 тарифа</a:t>
            </a:r>
          </a:p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Инновационные - 5,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включая Радиохирургический метод Гамма-нож;</a:t>
            </a:r>
          </a:p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ОФЭКТ-КТ  18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услуг радиоизотопной диагностики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5089031-B5C5-42EF-B03E-109D8A5B2BDB}"/>
              </a:ext>
            </a:extLst>
          </p:cNvPr>
          <p:cNvSpPr/>
          <p:nvPr/>
        </p:nvSpPr>
        <p:spPr>
          <a:xfrm>
            <a:off x="7314601" y="5946287"/>
            <a:ext cx="4309580" cy="5251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Тарифы 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при COVID-19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Подушевой норматива на использование 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СИЗ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13D58A-FD55-4FE8-A288-1DA0E662EF3C}"/>
              </a:ext>
            </a:extLst>
          </p:cNvPr>
          <p:cNvSpPr/>
          <p:nvPr/>
        </p:nvSpPr>
        <p:spPr>
          <a:xfrm>
            <a:off x="7336078" y="5447899"/>
            <a:ext cx="4309580" cy="38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Востребованные услуги </a:t>
            </a:r>
            <a:r>
              <a:rPr lang="ru-RU" sz="1200" b="1" dirty="0" err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сурдологического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профиля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68246D5-45D3-45C0-8189-86F79ACCDB94}"/>
              </a:ext>
            </a:extLst>
          </p:cNvPr>
          <p:cNvSpPr/>
          <p:nvPr/>
        </p:nvSpPr>
        <p:spPr>
          <a:xfrm>
            <a:off x="7336077" y="3000745"/>
            <a:ext cx="4331056" cy="605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Тарифы при </a:t>
            </a:r>
            <a:r>
              <a:rPr lang="en-US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COVID-19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–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3 тарифа:</a:t>
            </a:r>
          </a:p>
          <a:p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на лечение сопутствующего КВИ – 2 тарифа;</a:t>
            </a:r>
          </a:p>
          <a:p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определение Антигена экспресс методом – 1 тариф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68246D5-45D3-45C0-8189-86F79ACCDB94}"/>
              </a:ext>
            </a:extLst>
          </p:cNvPr>
          <p:cNvSpPr/>
          <p:nvPr/>
        </p:nvSpPr>
        <p:spPr>
          <a:xfrm>
            <a:off x="7336076" y="3659395"/>
            <a:ext cx="4331056" cy="544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Тарифы КЗГ онкологического профиля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в стационарных и </a:t>
            </a:r>
            <a:r>
              <a:rPr lang="ru-RU" sz="1200" dirty="0" err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стационарозамещающих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условиях– 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116 тарифов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68246D5-45D3-45C0-8189-86F79ACCDB94}"/>
              </a:ext>
            </a:extLst>
          </p:cNvPr>
          <p:cNvSpPr/>
          <p:nvPr/>
        </p:nvSpPr>
        <p:spPr>
          <a:xfrm>
            <a:off x="7322723" y="4253894"/>
            <a:ext cx="4322935" cy="4752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r>
              <a:rPr lang="ru-RU" sz="1200" b="1" dirty="0" err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Подушевой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норматив на разукрупнение ПМСП </a:t>
            </a:r>
            <a:r>
              <a:rPr lang="ru-RU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– </a:t>
            </a: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1 тариф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700729" y="568321"/>
            <a:ext cx="60946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105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тенге</a:t>
            </a:r>
          </a:p>
        </p:txBody>
      </p:sp>
    </p:spTree>
    <p:extLst>
      <p:ext uri="{BB962C8B-B14F-4D97-AF65-F5344CB8AC3E}">
        <p14:creationId xmlns:p14="http://schemas.microsoft.com/office/powerpoint/2010/main" val="199751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6B84C4C-2D99-4D87-A4B9-2F2FE51D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3025B-68C4-42D3-8DFE-B0ADB3E9FBB8}" type="slidenum">
              <a:rPr lang="x-none" smtClean="0"/>
              <a:pPr/>
              <a:t>9</a:t>
            </a:fld>
            <a:endParaRPr lang="x-none" b="1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B917B5A-35FE-440E-9DA5-0A2C792C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897" y="216321"/>
            <a:ext cx="8885028" cy="53202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dirty="0" err="1" smtClean="0"/>
              <a:t>Цифровизация</a:t>
            </a:r>
            <a:r>
              <a:rPr lang="ru-RU" sz="2400" dirty="0" smtClean="0"/>
              <a:t> процесса закупа </a:t>
            </a:r>
            <a:r>
              <a:rPr lang="ru-RU" sz="2400" smtClean="0"/>
              <a:t>и оплаты медуслуг</a:t>
            </a:r>
            <a:endParaRPr lang="ru-KZ" sz="2400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1D08018B-9B47-42E2-BA41-633DDD9823F2}"/>
              </a:ext>
            </a:extLst>
          </p:cNvPr>
          <p:cNvSpPr txBox="1">
            <a:spLocks/>
          </p:cNvSpPr>
          <p:nvPr/>
        </p:nvSpPr>
        <p:spPr>
          <a:xfrm>
            <a:off x="801898" y="1705949"/>
            <a:ext cx="8884459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>
                <a:solidFill>
                  <a:srgbClr val="002060"/>
                </a:solidFill>
                <a:cs typeface="Arial" charset="0"/>
                <a:sym typeface="Arial"/>
              </a:rPr>
              <a:t>Несвоевременное закрытие отчетных периодов, </a:t>
            </a:r>
            <a:r>
              <a:rPr lang="en-US" sz="2000" dirty="0">
                <a:solidFill>
                  <a:srgbClr val="002060"/>
                </a:solidFill>
                <a:cs typeface="Arial" charset="0"/>
                <a:sym typeface="Arial"/>
              </a:rPr>
              <a:t/>
            </a:r>
            <a:br>
              <a:rPr lang="en-US" sz="2000" dirty="0">
                <a:solidFill>
                  <a:srgbClr val="002060"/>
                </a:solidFill>
                <a:cs typeface="Arial" charset="0"/>
                <a:sym typeface="Arial"/>
              </a:rPr>
            </a:br>
            <a:r>
              <a:rPr lang="ru-RU" sz="2000" dirty="0">
                <a:solidFill>
                  <a:srgbClr val="002060"/>
                </a:solidFill>
                <a:cs typeface="Arial" charset="0"/>
                <a:sym typeface="Arial"/>
              </a:rPr>
              <a:t>проблемы при формировании платежных документов и оплате 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C41CA912-BD4F-4EB7-B464-05C1E11D52B1}"/>
              </a:ext>
            </a:extLst>
          </p:cNvPr>
          <p:cNvSpPr txBox="1">
            <a:spLocks/>
          </p:cNvSpPr>
          <p:nvPr/>
        </p:nvSpPr>
        <p:spPr>
          <a:xfrm>
            <a:off x="801897" y="1029339"/>
            <a:ext cx="8884459" cy="4819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>
                <a:solidFill>
                  <a:srgbClr val="002060"/>
                </a:solidFill>
                <a:cs typeface="Arial" charset="0"/>
                <a:sym typeface="Arial"/>
              </a:rPr>
              <a:t>Текущая ситуация: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8F1E961-38E4-489E-AAA6-1677F0CEAC3C}"/>
              </a:ext>
            </a:extLst>
          </p:cNvPr>
          <p:cNvSpPr/>
          <p:nvPr/>
        </p:nvSpPr>
        <p:spPr>
          <a:xfrm>
            <a:off x="801897" y="2553410"/>
            <a:ext cx="9195390" cy="14773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kk-KZ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Причины</a:t>
            </a:r>
            <a:r>
              <a:rPr lang="en-US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 </a:t>
            </a:r>
            <a:endParaRPr lang="en-US" sz="2000" b="1" dirty="0">
              <a:solidFill>
                <a:srgbClr val="002060"/>
              </a:solidFill>
              <a:latin typeface="+mj-lt"/>
              <a:ea typeface="+mj-ea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- распространение действия принимаемых НПА на предыдущие периоды </a:t>
            </a:r>
            <a:endParaRPr lang="en-US" sz="2000" dirty="0">
              <a:solidFill>
                <a:srgbClr val="002060"/>
              </a:solidFill>
              <a:latin typeface="+mj-lt"/>
              <a:ea typeface="+mj-ea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- </a:t>
            </a: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задержка реализаций/доработок ИС МЗ РК (СУКМУ, ЕПС, ЭРОБ)</a:t>
            </a:r>
            <a:endParaRPr lang="en-US" sz="2000" dirty="0">
              <a:solidFill>
                <a:srgbClr val="002060"/>
              </a:solidFill>
              <a:latin typeface="+mj-lt"/>
              <a:ea typeface="+mj-ea"/>
              <a:cs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- </a:t>
            </a: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некорректный перерасчет пролеченных случаев на стороне ИС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2D91280-671B-4E80-912A-E2D484E163A3}"/>
              </a:ext>
            </a:extLst>
          </p:cNvPr>
          <p:cNvSpPr/>
          <p:nvPr/>
        </p:nvSpPr>
        <p:spPr>
          <a:xfrm>
            <a:off x="801897" y="4603306"/>
            <a:ext cx="10082127" cy="9390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kk-KZ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Решение</a:t>
            </a:r>
            <a:r>
              <a:rPr lang="en-US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:</a:t>
            </a:r>
            <a:r>
              <a:rPr lang="ru-RU" sz="2000" b="1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 </a:t>
            </a:r>
            <a:endParaRPr lang="en-US" sz="2000" b="1" dirty="0">
              <a:solidFill>
                <a:srgbClr val="002060"/>
              </a:solidFill>
              <a:latin typeface="+mj-lt"/>
              <a:ea typeface="+mj-ea"/>
              <a:cs typeface="Arial" charset="0"/>
            </a:endParaRPr>
          </a:p>
          <a:p>
            <a:pPr marL="457200" indent="-457200">
              <a:lnSpc>
                <a:spcPct val="90000"/>
              </a:lnSpc>
              <a:spcBef>
                <a:spcPts val="600"/>
              </a:spcBef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Консолидация </a:t>
            </a: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функционала 3 ИС в Единую платформу по закупу </a:t>
            </a:r>
            <a:r>
              <a:rPr lang="ru-RU" sz="2000" dirty="0" smtClean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медуслуг</a:t>
            </a:r>
            <a:r>
              <a:rPr lang="en-US" sz="2000" dirty="0" smtClean="0">
                <a:solidFill>
                  <a:srgbClr val="002060"/>
                </a:solidFill>
                <a:latin typeface="+mj-lt"/>
                <a:ea typeface="+mj-ea"/>
                <a:cs typeface="Arial" charset="0"/>
              </a:rPr>
              <a:t> </a:t>
            </a:r>
            <a:r>
              <a:rPr lang="ru-RU" sz="2000" i="1" dirty="0">
                <a:solidFill>
                  <a:srgbClr val="002060"/>
                </a:solidFill>
                <a:latin typeface="+mj-lt"/>
                <a:cs typeface="Arial" charset="0"/>
              </a:rPr>
              <a:t>(в случае реализации на ЭКЗ АО «ЦЭФ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  <a:cs typeface="Arial" charset="0"/>
              </a:rPr>
              <a:t>»</a:t>
            </a:r>
            <a:r>
              <a:rPr lang="en-US" sz="2000" i="1" dirty="0" smtClean="0">
                <a:solidFill>
                  <a:srgbClr val="002060"/>
                </a:solidFill>
                <a:latin typeface="+mj-lt"/>
                <a:cs typeface="Arial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+mj-lt"/>
                <a:cs typeface="Arial" charset="0"/>
              </a:rPr>
              <a:t>требует  доработки портала)</a:t>
            </a:r>
            <a:endParaRPr lang="ru-RU" sz="2000" i="1" dirty="0">
              <a:solidFill>
                <a:srgbClr val="002060"/>
              </a:solidFill>
              <a:latin typeface="+mj-lt"/>
              <a:ea typeface="+mj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957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S Joey Pro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53661B08-2388-4605-B209-9995F55C070F}" vid="{95EAD5BA-80B7-44FE-A771-10489AE7A18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презы 154468</Template>
  <TotalTime>3497</TotalTime>
  <Words>1955</Words>
  <Application>Microsoft Office PowerPoint</Application>
  <PresentationFormat>Широкоэкранный</PresentationFormat>
  <Paragraphs>485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Cambria</vt:lpstr>
      <vt:lpstr>FS Joey Pro</vt:lpstr>
      <vt:lpstr>Open Sans</vt:lpstr>
      <vt:lpstr>PT Sans</vt:lpstr>
      <vt:lpstr>Times New Roman</vt:lpstr>
      <vt:lpstr>Wingdings</vt:lpstr>
      <vt:lpstr>Тема Office</vt:lpstr>
      <vt:lpstr>   О ХОДЕ РЕАЛИЗАЦИИ ОБЯЗАТЕЛЬНОГО СОЦИАЛЬНОГО МЕДИЦИНСКОГО СТРАХОВАНИЯ. ПРОБЛЕМЫ И ПЕРСПЕКТИВЫ</vt:lpstr>
      <vt:lpstr>Расходы на медицинскую помощь</vt:lpstr>
      <vt:lpstr>Доступность медицинских услуг </vt:lpstr>
      <vt:lpstr>Структура финансирования (2022 год)</vt:lpstr>
      <vt:lpstr>Презентация PowerPoint</vt:lpstr>
      <vt:lpstr>Мониторинг качества и обратная связь</vt:lpstr>
      <vt:lpstr>Обращения потребителей медицинских услуг (итоги 2021 г. и 4 мес. 2022 г.) </vt:lpstr>
      <vt:lpstr>Информация по тарифам</vt:lpstr>
      <vt:lpstr>Цифровизация процесса закупа и оплаты медуслуг</vt:lpstr>
      <vt:lpstr>Повышение пациент-ориентированности системы ОСМС</vt:lpstr>
      <vt:lpstr>Презентация PowerPoint</vt:lpstr>
      <vt:lpstr>   АКТУАЛЬНЫЕ ВОПРОСЫ</vt:lpstr>
      <vt:lpstr>Касательно проблем вовлеченности в систему ОСМС </vt:lpstr>
      <vt:lpstr>Причина финансовой неустойчивости</vt:lpstr>
      <vt:lpstr>Баланс системы ОСМС, перенос экстренных расходов в стационаре в ГОБМП c 2023 года</vt:lpstr>
      <vt:lpstr>Касательно лекарственного обеспечения на амбулаторном уровне в рамках ГОБМП</vt:lpstr>
      <vt:lpstr>Касательно включения номера 1406 в перечень бесплатных</vt:lpstr>
      <vt:lpstr>   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и   реформирование обязательного социального медицинского страхования</dc:title>
  <dc:creator>NURSCA 002</dc:creator>
  <cp:lastModifiedBy>Кушкимбаева Назгуль</cp:lastModifiedBy>
  <cp:revision>223</cp:revision>
  <cp:lastPrinted>2022-05-31T05:24:50Z</cp:lastPrinted>
  <dcterms:created xsi:type="dcterms:W3CDTF">2022-05-05T09:57:35Z</dcterms:created>
  <dcterms:modified xsi:type="dcterms:W3CDTF">2022-06-14T10:54:57Z</dcterms:modified>
</cp:coreProperties>
</file>