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  <p:sldMasterId id="2147483696" r:id="rId3"/>
  </p:sldMasterIdLst>
  <p:notesMasterIdLst>
    <p:notesMasterId r:id="rId19"/>
  </p:notesMasterIdLst>
  <p:sldIdLst>
    <p:sldId id="269" r:id="rId4"/>
    <p:sldId id="277" r:id="rId5"/>
    <p:sldId id="257" r:id="rId6"/>
    <p:sldId id="281" r:id="rId7"/>
    <p:sldId id="413" r:id="rId8"/>
    <p:sldId id="282" r:id="rId9"/>
    <p:sldId id="286" r:id="rId10"/>
    <p:sldId id="283" r:id="rId11"/>
    <p:sldId id="284" r:id="rId12"/>
    <p:sldId id="295" r:id="rId13"/>
    <p:sldId id="285" r:id="rId14"/>
    <p:sldId id="414" r:id="rId15"/>
    <p:sldId id="266" r:id="rId16"/>
    <p:sldId id="276" r:id="rId17"/>
    <p:sldId id="279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W" initials="W" lastIdx="1" clrIdx="0">
    <p:extLst>
      <p:ext uri="{19B8F6BF-5375-455C-9EA6-DF929625EA0E}">
        <p15:presenceInfo xmlns:p15="http://schemas.microsoft.com/office/powerpoint/2012/main" userId="W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33CCCC"/>
    <a:srgbClr val="336699"/>
    <a:srgbClr val="009900"/>
    <a:srgbClr val="5B9BD5"/>
    <a:srgbClr val="33CC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58" d="100"/>
          <a:sy n="58" d="100"/>
        </p:scale>
        <p:origin x="8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541994750656174E-2"/>
          <c:y val="3.6146352849269557E-2"/>
          <c:w val="0.91148269660736847"/>
          <c:h val="0.6575236625367387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27549000"/>
        <c:axId val="227537632"/>
      </c:barChart>
      <c:catAx>
        <c:axId val="227549000"/>
        <c:scaling>
          <c:orientation val="minMax"/>
        </c:scaling>
        <c:delete val="0"/>
        <c:axPos val="b"/>
        <c:majorTickMark val="none"/>
        <c:minorTickMark val="none"/>
        <c:tickLblPos val="nextTo"/>
        <c:crossAx val="227537632"/>
        <c:crosses val="autoZero"/>
        <c:auto val="1"/>
        <c:lblAlgn val="ctr"/>
        <c:lblOffset val="100"/>
        <c:noMultiLvlLbl val="0"/>
      </c:catAx>
      <c:valAx>
        <c:axId val="2275376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275490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8189300411522639E-3"/>
          <c:y val="0.94593407749060465"/>
          <c:w val="0"/>
          <c:h val="1.8680682899085088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400">
          <a:latin typeface="Century Gothic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158783285153938"/>
          <c:y val="1.7172262744345908E-2"/>
          <c:w val="0.63213596727279764"/>
          <c:h val="0.807984612455882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-8.5539831945925113E-2"/>
                  <c:y val="-0.1079261883586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A11-4182-BF9D-1E13D7AF10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9541062134538574E-2"/>
                  <c:y val="-6.12553197744930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A11-4182-BF9D-1E13D7AF10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305121081972582E-2"/>
                  <c:y val="1.58747951105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A11-4182-BF9D-1E13D7AF10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1080400076474191E-2"/>
                  <c:y val="6.5901256165058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A11-4182-BF9D-1E13D7AF10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количество больных рассмотренных на СМК - 21</c:v>
                </c:pt>
                <c:pt idx="1">
                  <c:v>количество материалов направленных в суд - 21</c:v>
                </c:pt>
                <c:pt idx="2">
                  <c:v>количество отказанных судом в освобождении - 8</c:v>
                </c:pt>
                <c:pt idx="3">
                  <c:v>количество освобожденных судом - 13</c:v>
                </c:pt>
                <c:pt idx="4">
                  <c:v>количество умерших больных - 5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21</c:v>
                </c:pt>
                <c:pt idx="1">
                  <c:v>21</c:v>
                </c:pt>
                <c:pt idx="2">
                  <c:v>8</c:v>
                </c:pt>
                <c:pt idx="3">
                  <c:v>13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AD-408E-8CCA-F7FD35B97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4228645480729557"/>
          <c:y val="0.6232605531830443"/>
          <c:w val="0.42973248514807855"/>
          <c:h val="0.37673944681695559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8F-49B3-9AC4-216F4D5EE314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8F-49B3-9AC4-216F4D5EE314}"/>
              </c:ext>
            </c:extLst>
          </c:dPt>
          <c:cat>
            <c:strRef>
              <c:f>Лист1!$A$2:$A$3</c:f>
              <c:strCache>
                <c:ptCount val="2"/>
                <c:pt idx="0">
                  <c:v>ранее судимые</c:v>
                </c:pt>
                <c:pt idx="1">
                  <c:v>впервые осужденные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9000</c:v>
                </c:pt>
                <c:pt idx="1">
                  <c:v>18000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8F-49B3-9AC4-216F4D5EE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5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5309808" cy="62808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>
            <a:lnSpc>
              <a:spcPct val="150000"/>
            </a:lnSpc>
            <a:buNone/>
          </a:pPr>
          <a:r>
            <a:rPr lang="ru-RU" altLang="ru-RU" sz="14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rPr>
            <a:t>   </a:t>
          </a:r>
          <a:r>
            <a:rPr lang="ru-RU" altLang="ru-RU" sz="16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rPr>
            <a:t>В настоящее время в учреждениях УИС  действует норма освобождения больных осужденных с тяжелой болезнью от дальнейшего отбывания наказания </a:t>
          </a:r>
          <a:br>
            <a:rPr lang="ru-RU" altLang="ru-RU" sz="16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rPr>
          </a:br>
          <a:r>
            <a:rPr lang="ru-RU" altLang="ru-RU" sz="1200" i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rPr>
            <a:t>(75 ст. УК РК)</a:t>
          </a:r>
          <a:r>
            <a:rPr lang="ru-RU" altLang="ru-RU" sz="16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rPr>
            <a:t>.</a:t>
          </a:r>
          <a:endParaRPr lang="ru-RU" altLang="ru-RU" sz="1600" dirty="0">
            <a:solidFill>
              <a:prstClr val="black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 xmlns:a="http://schemas.openxmlformats.org/drawingml/2006/main">
          <a:pPr indent="355600" algn="just" defTabSz="914400" eaLnBrk="0" fontAlgn="base" hangingPunct="0">
            <a:lnSpc>
              <a:spcPct val="150000"/>
            </a:lnSpc>
            <a:spcBef>
              <a:spcPct val="0"/>
            </a:spcBef>
            <a:spcAft>
              <a:spcPct val="0"/>
            </a:spcAft>
            <a:buFontTx/>
            <a:buNone/>
            <a:tabLst>
              <a:tab pos="719138" algn="l"/>
            </a:tabLst>
          </a:pPr>
          <a:r>
            <a:rPr lang="ru-RU" sz="1600" dirty="0">
              <a:latin typeface="Tahoma" pitchFamily="34" charset="0"/>
              <a:ea typeface="Tahoma" pitchFamily="34" charset="0"/>
              <a:cs typeface="Tahoma" pitchFamily="34" charset="0"/>
            </a:rPr>
            <a:t>В реализацию данной нормы утвержден Перечень заболеваний, являющихся основанием освобождения от отбывания наказания </a:t>
          </a:r>
          <a:r>
            <a:rPr lang="ru-RU" sz="1200" i="1" dirty="0">
              <a:latin typeface="Tahoma" pitchFamily="34" charset="0"/>
              <a:ea typeface="Tahoma" pitchFamily="34" charset="0"/>
              <a:cs typeface="Tahoma" pitchFamily="34" charset="0"/>
            </a:rPr>
            <a:t>(приказ МВД РК от 19.08.14г. №530)</a:t>
          </a:r>
          <a:r>
            <a:rPr lang="ru-RU" sz="1600" dirty="0">
              <a:latin typeface="Tahoma" pitchFamily="34" charset="0"/>
              <a:ea typeface="Tahoma" pitchFamily="34" charset="0"/>
              <a:cs typeface="Tahoma" pitchFamily="34" charset="0"/>
            </a:rPr>
            <a:t>. </a:t>
          </a:r>
          <a:endParaRPr lang="ru-RU" altLang="ru-RU" sz="1600" dirty="0">
            <a:solidFill>
              <a:prstClr val="black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 xmlns:a="http://schemas.openxmlformats.org/drawingml/2006/main">
          <a:pPr indent="355600" algn="just" defTabSz="914400" eaLnBrk="0" fontAlgn="base" hangingPunct="0">
            <a:lnSpc>
              <a:spcPct val="150000"/>
            </a:lnSpc>
            <a:spcBef>
              <a:spcPct val="0"/>
            </a:spcBef>
            <a:spcAft>
              <a:spcPct val="0"/>
            </a:spcAft>
            <a:buFontTx/>
            <a:buNone/>
            <a:tabLst>
              <a:tab pos="719138" algn="l"/>
            </a:tabLst>
          </a:pPr>
          <a:r>
            <a:rPr lang="ru-RU" sz="1600" dirty="0">
              <a:latin typeface="Tahoma" pitchFamily="34" charset="0"/>
              <a:ea typeface="Tahoma" pitchFamily="34" charset="0"/>
              <a:cs typeface="Tahoma" pitchFamily="34" charset="0"/>
            </a:rPr>
            <a:t>В случае выявления у осужденного, заболеваний, подпадающих под этот Перечень администрация учреждения </a:t>
          </a:r>
          <a:r>
            <a:rPr lang="ru-RU" altLang="ru-RU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на основании заключения Специальной медицинской комиссии (СМК) направляет материалы в суд </a:t>
          </a:r>
          <a:r>
            <a:rPr lang="ru-RU" altLang="ru-RU" sz="1200" i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(ст.161 УИК РК)</a:t>
          </a:r>
          <a:r>
            <a:rPr lang="ru-RU" altLang="ru-RU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.</a:t>
          </a:r>
        </a:p>
        <a:p xmlns:a="http://schemas.openxmlformats.org/drawingml/2006/main">
          <a:pPr indent="355600" algn="just" defTabSz="914400" eaLnBrk="0" fontAlgn="base" hangingPunct="0">
            <a:lnSpc>
              <a:spcPct val="150000"/>
            </a:lnSpc>
            <a:spcBef>
              <a:spcPct val="0"/>
            </a:spcBef>
            <a:spcAft>
              <a:spcPct val="0"/>
            </a:spcAft>
            <a:buFontTx/>
            <a:buNone/>
            <a:tabLst>
              <a:tab pos="719138" algn="l"/>
            </a:tabLst>
          </a:pPr>
          <a:r>
            <a:rPr lang="ru-RU" altLang="ru-RU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Практика показывает, что в учреждения из зала суда поступают осужденные, которые уже имели заболевания, подпадающие под Перечень до его осуждения.</a:t>
          </a:r>
        </a:p>
        <a:p xmlns:a="http://schemas.openxmlformats.org/drawingml/2006/main">
          <a:pPr indent="355600" algn="just" defTabSz="914400" eaLnBrk="0" fontAlgn="base" hangingPunct="0">
            <a:lnSpc>
              <a:spcPct val="150000"/>
            </a:lnSpc>
            <a:spcBef>
              <a:spcPct val="0"/>
            </a:spcBef>
            <a:spcAft>
              <a:spcPct val="0"/>
            </a:spcAft>
            <a:buFontTx/>
            <a:buNone/>
            <a:tabLst>
              <a:tab pos="719138" algn="l"/>
            </a:tabLst>
          </a:pPr>
          <a:endParaRPr lang="ru-RU" altLang="ru-RU" sz="1400" dirty="0">
            <a:solidFill>
              <a:prstClr val="black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0.36283</cdr:x>
      <cdr:y>0</cdr:y>
    </cdr:from>
    <cdr:to>
      <cdr:x>0.97674</cdr:x>
      <cdr:y>0.17229</cdr:y>
    </cdr:to>
    <cdr:sp macro="" textlink="">
      <cdr:nvSpPr>
        <cdr:cNvPr id="2" name="Текст 2"/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1946966" y="0"/>
          <a:ext cx="3294276" cy="967468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b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lvl="0">
            <a:spcBef>
              <a:spcPct val="20000"/>
            </a:spcBef>
            <a:buClr>
              <a:schemeClr val="hlink"/>
            </a:buClr>
            <a:defRPr/>
          </a:pPr>
          <a:r>
            <a:rPr lang="ru-RU" altLang="ru-RU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</a:t>
          </a:r>
        </a:p>
        <a:p xmlns:a="http://schemas.openxmlformats.org/drawingml/2006/main">
          <a:pPr lvl="0">
            <a:spcBef>
              <a:spcPct val="20000"/>
            </a:spcBef>
            <a:buClr>
              <a:schemeClr val="hlink"/>
            </a:buClr>
            <a:defRPr/>
          </a:pPr>
          <a:endParaRPr lang="ru-RU" altLang="ru-RU" sz="1400" dirty="0">
            <a:solidFill>
              <a:prstClr val="black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 xmlns:a="http://schemas.openxmlformats.org/drawingml/2006/main">
          <a:pPr lvl="0">
            <a:spcBef>
              <a:spcPct val="20000"/>
            </a:spcBef>
            <a:buClr>
              <a:schemeClr val="hlink"/>
            </a:buClr>
            <a:defRPr/>
          </a:pPr>
          <a:r>
            <a:rPr lang="ru-RU" altLang="ru-RU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 2015 года по 2022 год в учреждения УИС из-зала суда прибыло </a:t>
          </a:r>
          <a:r>
            <a:rPr lang="ru-RU" altLang="ru-RU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26 </a:t>
          </a:r>
          <a:r>
            <a:rPr lang="ru-RU" altLang="ru-RU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осужденных, имеющие заболевания подпадающие под Перечень и на освидетельствование СМК, из них:</a:t>
          </a:r>
          <a:endParaRPr kumimoji="0" lang="ru-RU" i="0" u="none" strike="noStrike" kern="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8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E69C-BD4C-43B4-B6A3-A98B8493EFDA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7086"/>
            <a:ext cx="5437821" cy="39085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8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28F79-BE49-40EF-868B-AEA1B2A7D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2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28F79-BE49-40EF-868B-AEA1B2A7DEB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9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8663" y="519113"/>
            <a:ext cx="3460750" cy="2595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529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1560-CD20-4BB9-9BEB-84BC41179753}" type="datetime1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C232-82D1-42CA-A564-A3931D16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80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D12-FA13-4619-8C5F-33BE0EFFF571}" type="datetime1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C232-82D1-42CA-A564-A3931D16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2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4946-5E21-4C17-A607-E8A358E3D09F}" type="datetime1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C232-82D1-42CA-A564-A3931D16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95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3CF2-8175-4B30-82AF-F5F7BB0E58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3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1B13-DB3A-4469-A761-7B7B40167E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54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C231-0510-4C50-B7C7-676AC6692C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66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60BD-5447-47C7-8704-C2B8A0DC4B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61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2ADF-ABCF-4D24-9A83-594BF715A8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89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44FF-CD8E-42EB-8082-30CEAA4D87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75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DA68-8934-4A37-BE3F-7D445B46C2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26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C6D2-5AD2-4D33-A73E-088E31C2CB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7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F89C-EF0B-44A4-9936-6147F603B2CC}" type="datetime1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C232-82D1-42CA-A564-A3931D16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38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209D-08B6-4A79-8B03-83F247CF5E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2854-BF0A-4E7E-BF90-801E9E3C82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85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477B-B2CF-4C37-A495-5D5A9057F7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11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7E25-01DB-4FB8-BEFA-E03B926B83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49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C808-3843-4986-9D51-C3285357F3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90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A3B1-29DF-4340-9F1E-F97088DC34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05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188A-9AC8-4766-BC10-FF254DC37B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77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93A4-3E11-426B-9B37-9DC4A56604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96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0DC4-BE01-4422-A508-7BB8C161AA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91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6805-E4F0-4EEF-8943-954DF0120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9AA1-9B63-4116-B292-99900E247B6A}" type="datetime1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C232-82D1-42CA-A564-A3931D16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18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1ED1-76B3-4B0B-8831-20C76092EC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50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B3CD-BBF4-43FA-9341-81D7FDCB8F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97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5BF66-E6E9-47B5-A2CB-56791BDB67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51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75DC-1BD2-41A4-A707-CAA15D816C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4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55A9-0042-45E4-9FA7-831C7A0A7C7F}" type="datetime1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C232-82D1-42CA-A564-A3931D16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61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75AA-892C-4483-9747-F756C28829F5}" type="datetime1">
              <a:rPr lang="ru-RU" smtClean="0"/>
              <a:t>17.10.2022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C232-82D1-42CA-A564-A3931D16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78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3F81-C4CF-475B-B323-7A4CB428E93B}" type="datetime1">
              <a:rPr lang="ru-RU" smtClean="0"/>
              <a:t>17.10.2022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C232-82D1-42CA-A564-A3931D16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1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A3C6-FCB5-4E67-A796-089FF3A95AAC}" type="datetime1">
              <a:rPr lang="ru-RU" smtClean="0"/>
              <a:t>17.10.2022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C232-82D1-42CA-A564-A3931D16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6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0E06-DDD8-423B-96F8-3CA5B64DE37F}" type="datetime1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C232-82D1-42CA-A564-A3931D16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33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6E67-534D-4F08-9029-C37F796CB5B8}" type="datetime1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C232-82D1-42CA-A564-A3931D16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4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A8243-0487-4FE1-B035-33F329810224}" type="datetime1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C232-82D1-42CA-A564-A3931D16C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9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5B43E78-9072-4B44-B669-A2F02C9A2D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424" y="6356351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7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E8F4B1B-731B-455D-909E-C2CCA1323A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424" y="6356351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0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423DD8E-29F4-4BF4-B541-3976FCAE7339}"/>
              </a:ext>
            </a:extLst>
          </p:cNvPr>
          <p:cNvSpPr/>
          <p:nvPr/>
        </p:nvSpPr>
        <p:spPr>
          <a:xfrm>
            <a:off x="0" y="0"/>
            <a:ext cx="8428008" cy="3651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3B935DD-2F90-4DFE-8F70-10FF8420B528}"/>
              </a:ext>
            </a:extLst>
          </p:cNvPr>
          <p:cNvSpPr/>
          <p:nvPr/>
        </p:nvSpPr>
        <p:spPr>
          <a:xfrm>
            <a:off x="0" y="365126"/>
            <a:ext cx="7996687" cy="109327"/>
          </a:xfrm>
          <a:prstGeom prst="rect">
            <a:avLst/>
          </a:prstGeom>
          <a:solidFill>
            <a:srgbClr val="5B9BD5">
              <a:alpha val="69804"/>
            </a:srgb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8A45C3C-BC78-484F-9B53-A8742138B713}"/>
              </a:ext>
            </a:extLst>
          </p:cNvPr>
          <p:cNvSpPr/>
          <p:nvPr/>
        </p:nvSpPr>
        <p:spPr>
          <a:xfrm>
            <a:off x="8515350" y="0"/>
            <a:ext cx="628650" cy="36512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9310E306-2ED3-411C-ADA8-7EAB0176955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9" t="13087" r="19020" b="13845"/>
          <a:stretch/>
        </p:blipFill>
        <p:spPr bwMode="auto">
          <a:xfrm>
            <a:off x="4214004" y="5424823"/>
            <a:ext cx="756040" cy="7825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xmlns="" id="{0EE86A08-515B-4499-BB5B-B78B4885992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9"/>
          <a:stretch/>
        </p:blipFill>
        <p:spPr bwMode="auto">
          <a:xfrm>
            <a:off x="5361453" y="5366262"/>
            <a:ext cx="756040" cy="782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xmlns="" id="{23FB2CAD-3992-4ED4-9390-78FED2EADAC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78" y="5167311"/>
            <a:ext cx="1719516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EB6674F2-702E-493F-8D18-4A0C8E151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62" y="316721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kk-KZ" sz="2500" b="1" dirty="0">
                <a:latin typeface="Arial" panose="020B0604020202020204" pitchFamily="34" charset="0"/>
                <a:cs typeface="Arial" panose="020B0604020202020204" pitchFamily="34" charset="0"/>
              </a:rPr>
              <a:t>роект закона </a:t>
            </a:r>
            <a:br>
              <a:rPr lang="kk-KZ" sz="2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500" b="1" dirty="0">
                <a:latin typeface="Arial" panose="020B0604020202020204" pitchFamily="34" charset="0"/>
                <a:cs typeface="Arial" panose="020B0604020202020204" pitchFamily="34" charset="0"/>
              </a:rPr>
              <a:t>«О внесении изменений и дополнений </a:t>
            </a:r>
            <a:br>
              <a:rPr lang="kk-KZ" sz="2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500" b="1" dirty="0">
                <a:latin typeface="Arial" panose="020B0604020202020204" pitchFamily="34" charset="0"/>
                <a:cs typeface="Arial" panose="020B0604020202020204" pitchFamily="34" charset="0"/>
              </a:rPr>
              <a:t>в Уголовный, Уголовно-процессуальный </a:t>
            </a:r>
            <a:br>
              <a:rPr lang="kk-KZ" sz="2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500" b="1" dirty="0">
                <a:latin typeface="Arial" panose="020B0604020202020204" pitchFamily="34" charset="0"/>
                <a:cs typeface="Arial" panose="020B0604020202020204" pitchFamily="34" charset="0"/>
              </a:rPr>
              <a:t>и Уголовно-исполнительный кодексы Республики Казахстан по вопросам прав человека в области уголовного правосудия, исполнения наказания и предупреждения пыток и жестокого обращения»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xmlns="" id="{3659857F-3297-46D2-9448-FE5AC9CFD6A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294" y="709141"/>
            <a:ext cx="1147618" cy="1122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680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>
            <a:extLst>
              <a:ext uri="{FF2B5EF4-FFF2-40B4-BE49-F238E27FC236}">
                <a16:creationId xmlns:a16="http://schemas.microsoft.com/office/drawing/2014/main" xmlns="" id="{3659857F-3297-46D2-9448-FE5AC9CFD6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1" y="16686"/>
            <a:ext cx="334424" cy="369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81"/>
          <a:stretch/>
        </p:blipFill>
        <p:spPr>
          <a:xfrm>
            <a:off x="230463" y="4146004"/>
            <a:ext cx="3581658" cy="2384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82" r="1"/>
          <a:stretch/>
        </p:blipFill>
        <p:spPr>
          <a:xfrm>
            <a:off x="4986867" y="4146004"/>
            <a:ext cx="3591988" cy="2384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3" y="981106"/>
            <a:ext cx="3581658" cy="2384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-264708" y="37116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Пытки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3313" y="470665"/>
            <a:ext cx="1379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Истязание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71781" y="36294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Неисполнение обязанностей 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 воспитанию несовершеннолетнего</a:t>
            </a:r>
          </a:p>
        </p:txBody>
      </p:sp>
      <p:sp>
        <p:nvSpPr>
          <p:cNvPr id="10" name="Овал 9"/>
          <p:cNvSpPr/>
          <p:nvPr/>
        </p:nvSpPr>
        <p:spPr>
          <a:xfrm>
            <a:off x="7352814" y="4707466"/>
            <a:ext cx="1054587" cy="9821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96861" y="349615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«Жестокое, бесчеловечное или унижающее достоинство обращение»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67" y="947719"/>
            <a:ext cx="3591988" cy="2402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729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>
            <a:extLst>
              <a:ext uri="{FF2B5EF4-FFF2-40B4-BE49-F238E27FC236}">
                <a16:creationId xmlns:a16="http://schemas.microsoft.com/office/drawing/2014/main" xmlns="" id="{3659857F-3297-46D2-9448-FE5AC9CFD6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9" y="14847"/>
            <a:ext cx="334424" cy="36957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38"/>
          <p:cNvSpPr>
            <a:spLocks noChangeArrowheads="1"/>
          </p:cNvSpPr>
          <p:nvPr/>
        </p:nvSpPr>
        <p:spPr bwMode="auto">
          <a:xfrm>
            <a:off x="418653" y="302749"/>
            <a:ext cx="84350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РАЗДЕЛЬНОГО СОДЕРЖАНИЯ РАНЕЕ СУДИМЫХ ОТ ВПЕРВЫЕ ОСУЖДЕННЫХ ПУТЕМ УПРАЗДНЕНИЯ УЧРЕЖДЕНИЙ ЧРЕЗВЫЧАЙНОЙ БЕЗОПАСНОСТИ</a:t>
            </a:r>
          </a:p>
        </p:txBody>
      </p:sp>
      <p:sp>
        <p:nvSpPr>
          <p:cNvPr id="12" name="Прямоугольник 38"/>
          <p:cNvSpPr>
            <a:spLocks noChangeArrowheads="1"/>
          </p:cNvSpPr>
          <p:nvPr/>
        </p:nvSpPr>
        <p:spPr bwMode="auto">
          <a:xfrm>
            <a:off x="84229" y="1524771"/>
            <a:ext cx="5303274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35560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719138" algn="l"/>
              </a:tabLst>
            </a:pPr>
            <a:r>
              <a:rPr lang="ru-RU" altLang="ru-RU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Поправки в статью 46 Уголовного кодекса направлены на </a:t>
            </a:r>
            <a:r>
              <a:rPr lang="ru-RU" alt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altLang="ru-RU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дельное содержание впервые осужденных к лишению свободы </a:t>
            </a:r>
            <a:br>
              <a:rPr lang="ru-RU" altLang="ru-RU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ранее отбывавших данный вид наказания непосредственно в учреждении УИС, независимо от видов и тяжести совершенных ими преступлений </a:t>
            </a:r>
            <a:r>
              <a:rPr lang="ru-RU" altLang="ru-RU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(кроме осужденных пожизненно)</a:t>
            </a:r>
            <a:r>
              <a:rPr lang="ru-RU" altLang="ru-RU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том числе посредством упразднения учреждений чрезвычайной безопасности.</a:t>
            </a:r>
          </a:p>
          <a:p>
            <a:pPr indent="35560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719138" algn="l"/>
              </a:tabLst>
            </a:pPr>
            <a:r>
              <a:rPr lang="ru-RU" altLang="ru-RU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Данный подход позволит более эффективно применять меры воспитательного воздействия направленные на формирование среди впервые осужденных правопослушного поведения, </a:t>
            </a:r>
            <a:br>
              <a:rPr lang="ru-RU" altLang="ru-RU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исключит доминирование отдельных категорий осужденных над остальными.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4483" y="6491823"/>
            <a:ext cx="2057400" cy="365125"/>
          </a:xfrm>
        </p:spPr>
        <p:txBody>
          <a:bodyPr/>
          <a:lstStyle/>
          <a:p>
            <a:fld id="{EE8CC232-82D1-42CA-A564-A3931D16CE13}" type="slidenum">
              <a:rPr lang="ru-RU" smtClean="0"/>
              <a:t>11</a:t>
            </a:fld>
            <a:endParaRPr lang="ru-RU"/>
          </a:p>
        </p:txBody>
      </p:sp>
      <p:sp>
        <p:nvSpPr>
          <p:cNvPr id="17" name="Прямоугольник 2">
            <a:extLst>
              <a:ext uri="{FF2B5EF4-FFF2-40B4-BE49-F238E27FC236}">
                <a16:creationId xmlns:a16="http://schemas.microsoft.com/office/drawing/2014/main" xmlns="" id="{81F8F830-A106-4172-91F8-30EDE2110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5112" y="1582571"/>
            <a:ext cx="3524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88826"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УЧРЕЖДЕНИЯХ УИС СОДЕРЖИТСЯ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30 082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ОСУЖДЕННЫХ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5A3ED78-5360-4007-9F8B-C8D0D192D06B}"/>
              </a:ext>
            </a:extLst>
          </p:cNvPr>
          <p:cNvSpPr/>
          <p:nvPr/>
        </p:nvSpPr>
        <p:spPr>
          <a:xfrm flipH="1">
            <a:off x="5378066" y="1395535"/>
            <a:ext cx="45719" cy="5296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Объект 6">
            <a:extLst>
              <a:ext uri="{FF2B5EF4-FFF2-40B4-BE49-F238E27FC236}">
                <a16:creationId xmlns:a16="http://schemas.microsoft.com/office/drawing/2014/main" xmlns="" id="{A2CAF2A4-B4CF-480F-B2BA-BCFECF6511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720962"/>
              </p:ext>
            </p:extLst>
          </p:nvPr>
        </p:nvGraphicFramePr>
        <p:xfrm>
          <a:off x="5641675" y="3071004"/>
          <a:ext cx="3211979" cy="241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D3B1C1DD-8416-4C04-B504-F5DE3835E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9580" y="5275429"/>
            <a:ext cx="17178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88826">
              <a:defRPr/>
            </a:pP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впервые осужденные 18 тыс.</a:t>
            </a:r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582C934A-C390-40C2-85CA-789E232DB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698" y="2911264"/>
            <a:ext cx="172584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88826">
              <a:defRPr/>
            </a:pP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ранее отбывавшие лишение свободы</a:t>
            </a:r>
          </a:p>
          <a:p>
            <a:pPr algn="ctr" defTabSz="988826">
              <a:defRPr/>
            </a:pP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тыс.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F41288A6-B4DF-489A-A7BC-EA84F626A278}"/>
              </a:ext>
            </a:extLst>
          </p:cNvPr>
          <p:cNvCxnSpPr>
            <a:cxnSpLocks/>
          </p:cNvCxnSpPr>
          <p:nvPr/>
        </p:nvCxnSpPr>
        <p:spPr>
          <a:xfrm>
            <a:off x="7340571" y="5339751"/>
            <a:ext cx="0" cy="366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E410C78B-0311-4636-9CBD-CB292B81E516}"/>
              </a:ext>
            </a:extLst>
          </p:cNvPr>
          <p:cNvCxnSpPr/>
          <p:nvPr/>
        </p:nvCxnSpPr>
        <p:spPr>
          <a:xfrm>
            <a:off x="5727940" y="5706316"/>
            <a:ext cx="16177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1C7B068-627A-4FF0-AD9E-1EFEE5342FC5}"/>
              </a:ext>
            </a:extLst>
          </p:cNvPr>
          <p:cNvCxnSpPr>
            <a:cxnSpLocks/>
          </p:cNvCxnSpPr>
          <p:nvPr/>
        </p:nvCxnSpPr>
        <p:spPr>
          <a:xfrm flipV="1">
            <a:off x="8113183" y="3329796"/>
            <a:ext cx="845696" cy="360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20764B5F-23AB-4616-A81B-8E8B0D857DA2}"/>
              </a:ext>
            </a:extLst>
          </p:cNvPr>
          <p:cNvCxnSpPr/>
          <p:nvPr/>
        </p:nvCxnSpPr>
        <p:spPr>
          <a:xfrm>
            <a:off x="8950253" y="3010619"/>
            <a:ext cx="0" cy="319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41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1186350-0A1F-4AE6-904E-DB5F4BF9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C232-82D1-42CA-A564-A3931D16CE13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612A89F1-9B10-498C-B9C9-1A57FE7CB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423881"/>
              </p:ext>
            </p:extLst>
          </p:nvPr>
        </p:nvGraphicFramePr>
        <p:xfrm>
          <a:off x="570942" y="1454727"/>
          <a:ext cx="8107232" cy="3836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8393">
                  <a:extLst>
                    <a:ext uri="{9D8B030D-6E8A-4147-A177-3AD203B41FA5}">
                      <a16:colId xmlns:a16="http://schemas.microsoft.com/office/drawing/2014/main" xmlns="" val="901061231"/>
                    </a:ext>
                  </a:extLst>
                </a:gridCol>
                <a:gridCol w="2375210">
                  <a:extLst>
                    <a:ext uri="{9D8B030D-6E8A-4147-A177-3AD203B41FA5}">
                      <a16:colId xmlns:a16="http://schemas.microsoft.com/office/drawing/2014/main" xmlns="" val="1882246513"/>
                    </a:ext>
                  </a:extLst>
                </a:gridCol>
                <a:gridCol w="2336474">
                  <a:extLst>
                    <a:ext uri="{9D8B030D-6E8A-4147-A177-3AD203B41FA5}">
                      <a16:colId xmlns:a16="http://schemas.microsoft.com/office/drawing/2014/main" xmlns="" val="3714626164"/>
                    </a:ext>
                  </a:extLst>
                </a:gridCol>
                <a:gridCol w="867155">
                  <a:extLst>
                    <a:ext uri="{9D8B030D-6E8A-4147-A177-3AD203B41FA5}">
                      <a16:colId xmlns:a16="http://schemas.microsoft.com/office/drawing/2014/main" xmlns="" val="1122033650"/>
                    </a:ext>
                  </a:extLst>
                </a:gridCol>
              </a:tblGrid>
              <a:tr h="17832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Условия отбывания наказания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учреждении </a:t>
                      </a:r>
                      <a:r>
                        <a:rPr lang="ru-RU" sz="16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максимальной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безопасности (обычные условия)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учреждении </a:t>
                      </a:r>
                      <a:r>
                        <a:rPr lang="ru-RU" sz="16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чрезвычайной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безопасности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(обычные условия)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95875080"/>
                  </a:ext>
                </a:extLst>
              </a:tr>
              <a:tr h="5818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 расходования денег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МРП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МРП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33275665"/>
                  </a:ext>
                </a:extLst>
              </a:tr>
              <a:tr h="2843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Посылки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53666707"/>
                  </a:ext>
                </a:extLst>
              </a:tr>
              <a:tr h="2843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Бандероли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57421692"/>
                  </a:ext>
                </a:extLst>
              </a:tr>
              <a:tr h="5818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Краткосрочные свидания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29154449"/>
                  </a:ext>
                </a:extLst>
              </a:tr>
              <a:tr h="2843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Длительные свидания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20170799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5E2F8074-89A8-449D-A0A5-C609DAAF5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83" y="322841"/>
            <a:ext cx="8229600" cy="87004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Сравнение условий отбывания наказания </a:t>
            </a:r>
            <a:br>
              <a:rPr lang="ru-RU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в учреждениях максимальной и чрезвычайной безопасности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24566C8-9D01-4FB0-8657-19A8CF008643}"/>
              </a:ext>
            </a:extLst>
          </p:cNvPr>
          <p:cNvSpPr/>
          <p:nvPr/>
        </p:nvSpPr>
        <p:spPr>
          <a:xfrm>
            <a:off x="570940" y="5604870"/>
            <a:ext cx="8107231" cy="75148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 чрезвычайной безопасности будут упразднены путем их перепрофилирования в учреждения максимальной безопасности, а также в учреждение полной безопасности (для содержания ПЛС)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xmlns="" id="{759B9C37-B1BF-4977-9753-E1B129D574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8" y="14847"/>
            <a:ext cx="334424" cy="369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760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27404"/>
            <a:ext cx="8229600" cy="56557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Положительные аспекты</a:t>
            </a:r>
            <a:br>
              <a:rPr lang="ru-RU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упразднения учреждения чрезвычайной безопасности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150D3227-8EF4-4CD7-B344-8A5448AA02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8" y="14847"/>
            <a:ext cx="334424" cy="3695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92954" y="6491821"/>
            <a:ext cx="2057400" cy="365125"/>
          </a:xfrm>
        </p:spPr>
        <p:txBody>
          <a:bodyPr/>
          <a:lstStyle/>
          <a:p>
            <a:fld id="{EE8CC232-82D1-42CA-A564-A3931D16CE13}" type="slidenum">
              <a:rPr lang="ru-RU" smtClean="0"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199" y="792975"/>
            <a:ext cx="8534317" cy="4966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поддержания социально-полезных связей осужденных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(более 2 тыс.);</a:t>
            </a:r>
          </a:p>
          <a:p>
            <a:pPr algn="just">
              <a:lnSpc>
                <a:spcPct val="110000"/>
              </a:lnSpc>
              <a:tabLst>
                <a:tab pos="723900" algn="l"/>
              </a:tabLst>
            </a:pPr>
            <a:endParaRPr lang="ru-RU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Отдельное содержание впервые осужденных от ранее осужденных,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реально отбывавших лишение свободы;</a:t>
            </a:r>
          </a:p>
          <a:p>
            <a:pPr indent="355600" algn="just">
              <a:lnSpc>
                <a:spcPct val="110000"/>
              </a:lnSpc>
              <a:tabLst>
                <a:tab pos="723900" algn="l"/>
              </a:tabLst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Эффективное противодействие распространению тюремной субкультуры;</a:t>
            </a:r>
          </a:p>
          <a:p>
            <a:pPr indent="355600" algn="just">
              <a:lnSpc>
                <a:spcPct val="110000"/>
              </a:lnSpc>
              <a:spcBef>
                <a:spcPts val="0"/>
              </a:spcBef>
              <a:tabLst>
                <a:tab pos="723900" algn="l"/>
              </a:tabLst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Минимизация влияния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(доминирования)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отдельных осужденных на впервые осужденных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>
              <a:lnSpc>
                <a:spcPct val="110000"/>
              </a:lnSpc>
              <a:tabLst>
                <a:tab pos="723900" algn="l"/>
              </a:tabLst>
            </a:pPr>
            <a:endParaRPr lang="ru-RU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перепрофилировании учреждений чрезвычайной безопасности в учреждения максимальной безопасности улучшится правовое положение осужденных в части условий содержания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(увеличится количество свиданий, посылок и т.п.)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723900" algn="l"/>
              </a:tabLst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Эффективное использование учреждений УИС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(численность осужденных </a:t>
            </a:r>
            <a:b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 учреждениях чрезвычайной безопасности за последние 2 года увеличилось почти </a:t>
            </a:r>
            <a:b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на 1 тыс. осужденных, что ежегодно требует перепрофилирования одного из учреждений </a:t>
            </a:r>
            <a:b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 учреждение чрезвычайной безопасности);</a:t>
            </a:r>
          </a:p>
          <a:p>
            <a:pPr algn="just">
              <a:lnSpc>
                <a:spcPct val="110000"/>
              </a:lnSpc>
              <a:tabLst>
                <a:tab pos="723900" algn="l"/>
              </a:tabLst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Уменьшение количества осужденных, следующих транзитом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(экономия расходов </a:t>
            </a:r>
            <a:b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из государственного бюджета на транспортировку осужденных).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65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>
            <a:extLst>
              <a:ext uri="{FF2B5EF4-FFF2-40B4-BE49-F238E27FC236}">
                <a16:creationId xmlns:a16="http://schemas.microsoft.com/office/drawing/2014/main" xmlns="" id="{3659857F-3297-46D2-9448-FE5AC9CFD6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9" y="0"/>
            <a:ext cx="334424" cy="369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45E8034-834B-48CA-A04E-A3639EC7A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82" y="991979"/>
            <a:ext cx="2562217" cy="22979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AD6D1F-0855-494B-8F45-644FD0448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27" y="1066800"/>
            <a:ext cx="2531885" cy="222312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E33E73A-C0CD-4828-8927-2FA771AF6092}"/>
              </a:ext>
            </a:extLst>
          </p:cNvPr>
          <p:cNvSpPr/>
          <p:nvPr/>
        </p:nvSpPr>
        <p:spPr>
          <a:xfrm>
            <a:off x="84230" y="3845828"/>
            <a:ext cx="8845282" cy="2605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2021 году Казахстан был избран в Совет по правам человека Организации Объединенных Наций.</a:t>
            </a:r>
          </a:p>
          <a:p>
            <a:pPr indent="450215" algn="just">
              <a:lnSpc>
                <a:spcPct val="115000"/>
              </a:lnSpc>
            </a:pPr>
            <a:endParaRPr lang="ru-RU" sz="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Совете мы будем находится с 2022 по 2024 годы.</a:t>
            </a:r>
          </a:p>
          <a:p>
            <a:pPr indent="450215" algn="just">
              <a:lnSpc>
                <a:spcPct val="115000"/>
              </a:lnSpc>
            </a:pPr>
            <a:endParaRPr lang="ru-RU" sz="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Избрание нашей страны в главную правозащитную организацию в структуре ООН является признанием ее роли в качестве активного и ответственного участника процесса продвижения международных норм в области защиты прав человека.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1A30A2A5-AA92-4841-9645-F443F79713A1}"/>
              </a:ext>
            </a:extLst>
          </p:cNvPr>
          <p:cNvSpPr/>
          <p:nvPr/>
        </p:nvSpPr>
        <p:spPr>
          <a:xfrm>
            <a:off x="3570485" y="2083095"/>
            <a:ext cx="2321755" cy="490769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2B58865-9FDA-4F1F-AB1F-68E3F4FF573E}"/>
              </a:ext>
            </a:extLst>
          </p:cNvPr>
          <p:cNvSpPr/>
          <p:nvPr/>
        </p:nvSpPr>
        <p:spPr>
          <a:xfrm>
            <a:off x="3570485" y="1625108"/>
            <a:ext cx="232175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2021 - 2024</a:t>
            </a:r>
            <a:endParaRPr lang="ru-RU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4481" y="6491823"/>
            <a:ext cx="2057400" cy="365125"/>
          </a:xfrm>
        </p:spPr>
        <p:txBody>
          <a:bodyPr/>
          <a:lstStyle/>
          <a:p>
            <a:fld id="{EE8CC232-82D1-42CA-A564-A3931D16CE13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69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>
            <a:extLst>
              <a:ext uri="{FF2B5EF4-FFF2-40B4-BE49-F238E27FC236}">
                <a16:creationId xmlns:a16="http://schemas.microsoft.com/office/drawing/2014/main" xmlns="" id="{3659857F-3297-46D2-9448-FE5AC9CFD6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9" y="0"/>
            <a:ext cx="334424" cy="36957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38"/>
          <p:cNvSpPr>
            <a:spLocks noChangeArrowheads="1"/>
          </p:cNvSpPr>
          <p:nvPr/>
        </p:nvSpPr>
        <p:spPr bwMode="auto">
          <a:xfrm>
            <a:off x="84229" y="2044611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0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7687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4485" y="6491818"/>
            <a:ext cx="2057400" cy="365125"/>
          </a:xfrm>
        </p:spPr>
        <p:txBody>
          <a:bodyPr/>
          <a:lstStyle/>
          <a:p>
            <a:pPr>
              <a:defRPr/>
            </a:pPr>
            <a:fld id="{0FA271AE-0637-422E-8AAF-C830314A14CE}" type="slidenum">
              <a:rPr lang="ru-RU" altLang="ru-RU" sz="12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13777" y="709639"/>
            <a:ext cx="8516446" cy="3772941"/>
            <a:chOff x="499216" y="381031"/>
            <a:chExt cx="8516446" cy="3772941"/>
          </a:xfrm>
        </p:grpSpPr>
        <p:pic>
          <p:nvPicPr>
            <p:cNvPr id="5122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16" y="381031"/>
              <a:ext cx="1837584" cy="258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D65502C2-6620-492B-AC17-15CBFF2F7561}"/>
                </a:ext>
              </a:extLst>
            </p:cNvPr>
            <p:cNvSpPr/>
            <p:nvPr/>
          </p:nvSpPr>
          <p:spPr>
            <a:xfrm>
              <a:off x="2553419" y="381031"/>
              <a:ext cx="6462243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0215" algn="just" fontAlgn="base">
                <a:lnSpc>
                  <a:spcPct val="150000"/>
                </a:lnSpc>
                <a:tabLst>
                  <a:tab pos="630555" algn="l"/>
                </a:tabLst>
              </a:pPr>
              <a:r>
                <a:rPr lang="ru-RU" sz="1600" b="1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 Послании Главы государства </a:t>
              </a:r>
              <a:r>
                <a:rPr lang="ru-RU" sz="1600" b="1" dirty="0" err="1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Касым-Жомарта</a:t>
              </a:r>
              <a:r>
                <a:rPr lang="ru-RU" sz="1600" b="1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err="1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Токаева</a:t>
              </a:r>
              <a:r>
                <a:rPr lang="ru-RU" sz="1600" b="1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народу Казахстана «Казахстан в новой реальности: время действий» от 1 сентября 2020 года отмечено:</a:t>
              </a:r>
            </a:p>
            <a:p>
              <a:pPr indent="450215" algn="just" fontAlgn="base">
                <a:lnSpc>
                  <a:spcPct val="150000"/>
                </a:lnSpc>
                <a:tabLst>
                  <a:tab pos="630555" algn="l"/>
                </a:tabLst>
              </a:pPr>
              <a:r>
                <a:rPr lang="ru-RU" sz="1600" b="1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«Критически важно принять новые меры по защите прав человека. Для меня эта проблема является приоритетной. Актуальным остается и вопрос совершенствования национального законодательства по борьбе с пытками.</a:t>
              </a:r>
            </a:p>
            <a:p>
              <a:pPr indent="450215" algn="just" fontAlgn="base">
                <a:lnSpc>
                  <a:spcPct val="150000"/>
                </a:lnSpc>
                <a:tabLst>
                  <a:tab pos="630555" algn="l"/>
                </a:tabLst>
              </a:pPr>
              <a:endParaRPr lang="ru-RU" sz="16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99216" y="2999297"/>
              <a:ext cx="8516446" cy="1154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0215" algn="just" fontAlgn="base">
                <a:lnSpc>
                  <a:spcPct val="150000"/>
                </a:lnSpc>
                <a:tabLst>
                  <a:tab pos="630555" algn="l"/>
                </a:tabLst>
              </a:pPr>
              <a:r>
                <a:rPr lang="ru-RU" sz="1600" b="1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Этот документ, устанавливающий уголовную ответственность за пытки, нужно привести в соответствие с положениями Международной конвенции против пыток и других жестоких, бесчеловечных действий».</a:t>
              </a:r>
            </a:p>
          </p:txBody>
        </p:sp>
      </p:grpSp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F9151552-59F9-42A9-8034-10BFAFEAD64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" y="50218"/>
            <a:ext cx="334424" cy="3695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14B530F-4D02-425F-B011-161799128500}"/>
              </a:ext>
            </a:extLst>
          </p:cNvPr>
          <p:cNvSpPr/>
          <p:nvPr/>
        </p:nvSpPr>
        <p:spPr>
          <a:xfrm>
            <a:off x="222642" y="4819195"/>
            <a:ext cx="8698715" cy="1893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1600" b="1" i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Указом Президента от 9 июня 2021 года № 597 </a:t>
            </a:r>
            <a:br>
              <a:rPr lang="ru-RU" sz="1600" b="1" i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«О дальнейших мерах Республики Казахстан в области прав человека» Правительству поручено утвердить План первоочередных мер в области прав человека, предусматривающий ряд значимых направлений. </a:t>
            </a:r>
          </a:p>
          <a:p>
            <a:pPr indent="450215" algn="just" fontAlgn="base">
              <a:lnSpc>
                <a:spcPct val="150000"/>
              </a:lnSpc>
              <a:tabLst>
                <a:tab pos="630555" algn="l"/>
              </a:tabLst>
            </a:pPr>
            <a:endParaRPr lang="ru-RU" sz="1600" b="1" i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5601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ACC048F1-6C22-44DE-AF1C-72EEDB887F35}"/>
              </a:ext>
            </a:extLst>
          </p:cNvPr>
          <p:cNvSpPr/>
          <p:nvPr/>
        </p:nvSpPr>
        <p:spPr>
          <a:xfrm>
            <a:off x="603621" y="5447298"/>
            <a:ext cx="8254223" cy="10445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28 поправок: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Уголовный кодекс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6;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Уголовно-процессуальный кодекс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5;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Уголовно-исполнительный кодекс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15;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Национальной гвардии Республики Казахстан»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</a:t>
            </a:r>
          </a:p>
          <a:p>
            <a:pPr lvl="0" algn="just"/>
            <a:endParaRPr lang="ru-RU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285" y="142790"/>
            <a:ext cx="8064896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РК от 11 июня 2021 года № 405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План первоочередных мер в области прав человека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236" y="984538"/>
            <a:ext cx="8714509" cy="421653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indent="361950" algn="just">
              <a:tabLst>
                <a:tab pos="719138" algn="l"/>
              </a:tabLs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9.1.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Министерству  внутренних дел совместно с ГП (по согласованию), 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 (по согласованию), МОН, МЗ, НЦПЧ (по согласованию) внести изменения и дополнения 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Уголовный, Уголовно-процессуальный и Уголовно-исполнительный кодексы 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Казахстан в части:</a:t>
            </a:r>
          </a:p>
          <a:p>
            <a:pPr indent="361950" algn="just">
              <a:tabLst>
                <a:tab pos="719138" algn="l"/>
              </a:tabLst>
            </a:pPr>
            <a:endParaRPr lang="ru-RU" sz="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>
              <a:tabLst>
                <a:tab pos="719138" algn="l"/>
              </a:tabLs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предоставления отсрочки отбывания наказания при тяжелом заболевании осужденного;</a:t>
            </a:r>
          </a:p>
          <a:p>
            <a:pPr indent="361950" algn="just">
              <a:tabLst>
                <a:tab pos="719138" algn="l"/>
              </a:tabLst>
            </a:pPr>
            <a:endParaRPr lang="ru-RU" sz="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>
              <a:tabLst>
                <a:tab pos="719138" algn="l"/>
              </a:tabLs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незамедлительного исполнения постановления суда об освобождении или замене более мягким видом наказания вследствие тяжелой болезни;</a:t>
            </a:r>
          </a:p>
          <a:p>
            <a:pPr indent="361950" algn="just">
              <a:tabLst>
                <a:tab pos="719138" algn="l"/>
              </a:tabLst>
            </a:pPr>
            <a:endParaRPr lang="ru-RU" sz="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>
              <a:tabLst>
                <a:tab pos="719138" algn="l"/>
              </a:tabLs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продления срока пребывания ребенка с матерью после достижения им трехлетнего возраста в случае освобождения ее к концу срока или условно-досрочного освобождения, замене неотбытой части наказания более мягким видом наказания, в течение года;</a:t>
            </a:r>
          </a:p>
          <a:p>
            <a:pPr indent="361950" algn="just">
              <a:tabLst>
                <a:tab pos="719138" algn="l"/>
              </a:tabLst>
            </a:pPr>
            <a:endParaRPr lang="ru-RU" sz="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>
              <a:tabLst>
                <a:tab pos="719138" algn="l"/>
              </a:tabLs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обеспечение видеозаписи допросов, а также судебных заседаний;</a:t>
            </a:r>
          </a:p>
          <a:p>
            <a:pPr indent="361950" algn="just">
              <a:tabLst>
                <a:tab pos="719138" algn="l"/>
              </a:tabLst>
            </a:pPr>
            <a:endParaRPr lang="ru-RU" sz="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>
              <a:tabLst>
                <a:tab pos="719138" algn="l"/>
              </a:tabLs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уточнение определения понятия «пытки», а также введение определения «жестокое обращение» (социальные учреждения с детьми и лиц с инвалидностью);</a:t>
            </a:r>
          </a:p>
          <a:p>
            <a:pPr indent="361950" algn="just">
              <a:tabLst>
                <a:tab pos="719138" algn="l"/>
              </a:tabLst>
            </a:pPr>
            <a:endParaRPr lang="ru-RU" sz="3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>
              <a:tabLst>
                <a:tab pos="719138" algn="l"/>
              </a:tabLs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обеспечения раздельного содержания ранее судимых от впервые осужденных путем упразднения учреждений чрезвычайной безопасности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xmlns="" id="{62BE5FC0-00D9-4FBA-B27D-A08DCDCA3CA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" y="50218"/>
            <a:ext cx="334424" cy="36957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84487" y="6491823"/>
            <a:ext cx="2057400" cy="365125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8491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>
            <a:extLst>
              <a:ext uri="{FF2B5EF4-FFF2-40B4-BE49-F238E27FC236}">
                <a16:creationId xmlns:a16="http://schemas.microsoft.com/office/drawing/2014/main" xmlns="" id="{3659857F-3297-46D2-9448-FE5AC9CFD6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" y="50218"/>
            <a:ext cx="334424" cy="36957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38"/>
          <p:cNvSpPr>
            <a:spLocks noChangeArrowheads="1"/>
          </p:cNvSpPr>
          <p:nvPr/>
        </p:nvSpPr>
        <p:spPr bwMode="auto">
          <a:xfrm>
            <a:off x="739079" y="419789"/>
            <a:ext cx="81321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ОТСРОЧКА ОТБЫВАНИЯ НАКАЗАНИЯ ПРИ ТЯЖЕЛОМ ЗАБОЛЕВАНИИ</a:t>
            </a:r>
          </a:p>
        </p:txBody>
      </p:sp>
      <p:sp>
        <p:nvSpPr>
          <p:cNvPr id="12" name="Прямоугольник 38"/>
          <p:cNvSpPr>
            <a:spLocks noChangeArrowheads="1"/>
          </p:cNvSpPr>
          <p:nvPr/>
        </p:nvSpPr>
        <p:spPr bwMode="auto">
          <a:xfrm>
            <a:off x="427561" y="1362925"/>
            <a:ext cx="8572506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35560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719138" algn="l"/>
              </a:tabLst>
            </a:pP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Предлагается дополнить статью 75 Уголовного кодекса нормой, позволяющей суду предоставлять отсрочку отбывания наказания осужденным, имеющим тяжелые заболевания.</a:t>
            </a:r>
          </a:p>
          <a:p>
            <a:pPr indent="35560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719138" algn="l"/>
              </a:tabLst>
            </a:pPr>
            <a:endParaRPr lang="ru-RU" altLang="ru-RU" sz="2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indent="35560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719138" algn="l"/>
              </a:tabLst>
            </a:pP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Поправка предусматривает обеспечение права осужденных </a:t>
            </a:r>
            <a:b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 охрану здоровья, так как в случае наличия у них тяжелых заболеваний на стадии осуждения они могут иметь возможность получить отсрочку исполнения наказания. </a:t>
            </a:r>
          </a:p>
          <a:p>
            <a:pPr indent="35560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719138" algn="l"/>
              </a:tabLst>
            </a:pP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Отсрочка позволит осужденному получить соответствующее лечение, если же заболевание не излечимое, то иметь возможность находиться рядом с близкими людьми.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4483" y="6491823"/>
            <a:ext cx="2057400" cy="365125"/>
          </a:xfrm>
        </p:spPr>
        <p:txBody>
          <a:bodyPr/>
          <a:lstStyle/>
          <a:p>
            <a:fld id="{EE8CC232-82D1-42CA-A564-A3931D16CE13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5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158430"/>
              </p:ext>
            </p:extLst>
          </p:nvPr>
        </p:nvGraphicFramePr>
        <p:xfrm>
          <a:off x="3679071" y="663366"/>
          <a:ext cx="5309808" cy="6194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-1686985" y="1000125"/>
          <a:ext cx="5366056" cy="561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1" y="40821"/>
            <a:ext cx="938892" cy="111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34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04561D68-889B-4722-A5C7-07DCECA55A68}"/>
              </a:ext>
            </a:extLst>
          </p:cNvPr>
          <p:cNvSpPr/>
          <p:nvPr/>
        </p:nvSpPr>
        <p:spPr>
          <a:xfrm>
            <a:off x="298433" y="5210128"/>
            <a:ext cx="8633484" cy="128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 2015 по 2022 годы из 441 тяжелобольных осужденных </a:t>
            </a:r>
            <a:br>
              <a:rPr lang="ru-RU" altLang="ru-RU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75 (18,1%) скончались до принятия судами решений, а 31 (9%) </a:t>
            </a:r>
            <a:br>
              <a:rPr lang="ru-RU" altLang="ru-RU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не дожили до  вступления  приговоров  в  законную  силу.</a:t>
            </a:r>
          </a:p>
          <a:p>
            <a:pPr algn="just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xmlns="" id="{3659857F-3297-46D2-9448-FE5AC9CFD6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1" y="16686"/>
            <a:ext cx="334424" cy="36957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38"/>
          <p:cNvSpPr>
            <a:spLocks noChangeArrowheads="1"/>
          </p:cNvSpPr>
          <p:nvPr/>
        </p:nvSpPr>
        <p:spPr bwMode="auto">
          <a:xfrm>
            <a:off x="496916" y="504299"/>
            <a:ext cx="8435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НЕЗАМЕДЛИТЕЛЬНОЕ ИСПОЛНЕНИЕ ПОСТАНОВЛЕНИЯ СУДА ОБ ОСВОБОЖДЕНИИ ВСЛЕДСТВИЕ ТЯЖЕЛОЙ БОЛЕЗНИ</a:t>
            </a:r>
          </a:p>
        </p:txBody>
      </p:sp>
      <p:sp>
        <p:nvSpPr>
          <p:cNvPr id="12" name="Прямоугольник 38"/>
          <p:cNvSpPr>
            <a:spLocks noChangeArrowheads="1"/>
          </p:cNvSpPr>
          <p:nvPr/>
        </p:nvSpPr>
        <p:spPr bwMode="auto">
          <a:xfrm>
            <a:off x="298433" y="1367128"/>
            <a:ext cx="864367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35560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719138" algn="l"/>
              </a:tabLst>
            </a:pP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Предлагается внести дополнения в статью 471 Уголовно-процессуального кодекса, предусмотрев, что постановление суда </a:t>
            </a:r>
            <a:b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 освобождении от отбывания наказания, замене более мягким видом наказания вследствие тяжелой болезни, подлежит немедленному исполнению в той части, которая касается освобождения осужденного.</a:t>
            </a:r>
          </a:p>
          <a:p>
            <a:pPr indent="35560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19138" algn="l"/>
              </a:tabLst>
            </a:pP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Норма направлена на гуманное отношение к лицам, отбывающим наказание при наличии тяжелых заболеваний, так как освобождение из зала суда позволит осужденному больному получить своевременную высококвалифицированную помощь в любых медицинских организациях органов здравоохранения.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4486" y="6491823"/>
            <a:ext cx="2057400" cy="365125"/>
          </a:xfrm>
        </p:spPr>
        <p:txBody>
          <a:bodyPr/>
          <a:lstStyle/>
          <a:p>
            <a:fld id="{EE8CC232-82D1-42CA-A564-A3931D16CE13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7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>
            <a:extLst>
              <a:ext uri="{FF2B5EF4-FFF2-40B4-BE49-F238E27FC236}">
                <a16:creationId xmlns:a16="http://schemas.microsoft.com/office/drawing/2014/main" xmlns="" id="{3659857F-3297-46D2-9448-FE5AC9CFD6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2" y="-175"/>
            <a:ext cx="334424" cy="36957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38"/>
          <p:cNvSpPr>
            <a:spLocks noChangeArrowheads="1"/>
          </p:cNvSpPr>
          <p:nvPr/>
        </p:nvSpPr>
        <p:spPr bwMode="auto">
          <a:xfrm>
            <a:off x="0" y="369396"/>
            <a:ext cx="9144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ПРОДЛЕНИЯ СРОКА ПРЕБЫВАНИЯ РЕБЕНКА С МАТЕРЬЮ ПОСЛЕ ДОСТИЖЕНИЯ ИМ 3-х ЛЕТНЕГО ВОЗРАСТА В СЛУЧАЕ ОСВОБОЖДЕНИЯ ЕЕ К КОНЦУ СРОКА ИЛИ УСЛОВНО-ДОСРОЧНОГО ОСВОБОЖДЕНИЯ, ЗАМЕНЕ НЕОТБЫТОЙ ЧАСТИ НАКАЗАНИЯ БОЛЕЕ МЯГКИМ ВИДОМ НАКАЗАНИЯ, В ТЕЧЕНИЕ ГОДА</a:t>
            </a:r>
            <a:endParaRPr lang="ru-RU" alt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38"/>
          <p:cNvSpPr>
            <a:spLocks noChangeArrowheads="1"/>
          </p:cNvSpPr>
          <p:nvPr/>
        </p:nvSpPr>
        <p:spPr bwMode="auto">
          <a:xfrm>
            <a:off x="256309" y="2256831"/>
            <a:ext cx="8631382" cy="290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35560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19138" algn="l"/>
              </a:tabLst>
            </a:pPr>
            <a:r>
              <a:rPr lang="x-none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Предлагаемая в статью 116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Уголовно-исполнительного кодекса</a:t>
            </a:r>
            <a:r>
              <a:rPr lang="x-none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поправка позволит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освобождения из мест лишения свободы осужденных женщин в течение года, содержать их детей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none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пенитенциарном доме ребенка и после достижения ими трехлетнего возраста.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19138" algn="l"/>
              </a:tabLst>
            </a:pPr>
            <a:endParaRPr lang="ru-RU" altLang="ru-RU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19138" algn="l"/>
              </a:tabLst>
            </a:pP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Норма направлена на сохранение социальных связей матери </a:t>
            </a:r>
            <a:b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 ребенком, а также минимизацию его стресса </a:t>
            </a:r>
            <a:b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 расставания.</a:t>
            </a:r>
          </a:p>
          <a:p>
            <a:pPr indent="35560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19138" algn="l"/>
              </a:tabLst>
            </a:pPr>
            <a:endParaRPr lang="ru-RU" altLang="ru-RU" sz="105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4490" y="6491821"/>
            <a:ext cx="2057400" cy="365125"/>
          </a:xfrm>
        </p:spPr>
        <p:txBody>
          <a:bodyPr/>
          <a:lstStyle/>
          <a:p>
            <a:fld id="{EE8CC232-82D1-42CA-A564-A3931D16CE13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726BEB4-00E8-44C1-8DD2-4B6F3EE92904}"/>
              </a:ext>
            </a:extLst>
          </p:cNvPr>
          <p:cNvSpPr/>
          <p:nvPr/>
        </p:nvSpPr>
        <p:spPr>
          <a:xfrm>
            <a:off x="256309" y="5175214"/>
            <a:ext cx="8464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</a:rPr>
              <a:t>Из 33 осужденных женщин с детьми будут иметь право </a:t>
            </a:r>
            <a:b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</a:rPr>
              <a:t>на оставление ребенка до 4-х летнего возраста: в 2023 году – 11 осужденных; 2024 году – 4; 2025 году – 7.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16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>
            <a:extLst>
              <a:ext uri="{FF2B5EF4-FFF2-40B4-BE49-F238E27FC236}">
                <a16:creationId xmlns:a16="http://schemas.microsoft.com/office/drawing/2014/main" xmlns="" id="{3659857F-3297-46D2-9448-FE5AC9CFD6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" y="18010"/>
            <a:ext cx="334424" cy="36957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38"/>
          <p:cNvSpPr>
            <a:spLocks noChangeArrowheads="1"/>
          </p:cNvSpPr>
          <p:nvPr/>
        </p:nvSpPr>
        <p:spPr bwMode="auto">
          <a:xfrm>
            <a:off x="354499" y="673330"/>
            <a:ext cx="8435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ВИДЕОЗАПИСИ ДОПРОСОВ, </a:t>
            </a:r>
          </a:p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СУДЕБНЫХ ЗАСЕДАНИЙ</a:t>
            </a:r>
          </a:p>
        </p:txBody>
      </p:sp>
      <p:sp>
        <p:nvSpPr>
          <p:cNvPr id="12" name="Прямоугольник 38"/>
          <p:cNvSpPr>
            <a:spLocks noChangeArrowheads="1"/>
          </p:cNvSpPr>
          <p:nvPr/>
        </p:nvSpPr>
        <p:spPr bwMode="auto">
          <a:xfrm>
            <a:off x="177845" y="1689749"/>
            <a:ext cx="874448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35560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719138" algn="l"/>
              </a:tabLst>
            </a:pP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Действующее процессуальное законодательство предусматривает применение видеофиксации хода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судебного заседания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 следственных действий.</a:t>
            </a:r>
          </a:p>
          <a:p>
            <a:pPr indent="35560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719138" algn="l"/>
              </a:tabLst>
            </a:pP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</a:p>
          <a:p>
            <a:pPr indent="35560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719138" algn="l"/>
              </a:tabLst>
            </a:pP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связи с чем предлагается внести поправки в статью 199 Уголовно-процессуального кодекса, предусматривающие составление краткого протокола следственного действия при применении видеозаписи.</a:t>
            </a:r>
          </a:p>
          <a:p>
            <a:pPr indent="35560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719138" algn="l"/>
              </a:tabLst>
            </a:pPr>
            <a:endParaRPr lang="ru-RU" altLang="ru-RU" sz="2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indent="35560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719138" algn="l"/>
              </a:tabLst>
            </a:pP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Норма направлена на повышение уровня защиты конституционных прав и свобод граждан, прозрачность уголовного процесса, сокращение бумажного документооборота, времени производства следственных действий.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4485" y="6491820"/>
            <a:ext cx="2057400" cy="365125"/>
          </a:xfrm>
        </p:spPr>
        <p:txBody>
          <a:bodyPr/>
          <a:lstStyle/>
          <a:p>
            <a:fld id="{EE8CC232-82D1-42CA-A564-A3931D16CE13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>
            <a:extLst>
              <a:ext uri="{FF2B5EF4-FFF2-40B4-BE49-F238E27FC236}">
                <a16:creationId xmlns:a16="http://schemas.microsoft.com/office/drawing/2014/main" xmlns="" id="{3659857F-3297-46D2-9448-FE5AC9CFD6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8" y="14847"/>
            <a:ext cx="334424" cy="36957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38"/>
          <p:cNvSpPr>
            <a:spLocks noChangeArrowheads="1"/>
          </p:cNvSpPr>
          <p:nvPr/>
        </p:nvSpPr>
        <p:spPr bwMode="auto">
          <a:xfrm>
            <a:off x="360302" y="384418"/>
            <a:ext cx="8435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УТОЧНЕНИЕ ОПРЕДЕЛЕНИЯ ПОНЯТИЯ «ПЫТКИ», А ТАКЖЕ ВВЕДЕНИЯ ОПРЕДЕЛЕНИЯ «ЖЕСТОКОЕ ОБРАЩЕНИЕ»</a:t>
            </a:r>
          </a:p>
        </p:txBody>
      </p:sp>
      <p:sp>
        <p:nvSpPr>
          <p:cNvPr id="22" name="Прямоугольник 38">
            <a:extLst>
              <a:ext uri="{FF2B5EF4-FFF2-40B4-BE49-F238E27FC236}">
                <a16:creationId xmlns:a16="http://schemas.microsoft.com/office/drawing/2014/main" xmlns="" id="{6528AB8A-C5EB-46B8-97CD-E188E164A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91" y="1461875"/>
            <a:ext cx="8742218" cy="414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35560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19138" algn="l"/>
              </a:tabLst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Предлагается наименование статьи 146 Уголовного кодекса изложить в следующей редакции «Жестокое, бесчеловечное или унижающее достоинство обращение, пытки».</a:t>
            </a:r>
          </a:p>
          <a:p>
            <a:pPr indent="35560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719138" algn="l"/>
              </a:tabLst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3556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719138" algn="l"/>
              </a:tabLst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Уголовная ответственность будет распространяться не только 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должностных лиц </a:t>
            </a:r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(совершенное следователем, лицом, осуществляющим дознание, или иным должностным лицом либо другим лицом с их подстрекательства либо с их ведома или молчаливого согласия)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и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работников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(инструктор, медсестра, санитар и др.)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лечебных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медико-социальных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учреждений и организаций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 indent="3556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719138" algn="l"/>
              </a:tabLst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55600" algn="just">
              <a:lnSpc>
                <a:spcPct val="100000"/>
              </a:lnSpc>
              <a:spcBef>
                <a:spcPts val="0"/>
              </a:spcBef>
              <a:buNone/>
              <a:tabLst>
                <a:tab pos="719138" algn="l"/>
              </a:tabLst>
            </a:pP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Поправки соответствуют статье 1, а также статье 16 Конвенции ООН против пыток которая 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предусматривает ответственность за совершение других актов жестокого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бесчеловечного или унижающего достоинство обращения и наказания, не подпадающих </a:t>
            </a:r>
            <a:br>
              <a:rPr lang="ru-RU" sz="14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 определение пыток, не повлекших тяжких последствий и не имеющих целей пыток.</a:t>
            </a:r>
            <a:endParaRPr lang="ru-RU" altLang="ru-RU" sz="2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4483" y="6491821"/>
            <a:ext cx="2057400" cy="365125"/>
          </a:xfrm>
        </p:spPr>
        <p:txBody>
          <a:bodyPr/>
          <a:lstStyle/>
          <a:p>
            <a:fld id="{EE8CC232-82D1-42CA-A564-A3931D16CE1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34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Новая">
      <a:dk1>
        <a:sysClr val="windowText" lastClr="000000"/>
      </a:dk1>
      <a:lt1>
        <a:sysClr val="window" lastClr="FFFFFF"/>
      </a:lt1>
      <a:dk2>
        <a:srgbClr val="003978"/>
      </a:dk2>
      <a:lt2>
        <a:srgbClr val="FFFFFF"/>
      </a:lt2>
      <a:accent1>
        <a:srgbClr val="003978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Новая">
      <a:dk1>
        <a:sysClr val="windowText" lastClr="000000"/>
      </a:dk1>
      <a:lt1>
        <a:sysClr val="window" lastClr="FFFFFF"/>
      </a:lt1>
      <a:dk2>
        <a:srgbClr val="003978"/>
      </a:dk2>
      <a:lt2>
        <a:srgbClr val="FFFFFF"/>
      </a:lt2>
      <a:accent1>
        <a:srgbClr val="003978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sample">
    <a:majorFont>
      <a:latin typeface="Times New Roman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Другая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11199</TotalTime>
  <Words>669</Words>
  <Application>Microsoft Office PowerPoint</Application>
  <PresentationFormat>Экран (4:3)</PresentationFormat>
  <Paragraphs>134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Times New Roman</vt:lpstr>
      <vt:lpstr>Verdana</vt:lpstr>
      <vt:lpstr>Тема Office</vt:lpstr>
      <vt:lpstr>1_Тема Office</vt:lpstr>
      <vt:lpstr>2_Тема Office</vt:lpstr>
      <vt:lpstr>Проект закона  «О внесении изменений и дополнений  в Уголовный, Уголовно-процессуальный  и Уголовно-исполнительный кодексы Республики Казахстан по вопросам прав человека в области уголовного правосудия, исполнения наказания и предупреждения пыток и жестокого обращения»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условий отбывания наказания  в учреждениях максимальной и чрезвычайной безопасности </vt:lpstr>
      <vt:lpstr>Положительные аспекты упразднения учреждения чрезвычайной безопасности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Asel</dc:creator>
  <cp:lastModifiedBy>User</cp:lastModifiedBy>
  <cp:revision>249</cp:revision>
  <cp:lastPrinted>2022-10-13T03:48:41Z</cp:lastPrinted>
  <dcterms:created xsi:type="dcterms:W3CDTF">2021-09-28T09:03:18Z</dcterms:created>
  <dcterms:modified xsi:type="dcterms:W3CDTF">2022-10-17T11:41:39Z</dcterms:modified>
</cp:coreProperties>
</file>