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31" r:id="rId1"/>
    <p:sldMasterId id="2147485153" r:id="rId2"/>
    <p:sldMasterId id="2147485166" r:id="rId3"/>
    <p:sldMasterId id="2147485230" r:id="rId4"/>
    <p:sldMasterId id="2147485243" r:id="rId5"/>
    <p:sldMasterId id="2147485310" r:id="rId6"/>
    <p:sldMasterId id="2147485335" r:id="rId7"/>
    <p:sldMasterId id="2147485425" r:id="rId8"/>
    <p:sldMasterId id="2147485502" r:id="rId9"/>
    <p:sldMasterId id="2147485511" r:id="rId10"/>
    <p:sldMasterId id="2147485537" r:id="rId11"/>
    <p:sldMasterId id="2147485554" r:id="rId12"/>
  </p:sldMasterIdLst>
  <p:notesMasterIdLst>
    <p:notesMasterId r:id="rId24"/>
  </p:notesMasterIdLst>
  <p:handoutMasterIdLst>
    <p:handoutMasterId r:id="rId25"/>
  </p:handoutMasterIdLst>
  <p:sldIdLst>
    <p:sldId id="902" r:id="rId13"/>
    <p:sldId id="943" r:id="rId14"/>
    <p:sldId id="944" r:id="rId15"/>
    <p:sldId id="945" r:id="rId16"/>
    <p:sldId id="955" r:id="rId17"/>
    <p:sldId id="960" r:id="rId18"/>
    <p:sldId id="948" r:id="rId19"/>
    <p:sldId id="938" r:id="rId20"/>
    <p:sldId id="950" r:id="rId21"/>
    <p:sldId id="959" r:id="rId22"/>
    <p:sldId id="941" r:id="rId23"/>
  </p:sldIdLst>
  <p:sldSz cx="9144000" cy="5143500" type="screen16x9"/>
  <p:notesSz cx="6797675" cy="9928225"/>
  <p:defaultTextStyle>
    <a:defPPr>
      <a:defRPr lang="ru-RU"/>
    </a:defPPr>
    <a:lvl1pPr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4488" indent="112713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90563" indent="-3175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35050" indent="-4763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81125" indent="-6350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6" userDrawn="1">
          <p15:clr>
            <a:srgbClr val="A4A3A4"/>
          </p15:clr>
        </p15:guide>
        <p15:guide id="2" pos="2154" userDrawn="1">
          <p15:clr>
            <a:srgbClr val="A4A3A4"/>
          </p15:clr>
        </p15:guide>
        <p15:guide id="3" orient="horz" pos="3123" userDrawn="1">
          <p15:clr>
            <a:srgbClr val="A4A3A4"/>
          </p15:clr>
        </p15:guide>
        <p15:guide id="4" orient="horz" pos="3110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FFFCF3"/>
    <a:srgbClr val="FDF6F1"/>
    <a:srgbClr val="FDF3ED"/>
    <a:srgbClr val="432DA3"/>
    <a:srgbClr val="FBDD76"/>
    <a:srgbClr val="5B9BD5"/>
    <a:srgbClr val="FF9B15"/>
    <a:srgbClr val="1C9EA4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9854" autoAdjust="0"/>
  </p:normalViewPr>
  <p:slideViewPr>
    <p:cSldViewPr snapToGrid="0">
      <p:cViewPr>
        <p:scale>
          <a:sx n="120" d="100"/>
          <a:sy n="120" d="100"/>
        </p:scale>
        <p:origin x="2292" y="-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06"/>
        <p:guide orient="horz" pos="3123"/>
        <p:guide orient="horz" pos="3110"/>
        <p:guide orient="horz" pos="3127"/>
        <p:guide pos="215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апрель 2022 г.</c:v>
                </c:pt>
                <c:pt idx="1">
                  <c:v>июль 2022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1F-47AA-8445-B4382DF915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апрель 2022 г.</c:v>
                </c:pt>
                <c:pt idx="1">
                  <c:v>июль 2022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1F-47AA-8445-B4382DF915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188160"/>
        <c:axId val="94259072"/>
      </c:barChart>
      <c:catAx>
        <c:axId val="621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4259072"/>
        <c:crosses val="autoZero"/>
        <c:auto val="1"/>
        <c:lblAlgn val="ctr"/>
        <c:lblOffset val="100"/>
        <c:noMultiLvlLbl val="0"/>
      </c:catAx>
      <c:valAx>
        <c:axId val="9425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1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98170194982029E-2"/>
          <c:y val="0.16586345174525288"/>
          <c:w val="0.91293784970590908"/>
          <c:h val="0.60201752984351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A8-4782-8616-76D81C1FF0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9A8-4782-8616-76D81C1FF0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A8-4782-8616-76D81C1FF03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январь-июль</c:v>
                </c:pt>
                <c:pt idx="1">
                  <c:v>август</c:v>
                </c:pt>
                <c:pt idx="2">
                  <c:v>консенсус-прогноз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106.29</c:v>
                </c:pt>
                <c:pt idx="1">
                  <c:v>96.55</c:v>
                </c:pt>
                <c:pt idx="2">
                  <c:v>104.2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8-4782-8616-76D81C1FF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100"/>
        <c:axId val="34463744"/>
        <c:axId val="34465280"/>
      </c:barChart>
      <c:catAx>
        <c:axId val="3446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465280"/>
        <c:crosses val="autoZero"/>
        <c:auto val="1"/>
        <c:lblAlgn val="ctr"/>
        <c:lblOffset val="100"/>
        <c:noMultiLvlLbl val="0"/>
      </c:catAx>
      <c:valAx>
        <c:axId val="34465280"/>
        <c:scaling>
          <c:orientation val="minMax"/>
          <c:min val="80"/>
        </c:scaling>
        <c:delete val="1"/>
        <c:axPos val="l"/>
        <c:numFmt formatCode="General" sourceLinked="1"/>
        <c:majorTickMark val="none"/>
        <c:minorTickMark val="none"/>
        <c:tickLblPos val="nextTo"/>
        <c:crossAx val="3446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r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97753B-154F-4572-A184-599776B889BD}" type="datetimeFigureOut">
              <a:rPr lang="ru-RU"/>
              <a:pPr>
                <a:defRPr/>
              </a:pPr>
              <a:t>06.09.2022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6" y="9429771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 anchor="b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71"/>
            <a:ext cx="2946400" cy="498475"/>
          </a:xfrm>
          <a:prstGeom prst="rect">
            <a:avLst/>
          </a:prstGeom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 defTabSz="920441" eaLnBrk="1" hangingPunct="1">
              <a:defRPr sz="1200"/>
            </a:lvl1pPr>
          </a:lstStyle>
          <a:p>
            <a:fld id="{1444BD2D-FB8D-4895-9A00-48AFEB1E68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4035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r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2A53E-B23F-4C10-A309-B4BC8F422063}" type="datetimeFigureOut">
              <a:rPr lang="ru-RU"/>
              <a:pPr>
                <a:defRPr/>
              </a:pPr>
              <a:t>06.09.2022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8" tIns="45924" rIns="91848" bIns="459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77" y="4776809"/>
            <a:ext cx="5438775" cy="3911598"/>
          </a:xfrm>
          <a:prstGeom prst="rect">
            <a:avLst/>
          </a:prstGeom>
        </p:spPr>
        <p:txBody>
          <a:bodyPr vert="horz" lIns="91848" tIns="45924" rIns="91848" bIns="4592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29771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 anchor="b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71"/>
            <a:ext cx="2946400" cy="498475"/>
          </a:xfrm>
          <a:prstGeom prst="rect">
            <a:avLst/>
          </a:prstGeom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 defTabSz="920441" eaLnBrk="1" hangingPunct="1">
              <a:defRPr sz="1200"/>
            </a:lvl1pPr>
          </a:lstStyle>
          <a:p>
            <a:fld id="{2D94C3BD-0C2C-438A-AE15-108F7E31D7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8379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0563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5050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81125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2818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6pPr>
    <a:lvl7pPr marL="2073815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7pPr>
    <a:lvl8pPr marL="241945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8pPr>
    <a:lvl9pPr marL="2765086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xmlns="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xmlns="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xmlns="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33FF2-67A3-4064-8E89-8EA179FFBFEB}" type="slidenum">
              <a:rPr lang="en-US" altLang="ru-RU">
                <a:latin typeface="Calibri" panose="020F0502020204030204" pitchFamily="34" charset="0"/>
              </a:rPr>
              <a:pPr eaLnBrk="1" hangingPunct="1"/>
              <a:t>0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C3BD-0C2C-438A-AE15-108F7E31D786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356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C3BD-0C2C-438A-AE15-108F7E31D786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69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NUL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6" Type="http://schemas.openxmlformats.org/officeDocument/2006/relationships/image" Target="NULL"/><Relationship Id="rId1" Type="http://schemas.openxmlformats.org/officeDocument/2006/relationships/vmlDrawing" Target="../drawings/vmlDrawing6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18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70707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815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127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83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55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527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99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МНЭ РК </a:t>
            </a:r>
            <a:r>
              <a:rPr lang="en-US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| </a:t>
            </a:r>
            <a:r>
              <a:rPr lang="ru-RU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ОТЧЕТНАЯ ВСТРЕЧА МИНИСТРА С НАСЕЛЕНИЕМ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91575" y="4975225"/>
            <a:ext cx="358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8148F6DD-1534-47C7-962B-2FD2EF3BBCF9}" type="slidenum">
              <a:rPr lang="ru-RU" altLang="ru-RU" sz="6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r"/>
              <a:t>‹#›</a:t>
            </a:fld>
            <a:endParaRPr lang="ru-RU" altLang="ru-RU" sz="6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310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fld id="{8930C112-013A-4BCE-B384-B3C28B449AB0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3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14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1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eaLnBrk="1" hangingPunct="1">
              <a:defRPr/>
            </a:pPr>
            <a:fld id="{6A93956F-647A-44B9-8163-DDB447652883}" type="slidenum">
              <a:rPr lang="ru-RU" altLang="ru-RU" sz="800" smtClean="0">
                <a:solidFill>
                  <a:prstClr val="black"/>
                </a:solidFill>
                <a:latin typeface="Arial" panose="020B0604020202020204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6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20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39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 eaLnBrk="1" hangingPunct="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67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3604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2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5E3D68-43FE-4112-9448-49A47E65ECEF}" type="datetime8">
              <a:rPr lang="ru-RU" smtClean="0"/>
              <a:t>06.09.2022 19:15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2720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51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99527" y="500062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443704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8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9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5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5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5" y="142508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024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C6DF62-6965-49F4-959F-4F584E23DE70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015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951D4-4221-4520-A8A0-03BAB9F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292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ＭＳ Ｐゴシック" panose="020B0600070205080204" pitchFamily="34" charset="-128"/>
              <a:cs typeface="+mn-cs"/>
              <a:sym typeface="Segoe UI Light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40BCF15-E6C8-43DF-AC8E-F15436FDB37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67248" cy="51435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504482-B9E3-46E5-9307-32B0FEBE120C}"/>
              </a:ext>
            </a:extLst>
          </p:cNvPr>
          <p:cNvSpPr>
            <a:spLocks/>
          </p:cNvSpPr>
          <p:nvPr userDrawn="1"/>
        </p:nvSpPr>
        <p:spPr>
          <a:xfrm>
            <a:off x="2804548" y="0"/>
            <a:ext cx="6362700" cy="51435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807160" y="464820"/>
            <a:ext cx="4568297" cy="135421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4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23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24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66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Тип документа | Дата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C5FE982-24AC-46AB-B662-CE4E0D4D885F}"/>
              </a:ext>
            </a:extLst>
          </p:cNvPr>
          <p:cNvGrpSpPr/>
          <p:nvPr userDrawn="1"/>
        </p:nvGrpSpPr>
        <p:grpSpPr>
          <a:xfrm>
            <a:off x="2600466" y="0"/>
            <a:ext cx="438150" cy="5143500"/>
            <a:chOff x="2600466" y="-92848"/>
            <a:chExt cx="438150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6DECDE6-35C3-4FDB-87BC-AF26C850AE35}"/>
                </a:ext>
              </a:extLst>
            </p:cNvPr>
            <p:cNvSpPr/>
            <p:nvPr userDrawn="1"/>
          </p:nvSpPr>
          <p:spPr>
            <a:xfrm>
              <a:off x="2600466" y="-92848"/>
              <a:ext cx="438150" cy="5143500"/>
            </a:xfrm>
            <a:prstGeom prst="rect">
              <a:avLst/>
            </a:prstGeom>
            <a:gradFill flip="none" rotWithShape="1">
              <a:gsLst>
                <a:gs pos="0">
                  <a:srgbClr val="FDE15C"/>
                </a:gs>
                <a:gs pos="100000">
                  <a:srgbClr val="CB9C2E"/>
                </a:gs>
              </a:gsLst>
              <a:lin ang="8100000" scaled="1"/>
              <a:tileRect/>
            </a:gra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D5212CA-AA69-41C8-9529-D0F338B3F336}"/>
                </a:ext>
              </a:extLst>
            </p:cNvPr>
            <p:cNvGrpSpPr/>
            <p:nvPr userDrawn="1"/>
          </p:nvGrpSpPr>
          <p:grpSpPr>
            <a:xfrm flipH="1">
              <a:off x="2668262" y="-92848"/>
              <a:ext cx="302559" cy="5143500"/>
              <a:chOff x="2798391" y="-1764818"/>
              <a:chExt cx="251568" cy="4276656"/>
            </a:xfrm>
          </p:grpSpPr>
          <p:sp>
            <p:nvSpPr>
              <p:cNvPr id="289" name="Graphic 1">
                <a:extLst>
                  <a:ext uri="{FF2B5EF4-FFF2-40B4-BE49-F238E27FC236}">
                    <a16:creationId xmlns:a16="http://schemas.microsoft.com/office/drawing/2014/main" xmlns="" id="{D95CB84A-A9FF-49A1-BA6B-44CA2895DD34}"/>
                  </a:ext>
                </a:extLst>
              </p:cNvPr>
              <p:cNvSpPr/>
              <p:nvPr userDrawn="1"/>
            </p:nvSpPr>
            <p:spPr>
              <a:xfrm>
                <a:off x="2798391" y="226027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2" name="Graphic 1">
                <a:extLst>
                  <a:ext uri="{FF2B5EF4-FFF2-40B4-BE49-F238E27FC236}">
                    <a16:creationId xmlns:a16="http://schemas.microsoft.com/office/drawing/2014/main" xmlns="" id="{6B666A9A-D58D-4F1A-8A65-E494706C692C}"/>
                  </a:ext>
                </a:extLst>
              </p:cNvPr>
              <p:cNvSpPr/>
              <p:nvPr userDrawn="1"/>
            </p:nvSpPr>
            <p:spPr>
              <a:xfrm>
                <a:off x="2798391" y="200870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3" name="Graphic 1">
                <a:extLst>
                  <a:ext uri="{FF2B5EF4-FFF2-40B4-BE49-F238E27FC236}">
                    <a16:creationId xmlns:a16="http://schemas.microsoft.com/office/drawing/2014/main" xmlns="" id="{E19C24C8-FDC1-4760-8A0B-AB164144AFD4}"/>
                  </a:ext>
                </a:extLst>
              </p:cNvPr>
              <p:cNvSpPr/>
              <p:nvPr userDrawn="1"/>
            </p:nvSpPr>
            <p:spPr>
              <a:xfrm>
                <a:off x="2798391" y="175713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4" name="Graphic 1">
                <a:extLst>
                  <a:ext uri="{FF2B5EF4-FFF2-40B4-BE49-F238E27FC236}">
                    <a16:creationId xmlns:a16="http://schemas.microsoft.com/office/drawing/2014/main" xmlns="" id="{B8C6CE6A-184C-492F-89D6-34F137AB863A}"/>
                  </a:ext>
                </a:extLst>
              </p:cNvPr>
              <p:cNvSpPr/>
              <p:nvPr userDrawn="1"/>
            </p:nvSpPr>
            <p:spPr>
              <a:xfrm>
                <a:off x="2798391" y="150556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5" name="Graphic 1">
                <a:extLst>
                  <a:ext uri="{FF2B5EF4-FFF2-40B4-BE49-F238E27FC236}">
                    <a16:creationId xmlns:a16="http://schemas.microsoft.com/office/drawing/2014/main" xmlns="" id="{8AC01F60-9300-4E4F-B5A9-3B5970B2ED3F}"/>
                  </a:ext>
                </a:extLst>
              </p:cNvPr>
              <p:cNvSpPr/>
              <p:nvPr userDrawn="1"/>
            </p:nvSpPr>
            <p:spPr>
              <a:xfrm>
                <a:off x="2798391" y="125399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6" name="Graphic 1">
                <a:extLst>
                  <a:ext uri="{FF2B5EF4-FFF2-40B4-BE49-F238E27FC236}">
                    <a16:creationId xmlns:a16="http://schemas.microsoft.com/office/drawing/2014/main" xmlns="" id="{C5FB2727-788A-48D5-9F2C-85813C258BF4}"/>
                  </a:ext>
                </a:extLst>
              </p:cNvPr>
              <p:cNvSpPr/>
              <p:nvPr userDrawn="1"/>
            </p:nvSpPr>
            <p:spPr>
              <a:xfrm>
                <a:off x="2798391" y="100243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7" name="Graphic 1">
                <a:extLst>
                  <a:ext uri="{FF2B5EF4-FFF2-40B4-BE49-F238E27FC236}">
                    <a16:creationId xmlns:a16="http://schemas.microsoft.com/office/drawing/2014/main" xmlns="" id="{5E0FA2EB-F9FC-4E78-B34A-63146327F1AE}"/>
                  </a:ext>
                </a:extLst>
              </p:cNvPr>
              <p:cNvSpPr/>
              <p:nvPr userDrawn="1"/>
            </p:nvSpPr>
            <p:spPr>
              <a:xfrm>
                <a:off x="2798391" y="75086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8" name="Graphic 1">
                <a:extLst>
                  <a:ext uri="{FF2B5EF4-FFF2-40B4-BE49-F238E27FC236}">
                    <a16:creationId xmlns:a16="http://schemas.microsoft.com/office/drawing/2014/main" xmlns="" id="{F7BDA1C1-8A0F-4DCE-8DC5-3E3A79FE0180}"/>
                  </a:ext>
                </a:extLst>
              </p:cNvPr>
              <p:cNvSpPr/>
              <p:nvPr userDrawn="1"/>
            </p:nvSpPr>
            <p:spPr>
              <a:xfrm>
                <a:off x="2798391" y="49929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9" name="Graphic 1">
                <a:extLst>
                  <a:ext uri="{FF2B5EF4-FFF2-40B4-BE49-F238E27FC236}">
                    <a16:creationId xmlns:a16="http://schemas.microsoft.com/office/drawing/2014/main" xmlns="" id="{C387F47A-663D-4BB4-9DBC-E05AD9E7AF38}"/>
                  </a:ext>
                </a:extLst>
              </p:cNvPr>
              <p:cNvSpPr/>
              <p:nvPr userDrawn="1"/>
            </p:nvSpPr>
            <p:spPr>
              <a:xfrm>
                <a:off x="2798391" y="24772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0" name="Graphic 1">
                <a:extLst>
                  <a:ext uri="{FF2B5EF4-FFF2-40B4-BE49-F238E27FC236}">
                    <a16:creationId xmlns:a16="http://schemas.microsoft.com/office/drawing/2014/main" xmlns="" id="{02948443-6A08-431A-82E8-3D1BE5C3346B}"/>
                  </a:ext>
                </a:extLst>
              </p:cNvPr>
              <p:cNvSpPr/>
              <p:nvPr userDrawn="1"/>
            </p:nvSpPr>
            <p:spPr>
              <a:xfrm>
                <a:off x="2798391" y="-384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1" name="Graphic 1">
                <a:extLst>
                  <a:ext uri="{FF2B5EF4-FFF2-40B4-BE49-F238E27FC236}">
                    <a16:creationId xmlns:a16="http://schemas.microsoft.com/office/drawing/2014/main" xmlns="" id="{3CB11B78-CA76-48EB-ABC8-0DE5BD56FC7F}"/>
                  </a:ext>
                </a:extLst>
              </p:cNvPr>
              <p:cNvSpPr/>
              <p:nvPr userDrawn="1"/>
            </p:nvSpPr>
            <p:spPr>
              <a:xfrm>
                <a:off x="2798391" y="-25541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2" name="Graphic 1">
                <a:extLst>
                  <a:ext uri="{FF2B5EF4-FFF2-40B4-BE49-F238E27FC236}">
                    <a16:creationId xmlns:a16="http://schemas.microsoft.com/office/drawing/2014/main" xmlns="" id="{A2741F3B-DB3F-457C-8CE2-2C0124C54A79}"/>
                  </a:ext>
                </a:extLst>
              </p:cNvPr>
              <p:cNvSpPr/>
              <p:nvPr userDrawn="1"/>
            </p:nvSpPr>
            <p:spPr>
              <a:xfrm>
                <a:off x="2798391" y="-50697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3" name="Graphic 1">
                <a:extLst>
                  <a:ext uri="{FF2B5EF4-FFF2-40B4-BE49-F238E27FC236}">
                    <a16:creationId xmlns:a16="http://schemas.microsoft.com/office/drawing/2014/main" xmlns="" id="{BA67692C-3DB8-4C6F-9FB7-681652D334F8}"/>
                  </a:ext>
                </a:extLst>
              </p:cNvPr>
              <p:cNvSpPr/>
              <p:nvPr userDrawn="1"/>
            </p:nvSpPr>
            <p:spPr>
              <a:xfrm>
                <a:off x="2798391" y="-75854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4" name="Graphic 1">
                <a:extLst>
                  <a:ext uri="{FF2B5EF4-FFF2-40B4-BE49-F238E27FC236}">
                    <a16:creationId xmlns:a16="http://schemas.microsoft.com/office/drawing/2014/main" xmlns="" id="{7BC8E877-7264-43CD-9316-ED5ECE0BB3B7}"/>
                  </a:ext>
                </a:extLst>
              </p:cNvPr>
              <p:cNvSpPr/>
              <p:nvPr userDrawn="1"/>
            </p:nvSpPr>
            <p:spPr>
              <a:xfrm>
                <a:off x="2798391" y="-101011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5" name="Graphic 1">
                <a:extLst>
                  <a:ext uri="{FF2B5EF4-FFF2-40B4-BE49-F238E27FC236}">
                    <a16:creationId xmlns:a16="http://schemas.microsoft.com/office/drawing/2014/main" xmlns="" id="{7B71A4FD-1DA8-4B61-9110-63F65F0D76DC}"/>
                  </a:ext>
                </a:extLst>
              </p:cNvPr>
              <p:cNvSpPr/>
              <p:nvPr userDrawn="1"/>
            </p:nvSpPr>
            <p:spPr>
              <a:xfrm>
                <a:off x="2798391" y="-126168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6" name="Graphic 1">
                <a:extLst>
                  <a:ext uri="{FF2B5EF4-FFF2-40B4-BE49-F238E27FC236}">
                    <a16:creationId xmlns:a16="http://schemas.microsoft.com/office/drawing/2014/main" xmlns="" id="{D54B173E-F7DF-4E52-9391-587A7B7C8B7D}"/>
                  </a:ext>
                </a:extLst>
              </p:cNvPr>
              <p:cNvSpPr/>
              <p:nvPr userDrawn="1"/>
            </p:nvSpPr>
            <p:spPr>
              <a:xfrm>
                <a:off x="2798391" y="-151325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7" name="Graphic 1">
                <a:extLst>
                  <a:ext uri="{FF2B5EF4-FFF2-40B4-BE49-F238E27FC236}">
                    <a16:creationId xmlns:a16="http://schemas.microsoft.com/office/drawing/2014/main" xmlns="" id="{B9C00394-AC68-46A9-9164-F6ECE887BC4F}"/>
                  </a:ext>
                </a:extLst>
              </p:cNvPr>
              <p:cNvSpPr/>
              <p:nvPr userDrawn="1"/>
            </p:nvSpPr>
            <p:spPr>
              <a:xfrm>
                <a:off x="2798391" y="-176481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7113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ＭＳ Ｐゴシック"/>
              <a:cs typeface="+mn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8311896" cy="548640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</a:rPr>
              <a:t>Source: N.A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5367528" y="66990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1F94D082-04BC-4A0F-A51E-90752B2C700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531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ＭＳ Ｐゴシック"/>
              <a:cs typeface="+mn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4929878" y="4840327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16052" y="4840327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929878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55D849-0DEC-44CD-849F-C8D9C2279FD6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16052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16052" y="129159"/>
            <a:ext cx="3799332" cy="54864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16052" y="663544"/>
            <a:ext cx="37993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5367528" y="66990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xmlns="" id="{BAFC32F7-2CC8-4EE1-9D55-99C30BE5BD8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4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39F5-201E-45DC-9A3A-9D1E7C275419}" type="datetime8">
              <a:rPr lang="ru-RU" smtClean="0"/>
              <a:t>06.09.2022 19:15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664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0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614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69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9230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1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315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8447BC-55E5-4AFA-9A35-40E3E1AB0665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06.09.2022 19:15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72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03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98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8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33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39352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5E3D68-43FE-4112-9448-49A47E65ECEF}" type="datetime8">
              <a:rPr lang="ru-RU" smtClean="0">
                <a:solidFill>
                  <a:prstClr val="black"/>
                </a:solidFill>
              </a:rPr>
              <a:pPr/>
              <a:t>06.09.2022 19:15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652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39F5-201E-45DC-9A3A-9D1E7C275419}" type="datetime8">
              <a:rPr lang="ru-RU" smtClean="0">
                <a:solidFill>
                  <a:prstClr val="black"/>
                </a:solidFill>
              </a:rPr>
              <a:pPr>
                <a:defRPr/>
              </a:pPr>
              <a:t>06.09.2022 19:15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229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563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347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09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884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676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149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23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38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1225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Министерство национальной экономики</a:t>
            </a:r>
          </a:p>
          <a:p>
            <a:pPr marL="0" marR="0" lvl="0" indent="0" algn="ctr" defTabSz="911225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7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7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F6FAAD-B68C-4C14-A12C-64AE1811CFA5}" type="slidenum">
              <a:rPr kumimoji="0" lang="ru-RU" alt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CA923-2D1E-49CC-BBA3-92E1565F2F8D}" type="datetime8">
              <a:rPr kumimoji="0" lang="ru-RU" sz="6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06.09.2022 19:15</a:t>
            </a:fld>
            <a:endParaRPr kumimoji="0" lang="ru-RU" sz="6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2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911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материалы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2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911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Приложение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3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91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small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</a:t>
            </a:r>
            <a:r>
              <a:rPr kumimoji="0" lang="kk-KZ" sz="32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38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91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small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  <a:r>
              <a:rPr kumimoji="0" lang="kk-KZ" sz="32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5686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31368-93A7-4068-8792-AFFCE16D7411}" type="datetime8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06.09.2022 19:15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72439-4BCB-4AC5-8EF3-AC0E70F1BA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690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41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54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55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48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4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0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818C89-C9DF-4393-8BC6-326767C8CE4A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19:15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61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88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53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72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04BC85-0E20-4896-B53E-B32DF5C645FE}" type="datetime8">
              <a:rPr lang="ru-RU" smtClean="0">
                <a:solidFill>
                  <a:prstClr val="black"/>
                </a:solidFill>
              </a:rPr>
              <a:t>06.09.2022 19:15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77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2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0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67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9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9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55AD39-CBD2-4B5E-BFF3-4B33668DFADA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19:15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7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9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60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64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0328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108212-94D5-4347-AE1A-AFA694C4A97A}" type="datetime8">
              <a:rPr lang="ru-RU" smtClean="0">
                <a:solidFill>
                  <a:prstClr val="black"/>
                </a:solidFill>
              </a:rPr>
              <a:t>06.09.2022 19:15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2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907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2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301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08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E5853B-355E-4C09-8987-AA33E12F62A3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19:15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4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4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61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0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369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8447BC-55E5-4AFA-9A35-40E3E1AB0665}" type="datetime8">
              <a:rPr lang="ru-RU" smtClean="0"/>
              <a:t>06.09.2022 19:15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47C56A-531E-40F9-8AA3-15241C373E3E}" type="datetime8">
              <a:rPr lang="ru-RU" smtClean="0">
                <a:solidFill>
                  <a:prstClr val="black"/>
                </a:solidFill>
              </a:rPr>
              <a:t>06.09.2022 19:15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607C14-3295-4EA7-A7D8-53E37FFE0CD5}" type="datetime8">
              <a:rPr lang="ru-RU" smtClean="0">
                <a:solidFill>
                  <a:prstClr val="black"/>
                </a:solidFill>
              </a:rPr>
              <a:t>06.09.2022 19:15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487A5B-0A00-40CD-8CA7-A719EBD9830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93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9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468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20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9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780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7C13A3-0012-4FFB-92E0-D389E6872DC5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19:15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6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lang="kk-KZ" sz="24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материалы</a:t>
            </a:r>
            <a:endParaRPr lang="ru-RU" sz="24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73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82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876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17851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647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88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0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6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073BB-AA21-4564-95CA-15D9572477FA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19:15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70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94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78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53463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fld id="{DD7A5684-EDC1-4BA5-A61F-CC11A9D59518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1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5A6A5-2073-4069-BAF7-1CFAEC739175}" type="datetime8">
              <a:rPr lang="ru-RU" smtClean="0">
                <a:solidFill>
                  <a:prstClr val="black"/>
                </a:solidFill>
              </a:rPr>
              <a:t>06.09.2022 19:15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73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556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50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06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3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91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F29A4F-8C3C-4647-A653-7C878FABFF9D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19:15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99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217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096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33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47441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86D79F-87BA-41D7-9B5F-6F59E0379D88}" type="datetime8">
              <a:rPr lang="ru-RU" smtClean="0">
                <a:solidFill>
                  <a:prstClr val="black"/>
                </a:solidFill>
                <a:latin typeface="Calibri"/>
              </a:rPr>
              <a:t>06.09.2022 19:15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015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D34D205E-C104-4C7C-93B9-0C3ED5916C39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1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ижняя лин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BAF94AE3-4071-49B2-A727-C5A91F166D72}" type="slidenum">
              <a:rPr lang="ru-RU" altLang="ru-RU" sz="800" b="1" smtClean="0">
                <a:solidFill>
                  <a:srgbClr val="FFFFF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65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лин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410184DD-32D9-48F4-AA30-83C0F07D8F61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FFED133A-9BD5-4472-B7C6-BC57D9156C63}"/>
              </a:ext>
            </a:extLst>
          </p:cNvPr>
          <p:cNvCxnSpPr/>
          <p:nvPr userDrawn="1"/>
        </p:nvCxnSpPr>
        <p:spPr>
          <a:xfrm>
            <a:off x="0" y="428625"/>
            <a:ext cx="9144000" cy="0"/>
          </a:xfrm>
          <a:prstGeom prst="line">
            <a:avLst/>
          </a:prstGeom>
          <a:ln w="158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1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2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9" Type="http://schemas.openxmlformats.org/officeDocument/2006/relationships/tags" Target="../tags/tag30.xml"/><Relationship Id="rId3" Type="http://schemas.openxmlformats.org/officeDocument/2006/relationships/slideLayout" Target="../slideLayouts/slideLayout116.xml"/><Relationship Id="rId21" Type="http://schemas.openxmlformats.org/officeDocument/2006/relationships/tags" Target="../tags/tag12.xml"/><Relationship Id="rId34" Type="http://schemas.openxmlformats.org/officeDocument/2006/relationships/tags" Target="../tags/tag25.xml"/><Relationship Id="rId42" Type="http://schemas.openxmlformats.org/officeDocument/2006/relationships/tags" Target="../tags/tag33.xml"/><Relationship Id="rId47" Type="http://schemas.openxmlformats.org/officeDocument/2006/relationships/tags" Target="../tags/tag38.xml"/><Relationship Id="rId50" Type="http://schemas.openxmlformats.org/officeDocument/2006/relationships/tags" Target="../tags/tag41.xml"/><Relationship Id="rId7" Type="http://schemas.openxmlformats.org/officeDocument/2006/relationships/slideLayout" Target="../slideLayouts/slideLayout120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33" Type="http://schemas.openxmlformats.org/officeDocument/2006/relationships/tags" Target="../tags/tag24.xml"/><Relationship Id="rId38" Type="http://schemas.openxmlformats.org/officeDocument/2006/relationships/tags" Target="../tags/tag29.xml"/><Relationship Id="rId46" Type="http://schemas.openxmlformats.org/officeDocument/2006/relationships/tags" Target="../tags/tag37.xml"/><Relationship Id="rId2" Type="http://schemas.openxmlformats.org/officeDocument/2006/relationships/slideLayout" Target="../slideLayouts/slideLayout115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29" Type="http://schemas.openxmlformats.org/officeDocument/2006/relationships/tags" Target="../tags/tag20.xml"/><Relationship Id="rId41" Type="http://schemas.openxmlformats.org/officeDocument/2006/relationships/tags" Target="../tags/tag32.xml"/><Relationship Id="rId54" Type="http://schemas.openxmlformats.org/officeDocument/2006/relationships/image" Target="NUL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32" Type="http://schemas.openxmlformats.org/officeDocument/2006/relationships/tags" Target="../tags/tag23.xml"/><Relationship Id="rId37" Type="http://schemas.openxmlformats.org/officeDocument/2006/relationships/tags" Target="../tags/tag28.xml"/><Relationship Id="rId40" Type="http://schemas.openxmlformats.org/officeDocument/2006/relationships/tags" Target="../tags/tag31.xml"/><Relationship Id="rId45" Type="http://schemas.openxmlformats.org/officeDocument/2006/relationships/tags" Target="../tags/tag36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118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tags" Target="../tags/tag19.xml"/><Relationship Id="rId36" Type="http://schemas.openxmlformats.org/officeDocument/2006/relationships/tags" Target="../tags/tag27.xml"/><Relationship Id="rId49" Type="http://schemas.openxmlformats.org/officeDocument/2006/relationships/tags" Target="../tags/tag40.xml"/><Relationship Id="rId10" Type="http://schemas.openxmlformats.org/officeDocument/2006/relationships/tags" Target="../tags/tag1.xml"/><Relationship Id="rId19" Type="http://schemas.openxmlformats.org/officeDocument/2006/relationships/tags" Target="../tags/tag10.xml"/><Relationship Id="rId31" Type="http://schemas.openxmlformats.org/officeDocument/2006/relationships/tags" Target="../tags/tag22.xml"/><Relationship Id="rId44" Type="http://schemas.openxmlformats.org/officeDocument/2006/relationships/tags" Target="../tags/tag35.xml"/><Relationship Id="rId52" Type="http://schemas.openxmlformats.org/officeDocument/2006/relationships/tags" Target="../tags/tag43.xml"/><Relationship Id="rId4" Type="http://schemas.openxmlformats.org/officeDocument/2006/relationships/slideLayout" Target="../slideLayouts/slideLayout117.xml"/><Relationship Id="rId9" Type="http://schemas.openxmlformats.org/officeDocument/2006/relationships/vmlDrawing" Target="../drawings/vmlDrawing1.v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tags" Target="../tags/tag18.xml"/><Relationship Id="rId30" Type="http://schemas.openxmlformats.org/officeDocument/2006/relationships/tags" Target="../tags/tag21.xml"/><Relationship Id="rId35" Type="http://schemas.openxmlformats.org/officeDocument/2006/relationships/tags" Target="../tags/tag26.xml"/><Relationship Id="rId43" Type="http://schemas.openxmlformats.org/officeDocument/2006/relationships/tags" Target="../tags/tag34.xml"/><Relationship Id="rId48" Type="http://schemas.openxmlformats.org/officeDocument/2006/relationships/tags" Target="../tags/tag39.xml"/><Relationship Id="rId8" Type="http://schemas.openxmlformats.org/officeDocument/2006/relationships/theme" Target="../theme/theme11.xml"/><Relationship Id="rId51" Type="http://schemas.openxmlformats.org/officeDocument/2006/relationships/tags" Target="../tags/tag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50" r:id="rId2"/>
    <p:sldLayoutId id="2147485148" r:id="rId3"/>
    <p:sldLayoutId id="2147485107" r:id="rId4"/>
    <p:sldLayoutId id="2147485149" r:id="rId5"/>
    <p:sldLayoutId id="2147485102" r:id="rId6"/>
    <p:sldLayoutId id="2147485106" r:id="rId7"/>
    <p:sldLayoutId id="2147485111" r:id="rId8"/>
    <p:sldLayoutId id="2147485103" r:id="rId9"/>
    <p:sldLayoutId id="2147485142" r:id="rId10"/>
    <p:sldLayoutId id="2147485152" r:id="rId11"/>
    <p:sldLayoutId id="2147485546" r:id="rId12"/>
    <p:sldLayoutId id="2147485549" r:id="rId13"/>
    <p:sldLayoutId id="2147485551" r:id="rId14"/>
    <p:sldLayoutId id="2147485552" r:id="rId15"/>
    <p:sldLayoutId id="2147485553" r:id="rId16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1" r:id="rId9"/>
    <p:sldLayoutId id="2147485522" r:id="rId10"/>
    <p:sldLayoutId id="2147485523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5" y="142508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89" y="57977"/>
            <a:ext cx="304571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2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5" y="424602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Subtitle</a:t>
            </a: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4" y="4825523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4" y="497980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466" marR="0" lvl="0" indent="-466466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258" algn="l"/>
              </a:tabLst>
              <a:defRPr/>
            </a:pPr>
            <a:r>
              <a:rPr kumimoji="0" lang="ru-RU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4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4" y="956403"/>
            <a:ext cx="4192582" cy="394814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73654" y="250848"/>
            <a:ext cx="295401" cy="121893"/>
            <a:chOff x="8404670" y="285750"/>
            <a:chExt cx="336105" cy="15928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4670" y="285750"/>
              <a:ext cx="336105" cy="159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612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4670" y="285750"/>
              <a:ext cx="0" cy="15928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4670" y="445038"/>
              <a:ext cx="33610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4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99" y="208414"/>
            <a:ext cx="1001426" cy="582684"/>
            <a:chOff x="7607284" y="279400"/>
            <a:chExt cx="981432" cy="76144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2794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8169259" y="5461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8169259" y="825501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7" y="208493"/>
            <a:ext cx="687177" cy="786772"/>
            <a:chOff x="5894005" y="919828"/>
            <a:chExt cx="673457" cy="102814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919828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189703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6148005" y="1461166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6148005" y="173263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15" y="209194"/>
            <a:ext cx="755210" cy="1006654"/>
            <a:chOff x="5894005" y="2696542"/>
            <a:chExt cx="740132" cy="1315485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269654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2974156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248595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214680" y="3521448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379668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1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4" y="1298532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3" y="1298532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1" y="3393620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6061263" y="2305830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97" tIns="55097" rIns="55097" bIns="5509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6080452" y="2653945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4"/>
            </p:custDataLst>
          </p:nvPr>
        </p:nvGrpSpPr>
        <p:grpSpPr bwMode="gray">
          <a:xfrm>
            <a:off x="6519452" y="2653945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4033150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97" tIns="55097" rIns="55097" bIns="550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542838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18"/>
            </p:custDataLst>
          </p:nvPr>
        </p:nvGrpSpPr>
        <p:grpSpPr bwMode="gray">
          <a:xfrm>
            <a:off x="1988063" y="2653945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19"/>
            </p:custDataLst>
          </p:nvPr>
        </p:nvGrpSpPr>
        <p:grpSpPr bwMode="gray">
          <a:xfrm>
            <a:off x="4034258" y="2653945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94" name="Slide Number">
            <a:extLst>
              <a:ext uri="{FF2B5EF4-FFF2-40B4-BE49-F238E27FC236}">
                <a16:creationId xmlns:a16="http://schemas.microsoft.com/office/drawing/2014/main" xmlns="" id="{5ACF2D16-0816-4476-AF9D-E91FA22184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</p:sldLayoutIdLst>
  <p:hf sldNum="0" hdr="0" ftr="0"/>
  <p:txStyles>
    <p:titleStyle>
      <a:lvl1pPr algn="l" defTabSz="685122" rtl="0" eaLnBrk="1" fontAlgn="base" hangingPunct="1">
        <a:spcBef>
          <a:spcPct val="0"/>
        </a:spcBef>
        <a:spcAft>
          <a:spcPct val="0"/>
        </a:spcAft>
        <a:tabLst>
          <a:tab pos="206508" algn="l"/>
        </a:tabLst>
        <a:defRPr sz="1454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2pPr>
      <a:lvl3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3pPr>
      <a:lvl4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4pPr>
      <a:lvl5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5pPr>
      <a:lvl6pPr marL="34984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6pPr>
      <a:lvl7pPr marL="69969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7pPr>
      <a:lvl8pPr marL="104954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8pPr>
      <a:lvl9pPr marL="139939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071" baseline="0">
          <a:solidFill>
            <a:schemeClr val="tx1"/>
          </a:solidFill>
          <a:latin typeface="+mn-lt"/>
          <a:ea typeface="+mn-ea"/>
          <a:cs typeface="+mn-cs"/>
        </a:defRPr>
      </a:lvl1pPr>
      <a:lvl2pPr marL="148200" indent="-14698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071" baseline="0">
          <a:solidFill>
            <a:schemeClr val="tx1"/>
          </a:solidFill>
          <a:latin typeface="+mn-lt"/>
        </a:defRPr>
      </a:lvl2pPr>
      <a:lvl3pPr marL="349849" indent="-200435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071" baseline="0">
          <a:solidFill>
            <a:schemeClr val="tx1"/>
          </a:solidFill>
          <a:latin typeface="+mn-lt"/>
        </a:defRPr>
      </a:lvl3pPr>
      <a:lvl4pPr marL="470111" indent="-11904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071" baseline="0">
          <a:solidFill>
            <a:schemeClr val="tx1"/>
          </a:solidFill>
          <a:latin typeface="+mn-lt"/>
        </a:defRPr>
      </a:lvl4pPr>
      <a:lvl5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071" baseline="0">
          <a:solidFill>
            <a:schemeClr val="tx1"/>
          </a:solidFill>
          <a:latin typeface="+mn-lt"/>
        </a:defRPr>
      </a:lvl5pPr>
      <a:lvl6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6pPr>
      <a:lvl7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7pPr>
      <a:lvl8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8pPr>
      <a:lvl9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1pPr>
      <a:lvl2pPr marL="34984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2pPr>
      <a:lvl3pPr marL="69969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3pPr>
      <a:lvl4pPr marL="104954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4pPr>
      <a:lvl5pPr marL="139939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5pPr>
      <a:lvl6pPr marL="174924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6pPr>
      <a:lvl7pPr marL="209909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7pPr>
      <a:lvl8pPr marL="244894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8pPr>
      <a:lvl9pPr marL="279879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9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  <p:sldLayoutId id="2147485565" r:id="rId11"/>
    <p:sldLayoutId id="2147485566" r:id="rId12"/>
    <p:sldLayoutId id="2147485568" r:id="rId13"/>
    <p:sldLayoutId id="2147485569" r:id="rId14"/>
    <p:sldLayoutId id="2147485570" r:id="rId15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7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15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2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2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  <p:sldLayoutId id="2147485256" r:id="rId12"/>
    <p:sldLayoutId id="2147485257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  <p:sldLayoutId id="2147485347" r:id="rId12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0.png"/><Relationship Id="rId2" Type="http://schemas.openxmlformats.org/officeDocument/2006/relationships/tags" Target="../tags/tag86.xml"/><Relationship Id="rId16" Type="http://schemas.openxmlformats.org/officeDocument/2006/relationships/image" Target="../media/image13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9.png"/><Relationship Id="rId5" Type="http://schemas.openxmlformats.org/officeDocument/2006/relationships/tags" Target="../tags/tag89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tags" Target="../tags/tag88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6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4.png"/><Relationship Id="rId5" Type="http://schemas.openxmlformats.org/officeDocument/2006/relationships/tags" Target="../tags/tag7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3BCC026-D41F-4484-AC63-1950436B9D32}"/>
              </a:ext>
            </a:extLst>
          </p:cNvPr>
          <p:cNvSpPr/>
          <p:nvPr/>
        </p:nvSpPr>
        <p:spPr>
          <a:xfrm>
            <a:off x="-3697" y="0"/>
            <a:ext cx="9147697" cy="3637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xmlns="" id="{F2E35004-21C2-453D-93BC-139518D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8" y="3827939"/>
            <a:ext cx="8840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1500" b="1" dirty="0" smtClean="0">
                <a:solidFill>
                  <a:srgbClr val="194B75"/>
                </a:solidFill>
                <a:latin typeface="Lato Heavy"/>
              </a:rPr>
              <a:t>О ПРОГНОЗЕ </a:t>
            </a:r>
            <a:r>
              <a:rPr lang="ru-RU" altLang="ru-RU" sz="1500" b="1" dirty="0">
                <a:solidFill>
                  <a:srgbClr val="194B75"/>
                </a:solidFill>
                <a:latin typeface="Lato Heavy"/>
              </a:rPr>
              <a:t>СОЦИАЛЬНО-ЭКОНОМИЧЕСКОГО РАЗВИТИЯ НА </a:t>
            </a:r>
            <a:r>
              <a:rPr lang="ru-RU" altLang="ru-RU" sz="1500" b="1" dirty="0" smtClean="0">
                <a:solidFill>
                  <a:srgbClr val="194B75"/>
                </a:solidFill>
                <a:latin typeface="Lato Heavy"/>
              </a:rPr>
              <a:t>202</a:t>
            </a:r>
            <a:r>
              <a:rPr lang="kk-KZ" altLang="ru-RU" sz="1500" b="1" dirty="0" smtClean="0">
                <a:solidFill>
                  <a:srgbClr val="194B75"/>
                </a:solidFill>
                <a:latin typeface="Lato Heavy"/>
              </a:rPr>
              <a:t>3</a:t>
            </a:r>
            <a:r>
              <a:rPr lang="ru-RU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ru-RU" altLang="en-US" sz="1500" b="1" dirty="0">
                <a:solidFill>
                  <a:srgbClr val="194B75"/>
                </a:solidFill>
                <a:latin typeface="Lato Heavy"/>
              </a:rPr>
              <a:t>–</a:t>
            </a:r>
            <a:r>
              <a:rPr lang="ru-RU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ru-RU" sz="1500" b="1" dirty="0" smtClean="0">
                <a:solidFill>
                  <a:srgbClr val="194B75"/>
                </a:solidFill>
                <a:latin typeface="Lato Heavy"/>
              </a:rPr>
              <a:t>202</a:t>
            </a:r>
            <a:r>
              <a:rPr lang="kk-KZ" altLang="ru-RU" sz="1500" b="1" dirty="0" smtClean="0">
                <a:solidFill>
                  <a:srgbClr val="194B75"/>
                </a:solidFill>
                <a:latin typeface="Lato Heavy"/>
              </a:rPr>
              <a:t>7</a:t>
            </a:r>
            <a:r>
              <a:rPr lang="en-US" altLang="ru-RU" sz="1500" b="1" dirty="0" smtClean="0">
                <a:solidFill>
                  <a:srgbClr val="194B75"/>
                </a:solidFill>
                <a:latin typeface="Lato Heavy"/>
              </a:rPr>
              <a:t> </a:t>
            </a:r>
            <a:r>
              <a:rPr lang="ru-RU" altLang="ru-RU" sz="1500" b="1" dirty="0">
                <a:solidFill>
                  <a:srgbClr val="194B75"/>
                </a:solidFill>
                <a:latin typeface="Lato Heavy"/>
              </a:rPr>
              <a:t>ГОД</a:t>
            </a:r>
            <a:r>
              <a:rPr lang="kk-KZ" altLang="ru-RU" sz="1500" b="1" dirty="0" smtClean="0">
                <a:solidFill>
                  <a:srgbClr val="194B75"/>
                </a:solidFill>
                <a:latin typeface="Lato Heavy"/>
              </a:rPr>
              <a:t>Ы</a:t>
            </a:r>
          </a:p>
          <a:p>
            <a:pPr algn="ctr">
              <a:spcAft>
                <a:spcPts val="600"/>
              </a:spcAft>
            </a:pPr>
            <a:r>
              <a:rPr lang="kk-KZ" altLang="ru-RU" sz="1500" b="1" dirty="0" smtClean="0">
                <a:solidFill>
                  <a:srgbClr val="194B75"/>
                </a:solidFill>
                <a:latin typeface="Lato Heavy"/>
              </a:rPr>
              <a:t>О ГАРАНТИРОВАННОМ ТРАНСФЕРТЕ ИЗ НАЦИОНАЛЬНОГО ФОНДА НА 2023 </a:t>
            </a:r>
            <a:r>
              <a:rPr lang="ru-RU" altLang="en-US" sz="1500" b="1" dirty="0">
                <a:solidFill>
                  <a:srgbClr val="194B75"/>
                </a:solidFill>
                <a:latin typeface="Lato Heavy"/>
              </a:rPr>
              <a:t>– </a:t>
            </a:r>
            <a:r>
              <a:rPr lang="kk-KZ" altLang="ru-RU" sz="1500" b="1" dirty="0" smtClean="0">
                <a:solidFill>
                  <a:srgbClr val="194B75"/>
                </a:solidFill>
                <a:latin typeface="Lato Heavy"/>
              </a:rPr>
              <a:t>2025 ГОДЫ</a:t>
            </a:r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xmlns="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799" y="983710"/>
            <a:ext cx="1912400" cy="19152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DA116948-7F2A-4BEB-90E2-3ED087441C93}"/>
              </a:ext>
            </a:extLst>
          </p:cNvPr>
          <p:cNvGrpSpPr/>
          <p:nvPr/>
        </p:nvGrpSpPr>
        <p:grpSpPr>
          <a:xfrm>
            <a:off x="5579300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xmlns="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xmlns="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xmlns="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xmlns="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xmlns="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xmlns="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xmlns="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xmlns="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xmlns="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xmlns="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xmlns="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xmlns="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xmlns="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xmlns="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xmlns="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xmlns="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xmlns="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xmlns="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FB7E02FC-7317-4ED5-A659-C5FCCDECC0B2}"/>
              </a:ext>
            </a:extLst>
          </p:cNvPr>
          <p:cNvGrpSpPr/>
          <p:nvPr/>
        </p:nvGrpSpPr>
        <p:grpSpPr>
          <a:xfrm>
            <a:off x="92848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xmlns="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xmlns="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xmlns="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xmlns="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xmlns="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xmlns="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xmlns="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xmlns="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xmlns="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xmlns="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xmlns="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xmlns="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xmlns="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xmlns="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xmlns="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xmlns="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xmlns="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xmlns="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xmlns="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16" y="4851876"/>
            <a:ext cx="27979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chemeClr val="tx2"/>
                </a:solidFill>
                <a:latin typeface="Lato Heavy"/>
              </a:rPr>
              <a:t>г. Нур-Султан, </a:t>
            </a:r>
            <a:r>
              <a:rPr lang="ru-RU" altLang="ru-RU" sz="1050" b="1" dirty="0" smtClean="0">
                <a:solidFill>
                  <a:schemeClr val="tx2"/>
                </a:solidFill>
                <a:latin typeface="Lato Heavy"/>
              </a:rPr>
              <a:t>сентябрь 2022 </a:t>
            </a:r>
            <a:r>
              <a:rPr lang="ru-RU" altLang="ru-RU" sz="1050" b="1" dirty="0">
                <a:solidFill>
                  <a:schemeClr val="tx2"/>
                </a:solidFill>
                <a:latin typeface="Lato Heavy"/>
              </a:rPr>
              <a:t>г.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CAE5FE0-3045-466B-80BC-B7BC6F20E385}"/>
              </a:ext>
            </a:extLst>
          </p:cNvPr>
          <p:cNvSpPr txBox="1"/>
          <p:nvPr/>
        </p:nvSpPr>
        <p:spPr>
          <a:xfrm>
            <a:off x="1" y="0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Lato Heavy"/>
              </a:rPr>
              <a:t>Министерство национальной экономики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1714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11482" y="4013083"/>
            <a:ext cx="7933386" cy="741677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07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 flipV="1">
            <a:off x="598240" y="2153667"/>
            <a:ext cx="7915062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2839" y="715081"/>
            <a:ext cx="7933386" cy="420633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8"/>
            <a:ext cx="8060825" cy="311150"/>
          </a:xfrm>
        </p:spPr>
        <p:txBody>
          <a:bodyPr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3555" y="16641"/>
            <a:ext cx="83486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Отчет о бюджетных рисках и долгосрочной устойчивости государственных финансов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C3D6261-C224-4FBC-B6E0-4EDC4CB82407}"/>
              </a:ext>
            </a:extLst>
          </p:cNvPr>
          <p:cNvSpPr txBox="1"/>
          <p:nvPr/>
        </p:nvSpPr>
        <p:spPr>
          <a:xfrm>
            <a:off x="786175" y="738775"/>
            <a:ext cx="77617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50" b="1" u="sng" dirty="0" smtClean="0">
                <a:latin typeface="Arial" panose="020B0604020202020204" pitchFamily="34" charset="0"/>
              </a:rPr>
              <a:t>Отчет о бюджетных рисках </a:t>
            </a:r>
            <a:r>
              <a:rPr lang="en-US" sz="1050" b="1" u="sng" dirty="0" smtClean="0">
                <a:latin typeface="Arial" panose="020B0604020202020204" pitchFamily="34" charset="0"/>
              </a:rPr>
              <a:t>(</a:t>
            </a:r>
            <a:r>
              <a:rPr lang="ru-RU" sz="1050" b="1" u="sng" dirty="0" smtClean="0">
                <a:latin typeface="Arial" panose="020B0604020202020204" pitchFamily="34" charset="0"/>
              </a:rPr>
              <a:t>ОБР)</a:t>
            </a:r>
            <a:r>
              <a:rPr lang="ru-RU" sz="1050" b="1" dirty="0" smtClean="0">
                <a:latin typeface="Arial" panose="020B0604020202020204" pitchFamily="34" charset="0"/>
              </a:rPr>
              <a:t> - выявление и оценка подверженности бюджетных параметров внешним макроэкономическим рискам. Структура ОБР определяет приоритетность рисков</a:t>
            </a:r>
            <a:endParaRPr lang="ru-RU" sz="1050" b="1" dirty="0">
              <a:latin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351520" y="1216569"/>
            <a:ext cx="3929017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1 сценарий - 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снижение цены на нефть на 40%</a:t>
            </a: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2 сценарий - 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снижение экспорта нефти на 10%</a:t>
            </a: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3 сценарий - 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ослабление курса </a:t>
            </a:r>
            <a:r>
              <a:rPr lang="en-US" altLang="ru-RU" sz="9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USD/KZT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на 10%</a:t>
            </a: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4 сценарий - 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комбинированный шок (геополитический кризис)</a:t>
            </a:r>
            <a:endParaRPr lang="ru-RU" altLang="ru-RU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96" name="Google Shape;276;p4">
            <a:extLst>
              <a:ext uri="{FF2B5EF4-FFF2-40B4-BE49-F238E27FC236}">
                <a16:creationId xmlns:a16="http://schemas.microsoft.com/office/drawing/2014/main" xmlns="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115541" y="1296654"/>
            <a:ext cx="9236" cy="679944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1" name="Google Shape;277;p4">
            <a:extLst>
              <a:ext uri="{FF2B5EF4-FFF2-40B4-BE49-F238E27FC236}">
                <a16:creationId xmlns:a16="http://schemas.microsoft.com/office/drawing/2014/main" xmlns="" id="{A4890DB9-70ED-4B69-81EE-791E043F083E}"/>
              </a:ext>
            </a:extLst>
          </p:cNvPr>
          <p:cNvGrpSpPr/>
          <p:nvPr/>
        </p:nvGrpSpPr>
        <p:grpSpPr>
          <a:xfrm>
            <a:off x="4137763" y="1376931"/>
            <a:ext cx="248632" cy="520682"/>
            <a:chOff x="6801474" y="1968366"/>
            <a:chExt cx="245504" cy="802802"/>
          </a:xfrm>
        </p:grpSpPr>
        <p:sp>
          <p:nvSpPr>
            <p:cNvPr id="102" name="Google Shape;278;p4">
              <a:extLst>
                <a:ext uri="{FF2B5EF4-FFF2-40B4-BE49-F238E27FC236}">
                  <a16:creationId xmlns:a16="http://schemas.microsoft.com/office/drawing/2014/main" xmlns="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3" name="Google Shape;279;p4">
              <a:extLst>
                <a:ext uri="{FF2B5EF4-FFF2-40B4-BE49-F238E27FC236}">
                  <a16:creationId xmlns:a16="http://schemas.microsoft.com/office/drawing/2014/main" xmlns="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104" name="Google Shape;280;p4">
                <a:extLst>
                  <a:ext uri="{FF2B5EF4-FFF2-40B4-BE49-F238E27FC236}">
                    <a16:creationId xmlns:a16="http://schemas.microsoft.com/office/drawing/2014/main" xmlns="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6" name="Google Shape;281;p4">
                <a:extLst>
                  <a:ext uri="{FF2B5EF4-FFF2-40B4-BE49-F238E27FC236}">
                    <a16:creationId xmlns:a16="http://schemas.microsoft.com/office/drawing/2014/main" xmlns="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3502" y="782747"/>
            <a:ext cx="225379" cy="2330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897" y="802287"/>
            <a:ext cx="180975" cy="196712"/>
          </a:xfrm>
          <a:prstGeom prst="rect">
            <a:avLst/>
          </a:prstGeom>
        </p:spPr>
      </p:pic>
      <p:sp>
        <p:nvSpPr>
          <p:cNvPr id="109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87862" y="2174443"/>
            <a:ext cx="7933386" cy="360743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3286" y="2228041"/>
            <a:ext cx="225379" cy="233043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9681" y="2255709"/>
            <a:ext cx="192588" cy="19671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87041" y="2182620"/>
            <a:ext cx="7877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b="1" u="sng" dirty="0">
                <a:latin typeface="Arial" panose="020B0604020202020204" pitchFamily="34" charset="0"/>
              </a:rPr>
              <a:t>Отчет о долгосрочной устойчивости государственных финансов (ОДУГФ)</a:t>
            </a:r>
            <a:r>
              <a:rPr lang="ru-RU" sz="1000" b="1" dirty="0">
                <a:latin typeface="Arial" panose="020B0604020202020204" pitchFamily="34" charset="0"/>
              </a:rPr>
              <a:t> - </a:t>
            </a:r>
            <a:r>
              <a:rPr lang="ru-RU" sz="1000" b="1" dirty="0" smtClean="0">
                <a:latin typeface="Arial" panose="020B0604020202020204" pitchFamily="34" charset="0"/>
              </a:rPr>
              <a:t>долгосрочная фискальная политика </a:t>
            </a:r>
            <a:r>
              <a:rPr lang="ru-RU" sz="1000" b="1" dirty="0">
                <a:latin typeface="Arial" panose="020B0604020202020204" pitchFamily="34" charset="0"/>
              </a:rPr>
              <a:t>в долгосрочной </a:t>
            </a:r>
            <a:r>
              <a:rPr lang="ru-RU" sz="1000" b="1" dirty="0" smtClean="0">
                <a:latin typeface="Arial" panose="020B0604020202020204" pitchFamily="34" charset="0"/>
              </a:rPr>
              <a:t>перспективе </a:t>
            </a:r>
            <a:endParaRPr lang="ru-RU" sz="1000" b="1" dirty="0">
              <a:latin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579769" y="2963659"/>
            <a:ext cx="2367644" cy="369983"/>
            <a:chOff x="4715200" y="843657"/>
            <a:chExt cx="4196980" cy="432000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4715200" y="843657"/>
              <a:ext cx="4196980" cy="432000"/>
              <a:chOff x="90829" y="612780"/>
              <a:chExt cx="6336000" cy="432000"/>
            </a:xfrm>
          </p:grpSpPr>
          <p:sp>
            <p:nvSpPr>
              <p:cNvPr id="121" name="Rectangle 286">
                <a:extLst>
                  <a:ext uri="{FF2B5EF4-FFF2-40B4-BE49-F238E27FC236}">
                    <a16:creationId xmlns="" xmlns:a16="http://schemas.microsoft.com/office/drawing/2014/main" id="{96346146-8758-4B27-9047-53355E1E1E3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90829" y="612780"/>
                <a:ext cx="6336000" cy="432000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chemeClr val="accent1">
                    <a:lumMod val="40000"/>
                    <a:lumOff val="60000"/>
                  </a:schemeClr>
                </a:fgClr>
                <a:bgClr>
                  <a:srgbClr val="FFFFFF"/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lvl="1">
                  <a:defRPr/>
                </a:pPr>
                <a:endParaRPr lang="en-US" sz="1100" kern="0" dirty="0">
                  <a:solidFill>
                    <a:srgbClr val="FFFFFF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19" name="Rectangle 35">
                <a:extLst>
                  <a:ext uri="{FF2B5EF4-FFF2-40B4-BE49-F238E27FC236}">
                    <a16:creationId xmlns="" xmlns:a16="http://schemas.microsoft.com/office/drawing/2014/main" id="{535F39BC-8A02-4A7A-A119-4CF9D3BA4712}"/>
                  </a:ext>
                </a:extLst>
              </p:cNvPr>
              <p:cNvSpPr/>
              <p:nvPr/>
            </p:nvSpPr>
            <p:spPr>
              <a:xfrm>
                <a:off x="851815" y="613530"/>
                <a:ext cx="540000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endParaRPr lang="ru-RU" sz="1200" b="1" u="sng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Oval 185">
                <a:extLst>
                  <a:ext uri="{FF2B5EF4-FFF2-40B4-BE49-F238E27FC236}">
                    <a16:creationId xmlns="" xmlns:a16="http://schemas.microsoft.com/office/drawing/2014/main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6343" y="692058"/>
                <a:ext cx="796133" cy="30022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116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261" y="922934"/>
              <a:ext cx="522035" cy="28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" name="Группа 152"/>
          <p:cNvGrpSpPr/>
          <p:nvPr/>
        </p:nvGrpSpPr>
        <p:grpSpPr>
          <a:xfrm>
            <a:off x="3094093" y="2963659"/>
            <a:ext cx="2253474" cy="373485"/>
            <a:chOff x="4694502" y="837775"/>
            <a:chExt cx="4196981" cy="498884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4694502" y="837775"/>
              <a:ext cx="4196981" cy="498884"/>
              <a:chOff x="59582" y="606898"/>
              <a:chExt cx="6336000" cy="498884"/>
            </a:xfrm>
          </p:grpSpPr>
          <p:sp>
            <p:nvSpPr>
              <p:cNvPr id="163" name="Rectangle 286">
                <a:extLst>
                  <a:ext uri="{FF2B5EF4-FFF2-40B4-BE49-F238E27FC236}">
                    <a16:creationId xmlns="" xmlns:a16="http://schemas.microsoft.com/office/drawing/2014/main" id="{96346146-8758-4B27-9047-53355E1E1E3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59582" y="606898"/>
                <a:ext cx="6336000" cy="498884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chemeClr val="accent1">
                    <a:lumMod val="40000"/>
                    <a:lumOff val="60000"/>
                  </a:schemeClr>
                </a:fgClr>
                <a:bgClr>
                  <a:srgbClr val="FFFFFF"/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lvl="1">
                  <a:defRPr/>
                </a:pPr>
                <a:endParaRPr lang="en-US" sz="1100" kern="0" dirty="0">
                  <a:solidFill>
                    <a:srgbClr val="FFFFFF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61" name="Rectangle 35">
                <a:extLst>
                  <a:ext uri="{FF2B5EF4-FFF2-40B4-BE49-F238E27FC236}">
                    <a16:creationId xmlns="" xmlns:a16="http://schemas.microsoft.com/office/drawing/2014/main" id="{535F39BC-8A02-4A7A-A119-4CF9D3BA4712}"/>
                  </a:ext>
                </a:extLst>
              </p:cNvPr>
              <p:cNvSpPr/>
              <p:nvPr/>
            </p:nvSpPr>
            <p:spPr>
              <a:xfrm>
                <a:off x="924738" y="696982"/>
                <a:ext cx="5400002" cy="318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000" b="1" dirty="0">
                    <a:latin typeface="Arial" panose="020B0604020202020204" pitchFamily="34" charset="0"/>
                  </a:rPr>
                  <a:t>Углеродная нейтральность</a:t>
                </a:r>
              </a:p>
            </p:txBody>
          </p:sp>
          <p:sp>
            <p:nvSpPr>
              <p:cNvPr id="162" name="Oval 185">
                <a:extLst>
                  <a:ext uri="{FF2B5EF4-FFF2-40B4-BE49-F238E27FC236}">
                    <a16:creationId xmlns="" xmlns:a16="http://schemas.microsoft.com/office/drawing/2014/main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88573" y="706855"/>
                <a:ext cx="858548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15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608" y="953356"/>
              <a:ext cx="546934" cy="33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6" name="Прямоугольник 165"/>
          <p:cNvSpPr/>
          <p:nvPr/>
        </p:nvSpPr>
        <p:spPr>
          <a:xfrm>
            <a:off x="866590" y="3026640"/>
            <a:ext cx="16434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 algn="ctr">
              <a:spcBef>
                <a:spcPts val="600"/>
              </a:spcBef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</a:rPr>
              <a:t>Базовый сценарий</a:t>
            </a:r>
          </a:p>
        </p:txBody>
      </p:sp>
      <p:sp>
        <p:nvSpPr>
          <p:cNvPr id="175" name="Rectangle 286">
            <a:extLst>
              <a:ext uri="{FF2B5EF4-FFF2-40B4-BE49-F238E27FC236}">
                <a16:creationId xmlns:a16="http://schemas.microsoft.com/office/drawing/2014/main" xmlns="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834286" y="2953505"/>
            <a:ext cx="2728354" cy="41561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77" name="Rectangle 35">
            <a:extLst>
              <a:ext uri="{FF2B5EF4-FFF2-40B4-BE49-F238E27FC236}">
                <a16:creationId xmlns="" xmlns:a16="http://schemas.microsoft.com/office/drawing/2014/main" id="{535F39BC-8A02-4A7A-A119-4CF9D3BA4712}"/>
              </a:ext>
            </a:extLst>
          </p:cNvPr>
          <p:cNvSpPr/>
          <p:nvPr/>
        </p:nvSpPr>
        <p:spPr>
          <a:xfrm>
            <a:off x="5933172" y="2945318"/>
            <a:ext cx="2608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 algn="ctr">
              <a:spcBef>
                <a:spcPts val="600"/>
              </a:spcBef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</a:rPr>
              <a:t>Ускорение </a:t>
            </a:r>
            <a:r>
              <a:rPr lang="ru-RU" sz="1000" b="1" dirty="0">
                <a:latin typeface="Arial" panose="020B0604020202020204" pitchFamily="34" charset="0"/>
              </a:rPr>
              <a:t>темпов </a:t>
            </a:r>
            <a:r>
              <a:rPr lang="ru-RU" sz="1000" b="1" dirty="0" smtClean="0">
                <a:latin typeface="Arial" panose="020B0604020202020204" pitchFamily="34" charset="0"/>
              </a:rPr>
              <a:t>роста </a:t>
            </a:r>
            <a:r>
              <a:rPr lang="ru-RU" sz="1000" b="1" dirty="0">
                <a:latin typeface="Arial" panose="020B0604020202020204" pitchFamily="34" charset="0"/>
              </a:rPr>
              <a:t>производительности труда</a:t>
            </a:r>
          </a:p>
        </p:txBody>
      </p:sp>
      <p:sp>
        <p:nvSpPr>
          <p:cNvPr id="180" name="Oval 185">
            <a:extLst>
              <a:ext uri="{FF2B5EF4-FFF2-40B4-BE49-F238E27FC236}">
                <a16:creationId xmlns="" xmlns:a16="http://schemas.microsoft.com/office/drawing/2014/main" id="{3D5333D7-A96D-4DCF-ADAD-3A127F185C55}"/>
              </a:ext>
            </a:extLst>
          </p:cNvPr>
          <p:cNvSpPr/>
          <p:nvPr/>
        </p:nvSpPr>
        <p:spPr bwMode="gray">
          <a:xfrm>
            <a:off x="5894494" y="3011722"/>
            <a:ext cx="302419" cy="27555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</a:endParaRPr>
          </a:p>
        </p:txBody>
      </p:sp>
      <p:pic>
        <p:nvPicPr>
          <p:cNvPr id="178" name="Picture 2" descr="Иконки верный. Скачать иконку верный. Страница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27" y="3004267"/>
            <a:ext cx="346751" cy="2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Рисунок 18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5400000">
            <a:off x="1700537" y="2537668"/>
            <a:ext cx="143320" cy="385388"/>
          </a:xfrm>
          <a:prstGeom prst="rect">
            <a:avLst/>
          </a:prstGeom>
        </p:spPr>
      </p:pic>
      <p:pic>
        <p:nvPicPr>
          <p:cNvPr id="186" name="Рисунок 18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37024" y="2632062"/>
            <a:ext cx="382693" cy="149267"/>
          </a:xfrm>
          <a:prstGeom prst="rect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84710" y="2657022"/>
            <a:ext cx="404792" cy="14914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84710" y="2760204"/>
            <a:ext cx="390179" cy="14832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29688" y="2748307"/>
            <a:ext cx="390179" cy="14832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79503" y="2765203"/>
            <a:ext cx="384161" cy="141300"/>
          </a:xfrm>
          <a:prstGeom prst="rect">
            <a:avLst/>
          </a:prstGeom>
        </p:spPr>
      </p:pic>
      <p:sp>
        <p:nvSpPr>
          <p:cNvPr id="63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400266" y="1372998"/>
            <a:ext cx="4141815" cy="631926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t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В рамках </a:t>
            </a:r>
            <a:r>
              <a:rPr lang="ru-RU" sz="8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реализации 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Послания Главы государства народу Казахстана </a:t>
            </a:r>
            <a:r>
              <a:rPr lang="ru-RU" sz="8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от 1 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сентября 2020 </a:t>
            </a:r>
            <a:r>
              <a:rPr lang="ru-RU" sz="8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года разработан 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перечень ключевых бюджетных </a:t>
            </a:r>
            <a:r>
              <a:rPr lang="ru-RU" sz="8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коэффициентов для оценки эффективности и устойчивости бюджетной политики</a:t>
            </a:r>
            <a:endParaRPr lang="ru-RU" sz="85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343389" y="3318456"/>
            <a:ext cx="26408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smtClean="0">
                <a:latin typeface="Arial" panose="020B0604020202020204" pitchFamily="34" charset="0"/>
              </a:rPr>
              <a:t>Исторические и прогнозные тренды</a:t>
            </a: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smtClean="0">
                <a:latin typeface="Arial" panose="020B0604020202020204" pitchFamily="34" charset="0"/>
              </a:rPr>
              <a:t>Численность населения согласно модели ООН</a:t>
            </a:r>
            <a:endParaRPr lang="ru-RU" altLang="ru-RU" sz="900" b="1" dirty="0">
              <a:latin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2879402" y="3317739"/>
            <a:ext cx="2595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smtClean="0">
                <a:latin typeface="Arial" panose="020B0604020202020204" pitchFamily="34" charset="0"/>
              </a:rPr>
              <a:t>Переход к низкоуглеродному, климатически нейтральному развитию</a:t>
            </a: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smtClean="0">
                <a:latin typeface="Arial" panose="020B0604020202020204" pitchFamily="34" charset="0"/>
              </a:rPr>
              <a:t>Снижение потребления видов энергоносителей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5584986" y="3338010"/>
            <a:ext cx="29215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smtClean="0">
                <a:latin typeface="Arial" panose="020B0604020202020204" pitchFamily="34" charset="0"/>
              </a:rPr>
              <a:t>Повышение производительности труда</a:t>
            </a: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smtClean="0">
                <a:latin typeface="Arial" panose="020B0604020202020204" pitchFamily="34" charset="0"/>
              </a:rPr>
              <a:t>Чем выше производительность, тем выше ВВП экономики</a:t>
            </a:r>
            <a:endParaRPr lang="ru-RU" altLang="ru-RU" sz="900" b="1" dirty="0"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63102" y="4049219"/>
            <a:ext cx="76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anose="020B0604020202020204" pitchFamily="34" charset="0"/>
              </a:rPr>
              <a:t>Отчет </a:t>
            </a:r>
            <a:r>
              <a:rPr lang="ru-RU" sz="1000" b="1" dirty="0" smtClean="0">
                <a:latin typeface="Arial" panose="020B0604020202020204" pitchFamily="34" charset="0"/>
              </a:rPr>
              <a:t>раскрывает основные риски для совершенствования анализа и управления бюджетными рисками и оценки устойчивости государственных финансов. Публикация отчета рекомендована международными экспертами для приближения действующей системы прогнозирования и планирования к передовым мировым бюджетным практикам</a:t>
            </a:r>
            <a:endParaRPr lang="ru-RU" sz="1000" b="1" dirty="0">
              <a:latin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9681" y="4226048"/>
            <a:ext cx="225379" cy="23304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9617" y="4244214"/>
            <a:ext cx="192588" cy="1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7"/>
            <a:ext cx="8404067" cy="389093"/>
          </a:xfrm>
        </p:spPr>
        <p:txBody>
          <a:bodyPr anchor="ctr"/>
          <a:lstStyle/>
          <a:p>
            <a:r>
              <a:rPr lang="ru-RU" dirty="0"/>
              <a:t>О гарантированном трансферте из Национального </a:t>
            </a:r>
            <a:r>
              <a:rPr lang="ru-RU" dirty="0" smtClean="0"/>
              <a:t>фонда </a:t>
            </a:r>
            <a:br>
              <a:rPr lang="ru-RU" dirty="0" smtClean="0"/>
            </a:br>
            <a:r>
              <a:rPr lang="ru-RU" dirty="0" smtClean="0"/>
              <a:t>на 2023</a:t>
            </a:r>
            <a:r>
              <a:rPr lang="ru-RU" dirty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/>
              <a:t>–</a:t>
            </a:r>
            <a:r>
              <a:rPr lang="ru-RU" dirty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 smtClean="0"/>
              <a:t>2025 </a:t>
            </a:r>
            <a:r>
              <a:rPr lang="ru-RU" dirty="0"/>
              <a:t>годы</a:t>
            </a:r>
          </a:p>
        </p:txBody>
      </p:sp>
      <p:grpSp>
        <p:nvGrpSpPr>
          <p:cNvPr id="57" name="Google Shape;277;p4">
            <a:extLst>
              <a:ext uri="{FF2B5EF4-FFF2-40B4-BE49-F238E27FC236}">
                <a16:creationId xmlns:a16="http://schemas.microsoft.com/office/drawing/2014/main" xmlns="" id="{A4890DB9-70ED-4B69-81EE-791E043F083E}"/>
              </a:ext>
            </a:extLst>
          </p:cNvPr>
          <p:cNvGrpSpPr/>
          <p:nvPr/>
        </p:nvGrpSpPr>
        <p:grpSpPr>
          <a:xfrm>
            <a:off x="4515694" y="1430390"/>
            <a:ext cx="169986" cy="506869"/>
            <a:chOff x="6801474" y="1968366"/>
            <a:chExt cx="245504" cy="802802"/>
          </a:xfrm>
        </p:grpSpPr>
        <p:sp>
          <p:nvSpPr>
            <p:cNvPr id="58" name="Google Shape;278;p4">
              <a:extLst>
                <a:ext uri="{FF2B5EF4-FFF2-40B4-BE49-F238E27FC236}">
                  <a16:creationId xmlns:a16="http://schemas.microsoft.com/office/drawing/2014/main" xmlns="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9" name="Google Shape;279;p4">
              <a:extLst>
                <a:ext uri="{FF2B5EF4-FFF2-40B4-BE49-F238E27FC236}">
                  <a16:creationId xmlns:a16="http://schemas.microsoft.com/office/drawing/2014/main" xmlns="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0" name="Google Shape;280;p4">
                <a:extLst>
                  <a:ext uri="{FF2B5EF4-FFF2-40B4-BE49-F238E27FC236}">
                    <a16:creationId xmlns:a16="http://schemas.microsoft.com/office/drawing/2014/main" xmlns="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81;p4">
                <a:extLst>
                  <a:ext uri="{FF2B5EF4-FFF2-40B4-BE49-F238E27FC236}">
                    <a16:creationId xmlns:a16="http://schemas.microsoft.com/office/drawing/2014/main" xmlns="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4459264" y="864820"/>
            <a:ext cx="41135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не превышает объемы прогнозируемых поступлений в Нацфонд от организаций нефтяного сектора при цене отсечения</a:t>
            </a:r>
          </a:p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kk-KZ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направляется на обеспечение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социального и инфраструктурного развития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576771" y="2759462"/>
            <a:ext cx="3893013" cy="479653"/>
            <a:chOff x="4715200" y="829774"/>
            <a:chExt cx="4215874" cy="4796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715200" y="829774"/>
              <a:ext cx="4215874" cy="479653"/>
              <a:chOff x="90829" y="598897"/>
              <a:chExt cx="6364523" cy="479653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69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0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1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669585" y="704972"/>
                <a:ext cx="57857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latin typeface="Arial" panose="020B0604020202020204" pitchFamily="34" charset="0"/>
                  </a:rPr>
                  <a:t>Рост чистых поступлений в Нацфонд</a:t>
                </a:r>
                <a:endParaRPr lang="ru-RU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259304" y="6920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6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596" y="945303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1"/>
          <p:cNvSpPr>
            <a:spLocks noChangeArrowheads="1"/>
          </p:cNvSpPr>
          <p:nvPr/>
        </p:nvSpPr>
        <p:spPr bwMode="auto">
          <a:xfrm>
            <a:off x="655560" y="1187153"/>
            <a:ext cx="2809491" cy="8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80" tIns="50789" rIns="101580" bIns="5078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С</a:t>
            </a:r>
            <a:r>
              <a:rPr lang="ru-RU" altLang="ru-RU" sz="3200" b="1" dirty="0" smtClean="0">
                <a:solidFill>
                  <a:srgbClr val="00B050"/>
                </a:solidFill>
                <a:sym typeface="Arial Narrow" panose="020B0606020202030204" pitchFamily="34" charset="0"/>
              </a:rPr>
              <a:t> 2 400 </a:t>
            </a: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млрд </a:t>
            </a:r>
            <a:r>
              <a:rPr lang="ru-RU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тенге</a:t>
            </a:r>
          </a:p>
          <a:p>
            <a:pPr algn="ctr"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утвержденный</a:t>
            </a:r>
            <a:endParaRPr lang="ru-RU" altLang="ru-RU" sz="1600" b="1" dirty="0">
              <a:solidFill>
                <a:prstClr val="black"/>
              </a:solidFill>
              <a:sym typeface="Arial Narrow" panose="020B0606020202030204" pitchFamily="34" charset="0"/>
            </a:endParaRPr>
          </a:p>
        </p:txBody>
      </p:sp>
      <p:sp>
        <p:nvSpPr>
          <p:cNvPr id="73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6772" y="867035"/>
            <a:ext cx="3831246" cy="1737801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C3D6261-C224-4FBC-B6E0-4EDC4CB82407}"/>
              </a:ext>
            </a:extLst>
          </p:cNvPr>
          <p:cNvSpPr txBox="1"/>
          <p:nvPr/>
        </p:nvSpPr>
        <p:spPr>
          <a:xfrm>
            <a:off x="557435" y="867430"/>
            <a:ext cx="393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Размер гарантированного трансферта из Нацфонда на 2023</a:t>
            </a:r>
            <a:r>
              <a:rPr lang="ru-RU" sz="140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ru-RU" sz="140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2025 годы 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95813" y="20847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cxnSp>
        <p:nvCxnSpPr>
          <p:cNvPr id="76" name="Google Shape;276;p4">
            <a:extLst>
              <a:ext uri="{FF2B5EF4-FFF2-40B4-BE49-F238E27FC236}">
                <a16:creationId xmlns:a16="http://schemas.microsoft.com/office/drawing/2014/main" xmlns="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479169" y="849872"/>
            <a:ext cx="0" cy="1740451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4084" y="2583739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6771" y="847296"/>
            <a:ext cx="3831247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57435" y="3249006"/>
            <a:ext cx="3912350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4697353" y="2778718"/>
            <a:ext cx="3875444" cy="471087"/>
            <a:chOff x="4694504" y="829774"/>
            <a:chExt cx="4196981" cy="471087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4694504" y="829774"/>
              <a:ext cx="4196981" cy="471087"/>
              <a:chOff x="59585" y="598897"/>
              <a:chExt cx="6336000" cy="471087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59585" y="598897"/>
                <a:ext cx="6336000" cy="471087"/>
                <a:chOff x="59585" y="598897"/>
                <a:chExt cx="6336000" cy="471087"/>
              </a:xfrm>
            </p:grpSpPr>
            <p:sp>
              <p:nvSpPr>
                <p:cNvPr id="86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gray">
                <a:xfrm>
                  <a:off x="59585" y="606898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7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054" y="598897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8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632" y="1044784"/>
                  <a:ext cx="6299999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84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843387" y="692057"/>
                <a:ext cx="540000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latin typeface="Arial" panose="020B0604020202020204" pitchFamily="34" charset="0"/>
                  </a:rPr>
                  <a:t>Рост валютных активов Нацфонда</a:t>
                </a:r>
                <a:endParaRPr lang="ru-RU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6340" y="6920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82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865" y="945303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4718050" y="3267504"/>
            <a:ext cx="3844636" cy="1233142"/>
            <a:chOff x="130125" y="3245140"/>
            <a:chExt cx="4185770" cy="1233142"/>
          </a:xfrm>
        </p:grpSpPr>
        <p:sp>
          <p:nvSpPr>
            <p:cNvPr id="90" name="Rectangle 286">
              <a:extLst>
                <a:ext uri="{FF2B5EF4-FFF2-40B4-BE49-F238E27FC236}">
                  <a16:creationId xmlns:a16="http://schemas.microsoft.com/office/drawing/2014/main" xmlns="" id="{90E8E612-AD68-4E7B-AD80-1CCB60BA4FAB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30125" y="3245140"/>
              <a:ext cx="4185770" cy="1233142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189" lvl="1" indent="0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1" name="object 6"/>
            <p:cNvSpPr txBox="1"/>
            <p:nvPr/>
          </p:nvSpPr>
          <p:spPr>
            <a:xfrm>
              <a:off x="264550" y="3585550"/>
              <a:ext cx="1491654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66,7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62481" y="3379680"/>
              <a:ext cx="9536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2023 год</a:t>
              </a:r>
              <a:endParaRPr lang="ru-RU" sz="1200" b="1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93" name="object 6"/>
            <p:cNvSpPr txBox="1"/>
            <p:nvPr/>
          </p:nvSpPr>
          <p:spPr>
            <a:xfrm>
              <a:off x="1788552" y="3584353"/>
              <a:ext cx="1491654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78,8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821263" y="3378281"/>
              <a:ext cx="8759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>
                  <a:solidFill>
                    <a:srgbClr val="002060"/>
                  </a:solidFill>
                  <a:latin typeface="Arial"/>
                  <a:cs typeface="Arial"/>
                </a:rPr>
                <a:t>2024 год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96753" y="4031517"/>
              <a:ext cx="7752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 smtClean="0">
                  <a:latin typeface="Arial" pitchFamily="34" charset="0"/>
                </a:rPr>
                <a:t>млрд</a:t>
              </a:r>
              <a:r>
                <a:rPr lang="en-US" sz="1200" b="1" i="1" dirty="0" smtClean="0">
                  <a:latin typeface="Arial" pitchFamily="34" charset="0"/>
                </a:rPr>
                <a:t> $</a:t>
              </a:r>
              <a:endParaRPr lang="ru-RU" sz="1200" b="1" i="1" dirty="0">
                <a:latin typeface="Arial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840794" y="4025834"/>
              <a:ext cx="7752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 smtClean="0">
                  <a:latin typeface="Arial" pitchFamily="34" charset="0"/>
                </a:rPr>
                <a:t>млрд</a:t>
              </a:r>
              <a:r>
                <a:rPr lang="en-US" sz="1200" b="1" i="1" dirty="0" smtClean="0">
                  <a:latin typeface="Arial" pitchFamily="34" charset="0"/>
                </a:rPr>
                <a:t> </a:t>
              </a:r>
              <a:r>
                <a:rPr lang="en-US" sz="1200" b="1" i="1" dirty="0">
                  <a:latin typeface="Arial" pitchFamily="34" charset="0"/>
                </a:rPr>
                <a:t>$</a:t>
              </a:r>
              <a:endParaRPr lang="ru-RU" sz="1200" b="1" i="1" dirty="0">
                <a:latin typeface="Arial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7594745" y="3397864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98" name="object 6"/>
          <p:cNvSpPr txBox="1"/>
          <p:nvPr/>
        </p:nvSpPr>
        <p:spPr>
          <a:xfrm>
            <a:off x="7596221" y="3613567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93,2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644146" y="4056867"/>
            <a:ext cx="712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млрд</a:t>
            </a:r>
            <a:r>
              <a:rPr lang="en-US" sz="1200" b="1" i="1" dirty="0" smtClean="0">
                <a:latin typeface="Arial" pitchFamily="34" charset="0"/>
              </a:rPr>
              <a:t> </a:t>
            </a:r>
            <a:r>
              <a:rPr lang="en-US" sz="1200" b="1" i="1" dirty="0">
                <a:latin typeface="Arial" pitchFamily="34" charset="0"/>
              </a:rPr>
              <a:t>$</a:t>
            </a:r>
            <a:endParaRPr lang="ru-RU" sz="1200" b="1" i="1" dirty="0">
              <a:latin typeface="Arial" pitchFamily="34" charset="0"/>
            </a:endParaRPr>
          </a:p>
        </p:txBody>
      </p:sp>
      <p:sp>
        <p:nvSpPr>
          <p:cNvPr id="100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5861609" y="370453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1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5765252" y="373798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2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7247678" y="3717296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3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7151321" y="3750746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4" name="object 6"/>
          <p:cNvSpPr txBox="1"/>
          <p:nvPr/>
        </p:nvSpPr>
        <p:spPr>
          <a:xfrm>
            <a:off x="7913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2,2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99090" y="141702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18213" y="20720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2213750" y="160839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115140" y="141067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51713" y="20593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0" name="object 6"/>
          <p:cNvSpPr txBox="1"/>
          <p:nvPr/>
        </p:nvSpPr>
        <p:spPr>
          <a:xfrm>
            <a:off x="35345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1,9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29590" y="141702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6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1658425" y="3700519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7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1562068" y="3733969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8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3086606" y="3713280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9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2990249" y="3746730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object 6"/>
          <p:cNvSpPr txBox="1"/>
          <p:nvPr/>
        </p:nvSpPr>
        <p:spPr>
          <a:xfrm>
            <a:off x="836864" y="3609914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4,0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26675" y="3404044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34090" y="4067913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33" name="object 6"/>
          <p:cNvSpPr txBox="1"/>
          <p:nvPr/>
        </p:nvSpPr>
        <p:spPr>
          <a:xfrm>
            <a:off x="2236662" y="3608717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5,7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170451" y="3402645"/>
            <a:ext cx="804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2134246" y="4062230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457737" y="3393848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137" name="object 6"/>
          <p:cNvSpPr txBox="1"/>
          <p:nvPr/>
        </p:nvSpPr>
        <p:spPr>
          <a:xfrm>
            <a:off x="3567501" y="3609551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6,8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471042" y="4064883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2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717954" y="2035761"/>
            <a:ext cx="3807099" cy="568897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908931" y="2388852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$/баррель</a:t>
            </a:r>
          </a:p>
        </p:txBody>
      </p:sp>
      <p:sp>
        <p:nvSpPr>
          <p:cNvPr id="114" name="object 6"/>
          <p:cNvSpPr txBox="1"/>
          <p:nvPr/>
        </p:nvSpPr>
        <p:spPr>
          <a:xfrm>
            <a:off x="5056608" y="2141743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48,9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966995" y="1993483"/>
            <a:ext cx="77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223377" y="2394534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$/баррель</a:t>
            </a:r>
          </a:p>
        </p:txBody>
      </p:sp>
      <p:sp>
        <p:nvSpPr>
          <p:cNvPr id="117" name="object 6"/>
          <p:cNvSpPr txBox="1"/>
          <p:nvPr/>
        </p:nvSpPr>
        <p:spPr>
          <a:xfrm>
            <a:off x="6375400" y="2135393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42,2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86455" y="1993149"/>
            <a:ext cx="77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  <a:endParaRPr lang="ru-RU" sz="1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514097" y="2390251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$/баррель</a:t>
            </a:r>
          </a:p>
        </p:txBody>
      </p:sp>
      <p:sp>
        <p:nvSpPr>
          <p:cNvPr id="120" name="object 6"/>
          <p:cNvSpPr txBox="1"/>
          <p:nvPr/>
        </p:nvSpPr>
        <p:spPr>
          <a:xfrm>
            <a:off x="7655424" y="2143142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40,3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565477" y="1993483"/>
            <a:ext cx="77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Arial"/>
                <a:cs typeface="Arial"/>
              </a:rPr>
              <a:t>2025 год</a:t>
            </a:r>
            <a:endParaRPr lang="ru-RU" sz="1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4709515" y="1772738"/>
            <a:ext cx="3838758" cy="261610"/>
            <a:chOff x="90829" y="555215"/>
            <a:chExt cx="6364524" cy="496408"/>
          </a:xfrm>
        </p:grpSpPr>
        <p:sp>
          <p:nvSpPr>
            <p:cNvPr id="139" name="Rectangle 286">
              <a:extLst>
                <a:ext uri="{FF2B5EF4-FFF2-40B4-BE49-F238E27FC236}">
                  <a16:creationId xmlns:a16="http://schemas.microsoft.com/office/drawing/2014/main" xmlns="" id="{96346146-8758-4B27-9047-53355E1E1E3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0829" y="612781"/>
              <a:ext cx="6336000" cy="432000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lvl="1">
                <a:defRPr/>
              </a:pPr>
              <a:endPara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25" name="Rectangle 35">
              <a:extLst>
                <a:ext uri="{FF2B5EF4-FFF2-40B4-BE49-F238E27FC236}">
                  <a16:creationId xmlns:a16="http://schemas.microsoft.com/office/drawing/2014/main" xmlns="" id="{535F39BC-8A02-4A7A-A119-4CF9D3BA4712}"/>
                </a:ext>
              </a:extLst>
            </p:cNvPr>
            <p:cNvSpPr/>
            <p:nvPr/>
          </p:nvSpPr>
          <p:spPr>
            <a:xfrm>
              <a:off x="111157" y="555215"/>
              <a:ext cx="6344196" cy="496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" algn="ctr">
                <a:spcBef>
                  <a:spcPts val="600"/>
                </a:spcBef>
                <a:spcAft>
                  <a:spcPts val="0"/>
                </a:spcAft>
              </a:pPr>
              <a:r>
                <a:rPr lang="ru-RU" sz="1100" b="1" dirty="0">
                  <a:latin typeface="Arial" panose="020B0604020202020204" pitchFamily="34" charset="0"/>
                </a:rPr>
                <a:t>Цена отсечения на нефть </a:t>
              </a:r>
            </a:p>
          </p:txBody>
        </p:sp>
      </p:grpSp>
      <p:sp>
        <p:nvSpPr>
          <p:cNvPr id="142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5921" y="1793816"/>
            <a:ext cx="3826800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7921" y="2006376"/>
            <a:ext cx="3826800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9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92799" y="220663"/>
            <a:ext cx="3180704" cy="311150"/>
          </a:xfrm>
        </p:spPr>
        <p:txBody>
          <a:bodyPr anchor="ctr"/>
          <a:lstStyle/>
          <a:p>
            <a:pPr marL="0" indent="0">
              <a:buNone/>
            </a:pP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условия</a:t>
            </a: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57BDE7-D458-B88B-A4BD-992F22A04770}"/>
              </a:ext>
            </a:extLst>
          </p:cNvPr>
          <p:cNvSpPr txBox="1"/>
          <p:nvPr/>
        </p:nvSpPr>
        <p:spPr>
          <a:xfrm>
            <a:off x="489228" y="754051"/>
            <a:ext cx="381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400" b="1" i="0" strike="noStrike" kern="1200" cap="none" spc="-1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Консенсус-прогноз по росту мировой экономики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(ООН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ВБ, МВФ)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57BDE7-D458-B88B-A4BD-992F22A04770}"/>
              </a:ext>
            </a:extLst>
          </p:cNvPr>
          <p:cNvSpPr txBox="1"/>
          <p:nvPr/>
        </p:nvSpPr>
        <p:spPr>
          <a:xfrm>
            <a:off x="773693" y="3072357"/>
            <a:ext cx="323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spc="-10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Цена на нефть </a:t>
            </a:r>
            <a:r>
              <a:rPr lang="ru-RU" sz="1400" spc="-10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400" spc="-1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 </a:t>
            </a:r>
            <a:r>
              <a:rPr lang="ru-RU" sz="1400" spc="-10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 </a:t>
            </a:r>
            <a:r>
              <a:rPr lang="ru-RU" sz="1100" i="1" spc="-10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100" i="1" spc="-10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Brent)</a:t>
            </a:r>
            <a:endParaRPr lang="ru-RU" sz="1400" i="1" spc="-1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619996" y="1139204"/>
          <a:ext cx="3240000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Rectangle 459">
            <a:extLst>
              <a:ext uri="{FF2B5EF4-FFF2-40B4-BE49-F238E27FC236}">
                <a16:creationId xmlns:a16="http://schemas.microsoft.com/office/drawing/2014/main" xmlns="" id="{24920537-FF24-4F8B-938D-33002A34B4B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78443" y="2741480"/>
            <a:ext cx="190500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>
              <a:solidFill>
                <a:srgbClr val="000000"/>
              </a:solidFill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ectangle 460">
            <a:extLst>
              <a:ext uri="{FF2B5EF4-FFF2-40B4-BE49-F238E27FC236}">
                <a16:creationId xmlns:a16="http://schemas.microsoft.com/office/drawing/2014/main" xmlns="" id="{AC1E4F7B-74A9-492B-A90D-284577A3AB9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313443" y="2741480"/>
            <a:ext cx="190500" cy="142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>
              <a:solidFill>
                <a:srgbClr val="000000"/>
              </a:solidFill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200C9A87-989E-45D4-82FF-24F35DF36DA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554743" y="2736717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7638" indent="-146050" defTabSz="684213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250" indent="-20002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69900" indent="-11747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3088" indent="-98425" defTabSz="684213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02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74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46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18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E"/>
              </a:buClr>
            </a:pPr>
            <a:r>
              <a:rPr lang="ru-RU" altLang="en-US" sz="800" dirty="0" smtClean="0">
                <a:solidFill>
                  <a:srgbClr val="000000"/>
                </a:solidFill>
                <a:ea typeface="MS PGothic" panose="020B0600070205080204" pitchFamily="34" charset="-128"/>
                <a:sym typeface="Segoe UI" panose="020B0502040204020203" pitchFamily="34" charset="0"/>
              </a:rPr>
              <a:t>2023 </a:t>
            </a:r>
            <a:r>
              <a:rPr lang="ru-RU" altLang="en-US" sz="800" dirty="0">
                <a:solidFill>
                  <a:srgbClr val="000000"/>
                </a:solidFill>
                <a:ea typeface="MS PGothic" panose="020B0600070205080204" pitchFamily="34" charset="-128"/>
                <a:sym typeface="Segoe UI" panose="020B0502040204020203" pitchFamily="34" charset="0"/>
              </a:rPr>
              <a:t>г.</a:t>
            </a:r>
            <a:endParaRPr lang="en-US" altLang="en-US" sz="800" dirty="0">
              <a:solidFill>
                <a:srgbClr val="000000"/>
              </a:solidFill>
              <a:ea typeface="MS PGothic" panose="020B0600070205080204" pitchFamily="34" charset="-128"/>
              <a:sym typeface="Segoe UI" panose="020B0502040204020203" pitchFamily="3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7346D39F-9B4C-49BE-B0C8-4B3C6B7FA1C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19743" y="2736717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7638" indent="-146050" defTabSz="684213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250" indent="-20002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69900" indent="-11747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3088" indent="-98425" defTabSz="684213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02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74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46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18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E"/>
              </a:buClr>
            </a:pPr>
            <a:r>
              <a:rPr lang="ru-RU" altLang="en-US" sz="800" dirty="0" smtClean="0">
                <a:solidFill>
                  <a:srgbClr val="000000"/>
                </a:solidFill>
                <a:ea typeface="MS PGothic" panose="020B0600070205080204" pitchFamily="34" charset="-128"/>
                <a:sym typeface="Segoe UI" panose="020B0502040204020203" pitchFamily="34" charset="0"/>
              </a:rPr>
              <a:t>2022 </a:t>
            </a:r>
            <a:r>
              <a:rPr lang="ru-RU" altLang="en-US" sz="800" dirty="0">
                <a:solidFill>
                  <a:srgbClr val="000000"/>
                </a:solidFill>
                <a:ea typeface="MS PGothic" panose="020B0600070205080204" pitchFamily="34" charset="-128"/>
                <a:sym typeface="Segoe UI" panose="020B0502040204020203" pitchFamily="34" charset="0"/>
              </a:rPr>
              <a:t>г.</a:t>
            </a:r>
            <a:endParaRPr lang="en-US" altLang="en-US" sz="800" dirty="0">
              <a:solidFill>
                <a:srgbClr val="000000"/>
              </a:solidFill>
              <a:ea typeface="MS PGothic" panose="020B0600070205080204" pitchFamily="34" charset="-128"/>
              <a:sym typeface="Segoe UI" panose="020B0502040204020203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619996" y="3288426"/>
          <a:ext cx="3240000" cy="155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57BDE7-D458-B88B-A4BD-992F22A04770}"/>
              </a:ext>
            </a:extLst>
          </p:cNvPr>
          <p:cNvSpPr txBox="1"/>
          <p:nvPr/>
        </p:nvSpPr>
        <p:spPr>
          <a:xfrm>
            <a:off x="131205" y="4820852"/>
            <a:ext cx="43969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консенсус-прогноз: </a:t>
            </a:r>
            <a:r>
              <a:rPr lang="ru-RU" sz="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ВБ, МВФ, АБР, ЕАБР, </a:t>
            </a:r>
            <a:r>
              <a:rPr lang="en-US" sz="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Fitch ratings, JP Morgan, Bank of America, EIA</a:t>
            </a:r>
            <a:endParaRPr lang="ru-RU" sz="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579">
            <a:extLst>
              <a:ext uri="{FF2B5EF4-FFF2-40B4-BE49-F238E27FC236}">
                <a16:creationId xmlns:a16="http://schemas.microsoft.com/office/drawing/2014/main" xmlns="" id="{8F27F3CA-5B12-442A-9BB1-921D4D0BEC6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626079" y="790575"/>
            <a:ext cx="4502539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28650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6286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6286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</a:pPr>
            <a:r>
              <a:rPr lang="ru-RU" altLang="en-US" sz="1400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Ключевой тренд – глобальная инфляция</a:t>
            </a:r>
            <a:endParaRPr lang="ru-RU" altLang="en-US" sz="140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6CABA58-5C08-4A5F-B18C-797015316BD5}"/>
              </a:ext>
            </a:extLst>
          </p:cNvPr>
          <p:cNvSpPr txBox="1"/>
          <p:nvPr/>
        </p:nvSpPr>
        <p:spPr>
          <a:xfrm>
            <a:off x="5259682" y="2273947"/>
            <a:ext cx="1613006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algn="ctr" defTabSz="914400" fontAlgn="auto">
              <a:spcBef>
                <a:spcPts val="0"/>
              </a:spcBef>
              <a:spcAft>
                <a:spcPts val="0"/>
              </a:spcAft>
              <a:defRPr sz="1600" b="1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Россия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F5D5561-508F-4516-8584-2F63112618B1}"/>
              </a:ext>
            </a:extLst>
          </p:cNvPr>
          <p:cNvSpPr txBox="1"/>
          <p:nvPr/>
        </p:nvSpPr>
        <p:spPr>
          <a:xfrm>
            <a:off x="5580729" y="1328350"/>
            <a:ext cx="978368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rPr>
              <a:t>США</a:t>
            </a:r>
            <a:endParaRPr lang="en-US" sz="1600" b="1" dirty="0">
              <a:ln w="6350" cap="flat">
                <a:noFill/>
                <a:miter lim="800000"/>
              </a:ln>
              <a:solidFill>
                <a:srgbClr val="0070C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8676385-A566-4840-9813-75A98A8681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60" y="1478007"/>
            <a:ext cx="576000" cy="372310"/>
          </a:xfrm>
          <a:prstGeom prst="rect">
            <a:avLst/>
          </a:prstGeom>
          <a:ln>
            <a:solidFill>
              <a:srgbClr val="FFFFFF">
                <a:lumMod val="75000"/>
              </a:srgbClr>
            </a:solidFill>
          </a:ln>
        </p:spPr>
      </p:pic>
      <p:pic>
        <p:nvPicPr>
          <p:cNvPr id="79" name="Picture 3" descr="C:\Users\Y.Serik.ECONOMY\Desktop\Для презентаций\Флаги стран и организации\russia.png">
            <a:extLst>
              <a:ext uri="{FF2B5EF4-FFF2-40B4-BE49-F238E27FC236}">
                <a16:creationId xmlns:a16="http://schemas.microsoft.com/office/drawing/2014/main" xmlns="" id="{7109DB74-124A-4805-A489-8009CAFF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60" y="230915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648227" y="1579771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28773" y="2567275"/>
            <a:ext cx="10438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44651" y="2540353"/>
            <a:ext cx="10438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F5D5561-508F-4516-8584-2F63112618B1}"/>
              </a:ext>
            </a:extLst>
          </p:cNvPr>
          <p:cNvSpPr txBox="1"/>
          <p:nvPr/>
        </p:nvSpPr>
        <p:spPr>
          <a:xfrm>
            <a:off x="7249832" y="2315854"/>
            <a:ext cx="148369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rPr>
              <a:t>Турция</a:t>
            </a:r>
            <a:endParaRPr lang="en-US" sz="1600" b="1" dirty="0">
              <a:ln w="6350" cap="flat">
                <a:noFill/>
                <a:miter lim="800000"/>
              </a:ln>
              <a:solidFill>
                <a:srgbClr val="0070C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Connector 124"/>
          <p:cNvCxnSpPr>
            <a:cxnSpLocks/>
          </p:cNvCxnSpPr>
          <p:nvPr/>
        </p:nvCxnSpPr>
        <p:spPr>
          <a:xfrm flipH="1">
            <a:off x="6692421" y="1249834"/>
            <a:ext cx="0" cy="1840888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</p:cxnSp>
      <p:cxnSp>
        <p:nvCxnSpPr>
          <p:cNvPr id="92" name="Straight Connector 124"/>
          <p:cNvCxnSpPr>
            <a:cxnSpLocks/>
          </p:cNvCxnSpPr>
          <p:nvPr/>
        </p:nvCxnSpPr>
        <p:spPr>
          <a:xfrm flipH="1">
            <a:off x="4956560" y="2150945"/>
            <a:ext cx="3776972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</p:cxnSp>
      <p:pic>
        <p:nvPicPr>
          <p:cNvPr id="94" name="Рисунок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68" y="2311108"/>
            <a:ext cx="576000" cy="57451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67" y="1318685"/>
            <a:ext cx="576000" cy="677062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F5D5561-508F-4516-8584-2F63112618B1}"/>
              </a:ext>
            </a:extLst>
          </p:cNvPr>
          <p:cNvSpPr txBox="1"/>
          <p:nvPr/>
        </p:nvSpPr>
        <p:spPr>
          <a:xfrm>
            <a:off x="7384025" y="1328350"/>
            <a:ext cx="131796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rPr>
              <a:t>Евросоюз</a:t>
            </a:r>
            <a:endParaRPr lang="en-US" sz="1600" b="1" dirty="0">
              <a:ln w="6350" cap="flat">
                <a:noFill/>
                <a:miter lim="800000"/>
              </a:ln>
              <a:solidFill>
                <a:srgbClr val="0070C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91157" y="1579771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0" name="Таблица 11">
            <a:extLst>
              <a:ext uri="{FF2B5EF4-FFF2-40B4-BE49-F238E27FC236}">
                <a16:creationId xmlns:a16="http://schemas.microsoft.com/office/drawing/2014/main" xmlns="" id="{60D9F426-80D4-4421-8B2C-C9200E0C1C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28185" y="3127883"/>
          <a:ext cx="4412631" cy="176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631">
                  <a:extLst>
                    <a:ext uri="{9D8B030D-6E8A-4147-A177-3AD203B41FA5}">
                      <a16:colId xmlns:a16="http://schemas.microsoft.com/office/drawing/2014/main" xmlns="" val="1354327339"/>
                    </a:ext>
                  </a:extLst>
                </a:gridCol>
              </a:tblGrid>
              <a:tr h="539028">
                <a:tc>
                  <a:txBody>
                    <a:bodyPr/>
                    <a:lstStyle/>
                    <a:p>
                      <a:pPr marL="540000" marR="0" lvl="2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Усиление разрывов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международных логистических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цепочек</a:t>
                      </a:r>
                      <a:endParaRPr kumimoji="0" lang="en-US" sz="10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428666"/>
                  </a:ext>
                </a:extLst>
              </a:tr>
              <a:tr h="690358">
                <a:tc>
                  <a:txBody>
                    <a:bodyPr/>
                    <a:lstStyle/>
                    <a:p>
                      <a:pPr marL="540000" marR="0" lvl="2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Переориентация инвестиционных потоков с развивающихся стран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ужесточением денежно-кредитной политики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развитых странах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024816"/>
                  </a:ext>
                </a:extLst>
              </a:tr>
              <a:tr h="539028">
                <a:tc>
                  <a:txBody>
                    <a:bodyPr/>
                    <a:lstStyle/>
                    <a:p>
                      <a:pPr marL="540000" marR="0" lvl="2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продовольствия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наступления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мирового продовольственного кризиса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194909"/>
                  </a:ext>
                </a:extLst>
              </a:tr>
            </a:tbl>
          </a:graphicData>
        </a:graphic>
      </p:graphicFrame>
      <p:sp>
        <p:nvSpPr>
          <p:cNvPr id="102" name="Oval 118">
            <a:extLst>
              <a:ext uri="{FF2B5EF4-FFF2-40B4-BE49-F238E27FC236}">
                <a16:creationId xmlns:a16="http://schemas.microsoft.com/office/drawing/2014/main" xmlns="" id="{D07676A6-FC51-4BF5-83CA-B26FE3A6B26B}"/>
              </a:ext>
            </a:extLst>
          </p:cNvPr>
          <p:cNvSpPr>
            <a:spLocks/>
          </p:cNvSpPr>
          <p:nvPr/>
        </p:nvSpPr>
        <p:spPr>
          <a:xfrm>
            <a:off x="4741393" y="4455197"/>
            <a:ext cx="300286" cy="300286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3" name="Oval 118">
            <a:extLst>
              <a:ext uri="{FF2B5EF4-FFF2-40B4-BE49-F238E27FC236}">
                <a16:creationId xmlns:a16="http://schemas.microsoft.com/office/drawing/2014/main" xmlns="" id="{7C6B9EA0-DDE5-4474-BB6E-DB89F0437500}"/>
              </a:ext>
            </a:extLst>
          </p:cNvPr>
          <p:cNvSpPr>
            <a:spLocks/>
          </p:cNvSpPr>
          <p:nvPr/>
        </p:nvSpPr>
        <p:spPr>
          <a:xfrm>
            <a:off x="4741393" y="3827474"/>
            <a:ext cx="300286" cy="300286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" name="Oval 118">
            <a:extLst>
              <a:ext uri="{FF2B5EF4-FFF2-40B4-BE49-F238E27FC236}">
                <a16:creationId xmlns:a16="http://schemas.microsoft.com/office/drawing/2014/main" xmlns="" id="{D6B72BB0-6E95-4C61-A29C-D2878D389B9F}"/>
              </a:ext>
            </a:extLst>
          </p:cNvPr>
          <p:cNvSpPr>
            <a:spLocks/>
          </p:cNvSpPr>
          <p:nvPr/>
        </p:nvSpPr>
        <p:spPr>
          <a:xfrm>
            <a:off x="4741393" y="3265914"/>
            <a:ext cx="300286" cy="300286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TextBox 579">
            <a:extLst>
              <a:ext uri="{FF2B5EF4-FFF2-40B4-BE49-F238E27FC236}">
                <a16:creationId xmlns:a16="http://schemas.microsoft.com/office/drawing/2014/main" xmlns="" id="{8F27F3CA-5B12-442A-9BB1-921D4D0BEC6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7063931" y="997756"/>
            <a:ext cx="1926806" cy="2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28650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6286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6286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</a:pPr>
            <a:r>
              <a:rPr lang="ru-RU" altLang="en-US" sz="800" i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(июль 2022 г. к июлю 2021 г.)</a:t>
            </a:r>
            <a:endParaRPr lang="ru-RU" altLang="en-US" sz="800" i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cxnSp>
        <p:nvCxnSpPr>
          <p:cNvPr id="112" name="Straight Connector 124"/>
          <p:cNvCxnSpPr>
            <a:cxnSpLocks/>
          </p:cNvCxnSpPr>
          <p:nvPr/>
        </p:nvCxnSpPr>
        <p:spPr>
          <a:xfrm flipH="1">
            <a:off x="581673" y="2988883"/>
            <a:ext cx="3776972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40484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7382524-F31A-D458-C005-D9560D61C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4370"/>
              </p:ext>
            </p:extLst>
          </p:nvPr>
        </p:nvGraphicFramePr>
        <p:xfrm>
          <a:off x="577314" y="718052"/>
          <a:ext cx="8106376" cy="3335787"/>
        </p:xfrm>
        <a:graphic>
          <a:graphicData uri="http://schemas.openxmlformats.org/drawingml/2006/table">
            <a:tbl>
              <a:tblPr/>
              <a:tblGrid>
                <a:gridCol w="237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664">
                  <a:extLst>
                    <a:ext uri="{9D8B030D-6E8A-4147-A177-3AD203B41FA5}">
                      <a16:colId xmlns:a16="http://schemas.microsoft.com/office/drawing/2014/main" xmlns="" val="510473310"/>
                    </a:ext>
                  </a:extLst>
                </a:gridCol>
                <a:gridCol w="870801">
                  <a:extLst>
                    <a:ext uri="{9D8B030D-6E8A-4147-A177-3AD203B41FA5}">
                      <a16:colId xmlns:a16="http://schemas.microsoft.com/office/drawing/2014/main" xmlns="" val="3189086999"/>
                    </a:ext>
                  </a:extLst>
                </a:gridCol>
                <a:gridCol w="902010">
                  <a:extLst>
                    <a:ext uri="{9D8B030D-6E8A-4147-A177-3AD203B41FA5}">
                      <a16:colId xmlns:a16="http://schemas.microsoft.com/office/drawing/2014/main" xmlns="" val="2100338133"/>
                    </a:ext>
                  </a:extLst>
                </a:gridCol>
                <a:gridCol w="1070049">
                  <a:extLst>
                    <a:ext uri="{9D8B030D-6E8A-4147-A177-3AD203B41FA5}">
                      <a16:colId xmlns:a16="http://schemas.microsoft.com/office/drawing/2014/main" xmlns="" val="1766555483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xmlns="" val="3079926441"/>
                    </a:ext>
                  </a:extLst>
                </a:gridCol>
                <a:gridCol w="877678">
                  <a:extLst>
                    <a:ext uri="{9D8B030D-6E8A-4147-A177-3AD203B41FA5}">
                      <a16:colId xmlns:a16="http://schemas.microsoft.com/office/drawing/2014/main" xmlns="" val="2421404704"/>
                    </a:ext>
                  </a:extLst>
                </a:gridCol>
                <a:gridCol w="1070361">
                  <a:extLst>
                    <a:ext uri="{9D8B030D-6E8A-4147-A177-3AD203B41FA5}">
                      <a16:colId xmlns:a16="http://schemas.microsoft.com/office/drawing/2014/main" xmlns="" val="62225009"/>
                    </a:ext>
                  </a:extLst>
                </a:gridCol>
              </a:tblGrid>
              <a:tr h="4578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сценарии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– 2027 гг.  </a:t>
                      </a:r>
                      <a:endParaRPr lang="ru-RU" sz="14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реальный рост ВВП</a:t>
                      </a:r>
                      <a:r>
                        <a:rPr lang="kk-KZ" sz="14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200" b="0" i="1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i="1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год)</a:t>
                      </a:r>
                      <a:endParaRPr lang="ru-RU" sz="1200" b="0" i="1" u="none" strike="noStrike" cap="non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– 2027 гг.</a:t>
                      </a:r>
                      <a:endParaRPr lang="ru-RU" sz="12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886945"/>
                  </a:ext>
                </a:extLst>
              </a:tr>
              <a:tr h="915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 на нефть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курс доллара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0" i="1" u="none" strike="noStrike" cap="none" baseline="0" dirty="0">
                        <a:solidFill>
                          <a:schemeClr val="tx1"/>
                        </a:solidFill>
                        <a:effectLst/>
                        <a:latin typeface="Lato Heavy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753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инфляция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913449"/>
                  </a:ext>
                </a:extLst>
              </a:tr>
              <a:tr h="65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cap="non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i="0" u="none" strike="noStrike" cap="non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Оптимистический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ru-RU" sz="20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cap="non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</a:t>
                      </a:r>
                      <a:r>
                        <a:rPr lang="ru-RU" sz="1600" b="1" i="0" u="none" strike="noStrike" kern="1200" cap="non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kern="1200" cap="non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7,5-9,5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4-5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3-4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8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226047"/>
                  </a:ext>
                </a:extLst>
              </a:tr>
              <a:tr h="65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cap="non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 i="0" u="none" strike="noStrike" cap="non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ru-RU" sz="20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cap="non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  <a:r>
                        <a:rPr lang="ru-RU" sz="1600" b="1" i="0" u="none" strike="noStrike" kern="1200" cap="non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kern="1200" cap="non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7,5-9,5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4-5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3-4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8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769198"/>
                  </a:ext>
                </a:extLst>
              </a:tr>
              <a:tr h="65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Пессимистический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ru-RU" sz="20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0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cap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  <a:r>
                        <a:rPr lang="ru-RU" sz="1600" b="1" i="0" u="none" strike="noStrike" kern="1200" cap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kern="1200" cap="non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7,5-9,5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4-5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3-4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8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148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F0188A-531A-BB0E-DB97-CCBCD2D8C117}"/>
              </a:ext>
            </a:extLst>
          </p:cNvPr>
          <p:cNvSpPr txBox="1"/>
          <p:nvPr/>
        </p:nvSpPr>
        <p:spPr>
          <a:xfrm>
            <a:off x="553616" y="4189719"/>
            <a:ext cx="8144819" cy="699986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lIns="0" tIns="36000" rIns="0" bIns="72000" rtlCol="0" anchor="ctr">
            <a:spAutoFit/>
          </a:bodyPr>
          <a:lstStyle/>
          <a:p>
            <a:pPr algn="ctr">
              <a:lnSpc>
                <a:spcPct val="120000"/>
              </a:lnSpc>
              <a:buClr>
                <a:srgbClr val="002060"/>
              </a:buClr>
              <a:buSzPct val="150000"/>
              <a:defRPr/>
            </a:pPr>
            <a:r>
              <a:rPr lang="ru-RU" sz="1600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С учетом консервативного подхода </a:t>
            </a:r>
            <a:r>
              <a:rPr lang="ru-RU" sz="1600" b="1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в качестве основы </a:t>
            </a:r>
            <a:r>
              <a:rPr lang="ru-RU" sz="1600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для </a:t>
            </a:r>
          </a:p>
          <a:p>
            <a:pPr algn="ctr">
              <a:lnSpc>
                <a:spcPct val="120000"/>
              </a:lnSpc>
              <a:buClr>
                <a:srgbClr val="002060"/>
              </a:buClr>
              <a:buSzPct val="150000"/>
              <a:defRPr/>
            </a:pPr>
            <a:r>
              <a:rPr lang="ru-RU" sz="1600" b="1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бюджетного планирования </a:t>
            </a:r>
            <a:r>
              <a:rPr lang="ru-RU" sz="1600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используется </a:t>
            </a:r>
            <a:r>
              <a:rPr lang="ru-RU" sz="1600" b="1" u="sng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базовый сценарий</a:t>
            </a:r>
            <a:endParaRPr lang="ru-RU" sz="1600" b="1" u="sng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1"/>
          </p:nvPr>
        </p:nvSpPr>
        <p:spPr>
          <a:xfrm>
            <a:off x="492799" y="220663"/>
            <a:ext cx="3482853" cy="311150"/>
          </a:xfrm>
        </p:spPr>
        <p:txBody>
          <a:bodyPr anchor="ctr"/>
          <a:lstStyle/>
          <a:p>
            <a:r>
              <a:rPr lang="ru-RU" dirty="0"/>
              <a:t>Сценарные условия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209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ru-RU" dirty="0"/>
              <a:t>Базовый сценарий прогноза </a:t>
            </a:r>
            <a:r>
              <a:rPr lang="ru-RU" dirty="0" smtClean="0"/>
              <a:t>макропоказателей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057E29A-F5A0-B872-B463-499D85E7B0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2000" y="703656"/>
          <a:ext cx="7906810" cy="4166251"/>
        </p:xfrm>
        <a:graphic>
          <a:graphicData uri="http://schemas.openxmlformats.org/drawingml/2006/table">
            <a:tbl>
              <a:tblPr/>
              <a:tblGrid>
                <a:gridCol w="2938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6244"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52" marR="725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Прогноз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000819"/>
                  </a:ext>
                </a:extLst>
              </a:tr>
              <a:tr h="226244"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52" marR="725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на нефть Brent</a:t>
                      </a:r>
                      <a:r>
                        <a:rPr lang="ru-RU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$/баррель</a:t>
                      </a:r>
                      <a:endParaRPr lang="ru-RU" sz="105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Расчетный курс тенге к доллару США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2593186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Инфляция</a:t>
                      </a:r>
                      <a:r>
                        <a:rPr lang="ru-RU" sz="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7,5-9,5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9398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добычи нефти</a:t>
                      </a:r>
                      <a:r>
                        <a:rPr lang="ru-RU" sz="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</a:t>
                      </a:r>
                      <a:r>
                        <a:rPr lang="ru-RU" sz="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тонн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85,7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92,6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80698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12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103 570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120 671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133 375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146 517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159 916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176 571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реальный рост ВВП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 на душу населения</a:t>
                      </a:r>
                      <a:r>
                        <a:rPr lang="ru-RU" sz="800" b="0" i="1" u="none" strike="noStrike" kern="12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$</a:t>
                      </a:r>
                    </a:p>
                  </a:txBody>
                  <a:tcPr marL="180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11 695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13 163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14 361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15 572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16 776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18 283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Сельское хозяйство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104,7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Промышленность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Горнодобывающая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104,5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Обрабатывающая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104,7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Строительство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Торговля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1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Транспорт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05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103,9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463">
                <a:tc gridSpan="7">
                  <a:txBody>
                    <a:bodyPr/>
                    <a:lstStyle/>
                    <a:p>
                      <a:pPr algn="ctr" rtl="0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739119"/>
                  </a:ext>
                </a:extLst>
              </a:tr>
              <a:tr h="226244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платежного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1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 товаров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81,6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84,6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1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 товаров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44,2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53,5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1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Сальдо торгового баланса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37,4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5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96913" y="180908"/>
            <a:ext cx="8460969" cy="311150"/>
          </a:xfrm>
        </p:spPr>
        <p:txBody>
          <a:bodyPr anchor="ctr"/>
          <a:lstStyle/>
          <a:p>
            <a:r>
              <a:rPr lang="ru-RU" dirty="0"/>
              <a:t>Имплементация </a:t>
            </a:r>
            <a:r>
              <a:rPr lang="ru-RU" dirty="0" smtClean="0"/>
              <a:t>подходов бережливой </a:t>
            </a:r>
            <a:r>
              <a:rPr lang="ru-RU" dirty="0"/>
              <a:t>бюджетной политики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19439"/>
              </p:ext>
            </p:extLst>
          </p:nvPr>
        </p:nvGraphicFramePr>
        <p:xfrm>
          <a:off x="659032" y="803797"/>
          <a:ext cx="7801155" cy="1044439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236719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I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Основные параметры бюджета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796235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Генерирование новых источников 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пополнения доходной базы</a:t>
                      </a:r>
                    </a:p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Концентрация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бюджетных расходов на приоритетных направлениях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социально-экономического развития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1161"/>
              </p:ext>
            </p:extLst>
          </p:nvPr>
        </p:nvGraphicFramePr>
        <p:xfrm>
          <a:off x="660363" y="1751297"/>
          <a:ext cx="7801155" cy="990600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88045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Применение контрцикличных бюджетных правил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Размер гарантированного трансферта 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будет превышать 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поступлений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прямых налогов в Нацфонд</a:t>
                      </a:r>
                    </a:p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расходов будет ограничен 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уровнем долгосрочного экономического роста,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увеличенного на цель по инфляции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4781"/>
              </p:ext>
            </p:extLst>
          </p:nvPr>
        </p:nvGraphicFramePr>
        <p:xfrm>
          <a:off x="661694" y="2841915"/>
          <a:ext cx="7801155" cy="792480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88045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III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Внедрение расширенного бюджета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Интеграция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 консолидированный бюджет двух внебюджетных фондов:</a:t>
                      </a:r>
                    </a:p>
                    <a:p>
                      <a:pPr marL="179388" indent="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Фонд социального медицинского страхования</a:t>
                      </a:r>
                    </a:p>
                    <a:p>
                      <a:pPr marL="179388" indent="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Государственный фонд социального страхования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16896"/>
              </p:ext>
            </p:extLst>
          </p:nvPr>
        </p:nvGraphicFramePr>
        <p:xfrm>
          <a:off x="660363" y="3723145"/>
          <a:ext cx="7801155" cy="1192475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236719">
                <a:tc>
                  <a:txBody>
                    <a:bodyPr/>
                    <a:lstStyle/>
                    <a:p>
                      <a:pPr marL="269875" marR="0" indent="-269875" algn="just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IV. Выпуск первого аналитического отчета о бюджетных рисках и долгосрочной устойчивости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796235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Отчет о бюджетных рисках – выявление и оценка подверженности экономики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внешним макроэкономическим рискам</a:t>
                      </a:r>
                    </a:p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Отчет о долгосрочной устойчивости государственных финансов –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фискальная политика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долгосрочной перспективе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0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8"/>
            <a:ext cx="8404067" cy="327292"/>
          </a:xfrm>
        </p:spPr>
        <p:txBody>
          <a:bodyPr anchor="ctr"/>
          <a:lstStyle/>
          <a:p>
            <a:r>
              <a:rPr lang="ru-RU" dirty="0" smtClean="0"/>
              <a:t>Темп роста доходов республиканского бюджета</a:t>
            </a:r>
            <a:endParaRPr lang="ru-RU" dirty="0"/>
          </a:p>
        </p:txBody>
      </p:sp>
      <p:grpSp>
        <p:nvGrpSpPr>
          <p:cNvPr id="57" name="Google Shape;277;p4">
            <a:extLst>
              <a:ext uri="{FF2B5EF4-FFF2-40B4-BE49-F238E27FC236}">
                <a16:creationId xmlns:a16="http://schemas.microsoft.com/office/drawing/2014/main" xmlns="" id="{A4890DB9-70ED-4B69-81EE-791E043F083E}"/>
              </a:ext>
            </a:extLst>
          </p:cNvPr>
          <p:cNvGrpSpPr/>
          <p:nvPr/>
        </p:nvGrpSpPr>
        <p:grpSpPr>
          <a:xfrm>
            <a:off x="4515694" y="1430390"/>
            <a:ext cx="169986" cy="506869"/>
            <a:chOff x="6801474" y="1968366"/>
            <a:chExt cx="245504" cy="802802"/>
          </a:xfrm>
        </p:grpSpPr>
        <p:sp>
          <p:nvSpPr>
            <p:cNvPr id="58" name="Google Shape;278;p4">
              <a:extLst>
                <a:ext uri="{FF2B5EF4-FFF2-40B4-BE49-F238E27FC236}">
                  <a16:creationId xmlns:a16="http://schemas.microsoft.com/office/drawing/2014/main" xmlns="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9" name="Google Shape;279;p4">
              <a:extLst>
                <a:ext uri="{FF2B5EF4-FFF2-40B4-BE49-F238E27FC236}">
                  <a16:creationId xmlns:a16="http://schemas.microsoft.com/office/drawing/2014/main" xmlns="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0" name="Google Shape;280;p4">
                <a:extLst>
                  <a:ext uri="{FF2B5EF4-FFF2-40B4-BE49-F238E27FC236}">
                    <a16:creationId xmlns:a16="http://schemas.microsoft.com/office/drawing/2014/main" xmlns="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81;p4">
                <a:extLst>
                  <a:ext uri="{FF2B5EF4-FFF2-40B4-BE49-F238E27FC236}">
                    <a16:creationId xmlns:a16="http://schemas.microsoft.com/office/drawing/2014/main" xmlns="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576770" y="2724236"/>
            <a:ext cx="3875565" cy="523220"/>
            <a:chOff x="4715200" y="794548"/>
            <a:chExt cx="4196980" cy="52322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715200" y="794548"/>
              <a:ext cx="4196980" cy="523220"/>
              <a:chOff x="90829" y="563671"/>
              <a:chExt cx="6336000" cy="523220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69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0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1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370614" y="563671"/>
                <a:ext cx="57857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b="1" dirty="0">
                    <a:latin typeface="Arial" panose="020B0604020202020204" pitchFamily="34" charset="0"/>
                  </a:rPr>
                  <a:t>Темп роста </a:t>
                </a:r>
                <a:r>
                  <a:rPr lang="ru-RU" sz="1400" b="1" dirty="0" smtClean="0">
                    <a:latin typeface="Arial" panose="020B0604020202020204" pitchFamily="34" charset="0"/>
                  </a:rPr>
                  <a:t>доходов республиканского бюджета</a:t>
                </a:r>
                <a:endParaRPr lang="ru-RU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0597" y="661908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6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039" y="912461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1"/>
          <p:cNvSpPr>
            <a:spLocks noChangeArrowheads="1"/>
          </p:cNvSpPr>
          <p:nvPr/>
        </p:nvSpPr>
        <p:spPr bwMode="auto">
          <a:xfrm>
            <a:off x="655560" y="1187153"/>
            <a:ext cx="2809491" cy="8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80" tIns="50789" rIns="101580" bIns="5078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С</a:t>
            </a:r>
            <a:r>
              <a:rPr lang="ru-RU" altLang="ru-RU" sz="3200" b="1" dirty="0" smtClean="0">
                <a:solidFill>
                  <a:srgbClr val="00B050"/>
                </a:solidFill>
                <a:sym typeface="Arial Narrow" panose="020B0606020202030204" pitchFamily="34" charset="0"/>
              </a:rPr>
              <a:t> 2 400 </a:t>
            </a: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млрд </a:t>
            </a:r>
            <a:r>
              <a:rPr lang="ru-RU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тенге</a:t>
            </a:r>
          </a:p>
          <a:p>
            <a:pPr algn="ctr"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утвержденный</a:t>
            </a:r>
            <a:endParaRPr lang="ru-RU" altLang="ru-RU" sz="1600" b="1" dirty="0">
              <a:solidFill>
                <a:prstClr val="black"/>
              </a:solidFill>
              <a:sym typeface="Arial Narrow" panose="020B0606020202030204" pitchFamily="34" charset="0"/>
            </a:endParaRPr>
          </a:p>
        </p:txBody>
      </p:sp>
      <p:sp>
        <p:nvSpPr>
          <p:cNvPr id="73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6772" y="867035"/>
            <a:ext cx="3831246" cy="1737801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C3D6261-C224-4FBC-B6E0-4EDC4CB82407}"/>
              </a:ext>
            </a:extLst>
          </p:cNvPr>
          <p:cNvSpPr txBox="1"/>
          <p:nvPr/>
        </p:nvSpPr>
        <p:spPr>
          <a:xfrm>
            <a:off x="557435" y="867430"/>
            <a:ext cx="393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Доходы республиканского бюджета </a:t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на 2023</a:t>
            </a:r>
            <a:r>
              <a:rPr lang="ru-RU" sz="140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ru-RU" sz="140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2025 годы 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2488" y="20847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cxnSp>
        <p:nvCxnSpPr>
          <p:cNvPr id="76" name="Google Shape;276;p4">
            <a:extLst>
              <a:ext uri="{FF2B5EF4-FFF2-40B4-BE49-F238E27FC236}">
                <a16:creationId xmlns:a16="http://schemas.microsoft.com/office/drawing/2014/main" xmlns="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479169" y="849872"/>
            <a:ext cx="0" cy="1740451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4084" y="2583739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6771" y="847296"/>
            <a:ext cx="3831247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57435" y="3249006"/>
            <a:ext cx="3912350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object 6"/>
          <p:cNvSpPr txBox="1"/>
          <p:nvPr/>
        </p:nvSpPr>
        <p:spPr>
          <a:xfrm>
            <a:off x="7151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13</a:t>
            </a:r>
            <a:r>
              <a:rPr lang="ru-RU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,9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99090" y="141702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94413" y="20720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2137550" y="160839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15,0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115140" y="141067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99338" y="20593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0" name="object 6"/>
          <p:cNvSpPr txBox="1"/>
          <p:nvPr/>
        </p:nvSpPr>
        <p:spPr>
          <a:xfrm>
            <a:off x="3458351" y="1614749"/>
            <a:ext cx="103886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16,3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29590" y="141702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6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1758397" y="3778374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7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1662040" y="3811824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8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3164380" y="3776807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9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3068023" y="3810257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object 6"/>
          <p:cNvSpPr txBox="1"/>
          <p:nvPr/>
        </p:nvSpPr>
        <p:spPr>
          <a:xfrm>
            <a:off x="606622" y="3723188"/>
            <a:ext cx="1072265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5"/>
              </a:spcBef>
            </a:pPr>
            <a:r>
              <a:rPr lang="kk-KZ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137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21872" y="3442144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3" name="object 6"/>
          <p:cNvSpPr txBox="1"/>
          <p:nvPr/>
        </p:nvSpPr>
        <p:spPr>
          <a:xfrm>
            <a:off x="2091709" y="3721664"/>
            <a:ext cx="906904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5"/>
              </a:spcBef>
            </a:pPr>
            <a:r>
              <a:rPr lang="ru-RU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108</a:t>
            </a:r>
            <a:r>
              <a:rPr lang="ru-RU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170451" y="3448696"/>
            <a:ext cx="804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465688" y="3450998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137" name="object 6"/>
          <p:cNvSpPr txBox="1"/>
          <p:nvPr/>
        </p:nvSpPr>
        <p:spPr>
          <a:xfrm>
            <a:off x="3393042" y="3731139"/>
            <a:ext cx="983171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5"/>
              </a:spcBef>
            </a:pPr>
            <a:r>
              <a:rPr lang="kk-KZ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109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697353" y="2757578"/>
            <a:ext cx="3875444" cy="523220"/>
            <a:chOff x="4694504" y="808634"/>
            <a:chExt cx="4196981" cy="523220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4694504" y="808634"/>
              <a:ext cx="4196981" cy="523220"/>
              <a:chOff x="59585" y="577757"/>
              <a:chExt cx="6336000" cy="523220"/>
            </a:xfrm>
          </p:grpSpPr>
          <p:grpSp>
            <p:nvGrpSpPr>
              <p:cNvPr id="117" name="Группа 116"/>
              <p:cNvGrpSpPr/>
              <p:nvPr/>
            </p:nvGrpSpPr>
            <p:grpSpPr>
              <a:xfrm>
                <a:off x="59585" y="598897"/>
                <a:ext cx="6336000" cy="471087"/>
                <a:chOff x="59585" y="598897"/>
                <a:chExt cx="6336000" cy="471087"/>
              </a:xfrm>
            </p:grpSpPr>
            <p:sp>
              <p:nvSpPr>
                <p:cNvPr id="132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gray">
                <a:xfrm>
                  <a:off x="59585" y="606898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135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054" y="598897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138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632" y="1044784"/>
                  <a:ext cx="6299999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119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843387" y="577757"/>
                <a:ext cx="5400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b="1" dirty="0">
                    <a:latin typeface="Arial" panose="020B0604020202020204" pitchFamily="34" charset="0"/>
                  </a:rPr>
                  <a:t>Рост доли собственных средств  бюджета</a:t>
                </a:r>
              </a:p>
            </p:txBody>
          </p:sp>
          <p:sp>
            <p:nvSpPr>
              <p:cNvPr id="120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6340" y="660253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116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945" y="904904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1" name="Группа 140"/>
          <p:cNvGrpSpPr/>
          <p:nvPr/>
        </p:nvGrpSpPr>
        <p:grpSpPr>
          <a:xfrm>
            <a:off x="4718050" y="3267504"/>
            <a:ext cx="3844636" cy="1233142"/>
            <a:chOff x="130125" y="3245140"/>
            <a:chExt cx="4185770" cy="1233142"/>
          </a:xfrm>
        </p:grpSpPr>
        <p:sp>
          <p:nvSpPr>
            <p:cNvPr id="144" name="Rectangle 286">
              <a:extLst>
                <a:ext uri="{FF2B5EF4-FFF2-40B4-BE49-F238E27FC236}">
                  <a16:creationId xmlns:a16="http://schemas.microsoft.com/office/drawing/2014/main" xmlns="" id="{90E8E612-AD68-4E7B-AD80-1CCB60BA4FAB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0125" y="3245140"/>
              <a:ext cx="4185770" cy="1233142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189" lvl="1" indent="0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5" name="object 6"/>
            <p:cNvSpPr txBox="1"/>
            <p:nvPr/>
          </p:nvSpPr>
          <p:spPr>
            <a:xfrm>
              <a:off x="304406" y="3690325"/>
              <a:ext cx="1491654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70</a:t>
              </a:r>
              <a:r>
                <a:rPr lang="kk-KZ" sz="28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%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262481" y="3427305"/>
              <a:ext cx="9536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2023 год</a:t>
              </a:r>
              <a:endParaRPr lang="ru-RU" sz="1200" b="1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6"/>
            <p:cNvSpPr txBox="1"/>
            <p:nvPr/>
          </p:nvSpPr>
          <p:spPr>
            <a:xfrm>
              <a:off x="1831835" y="3698653"/>
              <a:ext cx="1042598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73</a:t>
              </a:r>
              <a:r>
                <a:rPr lang="kk-KZ" sz="28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%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821263" y="3435431"/>
              <a:ext cx="8759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>
                  <a:solidFill>
                    <a:srgbClr val="002060"/>
                  </a:solidFill>
                  <a:latin typeface="Arial"/>
                  <a:cs typeface="Arial"/>
                </a:rPr>
                <a:t>2024 год</a:t>
              </a:r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7660621" y="3455014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150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5861609" y="379978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1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5765252" y="383323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2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7295303" y="3822071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3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7198946" y="3855521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4" name="object 6"/>
          <p:cNvSpPr txBox="1"/>
          <p:nvPr/>
        </p:nvSpPr>
        <p:spPr>
          <a:xfrm>
            <a:off x="7698162" y="3717744"/>
            <a:ext cx="91217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75</a:t>
            </a:r>
            <a:r>
              <a:rPr lang="kk-KZ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80" name="Таблица 21">
            <a:extLst>
              <a:ext uri="{FF2B5EF4-FFF2-40B4-BE49-F238E27FC236}">
                <a16:creationId xmlns:a16="http://schemas.microsoft.com/office/drawing/2014/main" xmlns="" id="{1FC2B25C-E289-41DF-84DA-8215795EE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15848"/>
              </p:ext>
            </p:extLst>
          </p:nvPr>
        </p:nvGraphicFramePr>
        <p:xfrm>
          <a:off x="4690345" y="853834"/>
          <a:ext cx="3866577" cy="1727630"/>
        </p:xfrm>
        <a:graphic>
          <a:graphicData uri="http://schemas.openxmlformats.org/drawingml/2006/table">
            <a:tbl>
              <a:tblPr/>
              <a:tblGrid>
                <a:gridCol w="3315604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00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Увеличение доходов на 2023 год относительно </a:t>
                      </a:r>
                      <a:br>
                        <a:rPr lang="ru-RU" altLang="ru-RU" sz="110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</a:br>
                      <a:r>
                        <a:rPr lang="ru-RU" altLang="ru-RU" sz="110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оценки 2022 года за счет</a:t>
                      </a:r>
                      <a:r>
                        <a:rPr lang="ru-RU" altLang="ru-RU" sz="1050" b="1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(в млрд ₸)</a:t>
                      </a:r>
                      <a:r>
                        <a:rPr lang="ru-RU" altLang="ru-RU" sz="110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0" marR="27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1713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увеличения темпов развития экономики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1 339 ,9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3054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внесения изменений в законодательство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ставок акцизов на табачные изделия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ставок на НДПИ, ставок на цифровой майнинг) </a:t>
                      </a: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284,9</a:t>
                      </a:r>
                    </a:p>
                  </a:txBody>
                  <a:tcPr marL="7144" marR="7144" marT="714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703135452"/>
                  </a:ext>
                </a:extLst>
              </a:tr>
              <a:tr h="218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улучшения налогового и таможенного администрирования и цифровизации</a:t>
                      </a: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812,6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94536342"/>
                  </a:ext>
                </a:extLst>
              </a:tr>
              <a:tr h="1649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 объема облагаемого экспорта нефти</a:t>
                      </a: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41,8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265778182"/>
                  </a:ext>
                </a:extLst>
              </a:tr>
              <a:tr h="1649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 курса тенге к доллару США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42,5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04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r>
                        <a:rPr kumimoji="0" lang="ru-RU" sz="9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</a:t>
                      </a:r>
                      <a:endParaRPr kumimoji="0" lang="ru-RU" sz="90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730,5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81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1984" y="2585070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8"/>
            <a:ext cx="8404067" cy="327292"/>
          </a:xfrm>
        </p:spPr>
        <p:txBody>
          <a:bodyPr anchor="ctr"/>
          <a:lstStyle/>
          <a:p>
            <a:r>
              <a:rPr lang="ru-RU" dirty="0" smtClean="0"/>
              <a:t>Темп роста расходов республиканского бюджета</a:t>
            </a:r>
            <a:endParaRPr lang="ru-RU" dirty="0"/>
          </a:p>
        </p:txBody>
      </p:sp>
      <p:grpSp>
        <p:nvGrpSpPr>
          <p:cNvPr id="57" name="Google Shape;277;p4">
            <a:extLst>
              <a:ext uri="{FF2B5EF4-FFF2-40B4-BE49-F238E27FC236}">
                <a16:creationId xmlns:a16="http://schemas.microsoft.com/office/drawing/2014/main" xmlns="" id="{A4890DB9-70ED-4B69-81EE-791E043F083E}"/>
              </a:ext>
            </a:extLst>
          </p:cNvPr>
          <p:cNvGrpSpPr/>
          <p:nvPr/>
        </p:nvGrpSpPr>
        <p:grpSpPr>
          <a:xfrm>
            <a:off x="4515694" y="1430390"/>
            <a:ext cx="169986" cy="506869"/>
            <a:chOff x="6801474" y="1968366"/>
            <a:chExt cx="245504" cy="802802"/>
          </a:xfrm>
        </p:grpSpPr>
        <p:sp>
          <p:nvSpPr>
            <p:cNvPr id="58" name="Google Shape;278;p4">
              <a:extLst>
                <a:ext uri="{FF2B5EF4-FFF2-40B4-BE49-F238E27FC236}">
                  <a16:creationId xmlns:a16="http://schemas.microsoft.com/office/drawing/2014/main" xmlns="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9" name="Google Shape;279;p4">
              <a:extLst>
                <a:ext uri="{FF2B5EF4-FFF2-40B4-BE49-F238E27FC236}">
                  <a16:creationId xmlns:a16="http://schemas.microsoft.com/office/drawing/2014/main" xmlns="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0" name="Google Shape;280;p4">
                <a:extLst>
                  <a:ext uri="{FF2B5EF4-FFF2-40B4-BE49-F238E27FC236}">
                    <a16:creationId xmlns:a16="http://schemas.microsoft.com/office/drawing/2014/main" xmlns="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81;p4">
                <a:extLst>
                  <a:ext uri="{FF2B5EF4-FFF2-40B4-BE49-F238E27FC236}">
                    <a16:creationId xmlns:a16="http://schemas.microsoft.com/office/drawing/2014/main" xmlns="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4459264" y="836245"/>
            <a:ext cx="41135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не превышает  предельный объем расходов </a:t>
            </a:r>
            <a:b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 контрцикличному бюджетному правилу</a:t>
            </a:r>
          </a:p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обеспечивает 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стабилизацию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темпа 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роста расходов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плановом периоде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уровне 16,4% к ВВП</a:t>
            </a:r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76771" y="2732187"/>
            <a:ext cx="3893014" cy="754053"/>
            <a:chOff x="4715200" y="802499"/>
            <a:chExt cx="4215875" cy="7540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715200" y="802499"/>
              <a:ext cx="4215875" cy="754053"/>
              <a:chOff x="90829" y="571622"/>
              <a:chExt cx="6364525" cy="754053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69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0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1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408243" y="571622"/>
                <a:ext cx="604711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200" b="1" dirty="0">
                    <a:latin typeface="Arial" panose="020B0604020202020204" pitchFamily="34" charset="0"/>
                  </a:rPr>
                  <a:t>Доля расходов, направленных </a:t>
                </a:r>
                <a:r>
                  <a:rPr lang="ru-RU" sz="1200" b="1" dirty="0" smtClean="0">
                    <a:latin typeface="Arial" panose="020B0604020202020204" pitchFamily="34" charset="0"/>
                  </a:rPr>
                  <a:t/>
                </a:r>
                <a:br>
                  <a:rPr lang="ru-RU" sz="1200" b="1" dirty="0" smtClean="0">
                    <a:latin typeface="Arial" panose="020B0604020202020204" pitchFamily="34" charset="0"/>
                  </a:rPr>
                </a:br>
                <a:r>
                  <a:rPr lang="ru-RU" sz="1200" b="1" dirty="0" smtClean="0">
                    <a:latin typeface="Arial" panose="020B0604020202020204" pitchFamily="34" charset="0"/>
                  </a:rPr>
                  <a:t>на реализацию стратегических </a:t>
                </a:r>
                <a:r>
                  <a:rPr lang="ru-RU" sz="1200" b="1" dirty="0">
                    <a:latin typeface="Arial" panose="020B0604020202020204" pitchFamily="34" charset="0"/>
                  </a:rPr>
                  <a:t>направлений</a:t>
                </a:r>
              </a:p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endParaRPr lang="ru-RU" sz="1400" b="1" dirty="0" smtClean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144624" y="6539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6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022" y="897678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1"/>
          <p:cNvSpPr>
            <a:spLocks noChangeArrowheads="1"/>
          </p:cNvSpPr>
          <p:nvPr/>
        </p:nvSpPr>
        <p:spPr bwMode="auto">
          <a:xfrm>
            <a:off x="655560" y="1187153"/>
            <a:ext cx="2809491" cy="8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80" tIns="50789" rIns="101580" bIns="5078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С</a:t>
            </a:r>
            <a:r>
              <a:rPr lang="ru-RU" altLang="ru-RU" sz="3200" b="1" dirty="0" smtClean="0">
                <a:solidFill>
                  <a:srgbClr val="00B050"/>
                </a:solidFill>
                <a:sym typeface="Arial Narrow" panose="020B0606020202030204" pitchFamily="34" charset="0"/>
              </a:rPr>
              <a:t> 2 400 </a:t>
            </a: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млрд </a:t>
            </a:r>
            <a:r>
              <a:rPr lang="ru-RU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тенге</a:t>
            </a:r>
          </a:p>
          <a:p>
            <a:pPr algn="ctr"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утвержденный</a:t>
            </a:r>
            <a:endParaRPr lang="ru-RU" altLang="ru-RU" sz="1600" b="1" dirty="0">
              <a:solidFill>
                <a:prstClr val="black"/>
              </a:solidFill>
              <a:sym typeface="Arial Narrow" panose="020B0606020202030204" pitchFamily="34" charset="0"/>
            </a:endParaRPr>
          </a:p>
        </p:txBody>
      </p:sp>
      <p:sp>
        <p:nvSpPr>
          <p:cNvPr id="73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6772" y="867035"/>
            <a:ext cx="3831246" cy="1737801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C3D6261-C224-4FBC-B6E0-4EDC4CB82407}"/>
              </a:ext>
            </a:extLst>
          </p:cNvPr>
          <p:cNvSpPr txBox="1"/>
          <p:nvPr/>
        </p:nvSpPr>
        <p:spPr>
          <a:xfrm>
            <a:off x="557435" y="867430"/>
            <a:ext cx="393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Расходы республиканского бюджета </a:t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на 2023</a:t>
            </a:r>
            <a:r>
              <a:rPr lang="ru-RU" sz="140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ru-RU" sz="140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2025 годы 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2488" y="20847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cxnSp>
        <p:nvCxnSpPr>
          <p:cNvPr id="76" name="Google Shape;276;p4">
            <a:extLst>
              <a:ext uri="{FF2B5EF4-FFF2-40B4-BE49-F238E27FC236}">
                <a16:creationId xmlns:a16="http://schemas.microsoft.com/office/drawing/2014/main" xmlns="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479169" y="849872"/>
            <a:ext cx="0" cy="1740451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4084" y="2583739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6771" y="847296"/>
            <a:ext cx="3831247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81288" y="3249006"/>
            <a:ext cx="3860073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object 6"/>
          <p:cNvSpPr txBox="1"/>
          <p:nvPr/>
        </p:nvSpPr>
        <p:spPr>
          <a:xfrm>
            <a:off x="7151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21,0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99090" y="141702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94413" y="20720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2137550" y="160839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21,6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115140" y="141067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99338" y="20593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0" name="object 6"/>
          <p:cNvSpPr txBox="1"/>
          <p:nvPr/>
        </p:nvSpPr>
        <p:spPr>
          <a:xfrm>
            <a:off x="34583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22,7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29590" y="141702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6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1782250" y="378632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7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1685893" y="381977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8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3172331" y="3800660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9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3075974" y="3834110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object 6"/>
          <p:cNvSpPr txBox="1"/>
          <p:nvPr/>
        </p:nvSpPr>
        <p:spPr>
          <a:xfrm>
            <a:off x="803729" y="3697213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59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45725" y="3442144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3" name="object 6"/>
          <p:cNvSpPr txBox="1"/>
          <p:nvPr/>
        </p:nvSpPr>
        <p:spPr>
          <a:xfrm>
            <a:off x="2205101" y="3694442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60</a:t>
            </a:r>
            <a:r>
              <a:rPr lang="ru-RU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170451" y="3440745"/>
            <a:ext cx="804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457737" y="3450998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137" name="object 6"/>
          <p:cNvSpPr txBox="1"/>
          <p:nvPr/>
        </p:nvSpPr>
        <p:spPr>
          <a:xfrm>
            <a:off x="3516890" y="3695276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59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2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717954" y="2019859"/>
            <a:ext cx="3862283" cy="568897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880992" y="2031583"/>
            <a:ext cx="828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38552" y="2050299"/>
            <a:ext cx="828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536624" y="2050633"/>
            <a:ext cx="828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Arial"/>
                <a:cs typeface="Arial"/>
              </a:rPr>
              <a:t>2025 год</a:t>
            </a: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4709515" y="1772738"/>
            <a:ext cx="3870722" cy="261610"/>
            <a:chOff x="90829" y="555215"/>
            <a:chExt cx="6417519" cy="496408"/>
          </a:xfrm>
        </p:grpSpPr>
        <p:sp>
          <p:nvSpPr>
            <p:cNvPr id="139" name="Rectangle 286">
              <a:extLst>
                <a:ext uri="{FF2B5EF4-FFF2-40B4-BE49-F238E27FC236}">
                  <a16:creationId xmlns:a16="http://schemas.microsoft.com/office/drawing/2014/main" xmlns="" id="{96346146-8758-4B27-9047-53355E1E1E3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90829" y="612782"/>
              <a:ext cx="6417519" cy="432001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lvl="1">
                <a:defRPr/>
              </a:pPr>
              <a:endPara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25" name="Rectangle 35">
              <a:extLst>
                <a:ext uri="{FF2B5EF4-FFF2-40B4-BE49-F238E27FC236}">
                  <a16:creationId xmlns:a16="http://schemas.microsoft.com/office/drawing/2014/main" xmlns="" id="{535F39BC-8A02-4A7A-A119-4CF9D3BA4712}"/>
                </a:ext>
              </a:extLst>
            </p:cNvPr>
            <p:cNvSpPr/>
            <p:nvPr/>
          </p:nvSpPr>
          <p:spPr>
            <a:xfrm>
              <a:off x="111157" y="555215"/>
              <a:ext cx="6344196" cy="496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" algn="ctr">
                <a:spcBef>
                  <a:spcPts val="600"/>
                </a:spcBef>
                <a:spcAft>
                  <a:spcPts val="0"/>
                </a:spcAft>
              </a:pPr>
              <a:r>
                <a:rPr lang="ru-RU" sz="1100" b="1" dirty="0" smtClean="0">
                  <a:latin typeface="Arial" panose="020B0604020202020204" pitchFamily="34" charset="0"/>
                </a:rPr>
                <a:t>Темп роста расходов</a:t>
              </a:r>
              <a:endParaRPr lang="ru-RU" sz="11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42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5921" y="1793815"/>
            <a:ext cx="3874316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7920" y="2006375"/>
            <a:ext cx="3862731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object 6"/>
          <p:cNvSpPr txBox="1"/>
          <p:nvPr/>
        </p:nvSpPr>
        <p:spPr>
          <a:xfrm>
            <a:off x="4875633" y="2198893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111,8</a:t>
            </a:r>
            <a:r>
              <a:rPr lang="kk-KZ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4" name="object 6"/>
          <p:cNvSpPr txBox="1"/>
          <p:nvPr/>
        </p:nvSpPr>
        <p:spPr>
          <a:xfrm>
            <a:off x="6251575" y="2202068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107,4</a:t>
            </a:r>
            <a:r>
              <a:rPr lang="kk-KZ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0" name="object 6"/>
          <p:cNvSpPr txBox="1"/>
          <p:nvPr/>
        </p:nvSpPr>
        <p:spPr>
          <a:xfrm>
            <a:off x="7522074" y="2200292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106,4</a:t>
            </a:r>
            <a:r>
              <a:rPr lang="kk-KZ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4704671" y="2733518"/>
            <a:ext cx="3893013" cy="506928"/>
            <a:chOff x="4715200" y="802499"/>
            <a:chExt cx="4215874" cy="506928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4715200" y="802499"/>
              <a:ext cx="4215874" cy="506928"/>
              <a:chOff x="90829" y="571622"/>
              <a:chExt cx="6364523" cy="506928"/>
            </a:xfrm>
          </p:grpSpPr>
          <p:grpSp>
            <p:nvGrpSpPr>
              <p:cNvPr id="82" name="Группа 81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85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6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7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83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669585" y="571622"/>
                <a:ext cx="5785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200" b="1" dirty="0">
                    <a:latin typeface="Arial" panose="020B0604020202020204" pitchFamily="34" charset="0"/>
                  </a:rPr>
                  <a:t>Уровень гармонизации стратегического и бюджетного планирования</a:t>
                </a:r>
              </a:p>
            </p:txBody>
          </p:sp>
          <p:sp>
            <p:nvSpPr>
              <p:cNvPr id="84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0597" y="6539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81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061" y="897678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21776" y="3242386"/>
            <a:ext cx="3852056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object 6"/>
          <p:cNvSpPr txBox="1"/>
          <p:nvPr/>
        </p:nvSpPr>
        <p:spPr>
          <a:xfrm>
            <a:off x="5909602" y="3706495"/>
            <a:ext cx="1370086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96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95941" y="3443475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2" name="object 6"/>
          <p:cNvSpPr txBox="1"/>
          <p:nvPr/>
        </p:nvSpPr>
        <p:spPr>
          <a:xfrm>
            <a:off x="6921375" y="3695773"/>
            <a:ext cx="1370086" cy="44691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97</a:t>
            </a:r>
            <a:r>
              <a:rPr lang="ru-RU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862872" y="3450027"/>
            <a:ext cx="804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год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776461" y="3452329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95" name="object 6"/>
          <p:cNvSpPr txBox="1"/>
          <p:nvPr/>
        </p:nvSpPr>
        <p:spPr>
          <a:xfrm>
            <a:off x="7899222" y="3696607"/>
            <a:ext cx="1491653" cy="44691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6" name="object 6"/>
          <p:cNvSpPr txBox="1"/>
          <p:nvPr/>
        </p:nvSpPr>
        <p:spPr>
          <a:xfrm>
            <a:off x="4845499" y="3707826"/>
            <a:ext cx="1370086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91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731838" y="3444806"/>
            <a:ext cx="875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2021 год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8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5663669" y="3787656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9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5567312" y="3821106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0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6681397" y="377970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1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6585040" y="381315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2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7699125" y="377970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3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7602768" y="381315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ru-RU" dirty="0"/>
              <a:t>Прогноз республиканского бюджета на </a:t>
            </a:r>
            <a:r>
              <a:rPr lang="ru-RU" dirty="0" smtClean="0"/>
              <a:t>2023</a:t>
            </a:r>
            <a:r>
              <a:rPr lang="ru-RU" dirty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/>
              <a:t>–</a:t>
            </a:r>
            <a:r>
              <a:rPr lang="ru-RU" dirty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 smtClean="0"/>
              <a:t>2025 </a:t>
            </a:r>
            <a:r>
              <a:rPr lang="ru-RU" dirty="0"/>
              <a:t>годы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81935" y="584716"/>
            <a:ext cx="791801" cy="215221"/>
          </a:xfrm>
          <a:prstGeom prst="rect">
            <a:avLst/>
          </a:prstGeom>
        </p:spPr>
        <p:txBody>
          <a:bodyPr wrap="none" lIns="91240" tIns="45610" rIns="91240" bIns="45610">
            <a:spAutoFit/>
          </a:bodyPr>
          <a:lstStyle/>
          <a:p>
            <a:pPr algn="r" defTabSz="686013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kk-KZ" sz="800" i="1" dirty="0" smtClean="0">
                <a:solidFill>
                  <a:prstClr val="black"/>
                </a:solidFill>
                <a:latin typeface="Arial" pitchFamily="34" charset="0"/>
              </a:rPr>
              <a:t>млрд </a:t>
            </a:r>
            <a:r>
              <a:rPr lang="kk-KZ" sz="800" i="1" dirty="0">
                <a:solidFill>
                  <a:prstClr val="black"/>
                </a:solidFill>
                <a:latin typeface="Arial" pitchFamily="34" charset="0"/>
              </a:rPr>
              <a:t>тенге</a:t>
            </a:r>
            <a:endParaRPr lang="ru-RU" sz="800" i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21">
            <a:extLst>
              <a:ext uri="{FF2B5EF4-FFF2-40B4-BE49-F238E27FC236}">
                <a16:creationId xmlns:a16="http://schemas.microsoft.com/office/drawing/2014/main" xmlns="" id="{1FC2B25C-E289-41DF-84DA-8215795EE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3744"/>
              </p:ext>
            </p:extLst>
          </p:nvPr>
        </p:nvGraphicFramePr>
        <p:xfrm>
          <a:off x="584791" y="779525"/>
          <a:ext cx="7932514" cy="4142340"/>
        </p:xfrm>
        <a:graphic>
          <a:graphicData uri="http://schemas.openxmlformats.org/drawingml/2006/table">
            <a:tbl>
              <a:tblPr/>
              <a:tblGrid>
                <a:gridCol w="3411100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xmlns="" val="1308766989"/>
                    </a:ext>
                  </a:extLst>
                </a:gridCol>
                <a:gridCol w="1234203">
                  <a:extLst>
                    <a:ext uri="{9D8B030D-6E8A-4147-A177-3AD203B41FA5}">
                      <a16:colId xmlns:a16="http://schemas.microsoft.com/office/drawing/2014/main" xmlns="" val="3626246447"/>
                    </a:ext>
                  </a:extLst>
                </a:gridCol>
                <a:gridCol w="113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3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0033">
                <a:tc rowSpan="2">
                  <a:txBody>
                    <a:bodyPr/>
                    <a:lstStyle/>
                    <a:p>
                      <a:pPr algn="ctr" fontAlgn="ctr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20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Уточненный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849064324"/>
                  </a:ext>
                </a:extLst>
              </a:tr>
              <a:tr h="210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I. </a:t>
                      </a:r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15 817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18 158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18 975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451">
                <a:tc>
                  <a:txBody>
                    <a:bodyPr/>
                    <a:lstStyle/>
                    <a:p>
                      <a:pPr marL="0" algn="l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(без учета трансфертов)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10 162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13 911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15 020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16 303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89659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157784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Налоговые 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13 559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14 725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16 002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0129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Неналоговые 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581143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 от продажи основного капитала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959461"/>
                  </a:ext>
                </a:extLst>
              </a:tr>
              <a:tr h="210451">
                <a:tc>
                  <a:txBody>
                    <a:bodyPr/>
                    <a:lstStyle/>
                    <a:p>
                      <a:pPr marL="0" lvl="0" algn="l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Поступления трансфертов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5 503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62077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Гарантированный трансферт из Нацфонда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562452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Целевой трансферт из Нацфонда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9518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бюджетные изъятия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41901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обратный трансферт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791736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71438" indent="-71438" algn="l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905230"/>
                  </a:ext>
                </a:extLst>
              </a:tr>
              <a:tr h="210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21 647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22 660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135452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27870"/>
                  </a:ext>
                </a:extLst>
              </a:tr>
              <a:tr h="210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</a:t>
                      </a:r>
                      <a:r>
                        <a:rPr lang="en-US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Дефицит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-2 978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-3 489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-3 685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536342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-2,6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311717"/>
                  </a:ext>
                </a:extLst>
              </a:tr>
              <a:tr h="210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IV.</a:t>
                      </a:r>
                      <a:r>
                        <a:rPr lang="en-US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Ненефтяной дефицит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-9 343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-8 161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-7 864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-7 822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778182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72378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endParaRPr lang="ru-RU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81011" y="220663"/>
            <a:ext cx="8460969" cy="311150"/>
          </a:xfrm>
        </p:spPr>
        <p:txBody>
          <a:bodyPr anchor="ctr"/>
          <a:lstStyle/>
          <a:p>
            <a:r>
              <a:rPr lang="ru-RU" dirty="0"/>
              <a:t>Прогноз консолидированного бюджета на 2023-2025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37829" y="584716"/>
            <a:ext cx="835907" cy="219080"/>
          </a:xfrm>
          <a:prstGeom prst="rect">
            <a:avLst/>
          </a:prstGeom>
        </p:spPr>
        <p:txBody>
          <a:bodyPr wrap="none" lIns="91240" tIns="45610" rIns="91240" bIns="45610">
            <a:spAutoFit/>
          </a:bodyPr>
          <a:lstStyle/>
          <a:p>
            <a:pPr algn="r" defTabSz="686013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kk-KZ" sz="800" i="1" dirty="0">
                <a:solidFill>
                  <a:prstClr val="black"/>
                </a:solidFill>
                <a:latin typeface="Arial" pitchFamily="34" charset="0"/>
              </a:rPr>
              <a:t>млрд. тенге</a:t>
            </a:r>
            <a:endParaRPr lang="ru-RU" sz="800" i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21">
            <a:extLst>
              <a:ext uri="{FF2B5EF4-FFF2-40B4-BE49-F238E27FC236}">
                <a16:creationId xmlns:a16="http://schemas.microsoft.com/office/drawing/2014/main" xmlns="" id="{1FC2B25C-E289-41DF-84DA-8215795EE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42715"/>
              </p:ext>
            </p:extLst>
          </p:nvPr>
        </p:nvGraphicFramePr>
        <p:xfrm>
          <a:off x="606057" y="776105"/>
          <a:ext cx="7910622" cy="4081192"/>
        </p:xfrm>
        <a:graphic>
          <a:graphicData uri="http://schemas.openxmlformats.org/drawingml/2006/table">
            <a:tbl>
              <a:tblPr/>
              <a:tblGrid>
                <a:gridCol w="3401687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1023670">
                  <a:extLst>
                    <a:ext uri="{9D8B030D-6E8A-4147-A177-3AD203B41FA5}">
                      <a16:colId xmlns:a16="http://schemas.microsoft.com/office/drawing/2014/main" xmlns="" val="1308766989"/>
                    </a:ext>
                  </a:extLst>
                </a:gridCol>
                <a:gridCol w="1230797">
                  <a:extLst>
                    <a:ext uri="{9D8B030D-6E8A-4147-A177-3AD203B41FA5}">
                      <a16:colId xmlns:a16="http://schemas.microsoft.com/office/drawing/2014/main" xmlns="" val="3626246447"/>
                    </a:ext>
                  </a:extLst>
                </a:gridCol>
                <a:gridCol w="1127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243">
                <a:tc rowSpan="2">
                  <a:txBody>
                    <a:bodyPr/>
                    <a:lstStyle/>
                    <a:p>
                      <a:pPr algn="ctr" fontAlgn="ctr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166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Оценка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849064324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20 978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735</a:t>
                      </a:r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198</a:t>
                      </a:r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739</a:t>
                      </a:r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23,0</a:t>
                      </a:r>
                      <a:endParaRPr lang="ru-RU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Нефтяные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7 471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7 909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9 411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01295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Ненефтяные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13 506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581143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22 603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868</a:t>
                      </a:r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915</a:t>
                      </a:r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536</a:t>
                      </a:r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13545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22,3</a:t>
                      </a:r>
                      <a:endParaRPr lang="ru-RU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20,2</a:t>
                      </a:r>
                      <a:endParaRPr lang="ru-RU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27870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Баланс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-1 625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2 283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3 202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53634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311717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IV.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Ненефтяной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баланс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-9 096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-6 348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-6 209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77818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723785"/>
                  </a:ext>
                </a:extLst>
              </a:tr>
              <a:tr h="252260">
                <a:tc gridSpan="5">
                  <a:txBody>
                    <a:bodyPr/>
                    <a:lstStyle/>
                    <a:p>
                      <a:pPr marL="0" marR="0" lvl="0" indent="0" algn="ctr" defTabSz="68750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Фонд социального медицинского страхования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1 028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1 140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1 263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1 063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1 133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Баланс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endParaRPr lang="ru-RU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9397">
                <a:tc gridSpan="5">
                  <a:txBody>
                    <a:bodyPr/>
                    <a:lstStyle/>
                    <a:p>
                      <a:pPr marL="0" marR="0" lvl="0" indent="177800" algn="ctr" defTabSz="6873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Государственный фонд социального страхования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1 251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1 251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6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p.kkMz72PdcqAyjTykx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5j0vY3Elff640_.MqtZ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UtV4Mw.cWnDRKMl6G2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wFyJ7U_WL3ODtAXF.Sz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54457147863906"/>
  <p:tag name="LEFT" val="181.5313"/>
  <p:tag name="WIDTH" val="162.1562"/>
  <p:tag name="HEIGHT" val="19.38748"/>
  <p:tag name="TOP" val="99.268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54457147863906"/>
  <p:tag name="LEFT" val="181.5313"/>
  <p:tag name="WIDTH" val="162.1562"/>
  <p:tag name="HEIGHT" val="19.38748"/>
  <p:tag name="TOP" val="99.2687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heme/theme1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KZ">
      <a:majorFont>
        <a:latin typeface="Segoe UI Black"/>
        <a:ea typeface="ＭＳ Ｐゴシック"/>
        <a:cs typeface=""/>
      </a:majorFont>
      <a:minorFont>
        <a:latin typeface="Segoe UI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aseform_MSW_4x3.potx" id="{C56514F7-67AD-450E-B572-0C50D0AF1509}" vid="{7CC19030-A8AE-402F-9023-FE9C893D7F2D}"/>
    </a:ext>
  </a:extLst>
</a:theme>
</file>

<file path=ppt/theme/theme12.xml><?xml version="1.0" encoding="utf-8"?>
<a:theme xmlns:a="http://schemas.openxmlformats.org/drawingml/2006/main" name="5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28219</TotalTime>
  <Words>1441</Words>
  <Application>Microsoft Office PowerPoint</Application>
  <PresentationFormat>Экран (16:9)</PresentationFormat>
  <Paragraphs>563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1_2. Дополнительные</vt:lpstr>
      <vt:lpstr>2_2. Дополнительные</vt:lpstr>
      <vt:lpstr>3_2. Дополнительные</vt:lpstr>
      <vt:lpstr>8_2. Дополнительные</vt:lpstr>
      <vt:lpstr>9_2. Дополнительные</vt:lpstr>
      <vt:lpstr>14_2. Дополнительные</vt:lpstr>
      <vt:lpstr>4_2. Дополнительные</vt:lpstr>
      <vt:lpstr>16_2. Дополнительные</vt:lpstr>
      <vt:lpstr>1_СЛАЙДЫ</vt:lpstr>
      <vt:lpstr>Заседание Правительства</vt:lpstr>
      <vt:lpstr>Firm Format - template_Blue</vt:lpstr>
      <vt:lpstr>5_2. Дополнительные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Нурлан Бекенов</cp:lastModifiedBy>
  <cp:revision>5155</cp:revision>
  <cp:lastPrinted>2022-09-06T07:36:08Z</cp:lastPrinted>
  <dcterms:created xsi:type="dcterms:W3CDTF">2017-09-18T08:04:07Z</dcterms:created>
  <dcterms:modified xsi:type="dcterms:W3CDTF">2022-09-06T13:27:39Z</dcterms:modified>
</cp:coreProperties>
</file>