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97" r:id="rId2"/>
    <p:sldId id="302" r:id="rId3"/>
    <p:sldId id="313" r:id="rId4"/>
    <p:sldId id="303" r:id="rId5"/>
    <p:sldId id="306" r:id="rId6"/>
    <p:sldId id="310" r:id="rId7"/>
    <p:sldId id="311" r:id="rId8"/>
    <p:sldId id="312" r:id="rId9"/>
  </p:sldIdLst>
  <p:sldSz cx="12192000" cy="6858000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зым Бауыржанкызы Маман" initials="НБМ" lastIdx="1" clrIdx="0">
    <p:extLst>
      <p:ext uri="{19B8F6BF-5375-455C-9EA6-DF929625EA0E}">
        <p15:presenceInfo xmlns:p15="http://schemas.microsoft.com/office/powerpoint/2012/main" userId="S-1-5-21-3132570165-2898613162-186165057-22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4F8A"/>
    <a:srgbClr val="0066CC"/>
    <a:srgbClr val="CC3300"/>
    <a:srgbClr val="FF3300"/>
    <a:srgbClr val="CDE6FF"/>
    <a:srgbClr val="AFDDFF"/>
    <a:srgbClr val="DCBABA"/>
    <a:srgbClr val="CCFFFF"/>
    <a:srgbClr val="D5F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9" autoAdjust="0"/>
    <p:restoredTop sz="94660"/>
  </p:normalViewPr>
  <p:slideViewPr>
    <p:cSldViewPr snapToGrid="0">
      <p:cViewPr>
        <p:scale>
          <a:sx n="62" d="100"/>
          <a:sy n="62" d="100"/>
        </p:scale>
        <p:origin x="42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6"/>
            <a:ext cx="2921582" cy="495507"/>
          </a:xfrm>
          <a:prstGeom prst="rect">
            <a:avLst/>
          </a:prstGeom>
        </p:spPr>
        <p:txBody>
          <a:bodyPr vert="horz" lIns="90673" tIns="45338" rIns="90673" bIns="4533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5" y="6"/>
            <a:ext cx="2921582" cy="495507"/>
          </a:xfrm>
          <a:prstGeom prst="rect">
            <a:avLst/>
          </a:prstGeom>
        </p:spPr>
        <p:txBody>
          <a:bodyPr vert="horz" lIns="90673" tIns="45338" rIns="90673" bIns="45338" rtlCol="0"/>
          <a:lstStyle>
            <a:lvl1pPr algn="r">
              <a:defRPr sz="1200"/>
            </a:lvl1pPr>
          </a:lstStyle>
          <a:p>
            <a:fld id="{767ED45D-A506-4B7E-AB1F-8DC6FC8A7DB2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5075"/>
            <a:ext cx="59229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73" tIns="45338" rIns="90673" bIns="453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752752"/>
            <a:ext cx="5393690" cy="3888611"/>
          </a:xfrm>
          <a:prstGeom prst="rect">
            <a:avLst/>
          </a:prstGeom>
        </p:spPr>
        <p:txBody>
          <a:bodyPr vert="horz" lIns="90673" tIns="45338" rIns="90673" bIns="4533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80334"/>
            <a:ext cx="2921582" cy="495506"/>
          </a:xfrm>
          <a:prstGeom prst="rect">
            <a:avLst/>
          </a:prstGeom>
        </p:spPr>
        <p:txBody>
          <a:bodyPr vert="horz" lIns="90673" tIns="45338" rIns="90673" bIns="4533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5" y="9380334"/>
            <a:ext cx="2921582" cy="495506"/>
          </a:xfrm>
          <a:prstGeom prst="rect">
            <a:avLst/>
          </a:prstGeom>
        </p:spPr>
        <p:txBody>
          <a:bodyPr vert="horz" lIns="90673" tIns="45338" rIns="90673" bIns="45338" rtlCol="0" anchor="b"/>
          <a:lstStyle>
            <a:lvl1pPr algn="r">
              <a:defRPr sz="1200"/>
            </a:lvl1pPr>
          </a:lstStyle>
          <a:p>
            <a:fld id="{8E597147-8026-4338-9AF5-EDDB7D519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712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9C7-506C-448D-97F7-F8600ECA5F63}" type="datetime1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62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0DB-16BF-489B-8523-4CDA45C62172}" type="datetime1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27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3B19-EFE0-4E91-9EE4-A1D9E518DD87}" type="datetime1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30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6642-BC70-4985-8E05-9DE80C5C69F8}" type="datetime1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6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C956-DB64-4429-A65A-1DBE740B68A6}" type="datetime1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94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61D8A-0CBD-4A8E-A719-C6A52D40B547}" type="datetime1">
              <a:rPr lang="ru-RU" smtClean="0"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E803-2366-4EE4-BED4-9A24AD918DF0}" type="datetime1">
              <a:rPr lang="ru-RU" smtClean="0"/>
              <a:t>07.09.2022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0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539E-B567-4FDD-985E-2C481DE363B0}" type="datetime1">
              <a:rPr lang="ru-RU" smtClean="0"/>
              <a:t>07.09.2022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11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5EA1-605B-4444-AA00-69A32766E14C}" type="datetime1">
              <a:rPr lang="ru-RU" smtClean="0"/>
              <a:t>07.09.2022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53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D71E28D-B1B1-4973-B5B1-7B2CC94CA025}" type="datetime1">
              <a:rPr lang="ru-RU" smtClean="0"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0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DFC-CADC-4A13-BE7B-8A7B27823244}" type="datetime1">
              <a:rPr lang="ru-RU" smtClean="0"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7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939255-A86E-4601-BD5A-84ADE5BF4902}" type="datetime1">
              <a:rPr lang="ru-RU" smtClean="0"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48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8E2FD4-A516-4655-9742-3609C1A8E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3578" y="1580847"/>
            <a:ext cx="10058400" cy="2605369"/>
          </a:xfrm>
        </p:spPr>
        <p:txBody>
          <a:bodyPr anchor="ctr">
            <a:noAutofit/>
          </a:bodyPr>
          <a:lstStyle/>
          <a:p>
            <a:pPr algn="ctr">
              <a:lnSpc>
                <a:spcPct val="110000"/>
              </a:lnSpc>
            </a:pPr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2023-2025 </a:t>
            </a:r>
            <a:r>
              <a:rPr lang="ru-RU" sz="6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6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6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бюджет </a:t>
            </a:r>
            <a:r>
              <a:rPr lang="ru-RU" sz="6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жобасы</a:t>
            </a:r>
            <a:endParaRPr lang="ru-RU" sz="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19E8608A-3A17-4E94-A345-93413C9269EC}"/>
              </a:ext>
            </a:extLst>
          </p:cNvPr>
          <p:cNvSpPr/>
          <p:nvPr/>
        </p:nvSpPr>
        <p:spPr>
          <a:xfrm>
            <a:off x="1571321" y="6409189"/>
            <a:ext cx="9519140" cy="431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Нұр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– С</a:t>
            </a:r>
            <a:r>
              <a:rPr lang="kk-KZ" sz="2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ұ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лтан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қ.,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20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жыл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C9A0FD37-CE4C-4776-A3A8-D031822B86FC}"/>
              </a:ext>
            </a:extLst>
          </p:cNvPr>
          <p:cNvSpPr/>
          <p:nvPr/>
        </p:nvSpPr>
        <p:spPr>
          <a:xfrm>
            <a:off x="0" y="0"/>
            <a:ext cx="12192000" cy="138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EE33841-DB86-4395-B4CB-B3DBECB5F6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95163" y="6442154"/>
            <a:ext cx="2472271" cy="365125"/>
          </a:xfrm>
        </p:spPr>
        <p:txBody>
          <a:bodyPr/>
          <a:lstStyle/>
          <a:p>
            <a:pPr algn="r"/>
            <a:fld id="{D10A4131-1576-474B-B5B9-3703AAAC5F4E}" type="datetime9">
              <a:rPr lang="ru-RU" sz="140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 algn="r"/>
              <a:t>07.09.2022 13:17:05</a:t>
            </a:fld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21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A6EAF500-F91D-4486-A13D-32C683FB4C09}"/>
              </a:ext>
            </a:extLst>
          </p:cNvPr>
          <p:cNvSpPr txBox="1">
            <a:spLocks/>
          </p:cNvSpPr>
          <p:nvPr/>
        </p:nvSpPr>
        <p:spPr>
          <a:xfrm>
            <a:off x="1" y="17585"/>
            <a:ext cx="12191999" cy="527207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85000"/>
              </a:lnSpc>
              <a:spcBef>
                <a:spcPct val="0"/>
              </a:spcBef>
              <a:buNone/>
              <a:defRPr sz="2800" b="1" spc="-50" baseline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sz="3000" dirty="0" smtClean="0">
                <a:solidFill>
                  <a:schemeClr val="accent6">
                    <a:lumMod val="50000"/>
                  </a:schemeClr>
                </a:solidFill>
              </a:rPr>
              <a:t>2022-2025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жылдарға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арналған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республикалық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бюджеттің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</a:rPr>
              <a:t>параметрлері</a:t>
            </a:r>
            <a:endParaRPr lang="ru-RU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CD45ABCC-78F0-45AE-BC4F-E704CC364ED1}"/>
              </a:ext>
            </a:extLst>
          </p:cNvPr>
          <p:cNvSpPr txBox="1">
            <a:spLocks/>
          </p:cNvSpPr>
          <p:nvPr/>
        </p:nvSpPr>
        <p:spPr>
          <a:xfrm>
            <a:off x="6802764" y="523107"/>
            <a:ext cx="1127343" cy="257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300" b="1" dirty="0">
                <a:latin typeface="Arial Narrow" panose="020B0606020202030204" pitchFamily="34" charset="0"/>
                <a:ea typeface="+mn-ea"/>
                <a:cs typeface="+mn-cs"/>
              </a:rPr>
              <a:t>млрд. </a:t>
            </a:r>
            <a:r>
              <a:rPr lang="ru-RU" sz="1300" b="1" dirty="0" err="1" smtClean="0">
                <a:latin typeface="Arial Narrow" panose="020B0606020202030204" pitchFamily="34" charset="0"/>
                <a:ea typeface="+mn-ea"/>
                <a:cs typeface="+mn-cs"/>
              </a:rPr>
              <a:t>теңге</a:t>
            </a:r>
            <a:endParaRPr lang="ru-RU" sz="13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B18D94BA-D662-4012-889C-5CA2E5CCCF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9495"/>
              </p:ext>
            </p:extLst>
          </p:nvPr>
        </p:nvGraphicFramePr>
        <p:xfrm>
          <a:off x="148235" y="778990"/>
          <a:ext cx="7689479" cy="5647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1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5028">
                  <a:extLst>
                    <a:ext uri="{9D8B030D-6E8A-4147-A177-3AD203B41FA5}">
                      <a16:colId xmlns:a16="http://schemas.microsoft.com/office/drawing/2014/main" xmlns="" val="160034023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xmlns="" val="878466694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xmlns="" val="2169393800"/>
                    </a:ext>
                  </a:extLst>
                </a:gridCol>
                <a:gridCol w="1030514">
                  <a:extLst>
                    <a:ext uri="{9D8B030D-6E8A-4147-A177-3AD203B41FA5}">
                      <a16:colId xmlns:a16="http://schemas.microsoft.com/office/drawing/2014/main" xmlns="" val="3797508973"/>
                    </a:ext>
                  </a:extLst>
                </a:gridCol>
              </a:tblGrid>
              <a:tr h="282235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Наименование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 бюджет </a:t>
                      </a:r>
                      <a:r>
                        <a:rPr lang="ru-RU" sz="1300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жобасының</a:t>
                      </a:r>
                      <a:r>
                        <a:rPr lang="ru-RU" sz="13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болжамы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8456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3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3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2025 </a:t>
                      </a:r>
                      <a:r>
                        <a:rPr lang="ru-RU" sz="13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47041311"/>
                  </a:ext>
                </a:extLst>
              </a:tr>
              <a:tr h="3731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2000" b="1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15 817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17 803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975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292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17,3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13,0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81554234"/>
                  </a:ext>
                </a:extLst>
              </a:tr>
              <a:tr h="3487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Мұнайлы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6 354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4 961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4 375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4 137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75001397"/>
                  </a:ext>
                </a:extLst>
              </a:tr>
              <a:tr h="25215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түсімдердегі</a:t>
                      </a:r>
                      <a:r>
                        <a:rPr lang="ru-RU" sz="1200" b="0" i="1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үлесі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27,9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6159002"/>
                  </a:ext>
                </a:extLst>
              </a:tr>
              <a:tr h="34877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Мұнайлы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емес</a:t>
                      </a:r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9 453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12 842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13 783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14 838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6122517"/>
                  </a:ext>
                </a:extLst>
              </a:tr>
              <a:tr h="22062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түсімдердегі</a:t>
                      </a:r>
                      <a:r>
                        <a:rPr lang="ru-RU" sz="1200" b="0" i="1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үлесі</a:t>
                      </a:r>
                      <a:r>
                        <a:rPr lang="ru-RU" sz="12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%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72,1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75,9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78,2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61873953"/>
                  </a:ext>
                </a:extLst>
              </a:tr>
              <a:tr h="3227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1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Кірістер</a:t>
                      </a:r>
                      <a:r>
                        <a:rPr lang="ru-RU" sz="1600" b="1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200" b="1" i="1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трансферттерді</a:t>
                      </a: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1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есепке</a:t>
                      </a: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i="1" kern="120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алмағанда</a:t>
                      </a: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2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10 162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13 911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15 020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16 303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07248869"/>
                  </a:ext>
                </a:extLst>
              </a:tr>
              <a:tr h="22506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4765692"/>
                  </a:ext>
                </a:extLst>
              </a:tr>
              <a:tr h="5078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Трансферттердің</a:t>
                      </a:r>
                      <a:r>
                        <a:rPr lang="ru-RU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түсімдері</a:t>
                      </a:r>
                      <a:r>
                        <a:rPr lang="ru-RU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950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5 503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3 638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2 884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2 423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23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қордан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кепілдендірілген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трансферт</a:t>
                      </a:r>
                    </a:p>
                  </a:txBody>
                  <a:tcPr marL="14414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4 030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2 200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1 900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57355"/>
                  </a:ext>
                </a:extLst>
              </a:tr>
              <a:tr h="271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қордан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нысаналы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трансферт </a:t>
                      </a:r>
                    </a:p>
                  </a:txBody>
                  <a:tcPr marL="14414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1 0</a:t>
                      </a:r>
                      <a:r>
                        <a:rPr lang="en-US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00</a:t>
                      </a:r>
                      <a:endParaRPr lang="ru-RU" sz="1300" b="0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1575053"/>
                  </a:ext>
                </a:extLst>
              </a:tr>
              <a:tr h="26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алып</a:t>
                      </a:r>
                      <a:r>
                        <a:rPr lang="ru-RU" sz="13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қоюлар</a:t>
                      </a:r>
                      <a:endParaRPr lang="ru-RU" sz="13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414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490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438</a:t>
                      </a:r>
                      <a:endParaRPr lang="ru-RU" sz="1300" b="0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484</a:t>
                      </a:r>
                      <a:endParaRPr lang="ru-RU" sz="1300" b="0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300" b="0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523</a:t>
                      </a:r>
                      <a:endParaRPr lang="ru-RU" sz="1300" b="0" i="0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40464845"/>
                  </a:ext>
                </a:extLst>
              </a:tr>
              <a:tr h="313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Бюджеттік</a:t>
                      </a:r>
                      <a:r>
                        <a:rPr lang="ru-RU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кредиттерді</a:t>
                      </a:r>
                      <a:r>
                        <a:rPr lang="ru-RU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өтеу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7950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253</a:t>
                      </a:r>
                      <a:endParaRPr lang="ru-RU" sz="16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254</a:t>
                      </a:r>
                      <a:endParaRPr lang="ru-RU" sz="16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249</a:t>
                      </a:r>
                      <a:endParaRPr lang="ru-RU" sz="16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56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</a:t>
                      </a:r>
                      <a:endParaRPr lang="ru-RU" sz="2000" b="1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18 795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21 003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21 647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 </a:t>
                      </a:r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18,1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17,4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16,2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21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000" b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Тапшылық</a:t>
                      </a:r>
                      <a:endParaRPr lang="ru-RU" sz="2000" b="1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-2 978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-3 200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-3 489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-3 685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966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206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4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-2,6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-2,5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xmlns="" id="{A71C8D40-1F6C-4AD2-8140-BCA79AE1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83720" y="6420683"/>
            <a:ext cx="1312025" cy="365125"/>
          </a:xfrm>
        </p:spPr>
        <p:txBody>
          <a:bodyPr/>
          <a:lstStyle/>
          <a:p>
            <a:fld id="{4B077F2A-2C27-4D70-B810-54F6CFB5CD3C}" type="slidenum">
              <a:rPr lang="ru-RU" sz="3600" b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015E4520-26F9-4FB6-8F60-2531BEAFE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47222"/>
              </p:ext>
            </p:extLst>
          </p:nvPr>
        </p:nvGraphicFramePr>
        <p:xfrm>
          <a:off x="8055430" y="758568"/>
          <a:ext cx="3988336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71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1309"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параметрлерінің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белгіленген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қағидаларға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сәйкестігі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  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3379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1.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Кепілдендірілген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трансферт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мұнай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секторы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ұйымдарынан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қорға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түсетін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түсімдер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көлемінен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аспайтын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мөлшерде</a:t>
                      </a:r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dirty="0" err="1" smtClean="0">
                          <a:latin typeface="Arial Narrow" panose="020B0606020202030204" pitchFamily="34" charset="0"/>
                        </a:rPr>
                        <a:t>жоспарланады</a:t>
                      </a:r>
                      <a:endParaRPr lang="ru-RU" sz="1600" dirty="0" smtClean="0">
                        <a:latin typeface="Arial Narrow" panose="020B060602020203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жылға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арналған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ең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жоғары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мөлшері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- 2 393 млрд.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32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4379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2.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РБ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шығыстарының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қарқыны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инфляция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мақсатқа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ұлғайтылған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ұзақ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мерзімді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экономикалық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деңгейімен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шектеледі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жылға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арналған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шығыстардың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шекті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көлемі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- 21 004 млрд.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32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5514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3.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Бюджет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тапшылығын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төмендету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2030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жылға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қарай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шаққанда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2,0%-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дейін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32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4341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5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C1BCBA-6982-48D6-BAE5-C5CF9285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45418" y="6443763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3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F65C095-550F-465D-9016-F6D5254F34FB}"/>
              </a:ext>
            </a:extLst>
          </p:cNvPr>
          <p:cNvSpPr txBox="1">
            <a:spLocks/>
          </p:cNvSpPr>
          <p:nvPr/>
        </p:nvSpPr>
        <p:spPr>
          <a:xfrm>
            <a:off x="0" y="16313"/>
            <a:ext cx="12191998" cy="4790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3000" b="1" dirty="0" err="1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Аймақтарды</a:t>
            </a:r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нығайту</a:t>
            </a:r>
            <a:endParaRPr lang="ru-RU" sz="30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BA130BA-40AC-40B7-93F6-9036E879C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737402"/>
              </p:ext>
            </p:extLst>
          </p:nvPr>
        </p:nvGraphicFramePr>
        <p:xfrm>
          <a:off x="257307" y="771467"/>
          <a:ext cx="11677383" cy="3254686"/>
        </p:xfrm>
        <a:graphic>
          <a:graphicData uri="http://schemas.openxmlformats.org/drawingml/2006/table">
            <a:tbl>
              <a:tblPr/>
              <a:tblGrid>
                <a:gridCol w="58819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13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5733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114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5558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53525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Түзетілген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3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300" b="0" i="0" u="none" strike="noStrik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300" b="0" i="0" u="none" strike="noStrike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2025 </a:t>
                      </a:r>
                      <a:r>
                        <a:rPr lang="ru-RU" sz="13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3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345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4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оынң</a:t>
                      </a:r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i="0" u="none" strike="noStrike" dirty="0" err="1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4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2400" b="1" i="0" u="none" strike="noStrike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5 472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6 025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6 476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6 860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501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</a:t>
                      </a:r>
                      <a:r>
                        <a:rPr lang="ru-RU" sz="1600" b="0" i="1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шығыстардың</a:t>
                      </a:r>
                      <a:r>
                        <a:rPr lang="ru-RU" sz="1600" b="0" i="1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1" u="none" strike="noStrike" kern="1200" baseline="0" dirty="0" err="1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үлесі</a:t>
                      </a:r>
                      <a:r>
                        <a:rPr lang="ru-RU" sz="1600" b="0" i="1" u="none" strike="noStrike" kern="1200" baseline="0" dirty="0" smtClean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600" b="0" i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29,1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28,7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29,9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30,3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256850674"/>
                  </a:ext>
                </a:extLst>
              </a:tr>
              <a:tr h="47930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4 938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5 181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5 681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930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даму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трансферттер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1 109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1 231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1 006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2759044"/>
                  </a:ext>
                </a:extLst>
              </a:tr>
              <a:tr h="5052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Ағымдағы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трансферттер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2 238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F0E64829-1840-4367-8698-7FE197E4ED64}"/>
              </a:ext>
            </a:extLst>
          </p:cNvPr>
          <p:cNvSpPr txBox="1">
            <a:spLocks/>
          </p:cNvSpPr>
          <p:nvPr/>
        </p:nvSpPr>
        <p:spPr>
          <a:xfrm>
            <a:off x="10920772" y="486665"/>
            <a:ext cx="1127343" cy="257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latin typeface="Arial Narrow" panose="020B0606020202030204" pitchFamily="34" charset="0"/>
                <a:ea typeface="+mn-ea"/>
                <a:cs typeface="+mn-cs"/>
              </a:rPr>
              <a:t>млрд. </a:t>
            </a:r>
            <a:r>
              <a:rPr lang="ru-RU" sz="1400" b="1" dirty="0" err="1" smtClean="0">
                <a:latin typeface="Arial Narrow" panose="020B0606020202030204" pitchFamily="34" charset="0"/>
                <a:ea typeface="+mn-ea"/>
                <a:cs typeface="+mn-cs"/>
              </a:rPr>
              <a:t>теңге</a:t>
            </a:r>
            <a:endParaRPr lang="ru-RU" sz="14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48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9FFC3022-9321-4BC2-8D89-3972F209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83720" y="6420683"/>
            <a:ext cx="1312025" cy="365125"/>
          </a:xfrm>
        </p:spPr>
        <p:txBody>
          <a:bodyPr/>
          <a:lstStyle/>
          <a:p>
            <a:fld id="{4B077F2A-2C27-4D70-B810-54F6CFB5CD3C}" type="slidenum">
              <a:rPr lang="ru-RU" sz="3600" b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B1685726-5C9F-458C-B0CF-268552B79F2B}"/>
              </a:ext>
            </a:extLst>
          </p:cNvPr>
          <p:cNvSpPr txBox="1">
            <a:spLocks/>
          </p:cNvSpPr>
          <p:nvPr/>
        </p:nvSpPr>
        <p:spPr>
          <a:xfrm>
            <a:off x="1" y="-18041"/>
            <a:ext cx="12191999" cy="47021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2022-2025 </a:t>
            </a:r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бюджет </a:t>
            </a:r>
            <a:r>
              <a:rPr lang="ru-RU" sz="2600" b="1" dirty="0" err="1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шығыстарының</a:t>
            </a:r>
            <a:r>
              <a:rPr lang="ru-RU" sz="2600" b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негізгі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бағыттары</a:t>
            </a:r>
            <a:endParaRPr lang="ru-RU" sz="26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8D6F3D78-9A6E-43A4-B6BF-CA41BF99B6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719978"/>
              </p:ext>
            </p:extLst>
          </p:nvPr>
        </p:nvGraphicFramePr>
        <p:xfrm>
          <a:off x="130253" y="482321"/>
          <a:ext cx="11925300" cy="5890571"/>
        </p:xfrm>
        <a:graphic>
          <a:graphicData uri="http://schemas.openxmlformats.org/drawingml/2006/table">
            <a:tbl>
              <a:tblPr bandRow="1"/>
              <a:tblGrid>
                <a:gridCol w="44100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49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66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37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179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2469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796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224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4680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17146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Түзетілген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2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37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2025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2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млрд. </a:t>
                      </a:r>
                      <a:r>
                        <a:rPr lang="ru-RU" sz="1200" b="0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  <a:endParaRPr lang="ru-RU" sz="1200" b="0" i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79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оның </a:t>
                      </a:r>
                      <a:r>
                        <a:rPr lang="ru-RU" sz="2400" b="1" i="0" u="none" strike="noStrike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18 795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20,5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21 003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17,4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21 647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16,2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22 660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15,5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00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сала, оның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8 649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9 664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0481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-пен </a:t>
                      </a: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46,0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38,2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42,2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42,6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1777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және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көмек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денсаулық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сақтау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және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ғылым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мәдениет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және спорт</a:t>
                      </a: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484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Күш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құрылымдары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оның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481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-пен </a:t>
                      </a: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02417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қорғаныс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құқық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қорғау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жүйесі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арнайы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органдар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669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Экономиканың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нақты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секторы, оның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677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-пен </a:t>
                      </a: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17,9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84909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Нұрлы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жер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АӨК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инфрақұрылымын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энергетика және экология,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ақпарат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және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коммуникацияларды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669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Жалпымемлекеттік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оның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3 848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7 868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0481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-пен </a:t>
                      </a:r>
                    </a:p>
                  </a:txBody>
                  <a:tcPr marL="144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20,5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37,5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37,5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39,8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97312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субвенциялар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борышқа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қызмет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көрсету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Үкімет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резерві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Президент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бастамаларына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арналған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резерв</a:t>
                      </a:r>
                    </a:p>
                  </a:txBody>
                  <a:tcPr marL="180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3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7968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Әкімшілік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органдар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51556259"/>
                  </a:ext>
                </a:extLst>
              </a:tr>
              <a:tr h="25713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3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% -пен</a:t>
                      </a:r>
                    </a:p>
                  </a:txBody>
                  <a:tcPr marL="144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b="0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2877232"/>
                  </a:ext>
                </a:extLst>
              </a:tr>
              <a:tr h="7823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ru-RU" sz="400" b="0" i="1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400" b="0" i="1" u="none" strike="noStrike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400" b="0" i="1" u="none" strike="noStrike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400" b="0" i="1" u="none" strike="noStrike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400" b="0" i="1" u="none" strike="noStrike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400" b="0" i="1" u="none" strike="noStrike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400" b="0" i="1" u="none" strike="noStrike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36353932"/>
                  </a:ext>
                </a:extLst>
              </a:tr>
              <a:tr h="25713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Ағымдағы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16 783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19 415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20 098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21 541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07005826"/>
                  </a:ext>
                </a:extLst>
              </a:tr>
              <a:tr h="257139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1 588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1 549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70008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64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7608B65-825A-4AA1-A3AF-82AB83A5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6475" y="6444703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5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C9E8B359-5C51-474B-A31B-7B1FA33CCA29}"/>
              </a:ext>
            </a:extLst>
          </p:cNvPr>
          <p:cNvSpPr txBox="1">
            <a:spLocks/>
          </p:cNvSpPr>
          <p:nvPr/>
        </p:nvSpPr>
        <p:spPr>
          <a:xfrm>
            <a:off x="0" y="31394"/>
            <a:ext cx="12191998" cy="54744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Бюджеттің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әлеуметтік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саласының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шығыстары</a:t>
            </a:r>
            <a:endParaRPr lang="ru-RU" sz="30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8F2DD9DB-BD71-446F-83CF-642EE259B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651669"/>
              </p:ext>
            </p:extLst>
          </p:nvPr>
        </p:nvGraphicFramePr>
        <p:xfrm>
          <a:off x="147660" y="760087"/>
          <a:ext cx="7535531" cy="4783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38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52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3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065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038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6687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388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0403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9980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50964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Түзетілген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 бюджет </a:t>
                      </a:r>
                      <a:r>
                        <a:rPr lang="ru-RU" sz="1200" b="0" i="0" u="none" strike="noStrike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200" b="0" i="0" u="none" strike="noStrike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2258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жылд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2025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%-пен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66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8 649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10 428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11 926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12 863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78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 бюджет, оның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ішінде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108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8 649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8 013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9 142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9 664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6,6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39720662"/>
                  </a:ext>
                </a:extLst>
              </a:tr>
              <a:tr h="527838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</a:t>
                      </a:r>
                      <a:r>
                        <a:rPr lang="en-US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ru-RU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 </a:t>
                      </a:r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r>
                        <a:rPr lang="ru-RU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және </a:t>
                      </a:r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</a:t>
                      </a:r>
                      <a:r>
                        <a:rPr lang="en-US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ru-RU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 </a:t>
                      </a:r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көмек</a:t>
                      </a:r>
                      <a:r>
                        <a:rPr lang="ru-RU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4 426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4 536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4 861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5 144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2915">
                <a:tc>
                  <a:txBody>
                    <a:bodyPr/>
                    <a:lstStyle/>
                    <a:p>
                      <a:pPr algn="just" fontAlgn="ctr"/>
                      <a:r>
                        <a:rPr lang="kk-KZ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Білім және ғылым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1 898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1 248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1 951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2 053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9671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Денсаулық</a:t>
                      </a:r>
                      <a:r>
                        <a:rPr lang="ru-RU" sz="150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500" b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сақтау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2 033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2 002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2 254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205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және </a:t>
                      </a:r>
                      <a:r>
                        <a:rPr lang="ru-RU" sz="15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спорт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7111">
                <a:tc>
                  <a:txBody>
                    <a:bodyPr/>
                    <a:lstStyle/>
                    <a:p>
                      <a:pPr algn="just" fontAlgn="ctr"/>
                      <a:r>
                        <a:rPr lang="kk-KZ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Ақпарат және қоғамдық даму</a:t>
                      </a:r>
                      <a:endParaRPr lang="ru-RU" sz="15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44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68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0,04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2343138"/>
                  </a:ext>
                </a:extLst>
              </a:tr>
              <a:tr h="3271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 err="1" smtClean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Жергілікті</a:t>
                      </a:r>
                      <a:r>
                        <a:rPr lang="ru-RU" sz="1600" b="1" i="0" u="none" strike="noStrike" kern="1200" baseline="0" dirty="0" smtClean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бюджеттер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базасына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берілген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</a:t>
                      </a:r>
                      <a:endParaRPr lang="ru-RU" sz="1600" b="1" i="0" u="none" strike="noStrike" kern="1200" baseline="0" dirty="0">
                        <a:solidFill>
                          <a:schemeClr val="accent5">
                            <a:lumMod val="75000"/>
                            <a:lumOff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2F6473"/>
                          </a:solidFill>
                          <a:effectLst/>
                          <a:latin typeface="Arial Narrow" panose="020B0606020202030204" pitchFamily="34" charset="0"/>
                        </a:rPr>
                        <a:t>2 415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1" u="none" strike="noStrike" dirty="0">
                          <a:solidFill>
                            <a:srgbClr val="2F6473"/>
                          </a:solidFill>
                          <a:effectLst/>
                          <a:latin typeface="Arial Narrow" panose="020B0606020202030204" pitchFamily="34" charset="0"/>
                        </a:rPr>
                        <a:t>2,0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2F6473"/>
                          </a:solidFill>
                          <a:effectLst/>
                          <a:latin typeface="Arial Narrow" panose="020B0606020202030204" pitchFamily="34" charset="0"/>
                        </a:rPr>
                        <a:t>2 784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1" u="none" strike="noStrike" dirty="0">
                          <a:solidFill>
                            <a:srgbClr val="2F6473"/>
                          </a:solidFill>
                          <a:effectLst/>
                          <a:latin typeface="Arial Narrow" panose="020B0606020202030204" pitchFamily="34" charset="0"/>
                        </a:rPr>
                        <a:t>2,1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2F6473"/>
                          </a:solidFill>
                          <a:effectLst/>
                          <a:latin typeface="Arial Narrow" panose="020B0606020202030204" pitchFamily="34" charset="0"/>
                        </a:rPr>
                        <a:t>3 199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1" u="none" strike="noStrike" dirty="0">
                          <a:solidFill>
                            <a:srgbClr val="2F6473"/>
                          </a:solidFill>
                          <a:effectLst/>
                          <a:latin typeface="Arial Narrow" panose="020B0606020202030204" pitchFamily="34" charset="0"/>
                        </a:rPr>
                        <a:t>2,2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3307128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6C7F7AD5-9A12-4F6A-B175-4A4132847484}"/>
              </a:ext>
            </a:extLst>
          </p:cNvPr>
          <p:cNvSpPr txBox="1">
            <a:spLocks/>
          </p:cNvSpPr>
          <p:nvPr/>
        </p:nvSpPr>
        <p:spPr>
          <a:xfrm>
            <a:off x="3643704" y="5401935"/>
            <a:ext cx="1550372" cy="88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 fontAlgn="ctr"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55997D"/>
                </a:solidFill>
                <a:latin typeface="Arial Narrow" panose="020B0606020202030204" pitchFamily="34" charset="0"/>
              </a:defRPr>
            </a:lvl1pPr>
          </a:lstStyle>
          <a:p>
            <a:pPr algn="l"/>
            <a:r>
              <a:rPr lang="ru-RU" sz="4000" dirty="0">
                <a:solidFill>
                  <a:srgbClr val="00B050"/>
                </a:solidFill>
              </a:rPr>
              <a:t>+1 779</a:t>
            </a:r>
          </a:p>
          <a:p>
            <a:pPr algn="l" fontAlgn="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solidFill>
                  <a:srgbClr val="00B050"/>
                </a:solidFill>
              </a:rPr>
              <a:t>млрд. </a:t>
            </a:r>
            <a:r>
              <a:rPr lang="ru-RU" sz="2000" dirty="0" err="1" smtClean="0">
                <a:solidFill>
                  <a:srgbClr val="00B050"/>
                </a:solidFill>
              </a:rPr>
              <a:t>теңге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F54F6D4A-3B35-41CC-B82F-78388FAD1C49}"/>
              </a:ext>
            </a:extLst>
          </p:cNvPr>
          <p:cNvSpPr txBox="1">
            <a:spLocks/>
          </p:cNvSpPr>
          <p:nvPr/>
        </p:nvSpPr>
        <p:spPr>
          <a:xfrm>
            <a:off x="1322707" y="5652513"/>
            <a:ext cx="2320997" cy="5672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2022 </a:t>
            </a:r>
            <a:r>
              <a:rPr lang="ru-RU" sz="18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жылғы</a:t>
            </a:r>
            <a:r>
              <a:rPr lang="ru-RU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деңгейге</a:t>
            </a:r>
            <a:endParaRPr lang="ru-RU" sz="18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(ЖСТ </a:t>
            </a:r>
            <a:r>
              <a:rPr lang="ru-RU" sz="18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есепке</a:t>
            </a:r>
            <a:r>
              <a:rPr lang="ru-RU" sz="1800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алмағанда</a:t>
            </a:r>
            <a:r>
              <a:rPr lang="ru-RU" sz="18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):</a:t>
            </a:r>
            <a:endParaRPr lang="ru-RU" sz="18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60209D6A-305E-4ED0-AAFD-D374FD149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790943"/>
              </p:ext>
            </p:extLst>
          </p:nvPr>
        </p:nvGraphicFramePr>
        <p:xfrm>
          <a:off x="7928517" y="766705"/>
          <a:ext cx="4130132" cy="549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786">
                  <a:extLst>
                    <a:ext uri="{9D8B030D-6E8A-4147-A177-3AD203B41FA5}">
                      <a16:colId xmlns:a16="http://schemas.microsoft.com/office/drawing/2014/main" xmlns="" val="3420478787"/>
                    </a:ext>
                  </a:extLst>
                </a:gridCol>
                <a:gridCol w="2210346">
                  <a:extLst>
                    <a:ext uri="{9D8B030D-6E8A-4147-A177-3AD203B41FA5}">
                      <a16:colId xmlns:a16="http://schemas.microsoft.com/office/drawing/2014/main" xmlns="" val="3628836328"/>
                    </a:ext>
                  </a:extLst>
                </a:gridCol>
              </a:tblGrid>
              <a:tr h="743440"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Өсудің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негізгі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факторлары</a:t>
                      </a:r>
                      <a:r>
                        <a:rPr lang="ru-RU" sz="1800" b="1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::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25293310"/>
                  </a:ext>
                </a:extLst>
              </a:tr>
              <a:tr h="318746">
                <a:tc gridSpan="2"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1. </a:t>
                      </a:r>
                      <a:r>
                        <a:rPr lang="ru-RU" sz="16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төлемдерді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индекстеу</a:t>
                      </a:r>
                      <a:endParaRPr lang="ru-RU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7493252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2023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439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9504221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2024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406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19853793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2025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383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49565366"/>
                  </a:ext>
                </a:extLst>
              </a:tr>
              <a:tr h="565024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2. </a:t>
                      </a:r>
                      <a:r>
                        <a:rPr lang="ru-RU" sz="16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Еңбекақыны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көтеру</a:t>
                      </a:r>
                      <a:r>
                        <a:rPr lang="ru-RU" sz="1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(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педагогтер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дәрігерлер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медициналық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емес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қызметкерлер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азаматтық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қызметшілер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8854175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2023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794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6432156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2024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398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21940471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2025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431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90130222"/>
                  </a:ext>
                </a:extLst>
              </a:tr>
              <a:tr h="63482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Жайлы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мектептер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»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жобасы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шеңберінде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мектептер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салу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күтіп-ұстау</a:t>
                      </a: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0079565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2023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500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76495200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2024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1 038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32593200"/>
                  </a:ext>
                </a:extLst>
              </a:tr>
              <a:tr h="3187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2025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жыл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1 068 млрд.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теңге</a:t>
                      </a:r>
                      <a:endParaRPr lang="ru-RU" sz="1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5974313"/>
                  </a:ext>
                </a:extLst>
              </a:tr>
            </a:tbl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13EC8CB1-A7E2-4818-8473-48559DDD4FA0}"/>
              </a:ext>
            </a:extLst>
          </p:cNvPr>
          <p:cNvSpPr txBox="1">
            <a:spLocks/>
          </p:cNvSpPr>
          <p:nvPr/>
        </p:nvSpPr>
        <p:spPr>
          <a:xfrm>
            <a:off x="11001157" y="486665"/>
            <a:ext cx="1127343" cy="257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latin typeface="Arial Narrow" panose="020B0606020202030204" pitchFamily="34" charset="0"/>
                <a:ea typeface="+mn-ea"/>
                <a:cs typeface="+mn-cs"/>
              </a:rPr>
              <a:t>млрд. </a:t>
            </a:r>
            <a:r>
              <a:rPr lang="ru-RU" sz="1400" b="1" dirty="0" err="1" smtClean="0">
                <a:latin typeface="Arial Narrow" panose="020B0606020202030204" pitchFamily="34" charset="0"/>
                <a:ea typeface="+mn-ea"/>
                <a:cs typeface="+mn-cs"/>
              </a:rPr>
              <a:t>теңге</a:t>
            </a:r>
            <a:endParaRPr lang="ru-RU" sz="14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63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91CDCEEF-94A5-413D-840F-4BBD1733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97412" y="645414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6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06E376D6-4BE3-410D-9C4F-84201D569F74}"/>
              </a:ext>
            </a:extLst>
          </p:cNvPr>
          <p:cNvSpPr txBox="1">
            <a:spLocks/>
          </p:cNvSpPr>
          <p:nvPr/>
        </p:nvSpPr>
        <p:spPr>
          <a:xfrm>
            <a:off x="0" y="16312"/>
            <a:ext cx="12191998" cy="561911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110000"/>
              </a:lnSpc>
              <a:spcBef>
                <a:spcPct val="0"/>
              </a:spcBef>
              <a:buNone/>
              <a:defRPr sz="3000" b="1" spc="-50" baseline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dirty="0" err="1"/>
              <a:t>Экономиканың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секторын</a:t>
            </a:r>
            <a:r>
              <a:rPr lang="ru-RU" dirty="0"/>
              <a:t> </a:t>
            </a:r>
            <a:r>
              <a:rPr lang="ru-RU" dirty="0" err="1"/>
              <a:t>дамытуды</a:t>
            </a:r>
            <a:r>
              <a:rPr lang="ru-RU" dirty="0"/>
              <a:t> </a:t>
            </a:r>
            <a:r>
              <a:rPr lang="ru-RU" dirty="0" err="1"/>
              <a:t>қолдауға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шығыстар</a:t>
            </a: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DB6D0F33-CBCE-4251-83F6-EE9CACFC0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08009"/>
              </p:ext>
            </p:extLst>
          </p:nvPr>
        </p:nvGraphicFramePr>
        <p:xfrm>
          <a:off x="7039429" y="799916"/>
          <a:ext cx="4970008" cy="3830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00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369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Басымдылықтар</a:t>
                      </a:r>
                      <a:endParaRPr lang="ru-RU" sz="1800" b="1" i="0" u="none" strike="noStrik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2300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1.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Өңдеу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өнеркәсібін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endParaRPr lang="ru-RU" sz="2000" b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5259680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Өңірлерде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жалғасатын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инфрақұрылымдық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жобаларды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іске</a:t>
                      </a: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асыру</a:t>
                      </a:r>
                      <a:endParaRPr lang="ru-RU" sz="2000" b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03988684"/>
                  </a:ext>
                </a:extLst>
              </a:tr>
              <a:tr h="797529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Кәсіпкерлікті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шағын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орта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бизнесті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қолдау</a:t>
                      </a:r>
                      <a:endParaRPr lang="ru-RU" sz="2000" b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6432392"/>
                  </a:ext>
                </a:extLst>
              </a:tr>
              <a:tr h="51525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4.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Көлік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инфрақұрылымын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2000" b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8892079"/>
                  </a:ext>
                </a:extLst>
              </a:tr>
              <a:tr h="515257">
                <a:tc>
                  <a:txBody>
                    <a:bodyPr/>
                    <a:lstStyle/>
                    <a:p>
                      <a:pPr marL="0" indent="0" algn="just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ru-RU" sz="2000" b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5. 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Газ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тасымалдау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жүйесін</a:t>
                      </a:r>
                      <a:r>
                        <a:rPr lang="ru-RU" sz="20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Arial Narrow" panose="020B0606020202030204" pitchFamily="34" charset="0"/>
                        </a:rPr>
                        <a:t>дамыту</a:t>
                      </a:r>
                      <a:endParaRPr lang="ru-RU" sz="2000" b="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20718115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C245A7D2-4A0D-4DE1-8660-0982F1C1A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988790"/>
              </p:ext>
            </p:extLst>
          </p:nvPr>
        </p:nvGraphicFramePr>
        <p:xfrm>
          <a:off x="98095" y="791629"/>
          <a:ext cx="6738134" cy="54530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36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44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53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35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4117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6243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Түзетілген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 бюджет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1420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2025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652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БАРЛЫҒЫ, </a:t>
                      </a: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оның ішінде: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3 365</a:t>
                      </a:r>
                      <a:endParaRPr lang="ru-RU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2 407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1 859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1 696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689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 бюджет, оның ішінде:</a:t>
                      </a:r>
                    </a:p>
                  </a:txBody>
                  <a:tcPr marL="108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3 365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2 071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1 518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1 355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0939832"/>
                  </a:ext>
                </a:extLst>
              </a:tr>
              <a:tr h="4468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Экология, геология және табиғи ресурстар министрлігі</a:t>
                      </a:r>
                      <a:endParaRPr lang="ru-RU" sz="145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186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132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143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116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68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Сауда және интеграция министрлігі</a:t>
                      </a:r>
                      <a:endParaRPr lang="ru-RU" sz="145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83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Ауыл шаруашылығы министрлігі</a:t>
                      </a:r>
                      <a:endParaRPr lang="ru-RU" sz="145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556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291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283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261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302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Цифрлық даму, инновациялар және аэроғарыш өнеркәсібі министрлігі</a:t>
                      </a:r>
                    </a:p>
                  </a:txBody>
                  <a:tcPr marL="180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163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173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98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80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64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Ұлттық экономика министрлігі</a:t>
                      </a: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476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322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227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218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68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Индустрия және инфрақұрылымдық даму министрлігі</a:t>
                      </a:r>
                    </a:p>
                  </a:txBody>
                  <a:tcPr marL="180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1 752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1 039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701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626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076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5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Энергетика министрлігі</a:t>
                      </a: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149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91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ru-RU" sz="145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339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Жергілікті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бюджеттер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базасына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берілген</a:t>
                      </a: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baseline="0" dirty="0" err="1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</a:t>
                      </a:r>
                      <a:endParaRPr lang="ru-RU" sz="1600" b="1" i="0" u="none" strike="noStrike" kern="1200" baseline="0" dirty="0">
                        <a:solidFill>
                          <a:schemeClr val="accent5">
                            <a:lumMod val="75000"/>
                            <a:lumOff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08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kern="1200" baseline="0" dirty="0">
                        <a:solidFill>
                          <a:schemeClr val="accent5">
                            <a:lumMod val="75000"/>
                            <a:lumOff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336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341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341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748471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9F6517FD-A11C-422A-836B-1EA14E86116F}"/>
              </a:ext>
            </a:extLst>
          </p:cNvPr>
          <p:cNvSpPr txBox="1">
            <a:spLocks/>
          </p:cNvSpPr>
          <p:nvPr/>
        </p:nvSpPr>
        <p:spPr>
          <a:xfrm>
            <a:off x="11000507" y="441377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400" b="1" dirty="0">
                <a:latin typeface="Arial Narrow" panose="020B0606020202030204" pitchFamily="34" charset="0"/>
              </a:rPr>
              <a:t>млрд. </a:t>
            </a:r>
            <a:r>
              <a:rPr lang="ru-RU" sz="1400" b="1" dirty="0" err="1" smtClean="0">
                <a:latin typeface="Arial Narrow" panose="020B0606020202030204" pitchFamily="34" charset="0"/>
              </a:rPr>
              <a:t>теңге</a:t>
            </a:r>
            <a:endParaRPr lang="ru-RU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04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41E06E6-976F-4673-AD1F-45EBBF8E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45418" y="6443763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7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BA4CD6E9-9AE0-45A1-AB30-9B85EDE9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968320"/>
              </p:ext>
            </p:extLst>
          </p:nvPr>
        </p:nvGraphicFramePr>
        <p:xfrm>
          <a:off x="249097" y="764489"/>
          <a:ext cx="11679293" cy="48471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822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61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61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3012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80468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6660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Атауы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032" marR="5032" marT="5032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2022 жыл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түзетілген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жоспар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Республикалық бюджет жобасы</a:t>
                      </a: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290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2023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2024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2025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R="0" marT="0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77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БАРЛЫҒЫ,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оның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ішінде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:</a:t>
                      </a:r>
                    </a:p>
                  </a:txBody>
                  <a:tcPr marL="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2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2 154</a:t>
                      </a:r>
                      <a:endParaRPr lang="ru-RU" sz="24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2 257</a:t>
                      </a:r>
                      <a:endParaRPr lang="ru-RU" sz="24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2 208</a:t>
                      </a:r>
                      <a:endParaRPr lang="ru-RU" sz="24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i="0" u="none" strike="noStrike" kern="1200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2 077</a:t>
                      </a:r>
                      <a:endParaRPr lang="ru-RU" sz="2400" b="1" i="0" u="none" strike="noStrike" kern="1200" dirty="0">
                        <a:solidFill>
                          <a:srgbClr val="0070C0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133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Республикалық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бюджет,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оның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ішінде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:</a:t>
                      </a:r>
                    </a:p>
                  </a:txBody>
                  <a:tcPr marL="144000" marR="9525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2 154</a:t>
                      </a:r>
                    </a:p>
                  </a:txBody>
                  <a:tcPr marL="9525" marR="9525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2 217</a:t>
                      </a:r>
                    </a:p>
                  </a:txBody>
                  <a:tcPr marL="9525" marR="9525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2 170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2 039</a:t>
                      </a:r>
                    </a:p>
                  </a:txBody>
                  <a:tcPr marL="9525"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4824164"/>
                  </a:ext>
                </a:extLst>
              </a:tr>
              <a:tr h="4667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шк</a:t>
                      </a:r>
                      <a:r>
                        <a:rPr kumimoji="0" 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r>
                        <a:rPr kumimoji="0" 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стер </a:t>
                      </a: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министрл</a:t>
                      </a:r>
                      <a:r>
                        <a:rPr kumimoji="0" 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г</a:t>
                      </a:r>
                      <a:r>
                        <a:rPr kumimoji="0" 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</a:txBody>
                  <a:tcPr marL="21600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504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554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535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501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568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Қорғаныс министрл</a:t>
                      </a:r>
                      <a:r>
                        <a:rPr kumimoji="0" 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r>
                        <a:rPr kumimoji="0" lang="kk-KZ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г</a:t>
                      </a:r>
                      <a:r>
                        <a:rPr kumimoji="0" 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i</a:t>
                      </a: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</a:txBody>
                  <a:tcPr marL="21600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521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546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550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537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59313951"/>
                  </a:ext>
                </a:extLst>
              </a:tr>
              <a:tr h="40178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Арнайы</a:t>
                      </a: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мемлекеттік</a:t>
                      </a: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itchFamily="18" charset="0"/>
                        </a:rPr>
                        <a:t>органдар</a:t>
                      </a:r>
                      <a:endParaRPr kumimoji="0" 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Times New Roman" pitchFamily="18" charset="0"/>
                      </a:endParaRPr>
                    </a:p>
                  </a:txBody>
                  <a:tcPr marL="21600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479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476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476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465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8827340"/>
                  </a:ext>
                </a:extLst>
              </a:tr>
              <a:tr h="4017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Мемлекеттік қорғаныстық тапсырыс </a:t>
                      </a:r>
                    </a:p>
                  </a:txBody>
                  <a:tcPr marL="21600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341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327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338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324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1377432"/>
                  </a:ext>
                </a:extLst>
              </a:tr>
              <a:tr h="4667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Төтенше</a:t>
                      </a: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жағдайлар</a:t>
                      </a: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министрлігі</a:t>
                      </a:r>
                      <a:endParaRPr kumimoji="0" 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charset="0"/>
                      </a:endParaRPr>
                    </a:p>
                  </a:txBody>
                  <a:tcPr marL="21600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207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201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175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120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20317787"/>
                  </a:ext>
                </a:extLst>
              </a:tr>
              <a:tr h="39329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charset="0"/>
                        </a:rPr>
                        <a:t>Бас прокуратура</a:t>
                      </a:r>
                    </a:p>
                  </a:txBody>
                  <a:tcPr marL="216000" marR="0" marT="0" marB="0" anchor="ctr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51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45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</a:t>
                      </a:r>
                      <a:endParaRPr lang="ru-RU" sz="19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12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Жергілікті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бюджеттердің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базасына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аударылған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F6473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шығыстар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F6473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144000" marR="9525" marT="0" marB="0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i="0" u="none" strike="noStrike" kern="1200" baseline="0" dirty="0">
                        <a:solidFill>
                          <a:schemeClr val="accent5">
                            <a:lumMod val="75000"/>
                            <a:lumOff val="2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9525" marR="9525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>
                          <a:solidFill>
                            <a:schemeClr val="accent5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9846909"/>
                  </a:ext>
                </a:extLst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8AF9F483-2C59-455A-B4D8-4F02DE5FCD1E}"/>
              </a:ext>
            </a:extLst>
          </p:cNvPr>
          <p:cNvSpPr txBox="1">
            <a:spLocks/>
          </p:cNvSpPr>
          <p:nvPr/>
        </p:nvSpPr>
        <p:spPr>
          <a:xfrm>
            <a:off x="0" y="16313"/>
            <a:ext cx="12191998" cy="4790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Күш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құрылымдарына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шығыстар</a:t>
            </a:r>
            <a:endParaRPr lang="ru-RU" sz="30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C6A84B91-AD4B-4BEE-9DA7-E637163FD3B7}"/>
              </a:ext>
            </a:extLst>
          </p:cNvPr>
          <p:cNvSpPr txBox="1">
            <a:spLocks/>
          </p:cNvSpPr>
          <p:nvPr/>
        </p:nvSpPr>
        <p:spPr>
          <a:xfrm>
            <a:off x="10958562" y="389070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400" b="1" dirty="0">
                <a:latin typeface="Arial Narrow" panose="020B0606020202030204" pitchFamily="34" charset="0"/>
              </a:rPr>
              <a:t>млрд. </a:t>
            </a:r>
            <a:r>
              <a:rPr lang="ru-RU" sz="1400" b="1" dirty="0" err="1" smtClean="0">
                <a:latin typeface="Arial Narrow" panose="020B0606020202030204" pitchFamily="34" charset="0"/>
              </a:rPr>
              <a:t>теңге</a:t>
            </a:r>
            <a:endParaRPr lang="ru-RU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891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7EC1BCBA-6982-48D6-BAE5-C5CF9285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45418" y="6443763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8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F65C095-550F-465D-9016-F6D5254F34FB}"/>
              </a:ext>
            </a:extLst>
          </p:cNvPr>
          <p:cNvSpPr txBox="1">
            <a:spLocks/>
          </p:cNvSpPr>
          <p:nvPr/>
        </p:nvSpPr>
        <p:spPr>
          <a:xfrm>
            <a:off x="0" y="16313"/>
            <a:ext cx="12191998" cy="4790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Жалпымемлекеттік</a:t>
            </a:r>
            <a:r>
              <a:rPr lang="ru-RU" sz="3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3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шығыстар</a:t>
            </a:r>
            <a:endParaRPr lang="ru-RU" sz="30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BA130BA-40AC-40B7-93F6-9036E879C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169641"/>
              </p:ext>
            </p:extLst>
          </p:nvPr>
        </p:nvGraphicFramePr>
        <p:xfrm>
          <a:off x="260059" y="782422"/>
          <a:ext cx="11727812" cy="3613080"/>
        </p:xfrm>
        <a:graphic>
          <a:graphicData uri="http://schemas.openxmlformats.org/drawingml/2006/table">
            <a:tbl>
              <a:tblPr/>
              <a:tblGrid>
                <a:gridCol w="4363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04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226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68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0441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60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441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055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3444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1586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Атауы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2022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Түзетілген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жоспар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Республикалық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бюджет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жобасы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97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2023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2024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2025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жыл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37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млрд. теңге</a:t>
                      </a: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ЖІӨ-ге %-</a:t>
                      </a:r>
                      <a:r>
                        <a:rPr kumimoji="0" lang="kk-KZ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пен</a:t>
                      </a:r>
                      <a:endParaRPr kumimoji="0" lang="ru-RU" sz="1300" b="0" i="0" u="none" strike="noStrike" cap="none" normalizeH="0" baseline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млрд.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теңге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ЖІӨ-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ге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%-</a:t>
                      </a:r>
                      <a:r>
                        <a:rPr kumimoji="0" lang="kk-KZ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пен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млрд.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теңге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ЖІӨ-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ге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%-</a:t>
                      </a:r>
                      <a:r>
                        <a:rPr kumimoji="0" lang="kk-KZ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пен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млрд.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теңге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ЖІӨ-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ге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%-</a:t>
                      </a:r>
                      <a:r>
                        <a:rPr kumimoji="0" lang="kk-KZ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7373A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пен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rgbClr val="37373A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5655" marR="5655" marT="5655" marB="0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34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БАРЛЫҒЫ,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оның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ішінде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:</a:t>
                      </a:r>
                    </a:p>
                  </a:txBody>
                  <a:tcPr marL="5655" marR="5655" marT="565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3 848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7 868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8 110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9 022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1" u="none" strike="noStrike">
                          <a:solidFill>
                            <a:srgbClr val="0070C0"/>
                          </a:solidFill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3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Субвенция</a:t>
                      </a:r>
                    </a:p>
                  </a:txBody>
                  <a:tcPr marL="108000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4 938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5 181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5 681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52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Борышқа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қызмет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көрсету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108000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1 244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1 759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1 965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2 165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224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Үкімет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резерві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marL="108000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478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260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Қазақстан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Республикасы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Президентінің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бастамаларына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арналған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 резерв</a:t>
                      </a:r>
                    </a:p>
                  </a:txBody>
                  <a:tcPr marL="108000" marR="9525" marT="9525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ru-RU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0,3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486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577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83836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13">
      <a:dk1>
        <a:srgbClr val="000000"/>
      </a:dk1>
      <a:lt1>
        <a:srgbClr val="FFFFFF"/>
      </a:lt1>
      <a:dk2>
        <a:srgbClr val="46464A"/>
      </a:dk2>
      <a:lt2>
        <a:srgbClr val="FFFFFF"/>
      </a:lt2>
      <a:accent1>
        <a:srgbClr val="6F6F74"/>
      </a:accent1>
      <a:accent2>
        <a:srgbClr val="A7B789"/>
      </a:accent2>
      <a:accent3>
        <a:srgbClr val="BEAE98"/>
      </a:accent3>
      <a:accent4>
        <a:srgbClr val="C8E1E8"/>
      </a:accent4>
      <a:accent5>
        <a:srgbClr val="0D1C20"/>
      </a:accent5>
      <a:accent6>
        <a:srgbClr val="397789"/>
      </a:accent6>
      <a:hlink>
        <a:srgbClr val="ACD3DD"/>
      </a:hlink>
      <a:folHlink>
        <a:srgbClr val="B1B5AB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17838</TotalTime>
  <Words>1254</Words>
  <Application>Microsoft Office PowerPoint</Application>
  <PresentationFormat>Широкоэкранный</PresentationFormat>
  <Paragraphs>597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Times New Roman</vt:lpstr>
      <vt:lpstr>Wingdings</vt:lpstr>
      <vt:lpstr>Ретро</vt:lpstr>
      <vt:lpstr>2023-2025 жылдарға арналған республикалық бюджет жобасы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Бақнұр Мұратқызы Самұрат</cp:lastModifiedBy>
  <cp:revision>2410</cp:revision>
  <cp:lastPrinted>2022-09-07T06:27:47Z</cp:lastPrinted>
  <dcterms:created xsi:type="dcterms:W3CDTF">2019-01-28T09:47:38Z</dcterms:created>
  <dcterms:modified xsi:type="dcterms:W3CDTF">2022-09-07T07:51:56Z</dcterms:modified>
</cp:coreProperties>
</file>