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195" r:id="rId2"/>
    <p:sldId id="2205" r:id="rId3"/>
    <p:sldId id="2221" r:id="rId4"/>
    <p:sldId id="2241" r:id="rId5"/>
    <p:sldId id="2223" r:id="rId6"/>
    <p:sldId id="2242" r:id="rId7"/>
    <p:sldId id="2225" r:id="rId8"/>
    <p:sldId id="2219" r:id="rId9"/>
    <p:sldId id="2227" r:id="rId10"/>
    <p:sldId id="2238" r:id="rId11"/>
    <p:sldId id="2240" r:id="rId12"/>
    <p:sldId id="2233" r:id="rId13"/>
    <p:sldId id="2243" r:id="rId14"/>
  </p:sldIdLst>
  <p:sldSz cx="9144000" cy="5143500" type="screen16x9"/>
  <p:notesSz cx="6761163" cy="99425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Condensed" panose="020B0604020202020204" charset="0"/>
      <p:regular r:id="rId21"/>
      <p:bold r:id="rId22"/>
      <p:italic r:id="rId23"/>
      <p:bold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Roboto Medium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20F2B0-C59E-4667-BC9B-06653499CD35}">
          <p14:sldIdLst>
            <p14:sldId id="2195"/>
            <p14:sldId id="2205"/>
            <p14:sldId id="2221"/>
            <p14:sldId id="2241"/>
            <p14:sldId id="2223"/>
            <p14:sldId id="2242"/>
            <p14:sldId id="2225"/>
            <p14:sldId id="2219"/>
            <p14:sldId id="2227"/>
            <p14:sldId id="2238"/>
            <p14:sldId id="2240"/>
            <p14:sldId id="2233"/>
            <p14:sldId id="22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113" userDrawn="1">
          <p15:clr>
            <a:srgbClr val="A4A3A4"/>
          </p15:clr>
        </p15:guide>
        <p15:guide id="3" pos="5647" userDrawn="1">
          <p15:clr>
            <a:srgbClr val="A4A3A4"/>
          </p15:clr>
        </p15:guide>
        <p15:guide id="4" orient="horz" pos="713" userDrawn="1">
          <p15:clr>
            <a:srgbClr val="A4A3A4"/>
          </p15:clr>
        </p15:guide>
        <p15:guide id="5" orient="horz" pos="3117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orient="horz" pos="78" userDrawn="1">
          <p15:clr>
            <a:srgbClr val="A4A3A4"/>
          </p15:clr>
        </p15:guide>
        <p15:guide id="10" orient="horz" pos="1030" userDrawn="1">
          <p15:clr>
            <a:srgbClr val="A4A3A4"/>
          </p15:clr>
        </p15:guide>
        <p15:guide id="11" orient="horz" pos="3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5" userDrawn="1">
          <p15:clr>
            <a:srgbClr val="A4A3A4"/>
          </p15:clr>
        </p15:guide>
        <p15:guide id="3" orient="horz" pos="3133" userDrawn="1">
          <p15:clr>
            <a:srgbClr val="A4A3A4"/>
          </p15:clr>
        </p15:guide>
        <p15:guide id="4" pos="2113" userDrawn="1">
          <p15:clr>
            <a:srgbClr val="A4A3A4"/>
          </p15:clr>
        </p15:guide>
        <p15:guide id="5" orient="horz" pos="3109" userDrawn="1">
          <p15:clr>
            <a:srgbClr val="A4A3A4"/>
          </p15:clr>
        </p15:guide>
        <p15:guide id="6" orient="horz" pos="3132" userDrawn="1">
          <p15:clr>
            <a:srgbClr val="A4A3A4"/>
          </p15:clr>
        </p15:guide>
        <p15:guide id="7" pos="2122" userDrawn="1">
          <p15:clr>
            <a:srgbClr val="A4A3A4"/>
          </p15:clr>
        </p15:guide>
        <p15:guide id="8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8"/>
    <a:srgbClr val="219BFF"/>
    <a:srgbClr val="00518E"/>
    <a:srgbClr val="0073C8"/>
    <a:srgbClr val="FFD895"/>
    <a:srgbClr val="D19571"/>
    <a:srgbClr val="004274"/>
    <a:srgbClr val="1C8339"/>
    <a:srgbClr val="3A573F"/>
    <a:srgbClr val="506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5501" autoAdjust="0"/>
  </p:normalViewPr>
  <p:slideViewPr>
    <p:cSldViewPr>
      <p:cViewPr varScale="1">
        <p:scale>
          <a:sx n="152" d="100"/>
          <a:sy n="152" d="100"/>
        </p:scale>
        <p:origin x="834" y="132"/>
      </p:cViewPr>
      <p:guideLst>
        <p:guide orient="horz" pos="259"/>
        <p:guide pos="113"/>
        <p:guide pos="5647"/>
        <p:guide orient="horz" pos="713"/>
        <p:guide orient="horz" pos="3117"/>
        <p:guide pos="2880"/>
        <p:guide orient="horz" pos="78"/>
        <p:guide orient="horz" pos="1030"/>
        <p:guide orient="horz" pos="31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20" d="100"/>
        <a:sy n="20" d="100"/>
      </p:scale>
      <p:origin x="0" y="1314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10"/>
        <p:guide pos="2105"/>
        <p:guide orient="horz" pos="3133"/>
        <p:guide pos="2113"/>
        <p:guide orient="horz" pos="3109"/>
        <p:guide orient="horz" pos="3132"/>
        <p:guide pos="212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29838" cy="497124"/>
          </a:xfrm>
          <a:prstGeom prst="rect">
            <a:avLst/>
          </a:prstGeom>
        </p:spPr>
        <p:txBody>
          <a:bodyPr vert="horz" lIns="91497" tIns="45750" rIns="91497" bIns="457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2" y="3"/>
            <a:ext cx="2929838" cy="497124"/>
          </a:xfrm>
          <a:prstGeom prst="rect">
            <a:avLst/>
          </a:prstGeom>
        </p:spPr>
        <p:txBody>
          <a:bodyPr vert="horz" lIns="91497" tIns="45750" rIns="91497" bIns="45750" rtlCol="0"/>
          <a:lstStyle>
            <a:lvl1pPr algn="r">
              <a:defRPr sz="1200"/>
            </a:lvl1pPr>
          </a:lstStyle>
          <a:p>
            <a:fld id="{569EE601-35A1-4728-BC0E-214E4BEED47A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5"/>
            <a:ext cx="2929838" cy="497124"/>
          </a:xfrm>
          <a:prstGeom prst="rect">
            <a:avLst/>
          </a:prstGeom>
        </p:spPr>
        <p:txBody>
          <a:bodyPr vert="horz" lIns="91497" tIns="45750" rIns="91497" bIns="457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2" y="9443665"/>
            <a:ext cx="2929838" cy="497124"/>
          </a:xfrm>
          <a:prstGeom prst="rect">
            <a:avLst/>
          </a:prstGeom>
        </p:spPr>
        <p:txBody>
          <a:bodyPr vert="horz" lIns="91497" tIns="45750" rIns="91497" bIns="45750" rtlCol="0" anchor="b"/>
          <a:lstStyle>
            <a:lvl1pPr algn="r">
              <a:defRPr sz="1200"/>
            </a:lvl1pPr>
          </a:lstStyle>
          <a:p>
            <a:fld id="{D43E2597-EFF9-4FB6-A4C3-76B948BA7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29838" cy="497124"/>
          </a:xfrm>
          <a:prstGeom prst="rect">
            <a:avLst/>
          </a:prstGeom>
        </p:spPr>
        <p:txBody>
          <a:bodyPr vert="horz" lIns="91497" tIns="45750" rIns="91497" bIns="457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3"/>
            <a:ext cx="2929838" cy="497124"/>
          </a:xfrm>
          <a:prstGeom prst="rect">
            <a:avLst/>
          </a:prstGeom>
        </p:spPr>
        <p:txBody>
          <a:bodyPr vert="horz" lIns="91497" tIns="45750" rIns="91497" bIns="45750" rtlCol="0"/>
          <a:lstStyle>
            <a:lvl1pPr algn="r">
              <a:defRPr sz="1200"/>
            </a:lvl1pPr>
          </a:lstStyle>
          <a:p>
            <a:fld id="{48B91EE8-69AE-461D-8CCB-C9DF5AEE559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" y="742950"/>
            <a:ext cx="6634163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7" tIns="45750" rIns="91497" bIns="457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6"/>
            <a:ext cx="5408930" cy="4474130"/>
          </a:xfrm>
          <a:prstGeom prst="rect">
            <a:avLst/>
          </a:prstGeom>
        </p:spPr>
        <p:txBody>
          <a:bodyPr vert="horz" lIns="91497" tIns="45750" rIns="91497" bIns="457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5"/>
            <a:ext cx="2929838" cy="497124"/>
          </a:xfrm>
          <a:prstGeom prst="rect">
            <a:avLst/>
          </a:prstGeom>
        </p:spPr>
        <p:txBody>
          <a:bodyPr vert="horz" lIns="91497" tIns="45750" rIns="91497" bIns="457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5"/>
            <a:ext cx="2929838" cy="497124"/>
          </a:xfrm>
          <a:prstGeom prst="rect">
            <a:avLst/>
          </a:prstGeom>
        </p:spPr>
        <p:txBody>
          <a:bodyPr vert="horz" lIns="91497" tIns="45750" rIns="91497" bIns="45750" rtlCol="0" anchor="b"/>
          <a:lstStyle>
            <a:lvl1pPr algn="r">
              <a:defRPr sz="1200"/>
            </a:lvl1pPr>
          </a:lstStyle>
          <a:p>
            <a:fld id="{6B7DA8E6-7D59-45D1-806A-C62FB4BAE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7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7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4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0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2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5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4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8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61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7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9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261622B-97BC-4206-AB06-68C4E3EAEC37}"/>
              </a:ext>
            </a:extLst>
          </p:cNvPr>
          <p:cNvSpPr txBox="1">
            <a:spLocks/>
          </p:cNvSpPr>
          <p:nvPr userDrawn="1"/>
        </p:nvSpPr>
        <p:spPr>
          <a:xfrm>
            <a:off x="8859381" y="195486"/>
            <a:ext cx="323529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_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1828800"/>
            <a:ext cx="3324225" cy="1597914"/>
          </a:xfrm>
          <a:prstGeom prst="rightArrow">
            <a:avLst>
              <a:gd name="adj1" fmla="val 100000"/>
              <a:gd name="adj2" fmla="val 21388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5819776" y="1828800"/>
            <a:ext cx="3324225" cy="1597914"/>
          </a:xfrm>
          <a:prstGeom prst="leftArrow">
            <a:avLst>
              <a:gd name="adj1" fmla="val 100000"/>
              <a:gd name="adj2" fmla="val 20941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1746128"/>
            <a:ext cx="4581144" cy="2654046"/>
          </a:xfrm>
          <a:prstGeom prst="rect">
            <a:avLst/>
          </a:prstGeom>
          <a:ln w="3175">
            <a:noFill/>
          </a:ln>
        </p:spPr>
        <p:txBody>
          <a:bodyPr wrap="none" tIns="0" bIns="11887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-4763" y="1934376"/>
            <a:ext cx="4919472" cy="2290572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629400" y="1661394"/>
            <a:ext cx="2514600" cy="2452688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1661394"/>
            <a:ext cx="2514600" cy="2452688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117600" y="1897787"/>
            <a:ext cx="3456432" cy="1179576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1897787"/>
            <a:ext cx="3456432" cy="1179576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117600" y="3076505"/>
            <a:ext cx="3456432" cy="1179576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3076505"/>
            <a:ext cx="3456432" cy="1179576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1631930"/>
            <a:ext cx="9144000" cy="1748790"/>
          </a:xfrm>
          <a:prstGeom prst="rect">
            <a:avLst/>
          </a:prstGeom>
          <a:ln w="3175">
            <a:noFill/>
          </a:ln>
        </p:spPr>
        <p:txBody>
          <a:bodyPr bIns="548640" anchor="b"/>
          <a:lstStyle>
            <a:lvl1pPr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793750" y="1776609"/>
            <a:ext cx="3657600" cy="16002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4679950" y="1776609"/>
            <a:ext cx="3657600" cy="16002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Rounded Rectangle 26"/>
          <p:cNvSpPr/>
          <p:nvPr userDrawn="1"/>
        </p:nvSpPr>
        <p:spPr bwMode="auto">
          <a:xfrm>
            <a:off x="1212850" y="3465937"/>
            <a:ext cx="2819400" cy="3218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 bwMode="auto">
          <a:xfrm>
            <a:off x="5099050" y="3465937"/>
            <a:ext cx="2819400" cy="3218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37"/>
          </p:nvPr>
        </p:nvSpPr>
        <p:spPr>
          <a:xfrm>
            <a:off x="1822450" y="3554549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50"/>
          </p:nvPr>
        </p:nvSpPr>
        <p:spPr>
          <a:xfrm>
            <a:off x="1708150" y="388924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7"/>
          </p:nvPr>
        </p:nvSpPr>
        <p:spPr>
          <a:xfrm>
            <a:off x="5708650" y="3554549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58"/>
          </p:nvPr>
        </p:nvSpPr>
        <p:spPr>
          <a:xfrm>
            <a:off x="5594350" y="388924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278124" y="1753970"/>
            <a:ext cx="2587752" cy="1344168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022848" y="1753970"/>
            <a:ext cx="2587752" cy="1344168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33400" y="1753970"/>
            <a:ext cx="2587752" cy="1344168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452152" y="2122235"/>
            <a:ext cx="1874520" cy="140589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2568319" y="2122235"/>
            <a:ext cx="1874520" cy="140589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7" hasCustomPrompt="1"/>
          </p:nvPr>
        </p:nvSpPr>
        <p:spPr>
          <a:xfrm>
            <a:off x="4684486" y="2122235"/>
            <a:ext cx="1874520" cy="140589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800654" y="2122235"/>
            <a:ext cx="1874520" cy="140589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7995" y="2097037"/>
            <a:ext cx="1540591" cy="14191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5"/>
          </p:nvPr>
        </p:nvSpPr>
        <p:spPr>
          <a:xfrm>
            <a:off x="342900" y="3743253"/>
            <a:ext cx="1590780" cy="4763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365622" y="3517186"/>
            <a:ext cx="1545336" cy="80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5622" y="2098619"/>
            <a:ext cx="1545336" cy="309112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084851" y="2097037"/>
            <a:ext cx="1540591" cy="14191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59755" y="3743253"/>
            <a:ext cx="1590780" cy="4763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082477" y="3517186"/>
            <a:ext cx="1545336" cy="804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1"/>
          </p:nvPr>
        </p:nvSpPr>
        <p:spPr>
          <a:xfrm>
            <a:off x="2082477" y="2098619"/>
            <a:ext cx="1545336" cy="309112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801706" y="2097037"/>
            <a:ext cx="1540591" cy="14191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76610" y="3743253"/>
            <a:ext cx="1590780" cy="4763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3799332" y="3517186"/>
            <a:ext cx="1545336" cy="804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3799332" y="2098619"/>
            <a:ext cx="1545336" cy="309112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518561" y="2097037"/>
            <a:ext cx="1540591" cy="14191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7"/>
          </p:nvPr>
        </p:nvSpPr>
        <p:spPr>
          <a:xfrm>
            <a:off x="5493465" y="3743253"/>
            <a:ext cx="1590780" cy="4763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5516187" y="3517186"/>
            <a:ext cx="1545336" cy="804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16187" y="2098619"/>
            <a:ext cx="1545336" cy="309112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235416" y="2097037"/>
            <a:ext cx="1540591" cy="141918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31"/>
          </p:nvPr>
        </p:nvSpPr>
        <p:spPr>
          <a:xfrm>
            <a:off x="7210320" y="3743253"/>
            <a:ext cx="1590780" cy="47632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7233042" y="3517186"/>
            <a:ext cx="1545336" cy="804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3"/>
          </p:nvPr>
        </p:nvSpPr>
        <p:spPr>
          <a:xfrm>
            <a:off x="7233042" y="2098619"/>
            <a:ext cx="1545336" cy="309112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47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/>
      <p:bldP spid="51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53856" y="2009742"/>
            <a:ext cx="1834811" cy="213363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706290" y="2009742"/>
            <a:ext cx="1779495" cy="101029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00527" y="2009742"/>
            <a:ext cx="1779495" cy="101029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703408" y="3133078"/>
            <a:ext cx="1779495" cy="101029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703408" y="2009742"/>
            <a:ext cx="1779495" cy="101029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706290" y="3133078"/>
            <a:ext cx="1779495" cy="101029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700527" y="3133078"/>
            <a:ext cx="1779495" cy="101029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76948" y="1933575"/>
            <a:ext cx="1834811" cy="2133633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608949" y="1933575"/>
            <a:ext cx="1834811" cy="2133633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640949" y="1933575"/>
            <a:ext cx="1834811" cy="2133633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672949" y="1933575"/>
            <a:ext cx="1834811" cy="2133633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389670" y="2306973"/>
            <a:ext cx="2025977" cy="1522077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48801" y="2306973"/>
            <a:ext cx="2025977" cy="1522077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38100"/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707932" y="2306973"/>
            <a:ext cx="2025977" cy="1522077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07959" y="2694751"/>
            <a:ext cx="1864816" cy="1400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924336" y="2084161"/>
            <a:ext cx="1864816" cy="1400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340713" y="2694751"/>
            <a:ext cx="1864816" cy="1400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757089" y="2084161"/>
            <a:ext cx="1864816" cy="1400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385667" y="2372645"/>
            <a:ext cx="1548560" cy="1163402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61667" y="2294875"/>
            <a:ext cx="1755594" cy="1318943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32867" y="2162495"/>
            <a:ext cx="2108006" cy="1583702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7867" y="2079641"/>
            <a:ext cx="2328572" cy="174940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385667" y="2372645"/>
            <a:ext cx="1548560" cy="1163402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61667" y="2294875"/>
            <a:ext cx="1755594" cy="1318943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32867" y="2162495"/>
            <a:ext cx="2108006" cy="1583702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7867" y="2079641"/>
            <a:ext cx="2328572" cy="1749409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 rot="20906495">
            <a:off x="4899319" y="2013480"/>
            <a:ext cx="2287152" cy="1718291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 rot="20906495">
            <a:off x="2079918" y="2013480"/>
            <a:ext cx="2287152" cy="1718291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448258" y="1804541"/>
            <a:ext cx="2247484" cy="1688490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9144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5687393" y="3074045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5967413" y="1928273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1731709" y="2127000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1974782" y="3200885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3809531" y="3321256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4793113" y="3253537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4842100" y="1921121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1169539" y="2040119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1320173" y="3193732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3146505" y="3233199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2" hasCustomPrompt="1"/>
          </p:nvPr>
        </p:nvSpPr>
        <p:spPr>
          <a:xfrm rot="976477">
            <a:off x="3005639" y="1913021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3" hasCustomPrompt="1"/>
          </p:nvPr>
        </p:nvSpPr>
        <p:spPr>
          <a:xfrm rot="761790">
            <a:off x="6343966" y="2119847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 rot="21049868">
            <a:off x="6587039" y="3193732"/>
            <a:ext cx="1358536" cy="1020639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22166" y="1772543"/>
            <a:ext cx="7899668" cy="1852368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7315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579136" y="2939549"/>
            <a:ext cx="1755594" cy="1318943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674636" y="2939549"/>
            <a:ext cx="1755594" cy="1318943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770136" y="2939549"/>
            <a:ext cx="1755594" cy="1318943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_txt_ 1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61560" y="1643297"/>
            <a:ext cx="3603118" cy="2863933"/>
          </a:xfrm>
          <a:prstGeom prst="rect">
            <a:avLst/>
          </a:prstGeom>
          <a:ln w="28575">
            <a:noFill/>
          </a:ln>
        </p:spPr>
        <p:txBody>
          <a:bodyPr wrap="none" tIns="0" bIns="128016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932046" y="1639487"/>
            <a:ext cx="3547872" cy="135102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932046" y="3150389"/>
            <a:ext cx="3547872" cy="135102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10790" y="3052217"/>
            <a:ext cx="3364992" cy="1467612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967581" y="3052217"/>
            <a:ext cx="3364992" cy="1467612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l_txt_ 3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3188" y="3138194"/>
            <a:ext cx="2660904" cy="1364742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3238647" y="3138194"/>
            <a:ext cx="2660904" cy="1364742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994107" y="3138194"/>
            <a:ext cx="2660904" cy="1364742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5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58" name="Arc 57"/>
          <p:cNvSpPr/>
          <p:nvPr userDrawn="1"/>
        </p:nvSpPr>
        <p:spPr>
          <a:xfrm flipH="1">
            <a:off x="3476625" y="2271475"/>
            <a:ext cx="2190750" cy="1643066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 userDrawn="1"/>
        </p:nvSpPr>
        <p:spPr>
          <a:xfrm flipH="1">
            <a:off x="3476625" y="2271475"/>
            <a:ext cx="2190750" cy="1643066"/>
          </a:xfrm>
          <a:prstGeom prst="arc">
            <a:avLst>
              <a:gd name="adj1" fmla="val 4004411"/>
              <a:gd name="adj2" fmla="val 6794208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Arc 65"/>
          <p:cNvSpPr/>
          <p:nvPr userDrawn="1"/>
        </p:nvSpPr>
        <p:spPr>
          <a:xfrm flipH="1">
            <a:off x="3476625" y="2271475"/>
            <a:ext cx="2190750" cy="1643066"/>
          </a:xfrm>
          <a:prstGeom prst="arc">
            <a:avLst>
              <a:gd name="adj1" fmla="val 743555"/>
              <a:gd name="adj2" fmla="val 244304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Arc 66"/>
          <p:cNvSpPr/>
          <p:nvPr userDrawn="1"/>
        </p:nvSpPr>
        <p:spPr>
          <a:xfrm flipH="1">
            <a:off x="3476625" y="2271475"/>
            <a:ext cx="2190750" cy="1643066"/>
          </a:xfrm>
          <a:prstGeom prst="arc">
            <a:avLst>
              <a:gd name="adj1" fmla="val 19060360"/>
              <a:gd name="adj2" fmla="val 20763576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Arc 67"/>
          <p:cNvSpPr/>
          <p:nvPr userDrawn="1"/>
        </p:nvSpPr>
        <p:spPr>
          <a:xfrm flipH="1">
            <a:off x="3476625" y="2271475"/>
            <a:ext cx="2190750" cy="1643066"/>
          </a:xfrm>
          <a:prstGeom prst="arc">
            <a:avLst>
              <a:gd name="adj1" fmla="val 14838961"/>
              <a:gd name="adj2" fmla="val 17548373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Arc 68"/>
          <p:cNvSpPr/>
          <p:nvPr userDrawn="1"/>
        </p:nvSpPr>
        <p:spPr>
          <a:xfrm flipH="1">
            <a:off x="3476625" y="2271475"/>
            <a:ext cx="2190750" cy="1643066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7"/>
          <p:cNvSpPr>
            <a:spLocks noChangeArrowheads="1"/>
          </p:cNvSpPr>
          <p:nvPr userDrawn="1"/>
        </p:nvSpPr>
        <p:spPr bwMode="auto">
          <a:xfrm flipH="1">
            <a:off x="3654098" y="2196982"/>
            <a:ext cx="514498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11"/>
          <p:cNvSpPr>
            <a:spLocks noChangeArrowheads="1"/>
          </p:cNvSpPr>
          <p:nvPr userDrawn="1"/>
        </p:nvSpPr>
        <p:spPr bwMode="auto">
          <a:xfrm flipH="1">
            <a:off x="3654098" y="3582434"/>
            <a:ext cx="514498" cy="38404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12"/>
          <p:cNvSpPr>
            <a:spLocks noChangeArrowheads="1"/>
          </p:cNvSpPr>
          <p:nvPr userDrawn="1"/>
        </p:nvSpPr>
        <p:spPr bwMode="auto">
          <a:xfrm flipH="1">
            <a:off x="3178810" y="2889708"/>
            <a:ext cx="514498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7"/>
          <p:cNvSpPr>
            <a:spLocks noChangeArrowheads="1"/>
          </p:cNvSpPr>
          <p:nvPr userDrawn="1"/>
        </p:nvSpPr>
        <p:spPr bwMode="auto">
          <a:xfrm>
            <a:off x="4975404" y="2196982"/>
            <a:ext cx="514496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11"/>
          <p:cNvSpPr>
            <a:spLocks noChangeArrowheads="1"/>
          </p:cNvSpPr>
          <p:nvPr userDrawn="1"/>
        </p:nvSpPr>
        <p:spPr bwMode="auto">
          <a:xfrm>
            <a:off x="4975404" y="3582434"/>
            <a:ext cx="514496" cy="38404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2"/>
          <p:cNvSpPr>
            <a:spLocks noChangeArrowheads="1"/>
          </p:cNvSpPr>
          <p:nvPr userDrawn="1"/>
        </p:nvSpPr>
        <p:spPr bwMode="auto">
          <a:xfrm>
            <a:off x="5450693" y="2889708"/>
            <a:ext cx="514496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6" name="Straight Connector 75"/>
          <p:cNvCxnSpPr/>
          <p:nvPr userDrawn="1"/>
        </p:nvCxnSpPr>
        <p:spPr>
          <a:xfrm rot="10800000">
            <a:off x="2718332" y="2389873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rot="10800000">
            <a:off x="2031770" y="3082076"/>
            <a:ext cx="1124712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 userDrawn="1"/>
        </p:nvCxnSpPr>
        <p:spPr>
          <a:xfrm rot="10800000">
            <a:off x="2718332" y="3774280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 userDrawn="1"/>
        </p:nvSpPr>
        <p:spPr bwMode="auto">
          <a:xfrm>
            <a:off x="1514475" y="1712118"/>
            <a:ext cx="1352550" cy="2357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Rounded Rectangle 79"/>
          <p:cNvSpPr/>
          <p:nvPr userDrawn="1"/>
        </p:nvSpPr>
        <p:spPr bwMode="auto">
          <a:xfrm>
            <a:off x="1514475" y="4221955"/>
            <a:ext cx="1352550" cy="23574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Rounded Rectangle 80"/>
          <p:cNvSpPr/>
          <p:nvPr userDrawn="1"/>
        </p:nvSpPr>
        <p:spPr bwMode="auto">
          <a:xfrm rot="5400000">
            <a:off x="243353" y="2925603"/>
            <a:ext cx="1014413" cy="3143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35"/>
          </p:nvPr>
        </p:nvSpPr>
        <p:spPr>
          <a:xfrm>
            <a:off x="3714161" y="2881165"/>
            <a:ext cx="1715678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7"/>
          </p:nvPr>
        </p:nvSpPr>
        <p:spPr>
          <a:xfrm>
            <a:off x="3797300" y="2709127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8" hasCustomPrompt="1"/>
          </p:nvPr>
        </p:nvSpPr>
        <p:spPr>
          <a:xfrm>
            <a:off x="3714497" y="2279526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3239209" y="2972252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40" hasCustomPrompt="1"/>
          </p:nvPr>
        </p:nvSpPr>
        <p:spPr>
          <a:xfrm>
            <a:off x="3714497" y="3664066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5035802" y="2279526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5511091" y="2972252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5035802" y="3664066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44"/>
          </p:nvPr>
        </p:nvSpPr>
        <p:spPr>
          <a:xfrm>
            <a:off x="1562100" y="1757698"/>
            <a:ext cx="12573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half" idx="45"/>
          </p:nvPr>
        </p:nvSpPr>
        <p:spPr>
          <a:xfrm>
            <a:off x="1562100" y="4267535"/>
            <a:ext cx="12573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46"/>
          </p:nvPr>
        </p:nvSpPr>
        <p:spPr>
          <a:xfrm rot="16200000">
            <a:off x="279072" y="2986376"/>
            <a:ext cx="942975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93" name="Straight Connector 92"/>
          <p:cNvCxnSpPr/>
          <p:nvPr userDrawn="1"/>
        </p:nvCxnSpPr>
        <p:spPr>
          <a:xfrm rot="10800000">
            <a:off x="5481636" y="2389873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 userDrawn="1"/>
        </p:nvCxnSpPr>
        <p:spPr>
          <a:xfrm rot="10800000">
            <a:off x="5956935" y="3082076"/>
            <a:ext cx="1124712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 userDrawn="1"/>
        </p:nvCxnSpPr>
        <p:spPr>
          <a:xfrm rot="10800000">
            <a:off x="5486398" y="3774280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 userDrawn="1"/>
        </p:nvSpPr>
        <p:spPr bwMode="auto">
          <a:xfrm>
            <a:off x="6267450" y="1712118"/>
            <a:ext cx="1352550" cy="2357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Rounded Rectangle 96"/>
          <p:cNvSpPr/>
          <p:nvPr userDrawn="1"/>
        </p:nvSpPr>
        <p:spPr bwMode="auto">
          <a:xfrm>
            <a:off x="6267450" y="4221955"/>
            <a:ext cx="1352550" cy="23574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Rounded Rectangle 97"/>
          <p:cNvSpPr/>
          <p:nvPr userDrawn="1"/>
        </p:nvSpPr>
        <p:spPr bwMode="auto">
          <a:xfrm rot="5400000">
            <a:off x="7880422" y="2925603"/>
            <a:ext cx="1014413" cy="31432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47"/>
          </p:nvPr>
        </p:nvSpPr>
        <p:spPr>
          <a:xfrm>
            <a:off x="6315075" y="1757698"/>
            <a:ext cx="12573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48"/>
          </p:nvPr>
        </p:nvSpPr>
        <p:spPr>
          <a:xfrm>
            <a:off x="6315075" y="4267535"/>
            <a:ext cx="12573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half" idx="49"/>
          </p:nvPr>
        </p:nvSpPr>
        <p:spPr>
          <a:xfrm rot="5400000">
            <a:off x="7916142" y="2986376"/>
            <a:ext cx="942975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02" name="Picture Placeholder 7"/>
          <p:cNvSpPr>
            <a:spLocks noGrp="1"/>
          </p:cNvSpPr>
          <p:nvPr>
            <p:ph type="pic" sz="quarter" idx="50" hasCustomPrompt="1"/>
          </p:nvPr>
        </p:nvSpPr>
        <p:spPr>
          <a:xfrm>
            <a:off x="1647822" y="1982391"/>
            <a:ext cx="1088136" cy="81610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3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952498" y="2675334"/>
            <a:ext cx="1088136" cy="81610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4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1647826" y="3368280"/>
            <a:ext cx="1088136" cy="816102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00796" y="1982391"/>
            <a:ext cx="1088136" cy="81610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6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7091363" y="2675334"/>
            <a:ext cx="1088136" cy="81610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7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400800" y="3368280"/>
            <a:ext cx="1088136" cy="816102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5" name="Arc 34"/>
          <p:cNvSpPr/>
          <p:nvPr userDrawn="1"/>
        </p:nvSpPr>
        <p:spPr>
          <a:xfrm flipH="1">
            <a:off x="1123950" y="2295289"/>
            <a:ext cx="2190750" cy="1643066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c 35"/>
          <p:cNvSpPr/>
          <p:nvPr userDrawn="1"/>
        </p:nvSpPr>
        <p:spPr>
          <a:xfrm flipH="1">
            <a:off x="1123950" y="2295289"/>
            <a:ext cx="2190750" cy="1643066"/>
          </a:xfrm>
          <a:prstGeom prst="arc">
            <a:avLst>
              <a:gd name="adj1" fmla="val 14838961"/>
              <a:gd name="adj2" fmla="val 6766387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c 36"/>
          <p:cNvSpPr/>
          <p:nvPr userDrawn="1"/>
        </p:nvSpPr>
        <p:spPr>
          <a:xfrm flipH="1">
            <a:off x="1123950" y="2295289"/>
            <a:ext cx="2190750" cy="1643066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7"/>
          <p:cNvSpPr>
            <a:spLocks noChangeArrowheads="1"/>
          </p:cNvSpPr>
          <p:nvPr userDrawn="1"/>
        </p:nvSpPr>
        <p:spPr bwMode="auto">
          <a:xfrm>
            <a:off x="2622729" y="2220795"/>
            <a:ext cx="514496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 userDrawn="1"/>
        </p:nvSpPr>
        <p:spPr bwMode="auto">
          <a:xfrm>
            <a:off x="2622729" y="3606248"/>
            <a:ext cx="514496" cy="38404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 userDrawn="1"/>
        </p:nvSpPr>
        <p:spPr bwMode="auto">
          <a:xfrm>
            <a:off x="3098018" y="2913521"/>
            <a:ext cx="514496" cy="38587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35"/>
          </p:nvPr>
        </p:nvSpPr>
        <p:spPr>
          <a:xfrm>
            <a:off x="1361486" y="2904978"/>
            <a:ext cx="1715678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7"/>
          </p:nvPr>
        </p:nvSpPr>
        <p:spPr>
          <a:xfrm>
            <a:off x="1444625" y="273294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2683127" y="2303339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3158416" y="2996066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2683127" y="3687879"/>
            <a:ext cx="393700" cy="2207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rot="10800000">
            <a:off x="3132934" y="2413686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rot="10800000">
            <a:off x="3604260" y="3105889"/>
            <a:ext cx="1124712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rot="10800000">
            <a:off x="3132934" y="3798093"/>
            <a:ext cx="914400" cy="9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048121" y="2006204"/>
            <a:ext cx="1088136" cy="81610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738688" y="2699147"/>
            <a:ext cx="1088136" cy="81610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4048125" y="3392093"/>
            <a:ext cx="1088136" cy="81610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6"/>
          </p:nvPr>
        </p:nvSpPr>
        <p:spPr>
          <a:xfrm>
            <a:off x="5393375" y="2178991"/>
            <a:ext cx="2121408" cy="43085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57"/>
          </p:nvPr>
        </p:nvSpPr>
        <p:spPr>
          <a:xfrm>
            <a:off x="5391150" y="1993106"/>
            <a:ext cx="1354104" cy="1445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58"/>
          </p:nvPr>
        </p:nvSpPr>
        <p:spPr>
          <a:xfrm>
            <a:off x="6076950" y="2945607"/>
            <a:ext cx="2121408" cy="43085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59"/>
          </p:nvPr>
        </p:nvSpPr>
        <p:spPr>
          <a:xfrm>
            <a:off x="6074725" y="2759722"/>
            <a:ext cx="1354104" cy="1445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0"/>
          </p:nvPr>
        </p:nvSpPr>
        <p:spPr>
          <a:xfrm>
            <a:off x="5393375" y="3788716"/>
            <a:ext cx="2121408" cy="43085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1"/>
          </p:nvPr>
        </p:nvSpPr>
        <p:spPr>
          <a:xfrm>
            <a:off x="5391150" y="3602831"/>
            <a:ext cx="1354104" cy="1445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1" grpId="0" animBg="1"/>
      <p:bldP spid="5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705637" y="1952625"/>
            <a:ext cx="1693164" cy="1269873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>
            <a:off x="752119" y="356528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0"/>
          </p:nvPr>
        </p:nvSpPr>
        <p:spPr>
          <a:xfrm>
            <a:off x="637819" y="373731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51"/>
          </p:nvPr>
        </p:nvSpPr>
        <p:spPr>
          <a:xfrm>
            <a:off x="752119" y="3395403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2716273" y="1952625"/>
            <a:ext cx="1693164" cy="1269873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55"/>
          </p:nvPr>
        </p:nvSpPr>
        <p:spPr>
          <a:xfrm>
            <a:off x="2762755" y="356528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56"/>
          </p:nvPr>
        </p:nvSpPr>
        <p:spPr>
          <a:xfrm>
            <a:off x="2648455" y="373731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57"/>
          </p:nvPr>
        </p:nvSpPr>
        <p:spPr>
          <a:xfrm>
            <a:off x="2762755" y="3395403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4726909" y="1952625"/>
            <a:ext cx="1693164" cy="1269873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9"/>
          </p:nvPr>
        </p:nvSpPr>
        <p:spPr>
          <a:xfrm>
            <a:off x="4773391" y="356528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60"/>
          </p:nvPr>
        </p:nvSpPr>
        <p:spPr>
          <a:xfrm>
            <a:off x="4659091" y="373731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61"/>
          </p:nvPr>
        </p:nvSpPr>
        <p:spPr>
          <a:xfrm>
            <a:off x="4773391" y="3395403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6737546" y="1952625"/>
            <a:ext cx="1693164" cy="1269873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3"/>
          </p:nvPr>
        </p:nvSpPr>
        <p:spPr>
          <a:xfrm>
            <a:off x="6784028" y="356528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4"/>
          </p:nvPr>
        </p:nvSpPr>
        <p:spPr>
          <a:xfrm>
            <a:off x="6669728" y="3737318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65"/>
          </p:nvPr>
        </p:nvSpPr>
        <p:spPr>
          <a:xfrm>
            <a:off x="6784028" y="3395403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51"/>
          </p:nvPr>
        </p:nvSpPr>
        <p:spPr>
          <a:xfrm>
            <a:off x="923925" y="1880521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57"/>
          </p:nvPr>
        </p:nvSpPr>
        <p:spPr>
          <a:xfrm>
            <a:off x="6610350" y="1880521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797918" y="1736122"/>
            <a:ext cx="1693164" cy="1269873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4652918" y="1736122"/>
            <a:ext cx="1693164" cy="1269873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9"/>
          </p:nvPr>
        </p:nvSpPr>
        <p:spPr>
          <a:xfrm>
            <a:off x="923925" y="3275076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60"/>
          </p:nvPr>
        </p:nvSpPr>
        <p:spPr>
          <a:xfrm>
            <a:off x="6610350" y="3275076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61" hasCustomPrompt="1"/>
          </p:nvPr>
        </p:nvSpPr>
        <p:spPr>
          <a:xfrm>
            <a:off x="2797918" y="3130677"/>
            <a:ext cx="1693164" cy="1269873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4652918" y="3130677"/>
            <a:ext cx="1693164" cy="1269873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837468" y="1785885"/>
            <a:ext cx="1606620" cy="1204965"/>
          </a:xfrm>
          <a:prstGeom prst="diamond">
            <a:avLst/>
          </a:prstGeom>
          <a:ln w="69850" cap="flat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697626" y="1785885"/>
            <a:ext cx="1606620" cy="1204965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2837468" y="3205110"/>
            <a:ext cx="1606620" cy="1204965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4697626" y="3205110"/>
            <a:ext cx="1606620" cy="1204965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50"/>
          </p:nvPr>
        </p:nvSpPr>
        <p:spPr>
          <a:xfrm>
            <a:off x="809465" y="2054101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51"/>
          </p:nvPr>
        </p:nvSpPr>
        <p:spPr>
          <a:xfrm>
            <a:off x="1038065" y="188929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8"/>
          </p:nvPr>
        </p:nvSpPr>
        <p:spPr>
          <a:xfrm>
            <a:off x="809465" y="3482851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9"/>
          </p:nvPr>
        </p:nvSpPr>
        <p:spPr>
          <a:xfrm>
            <a:off x="1038065" y="331804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61"/>
          </p:nvPr>
        </p:nvSpPr>
        <p:spPr>
          <a:xfrm>
            <a:off x="6508554" y="2054101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6508554" y="188929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64"/>
          </p:nvPr>
        </p:nvSpPr>
        <p:spPr>
          <a:xfrm>
            <a:off x="6508554" y="3482851"/>
            <a:ext cx="1828800" cy="64465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65"/>
          </p:nvPr>
        </p:nvSpPr>
        <p:spPr>
          <a:xfrm>
            <a:off x="6508554" y="3318040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61"/>
          </p:nvPr>
        </p:nvSpPr>
        <p:spPr>
          <a:xfrm>
            <a:off x="1866900" y="2219369"/>
            <a:ext cx="1426464" cy="46673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1866900" y="2054558"/>
            <a:ext cx="1426464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63" hasCustomPrompt="1"/>
          </p:nvPr>
        </p:nvSpPr>
        <p:spPr>
          <a:xfrm>
            <a:off x="583092" y="3375781"/>
            <a:ext cx="1163158" cy="87236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4" hasCustomPrompt="1"/>
          </p:nvPr>
        </p:nvSpPr>
        <p:spPr>
          <a:xfrm>
            <a:off x="3314146" y="3375781"/>
            <a:ext cx="1163158" cy="87236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65" hasCustomPrompt="1"/>
          </p:nvPr>
        </p:nvSpPr>
        <p:spPr>
          <a:xfrm>
            <a:off x="6045200" y="3375781"/>
            <a:ext cx="1163158" cy="87236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66" hasCustomPrompt="1"/>
          </p:nvPr>
        </p:nvSpPr>
        <p:spPr>
          <a:xfrm>
            <a:off x="583092" y="1947862"/>
            <a:ext cx="1163158" cy="87236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67"/>
          </p:nvPr>
        </p:nvSpPr>
        <p:spPr>
          <a:xfrm>
            <a:off x="1898062" y="3676062"/>
            <a:ext cx="1426464" cy="46634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68"/>
          </p:nvPr>
        </p:nvSpPr>
        <p:spPr>
          <a:xfrm>
            <a:off x="1898062" y="3511251"/>
            <a:ext cx="1426464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69"/>
          </p:nvPr>
        </p:nvSpPr>
        <p:spPr>
          <a:xfrm>
            <a:off x="4615862" y="3676062"/>
            <a:ext cx="1426464" cy="46634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70"/>
          </p:nvPr>
        </p:nvSpPr>
        <p:spPr>
          <a:xfrm>
            <a:off x="4615862" y="3511251"/>
            <a:ext cx="1426464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71"/>
          </p:nvPr>
        </p:nvSpPr>
        <p:spPr>
          <a:xfrm>
            <a:off x="7371762" y="3676062"/>
            <a:ext cx="1426464" cy="46634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72"/>
          </p:nvPr>
        </p:nvSpPr>
        <p:spPr>
          <a:xfrm>
            <a:off x="7371762" y="3511251"/>
            <a:ext cx="1426464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54" name="Straight Connector 53"/>
          <p:cNvCxnSpPr/>
          <p:nvPr userDrawn="1"/>
        </p:nvCxnSpPr>
        <p:spPr>
          <a:xfrm flipV="1">
            <a:off x="1165465" y="3119437"/>
            <a:ext cx="2697480" cy="11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rot="5400000">
            <a:off x="3781425" y="3232943"/>
            <a:ext cx="228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 userDrawn="1"/>
        </p:nvGrpSpPr>
        <p:grpSpPr>
          <a:xfrm>
            <a:off x="1163877" y="2890838"/>
            <a:ext cx="1588" cy="457200"/>
            <a:chOff x="1163877" y="2705100"/>
            <a:chExt cx="1588" cy="609600"/>
          </a:xfrm>
        </p:grpSpPr>
        <p:cxnSp>
          <p:nvCxnSpPr>
            <p:cNvPr id="61" name="Straight Connector 60"/>
            <p:cNvCxnSpPr/>
            <p:nvPr userDrawn="1"/>
          </p:nvCxnSpPr>
          <p:spPr>
            <a:xfrm rot="5400000">
              <a:off x="1012271" y="31615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rot="5400000">
              <a:off x="1012271" y="28567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 userDrawn="1"/>
        </p:nvCxnSpPr>
        <p:spPr>
          <a:xfrm flipV="1">
            <a:off x="3899934" y="3119437"/>
            <a:ext cx="2697480" cy="11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 rot="5400000">
            <a:off x="6515894" y="3232943"/>
            <a:ext cx="228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9144000" cy="2943225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754438" y="2890838"/>
            <a:ext cx="1635124" cy="1226343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6"/>
          </p:nvPr>
        </p:nvSpPr>
        <p:spPr>
          <a:xfrm>
            <a:off x="875408" y="3413285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875408" y="3610163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761108" y="3590380"/>
            <a:ext cx="1828800" cy="11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>
            <a:spLocks noGrp="1"/>
          </p:cNvSpPr>
          <p:nvPr>
            <p:ph type="body" sz="half" idx="41"/>
          </p:nvPr>
        </p:nvSpPr>
        <p:spPr>
          <a:xfrm>
            <a:off x="761108" y="3797000"/>
            <a:ext cx="1828800" cy="38796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665034" y="1798710"/>
            <a:ext cx="2020948" cy="1515711"/>
          </a:xfrm>
          <a:prstGeom prst="roundRect">
            <a:avLst>
              <a:gd name="adj" fmla="val 12935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grpSp>
        <p:nvGrpSpPr>
          <p:cNvPr id="33" name="Group 11"/>
          <p:cNvGrpSpPr/>
          <p:nvPr userDrawn="1"/>
        </p:nvGrpSpPr>
        <p:grpSpPr>
          <a:xfrm>
            <a:off x="1163608" y="4214632"/>
            <a:ext cx="1023800" cy="224018"/>
            <a:chOff x="3733800" y="3067050"/>
            <a:chExt cx="1504430" cy="4389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42672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115" y="61"/>
                </a:cxn>
                <a:cxn ang="0">
                  <a:pos x="115" y="64"/>
                </a:cxn>
                <a:cxn ang="0">
                  <a:pos x="63" y="116"/>
                </a:cxn>
                <a:cxn ang="0">
                  <a:pos x="35" y="107"/>
                </a:cxn>
                <a:cxn ang="0">
                  <a:pos x="39" y="108"/>
                </a:cxn>
                <a:cxn ang="0">
                  <a:pos x="62" y="100"/>
                </a:cxn>
                <a:cxn ang="0">
                  <a:pos x="45" y="87"/>
                </a:cxn>
                <a:cxn ang="0">
                  <a:pos x="48" y="87"/>
                </a:cxn>
                <a:cxn ang="0">
                  <a:pos x="53" y="87"/>
                </a:cxn>
                <a:cxn ang="0">
                  <a:pos x="38" y="69"/>
                </a:cxn>
                <a:cxn ang="0">
                  <a:pos x="38" y="69"/>
                </a:cxn>
                <a:cxn ang="0">
                  <a:pos x="47" y="71"/>
                </a:cxn>
                <a:cxn ang="0">
                  <a:pos x="39" y="56"/>
                </a:cxn>
                <a:cxn ang="0">
                  <a:pos x="41" y="47"/>
                </a:cxn>
                <a:cxn ang="0">
                  <a:pos x="79" y="66"/>
                </a:cxn>
                <a:cxn ang="0">
                  <a:pos x="78" y="62"/>
                </a:cxn>
                <a:cxn ang="0">
                  <a:pos x="97" y="43"/>
                </a:cxn>
                <a:cxn ang="0">
                  <a:pos x="110" y="49"/>
                </a:cxn>
                <a:cxn ang="0">
                  <a:pos x="122" y="45"/>
                </a:cxn>
                <a:cxn ang="0">
                  <a:pos x="114" y="55"/>
                </a:cxn>
                <a:cxn ang="0">
                  <a:pos x="124" y="52"/>
                </a:cxn>
                <a:cxn ang="0">
                  <a:pos x="115" y="61"/>
                </a:cxn>
                <a:cxn ang="0">
                  <a:pos x="115" y="61"/>
                </a:cxn>
                <a:cxn ang="0">
                  <a:pos x="115" y="61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115" y="61"/>
                  </a:moveTo>
                  <a:cubicBezTo>
                    <a:pt x="115" y="62"/>
                    <a:pt x="115" y="63"/>
                    <a:pt x="115" y="64"/>
                  </a:cubicBezTo>
                  <a:cubicBezTo>
                    <a:pt x="115" y="88"/>
                    <a:pt x="97" y="116"/>
                    <a:pt x="63" y="116"/>
                  </a:cubicBezTo>
                  <a:cubicBezTo>
                    <a:pt x="53" y="116"/>
                    <a:pt x="43" y="113"/>
                    <a:pt x="35" y="107"/>
                  </a:cubicBezTo>
                  <a:cubicBezTo>
                    <a:pt x="36" y="108"/>
                    <a:pt x="38" y="108"/>
                    <a:pt x="39" y="108"/>
                  </a:cubicBezTo>
                  <a:cubicBezTo>
                    <a:pt x="48" y="108"/>
                    <a:pt x="56" y="105"/>
                    <a:pt x="62" y="100"/>
                  </a:cubicBezTo>
                  <a:cubicBezTo>
                    <a:pt x="54" y="100"/>
                    <a:pt x="47" y="94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45" y="85"/>
                    <a:pt x="38" y="78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1" y="70"/>
                    <a:pt x="44" y="71"/>
                    <a:pt x="47" y="71"/>
                  </a:cubicBezTo>
                  <a:cubicBezTo>
                    <a:pt x="42" y="68"/>
                    <a:pt x="39" y="62"/>
                    <a:pt x="39" y="56"/>
                  </a:cubicBezTo>
                  <a:cubicBezTo>
                    <a:pt x="39" y="52"/>
                    <a:pt x="40" y="49"/>
                    <a:pt x="41" y="47"/>
                  </a:cubicBezTo>
                  <a:cubicBezTo>
                    <a:pt x="50" y="58"/>
                    <a:pt x="64" y="65"/>
                    <a:pt x="79" y="66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8" y="51"/>
                    <a:pt x="86" y="43"/>
                    <a:pt x="97" y="43"/>
                  </a:cubicBezTo>
                  <a:cubicBezTo>
                    <a:pt x="102" y="43"/>
                    <a:pt x="107" y="45"/>
                    <a:pt x="110" y="49"/>
                  </a:cubicBezTo>
                  <a:cubicBezTo>
                    <a:pt x="114" y="48"/>
                    <a:pt x="118" y="47"/>
                    <a:pt x="122" y="45"/>
                  </a:cubicBezTo>
                  <a:cubicBezTo>
                    <a:pt x="120" y="49"/>
                    <a:pt x="117" y="52"/>
                    <a:pt x="114" y="55"/>
                  </a:cubicBezTo>
                  <a:cubicBezTo>
                    <a:pt x="117" y="54"/>
                    <a:pt x="121" y="53"/>
                    <a:pt x="124" y="52"/>
                  </a:cubicBezTo>
                  <a:cubicBezTo>
                    <a:pt x="122" y="55"/>
                    <a:pt x="118" y="59"/>
                    <a:pt x="115" y="61"/>
                  </a:cubicBezTo>
                  <a:close/>
                  <a:moveTo>
                    <a:pt x="115" y="61"/>
                  </a:moveTo>
                  <a:cubicBezTo>
                    <a:pt x="115" y="61"/>
                    <a:pt x="115" y="61"/>
                    <a:pt x="115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37338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99" y="82"/>
                </a:cxn>
                <a:cxn ang="0">
                  <a:pos x="86" y="82"/>
                </a:cxn>
                <a:cxn ang="0">
                  <a:pos x="86" y="128"/>
                </a:cxn>
                <a:cxn ang="0">
                  <a:pos x="67" y="128"/>
                </a:cxn>
                <a:cxn ang="0">
                  <a:pos x="67" y="82"/>
                </a:cxn>
                <a:cxn ang="0">
                  <a:pos x="58" y="82"/>
                </a:cxn>
                <a:cxn ang="0">
                  <a:pos x="58" y="66"/>
                </a:cxn>
                <a:cxn ang="0">
                  <a:pos x="67" y="66"/>
                </a:cxn>
                <a:cxn ang="0">
                  <a:pos x="67" y="55"/>
                </a:cxn>
                <a:cxn ang="0">
                  <a:pos x="86" y="36"/>
                </a:cxn>
                <a:cxn ang="0">
                  <a:pos x="101" y="36"/>
                </a:cxn>
                <a:cxn ang="0">
                  <a:pos x="101" y="52"/>
                </a:cxn>
                <a:cxn ang="0">
                  <a:pos x="90" y="52"/>
                </a:cxn>
                <a:cxn ang="0">
                  <a:pos x="86" y="56"/>
                </a:cxn>
                <a:cxn ang="0">
                  <a:pos x="86" y="66"/>
                </a:cxn>
                <a:cxn ang="0">
                  <a:pos x="101" y="66"/>
                </a:cxn>
                <a:cxn ang="0">
                  <a:pos x="99" y="82"/>
                </a:cxn>
                <a:cxn ang="0">
                  <a:pos x="99" y="82"/>
                </a:cxn>
                <a:cxn ang="0">
                  <a:pos x="99" y="82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99" y="82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48"/>
                    <a:pt x="71" y="36"/>
                    <a:pt x="86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6" y="53"/>
                    <a:pt x="86" y="5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99" y="82"/>
                  </a:lnTo>
                  <a:close/>
                  <a:moveTo>
                    <a:pt x="99" y="82"/>
                  </a:moveTo>
                  <a:cubicBezTo>
                    <a:pt x="99" y="82"/>
                    <a:pt x="99" y="82"/>
                    <a:pt x="99" y="8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39"/>
            <p:cNvGrpSpPr/>
            <p:nvPr userDrawn="1"/>
          </p:nvGrpSpPr>
          <p:grpSpPr>
            <a:xfrm>
              <a:off x="4800612" y="3067691"/>
              <a:ext cx="437632" cy="437630"/>
              <a:chOff x="3736975" y="1812925"/>
              <a:chExt cx="608013" cy="608013"/>
            </a:xfrm>
            <a:grpFill/>
          </p:grpSpPr>
          <p:sp>
            <p:nvSpPr>
              <p:cNvPr id="37" name="Freeform 19"/>
              <p:cNvSpPr>
                <a:spLocks noEditPoints="1"/>
              </p:cNvSpPr>
              <p:nvPr/>
            </p:nvSpPr>
            <p:spPr bwMode="auto">
              <a:xfrm>
                <a:off x="4005263" y="2073275"/>
                <a:ext cx="149225" cy="153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7"/>
                  </a:cxn>
                  <a:cxn ang="0">
                    <a:pos x="12" y="1"/>
                  </a:cxn>
                  <a:cxn ang="0">
                    <a:pos x="0" y="1"/>
                  </a:cxn>
                  <a:cxn ang="0">
                    <a:pos x="0" y="40"/>
                  </a:cxn>
                  <a:cxn ang="0">
                    <a:pos x="12" y="40"/>
                  </a:cxn>
                  <a:cxn ang="0">
                    <a:pos x="12" y="18"/>
                  </a:cxn>
                  <a:cxn ang="0">
                    <a:pos x="13" y="15"/>
                  </a:cxn>
                  <a:cxn ang="0">
                    <a:pos x="19" y="10"/>
                  </a:cxn>
                  <a:cxn ang="0">
                    <a:pos x="26" y="19"/>
                  </a:cxn>
                  <a:cxn ang="0">
                    <a:pos x="26" y="40"/>
                  </a:cxn>
                  <a:cxn ang="0">
                    <a:pos x="39" y="40"/>
                  </a:cxn>
                  <a:cxn ang="0">
                    <a:pos x="39" y="17"/>
                  </a:cxn>
                  <a:cxn ang="0">
                    <a:pos x="24" y="0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</a:cxnLst>
                <a:rect l="0" t="0" r="r" b="b"/>
                <a:pathLst>
                  <a:path w="39" h="40">
                    <a:moveTo>
                      <a:pt x="24" y="0"/>
                    </a:moveTo>
                    <a:cubicBezTo>
                      <a:pt x="17" y="0"/>
                      <a:pt x="14" y="4"/>
                      <a:pt x="1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40"/>
                      <a:pt x="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3" y="15"/>
                    </a:cubicBezTo>
                    <a:cubicBezTo>
                      <a:pt x="14" y="13"/>
                      <a:pt x="16" y="10"/>
                      <a:pt x="19" y="10"/>
                    </a:cubicBezTo>
                    <a:cubicBezTo>
                      <a:pt x="24" y="10"/>
                      <a:pt x="26" y="14"/>
                      <a:pt x="26" y="1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6"/>
                      <a:pt x="32" y="0"/>
                      <a:pt x="24" y="0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3929063" y="2078038"/>
                <a:ext cx="46038" cy="149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1"/>
              <p:cNvSpPr>
                <a:spLocks noEditPoints="1"/>
              </p:cNvSpPr>
              <p:nvPr/>
            </p:nvSpPr>
            <p:spPr bwMode="auto">
              <a:xfrm>
                <a:off x="3736975" y="1812925"/>
                <a:ext cx="608013" cy="60801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79"/>
                  </a:cxn>
                  <a:cxn ang="0">
                    <a:pos x="79" y="159"/>
                  </a:cxn>
                  <a:cxn ang="0">
                    <a:pos x="159" y="79"/>
                  </a:cxn>
                  <a:cxn ang="0">
                    <a:pos x="79" y="0"/>
                  </a:cxn>
                  <a:cxn ang="0">
                    <a:pos x="122" y="115"/>
                  </a:cxn>
                  <a:cxn ang="0">
                    <a:pos x="115" y="121"/>
                  </a:cxn>
                  <a:cxn ang="0">
                    <a:pos x="43" y="121"/>
                  </a:cxn>
                  <a:cxn ang="0">
                    <a:pos x="37" y="115"/>
                  </a:cxn>
                  <a:cxn ang="0">
                    <a:pos x="37" y="42"/>
                  </a:cxn>
                  <a:cxn ang="0">
                    <a:pos x="43" y="36"/>
                  </a:cxn>
                  <a:cxn ang="0">
                    <a:pos x="115" y="36"/>
                  </a:cxn>
                  <a:cxn ang="0">
                    <a:pos x="122" y="42"/>
                  </a:cxn>
                  <a:cxn ang="0">
                    <a:pos x="122" y="115"/>
                  </a:cxn>
                  <a:cxn ang="0">
                    <a:pos x="122" y="115"/>
                  </a:cxn>
                  <a:cxn ang="0">
                    <a:pos x="122" y="115"/>
                  </a:cxn>
                </a:cxnLst>
                <a:rect l="0" t="0" r="r" b="b"/>
                <a:pathLst>
                  <a:path w="159" h="159">
                    <a:moveTo>
                      <a:pt x="79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3"/>
                      <a:pt x="36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36"/>
                      <a:pt x="123" y="0"/>
                      <a:pt x="79" y="0"/>
                    </a:cubicBezTo>
                    <a:close/>
                    <a:moveTo>
                      <a:pt x="122" y="115"/>
                    </a:moveTo>
                    <a:cubicBezTo>
                      <a:pt x="122" y="119"/>
                      <a:pt x="119" y="121"/>
                      <a:pt x="115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21"/>
                      <a:pt x="37" y="119"/>
                      <a:pt x="37" y="11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39"/>
                      <a:pt x="40" y="36"/>
                      <a:pt x="43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9" y="36"/>
                      <a:pt x="122" y="39"/>
                      <a:pt x="122" y="42"/>
                    </a:cubicBezTo>
                    <a:lnTo>
                      <a:pt x="122" y="115"/>
                    </a:lnTo>
                    <a:close/>
                    <a:moveTo>
                      <a:pt x="122" y="115"/>
                    </a:moveTo>
                    <a:cubicBezTo>
                      <a:pt x="122" y="115"/>
                      <a:pt x="122" y="115"/>
                      <a:pt x="122" y="1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2"/>
              <p:cNvSpPr>
                <a:spLocks noEditPoints="1"/>
              </p:cNvSpPr>
              <p:nvPr/>
            </p:nvSpPr>
            <p:spPr bwMode="auto">
              <a:xfrm>
                <a:off x="3924300" y="2005013"/>
                <a:ext cx="53975" cy="539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2" y="14"/>
                      <a:pt x="14" y="11"/>
                      <a:pt x="14" y="7"/>
                    </a:cubicBezTo>
                    <a:cubicBezTo>
                      <a:pt x="14" y="3"/>
                      <a:pt x="12" y="0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3771900" y="3733651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3771900" y="3930528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657600" y="3910745"/>
            <a:ext cx="1828800" cy="11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3657600" y="4117365"/>
            <a:ext cx="1828800" cy="38796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561526" y="2119076"/>
            <a:ext cx="2020948" cy="1515711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1161894" y="3676501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161894" y="3873378"/>
            <a:ext cx="1600200" cy="14458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047594" y="3853595"/>
            <a:ext cx="1828800" cy="11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1047594" y="4060215"/>
            <a:ext cx="1828800" cy="38796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51520" y="2061926"/>
            <a:ext cx="2020948" cy="1515711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Apple iMac 27_ Final_72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0173" y="1811983"/>
            <a:ext cx="3135374" cy="189142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80060" y="1900445"/>
            <a:ext cx="2895600" cy="12334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3" name="Picture 12" descr="apple_moni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575" y="1801116"/>
            <a:ext cx="3225798" cy="2618484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258889" y="1940408"/>
            <a:ext cx="2587686" cy="1608580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686" h="2144773">
                <a:moveTo>
                  <a:pt x="0" y="0"/>
                </a:moveTo>
                <a:lnTo>
                  <a:pt x="2468623" y="490538"/>
                </a:lnTo>
                <a:lnTo>
                  <a:pt x="2587686" y="2120961"/>
                </a:lnTo>
                <a:lnTo>
                  <a:pt x="123825" y="2144773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c-Angled-PSD-MockUp-P-Px.co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625501" flipH="1">
            <a:off x="358775" y="2259566"/>
            <a:ext cx="4208463" cy="1803627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664691">
            <a:off x="779908" y="2396209"/>
            <a:ext cx="3377202" cy="1240817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  <a:gd name="connsiteX0" fmla="*/ 1235075 w 3822761"/>
              <a:gd name="connsiteY0" fmla="*/ 0 h 2120961"/>
              <a:gd name="connsiteX1" fmla="*/ 3703698 w 3822761"/>
              <a:gd name="connsiteY1" fmla="*/ 490538 h 2120961"/>
              <a:gd name="connsiteX2" fmla="*/ 3822761 w 3822761"/>
              <a:gd name="connsiteY2" fmla="*/ 2120961 h 2120961"/>
              <a:gd name="connsiteX3" fmla="*/ 0 w 3822761"/>
              <a:gd name="connsiteY3" fmla="*/ 474723 h 2120961"/>
              <a:gd name="connsiteX4" fmla="*/ 1235075 w 3822761"/>
              <a:gd name="connsiteY4" fmla="*/ 0 h 2120961"/>
              <a:gd name="connsiteX0" fmla="*/ 949325 w 3537011"/>
              <a:gd name="connsiteY0" fmla="*/ 0 h 2120961"/>
              <a:gd name="connsiteX1" fmla="*/ 3417948 w 3537011"/>
              <a:gd name="connsiteY1" fmla="*/ 490538 h 2120961"/>
              <a:gd name="connsiteX2" fmla="*/ 3537011 w 3537011"/>
              <a:gd name="connsiteY2" fmla="*/ 2120961 h 2120961"/>
              <a:gd name="connsiteX3" fmla="*/ 0 w 3537011"/>
              <a:gd name="connsiteY3" fmla="*/ 531873 h 2120961"/>
              <a:gd name="connsiteX4" fmla="*/ 949325 w 3537011"/>
              <a:gd name="connsiteY4" fmla="*/ 0 h 2120961"/>
              <a:gd name="connsiteX0" fmla="*/ 1258888 w 3846574"/>
              <a:gd name="connsiteY0" fmla="*/ 0 h 2120961"/>
              <a:gd name="connsiteX1" fmla="*/ 3727511 w 3846574"/>
              <a:gd name="connsiteY1" fmla="*/ 490538 h 2120961"/>
              <a:gd name="connsiteX2" fmla="*/ 3846574 w 3846574"/>
              <a:gd name="connsiteY2" fmla="*/ 2120961 h 2120961"/>
              <a:gd name="connsiteX3" fmla="*/ 0 w 3846574"/>
              <a:gd name="connsiteY3" fmla="*/ 460436 h 2120961"/>
              <a:gd name="connsiteX4" fmla="*/ 1258888 w 3846574"/>
              <a:gd name="connsiteY4" fmla="*/ 0 h 2120961"/>
              <a:gd name="connsiteX0" fmla="*/ 1258888 w 3727511"/>
              <a:gd name="connsiteY0" fmla="*/ 0 h 1658999"/>
              <a:gd name="connsiteX1" fmla="*/ 3727511 w 3727511"/>
              <a:gd name="connsiteY1" fmla="*/ 490538 h 1658999"/>
              <a:gd name="connsiteX2" fmla="*/ 2079686 w 3727511"/>
              <a:gd name="connsiteY2" fmla="*/ 1658999 h 1658999"/>
              <a:gd name="connsiteX3" fmla="*/ 0 w 3727511"/>
              <a:gd name="connsiteY3" fmla="*/ 460436 h 1658999"/>
              <a:gd name="connsiteX4" fmla="*/ 1258888 w 3727511"/>
              <a:gd name="connsiteY4" fmla="*/ 0 h 1658999"/>
              <a:gd name="connsiteX0" fmla="*/ 1258888 w 3379849"/>
              <a:gd name="connsiteY0" fmla="*/ 0 h 1658999"/>
              <a:gd name="connsiteX1" fmla="*/ 3379849 w 3379849"/>
              <a:gd name="connsiteY1" fmla="*/ 1090613 h 1658999"/>
              <a:gd name="connsiteX2" fmla="*/ 2079686 w 3379849"/>
              <a:gd name="connsiteY2" fmla="*/ 1658999 h 1658999"/>
              <a:gd name="connsiteX3" fmla="*/ 0 w 3379849"/>
              <a:gd name="connsiteY3" fmla="*/ 460436 h 1658999"/>
              <a:gd name="connsiteX4" fmla="*/ 1258888 w 3379849"/>
              <a:gd name="connsiteY4" fmla="*/ 0 h 1658999"/>
              <a:gd name="connsiteX0" fmla="*/ 1258888 w 3379849"/>
              <a:gd name="connsiteY0" fmla="*/ 0 h 1767183"/>
              <a:gd name="connsiteX1" fmla="*/ 3379849 w 3379849"/>
              <a:gd name="connsiteY1" fmla="*/ 1090613 h 1767183"/>
              <a:gd name="connsiteX2" fmla="*/ 2270721 w 3379849"/>
              <a:gd name="connsiteY2" fmla="*/ 1767183 h 1767183"/>
              <a:gd name="connsiteX3" fmla="*/ 0 w 3379849"/>
              <a:gd name="connsiteY3" fmla="*/ 460436 h 1767183"/>
              <a:gd name="connsiteX4" fmla="*/ 1258888 w 3379849"/>
              <a:gd name="connsiteY4" fmla="*/ 0 h 1767183"/>
              <a:gd name="connsiteX0" fmla="*/ 1258888 w 3379849"/>
              <a:gd name="connsiteY0" fmla="*/ 0 h 1662757"/>
              <a:gd name="connsiteX1" fmla="*/ 3379849 w 3379849"/>
              <a:gd name="connsiteY1" fmla="*/ 1090613 h 1662757"/>
              <a:gd name="connsiteX2" fmla="*/ 2085275 w 3379849"/>
              <a:gd name="connsiteY2" fmla="*/ 1662757 h 1662757"/>
              <a:gd name="connsiteX3" fmla="*/ 0 w 3379849"/>
              <a:gd name="connsiteY3" fmla="*/ 460436 h 1662757"/>
              <a:gd name="connsiteX4" fmla="*/ 1258888 w 3379849"/>
              <a:gd name="connsiteY4" fmla="*/ 0 h 1662757"/>
              <a:gd name="connsiteX0" fmla="*/ 1258888 w 3483193"/>
              <a:gd name="connsiteY0" fmla="*/ 0 h 1662757"/>
              <a:gd name="connsiteX1" fmla="*/ 3483193 w 3483193"/>
              <a:gd name="connsiteY1" fmla="*/ 1172289 h 1662757"/>
              <a:gd name="connsiteX2" fmla="*/ 2085275 w 3483193"/>
              <a:gd name="connsiteY2" fmla="*/ 1662757 h 1662757"/>
              <a:gd name="connsiteX3" fmla="*/ 0 w 3483193"/>
              <a:gd name="connsiteY3" fmla="*/ 460436 h 1662757"/>
              <a:gd name="connsiteX4" fmla="*/ 1258888 w 3483193"/>
              <a:gd name="connsiteY4" fmla="*/ 0 h 1662757"/>
              <a:gd name="connsiteX0" fmla="*/ 1258888 w 3366841"/>
              <a:gd name="connsiteY0" fmla="*/ 0 h 1662757"/>
              <a:gd name="connsiteX1" fmla="*/ 3366841 w 3366841"/>
              <a:gd name="connsiteY1" fmla="*/ 1073747 h 1662757"/>
              <a:gd name="connsiteX2" fmla="*/ 2085275 w 3366841"/>
              <a:gd name="connsiteY2" fmla="*/ 1662757 h 1662757"/>
              <a:gd name="connsiteX3" fmla="*/ 0 w 3366841"/>
              <a:gd name="connsiteY3" fmla="*/ 460436 h 1662757"/>
              <a:gd name="connsiteX4" fmla="*/ 1258888 w 3366841"/>
              <a:gd name="connsiteY4" fmla="*/ 0 h 1662757"/>
              <a:gd name="connsiteX0" fmla="*/ 1099489 w 3366841"/>
              <a:gd name="connsiteY0" fmla="*/ 0 h 1510224"/>
              <a:gd name="connsiteX1" fmla="*/ 3366841 w 3366841"/>
              <a:gd name="connsiteY1" fmla="*/ 921214 h 1510224"/>
              <a:gd name="connsiteX2" fmla="*/ 2085275 w 3366841"/>
              <a:gd name="connsiteY2" fmla="*/ 1510224 h 1510224"/>
              <a:gd name="connsiteX3" fmla="*/ 0 w 3366841"/>
              <a:gd name="connsiteY3" fmla="*/ 307903 h 1510224"/>
              <a:gd name="connsiteX4" fmla="*/ 1099489 w 3366841"/>
              <a:gd name="connsiteY4" fmla="*/ 0 h 1510224"/>
              <a:gd name="connsiteX0" fmla="*/ 1241108 w 3366841"/>
              <a:gd name="connsiteY0" fmla="*/ 0 h 1654423"/>
              <a:gd name="connsiteX1" fmla="*/ 3366841 w 3366841"/>
              <a:gd name="connsiteY1" fmla="*/ 1065413 h 1654423"/>
              <a:gd name="connsiteX2" fmla="*/ 2085275 w 3366841"/>
              <a:gd name="connsiteY2" fmla="*/ 1654423 h 1654423"/>
              <a:gd name="connsiteX3" fmla="*/ 0 w 3366841"/>
              <a:gd name="connsiteY3" fmla="*/ 452102 h 1654423"/>
              <a:gd name="connsiteX4" fmla="*/ 1241108 w 3366841"/>
              <a:gd name="connsiteY4" fmla="*/ 0 h 1654423"/>
              <a:gd name="connsiteX0" fmla="*/ 817301 w 2943034"/>
              <a:gd name="connsiteY0" fmla="*/ 0 h 1654423"/>
              <a:gd name="connsiteX1" fmla="*/ 2943034 w 2943034"/>
              <a:gd name="connsiteY1" fmla="*/ 1065413 h 1654423"/>
              <a:gd name="connsiteX2" fmla="*/ 1661468 w 2943034"/>
              <a:gd name="connsiteY2" fmla="*/ 1654423 h 1654423"/>
              <a:gd name="connsiteX3" fmla="*/ 0 w 2943034"/>
              <a:gd name="connsiteY3" fmla="*/ 509857 h 1654423"/>
              <a:gd name="connsiteX4" fmla="*/ 817301 w 2943034"/>
              <a:gd name="connsiteY4" fmla="*/ 0 h 1654423"/>
              <a:gd name="connsiteX0" fmla="*/ 1251469 w 3377202"/>
              <a:gd name="connsiteY0" fmla="*/ 0 h 1654423"/>
              <a:gd name="connsiteX1" fmla="*/ 3377202 w 3377202"/>
              <a:gd name="connsiteY1" fmla="*/ 1065413 h 1654423"/>
              <a:gd name="connsiteX2" fmla="*/ 2095636 w 3377202"/>
              <a:gd name="connsiteY2" fmla="*/ 1654423 h 1654423"/>
              <a:gd name="connsiteX3" fmla="*/ 0 w 3377202"/>
              <a:gd name="connsiteY3" fmla="*/ 473543 h 1654423"/>
              <a:gd name="connsiteX4" fmla="*/ 1251469 w 3377202"/>
              <a:gd name="connsiteY4" fmla="*/ 0 h 165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202" h="1654423">
                <a:moveTo>
                  <a:pt x="1251469" y="0"/>
                </a:moveTo>
                <a:lnTo>
                  <a:pt x="3377202" y="1065413"/>
                </a:lnTo>
                <a:lnTo>
                  <a:pt x="2095636" y="1654423"/>
                </a:lnTo>
                <a:lnTo>
                  <a:pt x="0" y="473543"/>
                </a:lnTo>
                <a:lnTo>
                  <a:pt x="1251469" y="0"/>
                </a:lnTo>
                <a:close/>
              </a:path>
            </a:pathLst>
          </a:custGeom>
          <a:ln w="317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tIns="0" bIns="548640" anchor="b"/>
          <a:lstStyle>
            <a:lvl1pPr algn="ctr" rtl="0">
              <a:buNone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PS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34350" y="1860250"/>
            <a:ext cx="3709651" cy="3273725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54325">
            <a:off x="6055150" y="2315165"/>
            <a:ext cx="1444752" cy="1913382"/>
          </a:xfrm>
          <a:prstGeom prst="rect">
            <a:avLst/>
          </a:prstGeom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3495675"/>
            <a:ext cx="9144000" cy="1647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 descr="iPhone5s_Flat_Vitaly_Medvede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05200" y="1841816"/>
            <a:ext cx="2133600" cy="2750757"/>
          </a:xfrm>
          <a:prstGeom prst="rect">
            <a:avLst/>
          </a:prstGeom>
        </p:spPr>
      </p:pic>
      <p:sp>
        <p:nvSpPr>
          <p:cNvPr id="17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45719" y="2219324"/>
            <a:ext cx="1452565" cy="191095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0" y="1806309"/>
            <a:ext cx="4104136" cy="333719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1754418">
            <a:off x="2481322" y="1931379"/>
            <a:ext cx="901846" cy="1695816"/>
          </a:xfrm>
          <a:custGeom>
            <a:avLst/>
            <a:gdLst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0 w 1452565"/>
              <a:gd name="connsiteY3" fmla="*/ 2547940 h 2547940"/>
              <a:gd name="connsiteX4" fmla="*/ 0 w 1452565"/>
              <a:gd name="connsiteY4" fmla="*/ 0 h 2547940"/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68614 w 1452565"/>
              <a:gd name="connsiteY3" fmla="*/ 1643533 h 2547940"/>
              <a:gd name="connsiteX4" fmla="*/ 0 w 1452565"/>
              <a:gd name="connsiteY4" fmla="*/ 0 h 2547940"/>
              <a:gd name="connsiteX0" fmla="*/ 3471 w 1456036"/>
              <a:gd name="connsiteY0" fmla="*/ 0 h 2547940"/>
              <a:gd name="connsiteX1" fmla="*/ 1456036 w 1456036"/>
              <a:gd name="connsiteY1" fmla="*/ 0 h 2547940"/>
              <a:gd name="connsiteX2" fmla="*/ 1456036 w 1456036"/>
              <a:gd name="connsiteY2" fmla="*/ 2547940 h 2547940"/>
              <a:gd name="connsiteX3" fmla="*/ 0 w 1456036"/>
              <a:gd name="connsiteY3" fmla="*/ 2047750 h 2547940"/>
              <a:gd name="connsiteX4" fmla="*/ 3471 w 1456036"/>
              <a:gd name="connsiteY4" fmla="*/ 0 h 254794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937317 w 1456036"/>
              <a:gd name="connsiteY2" fmla="*/ 1972324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22550 w 1456036"/>
              <a:gd name="connsiteY2" fmla="*/ 1767312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81484 w 1456036"/>
              <a:gd name="connsiteY2" fmla="*/ 1872588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881484"/>
              <a:gd name="connsiteY0" fmla="*/ 202204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3471 w 881484"/>
              <a:gd name="connsiteY4" fmla="*/ 202204 h 2249954"/>
              <a:gd name="connsiteX0" fmla="*/ 131335 w 881484"/>
              <a:gd name="connsiteY0" fmla="*/ 261617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131335 w 881484"/>
              <a:gd name="connsiteY4" fmla="*/ 261617 h 2249954"/>
              <a:gd name="connsiteX0" fmla="*/ 0 w 884667"/>
              <a:gd name="connsiteY0" fmla="*/ 242316 h 2249954"/>
              <a:gd name="connsiteX1" fmla="*/ 858447 w 884667"/>
              <a:gd name="connsiteY1" fmla="*/ 0 h 2249954"/>
              <a:gd name="connsiteX2" fmla="*/ 884667 w 884667"/>
              <a:gd name="connsiteY2" fmla="*/ 2074792 h 2249954"/>
              <a:gd name="connsiteX3" fmla="*/ 3183 w 884667"/>
              <a:gd name="connsiteY3" fmla="*/ 2249954 h 2249954"/>
              <a:gd name="connsiteX4" fmla="*/ 0 w 884667"/>
              <a:gd name="connsiteY4" fmla="*/ 242316 h 2249954"/>
              <a:gd name="connsiteX0" fmla="*/ 0 w 899958"/>
              <a:gd name="connsiteY0" fmla="*/ 242316 h 2249954"/>
              <a:gd name="connsiteX1" fmla="*/ 858447 w 899958"/>
              <a:gd name="connsiteY1" fmla="*/ 0 h 2249954"/>
              <a:gd name="connsiteX2" fmla="*/ 899958 w 899958"/>
              <a:gd name="connsiteY2" fmla="*/ 2082607 h 2249954"/>
              <a:gd name="connsiteX3" fmla="*/ 3183 w 899958"/>
              <a:gd name="connsiteY3" fmla="*/ 2249954 h 2249954"/>
              <a:gd name="connsiteX4" fmla="*/ 0 w 899958"/>
              <a:gd name="connsiteY4" fmla="*/ 242316 h 2249954"/>
              <a:gd name="connsiteX0" fmla="*/ 0 w 899958"/>
              <a:gd name="connsiteY0" fmla="*/ 194039 h 2201677"/>
              <a:gd name="connsiteX1" fmla="*/ 806332 w 899958"/>
              <a:gd name="connsiteY1" fmla="*/ 0 h 2201677"/>
              <a:gd name="connsiteX2" fmla="*/ 899958 w 899958"/>
              <a:gd name="connsiteY2" fmla="*/ 2034330 h 2201677"/>
              <a:gd name="connsiteX3" fmla="*/ 3183 w 899958"/>
              <a:gd name="connsiteY3" fmla="*/ 2201677 h 2201677"/>
              <a:gd name="connsiteX4" fmla="*/ 0 w 899958"/>
              <a:gd name="connsiteY4" fmla="*/ 194039 h 2201677"/>
              <a:gd name="connsiteX0" fmla="*/ 0 w 899958"/>
              <a:gd name="connsiteY0" fmla="*/ 247883 h 2255521"/>
              <a:gd name="connsiteX1" fmla="*/ 863517 w 899958"/>
              <a:gd name="connsiteY1" fmla="*/ 0 h 2255521"/>
              <a:gd name="connsiteX2" fmla="*/ 899958 w 899958"/>
              <a:gd name="connsiteY2" fmla="*/ 2088174 h 2255521"/>
              <a:gd name="connsiteX3" fmla="*/ 3183 w 899958"/>
              <a:gd name="connsiteY3" fmla="*/ 2255521 h 2255521"/>
              <a:gd name="connsiteX4" fmla="*/ 0 w 899958"/>
              <a:gd name="connsiteY4" fmla="*/ 247883 h 2255521"/>
              <a:gd name="connsiteX0" fmla="*/ 1888 w 901846"/>
              <a:gd name="connsiteY0" fmla="*/ 247883 h 2261088"/>
              <a:gd name="connsiteX1" fmla="*/ 865405 w 901846"/>
              <a:gd name="connsiteY1" fmla="*/ 0 h 2261088"/>
              <a:gd name="connsiteX2" fmla="*/ 901846 w 901846"/>
              <a:gd name="connsiteY2" fmla="*/ 2088174 h 2261088"/>
              <a:gd name="connsiteX3" fmla="*/ 0 w 901846"/>
              <a:gd name="connsiteY3" fmla="*/ 2261088 h 2261088"/>
              <a:gd name="connsiteX4" fmla="*/ 1888 w 901846"/>
              <a:gd name="connsiteY4" fmla="*/ 247883 h 226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846" h="2261088">
                <a:moveTo>
                  <a:pt x="1888" y="247883"/>
                </a:moveTo>
                <a:lnTo>
                  <a:pt x="865405" y="0"/>
                </a:lnTo>
                <a:lnTo>
                  <a:pt x="901846" y="2088174"/>
                </a:lnTo>
                <a:lnTo>
                  <a:pt x="0" y="2261088"/>
                </a:lnTo>
                <a:cubicBezTo>
                  <a:pt x="629" y="1590020"/>
                  <a:pt x="1259" y="918951"/>
                  <a:pt x="1888" y="2478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94FA21-F18C-4BBE-A9EE-89D5EA2A2F54}"/>
              </a:ext>
            </a:extLst>
          </p:cNvPr>
          <p:cNvSpPr/>
          <p:nvPr userDrawn="1"/>
        </p:nvSpPr>
        <p:spPr bwMode="auto">
          <a:xfrm>
            <a:off x="8305800" y="228600"/>
            <a:ext cx="838200" cy="171450"/>
          </a:xfrm>
          <a:prstGeom prst="rect">
            <a:avLst/>
          </a:prstGeom>
          <a:solidFill>
            <a:srgbClr val="FFC000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135731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lang="en-US" sz="2000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85EA7D-3AB2-4205-809A-A004F0937AE5}"/>
              </a:ext>
            </a:extLst>
          </p:cNvPr>
          <p:cNvSpPr/>
          <p:nvPr userDrawn="1"/>
        </p:nvSpPr>
        <p:spPr bwMode="auto">
          <a:xfrm>
            <a:off x="0" y="228600"/>
            <a:ext cx="838200" cy="171450"/>
          </a:xfrm>
          <a:prstGeom prst="rect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03797" y="1727278"/>
            <a:ext cx="1736406" cy="273042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35400" y="2131219"/>
            <a:ext cx="1473200" cy="1947863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4156" y="2009775"/>
            <a:ext cx="1381088" cy="2171700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 bwMode="auto">
          <a:xfrm>
            <a:off x="4229100" y="2838450"/>
            <a:ext cx="685800" cy="51435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2702826" y="2314563"/>
            <a:ext cx="1223748" cy="15835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pic>
        <p:nvPicPr>
          <p:cNvPr id="21" name="Picture 20" descr="iPhone-5-Black-White-Mo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34208" y="2009775"/>
            <a:ext cx="1385636" cy="2171700"/>
          </a:xfrm>
          <a:prstGeom prst="rect">
            <a:avLst/>
          </a:prstGeom>
        </p:spPr>
      </p:pic>
      <p:sp>
        <p:nvSpPr>
          <p:cNvPr id="22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5226265" y="2314563"/>
            <a:ext cx="1223748" cy="158352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2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11" descr="iPhone-5-three-quarter-perspectiv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1701" y="1390650"/>
            <a:ext cx="2251641" cy="3381375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1508760" y="1960245"/>
            <a:ext cx="1234440" cy="2257425"/>
          </a:xfrm>
          <a:custGeom>
            <a:avLst/>
            <a:gdLst>
              <a:gd name="connsiteX0" fmla="*/ 0 w 1223748"/>
              <a:gd name="connsiteY0" fmla="*/ 0 h 2960370"/>
              <a:gd name="connsiteX1" fmla="*/ 1223748 w 1223748"/>
              <a:gd name="connsiteY1" fmla="*/ 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102884 w 1223748"/>
              <a:gd name="connsiteY1" fmla="*/ 40005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08640 w 1223748"/>
              <a:gd name="connsiteY2" fmla="*/ 264414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3009900"/>
              <a:gd name="connsiteX1" fmla="*/ 1223748 w 1223748"/>
              <a:gd name="connsiteY1" fmla="*/ 224790 h 3009900"/>
              <a:gd name="connsiteX2" fmla="*/ 1223748 w 1223748"/>
              <a:gd name="connsiteY2" fmla="*/ 3009900 h 3009900"/>
              <a:gd name="connsiteX3" fmla="*/ 0 w 1223748"/>
              <a:gd name="connsiteY3" fmla="*/ 2960370 h 3009900"/>
              <a:gd name="connsiteX4" fmla="*/ 0 w 1223748"/>
              <a:gd name="connsiteY4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48" h="3009900">
                <a:moveTo>
                  <a:pt x="0" y="0"/>
                </a:moveTo>
                <a:lnTo>
                  <a:pt x="1223748" y="224790"/>
                </a:lnTo>
                <a:lnTo>
                  <a:pt x="1223748" y="3009900"/>
                </a:lnTo>
                <a:lnTo>
                  <a:pt x="0" y="296037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Macbook Air - Fully Scalable PSD for Free Download - cssauthor.co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5656" y="1827068"/>
            <a:ext cx="4252688" cy="1710545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187305" y="1944292"/>
            <a:ext cx="2769393" cy="1303733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79400" y="1928668"/>
            <a:ext cx="4252688" cy="1710545"/>
            <a:chOff x="228600" y="1312141"/>
            <a:chExt cx="4252688" cy="2280726"/>
          </a:xfrm>
        </p:grpSpPr>
        <p:pic>
          <p:nvPicPr>
            <p:cNvPr id="15" name="Picture 14" descr="Macbook Air - Fully Scalable PSD for Free Download - cssauthor.com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8600" y="1312141"/>
              <a:ext cx="4252688" cy="228072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 bwMode="auto">
            <a:xfrm>
              <a:off x="935719" y="1466850"/>
              <a:ext cx="2838450" cy="1737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88424" y="2045892"/>
            <a:ext cx="2834640" cy="1303733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ad-Air-Black-Perspective-by-GWEN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059" y="2061306"/>
            <a:ext cx="4215398" cy="2282094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894674">
            <a:off x="868934" y="2325787"/>
            <a:ext cx="2973148" cy="1521785"/>
          </a:xfrm>
          <a:custGeom>
            <a:avLst/>
            <a:gdLst>
              <a:gd name="connsiteX0" fmla="*/ 0 w 2834640"/>
              <a:gd name="connsiteY0" fmla="*/ 0 h 1674772"/>
              <a:gd name="connsiteX1" fmla="*/ 2834640 w 2834640"/>
              <a:gd name="connsiteY1" fmla="*/ 0 h 1674772"/>
              <a:gd name="connsiteX2" fmla="*/ 2834640 w 2834640"/>
              <a:gd name="connsiteY2" fmla="*/ 1674772 h 1674772"/>
              <a:gd name="connsiteX3" fmla="*/ 0 w 2834640"/>
              <a:gd name="connsiteY3" fmla="*/ 1674772 h 1674772"/>
              <a:gd name="connsiteX4" fmla="*/ 0 w 2834640"/>
              <a:gd name="connsiteY4" fmla="*/ 0 h 1674772"/>
              <a:gd name="connsiteX0" fmla="*/ 0 w 2834640"/>
              <a:gd name="connsiteY0" fmla="*/ 0 h 2029047"/>
              <a:gd name="connsiteX1" fmla="*/ 2834640 w 2834640"/>
              <a:gd name="connsiteY1" fmla="*/ 0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94834 w 2834640"/>
              <a:gd name="connsiteY1" fmla="*/ 56358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213805 w 2834640"/>
              <a:gd name="connsiteY1" fmla="*/ 1782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85347 w 2834640"/>
              <a:gd name="connsiteY1" fmla="*/ 271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973148"/>
              <a:gd name="connsiteY0" fmla="*/ 0 h 2029047"/>
              <a:gd name="connsiteX1" fmla="*/ 2385347 w 2973148"/>
              <a:gd name="connsiteY1" fmla="*/ 27142 h 2029047"/>
              <a:gd name="connsiteX2" fmla="*/ 2973148 w 2973148"/>
              <a:gd name="connsiteY2" fmla="*/ 1832020 h 2029047"/>
              <a:gd name="connsiteX3" fmla="*/ 299871 w 2973148"/>
              <a:gd name="connsiteY3" fmla="*/ 2029047 h 2029047"/>
              <a:gd name="connsiteX4" fmla="*/ 0 w 2973148"/>
              <a:gd name="connsiteY4" fmla="*/ 0 h 202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148" h="2029047">
                <a:moveTo>
                  <a:pt x="0" y="0"/>
                </a:moveTo>
                <a:lnTo>
                  <a:pt x="2385347" y="27142"/>
                </a:lnTo>
                <a:lnTo>
                  <a:pt x="2973148" y="1832020"/>
                </a:lnTo>
                <a:lnTo>
                  <a:pt x="299871" y="2029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42" name="Picture 41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28301" y="1838175"/>
            <a:ext cx="4487398" cy="1577420"/>
          </a:xfrm>
          <a:prstGeom prst="rect">
            <a:avLst/>
          </a:prstGeom>
        </p:spPr>
      </p:pic>
      <p:pic>
        <p:nvPicPr>
          <p:cNvPr id="43" name="Picture 42" descr="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50287" y="1556263"/>
            <a:ext cx="4443426" cy="1561961"/>
          </a:xfrm>
          <a:prstGeom prst="rect">
            <a:avLst/>
          </a:prstGeom>
        </p:spPr>
      </p:pic>
      <p:sp>
        <p:nvSpPr>
          <p:cNvPr id="4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87625">
            <a:off x="2867224" y="1845726"/>
            <a:ext cx="3534220" cy="966761"/>
          </a:xfrm>
          <a:custGeom>
            <a:avLst/>
            <a:gdLst>
              <a:gd name="connsiteX0" fmla="*/ 0 w 2973148"/>
              <a:gd name="connsiteY0" fmla="*/ 0 h 2029047"/>
              <a:gd name="connsiteX1" fmla="*/ 2973148 w 2973148"/>
              <a:gd name="connsiteY1" fmla="*/ 0 h 2029047"/>
              <a:gd name="connsiteX2" fmla="*/ 2973148 w 2973148"/>
              <a:gd name="connsiteY2" fmla="*/ 2029047 h 2029047"/>
              <a:gd name="connsiteX3" fmla="*/ 0 w 2973148"/>
              <a:gd name="connsiteY3" fmla="*/ 2029047 h 2029047"/>
              <a:gd name="connsiteX4" fmla="*/ 0 w 2973148"/>
              <a:gd name="connsiteY4" fmla="*/ 0 h 2029047"/>
              <a:gd name="connsiteX0" fmla="*/ 0 w 4012154"/>
              <a:gd name="connsiteY0" fmla="*/ 0 h 2029047"/>
              <a:gd name="connsiteX1" fmla="*/ 2973148 w 4012154"/>
              <a:gd name="connsiteY1" fmla="*/ 0 h 2029047"/>
              <a:gd name="connsiteX2" fmla="*/ 4012154 w 4012154"/>
              <a:gd name="connsiteY2" fmla="*/ 1173198 h 2029047"/>
              <a:gd name="connsiteX3" fmla="*/ 0 w 4012154"/>
              <a:gd name="connsiteY3" fmla="*/ 2029047 h 2029047"/>
              <a:gd name="connsiteX4" fmla="*/ 0 w 4012154"/>
              <a:gd name="connsiteY4" fmla="*/ 0 h 2029047"/>
              <a:gd name="connsiteX0" fmla="*/ 0 w 4012154"/>
              <a:gd name="connsiteY0" fmla="*/ 0 h 1483861"/>
              <a:gd name="connsiteX1" fmla="*/ 2973148 w 4012154"/>
              <a:gd name="connsiteY1" fmla="*/ 0 h 1483861"/>
              <a:gd name="connsiteX2" fmla="*/ 4012154 w 4012154"/>
              <a:gd name="connsiteY2" fmla="*/ 1173198 h 1483861"/>
              <a:gd name="connsiteX3" fmla="*/ 1405083 w 4012154"/>
              <a:gd name="connsiteY3" fmla="*/ 1483861 h 1483861"/>
              <a:gd name="connsiteX4" fmla="*/ 0 w 4012154"/>
              <a:gd name="connsiteY4" fmla="*/ 0 h 1483861"/>
              <a:gd name="connsiteX0" fmla="*/ 0 w 4012154"/>
              <a:gd name="connsiteY0" fmla="*/ 0 h 1240981"/>
              <a:gd name="connsiteX1" fmla="*/ 2973148 w 4012154"/>
              <a:gd name="connsiteY1" fmla="*/ 0 h 1240981"/>
              <a:gd name="connsiteX2" fmla="*/ 4012154 w 4012154"/>
              <a:gd name="connsiteY2" fmla="*/ 1173198 h 1240981"/>
              <a:gd name="connsiteX3" fmla="*/ 1866629 w 4012154"/>
              <a:gd name="connsiteY3" fmla="*/ 1240981 h 1240981"/>
              <a:gd name="connsiteX4" fmla="*/ 0 w 4012154"/>
              <a:gd name="connsiteY4" fmla="*/ 0 h 1240981"/>
              <a:gd name="connsiteX0" fmla="*/ 0 w 4012154"/>
              <a:gd name="connsiteY0" fmla="*/ 0 h 1467513"/>
              <a:gd name="connsiteX1" fmla="*/ 2973148 w 4012154"/>
              <a:gd name="connsiteY1" fmla="*/ 0 h 1467513"/>
              <a:gd name="connsiteX2" fmla="*/ 4012154 w 4012154"/>
              <a:gd name="connsiteY2" fmla="*/ 1173198 h 1467513"/>
              <a:gd name="connsiteX3" fmla="*/ 1526129 w 4012154"/>
              <a:gd name="connsiteY3" fmla="*/ 1467513 h 1467513"/>
              <a:gd name="connsiteX4" fmla="*/ 0 w 4012154"/>
              <a:gd name="connsiteY4" fmla="*/ 0 h 1467513"/>
              <a:gd name="connsiteX0" fmla="*/ 0 w 4012154"/>
              <a:gd name="connsiteY0" fmla="*/ 0 h 1494767"/>
              <a:gd name="connsiteX1" fmla="*/ 2973148 w 4012154"/>
              <a:gd name="connsiteY1" fmla="*/ 0 h 1494767"/>
              <a:gd name="connsiteX2" fmla="*/ 4012154 w 4012154"/>
              <a:gd name="connsiteY2" fmla="*/ 1173198 h 1494767"/>
              <a:gd name="connsiteX3" fmla="*/ 1592543 w 4012154"/>
              <a:gd name="connsiteY3" fmla="*/ 1494767 h 1494767"/>
              <a:gd name="connsiteX4" fmla="*/ 0 w 4012154"/>
              <a:gd name="connsiteY4" fmla="*/ 0 h 1494767"/>
              <a:gd name="connsiteX0" fmla="*/ 0 w 4012154"/>
              <a:gd name="connsiteY0" fmla="*/ 0 h 1351842"/>
              <a:gd name="connsiteX1" fmla="*/ 2973148 w 4012154"/>
              <a:gd name="connsiteY1" fmla="*/ 0 h 1351842"/>
              <a:gd name="connsiteX2" fmla="*/ 4012154 w 4012154"/>
              <a:gd name="connsiteY2" fmla="*/ 1173198 h 1351842"/>
              <a:gd name="connsiteX3" fmla="*/ 1644792 w 4012154"/>
              <a:gd name="connsiteY3" fmla="*/ 1351842 h 1351842"/>
              <a:gd name="connsiteX4" fmla="*/ 0 w 4012154"/>
              <a:gd name="connsiteY4" fmla="*/ 0 h 1351842"/>
              <a:gd name="connsiteX0" fmla="*/ 0 w 4012154"/>
              <a:gd name="connsiteY0" fmla="*/ 0 h 1356335"/>
              <a:gd name="connsiteX1" fmla="*/ 2973148 w 4012154"/>
              <a:gd name="connsiteY1" fmla="*/ 0 h 1356335"/>
              <a:gd name="connsiteX2" fmla="*/ 4012154 w 4012154"/>
              <a:gd name="connsiteY2" fmla="*/ 1173198 h 1356335"/>
              <a:gd name="connsiteX3" fmla="*/ 1619719 w 4012154"/>
              <a:gd name="connsiteY3" fmla="*/ 1356335 h 1356335"/>
              <a:gd name="connsiteX4" fmla="*/ 0 w 4012154"/>
              <a:gd name="connsiteY4" fmla="*/ 0 h 1356335"/>
              <a:gd name="connsiteX0" fmla="*/ 0 w 4012154"/>
              <a:gd name="connsiteY0" fmla="*/ 0 h 1477257"/>
              <a:gd name="connsiteX1" fmla="*/ 2973148 w 4012154"/>
              <a:gd name="connsiteY1" fmla="*/ 0 h 1477257"/>
              <a:gd name="connsiteX2" fmla="*/ 4012154 w 4012154"/>
              <a:gd name="connsiteY2" fmla="*/ 1173198 h 1477257"/>
              <a:gd name="connsiteX3" fmla="*/ 1534615 w 4012154"/>
              <a:gd name="connsiteY3" fmla="*/ 1477257 h 1477257"/>
              <a:gd name="connsiteX4" fmla="*/ 0 w 4012154"/>
              <a:gd name="connsiteY4" fmla="*/ 0 h 1477257"/>
              <a:gd name="connsiteX0" fmla="*/ 0 w 3793691"/>
              <a:gd name="connsiteY0" fmla="*/ 114238 h 1477257"/>
              <a:gd name="connsiteX1" fmla="*/ 2754685 w 3793691"/>
              <a:gd name="connsiteY1" fmla="*/ 0 h 1477257"/>
              <a:gd name="connsiteX2" fmla="*/ 3793691 w 3793691"/>
              <a:gd name="connsiteY2" fmla="*/ 1173198 h 1477257"/>
              <a:gd name="connsiteX3" fmla="*/ 1316152 w 3793691"/>
              <a:gd name="connsiteY3" fmla="*/ 1477257 h 1477257"/>
              <a:gd name="connsiteX4" fmla="*/ 0 w 3793691"/>
              <a:gd name="connsiteY4" fmla="*/ 114238 h 1477257"/>
              <a:gd name="connsiteX0" fmla="*/ 0 w 4016540"/>
              <a:gd name="connsiteY0" fmla="*/ 11919 h 1477257"/>
              <a:gd name="connsiteX1" fmla="*/ 2977534 w 4016540"/>
              <a:gd name="connsiteY1" fmla="*/ 0 h 1477257"/>
              <a:gd name="connsiteX2" fmla="*/ 4016540 w 4016540"/>
              <a:gd name="connsiteY2" fmla="*/ 1173198 h 1477257"/>
              <a:gd name="connsiteX3" fmla="*/ 1539001 w 4016540"/>
              <a:gd name="connsiteY3" fmla="*/ 1477257 h 1477257"/>
              <a:gd name="connsiteX4" fmla="*/ 0 w 4016540"/>
              <a:gd name="connsiteY4" fmla="*/ 11919 h 1477257"/>
              <a:gd name="connsiteX0" fmla="*/ 0 w 4016540"/>
              <a:gd name="connsiteY0" fmla="*/ 0 h 1465338"/>
              <a:gd name="connsiteX1" fmla="*/ 2939771 w 4016540"/>
              <a:gd name="connsiteY1" fmla="*/ 72296 h 1465338"/>
              <a:gd name="connsiteX2" fmla="*/ 4016540 w 4016540"/>
              <a:gd name="connsiteY2" fmla="*/ 1161279 h 1465338"/>
              <a:gd name="connsiteX3" fmla="*/ 1539001 w 4016540"/>
              <a:gd name="connsiteY3" fmla="*/ 1465338 h 1465338"/>
              <a:gd name="connsiteX4" fmla="*/ 0 w 4016540"/>
              <a:gd name="connsiteY4" fmla="*/ 0 h 1465338"/>
              <a:gd name="connsiteX0" fmla="*/ 0 w 4016540"/>
              <a:gd name="connsiteY0" fmla="*/ 1240 h 1466578"/>
              <a:gd name="connsiteX1" fmla="*/ 2445820 w 4016540"/>
              <a:gd name="connsiteY1" fmla="*/ 0 h 1466578"/>
              <a:gd name="connsiteX2" fmla="*/ 4016540 w 4016540"/>
              <a:gd name="connsiteY2" fmla="*/ 1162519 h 1466578"/>
              <a:gd name="connsiteX3" fmla="*/ 1539001 w 4016540"/>
              <a:gd name="connsiteY3" fmla="*/ 1466578 h 1466578"/>
              <a:gd name="connsiteX4" fmla="*/ 0 w 4016540"/>
              <a:gd name="connsiteY4" fmla="*/ 1240 h 1466578"/>
              <a:gd name="connsiteX0" fmla="*/ 0 w 3917276"/>
              <a:gd name="connsiteY0" fmla="*/ 1240 h 1466578"/>
              <a:gd name="connsiteX1" fmla="*/ 2445820 w 3917276"/>
              <a:gd name="connsiteY1" fmla="*/ 0 h 1466578"/>
              <a:gd name="connsiteX2" fmla="*/ 3917276 w 3917276"/>
              <a:gd name="connsiteY2" fmla="*/ 1208773 h 1466578"/>
              <a:gd name="connsiteX3" fmla="*/ 1539001 w 3917276"/>
              <a:gd name="connsiteY3" fmla="*/ 1466578 h 1466578"/>
              <a:gd name="connsiteX4" fmla="*/ 0 w 3917276"/>
              <a:gd name="connsiteY4" fmla="*/ 1240 h 1466578"/>
              <a:gd name="connsiteX0" fmla="*/ 0 w 4021065"/>
              <a:gd name="connsiteY0" fmla="*/ 1240 h 1466578"/>
              <a:gd name="connsiteX1" fmla="*/ 2445820 w 4021065"/>
              <a:gd name="connsiteY1" fmla="*/ 0 h 1466578"/>
              <a:gd name="connsiteX2" fmla="*/ 4021065 w 4021065"/>
              <a:gd name="connsiteY2" fmla="*/ 1165775 h 1466578"/>
              <a:gd name="connsiteX3" fmla="*/ 1539001 w 4021065"/>
              <a:gd name="connsiteY3" fmla="*/ 1466578 h 1466578"/>
              <a:gd name="connsiteX4" fmla="*/ 0 w 4021065"/>
              <a:gd name="connsiteY4" fmla="*/ 1240 h 146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1065" h="1466578">
                <a:moveTo>
                  <a:pt x="0" y="1240"/>
                </a:moveTo>
                <a:lnTo>
                  <a:pt x="2445820" y="0"/>
                </a:lnTo>
                <a:lnTo>
                  <a:pt x="4021065" y="1165775"/>
                </a:lnTo>
                <a:lnTo>
                  <a:pt x="1539001" y="1466578"/>
                </a:lnTo>
                <a:lnTo>
                  <a:pt x="0" y="1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73100" y="1757295"/>
            <a:ext cx="2742192" cy="2671830"/>
            <a:chOff x="673100" y="1187360"/>
            <a:chExt cx="2742192" cy="3562440"/>
          </a:xfrm>
        </p:grpSpPr>
        <p:pic>
          <p:nvPicPr>
            <p:cNvPr id="15" name="Picture 14" descr="iPad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73100" y="1187360"/>
              <a:ext cx="2742192" cy="356244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>
              <a:off x="942344" y="1497330"/>
              <a:ext cx="2203704" cy="2907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41332" y="1990058"/>
            <a:ext cx="2205728" cy="2180273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831043" y="2076450"/>
            <a:ext cx="3481914" cy="2014626"/>
            <a:chOff x="2831043" y="1628657"/>
            <a:chExt cx="3481914" cy="2686168"/>
          </a:xfrm>
        </p:grpSpPr>
        <p:pic>
          <p:nvPicPr>
            <p:cNvPr id="15" name="Picture 14" descr="iPad-Landscape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831043" y="1628657"/>
              <a:ext cx="3481914" cy="268616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 rot="5400000">
              <a:off x="3474720" y="1554421"/>
              <a:ext cx="2141220" cy="2834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128010" y="2272189"/>
            <a:ext cx="2872740" cy="162314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_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0" y="-9525"/>
            <a:ext cx="9144000" cy="5162550"/>
          </a:xfrm>
          <a:prstGeom prst="rect">
            <a:avLst/>
          </a:prstGeom>
          <a:noFill/>
          <a:ln w="3175">
            <a:noFill/>
          </a:ln>
        </p:spPr>
        <p:txBody>
          <a:bodyPr wrap="none" tIns="0" bIns="3749040" anchor="b"/>
          <a:lstStyle>
            <a:lvl1pPr algn="ctr" rtl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94FA21-F18C-4BBE-A9EE-89D5EA2A2F54}"/>
              </a:ext>
            </a:extLst>
          </p:cNvPr>
          <p:cNvSpPr/>
          <p:nvPr userDrawn="1"/>
        </p:nvSpPr>
        <p:spPr bwMode="auto">
          <a:xfrm>
            <a:off x="8305800" y="228600"/>
            <a:ext cx="838200" cy="171450"/>
          </a:xfrm>
          <a:prstGeom prst="rect">
            <a:avLst/>
          </a:prstGeom>
          <a:solidFill>
            <a:srgbClr val="0070C0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6" y="198596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135731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lang="en-US" sz="2000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85EA7D-3AB2-4205-809A-A004F0937AE5}"/>
              </a:ext>
            </a:extLst>
          </p:cNvPr>
          <p:cNvSpPr/>
          <p:nvPr userDrawn="1"/>
        </p:nvSpPr>
        <p:spPr bwMode="auto">
          <a:xfrm>
            <a:off x="0" y="228600"/>
            <a:ext cx="838200" cy="171450"/>
          </a:xfrm>
          <a:prstGeom prst="rect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2">
            <a:extLst>
              <a:ext uri="{FF2B5EF4-FFF2-40B4-BE49-F238E27FC236}">
                <a16:creationId xmlns:a16="http://schemas.microsoft.com/office/drawing/2014/main" id="{A40A43BD-1467-4B17-9349-31FE535068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10605" y="-4763"/>
            <a:ext cx="538161" cy="311240"/>
          </a:xfrm>
          <a:custGeom>
            <a:avLst/>
            <a:gdLst>
              <a:gd name="connsiteX0" fmla="*/ 0 w 7124700"/>
              <a:gd name="connsiteY0" fmla="*/ 0 h 516212"/>
              <a:gd name="connsiteX1" fmla="*/ 7124700 w 7124700"/>
              <a:gd name="connsiteY1" fmla="*/ 0 h 516212"/>
              <a:gd name="connsiteX2" fmla="*/ 7124700 w 7124700"/>
              <a:gd name="connsiteY2" fmla="*/ 516212 h 516212"/>
              <a:gd name="connsiteX3" fmla="*/ 0 w 7124700"/>
              <a:gd name="connsiteY3" fmla="*/ 516212 h 516212"/>
              <a:gd name="connsiteX4" fmla="*/ 0 w 7124700"/>
              <a:gd name="connsiteY4" fmla="*/ 0 h 516212"/>
              <a:gd name="connsiteX0" fmla="*/ 0 w 7124700"/>
              <a:gd name="connsiteY0" fmla="*/ 0 h 522562"/>
              <a:gd name="connsiteX1" fmla="*/ 7124700 w 7124700"/>
              <a:gd name="connsiteY1" fmla="*/ 0 h 522562"/>
              <a:gd name="connsiteX2" fmla="*/ 7124700 w 7124700"/>
              <a:gd name="connsiteY2" fmla="*/ 516212 h 522562"/>
              <a:gd name="connsiteX3" fmla="*/ 374650 w 7124700"/>
              <a:gd name="connsiteY3" fmla="*/ 522562 h 522562"/>
              <a:gd name="connsiteX4" fmla="*/ 0 w 7124700"/>
              <a:gd name="connsiteY4" fmla="*/ 0 h 522562"/>
              <a:gd name="connsiteX0" fmla="*/ 0 w 7124700"/>
              <a:gd name="connsiteY0" fmla="*/ 0 h 522562"/>
              <a:gd name="connsiteX1" fmla="*/ 3054379 w 7124700"/>
              <a:gd name="connsiteY1" fmla="*/ 5350 h 522562"/>
              <a:gd name="connsiteX2" fmla="*/ 7124700 w 7124700"/>
              <a:gd name="connsiteY2" fmla="*/ 516212 h 522562"/>
              <a:gd name="connsiteX3" fmla="*/ 374650 w 7124700"/>
              <a:gd name="connsiteY3" fmla="*/ 522562 h 522562"/>
              <a:gd name="connsiteX4" fmla="*/ 0 w 7124700"/>
              <a:gd name="connsiteY4" fmla="*/ 0 h 522562"/>
              <a:gd name="connsiteX0" fmla="*/ 0 w 3198756"/>
              <a:gd name="connsiteY0" fmla="*/ 0 h 522562"/>
              <a:gd name="connsiteX1" fmla="*/ 3054379 w 3198756"/>
              <a:gd name="connsiteY1" fmla="*/ 5350 h 522562"/>
              <a:gd name="connsiteX2" fmla="*/ 3198756 w 3198756"/>
              <a:gd name="connsiteY2" fmla="*/ 521563 h 522562"/>
              <a:gd name="connsiteX3" fmla="*/ 374650 w 3198756"/>
              <a:gd name="connsiteY3" fmla="*/ 522562 h 522562"/>
              <a:gd name="connsiteX4" fmla="*/ 0 w 3198756"/>
              <a:gd name="connsiteY4" fmla="*/ 0 h 522562"/>
              <a:gd name="connsiteX0" fmla="*/ 0 w 3198756"/>
              <a:gd name="connsiteY0" fmla="*/ 0 h 522562"/>
              <a:gd name="connsiteX1" fmla="*/ 3193203 w 3198756"/>
              <a:gd name="connsiteY1" fmla="*/ 10700 h 522562"/>
              <a:gd name="connsiteX2" fmla="*/ 3198756 w 3198756"/>
              <a:gd name="connsiteY2" fmla="*/ 521563 h 522562"/>
              <a:gd name="connsiteX3" fmla="*/ 374650 w 3198756"/>
              <a:gd name="connsiteY3" fmla="*/ 522562 h 522562"/>
              <a:gd name="connsiteX4" fmla="*/ 0 w 3198756"/>
              <a:gd name="connsiteY4" fmla="*/ 0 h 522562"/>
              <a:gd name="connsiteX0" fmla="*/ 0 w 3204309"/>
              <a:gd name="connsiteY0" fmla="*/ 0 h 522562"/>
              <a:gd name="connsiteX1" fmla="*/ 3204309 w 3204309"/>
              <a:gd name="connsiteY1" fmla="*/ 5350 h 522562"/>
              <a:gd name="connsiteX2" fmla="*/ 3198756 w 3204309"/>
              <a:gd name="connsiteY2" fmla="*/ 521563 h 522562"/>
              <a:gd name="connsiteX3" fmla="*/ 374650 w 3204309"/>
              <a:gd name="connsiteY3" fmla="*/ 522562 h 522562"/>
              <a:gd name="connsiteX4" fmla="*/ 0 w 3204309"/>
              <a:gd name="connsiteY4" fmla="*/ 0 h 522562"/>
              <a:gd name="connsiteX0" fmla="*/ 0 w 3204309"/>
              <a:gd name="connsiteY0" fmla="*/ 0 h 522562"/>
              <a:gd name="connsiteX1" fmla="*/ 3204309 w 3204309"/>
              <a:gd name="connsiteY1" fmla="*/ 5350 h 522562"/>
              <a:gd name="connsiteX2" fmla="*/ 3198756 w 3204309"/>
              <a:gd name="connsiteY2" fmla="*/ 521563 h 522562"/>
              <a:gd name="connsiteX3" fmla="*/ 1332711 w 3204309"/>
              <a:gd name="connsiteY3" fmla="*/ 519738 h 522562"/>
              <a:gd name="connsiteX4" fmla="*/ 374650 w 3204309"/>
              <a:gd name="connsiteY4" fmla="*/ 522562 h 522562"/>
              <a:gd name="connsiteX5" fmla="*/ 0 w 3204309"/>
              <a:gd name="connsiteY5" fmla="*/ 0 h 522562"/>
              <a:gd name="connsiteX0" fmla="*/ 0 w 3204309"/>
              <a:gd name="connsiteY0" fmla="*/ 1899 h 524461"/>
              <a:gd name="connsiteX1" fmla="*/ 1266075 w 3204309"/>
              <a:gd name="connsiteY1" fmla="*/ 0 h 524461"/>
              <a:gd name="connsiteX2" fmla="*/ 3204309 w 3204309"/>
              <a:gd name="connsiteY2" fmla="*/ 7249 h 524461"/>
              <a:gd name="connsiteX3" fmla="*/ 3198756 w 3204309"/>
              <a:gd name="connsiteY3" fmla="*/ 523462 h 524461"/>
              <a:gd name="connsiteX4" fmla="*/ 1332711 w 3204309"/>
              <a:gd name="connsiteY4" fmla="*/ 521637 h 524461"/>
              <a:gd name="connsiteX5" fmla="*/ 374650 w 3204309"/>
              <a:gd name="connsiteY5" fmla="*/ 524461 h 524461"/>
              <a:gd name="connsiteX6" fmla="*/ 0 w 3204309"/>
              <a:gd name="connsiteY6" fmla="*/ 1899 h 524461"/>
              <a:gd name="connsiteX0" fmla="*/ 0 w 3204309"/>
              <a:gd name="connsiteY0" fmla="*/ 1899 h 524461"/>
              <a:gd name="connsiteX1" fmla="*/ 1311888 w 3204309"/>
              <a:gd name="connsiteY1" fmla="*/ 0 h 524461"/>
              <a:gd name="connsiteX2" fmla="*/ 3204309 w 3204309"/>
              <a:gd name="connsiteY2" fmla="*/ 7249 h 524461"/>
              <a:gd name="connsiteX3" fmla="*/ 3198756 w 3204309"/>
              <a:gd name="connsiteY3" fmla="*/ 523462 h 524461"/>
              <a:gd name="connsiteX4" fmla="*/ 1332711 w 3204309"/>
              <a:gd name="connsiteY4" fmla="*/ 521637 h 524461"/>
              <a:gd name="connsiteX5" fmla="*/ 374650 w 3204309"/>
              <a:gd name="connsiteY5" fmla="*/ 524461 h 524461"/>
              <a:gd name="connsiteX6" fmla="*/ 0 w 3204309"/>
              <a:gd name="connsiteY6" fmla="*/ 1899 h 524461"/>
              <a:gd name="connsiteX0" fmla="*/ 0 w 3198756"/>
              <a:gd name="connsiteY0" fmla="*/ 1899 h 524461"/>
              <a:gd name="connsiteX1" fmla="*/ 1311888 w 3198756"/>
              <a:gd name="connsiteY1" fmla="*/ 0 h 524461"/>
              <a:gd name="connsiteX2" fmla="*/ 3198756 w 3198756"/>
              <a:gd name="connsiteY2" fmla="*/ 523462 h 524461"/>
              <a:gd name="connsiteX3" fmla="*/ 1332711 w 3198756"/>
              <a:gd name="connsiteY3" fmla="*/ 521637 h 524461"/>
              <a:gd name="connsiteX4" fmla="*/ 374650 w 3198756"/>
              <a:gd name="connsiteY4" fmla="*/ 524461 h 524461"/>
              <a:gd name="connsiteX5" fmla="*/ 0 w 3198756"/>
              <a:gd name="connsiteY5" fmla="*/ 1899 h 524461"/>
              <a:gd name="connsiteX0" fmla="*/ 0 w 1332711"/>
              <a:gd name="connsiteY0" fmla="*/ 1899 h 524461"/>
              <a:gd name="connsiteX1" fmla="*/ 1311888 w 1332711"/>
              <a:gd name="connsiteY1" fmla="*/ 0 h 524461"/>
              <a:gd name="connsiteX2" fmla="*/ 1332711 w 1332711"/>
              <a:gd name="connsiteY2" fmla="*/ 521637 h 524461"/>
              <a:gd name="connsiteX3" fmla="*/ 374650 w 1332711"/>
              <a:gd name="connsiteY3" fmla="*/ 524461 h 524461"/>
              <a:gd name="connsiteX4" fmla="*/ 0 w 1332711"/>
              <a:gd name="connsiteY4" fmla="*/ 1899 h 524461"/>
              <a:gd name="connsiteX0" fmla="*/ 0 w 1332711"/>
              <a:gd name="connsiteY0" fmla="*/ 5913 h 528475"/>
              <a:gd name="connsiteX1" fmla="*/ 1328547 w 1332711"/>
              <a:gd name="connsiteY1" fmla="*/ 0 h 528475"/>
              <a:gd name="connsiteX2" fmla="*/ 1332711 w 1332711"/>
              <a:gd name="connsiteY2" fmla="*/ 525651 h 528475"/>
              <a:gd name="connsiteX3" fmla="*/ 374650 w 1332711"/>
              <a:gd name="connsiteY3" fmla="*/ 528475 h 528475"/>
              <a:gd name="connsiteX4" fmla="*/ 0 w 1332711"/>
              <a:gd name="connsiteY4" fmla="*/ 5913 h 528475"/>
              <a:gd name="connsiteX0" fmla="*/ 0 w 1341040"/>
              <a:gd name="connsiteY0" fmla="*/ 1901 h 524463"/>
              <a:gd name="connsiteX1" fmla="*/ 1341040 w 1341040"/>
              <a:gd name="connsiteY1" fmla="*/ 0 h 524463"/>
              <a:gd name="connsiteX2" fmla="*/ 1332711 w 1341040"/>
              <a:gd name="connsiteY2" fmla="*/ 521639 h 524463"/>
              <a:gd name="connsiteX3" fmla="*/ 374650 w 1341040"/>
              <a:gd name="connsiteY3" fmla="*/ 524463 h 524463"/>
              <a:gd name="connsiteX4" fmla="*/ 0 w 1341040"/>
              <a:gd name="connsiteY4" fmla="*/ 1901 h 5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40" h="524463">
                <a:moveTo>
                  <a:pt x="0" y="1901"/>
                </a:moveTo>
                <a:lnTo>
                  <a:pt x="1341040" y="0"/>
                </a:lnTo>
                <a:lnTo>
                  <a:pt x="1332711" y="521639"/>
                </a:lnTo>
                <a:lnTo>
                  <a:pt x="374650" y="524463"/>
                </a:lnTo>
                <a:lnTo>
                  <a:pt x="0" y="190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19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28704" y="0"/>
            <a:ext cx="4443296" cy="31011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18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8715381" y="-21216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000" smtClean="0">
                <a:solidFill>
                  <a:srgbClr val="091925"/>
                </a:solidFill>
              </a:rPr>
              <a:pPr/>
              <a:t>‹#›</a:t>
            </a:fld>
            <a:endParaRPr lang="en-US" sz="1000" dirty="0">
              <a:solidFill>
                <a:srgbClr val="0919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E9A0991-FB63-4D34-983A-C63DB656EC44}"/>
              </a:ext>
            </a:extLst>
          </p:cNvPr>
          <p:cNvSpPr txBox="1">
            <a:spLocks/>
          </p:cNvSpPr>
          <p:nvPr userDrawn="1"/>
        </p:nvSpPr>
        <p:spPr>
          <a:xfrm>
            <a:off x="8859381" y="195486"/>
            <a:ext cx="323529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A7B3110-F195-4869-A303-C75733385FFA}"/>
              </a:ext>
            </a:extLst>
          </p:cNvPr>
          <p:cNvSpPr/>
          <p:nvPr userDrawn="1"/>
        </p:nvSpPr>
        <p:spPr bwMode="auto">
          <a:xfrm>
            <a:off x="0" y="129383"/>
            <a:ext cx="9144000" cy="132206"/>
          </a:xfrm>
          <a:prstGeom prst="rect">
            <a:avLst/>
          </a:prstGeom>
          <a:solidFill>
            <a:srgbClr val="0073C8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1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ln w="3175">
            <a:noFill/>
          </a:ln>
        </p:spPr>
        <p:txBody>
          <a:bodyPr wrap="none" tIns="0" bIns="365760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07029"/>
            <a:ext cx="2572512" cy="2002536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571488" y="1807029"/>
            <a:ext cx="2572512" cy="2002536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o are 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735806"/>
            <a:ext cx="361950" cy="2714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6" y="748653"/>
            <a:ext cx="428625" cy="245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557213"/>
            <a:ext cx="4762500" cy="31434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9" y="878140"/>
            <a:ext cx="2600325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135124" y="1847850"/>
            <a:ext cx="4873752" cy="1597914"/>
          </a:xfrm>
          <a:prstGeom prst="roundRect">
            <a:avLst>
              <a:gd name="adj" fmla="val 1482"/>
            </a:avLst>
          </a:prstGeom>
        </p:spPr>
        <p:txBody>
          <a:bodyPr tIns="914400" anchor="ctr"/>
          <a:lstStyle>
            <a:lvl1pPr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847" r:id="rId2"/>
    <p:sldLayoutId id="2147483849" r:id="rId3"/>
    <p:sldLayoutId id="2147483858" r:id="rId4"/>
    <p:sldLayoutId id="2147483859" r:id="rId5"/>
    <p:sldLayoutId id="2147483953" r:id="rId6"/>
    <p:sldLayoutId id="2147483861" r:id="rId7"/>
    <p:sldLayoutId id="2147483866" r:id="rId8"/>
    <p:sldLayoutId id="2147483763" r:id="rId9"/>
    <p:sldLayoutId id="2147483862" r:id="rId10"/>
    <p:sldLayoutId id="2147483863" r:id="rId11"/>
    <p:sldLayoutId id="2147483864" r:id="rId12"/>
    <p:sldLayoutId id="2147483865" r:id="rId13"/>
    <p:sldLayoutId id="2147483867" r:id="rId14"/>
    <p:sldLayoutId id="2147483871" r:id="rId15"/>
    <p:sldLayoutId id="2147483874" r:id="rId16"/>
    <p:sldLayoutId id="2147483860" r:id="rId17"/>
    <p:sldLayoutId id="2147483873" r:id="rId18"/>
    <p:sldLayoutId id="2147483875" r:id="rId19"/>
    <p:sldLayoutId id="2147483872" r:id="rId20"/>
    <p:sldLayoutId id="2147483876" r:id="rId21"/>
    <p:sldLayoutId id="2147483877" r:id="rId22"/>
    <p:sldLayoutId id="2147483878" r:id="rId23"/>
    <p:sldLayoutId id="2147483881" r:id="rId24"/>
    <p:sldLayoutId id="2147483884" r:id="rId25"/>
    <p:sldLayoutId id="2147483879" r:id="rId26"/>
    <p:sldLayoutId id="2147483882" r:id="rId27"/>
    <p:sldLayoutId id="2147483885" r:id="rId28"/>
    <p:sldLayoutId id="2147483883" r:id="rId29"/>
    <p:sldLayoutId id="2147483949" r:id="rId30"/>
    <p:sldLayoutId id="2147483948" r:id="rId31"/>
    <p:sldLayoutId id="2147483951" r:id="rId32"/>
    <p:sldLayoutId id="2147483950" r:id="rId33"/>
    <p:sldLayoutId id="2147483850" r:id="rId34"/>
    <p:sldLayoutId id="2147483851" r:id="rId35"/>
    <p:sldLayoutId id="2147483852" r:id="rId36"/>
    <p:sldLayoutId id="2147483855" r:id="rId37"/>
    <p:sldLayoutId id="2147483854" r:id="rId38"/>
    <p:sldLayoutId id="2147483856" r:id="rId39"/>
    <p:sldLayoutId id="2147483853" r:id="rId40"/>
    <p:sldLayoutId id="2147483869" r:id="rId41"/>
    <p:sldLayoutId id="2147483868" r:id="rId42"/>
    <p:sldLayoutId id="2147483870" r:id="rId43"/>
    <p:sldLayoutId id="2147483944" r:id="rId44"/>
    <p:sldLayoutId id="2147483932" r:id="rId45"/>
    <p:sldLayoutId id="2147483933" r:id="rId46"/>
    <p:sldLayoutId id="2147483935" r:id="rId47"/>
    <p:sldLayoutId id="2147483937" r:id="rId48"/>
    <p:sldLayoutId id="2147483938" r:id="rId49"/>
    <p:sldLayoutId id="2147483939" r:id="rId50"/>
    <p:sldLayoutId id="2147483940" r:id="rId51"/>
    <p:sldLayoutId id="2147483942" r:id="rId52"/>
    <p:sldLayoutId id="2147483936" r:id="rId53"/>
    <p:sldLayoutId id="2147483941" r:id="rId54"/>
    <p:sldLayoutId id="2147483943" r:id="rId55"/>
    <p:sldLayoutId id="2147483945" r:id="rId56"/>
    <p:sldLayoutId id="2147483946" r:id="rId57"/>
    <p:sldLayoutId id="2147483947" r:id="rId58"/>
    <p:sldLayoutId id="2147483952" r:id="rId59"/>
    <p:sldLayoutId id="2147483955" r:id="rId60"/>
    <p:sldLayoutId id="2147483957" r:id="rId6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0A1BFD-1B1C-4032-8047-92EF75C9FB05}"/>
              </a:ext>
            </a:extLst>
          </p:cNvPr>
          <p:cNvSpPr/>
          <p:nvPr/>
        </p:nvSpPr>
        <p:spPr bwMode="auto">
          <a:xfrm>
            <a:off x="0" y="-8568"/>
            <a:ext cx="9152037" cy="5152067"/>
          </a:xfrm>
          <a:prstGeom prst="rect">
            <a:avLst/>
          </a:prstGeom>
          <a:solidFill>
            <a:srgbClr val="95C7F1">
              <a:alpha val="74000"/>
            </a:srgb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262">
            <a:extLst>
              <a:ext uri="{FF2B5EF4-FFF2-40B4-BE49-F238E27FC236}">
                <a16:creationId xmlns:a16="http://schemas.microsoft.com/office/drawing/2014/main" id="{9F07972D-5A8B-4511-BEBC-AB97486CBB0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2247750"/>
            <a:ext cx="9144000" cy="1554998"/>
          </a:xfrm>
          <a:prstGeom prst="rect">
            <a:avLst/>
          </a:prstGeom>
          <a:solidFill>
            <a:srgbClr val="0070C0">
              <a:alpha val="64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19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039E412-75DB-4FD3-A2CB-8F540F026317}"/>
              </a:ext>
            </a:extLst>
          </p:cNvPr>
          <p:cNvSpPr/>
          <p:nvPr/>
        </p:nvSpPr>
        <p:spPr>
          <a:xfrm>
            <a:off x="713184" y="2466852"/>
            <a:ext cx="7315200" cy="1028503"/>
          </a:xfrm>
          <a:prstGeom prst="rect">
            <a:avLst/>
          </a:prstGeom>
          <a:noFill/>
        </p:spPr>
        <p:txBody>
          <a:bodyPr wrap="square" lIns="43196" tIns="21598" rIns="43196" bIns="21598">
            <a:spAutoFit/>
          </a:bodyPr>
          <a:lstStyle/>
          <a:p>
            <a:pPr algn="ctr" defTabSz="431909"/>
            <a:r>
              <a:rPr lang="ru-RU" sz="3200" b="1" dirty="0">
                <a:solidFill>
                  <a:schemeClr val="bg1"/>
                </a:solidFill>
              </a:rPr>
              <a:t>СОВЕРШЕНСТВОВАНИЕ МЕХАНИЗМА СУБСИДИРОВАНИЯ АПК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EDC5CD4-C5DE-4C86-8B10-576AD3B48664}"/>
              </a:ext>
            </a:extLst>
          </p:cNvPr>
          <p:cNvSpPr/>
          <p:nvPr/>
        </p:nvSpPr>
        <p:spPr>
          <a:xfrm>
            <a:off x="7017662" y="361568"/>
            <a:ext cx="1981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QAZAQSTAN RESPÝBLIKASY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AÝYL SHARÝASHYLYǴY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MINISTRLІGІ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F44D74-BED4-48A3-9D6A-0CE321425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75" y="374425"/>
            <a:ext cx="512187" cy="5282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F9D0B78-1216-44EC-9F24-8B42CF8D0BBD}"/>
              </a:ext>
            </a:extLst>
          </p:cNvPr>
          <p:cNvSpPr/>
          <p:nvPr/>
        </p:nvSpPr>
        <p:spPr>
          <a:xfrm>
            <a:off x="3561147" y="4650343"/>
            <a:ext cx="2021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Астана,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года</a:t>
            </a:r>
          </a:p>
        </p:txBody>
      </p:sp>
    </p:spTree>
    <p:extLst>
      <p:ext uri="{BB962C8B-B14F-4D97-AF65-F5344CB8AC3E}">
        <p14:creationId xmlns:p14="http://schemas.microsoft.com/office/powerpoint/2010/main" val="35480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7708DA8-F387-42F7-82AC-B45D494482E2}"/>
              </a:ext>
            </a:extLst>
          </p:cNvPr>
          <p:cNvSpPr txBox="1"/>
          <p:nvPr/>
        </p:nvSpPr>
        <p:spPr>
          <a:xfrm>
            <a:off x="1160621" y="31897"/>
            <a:ext cx="68227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18E"/>
                </a:solidFill>
                <a:latin typeface="+mj-lt"/>
              </a:rPr>
              <a:t>ВСТРЕЧНЫЕ ОБЯЗАТЕЛЬСТВА ДЛЯ </a:t>
            </a:r>
            <a:r>
              <a:rPr lang="ru-RU" sz="1600" b="1" dirty="0">
                <a:solidFill>
                  <a:srgbClr val="00518E"/>
                </a:solidFill>
                <a:latin typeface="+mj-lt"/>
              </a:rPr>
              <a:t>ПОЛУЧАТЕЛЕЙ </a:t>
            </a:r>
            <a:r>
              <a:rPr lang="ru-RU" sz="1600" b="1" dirty="0" smtClean="0">
                <a:solidFill>
                  <a:srgbClr val="00518E"/>
                </a:solidFill>
                <a:latin typeface="+mj-lt"/>
              </a:rPr>
              <a:t>СУБСИДИЙ</a:t>
            </a:r>
            <a:endParaRPr lang="ru-RU" sz="1600" b="1" dirty="0">
              <a:solidFill>
                <a:srgbClr val="00518E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485B5B-1F33-4E15-9EFA-96A1486DD146}"/>
              </a:ext>
            </a:extLst>
          </p:cNvPr>
          <p:cNvSpPr txBox="1"/>
          <p:nvPr/>
        </p:nvSpPr>
        <p:spPr>
          <a:xfrm>
            <a:off x="107504" y="627534"/>
            <a:ext cx="8799396" cy="3570208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/>
              <a:t>Реализация</a:t>
            </a:r>
            <a:r>
              <a:rPr lang="ru-RU" dirty="0" smtClean="0"/>
              <a:t> </a:t>
            </a:r>
            <a:r>
              <a:rPr lang="ru-RU" b="1" dirty="0" smtClean="0"/>
              <a:t>на внутреннем рынке всей произведенной продукции по </a:t>
            </a:r>
            <a:r>
              <a:rPr lang="ru-RU" b="1" dirty="0"/>
              <a:t>рыночным ценам через региональные продовольственные торговые </a:t>
            </a:r>
            <a:r>
              <a:rPr lang="ru-RU" b="1" dirty="0" smtClean="0"/>
              <a:t>площадки;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/>
              <a:t>Не </a:t>
            </a:r>
            <a:r>
              <a:rPr lang="ru-RU" b="1" dirty="0"/>
              <a:t>снижать достигнутый уровень средней заработной платы на 1 работника;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/>
              <a:t>Обеспечить инвестиционное вложение в основной капитал </a:t>
            </a:r>
            <a:r>
              <a:rPr lang="ru-RU" b="1" dirty="0" smtClean="0"/>
              <a:t>как минимум 1 раз в 5 лет;</a:t>
            </a:r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/>
              <a:t>Обеспечение достижения проектной мощности в </a:t>
            </a:r>
            <a:r>
              <a:rPr lang="ru-RU" b="1" dirty="0"/>
              <a:t>соответствии с бизнес-планом</a:t>
            </a:r>
            <a:r>
              <a:rPr lang="en-US" b="1" dirty="0"/>
              <a:t> </a:t>
            </a:r>
            <a:r>
              <a:rPr lang="ru-RU" b="1" dirty="0" smtClean="0"/>
              <a:t>по новым инвестиционным проектам </a:t>
            </a:r>
            <a:r>
              <a:rPr lang="en-US" sz="1400" i="1" dirty="0" smtClean="0"/>
              <a:t>(</a:t>
            </a:r>
            <a:r>
              <a:rPr lang="en-US" sz="1400" i="1" dirty="0"/>
              <a:t>75% </a:t>
            </a:r>
            <a:r>
              <a:rPr lang="ru-RU" sz="1400" i="1" dirty="0" smtClean="0"/>
              <a:t>инвестсубсидий </a:t>
            </a:r>
            <a:r>
              <a:rPr lang="ru-RU" sz="1400" i="1" dirty="0"/>
              <a:t>после ввода в эксплуатацию, 25% </a:t>
            </a:r>
            <a:r>
              <a:rPr lang="ru-RU" sz="1400" i="1" dirty="0" smtClean="0"/>
              <a:t>после </a:t>
            </a:r>
            <a:r>
              <a:rPr lang="ru-RU" sz="1400" i="1" dirty="0"/>
              <a:t>достижения проектной мощности</a:t>
            </a:r>
            <a:r>
              <a:rPr lang="ru-RU" sz="1400" i="1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01147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7708DA8-F387-42F7-82AC-B45D494482E2}"/>
              </a:ext>
            </a:extLst>
          </p:cNvPr>
          <p:cNvSpPr txBox="1"/>
          <p:nvPr/>
        </p:nvSpPr>
        <p:spPr>
          <a:xfrm>
            <a:off x="30454" y="38766"/>
            <a:ext cx="9108504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518E"/>
                </a:solidFill>
                <a:latin typeface="+mj-lt"/>
              </a:rPr>
              <a:t>НЕОБХОДИМЫЕ УСЛОВИЯ</a:t>
            </a:r>
            <a:r>
              <a:rPr lang="ru-RU" sz="1300" b="1" dirty="0">
                <a:solidFill>
                  <a:srgbClr val="00518E"/>
                </a:solidFill>
              </a:rPr>
              <a:t> </a:t>
            </a:r>
            <a:r>
              <a:rPr lang="ru-RU" sz="1300" b="1" dirty="0" smtClean="0">
                <a:solidFill>
                  <a:srgbClr val="00518E"/>
                </a:solidFill>
              </a:rPr>
              <a:t>ДЛЯ ВЫПОЛНЕНИЯ ВСТРЕЧНЫХ </a:t>
            </a:r>
            <a:r>
              <a:rPr lang="ru-RU" sz="1300" b="1" dirty="0">
                <a:solidFill>
                  <a:srgbClr val="00518E"/>
                </a:solidFill>
              </a:rPr>
              <a:t>ОБЯЗАТЕЛЬСТВ</a:t>
            </a:r>
            <a:r>
              <a:rPr lang="ru-RU" sz="1300" b="1" dirty="0" smtClean="0">
                <a:solidFill>
                  <a:srgbClr val="00518E"/>
                </a:solidFill>
                <a:latin typeface="+mj-lt"/>
              </a:rPr>
              <a:t>, ПРЕИМУЩЕСТВА И ВОЗМОЖНЫЕ РИСКИ</a:t>
            </a:r>
            <a:endParaRPr lang="ru-RU" sz="1300" b="1" dirty="0">
              <a:solidFill>
                <a:srgbClr val="00518E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85B5B-1F33-4E15-9EFA-96A1486DD146}"/>
              </a:ext>
            </a:extLst>
          </p:cNvPr>
          <p:cNvSpPr txBox="1"/>
          <p:nvPr/>
        </p:nvSpPr>
        <p:spPr>
          <a:xfrm>
            <a:off x="171134" y="380430"/>
            <a:ext cx="8799396" cy="2031325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150" b="1" dirty="0" smtClean="0"/>
              <a:t>Необходимые условия:</a:t>
            </a:r>
          </a:p>
          <a:p>
            <a:pPr indent="177800" algn="just">
              <a:buAutoNum type="arabicPeriod"/>
            </a:pPr>
            <a:r>
              <a:rPr lang="ru-RU" sz="1150" dirty="0" smtClean="0"/>
              <a:t>Создать в </a:t>
            </a:r>
            <a:r>
              <a:rPr lang="ru-RU" sz="1150" dirty="0"/>
              <a:t>каждом регионе продовольственные торговые </a:t>
            </a:r>
            <a:r>
              <a:rPr lang="ru-RU" sz="1150" dirty="0" smtClean="0"/>
              <a:t>площадки.</a:t>
            </a:r>
            <a:endParaRPr lang="ru-RU" sz="1150" dirty="0"/>
          </a:p>
          <a:p>
            <a:pPr indent="177800" algn="just">
              <a:buFontTx/>
              <a:buAutoNum type="arabicPeriod"/>
            </a:pPr>
            <a:r>
              <a:rPr lang="ru-RU" sz="1150" dirty="0" smtClean="0"/>
              <a:t>Получатели </a:t>
            </a:r>
            <a:r>
              <a:rPr lang="ru-RU" sz="1150" dirty="0"/>
              <a:t>субсидий </a:t>
            </a:r>
            <a:r>
              <a:rPr lang="ru-RU" sz="1150" dirty="0" smtClean="0"/>
              <a:t>должны реализовать всю </a:t>
            </a:r>
            <a:r>
              <a:rPr lang="ru-RU" sz="1150" dirty="0"/>
              <a:t>продукцию </a:t>
            </a:r>
            <a:r>
              <a:rPr lang="ru-RU" sz="1150" dirty="0" smtClean="0"/>
              <a:t>через региональную торговую площадку путем ежемесячного выставления реализуемого объема на ее портал.</a:t>
            </a:r>
            <a:r>
              <a:rPr lang="ru-RU" sz="1150" i="1" dirty="0"/>
              <a:t> </a:t>
            </a:r>
            <a:r>
              <a:rPr lang="ru-RU" sz="1100" i="1" dirty="0"/>
              <a:t>(Годовой объем животноводческой продукции выставляется на портал </a:t>
            </a:r>
            <a:r>
              <a:rPr lang="ru-RU" sz="1100" i="1" dirty="0" smtClean="0"/>
              <a:t>ежемесячно </a:t>
            </a:r>
            <a:r>
              <a:rPr lang="ru-RU" sz="1100" i="1" dirty="0"/>
              <a:t>в течение года примерно равными </a:t>
            </a:r>
            <a:r>
              <a:rPr lang="ru-RU" sz="1100" i="1" dirty="0" smtClean="0"/>
              <a:t>долями, растениеводческая </a:t>
            </a:r>
            <a:r>
              <a:rPr lang="ru-RU" sz="1100" i="1" dirty="0"/>
              <a:t>продукция – ежемесячно примерно равными долями в период от начала </a:t>
            </a:r>
            <a:r>
              <a:rPr lang="ru-RU" sz="1100" i="1" dirty="0" smtClean="0"/>
              <a:t>уборки до </a:t>
            </a:r>
            <a:r>
              <a:rPr lang="ru-RU" sz="1100" i="1" dirty="0"/>
              <a:t>конца календарного года).</a:t>
            </a:r>
            <a:endParaRPr lang="ru-RU" sz="1100" dirty="0"/>
          </a:p>
          <a:p>
            <a:pPr indent="177800" algn="just">
              <a:buAutoNum type="arabicPeriod"/>
            </a:pPr>
            <a:r>
              <a:rPr lang="ru-RU" sz="1150" dirty="0" smtClean="0"/>
              <a:t> Право </a:t>
            </a:r>
            <a:r>
              <a:rPr lang="ru-RU" sz="1150" dirty="0"/>
              <a:t>выкупа </a:t>
            </a:r>
            <a:r>
              <a:rPr lang="ru-RU" sz="1150" dirty="0" smtClean="0"/>
              <a:t>продукции, </a:t>
            </a:r>
            <a:r>
              <a:rPr lang="ru-RU" sz="1150" dirty="0"/>
              <a:t>выставленных на торговую площадку, должно принадлежать только тем оптовым/</a:t>
            </a:r>
            <a:r>
              <a:rPr lang="ru-RU" sz="1150" dirty="0" err="1"/>
              <a:t>дистрибьютерным</a:t>
            </a:r>
            <a:r>
              <a:rPr lang="ru-RU" sz="1150" dirty="0"/>
              <a:t>, торговым структурам и предприятиям переработки, которые заняты реализацией </a:t>
            </a:r>
            <a:r>
              <a:rPr lang="ru-RU" sz="1150" dirty="0" smtClean="0"/>
              <a:t>продукции </a:t>
            </a:r>
            <a:r>
              <a:rPr lang="ru-RU" sz="1150" dirty="0"/>
              <a:t>на внутреннем рынке и включены в реестр держателей продовольственных ресурсов. При отказе держателей продовольственных ресурсов от покупки продукций в течение месяца, получатели субсидий освобождаются от обязательств на непроданный объем выставленной </a:t>
            </a:r>
            <a:r>
              <a:rPr lang="ru-RU" sz="1150" dirty="0" smtClean="0"/>
              <a:t>продукции.</a:t>
            </a:r>
            <a:endParaRPr lang="ru-RU" sz="1150" dirty="0"/>
          </a:p>
          <a:p>
            <a:pPr indent="177800" algn="just">
              <a:buFontTx/>
              <a:buAutoNum type="arabicPeriod"/>
            </a:pPr>
            <a:r>
              <a:rPr lang="ru-RU" sz="1150" dirty="0"/>
              <a:t>МТИ создает новую информационную систему продовольственных товаров </a:t>
            </a:r>
            <a:r>
              <a:rPr lang="ru-RU" sz="1150" dirty="0" smtClean="0"/>
              <a:t>с реестром  </a:t>
            </a:r>
            <a:r>
              <a:rPr lang="ru-RU" sz="1150" dirty="0"/>
              <a:t>оптовых </a:t>
            </a:r>
            <a:r>
              <a:rPr lang="ru-RU" sz="1150" dirty="0" smtClean="0"/>
              <a:t>покупателей, </a:t>
            </a:r>
            <a:r>
              <a:rPr lang="ru-RU" sz="1150" dirty="0"/>
              <a:t>торговых дистрибьютеров, </a:t>
            </a:r>
            <a:r>
              <a:rPr lang="ru-RU" sz="1150" dirty="0" smtClean="0"/>
              <a:t>заготовительных организаций, имеющих право закупа продукции на торговой площадке для внутреннего рынка.</a:t>
            </a:r>
            <a:endParaRPr lang="ru-RU" sz="1150" dirty="0"/>
          </a:p>
        </p:txBody>
      </p:sp>
      <p:sp>
        <p:nvSpPr>
          <p:cNvPr id="6" name="TextBox 5"/>
          <p:cNvSpPr txBox="1"/>
          <p:nvPr/>
        </p:nvSpPr>
        <p:spPr>
          <a:xfrm>
            <a:off x="171134" y="2510308"/>
            <a:ext cx="8799396" cy="2569934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r>
              <a:rPr lang="ru-RU" sz="1150" b="1" dirty="0" smtClean="0"/>
              <a:t>Преимущества</a:t>
            </a:r>
            <a:r>
              <a:rPr lang="ru-RU" sz="1150" b="1" dirty="0"/>
              <a:t>:</a:t>
            </a:r>
          </a:p>
          <a:p>
            <a:pPr algn="just"/>
            <a:r>
              <a:rPr lang="ru-RU" sz="1150" dirty="0" smtClean="0"/>
              <a:t>1.Цены на продукцию сельского хозяйства и продовольственные товары будут сформированы на принципах рыночной экономики.</a:t>
            </a:r>
          </a:p>
          <a:p>
            <a:pPr algn="just"/>
            <a:r>
              <a:rPr lang="ru-RU" sz="1150" dirty="0" smtClean="0"/>
              <a:t>2.Гарантируется стабильная поставка продукции на внутренний рынок, т.к. получателями субсидий продукция будет выставлена на портал торговой площадки ежемесячно, примерно равными долями и в течение месяца право выкупа будет принадлежать только оптовикам</a:t>
            </a:r>
            <a:r>
              <a:rPr lang="ru-RU" sz="1150" dirty="0"/>
              <a:t>, </a:t>
            </a:r>
            <a:r>
              <a:rPr lang="ru-RU" sz="1150" dirty="0" err="1" smtClean="0"/>
              <a:t>дистрибьютерам</a:t>
            </a:r>
            <a:r>
              <a:rPr lang="ru-RU" sz="1150" dirty="0" smtClean="0"/>
              <a:t>, торговым структурам, работающим на внутренний рынок и включенным в реестр держателей </a:t>
            </a:r>
            <a:r>
              <a:rPr lang="ru-RU" sz="1150" dirty="0" err="1" smtClean="0"/>
              <a:t>продресурсов</a:t>
            </a:r>
            <a:r>
              <a:rPr lang="ru-RU" sz="1150" dirty="0" smtClean="0"/>
              <a:t> МТИ.</a:t>
            </a:r>
          </a:p>
          <a:p>
            <a:pPr algn="just"/>
            <a:r>
              <a:rPr lang="ru-RU" sz="1150" dirty="0" smtClean="0"/>
              <a:t>3.Вся выставленная на продажу продукция</a:t>
            </a:r>
            <a:r>
              <a:rPr lang="ru-RU" sz="1150" dirty="0"/>
              <a:t>, </a:t>
            </a:r>
            <a:r>
              <a:rPr lang="ru-RU" sz="1150" dirty="0" smtClean="0"/>
              <a:t>не выкупленная в течение месяца держателями продовольственных ресурсов будет </a:t>
            </a:r>
            <a:r>
              <a:rPr lang="ru-RU" sz="1150" dirty="0"/>
              <a:t>продана для экспортных </a:t>
            </a:r>
            <a:r>
              <a:rPr lang="ru-RU" sz="1150" dirty="0" smtClean="0"/>
              <a:t>поставок. При этом отпадет </a:t>
            </a:r>
            <a:r>
              <a:rPr lang="ru-RU" sz="1150" dirty="0"/>
              <a:t>необходимость введения ограничительных мер на экспорт продукции АПК</a:t>
            </a:r>
            <a:r>
              <a:rPr lang="ru-RU" sz="1150" dirty="0" smtClean="0"/>
              <a:t>.</a:t>
            </a:r>
          </a:p>
          <a:p>
            <a:pPr algn="just"/>
            <a:r>
              <a:rPr lang="ru-RU" sz="1150" dirty="0" smtClean="0"/>
              <a:t>4.Получатели </a:t>
            </a:r>
            <a:r>
              <a:rPr lang="ru-RU" sz="1150" dirty="0"/>
              <a:t>субсидий будут мотивированы максимально насыщать внутренний рынок своей продукцией, осуществлять техническое перевооружение производства и не допускать снижения уровня заработной платы работников. </a:t>
            </a:r>
          </a:p>
          <a:p>
            <a:r>
              <a:rPr lang="ru-RU" sz="1150" b="1" dirty="0"/>
              <a:t>Возможные риски.</a:t>
            </a:r>
          </a:p>
          <a:p>
            <a:pPr indent="177800" algn="just"/>
            <a:r>
              <a:rPr lang="ru-RU" sz="1150" dirty="0"/>
              <a:t>1. </a:t>
            </a:r>
            <a:r>
              <a:rPr lang="ru-RU" sz="1150" dirty="0" smtClean="0"/>
              <a:t>Из-за дефицита оборотных средств у оптовых покупателей часть выставленной продукции может остаться невыкупленной.</a:t>
            </a:r>
          </a:p>
          <a:p>
            <a:pPr indent="177800" algn="just"/>
            <a:r>
              <a:rPr lang="ru-RU" sz="1150" dirty="0" smtClean="0"/>
              <a:t>2. При </a:t>
            </a:r>
            <a:r>
              <a:rPr lang="ru-RU" sz="1150" dirty="0"/>
              <a:t>продаже продукции с рассрочкой платежа </a:t>
            </a:r>
            <a:r>
              <a:rPr lang="ru-RU" sz="1150" dirty="0" smtClean="0"/>
              <a:t>могут возникнут проблемы </a:t>
            </a:r>
            <a:r>
              <a:rPr lang="ru-RU" sz="1150" dirty="0"/>
              <a:t>с зачетом </a:t>
            </a:r>
            <a:r>
              <a:rPr lang="ru-RU" sz="1150" dirty="0" smtClean="0"/>
              <a:t>ее в </a:t>
            </a:r>
            <a:r>
              <a:rPr lang="ru-RU" sz="1150" dirty="0"/>
              <a:t>счет выполнения </a:t>
            </a:r>
            <a:r>
              <a:rPr lang="ru-RU" sz="1150" dirty="0" smtClean="0"/>
              <a:t>встречных </a:t>
            </a:r>
            <a:r>
              <a:rPr lang="ru-RU" sz="1150" dirty="0"/>
              <a:t>обязательств.</a:t>
            </a:r>
          </a:p>
          <a:p>
            <a:pPr indent="177800" algn="just"/>
            <a:r>
              <a:rPr lang="ru-RU" sz="1150" dirty="0"/>
              <a:t>2</a:t>
            </a:r>
            <a:r>
              <a:rPr lang="ru-RU" sz="1150" dirty="0" smtClean="0"/>
              <a:t>. Существуют сложности с осуществлением оперативного контролем над передвижением закупленной продукции на внутреннем рынке и недопущением их вывоза на экспорт.</a:t>
            </a:r>
          </a:p>
        </p:txBody>
      </p:sp>
    </p:spTree>
    <p:extLst>
      <p:ext uri="{BB962C8B-B14F-4D97-AF65-F5344CB8AC3E}">
        <p14:creationId xmlns:p14="http://schemas.microsoft.com/office/powerpoint/2010/main" val="251489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7708DA8-F387-42F7-82AC-B45D494482E2}"/>
              </a:ext>
            </a:extLst>
          </p:cNvPr>
          <p:cNvSpPr txBox="1"/>
          <p:nvPr/>
        </p:nvSpPr>
        <p:spPr>
          <a:xfrm>
            <a:off x="184890" y="186513"/>
            <a:ext cx="88569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518E"/>
                </a:solidFill>
                <a:latin typeface="+mj-lt"/>
              </a:rPr>
              <a:t>МЕХАНИЗМ СТАБИЛИЗАЦИИ </a:t>
            </a:r>
            <a:r>
              <a:rPr lang="ru-RU" sz="1200" b="1" dirty="0" smtClean="0">
                <a:solidFill>
                  <a:srgbClr val="00518E"/>
                </a:solidFill>
                <a:latin typeface="+mj-lt"/>
              </a:rPr>
              <a:t>ВНУТРЕННЕГО РЫНКА ПРОДОВОЛЬСТВЕННЫХ ТОВАРОВ </a:t>
            </a:r>
            <a:r>
              <a:rPr lang="ru-RU" sz="1200" b="1" dirty="0">
                <a:solidFill>
                  <a:srgbClr val="00518E"/>
                </a:solidFill>
                <a:latin typeface="+mj-lt"/>
              </a:rPr>
              <a:t>НА </a:t>
            </a:r>
            <a:r>
              <a:rPr lang="ru-RU" sz="1200" b="1" dirty="0" smtClean="0">
                <a:solidFill>
                  <a:srgbClr val="00518E"/>
                </a:solidFill>
                <a:latin typeface="+mj-lt"/>
              </a:rPr>
              <a:t>ОСНОВЕ ВСТРЕЧНЫХ </a:t>
            </a:r>
            <a:r>
              <a:rPr lang="ru-RU" sz="1200" b="1" dirty="0">
                <a:solidFill>
                  <a:srgbClr val="00518E"/>
                </a:solidFill>
                <a:latin typeface="+mj-lt"/>
              </a:rPr>
              <a:t>ОБЯЗАТЕЛЬСТВ ПОЛУЧАТЕЛЕЙ СУБСИДИЙ </a:t>
            </a:r>
            <a:endParaRPr lang="ru-RU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247126" y="1119011"/>
            <a:ext cx="914400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/>
              <a:t>МТИ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89525" y="1119011"/>
            <a:ext cx="914400" cy="432048"/>
          </a:xfrm>
          <a:prstGeom prst="rect">
            <a:avLst/>
          </a:prstGeom>
          <a:solidFill>
            <a:srgbClr val="00B0F0"/>
          </a:solidFill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>
                <a:solidFill>
                  <a:srgbClr val="002948"/>
                </a:solidFill>
              </a:rPr>
              <a:t>МСХ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1991" y="1822507"/>
            <a:ext cx="1708821" cy="2876921"/>
          </a:xfrm>
          <a:prstGeom prst="rect">
            <a:avLst/>
          </a:prstGeom>
          <a:solidFill>
            <a:srgbClr val="00B0F0"/>
          </a:solidFill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>
                <a:solidFill>
                  <a:srgbClr val="002948"/>
                </a:solidFill>
              </a:rPr>
              <a:t>ПОЛУЧАТЕЛИ</a:t>
            </a:r>
          </a:p>
          <a:p>
            <a:pPr algn="ctr"/>
            <a:r>
              <a:rPr lang="ru-RU" sz="1600" b="1" dirty="0">
                <a:solidFill>
                  <a:srgbClr val="002948"/>
                </a:solidFill>
              </a:rPr>
              <a:t>СУБСИДИЙ</a:t>
            </a:r>
            <a:r>
              <a:rPr lang="ru-RU" sz="1000" b="1" dirty="0">
                <a:solidFill>
                  <a:srgbClr val="002948"/>
                </a:solidFill>
              </a:rPr>
              <a:t> - </a:t>
            </a:r>
          </a:p>
          <a:p>
            <a:pPr algn="ctr"/>
            <a:r>
              <a:rPr lang="ru-RU" sz="900" b="1" dirty="0">
                <a:solidFill>
                  <a:srgbClr val="002948"/>
                </a:solidFill>
              </a:rPr>
              <a:t>сельхозтоваропроизводители,</a:t>
            </a:r>
          </a:p>
          <a:p>
            <a:pPr algn="ctr"/>
            <a:r>
              <a:rPr lang="ru-RU" sz="900" b="1" dirty="0">
                <a:solidFill>
                  <a:srgbClr val="002948"/>
                </a:solidFill>
              </a:rPr>
              <a:t> предприятия переработки</a:t>
            </a:r>
          </a:p>
          <a:p>
            <a:pPr algn="ctr"/>
            <a:r>
              <a:rPr lang="ru-RU" sz="900" i="1" dirty="0">
                <a:solidFill>
                  <a:srgbClr val="002948"/>
                </a:solidFill>
              </a:rPr>
              <a:t>(список формируется в  </a:t>
            </a:r>
          </a:p>
          <a:p>
            <a:pPr algn="ctr"/>
            <a:r>
              <a:rPr lang="ru-RU" sz="900" i="1" dirty="0">
                <a:solidFill>
                  <a:srgbClr val="002948"/>
                </a:solidFill>
              </a:rPr>
              <a:t>государственной информационной </a:t>
            </a:r>
          </a:p>
          <a:p>
            <a:pPr algn="ctr"/>
            <a:r>
              <a:rPr lang="ru-RU" sz="900" i="1" dirty="0">
                <a:solidFill>
                  <a:srgbClr val="002948"/>
                </a:solidFill>
              </a:rPr>
              <a:t>системе субсидирования (ГИСС)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491370" y="3147466"/>
            <a:ext cx="849304" cy="1058479"/>
          </a:xfrm>
          <a:prstGeom prst="roundRect">
            <a:avLst/>
          </a:prstGeom>
          <a:noFill/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1320" y="3181463"/>
            <a:ext cx="80757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000" b="1" dirty="0" smtClean="0"/>
          </a:p>
          <a:p>
            <a:pPr algn="ctr"/>
            <a:r>
              <a:rPr lang="ru-RU" sz="1000" b="1" dirty="0" err="1" smtClean="0"/>
              <a:t>Региональ-ные</a:t>
            </a:r>
            <a:r>
              <a:rPr lang="ru-RU" sz="1000" b="1" dirty="0" smtClean="0"/>
              <a:t>  торговые площадки</a:t>
            </a:r>
          </a:p>
          <a:p>
            <a:pPr algn="ctr"/>
            <a:endParaRPr lang="ru-RU" sz="1000" b="1" dirty="0" smtClean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056584" y="3157622"/>
            <a:ext cx="1218135" cy="1290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1196" y="3265029"/>
            <a:ext cx="1284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Держатели </a:t>
            </a:r>
          </a:p>
          <a:p>
            <a:pPr algn="ctr"/>
            <a:r>
              <a:rPr lang="ru-RU" sz="1000" b="1" dirty="0"/>
              <a:t>продовольственных</a:t>
            </a:r>
          </a:p>
          <a:p>
            <a:pPr algn="ctr"/>
            <a:r>
              <a:rPr lang="ru-RU" sz="1000" b="1" dirty="0"/>
              <a:t>ресурсов</a:t>
            </a:r>
          </a:p>
          <a:p>
            <a:pPr algn="ctr"/>
            <a:r>
              <a:rPr lang="ru-RU" sz="700" i="1" dirty="0"/>
              <a:t>(оптовые и </a:t>
            </a:r>
          </a:p>
          <a:p>
            <a:pPr algn="ctr"/>
            <a:r>
              <a:rPr lang="ru-RU" sz="700" i="1" dirty="0" err="1"/>
              <a:t>дистрибьютерные</a:t>
            </a:r>
            <a:r>
              <a:rPr lang="ru-RU" sz="700" i="1" dirty="0"/>
              <a:t> структуры, предприятия </a:t>
            </a:r>
          </a:p>
          <a:p>
            <a:pPr algn="ctr"/>
            <a:r>
              <a:rPr lang="ru-RU" sz="700" i="1" dirty="0"/>
              <a:t>переработки и торговли, включенные </a:t>
            </a:r>
          </a:p>
          <a:p>
            <a:pPr algn="ctr"/>
            <a:r>
              <a:rPr lang="ru-RU" sz="700" i="1" dirty="0"/>
              <a:t>в реестр МТИ) 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242054" y="3407779"/>
            <a:ext cx="1507112" cy="1226808"/>
          </a:xfrm>
          <a:prstGeom prst="rect">
            <a:avLst/>
          </a:prstGeom>
          <a:noFill/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5088" y="3440790"/>
            <a:ext cx="1445500" cy="1169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sz="1000" b="1" dirty="0"/>
          </a:p>
          <a:p>
            <a:pPr algn="ctr"/>
            <a:r>
              <a:rPr lang="ru-RU" sz="1000" b="1" dirty="0"/>
              <a:t>Розничная торговая сеть</a:t>
            </a:r>
          </a:p>
          <a:p>
            <a:pPr algn="ctr"/>
            <a:r>
              <a:rPr lang="ru-RU" sz="1000" b="1" dirty="0"/>
              <a:t>(магазины, </a:t>
            </a:r>
            <a:r>
              <a:rPr lang="ru-RU" sz="1000" b="1" dirty="0" smtClean="0"/>
              <a:t>рынки)</a:t>
            </a:r>
            <a:endParaRPr lang="ru-RU" sz="1000" b="1" dirty="0"/>
          </a:p>
          <a:p>
            <a:pPr algn="ctr"/>
            <a:endParaRPr lang="ru-RU" sz="1000" b="1" dirty="0"/>
          </a:p>
          <a:p>
            <a:endParaRPr lang="ru-RU" sz="1000" b="1" dirty="0"/>
          </a:p>
          <a:p>
            <a:endParaRPr lang="ru-RU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04215" y="2319692"/>
            <a:ext cx="1373724" cy="8156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Реализационные цены на продукцию, приобретенную на торговых площадках</a:t>
            </a:r>
          </a:p>
          <a:p>
            <a:pPr algn="ctr"/>
            <a:r>
              <a:rPr lang="ru-RU" sz="700" dirty="0"/>
              <a:t>(</a:t>
            </a:r>
            <a:r>
              <a:rPr lang="ru-RU" sz="700" i="1" dirty="0"/>
              <a:t>для держателей   </a:t>
            </a:r>
            <a:r>
              <a:rPr lang="ru-RU" sz="700" i="1" dirty="0" err="1"/>
              <a:t>продресурсов</a:t>
            </a:r>
            <a:r>
              <a:rPr lang="ru-RU" sz="700" dirty="0"/>
              <a:t>)</a:t>
            </a:r>
            <a:r>
              <a:rPr lang="ru-RU" sz="800" dirty="0"/>
              <a:t> 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204215" y="2316296"/>
            <a:ext cx="1373724" cy="799249"/>
          </a:xfrm>
          <a:prstGeom prst="roundRect">
            <a:avLst/>
          </a:prstGeom>
          <a:noFill/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693958" y="2327680"/>
            <a:ext cx="1361456" cy="7992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2513" y="2398483"/>
            <a:ext cx="131936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Предельные  розничные цены на СЗПТ</a:t>
            </a:r>
          </a:p>
          <a:p>
            <a:pPr algn="ctr"/>
            <a:r>
              <a:rPr lang="ru-RU" sz="800" dirty="0"/>
              <a:t>(</a:t>
            </a:r>
            <a:r>
              <a:rPr lang="ru-RU" sz="700" i="1" dirty="0"/>
              <a:t>для субъектов розничной торговли)</a:t>
            </a:r>
          </a:p>
        </p:txBody>
      </p:sp>
      <p:sp>
        <p:nvSpPr>
          <p:cNvPr id="30" name="Стрелка вправо 29"/>
          <p:cNvSpPr/>
          <p:nvPr/>
        </p:nvSpPr>
        <p:spPr bwMode="auto">
          <a:xfrm>
            <a:off x="1814428" y="4478424"/>
            <a:ext cx="4424589" cy="263834"/>
          </a:xfrm>
          <a:prstGeom prst="rightArrow">
            <a:avLst/>
          </a:prstGeom>
          <a:noFill/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800" b="1" dirty="0" smtClean="0"/>
              <a:t>Прямая реализация</a:t>
            </a:r>
            <a:endParaRPr lang="ru-RU" sz="800" b="1" dirty="0"/>
          </a:p>
        </p:txBody>
      </p:sp>
      <p:sp>
        <p:nvSpPr>
          <p:cNvPr id="31" name="Стрелка вправо 30"/>
          <p:cNvSpPr/>
          <p:nvPr/>
        </p:nvSpPr>
        <p:spPr bwMode="auto">
          <a:xfrm>
            <a:off x="5284936" y="3610861"/>
            <a:ext cx="930464" cy="263834"/>
          </a:xfrm>
          <a:prstGeom prst="rightArrow">
            <a:avLst/>
          </a:prstGeom>
          <a:noFill/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800" b="1" dirty="0"/>
              <a:t>Реализация</a:t>
            </a:r>
          </a:p>
        </p:txBody>
      </p:sp>
      <p:cxnSp>
        <p:nvCxnSpPr>
          <p:cNvPr id="33" name="Прямая со стрелкой 32"/>
          <p:cNvCxnSpPr>
            <a:stCxn id="22" idx="2"/>
          </p:cNvCxnSpPr>
          <p:nvPr/>
        </p:nvCxnSpPr>
        <p:spPr>
          <a:xfrm flipH="1">
            <a:off x="5874049" y="3073136"/>
            <a:ext cx="17028" cy="586460"/>
          </a:xfrm>
          <a:prstGeom prst="straightConnector1">
            <a:avLst/>
          </a:prstGeom>
          <a:ln>
            <a:solidFill>
              <a:srgbClr val="005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трелка вправо 45"/>
          <p:cNvSpPr/>
          <p:nvPr/>
        </p:nvSpPr>
        <p:spPr bwMode="auto">
          <a:xfrm>
            <a:off x="7760509" y="3837654"/>
            <a:ext cx="1210414" cy="627704"/>
          </a:xfrm>
          <a:prstGeom prst="rightArrow">
            <a:avLst/>
          </a:prstGeom>
          <a:noFill/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60351" y="4010925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Реализация</a:t>
            </a:r>
          </a:p>
        </p:txBody>
      </p:sp>
      <p:cxnSp>
        <p:nvCxnSpPr>
          <p:cNvPr id="49" name="Прямая со стрелкой 48"/>
          <p:cNvCxnSpPr>
            <a:stCxn id="20" idx="2"/>
          </p:cNvCxnSpPr>
          <p:nvPr/>
        </p:nvCxnSpPr>
        <p:spPr>
          <a:xfrm>
            <a:off x="8374686" y="3126928"/>
            <a:ext cx="7507" cy="857244"/>
          </a:xfrm>
          <a:prstGeom prst="straightConnector1">
            <a:avLst/>
          </a:prstGeom>
          <a:ln>
            <a:solidFill>
              <a:srgbClr val="005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29936" y="507751"/>
            <a:ext cx="2643184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/>
              <a:t>Функционал:</a:t>
            </a:r>
          </a:p>
          <a:p>
            <a:pPr indent="177800" algn="just">
              <a:buFontTx/>
              <a:buChar char="-"/>
            </a:pPr>
            <a:r>
              <a:rPr lang="ru-RU" sz="800" dirty="0"/>
              <a:t>Создание в регионах продовольственных торговых площадок и обеспечение их функционирования ;</a:t>
            </a:r>
          </a:p>
          <a:p>
            <a:pPr indent="177800" algn="just">
              <a:buFontTx/>
              <a:buChar char="-"/>
            </a:pPr>
            <a:r>
              <a:rPr lang="ru-RU" sz="800" dirty="0" smtClean="0"/>
              <a:t>Создание информационной системы продовольственных ресурсов внутреннего рынка с реестром оптовых, </a:t>
            </a:r>
            <a:r>
              <a:rPr lang="ru-RU" sz="800" dirty="0" err="1" smtClean="0"/>
              <a:t>дистрибьютерных</a:t>
            </a:r>
            <a:r>
              <a:rPr lang="ru-RU" sz="800" dirty="0" smtClean="0"/>
              <a:t> и торговых структур;</a:t>
            </a:r>
          </a:p>
          <a:p>
            <a:pPr indent="177800" algn="just">
              <a:buFontTx/>
              <a:buChar char="-"/>
            </a:pPr>
            <a:r>
              <a:rPr lang="ru-RU" sz="800" dirty="0" smtClean="0"/>
              <a:t>Контроль над объемами закупленных </a:t>
            </a:r>
            <a:r>
              <a:rPr lang="ru-RU" sz="800" dirty="0" err="1" smtClean="0"/>
              <a:t>продресурсов</a:t>
            </a:r>
            <a:r>
              <a:rPr lang="ru-RU" sz="800" dirty="0" smtClean="0"/>
              <a:t>, их передвижением по товаропроводящей сети;</a:t>
            </a:r>
          </a:p>
          <a:p>
            <a:pPr indent="177800" algn="just">
              <a:buFontTx/>
              <a:buChar char="-"/>
            </a:pPr>
            <a:r>
              <a:rPr lang="kk-KZ" sz="800" dirty="0" smtClean="0"/>
              <a:t>Установление предельных размеров торговых надбавок и контроль</a:t>
            </a:r>
            <a:r>
              <a:rPr lang="ru-RU" sz="800" dirty="0" smtClean="0"/>
              <a:t> над ценами сети </a:t>
            </a:r>
            <a:r>
              <a:rPr lang="ru-RU" sz="800" dirty="0"/>
              <a:t>оптовой  и розничной </a:t>
            </a:r>
            <a:r>
              <a:rPr lang="ru-RU" sz="800" dirty="0" smtClean="0"/>
              <a:t>торговли (совместно с МИО).  </a:t>
            </a:r>
            <a:endParaRPr lang="ru-RU" sz="800" dirty="0"/>
          </a:p>
        </p:txBody>
      </p:sp>
      <p:sp>
        <p:nvSpPr>
          <p:cNvPr id="61" name="TextBox 60"/>
          <p:cNvSpPr txBox="1"/>
          <p:nvPr/>
        </p:nvSpPr>
        <p:spPr>
          <a:xfrm>
            <a:off x="2092383" y="888804"/>
            <a:ext cx="2878935" cy="846386"/>
          </a:xfrm>
          <a:prstGeom prst="rect">
            <a:avLst/>
          </a:prstGeom>
          <a:solidFill>
            <a:srgbClr val="00B0F0"/>
          </a:solidFill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948"/>
                </a:solidFill>
              </a:rPr>
              <a:t>Функционал:</a:t>
            </a:r>
          </a:p>
          <a:p>
            <a:pPr indent="177800" algn="just">
              <a:buFontTx/>
              <a:buChar char="-"/>
            </a:pPr>
            <a:r>
              <a:rPr lang="ru-RU" sz="800" dirty="0">
                <a:solidFill>
                  <a:srgbClr val="002948"/>
                </a:solidFill>
              </a:rPr>
              <a:t>Определение списка получателей субсидий и фиксирование их встречных обязательств;</a:t>
            </a:r>
          </a:p>
          <a:p>
            <a:pPr indent="177800" algn="just">
              <a:buFontTx/>
              <a:buChar char="-"/>
            </a:pPr>
            <a:r>
              <a:rPr lang="ru-RU" sz="800" dirty="0">
                <a:solidFill>
                  <a:srgbClr val="002948"/>
                </a:solidFill>
              </a:rPr>
              <a:t>Осуществление контроля над </a:t>
            </a:r>
            <a:r>
              <a:rPr lang="ru-RU" sz="800" dirty="0" smtClean="0">
                <a:solidFill>
                  <a:srgbClr val="002948"/>
                </a:solidFill>
              </a:rPr>
              <a:t>выполнением </a:t>
            </a:r>
            <a:r>
              <a:rPr lang="ru-RU" sz="800" dirty="0">
                <a:solidFill>
                  <a:srgbClr val="002948"/>
                </a:solidFill>
              </a:rPr>
              <a:t>встречных </a:t>
            </a:r>
            <a:r>
              <a:rPr lang="ru-RU" sz="800" dirty="0" smtClean="0">
                <a:solidFill>
                  <a:srgbClr val="002948"/>
                </a:solidFill>
              </a:rPr>
              <a:t>обязательств (по объемам поставок через торговые площадки)</a:t>
            </a:r>
            <a:r>
              <a:rPr lang="ru-RU" sz="900" dirty="0" smtClean="0">
                <a:solidFill>
                  <a:srgbClr val="002948"/>
                </a:solidFill>
              </a:rPr>
              <a:t>.  </a:t>
            </a:r>
            <a:endParaRPr lang="ru-RU" sz="900" dirty="0">
              <a:solidFill>
                <a:srgbClr val="002948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 rot="5400000">
            <a:off x="1598573" y="1152029"/>
            <a:ext cx="576717" cy="366013"/>
          </a:xfrm>
          <a:prstGeom prst="downArrow">
            <a:avLst/>
          </a:prstGeom>
          <a:solidFill>
            <a:srgbClr val="00B0F0"/>
          </a:solidFill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 bwMode="auto">
          <a:xfrm rot="5400000">
            <a:off x="6005954" y="1205650"/>
            <a:ext cx="576717" cy="25877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1195" y="4848561"/>
            <a:ext cx="2620383" cy="276999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МТИ и МИО </a:t>
            </a:r>
            <a:r>
              <a:rPr lang="ru-RU" sz="1000" dirty="0"/>
              <a:t>(контроль над ценами)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572000" y="4427849"/>
            <a:ext cx="0" cy="420712"/>
          </a:xfrm>
          <a:prstGeom prst="straightConnector1">
            <a:avLst/>
          </a:prstGeom>
          <a:ln>
            <a:solidFill>
              <a:srgbClr val="005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4" idx="3"/>
            <a:endCxn id="17" idx="2"/>
          </p:cNvCxnSpPr>
          <p:nvPr/>
        </p:nvCxnSpPr>
        <p:spPr>
          <a:xfrm flipV="1">
            <a:off x="6641578" y="4634587"/>
            <a:ext cx="354032" cy="352474"/>
          </a:xfrm>
          <a:prstGeom prst="straightConnector1">
            <a:avLst/>
          </a:prstGeom>
          <a:ln>
            <a:solidFill>
              <a:srgbClr val="005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  <a:endCxn id="22" idx="0"/>
          </p:cNvCxnSpPr>
          <p:nvPr/>
        </p:nvCxnSpPr>
        <p:spPr>
          <a:xfrm>
            <a:off x="5704326" y="1551059"/>
            <a:ext cx="186751" cy="768633"/>
          </a:xfrm>
          <a:prstGeom prst="straightConnector1">
            <a:avLst/>
          </a:prstGeom>
          <a:ln>
            <a:solidFill>
              <a:srgbClr val="005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2"/>
            <a:endCxn id="20" idx="1"/>
          </p:cNvCxnSpPr>
          <p:nvPr/>
        </p:nvCxnSpPr>
        <p:spPr>
          <a:xfrm>
            <a:off x="5704326" y="1551059"/>
            <a:ext cx="1989632" cy="1176245"/>
          </a:xfrm>
          <a:prstGeom prst="straightConnector1">
            <a:avLst/>
          </a:prstGeom>
          <a:ln>
            <a:solidFill>
              <a:srgbClr val="005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 bwMode="auto">
          <a:xfrm>
            <a:off x="1810848" y="3104939"/>
            <a:ext cx="680521" cy="1101006"/>
          </a:xfrm>
          <a:prstGeom prst="rightArrow">
            <a:avLst/>
          </a:prstGeom>
          <a:noFill/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78530" y="3510469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Выставление </a:t>
            </a:r>
          </a:p>
          <a:p>
            <a:r>
              <a:rPr lang="ru-RU" sz="800" dirty="0" smtClean="0"/>
              <a:t>на продажу</a:t>
            </a:r>
            <a:endParaRPr lang="ru-RU" sz="800" dirty="0"/>
          </a:p>
        </p:txBody>
      </p:sp>
      <p:sp>
        <p:nvSpPr>
          <p:cNvPr id="34" name="Двойная стрелка влево/вправо 33"/>
          <p:cNvSpPr/>
          <p:nvPr/>
        </p:nvSpPr>
        <p:spPr bwMode="auto">
          <a:xfrm>
            <a:off x="3319644" y="3473810"/>
            <a:ext cx="734495" cy="484632"/>
          </a:xfrm>
          <a:prstGeom prst="leftRightArrow">
            <a:avLst/>
          </a:prstGeom>
          <a:noFill/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37509" y="2361439"/>
            <a:ext cx="9665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Купля – продажа продукции</a:t>
            </a:r>
          </a:p>
          <a:p>
            <a:r>
              <a:rPr lang="ru-RU" sz="800" dirty="0" smtClean="0"/>
              <a:t>по сложившимся рыночным ценам</a:t>
            </a:r>
            <a:endParaRPr lang="ru-RU" sz="8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3663109" y="3160639"/>
            <a:ext cx="8321" cy="434329"/>
          </a:xfrm>
          <a:prstGeom prst="straightConnector1">
            <a:avLst/>
          </a:prstGeom>
          <a:ln>
            <a:solidFill>
              <a:srgbClr val="005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 bwMode="auto">
          <a:xfrm>
            <a:off x="3161203" y="2255171"/>
            <a:ext cx="1027937" cy="879229"/>
          </a:xfrm>
          <a:prstGeom prst="ellipse">
            <a:avLst/>
          </a:prstGeom>
          <a:noFill/>
          <a:ln w="19050">
            <a:solidFill>
              <a:srgbClr val="00518E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7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570FA2-E7A8-48A8-992F-0FBC08018F54}"/>
              </a:ext>
            </a:extLst>
          </p:cNvPr>
          <p:cNvPicPr>
            <a:picLocks noGrp="1" noChangeAspect="1"/>
          </p:cNvPicPr>
          <p:nvPr>
            <p:ph type="pic" sz="quarter" idx="5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D0A1BFD-1B1C-4032-8047-92EF75C9FB05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5C7F1">
              <a:alpha val="74000"/>
            </a:srgb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262">
            <a:extLst>
              <a:ext uri="{FF2B5EF4-FFF2-40B4-BE49-F238E27FC236}">
                <a16:creationId xmlns:a16="http://schemas.microsoft.com/office/drawing/2014/main" id="{9F07972D-5A8B-4511-BEBC-AB97486CBB0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2101467"/>
            <a:ext cx="9144000" cy="1903475"/>
          </a:xfrm>
          <a:prstGeom prst="rect">
            <a:avLst/>
          </a:prstGeom>
          <a:solidFill>
            <a:srgbClr val="0070C0">
              <a:alpha val="64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19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039E412-75DB-4FD3-A2CB-8F540F026317}"/>
              </a:ext>
            </a:extLst>
          </p:cNvPr>
          <p:cNvSpPr/>
          <p:nvPr/>
        </p:nvSpPr>
        <p:spPr>
          <a:xfrm>
            <a:off x="990600" y="2787774"/>
            <a:ext cx="7315200" cy="412950"/>
          </a:xfrm>
          <a:prstGeom prst="rect">
            <a:avLst/>
          </a:prstGeom>
          <a:noFill/>
        </p:spPr>
        <p:txBody>
          <a:bodyPr wrap="square" lIns="43196" tIns="21598" rIns="43196" bIns="21598">
            <a:spAutoFit/>
          </a:bodyPr>
          <a:lstStyle/>
          <a:p>
            <a:pPr algn="ctr" defTabSz="431909"/>
            <a:r>
              <a:rPr lang="ru-RU" sz="2400" b="1" dirty="0">
                <a:solidFill>
                  <a:schemeClr val="bg1"/>
                </a:solidFill>
              </a:rPr>
              <a:t>БЛАГОДАРЮ ЗА ВНИМАНИЕ!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EDC5CD4-C5DE-4C86-8B10-576AD3B48664}"/>
              </a:ext>
            </a:extLst>
          </p:cNvPr>
          <p:cNvSpPr/>
          <p:nvPr/>
        </p:nvSpPr>
        <p:spPr>
          <a:xfrm>
            <a:off x="3581400" y="1189513"/>
            <a:ext cx="1981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QAZAQSTAN RESPÝBLIKASY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AÝYL SHARÝASHYLYǴY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MINISTRLІGІ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F44D74-BED4-48A3-9D6A-0CE321425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07" y="605909"/>
            <a:ext cx="512187" cy="5282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9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F20E2C2-1A3D-45E7-B09F-C804507A29D4}"/>
              </a:ext>
            </a:extLst>
          </p:cNvPr>
          <p:cNvGrpSpPr/>
          <p:nvPr/>
        </p:nvGrpSpPr>
        <p:grpSpPr>
          <a:xfrm>
            <a:off x="395536" y="1586332"/>
            <a:ext cx="4722312" cy="1906529"/>
            <a:chOff x="1002848" y="1608759"/>
            <a:chExt cx="6433380" cy="1334292"/>
          </a:xfrm>
        </p:grpSpPr>
        <p:grpSp>
          <p:nvGrpSpPr>
            <p:cNvPr id="42" name="Group 10">
              <a:extLst>
                <a:ext uri="{FF2B5EF4-FFF2-40B4-BE49-F238E27FC236}">
                  <a16:creationId xmlns:a16="http://schemas.microsoft.com/office/drawing/2014/main" id="{5E89FDB8-0B06-4D36-9BDB-296019FBBCAC}"/>
                </a:ext>
              </a:extLst>
            </p:cNvPr>
            <p:cNvGrpSpPr/>
            <p:nvPr/>
          </p:nvGrpSpPr>
          <p:grpSpPr>
            <a:xfrm>
              <a:off x="1002848" y="1608759"/>
              <a:ext cx="6410292" cy="389751"/>
              <a:chOff x="1002848" y="2478923"/>
              <a:chExt cx="6410292" cy="389751"/>
            </a:xfrm>
          </p:grpSpPr>
          <p:sp>
            <p:nvSpPr>
              <p:cNvPr id="48" name="Rectangle 16">
                <a:extLst>
                  <a:ext uri="{FF2B5EF4-FFF2-40B4-BE49-F238E27FC236}">
                    <a16:creationId xmlns:a16="http://schemas.microsoft.com/office/drawing/2014/main" id="{C64FBF1A-9FB0-4311-A4BB-FDF43EFB3D7D}"/>
                  </a:ext>
                </a:extLst>
              </p:cNvPr>
              <p:cNvSpPr/>
              <p:nvPr/>
            </p:nvSpPr>
            <p:spPr>
              <a:xfrm>
                <a:off x="1002848" y="2478923"/>
                <a:ext cx="3610842" cy="389751"/>
              </a:xfrm>
              <a:prstGeom prst="rect">
                <a:avLst/>
              </a:prstGeom>
              <a:solidFill>
                <a:srgbClr val="007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/>
                  <a:t>СУБСИДИРОВАНИЕ </a:t>
                </a:r>
              </a:p>
              <a:p>
                <a:pPr algn="ctr"/>
                <a:r>
                  <a:rPr lang="ru-RU" sz="1200" b="1" dirty="0"/>
                  <a:t>ГАРАНТИРОВАНИЯ ЗАЙМОВ</a:t>
                </a:r>
                <a:endParaRPr lang="en-US" sz="1200" b="1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0A647C-5FB3-4060-BA38-829BC494DB86}"/>
                  </a:ext>
                </a:extLst>
              </p:cNvPr>
              <p:cNvSpPr txBox="1"/>
              <p:nvPr/>
            </p:nvSpPr>
            <p:spPr>
              <a:xfrm>
                <a:off x="4918778" y="2545576"/>
                <a:ext cx="2494362" cy="323098"/>
              </a:xfrm>
              <a:prstGeom prst="rect">
                <a:avLst/>
              </a:prstGeom>
              <a:noFill/>
              <a:ln>
                <a:solidFill>
                  <a:srgbClr val="00518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i="1" dirty="0"/>
                  <a:t> </a:t>
                </a:r>
                <a:r>
                  <a:rPr lang="ru-RU" sz="1200" dirty="0"/>
                  <a:t>до 80% </a:t>
                </a:r>
              </a:p>
              <a:p>
                <a:pPr algn="ctr"/>
                <a:r>
                  <a:rPr lang="ru-RU" sz="1200" dirty="0"/>
                  <a:t>от основного долга</a:t>
                </a:r>
              </a:p>
            </p:txBody>
          </p:sp>
        </p:grpSp>
        <p:grpSp>
          <p:nvGrpSpPr>
            <p:cNvPr id="49" name="Group 17">
              <a:extLst>
                <a:ext uri="{FF2B5EF4-FFF2-40B4-BE49-F238E27FC236}">
                  <a16:creationId xmlns:a16="http://schemas.microsoft.com/office/drawing/2014/main" id="{A1DD372C-1B86-4B90-ACA8-F9E9A22FD5BE}"/>
                </a:ext>
              </a:extLst>
            </p:cNvPr>
            <p:cNvGrpSpPr/>
            <p:nvPr/>
          </p:nvGrpSpPr>
          <p:grpSpPr>
            <a:xfrm>
              <a:off x="1016792" y="2097201"/>
              <a:ext cx="6419436" cy="396801"/>
              <a:chOff x="1016792" y="2967365"/>
              <a:chExt cx="6419436" cy="396801"/>
            </a:xfrm>
          </p:grpSpPr>
          <p:sp>
            <p:nvSpPr>
              <p:cNvPr id="55" name="Rectangle 23">
                <a:extLst>
                  <a:ext uri="{FF2B5EF4-FFF2-40B4-BE49-F238E27FC236}">
                    <a16:creationId xmlns:a16="http://schemas.microsoft.com/office/drawing/2014/main" id="{11F53671-E5E6-47A9-8082-CFABD82BB0A9}"/>
                  </a:ext>
                </a:extLst>
              </p:cNvPr>
              <p:cNvSpPr/>
              <p:nvPr/>
            </p:nvSpPr>
            <p:spPr>
              <a:xfrm>
                <a:off x="1016792" y="2967365"/>
                <a:ext cx="3610842" cy="396801"/>
              </a:xfrm>
              <a:prstGeom prst="rect">
                <a:avLst/>
              </a:prstGeom>
              <a:solidFill>
                <a:srgbClr val="007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/>
                  <a:t>СУБСИДИРОВАНИЕ СТАВКИ </a:t>
                </a:r>
              </a:p>
              <a:p>
                <a:pPr algn="ctr"/>
                <a:r>
                  <a:rPr lang="ru-RU" sz="1200" b="1" dirty="0"/>
                  <a:t>ВОЗНАГРАЖДЕНИЯ ПО КРЕДИТАМ И ЛИЗИНГУ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3D7519-49E4-4BA2-BE17-19E9469245B0}"/>
                  </a:ext>
                </a:extLst>
              </p:cNvPr>
              <p:cNvSpPr txBox="1"/>
              <p:nvPr/>
            </p:nvSpPr>
            <p:spPr>
              <a:xfrm>
                <a:off x="4941864" y="2991955"/>
                <a:ext cx="2494364" cy="323098"/>
              </a:xfrm>
              <a:prstGeom prst="rect">
                <a:avLst/>
              </a:prstGeom>
              <a:noFill/>
              <a:ln>
                <a:solidFill>
                  <a:srgbClr val="00518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/>
                  <a:t>снижение </a:t>
                </a:r>
              </a:p>
              <a:p>
                <a:pPr algn="ctr"/>
                <a:r>
                  <a:rPr lang="ru-RU" sz="1200" dirty="0"/>
                  <a:t>ставки до 7%</a:t>
                </a:r>
                <a:endParaRPr lang="en-US" sz="1200" dirty="0"/>
              </a:p>
            </p:txBody>
          </p:sp>
        </p:grpSp>
        <p:grpSp>
          <p:nvGrpSpPr>
            <p:cNvPr id="56" name="Group 24">
              <a:extLst>
                <a:ext uri="{FF2B5EF4-FFF2-40B4-BE49-F238E27FC236}">
                  <a16:creationId xmlns:a16="http://schemas.microsoft.com/office/drawing/2014/main" id="{308824CB-11BE-42A0-ACB8-5C1366CB21B3}"/>
                </a:ext>
              </a:extLst>
            </p:cNvPr>
            <p:cNvGrpSpPr/>
            <p:nvPr/>
          </p:nvGrpSpPr>
          <p:grpSpPr>
            <a:xfrm>
              <a:off x="1038456" y="2592509"/>
              <a:ext cx="6374688" cy="350542"/>
              <a:chOff x="1038456" y="3462673"/>
              <a:chExt cx="6374688" cy="350542"/>
            </a:xfrm>
          </p:grpSpPr>
          <p:sp>
            <p:nvSpPr>
              <p:cNvPr id="62" name="Rectangle 30">
                <a:extLst>
                  <a:ext uri="{FF2B5EF4-FFF2-40B4-BE49-F238E27FC236}">
                    <a16:creationId xmlns:a16="http://schemas.microsoft.com/office/drawing/2014/main" id="{8B9F5104-CC4F-4175-902D-BB9BBCA4CFB8}"/>
                  </a:ext>
                </a:extLst>
              </p:cNvPr>
              <p:cNvSpPr/>
              <p:nvPr/>
            </p:nvSpPr>
            <p:spPr>
              <a:xfrm>
                <a:off x="1038456" y="3462673"/>
                <a:ext cx="3567513" cy="350542"/>
              </a:xfrm>
              <a:prstGeom prst="rect">
                <a:avLst/>
              </a:prstGeom>
              <a:solidFill>
                <a:srgbClr val="007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/>
                  <a:t>СУБСИДИРОВАНИЕ</a:t>
                </a:r>
              </a:p>
              <a:p>
                <a:pPr algn="ctr"/>
                <a:r>
                  <a:rPr lang="ru-RU" sz="1200" b="1" dirty="0"/>
                  <a:t>СТРАХОВЫХ ВЗНОСОВ</a:t>
                </a:r>
                <a:endParaRPr lang="en-US" sz="1200" b="1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2531A8E-49B9-4205-8598-8D4212A2202B}"/>
                  </a:ext>
                </a:extLst>
              </p:cNvPr>
              <p:cNvSpPr txBox="1"/>
              <p:nvPr/>
            </p:nvSpPr>
            <p:spPr>
              <a:xfrm>
                <a:off x="4918779" y="3468245"/>
                <a:ext cx="2494365" cy="338355"/>
              </a:xfrm>
              <a:prstGeom prst="rect">
                <a:avLst/>
              </a:prstGeom>
              <a:noFill/>
              <a:ln>
                <a:solidFill>
                  <a:srgbClr val="00518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1200" i="1" dirty="0"/>
                  <a:t> 5</a:t>
                </a:r>
                <a:r>
                  <a:rPr lang="ru-RU" sz="1200" dirty="0"/>
                  <a:t>0% от суммы страховых взносов</a:t>
                </a:r>
              </a:p>
              <a:p>
                <a:pPr algn="ctr">
                  <a:lnSpc>
                    <a:spcPts val="1000"/>
                  </a:lnSpc>
                </a:pPr>
                <a:endParaRPr lang="ru-RU" sz="1200" dirty="0"/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D323100-9E00-4375-8F3A-665AB61E51F6}"/>
              </a:ext>
            </a:extLst>
          </p:cNvPr>
          <p:cNvSpPr txBox="1"/>
          <p:nvPr/>
        </p:nvSpPr>
        <p:spPr>
          <a:xfrm>
            <a:off x="1644056" y="355388"/>
            <a:ext cx="5844209" cy="369332"/>
          </a:xfrm>
          <a:prstGeom prst="rect">
            <a:avLst/>
          </a:prstGeom>
          <a:noFill/>
          <a:ln w="19050">
            <a:solidFill>
              <a:srgbClr val="0073C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73C8"/>
                </a:solidFill>
              </a:rPr>
              <a:t>СУБСИДИРОВАНИЕ ПО ФИНАНСОВЫМ ИНСТРУМЕНТАМ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8089" y="913169"/>
            <a:ext cx="6096359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НОРМАТИВЫ СУБСИДИРОВАНИЯ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6660" y="1278556"/>
            <a:ext cx="1237839" cy="307777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/>
              <a:t>Действующие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70292" y="1278555"/>
            <a:ext cx="1305165" cy="307777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/>
              <a:t>Предлагаемые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80A647C-5FB3-4060-BA38-829BC494DB86}"/>
              </a:ext>
            </a:extLst>
          </p:cNvPr>
          <p:cNvSpPr txBox="1"/>
          <p:nvPr/>
        </p:nvSpPr>
        <p:spPr>
          <a:xfrm>
            <a:off x="6156176" y="1702910"/>
            <a:ext cx="1962148" cy="276999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 </a:t>
            </a:r>
            <a:r>
              <a:rPr lang="ru-RU" sz="1000" i="1" dirty="0"/>
              <a:t>остаются без изменений)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6156176" y="2283112"/>
            <a:ext cx="1962149" cy="430887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снижение ставки </a:t>
            </a:r>
            <a:r>
              <a:rPr lang="ru-RU" sz="1200" dirty="0">
                <a:solidFill>
                  <a:srgbClr val="FF0000"/>
                </a:solidFill>
              </a:rPr>
              <a:t>до 6%</a:t>
            </a:r>
            <a:endParaRPr lang="en-US" sz="1200" dirty="0">
              <a:solidFill>
                <a:srgbClr val="FF0000"/>
              </a:solidFill>
            </a:endParaRPr>
          </a:p>
          <a:p>
            <a:pPr algn="ctr"/>
            <a:r>
              <a:rPr lang="en-US" sz="1000" i="1" dirty="0">
                <a:solidFill>
                  <a:srgbClr val="FF0000"/>
                </a:solidFill>
              </a:rPr>
              <a:t>(</a:t>
            </a:r>
            <a:r>
              <a:rPr lang="ru-RU" sz="1000" i="1" dirty="0">
                <a:solidFill>
                  <a:srgbClr val="FF0000"/>
                </a:solidFill>
              </a:rPr>
              <a:t>введен в текущем году</a:t>
            </a:r>
            <a:r>
              <a:rPr lang="ru-RU" sz="1000" i="1" dirty="0" smtClean="0">
                <a:solidFill>
                  <a:srgbClr val="FF0000"/>
                </a:solidFill>
              </a:rPr>
              <a:t>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531A8E-49B9-4205-8598-8D4212A2202B}"/>
              </a:ext>
            </a:extLst>
          </p:cNvPr>
          <p:cNvSpPr txBox="1"/>
          <p:nvPr/>
        </p:nvSpPr>
        <p:spPr>
          <a:xfrm>
            <a:off x="6156176" y="2999944"/>
            <a:ext cx="1962148" cy="477054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i="1" dirty="0"/>
              <a:t> </a:t>
            </a:r>
            <a:r>
              <a:rPr lang="ru-RU" sz="1200" dirty="0">
                <a:solidFill>
                  <a:srgbClr val="FF0000"/>
                </a:solidFill>
              </a:rPr>
              <a:t>80%</a:t>
            </a:r>
            <a:r>
              <a:rPr lang="ru-RU" sz="1200" dirty="0"/>
              <a:t> от суммы страховых взносов</a:t>
            </a:r>
          </a:p>
          <a:p>
            <a:pPr algn="ctr">
              <a:lnSpc>
                <a:spcPts val="1000"/>
              </a:lnSpc>
            </a:pPr>
            <a:r>
              <a:rPr lang="ru-RU" sz="1000" i="1" dirty="0">
                <a:solidFill>
                  <a:srgbClr val="FF0000"/>
                </a:solidFill>
              </a:rPr>
              <a:t>(введен в текущем году)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6" y="4513786"/>
            <a:ext cx="9036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</a:rPr>
              <a:t>                                         </a:t>
            </a:r>
            <a:endParaRPr lang="ru-RU" sz="1000" dirty="0"/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8B9F5104-CC4F-4175-902D-BB9BBCA4CFB8}"/>
              </a:ext>
            </a:extLst>
          </p:cNvPr>
          <p:cNvSpPr/>
          <p:nvPr/>
        </p:nvSpPr>
        <p:spPr>
          <a:xfrm>
            <a:off x="434113" y="3632422"/>
            <a:ext cx="2618672" cy="811536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СУБСИДИРОВАНИЕ ЗАТРАТ РЕВИЗИОННЫХ СОЮЗОВ С/Х КООПЕРАТИВОВ НА ПРОВЕДЕНИЕ ВНУТРЕННЕГО АУДИТА</a:t>
            </a:r>
            <a:endParaRPr lang="en-US" sz="1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531A8E-49B9-4205-8598-8D4212A2202B}"/>
              </a:ext>
            </a:extLst>
          </p:cNvPr>
          <p:cNvSpPr txBox="1"/>
          <p:nvPr/>
        </p:nvSpPr>
        <p:spPr>
          <a:xfrm>
            <a:off x="6156176" y="3641383"/>
            <a:ext cx="1962148" cy="605294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i="1" dirty="0"/>
              <a:t> </a:t>
            </a:r>
            <a:endParaRPr lang="ru-RU" sz="1200" dirty="0" smtClean="0">
              <a:solidFill>
                <a:srgbClr val="FF0000"/>
              </a:solidFill>
            </a:endParaRPr>
          </a:p>
          <a:p>
            <a:pPr algn="ctr">
              <a:lnSpc>
                <a:spcPts val="1000"/>
              </a:lnSpc>
            </a:pPr>
            <a:r>
              <a:rPr lang="ru-RU" sz="1200" dirty="0" smtClean="0">
                <a:solidFill>
                  <a:srgbClr val="FF0000"/>
                </a:solidFill>
              </a:rPr>
              <a:t>Отменяется</a:t>
            </a:r>
          </a:p>
          <a:p>
            <a:pPr algn="ctr">
              <a:lnSpc>
                <a:spcPts val="1000"/>
              </a:lnSpc>
            </a:pPr>
            <a:endParaRPr lang="ru-RU" sz="1200" dirty="0" smtClean="0">
              <a:solidFill>
                <a:srgbClr val="FF0000"/>
              </a:solidFill>
            </a:endParaRPr>
          </a:p>
          <a:p>
            <a:pPr algn="ctr">
              <a:lnSpc>
                <a:spcPts val="1000"/>
              </a:lnSpc>
            </a:pP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531A8E-49B9-4205-8598-8D4212A2202B}"/>
              </a:ext>
            </a:extLst>
          </p:cNvPr>
          <p:cNvSpPr txBox="1"/>
          <p:nvPr/>
        </p:nvSpPr>
        <p:spPr>
          <a:xfrm>
            <a:off x="3269957" y="3704495"/>
            <a:ext cx="1962148" cy="605294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i="1" dirty="0"/>
              <a:t> </a:t>
            </a:r>
            <a:endParaRPr lang="ru-RU" sz="1200" i="1" dirty="0" smtClean="0"/>
          </a:p>
          <a:p>
            <a:pPr algn="ctr">
              <a:lnSpc>
                <a:spcPts val="1000"/>
              </a:lnSpc>
            </a:pPr>
            <a:r>
              <a:rPr lang="ru-RU" sz="1200" dirty="0" smtClean="0"/>
              <a:t>Не более 130 месячных расчетных показателей</a:t>
            </a:r>
            <a:endParaRPr lang="ru-RU" sz="1000" dirty="0" smtClean="0">
              <a:solidFill>
                <a:srgbClr val="FF0000"/>
              </a:solidFill>
            </a:endParaRPr>
          </a:p>
          <a:p>
            <a:pPr algn="ctr">
              <a:lnSpc>
                <a:spcPts val="1000"/>
              </a:lnSpc>
            </a:pPr>
            <a:endParaRPr lang="ru-RU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F20E2C2-1A3D-45E7-B09F-C804507A29D4}"/>
              </a:ext>
            </a:extLst>
          </p:cNvPr>
          <p:cNvGrpSpPr/>
          <p:nvPr/>
        </p:nvGrpSpPr>
        <p:grpSpPr>
          <a:xfrm>
            <a:off x="323205" y="1491630"/>
            <a:ext cx="5705628" cy="1404344"/>
            <a:chOff x="1082599" y="1573245"/>
            <a:chExt cx="8384511" cy="982836"/>
          </a:xfrm>
        </p:grpSpPr>
        <p:grpSp>
          <p:nvGrpSpPr>
            <p:cNvPr id="42" name="Group 10">
              <a:extLst>
                <a:ext uri="{FF2B5EF4-FFF2-40B4-BE49-F238E27FC236}">
                  <a16:creationId xmlns:a16="http://schemas.microsoft.com/office/drawing/2014/main" id="{5E89FDB8-0B06-4D36-9BDB-296019FBBCAC}"/>
                </a:ext>
              </a:extLst>
            </p:cNvPr>
            <p:cNvGrpSpPr/>
            <p:nvPr/>
          </p:nvGrpSpPr>
          <p:grpSpPr>
            <a:xfrm>
              <a:off x="1082599" y="1573245"/>
              <a:ext cx="8384510" cy="312328"/>
              <a:chOff x="1082599" y="2443409"/>
              <a:chExt cx="8384510" cy="312328"/>
            </a:xfrm>
          </p:grpSpPr>
          <p:sp>
            <p:nvSpPr>
              <p:cNvPr id="48" name="Rectangle 16">
                <a:extLst>
                  <a:ext uri="{FF2B5EF4-FFF2-40B4-BE49-F238E27FC236}">
                    <a16:creationId xmlns:a16="http://schemas.microsoft.com/office/drawing/2014/main" id="{C64FBF1A-9FB0-4311-A4BB-FDF43EFB3D7D}"/>
                  </a:ext>
                </a:extLst>
              </p:cNvPr>
              <p:cNvSpPr/>
              <p:nvPr/>
            </p:nvSpPr>
            <p:spPr>
              <a:xfrm>
                <a:off x="1082599" y="2458010"/>
                <a:ext cx="4851149" cy="233371"/>
              </a:xfrm>
              <a:prstGeom prst="rect">
                <a:avLst/>
              </a:prstGeom>
              <a:solidFill>
                <a:srgbClr val="007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/>
                  <a:t>СУБСИДИРОВАНИЕ СТОИМОСТИ СЕМЯН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0A647C-5FB3-4060-BA38-829BC494DB86}"/>
                  </a:ext>
                </a:extLst>
              </p:cNvPr>
              <p:cNvSpPr txBox="1"/>
              <p:nvPr/>
            </p:nvSpPr>
            <p:spPr>
              <a:xfrm>
                <a:off x="6146368" y="2443409"/>
                <a:ext cx="3320741" cy="312328"/>
              </a:xfrm>
              <a:prstGeom prst="rect">
                <a:avLst/>
              </a:prstGeom>
              <a:noFill/>
              <a:ln>
                <a:solidFill>
                  <a:srgbClr val="00518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i="1" dirty="0"/>
                  <a:t> </a:t>
                </a:r>
                <a:r>
                  <a:rPr lang="ru-RU" sz="1100" dirty="0"/>
                  <a:t>оригинальные, элита </a:t>
                </a:r>
                <a:r>
                  <a:rPr lang="ru-RU" sz="1200" dirty="0"/>
                  <a:t>- 7</a:t>
                </a:r>
                <a:r>
                  <a:rPr lang="ru-RU" sz="1100" dirty="0"/>
                  <a:t>0%, гибриды, 1-ая  репродукции -50%  </a:t>
                </a:r>
              </a:p>
            </p:txBody>
          </p:sp>
        </p:grpSp>
        <p:grpSp>
          <p:nvGrpSpPr>
            <p:cNvPr id="49" name="Group 17">
              <a:extLst>
                <a:ext uri="{FF2B5EF4-FFF2-40B4-BE49-F238E27FC236}">
                  <a16:creationId xmlns:a16="http://schemas.microsoft.com/office/drawing/2014/main" id="{A1DD372C-1B86-4B90-ACA8-F9E9A22FD5BE}"/>
                </a:ext>
              </a:extLst>
            </p:cNvPr>
            <p:cNvGrpSpPr/>
            <p:nvPr/>
          </p:nvGrpSpPr>
          <p:grpSpPr>
            <a:xfrm>
              <a:off x="1082599" y="1912894"/>
              <a:ext cx="8384510" cy="301558"/>
              <a:chOff x="1082599" y="2783058"/>
              <a:chExt cx="8384510" cy="301558"/>
            </a:xfrm>
          </p:grpSpPr>
          <p:sp>
            <p:nvSpPr>
              <p:cNvPr id="55" name="Rectangle 23">
                <a:extLst>
                  <a:ext uri="{FF2B5EF4-FFF2-40B4-BE49-F238E27FC236}">
                    <a16:creationId xmlns:a16="http://schemas.microsoft.com/office/drawing/2014/main" id="{11F53671-E5E6-47A9-8082-CFABD82BB0A9}"/>
                  </a:ext>
                </a:extLst>
              </p:cNvPr>
              <p:cNvSpPr/>
              <p:nvPr/>
            </p:nvSpPr>
            <p:spPr>
              <a:xfrm>
                <a:off x="1082599" y="2790742"/>
                <a:ext cx="4852952" cy="286190"/>
              </a:xfrm>
              <a:prstGeom prst="rect">
                <a:avLst/>
              </a:prstGeom>
              <a:solidFill>
                <a:srgbClr val="007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/>
              </a:p>
              <a:p>
                <a:pPr algn="ctr"/>
                <a:r>
                  <a:rPr lang="ru-RU" sz="1200" b="1" dirty="0"/>
                  <a:t>СУБСИДИРОВАНИЕ СТОИМОСТИ САЖЕНЦЕВ МНОГОЛЕТНИХ НАСАЖДЕНИЙ</a:t>
                </a:r>
              </a:p>
              <a:p>
                <a:pPr algn="ctr"/>
                <a:r>
                  <a:rPr lang="ru-RU" sz="1200" b="1" dirty="0"/>
                  <a:t>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3D7519-49E4-4BA2-BE17-19E9469245B0}"/>
                  </a:ext>
                </a:extLst>
              </p:cNvPr>
              <p:cNvSpPr txBox="1"/>
              <p:nvPr/>
            </p:nvSpPr>
            <p:spPr>
              <a:xfrm>
                <a:off x="6146368" y="2783058"/>
                <a:ext cx="3320741" cy="301558"/>
              </a:xfrm>
              <a:prstGeom prst="rect">
                <a:avLst/>
              </a:prstGeom>
              <a:noFill/>
              <a:ln>
                <a:solidFill>
                  <a:srgbClr val="00518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dirty="0"/>
                  <a:t>на 1 саженец – от 90 до 344 тенге  в зависимости от вида</a:t>
                </a:r>
                <a:endParaRPr lang="en-US" sz="1200" dirty="0"/>
              </a:p>
            </p:txBody>
          </p:sp>
        </p:grpSp>
        <p:grpSp>
          <p:nvGrpSpPr>
            <p:cNvPr id="56" name="Group 24">
              <a:extLst>
                <a:ext uri="{FF2B5EF4-FFF2-40B4-BE49-F238E27FC236}">
                  <a16:creationId xmlns:a16="http://schemas.microsoft.com/office/drawing/2014/main" id="{308824CB-11BE-42A0-ACB8-5C1366CB21B3}"/>
                </a:ext>
              </a:extLst>
            </p:cNvPr>
            <p:cNvGrpSpPr/>
            <p:nvPr/>
          </p:nvGrpSpPr>
          <p:grpSpPr>
            <a:xfrm>
              <a:off x="1082599" y="2275675"/>
              <a:ext cx="8384511" cy="280406"/>
              <a:chOff x="1082599" y="3145839"/>
              <a:chExt cx="8384511" cy="280406"/>
            </a:xfrm>
          </p:grpSpPr>
          <p:sp>
            <p:nvSpPr>
              <p:cNvPr id="62" name="Rectangle 30">
                <a:extLst>
                  <a:ext uri="{FF2B5EF4-FFF2-40B4-BE49-F238E27FC236}">
                    <a16:creationId xmlns:a16="http://schemas.microsoft.com/office/drawing/2014/main" id="{8B9F5104-CC4F-4175-902D-BB9BBCA4CFB8}"/>
                  </a:ext>
                </a:extLst>
              </p:cNvPr>
              <p:cNvSpPr/>
              <p:nvPr/>
            </p:nvSpPr>
            <p:spPr>
              <a:xfrm>
                <a:off x="1082599" y="3145839"/>
                <a:ext cx="4852951" cy="280406"/>
              </a:xfrm>
              <a:prstGeom prst="rect">
                <a:avLst/>
              </a:prstGeom>
              <a:solidFill>
                <a:srgbClr val="007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/>
                  <a:t>СУБСИДИРОВАНИЕ СТОИМОСТИ МИНУДОБРЕНИЙ И ПЕСТИЦИДОВ</a:t>
                </a:r>
                <a:endParaRPr lang="en-US" sz="1200" b="1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2531A8E-49B9-4205-8598-8D4212A2202B}"/>
                  </a:ext>
                </a:extLst>
              </p:cNvPr>
              <p:cNvSpPr txBox="1"/>
              <p:nvPr/>
            </p:nvSpPr>
            <p:spPr>
              <a:xfrm>
                <a:off x="6145134" y="3156798"/>
                <a:ext cx="3321976" cy="244118"/>
              </a:xfrm>
              <a:prstGeom prst="rect">
                <a:avLst/>
              </a:prstGeom>
              <a:noFill/>
              <a:ln>
                <a:solidFill>
                  <a:srgbClr val="00518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1200" i="1" dirty="0"/>
                  <a:t> </a:t>
                </a:r>
                <a:r>
                  <a:rPr lang="ru-RU" sz="1100" dirty="0"/>
                  <a:t>50% от минимальной рыночной стоимости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D323100-9E00-4375-8F3A-665AB61E51F6}"/>
              </a:ext>
            </a:extLst>
          </p:cNvPr>
          <p:cNvSpPr txBox="1"/>
          <p:nvPr/>
        </p:nvSpPr>
        <p:spPr>
          <a:xfrm>
            <a:off x="1644056" y="355388"/>
            <a:ext cx="5844209" cy="369332"/>
          </a:xfrm>
          <a:prstGeom prst="rect">
            <a:avLst/>
          </a:prstGeom>
          <a:noFill/>
          <a:ln w="19050">
            <a:solidFill>
              <a:srgbClr val="0073C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73C8"/>
                </a:solidFill>
              </a:rPr>
              <a:t>СУБСИДИРОВАНИЕ В РАСТЕНИЕВОДСТВЕ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169" y="792254"/>
            <a:ext cx="5688632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                                   НОРМАТИВЫ СУБСИДИРОВАНИЯ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968" y="1153817"/>
            <a:ext cx="1083951" cy="276999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dirty="0"/>
              <a:t>Действующие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04248" y="1138427"/>
            <a:ext cx="1305165" cy="307777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/>
              <a:t>Предлагаемые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6115150" y="2054315"/>
            <a:ext cx="2830909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Без изменений</a:t>
            </a:r>
            <a:endParaRPr lang="en-US" sz="1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531A8E-49B9-4205-8598-8D4212A2202B}"/>
              </a:ext>
            </a:extLst>
          </p:cNvPr>
          <p:cNvSpPr txBox="1"/>
          <p:nvPr/>
        </p:nvSpPr>
        <p:spPr>
          <a:xfrm>
            <a:off x="6115149" y="2547161"/>
            <a:ext cx="2830909" cy="276999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 </a:t>
            </a:r>
            <a:r>
              <a:rPr lang="ru-RU" sz="1100" dirty="0"/>
              <a:t>Без изменений</a:t>
            </a:r>
            <a:endParaRPr lang="en-US" sz="1100" dirty="0"/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8B9F5104-CC4F-4175-902D-BB9BBCA4CFB8}"/>
              </a:ext>
            </a:extLst>
          </p:cNvPr>
          <p:cNvSpPr/>
          <p:nvPr/>
        </p:nvSpPr>
        <p:spPr>
          <a:xfrm>
            <a:off x="323205" y="3000187"/>
            <a:ext cx="3302415" cy="400664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СУБСИДИРОВАНИЕ СТОИМОСТИ САХАРНОЙ СВЕКЛЫ</a:t>
            </a:r>
            <a:endParaRPr lang="en-US" sz="1200" b="1" dirty="0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8B9F5104-CC4F-4175-902D-BB9BBCA4CFB8}"/>
              </a:ext>
            </a:extLst>
          </p:cNvPr>
          <p:cNvSpPr/>
          <p:nvPr/>
        </p:nvSpPr>
        <p:spPr>
          <a:xfrm>
            <a:off x="323205" y="3499309"/>
            <a:ext cx="3302415" cy="400664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СУБСИДИРОВАНИЕ СТОИМОСТИ УСЛУГ ПО ПОДАЧЕ ПОЛИВНОЙ ВОДЫ</a:t>
            </a:r>
            <a:endParaRPr lang="en-US" sz="1200" b="1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8B9F5104-CC4F-4175-902D-BB9BBCA4CFB8}"/>
              </a:ext>
            </a:extLst>
          </p:cNvPr>
          <p:cNvSpPr/>
          <p:nvPr/>
        </p:nvSpPr>
        <p:spPr>
          <a:xfrm>
            <a:off x="323206" y="4016587"/>
            <a:ext cx="3302414" cy="400664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СУБСИДИРОВАНИЕ СТОИМОСТИ ПРИОРИТЕТНЫХ КУЛЬТУР</a:t>
            </a:r>
            <a:endParaRPr lang="en-US" sz="1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531A8E-49B9-4205-8598-8D4212A2202B}"/>
              </a:ext>
            </a:extLst>
          </p:cNvPr>
          <p:cNvSpPr txBox="1"/>
          <p:nvPr/>
        </p:nvSpPr>
        <p:spPr>
          <a:xfrm>
            <a:off x="3769081" y="3003798"/>
            <a:ext cx="2259752" cy="226985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i="1" dirty="0"/>
              <a:t> </a:t>
            </a:r>
            <a:r>
              <a:rPr lang="ru-RU" sz="1100" dirty="0"/>
              <a:t>15 тысяч тенге за 1 тонну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531A8E-49B9-4205-8598-8D4212A2202B}"/>
              </a:ext>
            </a:extLst>
          </p:cNvPr>
          <p:cNvSpPr txBox="1"/>
          <p:nvPr/>
        </p:nvSpPr>
        <p:spPr>
          <a:xfrm>
            <a:off x="3769081" y="3515281"/>
            <a:ext cx="2259752" cy="226985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i="1" dirty="0"/>
              <a:t> </a:t>
            </a:r>
            <a:r>
              <a:rPr lang="ru-RU" sz="1100" dirty="0"/>
              <a:t>нормативы устанавливаются МИО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31A8E-49B9-4205-8598-8D4212A2202B}"/>
              </a:ext>
            </a:extLst>
          </p:cNvPr>
          <p:cNvSpPr txBox="1"/>
          <p:nvPr/>
        </p:nvSpPr>
        <p:spPr>
          <a:xfrm>
            <a:off x="3765847" y="4042512"/>
            <a:ext cx="2262986" cy="223779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dirty="0"/>
              <a:t>нормативы устанавливаются МИО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531A8E-49B9-4205-8598-8D4212A2202B}"/>
              </a:ext>
            </a:extLst>
          </p:cNvPr>
          <p:cNvSpPr txBox="1"/>
          <p:nvPr/>
        </p:nvSpPr>
        <p:spPr>
          <a:xfrm>
            <a:off x="6115150" y="2998422"/>
            <a:ext cx="2830909" cy="226985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100" dirty="0">
                <a:solidFill>
                  <a:srgbClr val="FF0000"/>
                </a:solidFill>
              </a:rPr>
              <a:t>25 тысяч тенге за 1 тонну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531A8E-49B9-4205-8598-8D4212A2202B}"/>
              </a:ext>
            </a:extLst>
          </p:cNvPr>
          <p:cNvSpPr txBox="1"/>
          <p:nvPr/>
        </p:nvSpPr>
        <p:spPr>
          <a:xfrm>
            <a:off x="6115150" y="3495712"/>
            <a:ext cx="2836870" cy="261610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Без изменений</a:t>
            </a:r>
            <a:endParaRPr lang="en-US" sz="11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531A8E-49B9-4205-8598-8D4212A2202B}"/>
              </a:ext>
            </a:extLst>
          </p:cNvPr>
          <p:cNvSpPr txBox="1"/>
          <p:nvPr/>
        </p:nvSpPr>
        <p:spPr>
          <a:xfrm>
            <a:off x="6115150" y="4042512"/>
            <a:ext cx="2836870" cy="261610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Без изменений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386" y="4513786"/>
            <a:ext cx="9036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</a:rPr>
              <a:t>                                         Будет внедрена информационная система отслеживания передвижения семян.</a:t>
            </a:r>
          </a:p>
          <a:p>
            <a:endParaRPr lang="ru-RU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6090816" y="1591657"/>
            <a:ext cx="2830909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Без изменений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155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F20E2C2-1A3D-45E7-B09F-C804507A29D4}"/>
              </a:ext>
            </a:extLst>
          </p:cNvPr>
          <p:cNvGrpSpPr/>
          <p:nvPr/>
        </p:nvGrpSpPr>
        <p:grpSpPr>
          <a:xfrm>
            <a:off x="28767" y="1259402"/>
            <a:ext cx="6171668" cy="3872037"/>
            <a:chOff x="721967" y="1263860"/>
            <a:chExt cx="9069363" cy="2709861"/>
          </a:xfrm>
        </p:grpSpPr>
        <p:grpSp>
          <p:nvGrpSpPr>
            <p:cNvPr id="42" name="Group 10">
              <a:extLst>
                <a:ext uri="{FF2B5EF4-FFF2-40B4-BE49-F238E27FC236}">
                  <a16:creationId xmlns:a16="http://schemas.microsoft.com/office/drawing/2014/main" id="{5E89FDB8-0B06-4D36-9BDB-296019FBBCAC}"/>
                </a:ext>
              </a:extLst>
            </p:cNvPr>
            <p:cNvGrpSpPr/>
            <p:nvPr/>
          </p:nvGrpSpPr>
          <p:grpSpPr>
            <a:xfrm>
              <a:off x="731856" y="1263860"/>
              <a:ext cx="9051233" cy="409257"/>
              <a:chOff x="731856" y="2134024"/>
              <a:chExt cx="9051233" cy="409257"/>
            </a:xfrm>
          </p:grpSpPr>
          <p:sp>
            <p:nvSpPr>
              <p:cNvPr id="48" name="Rectangle 16">
                <a:extLst>
                  <a:ext uri="{FF2B5EF4-FFF2-40B4-BE49-F238E27FC236}">
                    <a16:creationId xmlns:a16="http://schemas.microsoft.com/office/drawing/2014/main" id="{C64FBF1A-9FB0-4311-A4BB-FDF43EFB3D7D}"/>
                  </a:ext>
                </a:extLst>
              </p:cNvPr>
              <p:cNvSpPr/>
              <p:nvPr/>
            </p:nvSpPr>
            <p:spPr>
              <a:xfrm>
                <a:off x="731856" y="2134024"/>
                <a:ext cx="3589058" cy="399226"/>
              </a:xfrm>
              <a:prstGeom prst="rect">
                <a:avLst/>
              </a:prstGeom>
              <a:solidFill>
                <a:srgbClr val="007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/>
                  <a:t>СУБСИДИРОВАНИЕ СТОИМОСТИ ПЛЕМЕННОГО МАТОЧНОГО ПОГОЛОВЬЯ КРС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0A647C-5FB3-4060-BA38-829BC494DB86}"/>
                  </a:ext>
                </a:extLst>
              </p:cNvPr>
              <p:cNvSpPr txBox="1"/>
              <p:nvPr/>
            </p:nvSpPr>
            <p:spPr>
              <a:xfrm>
                <a:off x="4374260" y="2134024"/>
                <a:ext cx="5408829" cy="409257"/>
              </a:xfrm>
              <a:prstGeom prst="rect">
                <a:avLst/>
              </a:prstGeom>
              <a:noFill/>
              <a:ln>
                <a:solidFill>
                  <a:srgbClr val="00518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i="1" dirty="0"/>
                  <a:t> </a:t>
                </a:r>
                <a:r>
                  <a:rPr lang="ru-RU" sz="800" dirty="0"/>
                  <a:t>Телки молочного  направления: 50% стоимости, но не более: отечественные - 200 </a:t>
                </a:r>
                <a:r>
                  <a:rPr lang="ru-RU" sz="800" dirty="0" err="1"/>
                  <a:t>тыс.тг</a:t>
                </a:r>
                <a:r>
                  <a:rPr lang="ru-RU" sz="800" dirty="0"/>
                  <a:t>., СНГ- 225 тыс. </a:t>
                </a:r>
                <a:r>
                  <a:rPr lang="ru-RU" sz="800" dirty="0" err="1"/>
                  <a:t>тг</a:t>
                </a:r>
                <a:r>
                  <a:rPr lang="ru-RU" sz="800" dirty="0"/>
                  <a:t>. дальнее зарубежье -  400 тыс. </a:t>
                </a:r>
                <a:r>
                  <a:rPr lang="ru-RU" sz="800" dirty="0" err="1"/>
                  <a:t>тг</a:t>
                </a:r>
                <a:r>
                  <a:rPr lang="ru-RU" sz="800" dirty="0"/>
                  <a:t> за 1 голову.</a:t>
                </a:r>
              </a:p>
              <a:p>
                <a:pPr algn="ctr"/>
                <a:r>
                  <a:rPr lang="ru-RU" sz="800" dirty="0"/>
                  <a:t>Телки мясного направления: 50% стоимости, но не более: отечественные -150 </a:t>
                </a:r>
                <a:r>
                  <a:rPr lang="ru-RU" sz="800" dirty="0" err="1"/>
                  <a:t>тыс.тг</a:t>
                </a:r>
                <a:r>
                  <a:rPr lang="ru-RU" sz="800" dirty="0"/>
                  <a:t>., СНГ- 225 тыс. </a:t>
                </a:r>
                <a:r>
                  <a:rPr lang="ru-RU" sz="800" dirty="0" err="1"/>
                  <a:t>тг</a:t>
                </a:r>
                <a:r>
                  <a:rPr lang="ru-RU" sz="800" dirty="0"/>
                  <a:t>. дальнее зарубежье  - 300 тыс. </a:t>
                </a:r>
                <a:r>
                  <a:rPr lang="ru-RU" sz="800" dirty="0" err="1"/>
                  <a:t>тг</a:t>
                </a:r>
                <a:r>
                  <a:rPr lang="ru-RU" sz="800" dirty="0"/>
                  <a:t>) за 1 голову.</a:t>
                </a:r>
                <a:endParaRPr lang="ru-RU" sz="1100" dirty="0"/>
              </a:p>
            </p:txBody>
          </p:sp>
        </p:grpSp>
        <p:grpSp>
          <p:nvGrpSpPr>
            <p:cNvPr id="49" name="Group 17">
              <a:extLst>
                <a:ext uri="{FF2B5EF4-FFF2-40B4-BE49-F238E27FC236}">
                  <a16:creationId xmlns:a16="http://schemas.microsoft.com/office/drawing/2014/main" id="{A1DD372C-1B86-4B90-ACA8-F9E9A22FD5BE}"/>
                </a:ext>
              </a:extLst>
            </p:cNvPr>
            <p:cNvGrpSpPr/>
            <p:nvPr/>
          </p:nvGrpSpPr>
          <p:grpSpPr>
            <a:xfrm>
              <a:off x="721967" y="1698349"/>
              <a:ext cx="9069363" cy="1290284"/>
              <a:chOff x="721967" y="2568513"/>
              <a:chExt cx="9069363" cy="1290284"/>
            </a:xfrm>
          </p:grpSpPr>
          <p:sp>
            <p:nvSpPr>
              <p:cNvPr id="55" name="Rectangle 23">
                <a:extLst>
                  <a:ext uri="{FF2B5EF4-FFF2-40B4-BE49-F238E27FC236}">
                    <a16:creationId xmlns:a16="http://schemas.microsoft.com/office/drawing/2014/main" id="{11F53671-E5E6-47A9-8082-CFABD82BB0A9}"/>
                  </a:ext>
                </a:extLst>
              </p:cNvPr>
              <p:cNvSpPr/>
              <p:nvPr/>
            </p:nvSpPr>
            <p:spPr>
              <a:xfrm>
                <a:off x="721967" y="3394120"/>
                <a:ext cx="3598945" cy="464677"/>
              </a:xfrm>
              <a:prstGeom prst="rect">
                <a:avLst/>
              </a:prstGeom>
              <a:solidFill>
                <a:srgbClr val="007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/>
              </a:p>
              <a:p>
                <a:pPr algn="ctr"/>
                <a:r>
                  <a:rPr lang="ru-RU" sz="1200" b="1" dirty="0"/>
                  <a:t>СУБСИДИРОВАНИЕ СТОИМОСТИ ПЛЕМЕННЫХ ПРОИЗВОДИТЕЛЕЙ</a:t>
                </a:r>
              </a:p>
              <a:p>
                <a:pPr algn="ctr"/>
                <a:r>
                  <a:rPr lang="ru-RU" sz="1200" b="1" dirty="0"/>
                  <a:t>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3D7519-49E4-4BA2-BE17-19E9469245B0}"/>
                  </a:ext>
                </a:extLst>
              </p:cNvPr>
              <p:cNvSpPr txBox="1"/>
              <p:nvPr/>
            </p:nvSpPr>
            <p:spPr>
              <a:xfrm>
                <a:off x="4374259" y="2568513"/>
                <a:ext cx="5417071" cy="366178"/>
              </a:xfrm>
              <a:prstGeom prst="rect">
                <a:avLst/>
              </a:prstGeom>
              <a:noFill/>
              <a:ln>
                <a:solidFill>
                  <a:srgbClr val="00518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/>
                  <a:t>Ярки и переярки – 50 % от стоимости, но не более: отечественные -15 </a:t>
                </a:r>
                <a:r>
                  <a:rPr lang="ru-RU" sz="800" dirty="0" err="1"/>
                  <a:t>тыс.тг</a:t>
                </a:r>
                <a:r>
                  <a:rPr lang="ru-RU" sz="800" dirty="0"/>
                  <a:t>., импортные- 30 тыс. </a:t>
                </a:r>
                <a:r>
                  <a:rPr lang="ru-RU" sz="800" dirty="0" err="1"/>
                  <a:t>тг</a:t>
                </a:r>
                <a:r>
                  <a:rPr lang="ru-RU" sz="800" dirty="0"/>
                  <a:t>.)</a:t>
                </a:r>
              </a:p>
              <a:p>
                <a:pPr algn="ctr"/>
                <a:endParaRPr lang="en-US" sz="1200" dirty="0"/>
              </a:p>
            </p:txBody>
          </p:sp>
        </p:grpSp>
        <p:sp>
          <p:nvSpPr>
            <p:cNvPr id="62" name="Rectangle 30">
              <a:extLst>
                <a:ext uri="{FF2B5EF4-FFF2-40B4-BE49-F238E27FC236}">
                  <a16:creationId xmlns:a16="http://schemas.microsoft.com/office/drawing/2014/main" id="{8B9F5104-CC4F-4175-902D-BB9BBCA4CFB8}"/>
                </a:ext>
              </a:extLst>
            </p:cNvPr>
            <p:cNvSpPr/>
            <p:nvPr/>
          </p:nvSpPr>
          <p:spPr>
            <a:xfrm>
              <a:off x="766955" y="3643770"/>
              <a:ext cx="3563846" cy="329951"/>
            </a:xfrm>
            <a:prstGeom prst="rect">
              <a:avLst/>
            </a:prstGeom>
            <a:solidFill>
              <a:srgbClr val="007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СУБСИДИРОВАНИЕ СТОИМОСТИ ПЛЕМЕННЫХ СУТОЧНЫХ ЦЫПЛЯТ</a:t>
              </a:r>
              <a:endParaRPr lang="en-US" sz="1200" b="1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D323100-9E00-4375-8F3A-665AB61E51F6}"/>
              </a:ext>
            </a:extLst>
          </p:cNvPr>
          <p:cNvSpPr txBox="1"/>
          <p:nvPr/>
        </p:nvSpPr>
        <p:spPr>
          <a:xfrm>
            <a:off x="971601" y="220620"/>
            <a:ext cx="7292972" cy="369332"/>
          </a:xfrm>
          <a:prstGeom prst="rect">
            <a:avLst/>
          </a:prstGeom>
          <a:noFill/>
          <a:ln w="19050">
            <a:solidFill>
              <a:srgbClr val="0073C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73C8"/>
                </a:solidFill>
              </a:rPr>
              <a:t>СУБСИДИРОВАНИЕ В </a:t>
            </a:r>
            <a:r>
              <a:rPr lang="ru-RU" b="1" dirty="0">
                <a:solidFill>
                  <a:srgbClr val="0073C8"/>
                </a:solidFill>
              </a:rPr>
              <a:t>ЖИВОТНОВОДСТВЕ </a:t>
            </a:r>
            <a:r>
              <a:rPr lang="ru-RU" sz="1400" b="1" dirty="0">
                <a:solidFill>
                  <a:srgbClr val="0073C8"/>
                </a:solidFill>
              </a:rPr>
              <a:t>(приобретение племенного поголовья)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4195" y="623993"/>
            <a:ext cx="5688632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НОРМАТИВЫ СУБСИДИРОВАНИЯ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0692" y="987574"/>
            <a:ext cx="936475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dirty="0"/>
              <a:t>Действующие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04172" y="998548"/>
            <a:ext cx="984565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dirty="0"/>
              <a:t>Предлагаемые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80A647C-5FB3-4060-BA38-829BC494DB86}"/>
              </a:ext>
            </a:extLst>
          </p:cNvPr>
          <p:cNvSpPr txBox="1"/>
          <p:nvPr/>
        </p:nvSpPr>
        <p:spPr>
          <a:xfrm>
            <a:off x="6257855" y="1259401"/>
            <a:ext cx="2850649" cy="584775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Телки молочного  направления</a:t>
            </a:r>
            <a:r>
              <a:rPr lang="ru-RU" sz="800" dirty="0">
                <a:solidFill>
                  <a:srgbClr val="FF0000"/>
                </a:solidFill>
              </a:rPr>
              <a:t>: </a:t>
            </a:r>
            <a:r>
              <a:rPr lang="ru-RU" sz="800" dirty="0" smtClean="0">
                <a:solidFill>
                  <a:srgbClr val="FF0000"/>
                </a:solidFill>
              </a:rPr>
              <a:t>50% </a:t>
            </a:r>
            <a:r>
              <a:rPr lang="ru-RU" sz="800" dirty="0">
                <a:solidFill>
                  <a:srgbClr val="FF0000"/>
                </a:solidFill>
              </a:rPr>
              <a:t>стоимости, но не более 400 тысяч </a:t>
            </a:r>
            <a:r>
              <a:rPr lang="ru-RU" sz="800" dirty="0" err="1">
                <a:solidFill>
                  <a:srgbClr val="FF0000"/>
                </a:solidFill>
              </a:rPr>
              <a:t>т.г</a:t>
            </a:r>
            <a:r>
              <a:rPr lang="ru-RU" sz="800" dirty="0">
                <a:solidFill>
                  <a:srgbClr val="FF0000"/>
                </a:solidFill>
              </a:rPr>
              <a:t>. вне зависимости от страны происхождения.</a:t>
            </a:r>
          </a:p>
          <a:p>
            <a:pPr algn="ctr"/>
            <a:r>
              <a:rPr lang="ru-RU" sz="800" dirty="0"/>
              <a:t>Телки мясного направления</a:t>
            </a:r>
            <a:r>
              <a:rPr lang="ru-RU" sz="800" dirty="0">
                <a:solidFill>
                  <a:srgbClr val="FF0000"/>
                </a:solidFill>
              </a:rPr>
              <a:t>: </a:t>
            </a:r>
            <a:r>
              <a:rPr lang="ru-RU" sz="800" dirty="0" smtClean="0">
                <a:solidFill>
                  <a:srgbClr val="FF0000"/>
                </a:solidFill>
              </a:rPr>
              <a:t>50% </a:t>
            </a:r>
            <a:r>
              <a:rPr lang="ru-RU" sz="800" dirty="0">
                <a:solidFill>
                  <a:srgbClr val="FF0000"/>
                </a:solidFill>
              </a:rPr>
              <a:t>стоимости, но не более 300 тысяч тенге независимо от страны происхождения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6240529" y="1888019"/>
            <a:ext cx="2846535" cy="461665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Ярки и переярки </a:t>
            </a:r>
            <a:r>
              <a:rPr lang="ru-RU" sz="800" dirty="0">
                <a:solidFill>
                  <a:srgbClr val="FF0000"/>
                </a:solidFill>
              </a:rPr>
              <a:t>– </a:t>
            </a:r>
            <a:r>
              <a:rPr lang="ru-RU" sz="800" dirty="0" smtClean="0">
                <a:solidFill>
                  <a:srgbClr val="FF0000"/>
                </a:solidFill>
              </a:rPr>
              <a:t>50% </a:t>
            </a:r>
            <a:r>
              <a:rPr lang="ru-RU" sz="800" dirty="0">
                <a:solidFill>
                  <a:srgbClr val="FF0000"/>
                </a:solidFill>
              </a:rPr>
              <a:t>от стоимости, но не более 20 тысяч тенге вне зависимости от страны происхождения</a:t>
            </a:r>
            <a:r>
              <a:rPr lang="ru-RU" sz="800" dirty="0"/>
              <a:t>.</a:t>
            </a:r>
          </a:p>
          <a:p>
            <a:pPr algn="ctr"/>
            <a:endParaRPr lang="en-US" sz="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531A8E-49B9-4205-8598-8D4212A2202B}"/>
              </a:ext>
            </a:extLst>
          </p:cNvPr>
          <p:cNvSpPr txBox="1"/>
          <p:nvPr/>
        </p:nvSpPr>
        <p:spPr>
          <a:xfrm>
            <a:off x="6236416" y="3059914"/>
            <a:ext cx="2850648" cy="954107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/>
              <a:t>Быки-производители – </a:t>
            </a:r>
            <a:r>
              <a:rPr lang="ru-RU" sz="800" dirty="0" smtClean="0"/>
              <a:t>50% </a:t>
            </a:r>
            <a:r>
              <a:rPr lang="ru-RU" sz="800" dirty="0"/>
              <a:t>стоимости, но не более 150 тыс. тенге;   </a:t>
            </a:r>
          </a:p>
          <a:p>
            <a:r>
              <a:rPr lang="ru-RU" sz="800" dirty="0"/>
              <a:t>Бараны – производители – </a:t>
            </a:r>
            <a:r>
              <a:rPr lang="ru-RU" sz="800" dirty="0" smtClean="0"/>
              <a:t>50% </a:t>
            </a:r>
            <a:r>
              <a:rPr lang="ru-RU" sz="800" dirty="0"/>
              <a:t>стоимости, но не более 150 тысяч тенге зарубежной селекции и не более 20 тысяч тенге отечественной селекции;</a:t>
            </a:r>
            <a:endParaRPr lang="ru-RU" sz="800" i="1" dirty="0"/>
          </a:p>
          <a:p>
            <a:r>
              <a:rPr lang="ru-RU" sz="800" dirty="0"/>
              <a:t>Жеребцы-производители, верблюды –производители – </a:t>
            </a:r>
            <a:r>
              <a:rPr lang="ru-RU" sz="800" dirty="0" smtClean="0"/>
              <a:t>50% </a:t>
            </a:r>
            <a:r>
              <a:rPr lang="ru-RU" sz="800" dirty="0"/>
              <a:t>стоимости, но не более 100 тысяч тенге.  </a:t>
            </a: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C64FBF1A-9FB0-4311-A4BB-FDF43EFB3D7D}"/>
              </a:ext>
            </a:extLst>
          </p:cNvPr>
          <p:cNvSpPr/>
          <p:nvPr/>
        </p:nvSpPr>
        <p:spPr>
          <a:xfrm>
            <a:off x="35495" y="1880230"/>
            <a:ext cx="2442341" cy="523222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СУБСИДИРОВАНИЕ СТОИМОСТИ ПЛЕМЕННОГО МАТОЧНОГО ПОГОЛОВЬЯ МРС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7357" y="3055300"/>
            <a:ext cx="3703078" cy="707886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>
            <a:spAutoFit/>
          </a:bodyPr>
          <a:lstStyle/>
          <a:p>
            <a:pPr marL="93663"/>
            <a:r>
              <a:rPr lang="ru-RU" sz="800" dirty="0"/>
              <a:t>Быки-производители – 50% стоимости, но не более 150 тыс. тенге;   </a:t>
            </a:r>
          </a:p>
          <a:p>
            <a:pPr marL="93663"/>
            <a:r>
              <a:rPr lang="ru-RU" sz="800" dirty="0"/>
              <a:t>Бараны – производители – 50% стоимости, но не более 150 тысяч тенге</a:t>
            </a:r>
            <a:r>
              <a:rPr lang="ru-RU" sz="800" dirty="0">
                <a:solidFill>
                  <a:srgbClr val="C00000"/>
                </a:solidFill>
              </a:rPr>
              <a:t> </a:t>
            </a:r>
            <a:r>
              <a:rPr lang="ru-RU" sz="800" dirty="0"/>
              <a:t>зарубежной селекции и не более 20 тысяч тенге отечественной селекции;</a:t>
            </a:r>
            <a:endParaRPr lang="ru-RU" sz="800" i="1" dirty="0"/>
          </a:p>
          <a:p>
            <a:pPr marL="93663"/>
            <a:r>
              <a:rPr lang="ru-RU" sz="800" dirty="0"/>
              <a:t>Жеребцы-производители, верблюды –производители – 50% стоимости, но не более 100 тысяч тенге</a:t>
            </a: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C64FBF1A-9FB0-4311-A4BB-FDF43EFB3D7D}"/>
              </a:ext>
            </a:extLst>
          </p:cNvPr>
          <p:cNvSpPr/>
          <p:nvPr/>
        </p:nvSpPr>
        <p:spPr>
          <a:xfrm>
            <a:off x="35495" y="2445359"/>
            <a:ext cx="2449070" cy="553005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СУБСИДИРОВАНИЕ СТОИМОСТИ ПЛЕМЕННОГО МАТОЧНОГО ПОГОЛОВЬЯ СВИНЕЙ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2508530" y="2445359"/>
            <a:ext cx="3686297" cy="461665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 dirty="0"/>
          </a:p>
          <a:p>
            <a:pPr algn="ctr"/>
            <a:r>
              <a:rPr lang="ru-RU" sz="800" dirty="0"/>
              <a:t>Свиноматки – 50% от стоимости, но не более </a:t>
            </a:r>
            <a:r>
              <a:rPr lang="kk-KZ" sz="800" dirty="0"/>
              <a:t>140 тыс. </a:t>
            </a:r>
            <a:r>
              <a:rPr lang="kk-KZ" sz="800" dirty="0" smtClean="0"/>
              <a:t>тенге</a:t>
            </a:r>
            <a:endParaRPr lang="kk-KZ" sz="800" dirty="0"/>
          </a:p>
          <a:p>
            <a:pPr algn="ctr"/>
            <a:endParaRPr lang="ru-RU" sz="800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6236416" y="2445359"/>
            <a:ext cx="2850648" cy="461665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 dirty="0">
              <a:solidFill>
                <a:srgbClr val="FF0000"/>
              </a:solidFill>
            </a:endParaRPr>
          </a:p>
          <a:p>
            <a:pPr algn="ctr"/>
            <a:r>
              <a:rPr lang="ru-RU" sz="800" dirty="0"/>
              <a:t>Свиноматки </a:t>
            </a:r>
            <a:r>
              <a:rPr lang="ru-RU" sz="800" dirty="0">
                <a:solidFill>
                  <a:srgbClr val="FF0000"/>
                </a:solidFill>
              </a:rPr>
              <a:t>– </a:t>
            </a:r>
            <a:r>
              <a:rPr lang="en-US" sz="800" dirty="0" smtClean="0">
                <a:solidFill>
                  <a:srgbClr val="FF0000"/>
                </a:solidFill>
              </a:rPr>
              <a:t>5</a:t>
            </a:r>
            <a:r>
              <a:rPr lang="ru-RU" sz="800" dirty="0" smtClean="0">
                <a:solidFill>
                  <a:srgbClr val="FF0000"/>
                </a:solidFill>
              </a:rPr>
              <a:t>0% </a:t>
            </a:r>
            <a:r>
              <a:rPr lang="ru-RU" sz="800" dirty="0"/>
              <a:t>от стоимости</a:t>
            </a:r>
            <a:r>
              <a:rPr lang="ru-RU" sz="800" dirty="0">
                <a:solidFill>
                  <a:srgbClr val="FF0000"/>
                </a:solidFill>
              </a:rPr>
              <a:t>, но не более </a:t>
            </a:r>
            <a:r>
              <a:rPr lang="kk-KZ" sz="800" dirty="0">
                <a:solidFill>
                  <a:srgbClr val="FF0000"/>
                </a:solidFill>
              </a:rPr>
              <a:t>100 тыс. тенге</a:t>
            </a:r>
          </a:p>
          <a:p>
            <a:pPr algn="ctr"/>
            <a:endParaRPr lang="ru-RU" sz="800" i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2514139" y="4659982"/>
            <a:ext cx="3686296" cy="461665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Суточные цыплята:</a:t>
            </a:r>
          </a:p>
          <a:p>
            <a:pPr marL="265113" indent="-171450" algn="ctr">
              <a:buFont typeface="Arial Narrow" panose="020B0606020202030204" pitchFamily="34" charset="0"/>
              <a:buChar char="−"/>
            </a:pPr>
            <a:r>
              <a:rPr lang="ru-RU" sz="800" dirty="0"/>
              <a:t>мясного направления – 600 </a:t>
            </a:r>
            <a:r>
              <a:rPr lang="ru-RU" sz="800" dirty="0" err="1"/>
              <a:t>тг</a:t>
            </a:r>
            <a:r>
              <a:rPr lang="ru-RU" sz="800" dirty="0"/>
              <a:t> на 1 голову. </a:t>
            </a:r>
          </a:p>
          <a:p>
            <a:pPr marL="265113" indent="-171450" algn="ctr">
              <a:buFont typeface="Arial Narrow" panose="020B0606020202030204" pitchFamily="34" charset="0"/>
              <a:buChar char="−"/>
            </a:pPr>
            <a:r>
              <a:rPr lang="ru-RU" sz="800" dirty="0"/>
              <a:t>яичного направления– 60 </a:t>
            </a:r>
            <a:r>
              <a:rPr lang="ru-RU" sz="800" dirty="0" err="1"/>
              <a:t>тг</a:t>
            </a:r>
            <a:r>
              <a:rPr lang="ru-RU" sz="800" dirty="0"/>
              <a:t> на 1 голову</a:t>
            </a:r>
            <a:r>
              <a:rPr lang="ru-RU" sz="800" i="1" dirty="0"/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6266662" y="4659982"/>
            <a:ext cx="2820402" cy="461665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endParaRPr lang="ru-RU" sz="800" dirty="0"/>
          </a:p>
          <a:p>
            <a:pPr algn="ctr"/>
            <a:r>
              <a:rPr lang="ru-RU" sz="800" dirty="0" smtClean="0"/>
              <a:t>Без </a:t>
            </a:r>
            <a:r>
              <a:rPr lang="ru-RU" sz="800" dirty="0"/>
              <a:t>изменений</a:t>
            </a:r>
          </a:p>
          <a:p>
            <a:endParaRPr lang="ru-RU" sz="800" i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F53671-E5E6-47A9-8082-CFABD82BB0A9}"/>
              </a:ext>
            </a:extLst>
          </p:cNvPr>
          <p:cNvSpPr/>
          <p:nvPr/>
        </p:nvSpPr>
        <p:spPr>
          <a:xfrm>
            <a:off x="28767" y="3862201"/>
            <a:ext cx="2442341" cy="720080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СУБСИДИРОВАНИЕ УСЛУГ ДИСТРИБЬЮТЕРНЫХ ЦЕНТРОВ ПО ИСКУСТВЕН. ОСЕМЕНЕНИЮ</a:t>
            </a:r>
            <a:endParaRPr lang="ru-RU" sz="1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6240528" y="4096646"/>
            <a:ext cx="2846535" cy="461665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 dirty="0"/>
          </a:p>
          <a:p>
            <a:pPr algn="ctr"/>
            <a:r>
              <a:rPr lang="ru-RU" sz="800" dirty="0" smtClean="0"/>
              <a:t>Без </a:t>
            </a:r>
            <a:r>
              <a:rPr lang="ru-RU" sz="800" dirty="0"/>
              <a:t>изменений</a:t>
            </a:r>
          </a:p>
          <a:p>
            <a:endParaRPr lang="ru-RU" sz="8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2514139" y="4094264"/>
            <a:ext cx="3680688" cy="461665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5 тыс. тенге на голову</a:t>
            </a:r>
            <a:endParaRPr lang="ru-RU" sz="800" dirty="0"/>
          </a:p>
          <a:p>
            <a:endParaRPr lang="ru-RU" sz="800" i="1" dirty="0"/>
          </a:p>
        </p:txBody>
      </p:sp>
    </p:spTree>
    <p:extLst>
      <p:ext uri="{BB962C8B-B14F-4D97-AF65-F5344CB8AC3E}">
        <p14:creationId xmlns:p14="http://schemas.microsoft.com/office/powerpoint/2010/main" val="312418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F20E2C2-1A3D-45E7-B09F-C804507A29D4}"/>
              </a:ext>
            </a:extLst>
          </p:cNvPr>
          <p:cNvGrpSpPr/>
          <p:nvPr/>
        </p:nvGrpSpPr>
        <p:grpSpPr>
          <a:xfrm>
            <a:off x="166642" y="1307300"/>
            <a:ext cx="6086968" cy="2234302"/>
            <a:chOff x="846436" y="1322156"/>
            <a:chExt cx="8944896" cy="1563685"/>
          </a:xfrm>
        </p:grpSpPr>
        <p:grpSp>
          <p:nvGrpSpPr>
            <p:cNvPr id="42" name="Group 10">
              <a:extLst>
                <a:ext uri="{FF2B5EF4-FFF2-40B4-BE49-F238E27FC236}">
                  <a16:creationId xmlns:a16="http://schemas.microsoft.com/office/drawing/2014/main" id="{5E89FDB8-0B06-4D36-9BDB-296019FBBCAC}"/>
                </a:ext>
              </a:extLst>
            </p:cNvPr>
            <p:cNvGrpSpPr/>
            <p:nvPr/>
          </p:nvGrpSpPr>
          <p:grpSpPr>
            <a:xfrm>
              <a:off x="867364" y="1322156"/>
              <a:ext cx="8915725" cy="273407"/>
              <a:chOff x="867364" y="2192320"/>
              <a:chExt cx="8915725" cy="273407"/>
            </a:xfrm>
          </p:grpSpPr>
          <p:sp>
            <p:nvSpPr>
              <p:cNvPr id="48" name="Rectangle 16">
                <a:extLst>
                  <a:ext uri="{FF2B5EF4-FFF2-40B4-BE49-F238E27FC236}">
                    <a16:creationId xmlns:a16="http://schemas.microsoft.com/office/drawing/2014/main" id="{C64FBF1A-9FB0-4311-A4BB-FDF43EFB3D7D}"/>
                  </a:ext>
                </a:extLst>
              </p:cNvPr>
              <p:cNvSpPr/>
              <p:nvPr/>
            </p:nvSpPr>
            <p:spPr>
              <a:xfrm>
                <a:off x="867364" y="2192320"/>
                <a:ext cx="3398092" cy="273407"/>
              </a:xfrm>
              <a:prstGeom prst="rect">
                <a:avLst/>
              </a:prstGeom>
              <a:solidFill>
                <a:srgbClr val="007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/>
                  <a:t>СПР С ПЛЕМЕННЫМ МАТОЧНЫМ ПОГОЛОВЬЕМ  КРС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0A647C-5FB3-4060-BA38-829BC494DB86}"/>
                  </a:ext>
                </a:extLst>
              </p:cNvPr>
              <p:cNvSpPr txBox="1"/>
              <p:nvPr/>
            </p:nvSpPr>
            <p:spPr>
              <a:xfrm>
                <a:off x="4320917" y="2247639"/>
                <a:ext cx="5462172" cy="172319"/>
              </a:xfrm>
              <a:prstGeom prst="rect">
                <a:avLst/>
              </a:prstGeom>
              <a:noFill/>
              <a:ln>
                <a:solidFill>
                  <a:srgbClr val="00518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/>
                  <a:t>15 тысяч тенге на 1 голову</a:t>
                </a:r>
              </a:p>
            </p:txBody>
          </p:sp>
        </p:grpSp>
        <p:grpSp>
          <p:nvGrpSpPr>
            <p:cNvPr id="49" name="Group 17">
              <a:extLst>
                <a:ext uri="{FF2B5EF4-FFF2-40B4-BE49-F238E27FC236}">
                  <a16:creationId xmlns:a16="http://schemas.microsoft.com/office/drawing/2014/main" id="{A1DD372C-1B86-4B90-ACA8-F9E9A22FD5BE}"/>
                </a:ext>
              </a:extLst>
            </p:cNvPr>
            <p:cNvGrpSpPr/>
            <p:nvPr/>
          </p:nvGrpSpPr>
          <p:grpSpPr>
            <a:xfrm>
              <a:off x="846436" y="1702574"/>
              <a:ext cx="8944896" cy="867836"/>
              <a:chOff x="846436" y="2572738"/>
              <a:chExt cx="8944896" cy="867836"/>
            </a:xfrm>
          </p:grpSpPr>
          <p:sp>
            <p:nvSpPr>
              <p:cNvPr id="55" name="Rectangle 23">
                <a:extLst>
                  <a:ext uri="{FF2B5EF4-FFF2-40B4-BE49-F238E27FC236}">
                    <a16:creationId xmlns:a16="http://schemas.microsoft.com/office/drawing/2014/main" id="{11F53671-E5E6-47A9-8082-CFABD82BB0A9}"/>
                  </a:ext>
                </a:extLst>
              </p:cNvPr>
              <p:cNvSpPr/>
              <p:nvPr/>
            </p:nvSpPr>
            <p:spPr>
              <a:xfrm>
                <a:off x="846436" y="3165372"/>
                <a:ext cx="3419021" cy="275202"/>
              </a:xfrm>
              <a:prstGeom prst="rect">
                <a:avLst/>
              </a:prstGeom>
              <a:solidFill>
                <a:srgbClr val="007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/>
              </a:p>
              <a:p>
                <a:pPr algn="ctr"/>
                <a:r>
                  <a:rPr lang="ru-RU" sz="1200" b="1" dirty="0"/>
                  <a:t>СПР С ТОВАРНЫМ  МАТОЧНЫМ ПОГОЛОВЬЕМ  МРС</a:t>
                </a:r>
              </a:p>
              <a:p>
                <a:pPr algn="ctr"/>
                <a:r>
                  <a:rPr lang="ru-RU" sz="1200" b="1" dirty="0"/>
                  <a:t>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3D7519-49E4-4BA2-BE17-19E9469245B0}"/>
                  </a:ext>
                </a:extLst>
              </p:cNvPr>
              <p:cNvSpPr txBox="1"/>
              <p:nvPr/>
            </p:nvSpPr>
            <p:spPr>
              <a:xfrm>
                <a:off x="4320917" y="2572738"/>
                <a:ext cx="5470415" cy="172319"/>
              </a:xfrm>
              <a:prstGeom prst="rect">
                <a:avLst/>
              </a:prstGeom>
              <a:noFill/>
              <a:ln>
                <a:solidFill>
                  <a:srgbClr val="00518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/>
                  <a:t>10 тысяч тенге на 1 голову</a:t>
                </a:r>
                <a:endParaRPr lang="en-US" sz="1000" dirty="0"/>
              </a:p>
            </p:txBody>
          </p:sp>
        </p:grpSp>
        <p:sp>
          <p:nvSpPr>
            <p:cNvPr id="62" name="Rectangle 30">
              <a:extLst>
                <a:ext uri="{FF2B5EF4-FFF2-40B4-BE49-F238E27FC236}">
                  <a16:creationId xmlns:a16="http://schemas.microsoft.com/office/drawing/2014/main" id="{8B9F5104-CC4F-4175-902D-BB9BBCA4CFB8}"/>
                </a:ext>
              </a:extLst>
            </p:cNvPr>
            <p:cNvSpPr/>
            <p:nvPr/>
          </p:nvSpPr>
          <p:spPr>
            <a:xfrm>
              <a:off x="867364" y="2646628"/>
              <a:ext cx="3392281" cy="239213"/>
            </a:xfrm>
            <a:prstGeom prst="rect">
              <a:avLst/>
            </a:prstGeom>
            <a:solidFill>
              <a:srgbClr val="007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СПР С МАТОЧНЫМ ПОГОЛОВЬЕМ  СВИНЕЙ</a:t>
              </a:r>
              <a:endParaRPr lang="en-US" sz="1200" b="1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D323100-9E00-4375-8F3A-665AB61E51F6}"/>
              </a:ext>
            </a:extLst>
          </p:cNvPr>
          <p:cNvSpPr txBox="1"/>
          <p:nvPr/>
        </p:nvSpPr>
        <p:spPr>
          <a:xfrm>
            <a:off x="1335079" y="201562"/>
            <a:ext cx="7269369" cy="369332"/>
          </a:xfrm>
          <a:prstGeom prst="rect">
            <a:avLst/>
          </a:prstGeom>
          <a:noFill/>
          <a:ln w="19050">
            <a:solidFill>
              <a:srgbClr val="0073C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73C8"/>
                </a:solidFill>
              </a:rPr>
              <a:t>СУБСИДИРОВАНИЕ В </a:t>
            </a:r>
            <a:r>
              <a:rPr lang="ru-RU" b="1" dirty="0">
                <a:solidFill>
                  <a:srgbClr val="0073C8"/>
                </a:solidFill>
              </a:rPr>
              <a:t>ЖИВОТНОВОДСТВЕ (</a:t>
            </a:r>
            <a:r>
              <a:rPr lang="ru-RU" sz="1400" b="1" dirty="0">
                <a:solidFill>
                  <a:srgbClr val="0073C8"/>
                </a:solidFill>
              </a:rPr>
              <a:t>селекционно-племенная работа </a:t>
            </a:r>
            <a:r>
              <a:rPr lang="ru-RU" sz="1600" b="1" dirty="0">
                <a:solidFill>
                  <a:srgbClr val="0073C8"/>
                </a:solidFill>
              </a:rPr>
              <a:t>(СПР)</a:t>
            </a:r>
            <a:endParaRPr lang="ru-RU" sz="1800" b="1" dirty="0">
              <a:solidFill>
                <a:srgbClr val="0073C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625092"/>
            <a:ext cx="5688632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НОРМАТИВЫ СУБСИДИРОВАНИЯ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4688" y="968169"/>
            <a:ext cx="936475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dirty="0"/>
              <a:t>Действующие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175665" y="968170"/>
            <a:ext cx="984565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dirty="0"/>
              <a:t>Предлагаемые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80A647C-5FB3-4060-BA38-829BC494DB86}"/>
              </a:ext>
            </a:extLst>
          </p:cNvPr>
          <p:cNvSpPr txBox="1"/>
          <p:nvPr/>
        </p:nvSpPr>
        <p:spPr>
          <a:xfrm>
            <a:off x="6293351" y="1379487"/>
            <a:ext cx="2749195" cy="230832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Без изменений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6308069" y="1841270"/>
            <a:ext cx="2734478" cy="230832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Без изменений</a:t>
            </a:r>
            <a:endParaRPr lang="en-US" sz="1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531A8E-49B9-4205-8598-8D4212A2202B}"/>
              </a:ext>
            </a:extLst>
          </p:cNvPr>
          <p:cNvSpPr txBox="1"/>
          <p:nvPr/>
        </p:nvSpPr>
        <p:spPr>
          <a:xfrm>
            <a:off x="6321326" y="2787363"/>
            <a:ext cx="2713408" cy="230832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Без изменений</a:t>
            </a:r>
            <a:endParaRPr lang="ru-RU" sz="1000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C64FBF1A-9FB0-4311-A4BB-FDF43EFB3D7D}"/>
              </a:ext>
            </a:extLst>
          </p:cNvPr>
          <p:cNvSpPr/>
          <p:nvPr/>
        </p:nvSpPr>
        <p:spPr>
          <a:xfrm>
            <a:off x="180926" y="1761806"/>
            <a:ext cx="2308392" cy="391876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СПР С ТОВАРНЫМ  МАТОЧНЫМ ПОГОЛОВЬЕМ  КРС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31013" y="2798358"/>
            <a:ext cx="3713034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2,5 тысячи тенге на 1 голову</a:t>
            </a: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C64FBF1A-9FB0-4311-A4BB-FDF43EFB3D7D}"/>
              </a:ext>
            </a:extLst>
          </p:cNvPr>
          <p:cNvSpPr/>
          <p:nvPr/>
        </p:nvSpPr>
        <p:spPr>
          <a:xfrm>
            <a:off x="166642" y="2236695"/>
            <a:ext cx="2322676" cy="369706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СПР С ПЛЕМЕННЫМ МАТОЧНЫМ ПОГОЛОВЬЕМ  МРС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2532341" y="2283235"/>
            <a:ext cx="3711706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4 тысячи тенге на 1 голову</a:t>
            </a:r>
            <a:endParaRPr lang="ru-RU" sz="1000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6308069" y="2283235"/>
            <a:ext cx="2726665" cy="230832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Без изменений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2531013" y="3262978"/>
            <a:ext cx="3683827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40 тысяч тенге на 1 голову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6308069" y="3262978"/>
            <a:ext cx="2734478" cy="230832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Без изменений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8B9F5104-CC4F-4175-902D-BB9BBCA4CFB8}"/>
              </a:ext>
            </a:extLst>
          </p:cNvPr>
          <p:cNvSpPr/>
          <p:nvPr/>
        </p:nvSpPr>
        <p:spPr>
          <a:xfrm>
            <a:off x="166642" y="4534202"/>
            <a:ext cx="2330273" cy="341804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АРЕНДА БЫКОВ И БАРАНОВ-ПРОИЗВОДИТЕЛЕЙ</a:t>
            </a:r>
            <a:endParaRPr lang="en-US" sz="1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2532343" y="4581993"/>
            <a:ext cx="3682498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100 тысяч тенге на 1 голову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6329138" y="4581993"/>
            <a:ext cx="2713409" cy="230832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FF0000"/>
                </a:solidFill>
              </a:rPr>
              <a:t>ОТМЕНЯЕТСЯ</a:t>
            </a:r>
            <a:endParaRPr lang="ru-RU" sz="900" b="1" i="1" dirty="0">
              <a:solidFill>
                <a:srgbClr val="FF0000"/>
              </a:solidFill>
            </a:endParaRP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8B9F5104-CC4F-4175-902D-BB9BBCA4CFB8}"/>
              </a:ext>
            </a:extLst>
          </p:cNvPr>
          <p:cNvSpPr/>
          <p:nvPr/>
        </p:nvSpPr>
        <p:spPr>
          <a:xfrm>
            <a:off x="166642" y="3641645"/>
            <a:ext cx="2326301" cy="341804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СПР С МАТОЧНЫМ ПОГОЛОВЬЕМ  МАРАЛОВ</a:t>
            </a:r>
            <a:endParaRPr lang="en-US" sz="1200" b="1" dirty="0"/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8B9F5104-CC4F-4175-902D-BB9BBCA4CFB8}"/>
              </a:ext>
            </a:extLst>
          </p:cNvPr>
          <p:cNvSpPr/>
          <p:nvPr/>
        </p:nvSpPr>
        <p:spPr>
          <a:xfrm>
            <a:off x="166642" y="4083493"/>
            <a:ext cx="2330273" cy="341804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СПР С ПЧЕЛОСЕМЬЯМИ</a:t>
            </a:r>
            <a:endParaRPr 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2532342" y="3714456"/>
            <a:ext cx="3711706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10 тысяч тенге на 1 голову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2531013" y="4179076"/>
            <a:ext cx="3722597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5 тысяч тенге на 1 пчелосемью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6319530" y="3729455"/>
            <a:ext cx="2713409" cy="230832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Без изменений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6319530" y="4179076"/>
            <a:ext cx="2713409" cy="230832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Без изменений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412589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F20E2C2-1A3D-45E7-B09F-C804507A29D4}"/>
              </a:ext>
            </a:extLst>
          </p:cNvPr>
          <p:cNvGrpSpPr/>
          <p:nvPr/>
        </p:nvGrpSpPr>
        <p:grpSpPr>
          <a:xfrm>
            <a:off x="62481" y="1249571"/>
            <a:ext cx="5661648" cy="2559460"/>
            <a:chOff x="691752" y="1313442"/>
            <a:chExt cx="8319880" cy="1791249"/>
          </a:xfrm>
        </p:grpSpPr>
        <p:sp>
          <p:nvSpPr>
            <p:cNvPr id="32" name="Round Same Side Corner Rectangle 6">
              <a:extLst>
                <a:ext uri="{FF2B5EF4-FFF2-40B4-BE49-F238E27FC236}">
                  <a16:creationId xmlns:a16="http://schemas.microsoft.com/office/drawing/2014/main" id="{B8F390D0-AB7E-4857-9A8F-A4112F02C376}"/>
                </a:ext>
              </a:extLst>
            </p:cNvPr>
            <p:cNvSpPr/>
            <p:nvPr/>
          </p:nvSpPr>
          <p:spPr>
            <a:xfrm flipV="1">
              <a:off x="734673" y="2132064"/>
              <a:ext cx="1828800" cy="689906"/>
            </a:xfrm>
            <a:prstGeom prst="round2SameRect">
              <a:avLst>
                <a:gd name="adj1" fmla="val 8813"/>
                <a:gd name="adj2" fmla="val 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42" name="Group 10">
              <a:extLst>
                <a:ext uri="{FF2B5EF4-FFF2-40B4-BE49-F238E27FC236}">
                  <a16:creationId xmlns:a16="http://schemas.microsoft.com/office/drawing/2014/main" id="{5E89FDB8-0B06-4D36-9BDB-296019FBBCAC}"/>
                </a:ext>
              </a:extLst>
            </p:cNvPr>
            <p:cNvGrpSpPr/>
            <p:nvPr/>
          </p:nvGrpSpPr>
          <p:grpSpPr>
            <a:xfrm>
              <a:off x="691752" y="1313442"/>
              <a:ext cx="8319880" cy="283439"/>
              <a:chOff x="691752" y="2183606"/>
              <a:chExt cx="8319880" cy="283439"/>
            </a:xfrm>
          </p:grpSpPr>
          <p:sp>
            <p:nvSpPr>
              <p:cNvPr id="48" name="Rectangle 16">
                <a:extLst>
                  <a:ext uri="{FF2B5EF4-FFF2-40B4-BE49-F238E27FC236}">
                    <a16:creationId xmlns:a16="http://schemas.microsoft.com/office/drawing/2014/main" id="{C64FBF1A-9FB0-4311-A4BB-FDF43EFB3D7D}"/>
                  </a:ext>
                </a:extLst>
              </p:cNvPr>
              <p:cNvSpPr/>
              <p:nvPr/>
            </p:nvSpPr>
            <p:spPr>
              <a:xfrm>
                <a:off x="691752" y="2193638"/>
                <a:ext cx="3435201" cy="273407"/>
              </a:xfrm>
              <a:prstGeom prst="rect">
                <a:avLst/>
              </a:prstGeom>
              <a:solidFill>
                <a:srgbClr val="007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/>
                  <a:t>СУБСИДИРОВАНИЕ МОЛОКА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0A647C-5FB3-4060-BA38-829BC494DB86}"/>
                  </a:ext>
                </a:extLst>
              </p:cNvPr>
              <p:cNvSpPr txBox="1"/>
              <p:nvPr/>
            </p:nvSpPr>
            <p:spPr>
              <a:xfrm>
                <a:off x="4183173" y="2183606"/>
                <a:ext cx="4828459" cy="280019"/>
              </a:xfrm>
              <a:prstGeom prst="rect">
                <a:avLst/>
              </a:prstGeom>
              <a:noFill/>
              <a:ln>
                <a:solidFill>
                  <a:srgbClr val="00518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i="1" dirty="0"/>
                  <a:t> </a:t>
                </a:r>
                <a:r>
                  <a:rPr lang="ru-RU" sz="1000" b="1" dirty="0"/>
                  <a:t> </a:t>
                </a:r>
                <a:r>
                  <a:rPr lang="ru-RU" sz="1000" dirty="0"/>
                  <a:t>Для кооперативов и мелких хозяйств- 20 </a:t>
                </a:r>
                <a:r>
                  <a:rPr lang="ru-RU" sz="1000" dirty="0" err="1"/>
                  <a:t>тг</a:t>
                </a:r>
                <a:r>
                  <a:rPr lang="ru-RU" sz="1000" dirty="0"/>
                  <a:t>., от 400 гол. коров – 30 </a:t>
                </a:r>
                <a:r>
                  <a:rPr lang="ru-RU" sz="1000" dirty="0" err="1"/>
                  <a:t>тг</a:t>
                </a:r>
                <a:r>
                  <a:rPr lang="ru-RU" sz="1000" dirty="0"/>
                  <a:t>., от 600 голов -45 </a:t>
                </a:r>
                <a:r>
                  <a:rPr lang="ru-RU" sz="1000" dirty="0" err="1"/>
                  <a:t>тг</a:t>
                </a:r>
                <a:r>
                  <a:rPr lang="ru-RU" sz="1000" dirty="0"/>
                  <a:t>. за 1 кг</a:t>
                </a:r>
              </a:p>
            </p:txBody>
          </p:sp>
        </p:grpSp>
        <p:grpSp>
          <p:nvGrpSpPr>
            <p:cNvPr id="49" name="Group 17">
              <a:extLst>
                <a:ext uri="{FF2B5EF4-FFF2-40B4-BE49-F238E27FC236}">
                  <a16:creationId xmlns:a16="http://schemas.microsoft.com/office/drawing/2014/main" id="{A1DD372C-1B86-4B90-ACA8-F9E9A22FD5BE}"/>
                </a:ext>
              </a:extLst>
            </p:cNvPr>
            <p:cNvGrpSpPr/>
            <p:nvPr/>
          </p:nvGrpSpPr>
          <p:grpSpPr>
            <a:xfrm>
              <a:off x="691752" y="1630128"/>
              <a:ext cx="8319879" cy="872377"/>
              <a:chOff x="691752" y="2500292"/>
              <a:chExt cx="8319879" cy="872377"/>
            </a:xfrm>
          </p:grpSpPr>
          <p:sp>
            <p:nvSpPr>
              <p:cNvPr id="55" name="Rectangle 23">
                <a:extLst>
                  <a:ext uri="{FF2B5EF4-FFF2-40B4-BE49-F238E27FC236}">
                    <a16:creationId xmlns:a16="http://schemas.microsoft.com/office/drawing/2014/main" id="{11F53671-E5E6-47A9-8082-CFABD82BB0A9}"/>
                  </a:ext>
                </a:extLst>
              </p:cNvPr>
              <p:cNvSpPr/>
              <p:nvPr/>
            </p:nvSpPr>
            <p:spPr>
              <a:xfrm>
                <a:off x="691752" y="3202423"/>
                <a:ext cx="3435202" cy="170246"/>
              </a:xfrm>
              <a:prstGeom prst="rect">
                <a:avLst/>
              </a:prstGeom>
              <a:solidFill>
                <a:srgbClr val="007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/>
              </a:p>
              <a:p>
                <a:pPr algn="ctr"/>
                <a:r>
                  <a:rPr lang="ru-RU" sz="1200" b="1" dirty="0"/>
                  <a:t>СУБСИДИРОВАНИЕ ЯИЦ</a:t>
                </a:r>
              </a:p>
              <a:p>
                <a:pPr algn="ctr"/>
                <a:r>
                  <a:rPr lang="ru-RU" sz="1200" b="1" dirty="0"/>
                  <a:t>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3D7519-49E4-4BA2-BE17-19E9469245B0}"/>
                  </a:ext>
                </a:extLst>
              </p:cNvPr>
              <p:cNvSpPr txBox="1"/>
              <p:nvPr/>
            </p:nvSpPr>
            <p:spPr>
              <a:xfrm>
                <a:off x="4183173" y="2500292"/>
                <a:ext cx="4828458" cy="280019"/>
              </a:xfrm>
              <a:prstGeom prst="rect">
                <a:avLst/>
              </a:prstGeom>
              <a:noFill/>
              <a:ln>
                <a:solidFill>
                  <a:srgbClr val="00518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/>
                  <a:t>Для субъектов с мощностью 500 тонн в год - 50 </a:t>
                </a:r>
                <a:r>
                  <a:rPr lang="ru-RU" sz="1000" dirty="0" err="1"/>
                  <a:t>тг</a:t>
                </a:r>
                <a:r>
                  <a:rPr lang="ru-RU" sz="1000" dirty="0"/>
                  <a:t>, 5 тыс. тонн - 60 </a:t>
                </a:r>
                <a:r>
                  <a:rPr lang="ru-RU" sz="1000" dirty="0" err="1"/>
                  <a:t>тг</a:t>
                </a:r>
                <a:r>
                  <a:rPr lang="ru-RU" sz="1000" dirty="0"/>
                  <a:t>., 10 тыс. тонн – 70 </a:t>
                </a:r>
                <a:r>
                  <a:rPr lang="ru-RU" sz="1000" dirty="0" err="1"/>
                  <a:t>тг</a:t>
                </a:r>
                <a:r>
                  <a:rPr lang="ru-RU" sz="1000" dirty="0"/>
                  <a:t>, 15 тыс. тонн – 80 </a:t>
                </a:r>
                <a:r>
                  <a:rPr lang="ru-RU" sz="1000" dirty="0" err="1"/>
                  <a:t>тг</a:t>
                </a:r>
                <a:r>
                  <a:rPr lang="ru-RU" sz="1000" dirty="0"/>
                  <a:t>.</a:t>
                </a:r>
                <a:endParaRPr lang="en-US" sz="1000" dirty="0"/>
              </a:p>
            </p:txBody>
          </p:sp>
        </p:grpSp>
        <p:sp>
          <p:nvSpPr>
            <p:cNvPr id="62" name="Rectangle 30">
              <a:extLst>
                <a:ext uri="{FF2B5EF4-FFF2-40B4-BE49-F238E27FC236}">
                  <a16:creationId xmlns:a16="http://schemas.microsoft.com/office/drawing/2014/main" id="{8B9F5104-CC4F-4175-902D-BB9BBCA4CFB8}"/>
                </a:ext>
              </a:extLst>
            </p:cNvPr>
            <p:cNvSpPr/>
            <p:nvPr/>
          </p:nvSpPr>
          <p:spPr>
            <a:xfrm>
              <a:off x="691752" y="2515925"/>
              <a:ext cx="3435201" cy="588766"/>
            </a:xfrm>
            <a:prstGeom prst="rect">
              <a:avLst/>
            </a:prstGeom>
            <a:solidFill>
              <a:srgbClr val="007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СУБСИДИРОВАНИЕ БЫЧКОВ И БАРАНЧИКОВ СДАННЫХ НА ОТКОРМПЛОЩАДКИ И МЯСОКОМБИНАТЫ</a:t>
              </a:r>
              <a:endParaRPr lang="en-US" sz="1200" b="1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D323100-9E00-4375-8F3A-665AB61E51F6}"/>
              </a:ext>
            </a:extLst>
          </p:cNvPr>
          <p:cNvSpPr txBox="1"/>
          <p:nvPr/>
        </p:nvSpPr>
        <p:spPr>
          <a:xfrm>
            <a:off x="1042535" y="189829"/>
            <a:ext cx="6948269" cy="369332"/>
          </a:xfrm>
          <a:prstGeom prst="rect">
            <a:avLst/>
          </a:prstGeom>
          <a:noFill/>
          <a:ln w="19050">
            <a:solidFill>
              <a:srgbClr val="0073C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3C8"/>
                </a:solidFill>
              </a:rPr>
              <a:t>ТОВАРНО-СПЕЦИФИЧЕСКИЕ </a:t>
            </a:r>
            <a:r>
              <a:rPr lang="ru-RU" sz="1800" b="1" dirty="0">
                <a:solidFill>
                  <a:srgbClr val="0073C8"/>
                </a:solidFill>
              </a:rPr>
              <a:t>СУБСИДИИ В ЖИВОТНОВОДСТВЕ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9792" y="621428"/>
            <a:ext cx="5688632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НОРМАТИВЫ СУБСИДИРОВАНИЯ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2117" y="957235"/>
            <a:ext cx="936475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dirty="0"/>
              <a:t>Действующие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60232" y="970053"/>
            <a:ext cx="984565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dirty="0"/>
              <a:t>Предлагаемые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80A647C-5FB3-4060-BA38-829BC494DB86}"/>
              </a:ext>
            </a:extLst>
          </p:cNvPr>
          <p:cNvSpPr txBox="1"/>
          <p:nvPr/>
        </p:nvSpPr>
        <p:spPr>
          <a:xfrm>
            <a:off x="5815120" y="1239013"/>
            <a:ext cx="3198268" cy="400110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FF0000"/>
                </a:solidFill>
              </a:rPr>
              <a:t>Для всех </a:t>
            </a:r>
            <a:r>
              <a:rPr lang="ru-RU" sz="1000" dirty="0" smtClean="0">
                <a:solidFill>
                  <a:srgbClr val="FF0000"/>
                </a:solidFill>
              </a:rPr>
              <a:t>–20 тенге за 1 кг .</a:t>
            </a:r>
            <a:endParaRPr lang="ru-RU" sz="1000" dirty="0">
              <a:solidFill>
                <a:srgbClr val="FF0000"/>
              </a:solidFill>
            </a:endParaRPr>
          </a:p>
          <a:p>
            <a:pPr algn="ctr"/>
            <a:r>
              <a:rPr lang="ru-RU" sz="1000" dirty="0">
                <a:solidFill>
                  <a:srgbClr val="FF0000"/>
                </a:solidFill>
              </a:rPr>
              <a:t>Для реализующих </a:t>
            </a:r>
            <a:r>
              <a:rPr lang="ru-RU" sz="1000" dirty="0" smtClean="0">
                <a:solidFill>
                  <a:srgbClr val="FF0000"/>
                </a:solidFill>
              </a:rPr>
              <a:t>инвестпроекты-  45 </a:t>
            </a:r>
            <a:r>
              <a:rPr lang="ru-RU" sz="1000" dirty="0" err="1">
                <a:solidFill>
                  <a:srgbClr val="FF0000"/>
                </a:solidFill>
              </a:rPr>
              <a:t>тг</a:t>
            </a:r>
            <a:r>
              <a:rPr lang="ru-RU" sz="1000" dirty="0">
                <a:solidFill>
                  <a:srgbClr val="FF0000"/>
                </a:solidFill>
              </a:rPr>
              <a:t>, в течение 7 лет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5815120" y="1692705"/>
            <a:ext cx="3198267" cy="400110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FF0000"/>
                </a:solidFill>
              </a:rPr>
              <a:t>Для всех </a:t>
            </a:r>
            <a:r>
              <a:rPr lang="ru-RU" sz="1000" dirty="0" smtClean="0">
                <a:solidFill>
                  <a:srgbClr val="FF0000"/>
                </a:solidFill>
              </a:rPr>
              <a:t>–50 тенге за 1 кг.</a:t>
            </a:r>
            <a:endParaRPr lang="ru-RU" sz="1000" dirty="0">
              <a:solidFill>
                <a:srgbClr val="FF0000"/>
              </a:solidFill>
            </a:endParaRPr>
          </a:p>
          <a:p>
            <a:pPr algn="ctr"/>
            <a:r>
              <a:rPr lang="ru-RU" sz="1000" dirty="0">
                <a:solidFill>
                  <a:srgbClr val="FF0000"/>
                </a:solidFill>
              </a:rPr>
              <a:t>Для реализующих </a:t>
            </a:r>
            <a:r>
              <a:rPr lang="ru-RU" sz="1000" dirty="0" err="1">
                <a:solidFill>
                  <a:srgbClr val="FF0000"/>
                </a:solidFill>
              </a:rPr>
              <a:t>инвестпроекты</a:t>
            </a:r>
            <a:r>
              <a:rPr lang="ru-RU" sz="1000" dirty="0">
                <a:solidFill>
                  <a:srgbClr val="FF0000"/>
                </a:solidFill>
              </a:rPr>
              <a:t>-  80 </a:t>
            </a:r>
            <a:r>
              <a:rPr lang="ru-RU" sz="1000" dirty="0" err="1">
                <a:solidFill>
                  <a:srgbClr val="FF0000"/>
                </a:solidFill>
              </a:rPr>
              <a:t>тг</a:t>
            </a:r>
            <a:r>
              <a:rPr lang="ru-RU" sz="1000" dirty="0">
                <a:solidFill>
                  <a:srgbClr val="FF0000"/>
                </a:solidFill>
              </a:rPr>
              <a:t>, в течение 7 лет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531A8E-49B9-4205-8598-8D4212A2202B}"/>
              </a:ext>
            </a:extLst>
          </p:cNvPr>
          <p:cNvSpPr txBox="1"/>
          <p:nvPr/>
        </p:nvSpPr>
        <p:spPr>
          <a:xfrm>
            <a:off x="5815119" y="2611395"/>
            <a:ext cx="3210890" cy="400110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Без </a:t>
            </a:r>
            <a:r>
              <a:rPr lang="ru-RU" sz="1000" dirty="0" smtClean="0"/>
              <a:t>изменений</a:t>
            </a:r>
          </a:p>
          <a:p>
            <a:pPr algn="ctr"/>
            <a:endParaRPr lang="ru-RU" sz="1000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C64FBF1A-9FB0-4311-A4BB-FDF43EFB3D7D}"/>
              </a:ext>
            </a:extLst>
          </p:cNvPr>
          <p:cNvSpPr/>
          <p:nvPr/>
        </p:nvSpPr>
        <p:spPr>
          <a:xfrm>
            <a:off x="62481" y="1710309"/>
            <a:ext cx="2337642" cy="391876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СУБСИДИРОВАНИЕ МЯСА ПТИЦЫ (КУРИЦЫ)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38379" y="2642172"/>
            <a:ext cx="3285747" cy="400110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>
            <a:spAutoFit/>
          </a:bodyPr>
          <a:lstStyle/>
          <a:p>
            <a:pPr marL="93663" algn="ctr"/>
            <a:r>
              <a:rPr lang="ru-RU" sz="1000" dirty="0"/>
              <a:t>3 тенге за 1 </a:t>
            </a:r>
            <a:r>
              <a:rPr lang="ru-RU" sz="1000" dirty="0" err="1"/>
              <a:t>шт</a:t>
            </a:r>
            <a:endParaRPr lang="ru-RU" sz="1000" dirty="0"/>
          </a:p>
          <a:p>
            <a:pPr marL="93663"/>
            <a:endParaRPr lang="ru-RU" sz="1000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C64FBF1A-9FB0-4311-A4BB-FDF43EFB3D7D}"/>
              </a:ext>
            </a:extLst>
          </p:cNvPr>
          <p:cNvSpPr/>
          <p:nvPr/>
        </p:nvSpPr>
        <p:spPr>
          <a:xfrm>
            <a:off x="62481" y="2157926"/>
            <a:ext cx="2337642" cy="502233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СУБСИДИРОВАНИЕ МЯСА ИНДЕЙКИ И ВОДОПЛАВАЮЩЕЙ ПТИЦЫ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2438380" y="2185563"/>
            <a:ext cx="3285747" cy="400110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Для мяса индейки 100 тенге, водоплавающей птицы – 40 тенге</a:t>
            </a:r>
            <a:endParaRPr lang="ru-RU" sz="1000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5815120" y="2180804"/>
            <a:ext cx="3198268" cy="400110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FF0000"/>
                </a:solidFill>
              </a:rPr>
              <a:t>Отменяется</a:t>
            </a:r>
          </a:p>
          <a:p>
            <a:pPr algn="ctr"/>
            <a:r>
              <a:rPr lang="ru-RU" sz="1000" dirty="0">
                <a:solidFill>
                  <a:srgbClr val="FF0000"/>
                </a:solidFill>
              </a:rPr>
              <a:t> </a:t>
            </a:r>
            <a:endParaRPr lang="kk-KZ" sz="10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2443922" y="3066287"/>
            <a:ext cx="3280204" cy="707886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/>
              <a:t>      </a:t>
            </a:r>
          </a:p>
          <a:p>
            <a:pPr algn="ctr"/>
            <a:r>
              <a:rPr lang="ru-RU" sz="1000" dirty="0"/>
              <a:t>Проданные и перемещенные: бычки – 200 тенге за 1 кг живого веса, баранчики – 3 тыс. тенге за 1 голову</a:t>
            </a:r>
          </a:p>
          <a:p>
            <a:endParaRPr lang="ru-RU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5815119" y="3105980"/>
            <a:ext cx="3210889" cy="692497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/>
              <a:t>                           </a:t>
            </a:r>
          </a:p>
          <a:p>
            <a:pPr algn="ctr"/>
            <a:r>
              <a:rPr lang="ru-RU" sz="1000" dirty="0"/>
              <a:t>Без изменений</a:t>
            </a:r>
          </a:p>
          <a:p>
            <a:pPr algn="ctr"/>
            <a:r>
              <a:rPr lang="ru-RU" sz="1000" dirty="0">
                <a:solidFill>
                  <a:srgbClr val="FF0000"/>
                </a:solidFill>
              </a:rPr>
              <a:t>Однако отменяется норма перемещения.</a:t>
            </a:r>
          </a:p>
          <a:p>
            <a:endParaRPr lang="ru-RU" sz="1000" i="1" dirty="0">
              <a:solidFill>
                <a:srgbClr val="FF0000"/>
              </a:solidFill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8B9F5104-CC4F-4175-902D-BB9BBCA4CFB8}"/>
              </a:ext>
            </a:extLst>
          </p:cNvPr>
          <p:cNvSpPr/>
          <p:nvPr/>
        </p:nvSpPr>
        <p:spPr>
          <a:xfrm>
            <a:off x="62482" y="3829341"/>
            <a:ext cx="2337641" cy="419638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СУБСИДИРОВАНИЕ СТОИМОСТИ ГОВЯДИНЫ ДЛЯ МЯСОКОМБИНАТОВ С МОЩНОСТЬЮ 1500 ГОЛОВ КРС В СУТКИ</a:t>
            </a:r>
            <a:endParaRPr lang="en-US" sz="9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2442928" y="3824611"/>
            <a:ext cx="3276647" cy="400110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На 1 кг говядины 175 тенге</a:t>
            </a:r>
          </a:p>
          <a:p>
            <a:endParaRPr lang="ru-RU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5815120" y="3846140"/>
            <a:ext cx="3210888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Без изменений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27" y="4669164"/>
            <a:ext cx="8964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rgbClr val="C00000"/>
                </a:solidFill>
              </a:rPr>
              <a:t>- Отменяется субсидирование услуг по искусственному осеменению оказанных </a:t>
            </a:r>
            <a:r>
              <a:rPr lang="ru-RU" sz="1000" b="1" dirty="0" err="1">
                <a:solidFill>
                  <a:srgbClr val="C00000"/>
                </a:solidFill>
              </a:rPr>
              <a:t>дистрибьютерными</a:t>
            </a:r>
            <a:r>
              <a:rPr lang="ru-RU" sz="1000" b="1" dirty="0">
                <a:solidFill>
                  <a:srgbClr val="C00000"/>
                </a:solidFill>
              </a:rPr>
              <a:t> центрами кооперативам, не имеющим собственного маточного поголовья;</a:t>
            </a:r>
          </a:p>
          <a:p>
            <a:r>
              <a:rPr lang="ru-RU" sz="1000" b="1" dirty="0">
                <a:solidFill>
                  <a:srgbClr val="C00000"/>
                </a:solidFill>
              </a:rPr>
              <a:t>-  Реформируются системы ИСЖ и ИБ СПР</a:t>
            </a:r>
            <a:endParaRPr lang="ru-RU" sz="1000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8B9F5104-CC4F-4175-902D-BB9BBCA4CFB8}"/>
              </a:ext>
            </a:extLst>
          </p:cNvPr>
          <p:cNvSpPr/>
          <p:nvPr/>
        </p:nvSpPr>
        <p:spPr>
          <a:xfrm>
            <a:off x="62482" y="4315256"/>
            <a:ext cx="2337641" cy="341804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СУБСИДИРОВАНИЕ КОРМОВ</a:t>
            </a:r>
            <a:endParaRPr lang="en-US" sz="1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2457484" y="4270867"/>
            <a:ext cx="3276647" cy="400110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Субсидии выдаются на 1 голову маточного поголовья. Критерии и нормативы устанавливаются МИО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5815120" y="4301492"/>
            <a:ext cx="3210889" cy="369332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/>
              <a:t>                </a:t>
            </a:r>
          </a:p>
          <a:p>
            <a:pPr algn="ctr"/>
            <a:r>
              <a:rPr lang="ru-RU" sz="1000" dirty="0"/>
              <a:t>Без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427211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F20E2C2-1A3D-45E7-B09F-C804507A29D4}"/>
              </a:ext>
            </a:extLst>
          </p:cNvPr>
          <p:cNvGrpSpPr/>
          <p:nvPr/>
        </p:nvGrpSpPr>
        <p:grpSpPr>
          <a:xfrm>
            <a:off x="165365" y="1215591"/>
            <a:ext cx="6076149" cy="3622299"/>
            <a:chOff x="850370" y="1282619"/>
            <a:chExt cx="8928997" cy="2535081"/>
          </a:xfrm>
        </p:grpSpPr>
        <p:grpSp>
          <p:nvGrpSpPr>
            <p:cNvPr id="42" name="Group 10">
              <a:extLst>
                <a:ext uri="{FF2B5EF4-FFF2-40B4-BE49-F238E27FC236}">
                  <a16:creationId xmlns:a16="http://schemas.microsoft.com/office/drawing/2014/main" id="{5E89FDB8-0B06-4D36-9BDB-296019FBBCAC}"/>
                </a:ext>
              </a:extLst>
            </p:cNvPr>
            <p:cNvGrpSpPr/>
            <p:nvPr/>
          </p:nvGrpSpPr>
          <p:grpSpPr>
            <a:xfrm>
              <a:off x="850371" y="1282619"/>
              <a:ext cx="8928996" cy="697137"/>
              <a:chOff x="850371" y="2152783"/>
              <a:chExt cx="8928996" cy="697137"/>
            </a:xfrm>
          </p:grpSpPr>
          <p:sp>
            <p:nvSpPr>
              <p:cNvPr id="48" name="Rectangle 16">
                <a:extLst>
                  <a:ext uri="{FF2B5EF4-FFF2-40B4-BE49-F238E27FC236}">
                    <a16:creationId xmlns:a16="http://schemas.microsoft.com/office/drawing/2014/main" id="{C64FBF1A-9FB0-4311-A4BB-FDF43EFB3D7D}"/>
                  </a:ext>
                </a:extLst>
              </p:cNvPr>
              <p:cNvSpPr/>
              <p:nvPr/>
            </p:nvSpPr>
            <p:spPr>
              <a:xfrm>
                <a:off x="850371" y="2152783"/>
                <a:ext cx="3398092" cy="697137"/>
              </a:xfrm>
              <a:prstGeom prst="rect">
                <a:avLst/>
              </a:prstGeom>
              <a:solidFill>
                <a:srgbClr val="007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/>
                  <a:t>СУБСИДИРОВАНИЕ ЗАКУПОЧНОЙ ЦЕНЫ МОЛОКА  ДЛЯ  ВЫРАБОТКИ СЛИВОЧНОГО МАСЛА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0A647C-5FB3-4060-BA38-829BC494DB86}"/>
                  </a:ext>
                </a:extLst>
              </p:cNvPr>
              <p:cNvSpPr txBox="1"/>
              <p:nvPr/>
            </p:nvSpPr>
            <p:spPr>
              <a:xfrm>
                <a:off x="4317196" y="2344774"/>
                <a:ext cx="5462171" cy="484647"/>
              </a:xfrm>
              <a:prstGeom prst="rect">
                <a:avLst/>
              </a:prstGeom>
              <a:noFill/>
              <a:ln>
                <a:solidFill>
                  <a:srgbClr val="00518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i="1" dirty="0"/>
                  <a:t> </a:t>
                </a:r>
              </a:p>
              <a:p>
                <a:pPr algn="ctr"/>
                <a:r>
                  <a:rPr lang="ru-RU" sz="1000" dirty="0"/>
                  <a:t>На 1 кг молока - 40 тенге</a:t>
                </a:r>
              </a:p>
              <a:p>
                <a:pPr algn="ctr"/>
                <a:r>
                  <a:rPr lang="ru-RU" sz="1000" dirty="0"/>
                  <a:t>(на произведенную продукцию)</a:t>
                </a:r>
              </a:p>
              <a:p>
                <a:pPr algn="ctr"/>
                <a:endParaRPr lang="ru-RU" sz="1100" dirty="0"/>
              </a:p>
            </p:txBody>
          </p:sp>
        </p:grpSp>
        <p:grpSp>
          <p:nvGrpSpPr>
            <p:cNvPr id="49" name="Group 17">
              <a:extLst>
                <a:ext uri="{FF2B5EF4-FFF2-40B4-BE49-F238E27FC236}">
                  <a16:creationId xmlns:a16="http://schemas.microsoft.com/office/drawing/2014/main" id="{A1DD372C-1B86-4B90-ACA8-F9E9A22FD5BE}"/>
                </a:ext>
              </a:extLst>
            </p:cNvPr>
            <p:cNvGrpSpPr/>
            <p:nvPr/>
          </p:nvGrpSpPr>
          <p:grpSpPr>
            <a:xfrm>
              <a:off x="850370" y="2149433"/>
              <a:ext cx="8928997" cy="1668267"/>
              <a:chOff x="850370" y="3019597"/>
              <a:chExt cx="8928997" cy="1668267"/>
            </a:xfrm>
          </p:grpSpPr>
          <p:sp>
            <p:nvSpPr>
              <p:cNvPr id="55" name="Rectangle 23">
                <a:extLst>
                  <a:ext uri="{FF2B5EF4-FFF2-40B4-BE49-F238E27FC236}">
                    <a16:creationId xmlns:a16="http://schemas.microsoft.com/office/drawing/2014/main" id="{11F53671-E5E6-47A9-8082-CFABD82BB0A9}"/>
                  </a:ext>
                </a:extLst>
              </p:cNvPr>
              <p:cNvSpPr/>
              <p:nvPr/>
            </p:nvSpPr>
            <p:spPr>
              <a:xfrm>
                <a:off x="850370" y="4223187"/>
                <a:ext cx="3384310" cy="464677"/>
              </a:xfrm>
              <a:prstGeom prst="rect">
                <a:avLst/>
              </a:prstGeom>
              <a:solidFill>
                <a:srgbClr val="007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/>
              </a:p>
              <a:p>
                <a:pPr algn="ctr"/>
                <a:r>
                  <a:rPr lang="ru-RU" sz="1200" b="1" dirty="0"/>
                  <a:t>СУБСИДИРОВАНИЕ СТОИМОСТИ ПШЕНИЦЫ ДЛЯ ВЫРАБОТКИ КЛЕЙКОВИНЫ И БИОЭТАНОЛА</a:t>
                </a:r>
              </a:p>
              <a:p>
                <a:pPr algn="ctr"/>
                <a:endParaRPr lang="ru-RU" sz="1200" b="1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3D7519-49E4-4BA2-BE17-19E9469245B0}"/>
                  </a:ext>
                </a:extLst>
              </p:cNvPr>
              <p:cNvSpPr txBox="1"/>
              <p:nvPr/>
            </p:nvSpPr>
            <p:spPr>
              <a:xfrm>
                <a:off x="4317196" y="3019597"/>
                <a:ext cx="5462171" cy="495417"/>
              </a:xfrm>
              <a:prstGeom prst="rect">
                <a:avLst/>
              </a:prstGeom>
              <a:noFill/>
              <a:ln>
                <a:solidFill>
                  <a:srgbClr val="00518E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000" dirty="0"/>
              </a:p>
              <a:p>
                <a:pPr algn="ctr"/>
                <a:r>
                  <a:rPr lang="ru-RU" sz="1000" dirty="0"/>
                  <a:t>На 1 кг молока - 24 тенге</a:t>
                </a:r>
              </a:p>
              <a:p>
                <a:pPr algn="ctr"/>
                <a:r>
                  <a:rPr lang="ru-RU" sz="1000" dirty="0"/>
                  <a:t>(на произведенную продукцию)</a:t>
                </a:r>
              </a:p>
              <a:p>
                <a:pPr algn="ctr"/>
                <a:endParaRPr lang="en-US" sz="1000" dirty="0"/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D323100-9E00-4375-8F3A-665AB61E51F6}"/>
              </a:ext>
            </a:extLst>
          </p:cNvPr>
          <p:cNvSpPr txBox="1"/>
          <p:nvPr/>
        </p:nvSpPr>
        <p:spPr>
          <a:xfrm>
            <a:off x="1316303" y="220620"/>
            <a:ext cx="6948269" cy="369332"/>
          </a:xfrm>
          <a:prstGeom prst="rect">
            <a:avLst/>
          </a:prstGeom>
          <a:noFill/>
          <a:ln w="19050">
            <a:solidFill>
              <a:srgbClr val="0073C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73C8"/>
                </a:solidFill>
              </a:rPr>
              <a:t>СУБСИДИРОВАНИЕ </a:t>
            </a:r>
            <a:r>
              <a:rPr lang="ru-RU" b="1" dirty="0">
                <a:solidFill>
                  <a:srgbClr val="0073C8"/>
                </a:solidFill>
              </a:rPr>
              <a:t>ГЛУБОКОЙ ПЕРЕРАБОТКИ СЕЛЬХОЗПРОДУКЦИИ</a:t>
            </a:r>
            <a:endParaRPr lang="ru-RU" sz="1200" b="1" dirty="0">
              <a:solidFill>
                <a:srgbClr val="0073C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686307"/>
            <a:ext cx="5688632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НОРМАТИВЫ СУБСИДИРОВАНИЯ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4782" y="1029385"/>
            <a:ext cx="936475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dirty="0"/>
              <a:t>Действующие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10408" y="1047355"/>
            <a:ext cx="984565" cy="246221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dirty="0"/>
              <a:t>Предлагаемые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80A647C-5FB3-4060-BA38-829BC494DB86}"/>
              </a:ext>
            </a:extLst>
          </p:cNvPr>
          <p:cNvSpPr txBox="1"/>
          <p:nvPr/>
        </p:nvSpPr>
        <p:spPr>
          <a:xfrm>
            <a:off x="6339736" y="1478489"/>
            <a:ext cx="2725912" cy="677108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000" dirty="0"/>
          </a:p>
          <a:p>
            <a:pPr algn="ctr"/>
            <a:r>
              <a:rPr lang="ru-RU" sz="900" dirty="0"/>
              <a:t>Норматив без изменений</a:t>
            </a:r>
          </a:p>
          <a:p>
            <a:pPr algn="ctr"/>
            <a:r>
              <a:rPr lang="ru-RU" sz="900" dirty="0">
                <a:solidFill>
                  <a:srgbClr val="FF0000"/>
                </a:solidFill>
              </a:rPr>
              <a:t>(на реализованную продукцию)</a:t>
            </a:r>
            <a:endParaRPr lang="ru-RU" sz="1000" dirty="0"/>
          </a:p>
          <a:p>
            <a:pPr algn="ctr"/>
            <a:endParaRPr lang="ru-RU" sz="1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6339736" y="2454155"/>
            <a:ext cx="2725912" cy="707886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000" dirty="0"/>
          </a:p>
          <a:p>
            <a:pPr algn="ctr"/>
            <a:r>
              <a:rPr lang="ru-RU" sz="1000" dirty="0"/>
              <a:t>Норматив без изменений</a:t>
            </a:r>
          </a:p>
          <a:p>
            <a:pPr algn="ctr"/>
            <a:r>
              <a:rPr lang="ru-RU" sz="1000" dirty="0">
                <a:solidFill>
                  <a:srgbClr val="FF0000"/>
                </a:solidFill>
              </a:rPr>
              <a:t>(на реализованную продукцию)</a:t>
            </a:r>
            <a:endParaRPr lang="ru-RU" sz="1000" dirty="0"/>
          </a:p>
          <a:p>
            <a:pPr algn="ctr"/>
            <a:endParaRPr lang="ru-RU" sz="1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531A8E-49B9-4205-8598-8D4212A2202B}"/>
              </a:ext>
            </a:extLst>
          </p:cNvPr>
          <p:cNvSpPr txBox="1"/>
          <p:nvPr/>
        </p:nvSpPr>
        <p:spPr>
          <a:xfrm>
            <a:off x="6339735" y="4119301"/>
            <a:ext cx="2725913" cy="553998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marL="93663"/>
            <a:r>
              <a:rPr lang="ru-RU" sz="1000" dirty="0">
                <a:solidFill>
                  <a:srgbClr val="FF0000"/>
                </a:solidFill>
              </a:rPr>
              <a:t>                </a:t>
            </a:r>
          </a:p>
          <a:p>
            <a:pPr marL="93663"/>
            <a:r>
              <a:rPr lang="ru-RU" sz="1000" dirty="0">
                <a:solidFill>
                  <a:srgbClr val="FF0000"/>
                </a:solidFill>
              </a:rPr>
              <a:t>                        Отменяется</a:t>
            </a:r>
          </a:p>
          <a:p>
            <a:pPr marL="93663"/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C64FBF1A-9FB0-4311-A4BB-FDF43EFB3D7D}"/>
              </a:ext>
            </a:extLst>
          </p:cNvPr>
          <p:cNvSpPr/>
          <p:nvPr/>
        </p:nvSpPr>
        <p:spPr>
          <a:xfrm>
            <a:off x="165366" y="2295714"/>
            <a:ext cx="2303009" cy="840104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СУБСИДИРОВАНИЕ ЗАКУПОЧНОЙ ЦЕНЫ МОЛОКА ДЛЯ  ВЫРАБОТКИ ТВЕРДЫХ СЫРОВ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4527" y="4150079"/>
            <a:ext cx="3716987" cy="523220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>
            <a:spAutoFit/>
          </a:bodyPr>
          <a:lstStyle/>
          <a:p>
            <a:pPr marL="93663"/>
            <a:r>
              <a:rPr lang="ru-RU" sz="1000" dirty="0"/>
              <a:t>На 1 кг пшеницы:</a:t>
            </a:r>
          </a:p>
          <a:p>
            <a:pPr marL="93663"/>
            <a:r>
              <a:rPr lang="ru-RU" sz="1000" dirty="0"/>
              <a:t>- для выработки клейковины и </a:t>
            </a:r>
            <a:r>
              <a:rPr lang="ru-RU" sz="1000" dirty="0" err="1"/>
              <a:t>биоэтанола</a:t>
            </a:r>
            <a:r>
              <a:rPr lang="ru-RU" sz="1000" dirty="0"/>
              <a:t> - 9 тенге;</a:t>
            </a:r>
          </a:p>
          <a:p>
            <a:pPr marL="93663"/>
            <a:endParaRPr lang="ru-RU" sz="800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C64FBF1A-9FB0-4311-A4BB-FDF43EFB3D7D}"/>
              </a:ext>
            </a:extLst>
          </p:cNvPr>
          <p:cNvSpPr/>
          <p:nvPr/>
        </p:nvSpPr>
        <p:spPr>
          <a:xfrm>
            <a:off x="159983" y="3244111"/>
            <a:ext cx="2308392" cy="831095"/>
          </a:xfrm>
          <a:prstGeom prst="rect">
            <a:avLst/>
          </a:prstGeom>
          <a:solidFill>
            <a:srgbClr val="007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СУБСИДИРОВАНИЕ ЗАКУПОЧНОЙ ЦЕНЫ МОЛОКА ДЛЯ ВЫРАБОТКИ СУХОГО МОЛОКА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2524527" y="3334695"/>
            <a:ext cx="3716987" cy="553998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000" dirty="0"/>
          </a:p>
          <a:p>
            <a:pPr algn="ctr"/>
            <a:r>
              <a:rPr lang="ru-RU" sz="1000" dirty="0"/>
              <a:t>На 1 кг молока - 21 тенге</a:t>
            </a:r>
          </a:p>
          <a:p>
            <a:pPr algn="ctr"/>
            <a:r>
              <a:rPr lang="ru-RU" sz="1000" dirty="0"/>
              <a:t>(на произведенную продукцию)</a:t>
            </a:r>
            <a:endParaRPr lang="ru-RU" sz="800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3D7519-49E4-4BA2-BE17-19E9469245B0}"/>
              </a:ext>
            </a:extLst>
          </p:cNvPr>
          <p:cNvSpPr txBox="1"/>
          <p:nvPr/>
        </p:nvSpPr>
        <p:spPr>
          <a:xfrm>
            <a:off x="6339737" y="3334695"/>
            <a:ext cx="2725912" cy="553998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000" dirty="0"/>
          </a:p>
          <a:p>
            <a:pPr algn="ctr"/>
            <a:r>
              <a:rPr lang="ru-RU" sz="1000" dirty="0"/>
              <a:t>Норматив без изменений</a:t>
            </a:r>
          </a:p>
          <a:p>
            <a:pPr algn="ctr"/>
            <a:r>
              <a:rPr lang="ru-RU" sz="1000" dirty="0">
                <a:solidFill>
                  <a:srgbClr val="FF0000"/>
                </a:solidFill>
              </a:rPr>
              <a:t>(на реализованную продукцию)</a:t>
            </a:r>
            <a:endParaRPr lang="kk-KZ" sz="1000" dirty="0"/>
          </a:p>
        </p:txBody>
      </p:sp>
    </p:spTree>
    <p:extLst>
      <p:ext uri="{BB962C8B-B14F-4D97-AF65-F5344CB8AC3E}">
        <p14:creationId xmlns:p14="http://schemas.microsoft.com/office/powerpoint/2010/main" val="10910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8E411B-6279-4ACB-B872-2D36C68A54FD}"/>
              </a:ext>
            </a:extLst>
          </p:cNvPr>
          <p:cNvSpPr/>
          <p:nvPr/>
        </p:nvSpPr>
        <p:spPr bwMode="auto">
          <a:xfrm>
            <a:off x="179388" y="1517613"/>
            <a:ext cx="3672532" cy="35286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A0DA71-0309-4CDF-A82F-3C2A4FC68546}"/>
              </a:ext>
            </a:extLst>
          </p:cNvPr>
          <p:cNvSpPr txBox="1"/>
          <p:nvPr/>
        </p:nvSpPr>
        <p:spPr>
          <a:xfrm>
            <a:off x="179388" y="420177"/>
            <a:ext cx="2160302" cy="338554"/>
          </a:xfrm>
          <a:prstGeom prst="rect">
            <a:avLst/>
          </a:prstGeom>
          <a:noFill/>
          <a:ln w="19050">
            <a:solidFill>
              <a:srgbClr val="0073C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3C8"/>
                </a:solidFill>
              </a:rPr>
              <a:t>ИНВЕСТСУБСИДИИ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707D41-7B71-4855-A356-EEC48C2FC9CF}"/>
              </a:ext>
            </a:extLst>
          </p:cNvPr>
          <p:cNvSpPr/>
          <p:nvPr/>
        </p:nvSpPr>
        <p:spPr bwMode="auto">
          <a:xfrm>
            <a:off x="179388" y="821556"/>
            <a:ext cx="3672532" cy="696057"/>
          </a:xfrm>
          <a:prstGeom prst="rect">
            <a:avLst/>
          </a:prstGeom>
          <a:solidFill>
            <a:srgbClr val="0073C8"/>
          </a:solidFill>
          <a:ln w="1270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064E98-B1A3-477A-A6D0-7DF3EE96F47A}"/>
              </a:ext>
            </a:extLst>
          </p:cNvPr>
          <p:cNvSpPr txBox="1"/>
          <p:nvPr/>
        </p:nvSpPr>
        <p:spPr>
          <a:xfrm>
            <a:off x="223806" y="819521"/>
            <a:ext cx="3645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Субсидирование стоимости СМР и технологического оборудования при вводе новых и расширении действующих  мощностей  (1-ая группа)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59F037-AFAA-4FA1-8208-1A3F47D47C2A}"/>
              </a:ext>
            </a:extLst>
          </p:cNvPr>
          <p:cNvSpPr txBox="1"/>
          <p:nvPr/>
        </p:nvSpPr>
        <p:spPr>
          <a:xfrm>
            <a:off x="196677" y="1531694"/>
            <a:ext cx="36725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/>
              <a:t>Молочные комплексы и МТФ с мощностью не менее  400 коров;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/>
              <a:t>Мясо- и молокоперерабатывающие предприятия;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/>
              <a:t>Бройлерные птицефабрики с мощностью не менее 5 тыс. тонн в год;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/>
              <a:t>Теплицы с площадью не менее 1 гектара;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/>
              <a:t>Овоще-картофелехранилища с мощностью не менее 1000 тонн единовременного хранения;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/>
              <a:t>Фруктохранилища с мощностью не менее 1000 тонн единовременного хранения;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/>
              <a:t>Зернохранилища до 10 тыс. тонн;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/>
              <a:t>Колбасные цеха;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>
                <a:solidFill>
                  <a:srgbClr val="FF0000"/>
                </a:solidFill>
              </a:rPr>
              <a:t>Предприятия по переработке шерсти и шкур;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/>
              <a:t>Инфраструктура для орошаемых земель и системы орошения;</a:t>
            </a:r>
            <a:endParaRPr lang="ru-RU" sz="800" strike="sngStrike" dirty="0"/>
          </a:p>
          <a:p>
            <a:pPr marL="92075" lvl="0" indent="-92075">
              <a:buFont typeface="Arial Narrow" panose="020B0606020202030204" pitchFamily="34" charset="0"/>
              <a:buChar char="−"/>
            </a:pPr>
            <a:r>
              <a:rPr lang="ru-RU" sz="800" dirty="0"/>
              <a:t>Предприятия  по глубокой переработке зерновых культур с мощностью от 170 тонн в сутки и крупяных культур с мощностью от 2 тонн в час;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/>
              <a:t>Сахарные заводы </a:t>
            </a:r>
            <a:r>
              <a:rPr lang="ru-RU" sz="800" dirty="0">
                <a:solidFill>
                  <a:srgbClr val="FF0000"/>
                </a:solidFill>
              </a:rPr>
              <a:t>(было мощность не менее 5 тысяч тонн);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/>
              <a:t>Яблоневые, плодоягодные сады и виноградники с площадью  не менее 5 гектаров;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/>
              <a:t>Предприятия по переработке плодоовощной продукции (мощностью 1 тонна в час по сырью) и картофеля  (мощностью </a:t>
            </a:r>
            <a:r>
              <a:rPr lang="kk-KZ" sz="800" dirty="0"/>
              <a:t>от 14 000</a:t>
            </a:r>
            <a:r>
              <a:rPr lang="ru-RU" sz="800" dirty="0"/>
              <a:t> тонн в год по сырью);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/>
              <a:t>Селекционно-гибридный центр по свиноводству на 1</a:t>
            </a:r>
            <a:r>
              <a:rPr lang="en-US" sz="800" dirty="0"/>
              <a:t>2</a:t>
            </a:r>
            <a:r>
              <a:rPr lang="ru-RU" sz="800" dirty="0"/>
              <a:t>00</a:t>
            </a:r>
            <a:r>
              <a:rPr lang="ru-RU" sz="800" u="sng" dirty="0"/>
              <a:t> </a:t>
            </a:r>
            <a:r>
              <a:rPr lang="ru-RU" sz="800" dirty="0"/>
              <a:t>голов свиноматок;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/>
              <a:t>Фермы по выращиванию свиней мощностью от 1000 свиноматок;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 err="1"/>
              <a:t>Птицеплемрепродукторы</a:t>
            </a:r>
            <a:r>
              <a:rPr lang="ru-RU" sz="800" dirty="0"/>
              <a:t> с мощностью не менее </a:t>
            </a:r>
            <a:r>
              <a:rPr lang="en-US" sz="800" dirty="0"/>
              <a:t>30</a:t>
            </a:r>
            <a:r>
              <a:rPr lang="ru-RU" sz="800" dirty="0"/>
              <a:t> </a:t>
            </a:r>
            <a:r>
              <a:rPr lang="ru-RU" sz="800" dirty="0" err="1"/>
              <a:t>млн.инкуб.яйца</a:t>
            </a:r>
            <a:r>
              <a:rPr lang="ru-RU" sz="800" dirty="0"/>
              <a:t>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800" dirty="0">
                <a:solidFill>
                  <a:srgbClr val="FF0000"/>
                </a:solidFill>
              </a:rPr>
              <a:t>Колодцы и скважины для обводнения пастбищ. (субсидируется только стоимость труб (стройматериалов) и услуг по бурению (строительству). </a:t>
            </a:r>
            <a:r>
              <a:rPr lang="ru-RU" sz="800" b="1" dirty="0"/>
              <a:t>Нормативы будут иметь научное обоснование и устанавливаются на каждый вид из расчета на 1 единицу мощности (скотомест, </a:t>
            </a:r>
            <a:r>
              <a:rPr lang="ru-RU" sz="800" b="1" dirty="0" err="1"/>
              <a:t>птицемест</a:t>
            </a:r>
            <a:r>
              <a:rPr lang="ru-RU" sz="800" b="1" dirty="0"/>
              <a:t>, га, тонн единовременного хранения, глубина бурения).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8F8601B-2E53-487B-871B-D922B4DC0A36}"/>
              </a:ext>
            </a:extLst>
          </p:cNvPr>
          <p:cNvSpPr/>
          <p:nvPr/>
        </p:nvSpPr>
        <p:spPr bwMode="auto">
          <a:xfrm>
            <a:off x="3995937" y="1660114"/>
            <a:ext cx="2589582" cy="33861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140808-02D8-4F59-94B5-984C0CF2EAA6}"/>
              </a:ext>
            </a:extLst>
          </p:cNvPr>
          <p:cNvSpPr/>
          <p:nvPr/>
        </p:nvSpPr>
        <p:spPr bwMode="auto">
          <a:xfrm>
            <a:off x="3998641" y="965426"/>
            <a:ext cx="2589583" cy="908391"/>
          </a:xfrm>
          <a:prstGeom prst="rect">
            <a:avLst/>
          </a:prstGeom>
          <a:solidFill>
            <a:srgbClr val="0073C8"/>
          </a:solidFill>
          <a:ln w="1270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AC07EB-5469-4360-8E8F-E4621F5E747F}"/>
              </a:ext>
            </a:extLst>
          </p:cNvPr>
          <p:cNvSpPr txBox="1"/>
          <p:nvPr/>
        </p:nvSpPr>
        <p:spPr>
          <a:xfrm>
            <a:off x="4082700" y="1004122"/>
            <a:ext cx="24335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Субсидирование стоимости технологических оборудований для модернизации существующих производств (2-ая группа)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4C00EC-187F-4FE4-A50A-908C648053AB}"/>
              </a:ext>
            </a:extLst>
          </p:cNvPr>
          <p:cNvSpPr txBox="1"/>
          <p:nvPr/>
        </p:nvSpPr>
        <p:spPr>
          <a:xfrm>
            <a:off x="3995935" y="1893539"/>
            <a:ext cx="25895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Весь перечень объектов 1-й группы,</a:t>
            </a:r>
            <a:r>
              <a:rPr lang="en-US" sz="900" dirty="0"/>
              <a:t> </a:t>
            </a:r>
            <a:r>
              <a:rPr lang="ru-RU" sz="900" dirty="0"/>
              <a:t>действующих не менее 5 лет после ввода в эксплуатацию;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Предприятия по переработке масличных культур;</a:t>
            </a:r>
            <a:endParaRPr lang="ru-RU" sz="900" dirty="0">
              <a:solidFill>
                <a:srgbClr val="FF0000"/>
              </a:solidFill>
            </a:endParaRP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Пункты стрижки и заготовки шерсти;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Предприятия по производству масложировой продукции;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Кондитерские фабрики;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Комбикормовые заводы;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Откормочные площадки;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Яичные птицефабрики;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Почвенные </a:t>
            </a:r>
            <a:r>
              <a:rPr lang="ru-RU" sz="900" dirty="0" err="1"/>
              <a:t>агрохимлаборатории</a:t>
            </a:r>
            <a:r>
              <a:rPr lang="ru-RU" sz="900" dirty="0"/>
              <a:t>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Ограждение для пастбищ;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Оборудование для переработки птичьего помета.</a:t>
            </a:r>
          </a:p>
          <a:p>
            <a:r>
              <a:rPr lang="ru-RU" sz="900" b="1" dirty="0"/>
              <a:t>Нормативы субсидирования устанавливаются из расчета 25% </a:t>
            </a:r>
            <a:r>
              <a:rPr lang="en-US" sz="900" b="1" dirty="0"/>
              <a:t> </a:t>
            </a:r>
            <a:r>
              <a:rPr lang="ru-RU" sz="900" b="1" dirty="0"/>
              <a:t>стоимости технологического оборудования с определением</a:t>
            </a:r>
            <a:r>
              <a:rPr lang="en-US" sz="900" b="1" dirty="0"/>
              <a:t> </a:t>
            </a:r>
            <a:r>
              <a:rPr lang="ru-RU" sz="900" b="1" dirty="0"/>
              <a:t>предельной суммы субсидий на оборудование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9D04042-52B2-487C-A52A-9727095688F0}"/>
              </a:ext>
            </a:extLst>
          </p:cNvPr>
          <p:cNvSpPr/>
          <p:nvPr/>
        </p:nvSpPr>
        <p:spPr bwMode="auto">
          <a:xfrm>
            <a:off x="6712362" y="1459295"/>
            <a:ext cx="2234964" cy="35869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1F1F956-7B4A-460D-989C-24373648DC12}"/>
              </a:ext>
            </a:extLst>
          </p:cNvPr>
          <p:cNvSpPr/>
          <p:nvPr/>
        </p:nvSpPr>
        <p:spPr bwMode="auto">
          <a:xfrm>
            <a:off x="6712362" y="965426"/>
            <a:ext cx="2252251" cy="908390"/>
          </a:xfrm>
          <a:prstGeom prst="rect">
            <a:avLst/>
          </a:prstGeom>
          <a:solidFill>
            <a:srgbClr val="0073C8"/>
          </a:solidFill>
          <a:ln w="1270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C823EA-E48C-49D2-9BA6-7EEC60671E94}"/>
              </a:ext>
            </a:extLst>
          </p:cNvPr>
          <p:cNvSpPr txBox="1"/>
          <p:nvPr/>
        </p:nvSpPr>
        <p:spPr>
          <a:xfrm>
            <a:off x="6796421" y="1096454"/>
            <a:ext cx="2096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Субсидирование стоимости техники и  оборудований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(3-я группа)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2B6243-6AC1-46A5-8FF3-35F0907464BA}"/>
              </a:ext>
            </a:extLst>
          </p:cNvPr>
          <p:cNvSpPr txBox="1"/>
          <p:nvPr/>
        </p:nvSpPr>
        <p:spPr>
          <a:xfrm>
            <a:off x="6692369" y="1835119"/>
            <a:ext cx="2254957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Оросительная техника;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Самоходная техника отечественного производства (30%);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Их импортные аналоги не имеющие локализации в РК </a:t>
            </a:r>
            <a:r>
              <a:rPr lang="ru-RU" sz="900" dirty="0">
                <a:solidFill>
                  <a:srgbClr val="FF0000"/>
                </a:solidFill>
              </a:rPr>
              <a:t>(25%) </a:t>
            </a:r>
            <a:r>
              <a:rPr lang="ru-RU" sz="900" dirty="0"/>
              <a:t>и 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имеющие локализации в РК </a:t>
            </a:r>
            <a:r>
              <a:rPr lang="ru-RU" sz="900" dirty="0">
                <a:solidFill>
                  <a:srgbClr val="FF0000"/>
                </a:solidFill>
              </a:rPr>
              <a:t>(15%);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Прицепная и навесная техника (25%);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Зерносушилки (25%);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Протравители семян (25%); 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Зернометы (25%);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Контейнеры для сборки молока (25%);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Почвообрабатывающая техника (25%);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Селекционно-семеноводческая техника и оборудование </a:t>
            </a:r>
            <a:r>
              <a:rPr lang="ru-RU" sz="900" dirty="0">
                <a:solidFill>
                  <a:srgbClr val="FF0000"/>
                </a:solidFill>
              </a:rPr>
              <a:t>(80%);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Семяочистительное оборудование для аттестованных </a:t>
            </a:r>
            <a:r>
              <a:rPr lang="ru-RU" sz="900" dirty="0" err="1"/>
              <a:t>семхозов</a:t>
            </a:r>
            <a:r>
              <a:rPr lang="ru-RU" sz="900" dirty="0"/>
              <a:t> </a:t>
            </a:r>
            <a:r>
              <a:rPr lang="ru-RU" sz="900" dirty="0">
                <a:solidFill>
                  <a:srgbClr val="C00000"/>
                </a:solidFill>
              </a:rPr>
              <a:t>(80%).</a:t>
            </a:r>
          </a:p>
          <a:p>
            <a:pPr marL="92075" indent="-92075">
              <a:buFont typeface="Arial Narrow" panose="020B0606020202030204" pitchFamily="34" charset="0"/>
              <a:buChar char="−"/>
            </a:pPr>
            <a:r>
              <a:rPr lang="ru-RU" sz="900" dirty="0"/>
              <a:t>Специальная техника для свекловодства (свеклоуборочные и  ботвоуборочные комбайны, свекловичные сеялки) </a:t>
            </a:r>
            <a:r>
              <a:rPr lang="ru-RU" sz="900" dirty="0">
                <a:solidFill>
                  <a:srgbClr val="FF0000"/>
                </a:solidFill>
              </a:rPr>
              <a:t>(50%)</a:t>
            </a:r>
          </a:p>
          <a:p>
            <a:r>
              <a:rPr lang="ru-RU" sz="900" b="1" dirty="0"/>
              <a:t>На каждый вид техники и оборудования устанавливаются  предельные суммы субсидий. </a:t>
            </a:r>
          </a:p>
        </p:txBody>
      </p: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28411D67-8715-431C-A6A6-E381DA966EB4}"/>
              </a:ext>
            </a:extLst>
          </p:cNvPr>
          <p:cNvCxnSpPr>
            <a:cxnSpLocks/>
            <a:stCxn id="23" idx="3"/>
            <a:endCxn id="34" idx="0"/>
          </p:cNvCxnSpPr>
          <p:nvPr/>
        </p:nvCxnSpPr>
        <p:spPr>
          <a:xfrm>
            <a:off x="2339690" y="589454"/>
            <a:ext cx="5498798" cy="375972"/>
          </a:xfrm>
          <a:prstGeom prst="bentConnector2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78">
            <a:extLst>
              <a:ext uri="{FF2B5EF4-FFF2-40B4-BE49-F238E27FC236}">
                <a16:creationId xmlns:a16="http://schemas.microsoft.com/office/drawing/2014/main" id="{3B39F0C7-7EDD-4250-A888-562FE9B9908A}"/>
              </a:ext>
            </a:extLst>
          </p:cNvPr>
          <p:cNvCxnSpPr>
            <a:cxnSpLocks/>
          </p:cNvCxnSpPr>
          <p:nvPr/>
        </p:nvCxnSpPr>
        <p:spPr>
          <a:xfrm>
            <a:off x="2843808" y="589454"/>
            <a:ext cx="0" cy="232102"/>
          </a:xfrm>
          <a:prstGeom prst="straightConnector1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: уступ 78">
            <a:extLst>
              <a:ext uri="{FF2B5EF4-FFF2-40B4-BE49-F238E27FC236}">
                <a16:creationId xmlns:a16="http://schemas.microsoft.com/office/drawing/2014/main" id="{4644D5BB-5BC5-41CF-9B67-E9053CE5F010}"/>
              </a:ext>
            </a:extLst>
          </p:cNvPr>
          <p:cNvCxnSpPr>
            <a:cxnSpLocks/>
          </p:cNvCxnSpPr>
          <p:nvPr/>
        </p:nvCxnSpPr>
        <p:spPr>
          <a:xfrm>
            <a:off x="5292080" y="589454"/>
            <a:ext cx="0" cy="370279"/>
          </a:xfrm>
          <a:prstGeom prst="straightConnector1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1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7708DA8-F387-42F7-82AC-B45D494482E2}"/>
              </a:ext>
            </a:extLst>
          </p:cNvPr>
          <p:cNvSpPr txBox="1"/>
          <p:nvPr/>
        </p:nvSpPr>
        <p:spPr>
          <a:xfrm>
            <a:off x="395536" y="31897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518E"/>
                </a:solidFill>
                <a:latin typeface="+mj-lt"/>
              </a:rPr>
              <a:t>ОСНОВНЫЕ МЕРЫ ПО МАКСИМАЛЬНОМУ СНИЖЕНИЮ КОРРУПЦИОННЫХ РИСКОВ ПРИ  СУБСИДИРОВАНИИ</a:t>
            </a:r>
            <a:r>
              <a:rPr lang="ru-RU" sz="1600" b="1" dirty="0">
                <a:solidFill>
                  <a:srgbClr val="00518E"/>
                </a:solidFill>
              </a:rPr>
              <a:t> </a:t>
            </a:r>
            <a:endParaRPr lang="ru-RU" sz="1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26852"/>
            <a:ext cx="8784976" cy="4616648"/>
          </a:xfrm>
          <a:prstGeom prst="rect">
            <a:avLst/>
          </a:prstGeom>
          <a:noFill/>
          <a:ln>
            <a:solidFill>
              <a:srgbClr val="00518E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1.</a:t>
            </a:r>
            <a:r>
              <a:rPr lang="ru-RU" sz="1400" b="1" dirty="0"/>
              <a:t> </a:t>
            </a:r>
            <a:r>
              <a:rPr lang="ru-RU" sz="1200" b="1" dirty="0"/>
              <a:t>Система субсидирования переводится на новый цифровой формат </a:t>
            </a:r>
            <a:r>
              <a:rPr lang="ru-RU" sz="1100" b="1" dirty="0"/>
              <a:t>(</a:t>
            </a:r>
            <a:r>
              <a:rPr lang="ru-RU" sz="1100" i="1" dirty="0"/>
              <a:t>вместо нынешней частной информационной системы субсидирования «</a:t>
            </a:r>
            <a:r>
              <a:rPr lang="ru-RU" sz="1100" i="1" dirty="0" err="1"/>
              <a:t>Колдау</a:t>
            </a:r>
            <a:r>
              <a:rPr lang="ru-RU" sz="1100" i="1" dirty="0"/>
              <a:t>» вводится государственная информационная система субсидирования (ГИСС), интегрированная с основными государственными базами данных, услуги которой будут бесплатными для фермеров);</a:t>
            </a:r>
          </a:p>
          <a:p>
            <a:pPr algn="just"/>
            <a:r>
              <a:rPr lang="ru-RU" sz="1200" b="1" dirty="0"/>
              <a:t>2. Нормативы субсидирования будут иметь научное и экономическое основание;</a:t>
            </a:r>
          </a:p>
          <a:p>
            <a:pPr algn="just"/>
            <a:r>
              <a:rPr lang="ru-RU" sz="1200" b="1" dirty="0"/>
              <a:t>3. Процедура согласования постановлений МИО по субсидированию переводится на цифровой формат, что позволит сроки их согласования сократить  с 6 месяцев до 1 месяца;</a:t>
            </a:r>
          </a:p>
          <a:p>
            <a:pPr algn="just"/>
            <a:r>
              <a:rPr lang="ru-RU" sz="1200" b="1" dirty="0"/>
              <a:t>4. Вводится обязательное требование о включении в группу специалистов по осмотру вновь построенных объектов работников областных управлений строительства и архитектуры;</a:t>
            </a:r>
          </a:p>
          <a:p>
            <a:pPr algn="just"/>
            <a:r>
              <a:rPr lang="ru-RU" sz="1200" b="1" dirty="0"/>
              <a:t>5. Отменяются нормы по осуществлению платежей субсидий авансом при импорта племенного скота и  прямых платежей субсидий поставщикам минеральных удобрений и пестицидов посредством переводных заявок;</a:t>
            </a:r>
          </a:p>
          <a:p>
            <a:pPr algn="just"/>
            <a:r>
              <a:rPr lang="ru-RU" sz="1200" b="1" dirty="0"/>
              <a:t>6. Отменяются авансовые платежи при </a:t>
            </a:r>
            <a:r>
              <a:rPr lang="ru-RU" sz="1200" b="1" dirty="0" err="1"/>
              <a:t>инвестсубсидировании</a:t>
            </a:r>
            <a:r>
              <a:rPr lang="ru-RU" sz="1200" b="1" dirty="0"/>
              <a:t>, за исключением для тех субъектов, которые финансируются через дочерние организации НУХ «</a:t>
            </a:r>
            <a:r>
              <a:rPr lang="ru-RU" sz="1200" b="1" dirty="0" err="1"/>
              <a:t>Байтерек</a:t>
            </a:r>
            <a:r>
              <a:rPr lang="ru-RU" sz="1200" b="1" dirty="0"/>
              <a:t>» и банки второго уровня;</a:t>
            </a:r>
          </a:p>
          <a:p>
            <a:pPr algn="just"/>
            <a:r>
              <a:rPr lang="ru-RU" sz="1200" b="1" dirty="0"/>
              <a:t>7. Отменяется субсидирование стоимости вагончиков </a:t>
            </a:r>
            <a:r>
              <a:rPr lang="ru-RU" sz="1100" i="1" dirty="0"/>
              <a:t>(небольшая стоимость, низкий уровень актуальности);</a:t>
            </a:r>
            <a:endParaRPr lang="en-US" sz="1100" i="1" dirty="0"/>
          </a:p>
          <a:p>
            <a:pPr algn="just"/>
            <a:r>
              <a:rPr lang="ru-RU" sz="1100" b="1" dirty="0"/>
              <a:t>8. Отменяется субсидирование </a:t>
            </a:r>
            <a:r>
              <a:rPr lang="ru-RU" sz="1100" b="1" dirty="0" smtClean="0"/>
              <a:t>затрат ревизионных союзов сельскохозяйственных кооперативов по проведению внутреннего аудита;</a:t>
            </a:r>
            <a:endParaRPr lang="ru-RU" sz="1100" b="1" dirty="0"/>
          </a:p>
          <a:p>
            <a:pPr algn="just"/>
            <a:r>
              <a:rPr lang="ru-RU" sz="1200" b="1" dirty="0"/>
              <a:t>9. Отменяется субсидирование строительства искусственного водоема (пруда-копани) для сбора талых вод </a:t>
            </a:r>
          </a:p>
          <a:p>
            <a:pPr algn="just"/>
            <a:r>
              <a:rPr lang="ru-RU" sz="1200" b="1" dirty="0"/>
              <a:t> </a:t>
            </a:r>
            <a:r>
              <a:rPr lang="ru-RU" sz="1100" i="1" dirty="0"/>
              <a:t>(высокий уровень коррупционных рисков и сложность администрирования);</a:t>
            </a:r>
          </a:p>
          <a:p>
            <a:pPr algn="just"/>
            <a:r>
              <a:rPr lang="ru-RU" sz="1200" b="1" dirty="0"/>
              <a:t>10. При строительстве скважин и колодцев для обводнения пастбищ будет субсидироваться только стоимость</a:t>
            </a:r>
          </a:p>
          <a:p>
            <a:pPr algn="just"/>
            <a:r>
              <a:rPr lang="ru-RU" sz="1200" b="1" dirty="0"/>
              <a:t> труб (материалов) и услуг по бурению (строительству)</a:t>
            </a:r>
            <a:r>
              <a:rPr lang="ru-RU" sz="1200" i="1" dirty="0"/>
              <a:t>;</a:t>
            </a:r>
          </a:p>
          <a:p>
            <a:pPr algn="just"/>
            <a:r>
              <a:rPr lang="ru-RU" sz="1200" b="1" dirty="0"/>
              <a:t>11. Отменяется субсидирование рыбного хозяйства </a:t>
            </a:r>
            <a:r>
              <a:rPr lang="ru-RU" sz="1100" i="1" dirty="0"/>
              <a:t>(в связи с переходом этой отрасли в МЭГПР);</a:t>
            </a:r>
          </a:p>
          <a:p>
            <a:pPr algn="just"/>
            <a:r>
              <a:rPr lang="ru-RU" sz="1200" b="1" dirty="0"/>
              <a:t>12. Повышаются нормативы субсидирования специальной семеноводческой </a:t>
            </a:r>
            <a:r>
              <a:rPr lang="ru-RU" sz="1200" i="1" dirty="0"/>
              <a:t>(до 80%), </a:t>
            </a:r>
            <a:r>
              <a:rPr lang="ru-RU" sz="1200" b="1" dirty="0"/>
              <a:t>свекловичной техники</a:t>
            </a:r>
            <a:r>
              <a:rPr lang="ru-RU" sz="1200" i="1" dirty="0"/>
              <a:t> (до 50%)</a:t>
            </a:r>
            <a:r>
              <a:rPr lang="ru-RU" sz="1200" b="1" dirty="0"/>
              <a:t>, а также вводятся дифференцированные нормативы на самоходную сельхозтехнику </a:t>
            </a:r>
            <a:r>
              <a:rPr lang="ru-RU" sz="1100" i="1" dirty="0"/>
              <a:t>(для отечественного производства -30%, импортного производства не имеющую локализацию в РК – 25%, имеющую локализацию в РК -15%) .</a:t>
            </a:r>
          </a:p>
          <a:p>
            <a:pPr algn="just"/>
            <a:r>
              <a:rPr lang="ru-RU" sz="1600" b="1" dirty="0"/>
              <a:t>В целом  из 171 рекомендации Антикора 120 исполняется, 27 – в работе, 5 – исполняется частично, 19 – неисполнимые</a:t>
            </a:r>
            <a:r>
              <a:rPr lang="ru-RU" sz="11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07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02_Theme0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7D6B"/>
      </a:accent1>
      <a:accent2>
        <a:srgbClr val="31A050"/>
      </a:accent2>
      <a:accent3>
        <a:srgbClr val="7CAE3D"/>
      </a:accent3>
      <a:accent4>
        <a:srgbClr val="B1C514"/>
      </a:accent4>
      <a:accent5>
        <a:srgbClr val="72A238"/>
      </a:accent5>
      <a:accent6>
        <a:srgbClr val="319F50"/>
      </a:accent6>
      <a:hlink>
        <a:srgbClr val="FFFFFF"/>
      </a:hlink>
      <a:folHlink>
        <a:srgbClr val="595959"/>
      </a:folHlink>
    </a:clrScheme>
    <a:fontScheme name="Другая 5">
      <a:majorFont>
        <a:latin typeface="Roboto Medium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noFill/>
          <a:round/>
          <a:headEnd/>
          <a:tailEnd/>
        </a:ln>
      </a:spPr>
      <a:bodyPr vert="horz" wrap="none" lIns="91440" tIns="45720" rIns="91440" bIns="45720" numCol="1" rtlCol="0" anchor="ctr" anchorCtr="1" compatLnSpc="1">
        <a:prstTxWarp prst="textNoShape">
          <a:avLst/>
        </a:prstTxWarp>
      </a:bodyPr>
      <a:lstStyle>
        <a:defPPr algn="ctr">
          <a:defRPr sz="12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62252</TotalTime>
  <Words>2505</Words>
  <Application>Microsoft Office PowerPoint</Application>
  <PresentationFormat>Экран (16:9)</PresentationFormat>
  <Paragraphs>338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Roboto Condensed</vt:lpstr>
      <vt:lpstr>Arial</vt:lpstr>
      <vt:lpstr>Wingdings</vt:lpstr>
      <vt:lpstr>Arial Narrow</vt:lpstr>
      <vt:lpstr>Roboto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Салимбаева Айсулу</cp:lastModifiedBy>
  <cp:revision>5441</cp:revision>
  <cp:lastPrinted>2022-11-17T11:31:26Z</cp:lastPrinted>
  <dcterms:created xsi:type="dcterms:W3CDTF">2015-02-17T10:28:40Z</dcterms:created>
  <dcterms:modified xsi:type="dcterms:W3CDTF">2022-12-12T03:20:47Z</dcterms:modified>
</cp:coreProperties>
</file>