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4" r:id="rId2"/>
  </p:sldMasterIdLst>
  <p:notesMasterIdLst>
    <p:notesMasterId r:id="rId15"/>
  </p:notesMasterIdLst>
  <p:handoutMasterIdLst>
    <p:handoutMasterId r:id="rId16"/>
  </p:handoutMasterIdLst>
  <p:sldIdLst>
    <p:sldId id="510" r:id="rId3"/>
    <p:sldId id="542" r:id="rId4"/>
    <p:sldId id="538" r:id="rId5"/>
    <p:sldId id="338" r:id="rId6"/>
    <p:sldId id="1152" r:id="rId7"/>
    <p:sldId id="1151" r:id="rId8"/>
    <p:sldId id="1153" r:id="rId9"/>
    <p:sldId id="1154" r:id="rId10"/>
    <p:sldId id="1149" r:id="rId11"/>
    <p:sldId id="545" r:id="rId12"/>
    <p:sldId id="534" r:id="rId13"/>
    <p:sldId id="286" r:id="rId1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9"/>
    <a:srgbClr val="FFFF00"/>
    <a:srgbClr val="FF0000"/>
    <a:srgbClr val="0099FF"/>
    <a:srgbClr val="9933FF"/>
    <a:srgbClr val="00FF00"/>
    <a:srgbClr val="7F7F7F"/>
    <a:srgbClr val="00B0F0"/>
    <a:srgbClr val="FF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8" autoAdjust="0"/>
    <p:restoredTop sz="64319" autoAdjust="0"/>
  </p:normalViewPr>
  <p:slideViewPr>
    <p:cSldViewPr snapToGrid="0">
      <p:cViewPr varScale="1">
        <p:scale>
          <a:sx n="107" d="100"/>
          <a:sy n="107" d="100"/>
        </p:scale>
        <p:origin x="144" y="2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5"/>
            <a:ext cx="4302555" cy="340808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765" y="5"/>
            <a:ext cx="4302555" cy="340808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r">
              <a:defRPr sz="1200"/>
            </a:lvl1pPr>
          </a:lstStyle>
          <a:p>
            <a:fld id="{1B5FB622-1A8D-4320-A59B-04C56AB073A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6456875"/>
            <a:ext cx="4302555" cy="340808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765" y="6456875"/>
            <a:ext cx="4302555" cy="340808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r">
              <a:defRPr sz="1200"/>
            </a:lvl1pPr>
          </a:lstStyle>
          <a:p>
            <a:fld id="{3A496C03-193C-48A5-B2CC-0E7B07A60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7"/>
            <a:ext cx="4301541" cy="341065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9" y="7"/>
            <a:ext cx="4301541" cy="341065"/>
          </a:xfrm>
          <a:prstGeom prst="rect">
            <a:avLst/>
          </a:prstGeom>
        </p:spPr>
        <p:txBody>
          <a:bodyPr vert="horz" lIns="91884" tIns="45941" rIns="91884" bIns="45941" rtlCol="0"/>
          <a:lstStyle>
            <a:lvl1pPr algn="r">
              <a:defRPr sz="1200"/>
            </a:lvl1pPr>
          </a:lstStyle>
          <a:p>
            <a:fld id="{9A5EBE62-2F05-40A6-9DB1-465C2C48E26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4" tIns="45941" rIns="91884" bIns="45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6"/>
            <a:ext cx="7941310" cy="2676582"/>
          </a:xfrm>
          <a:prstGeom prst="rect">
            <a:avLst/>
          </a:prstGeom>
        </p:spPr>
        <p:txBody>
          <a:bodyPr vert="horz" lIns="91884" tIns="45941" rIns="91884" bIns="459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3" y="6456621"/>
            <a:ext cx="4301541" cy="341065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9" y="6456621"/>
            <a:ext cx="4301541" cy="341065"/>
          </a:xfrm>
          <a:prstGeom prst="rect">
            <a:avLst/>
          </a:prstGeom>
        </p:spPr>
        <p:txBody>
          <a:bodyPr vert="horz" lIns="91884" tIns="45941" rIns="91884" bIns="45941" rtlCol="0" anchor="b"/>
          <a:lstStyle>
            <a:lvl1pPr algn="r">
              <a:defRPr sz="1200"/>
            </a:lvl1pPr>
          </a:lstStyle>
          <a:p>
            <a:fld id="{A1E85537-4093-4201-B65A-427515B3C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9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EC84D-7D39-49E6-85CF-E0054CEEF8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1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6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765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D14D4-2424-4D8E-B1DA-D7C23A8A81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9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1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0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0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DEFF-80FA-4442-B069-8E50CF53B9A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0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C283-88CC-48B7-863C-0E47688731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ED42-75E4-4546-AFA2-021CCAF579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1350-7DAD-498B-BB15-0E5DE97E96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1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593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10812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3B2B5356-D75D-4F42-BCA3-3EA9037841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3377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837EB3C7-4AD3-4741-AF17-C9D8B4CE4C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5942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1C67F7C5-10B0-744C-AE47-1BB7F2C463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8507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32A1A0A-E2A3-F845-BBC3-793DD16C0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01072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FE1C41BC-E172-B044-8023-5C089A5687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3637" y="151937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B6C615F0-3A31-C240-997E-FEC17ECFE1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10812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3881F6F7-9883-E140-9C25-C7AB0977C9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83377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B1F31A74-229A-EF4C-BCE8-7DE84B4ADB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55942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6" name="Рисунок 2">
            <a:extLst>
              <a:ext uri="{FF2B5EF4-FFF2-40B4-BE49-F238E27FC236}">
                <a16:creationId xmlns="" xmlns:a16="http://schemas.microsoft.com/office/drawing/2014/main" id="{3CD5F662-C087-A148-B3BF-1557D6696A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07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7" name="Рисунок 2">
            <a:extLst>
              <a:ext uri="{FF2B5EF4-FFF2-40B4-BE49-F238E27FC236}">
                <a16:creationId xmlns="" xmlns:a16="http://schemas.microsoft.com/office/drawing/2014/main" id="{AEE8F5D1-FA84-E849-A0F8-194E15C7A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01072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8" name="Рисунок 2">
            <a:extLst>
              <a:ext uri="{FF2B5EF4-FFF2-40B4-BE49-F238E27FC236}">
                <a16:creationId xmlns="" xmlns:a16="http://schemas.microsoft.com/office/drawing/2014/main" id="{203EBA19-EF70-4C44-ACAC-C6E2CA4D87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73637" y="254223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9" name="Рисунок 2">
            <a:extLst>
              <a:ext uri="{FF2B5EF4-FFF2-40B4-BE49-F238E27FC236}">
                <a16:creationId xmlns="" xmlns:a16="http://schemas.microsoft.com/office/drawing/2014/main" id="{091600B4-215C-B64B-99D1-199C5DDA24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10812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0" name="Рисунок 2">
            <a:extLst>
              <a:ext uri="{FF2B5EF4-FFF2-40B4-BE49-F238E27FC236}">
                <a16:creationId xmlns="" xmlns:a16="http://schemas.microsoft.com/office/drawing/2014/main" id="{64C4E337-ADD3-BB41-B198-45738D967EF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83377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1" name="Рисунок 2">
            <a:extLst>
              <a:ext uri="{FF2B5EF4-FFF2-40B4-BE49-F238E27FC236}">
                <a16:creationId xmlns="" xmlns:a16="http://schemas.microsoft.com/office/drawing/2014/main" id="{27E259D7-419F-444C-90F8-75E8BCA89F3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55942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2" name="Рисунок 2">
            <a:extLst>
              <a:ext uri="{FF2B5EF4-FFF2-40B4-BE49-F238E27FC236}">
                <a16:creationId xmlns="" xmlns:a16="http://schemas.microsoft.com/office/drawing/2014/main" id="{45C8F71B-F599-8849-AEEB-43D51CE9CC0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28507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3" name="Рисунок 2">
            <a:extLst>
              <a:ext uri="{FF2B5EF4-FFF2-40B4-BE49-F238E27FC236}">
                <a16:creationId xmlns="" xmlns:a16="http://schemas.microsoft.com/office/drawing/2014/main" id="{F02BDC7C-1317-2148-AB84-D5A5F5B7F93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601072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4" name="Рисунок 2">
            <a:extLst>
              <a:ext uri="{FF2B5EF4-FFF2-40B4-BE49-F238E27FC236}">
                <a16:creationId xmlns="" xmlns:a16="http://schemas.microsoft.com/office/drawing/2014/main" id="{6B685AEF-9E1D-084E-868D-7D14C94FA1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3637" y="3565088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61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06" r="9406" b="4609"/>
          <a:stretch/>
        </p:blipFill>
        <p:spPr>
          <a:xfrm>
            <a:off x="1" y="453530"/>
            <a:ext cx="12183668" cy="6404268"/>
          </a:xfrm>
          <a:prstGeom prst="rect">
            <a:avLst/>
          </a:prstGeom>
        </p:spPr>
      </p:pic>
      <p:sp>
        <p:nvSpPr>
          <p:cNvPr id="28" name="TitleRectangle"/>
          <p:cNvSpPr txBox="1">
            <a:spLocks/>
          </p:cNvSpPr>
          <p:nvPr userDrawn="1"/>
        </p:nvSpPr>
        <p:spPr>
          <a:xfrm>
            <a:off x="2837962" y="-8516"/>
            <a:ext cx="9354039" cy="3648611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88000" tIns="1920000" rIns="288000" bIns="144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67" dirty="0">
                <a:solidFill>
                  <a:srgbClr val="00ADEF"/>
                </a:solidFill>
              </a:rPr>
              <a:t>
 </a:t>
            </a:r>
            <a:br>
              <a:rPr lang="en-US" sz="4267" dirty="0">
                <a:solidFill>
                  <a:srgbClr val="00ADEF"/>
                </a:solidFill>
              </a:rPr>
            </a:br>
            <a:endParaRPr lang="en-US" sz="4267" dirty="0">
              <a:solidFill>
                <a:srgbClr val="00ADE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085968" y="1463555"/>
            <a:ext cx="8478152" cy="65659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267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085968" y="2876668"/>
            <a:ext cx="8478152" cy="2872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67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8" y="3225463"/>
            <a:ext cx="8478152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dirty="0">
                <a:solidFill>
                  <a:srgbClr val="FFFFFF"/>
                </a:solidFill>
                <a:latin typeface="Arial"/>
              </a:rPr>
              <a:t>Document type | Date</a:t>
            </a:r>
          </a:p>
        </p:txBody>
      </p:sp>
      <p:sp>
        <p:nvSpPr>
          <p:cNvPr id="27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8" y="6415502"/>
            <a:ext cx="4822213" cy="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107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CONFIDENTIAL AND PROPRIETARY</a:t>
            </a:r>
          </a:p>
          <a:p>
            <a:pPr defTabSz="107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Any use of this material without specific permission of McKinsey &amp; Company is strictly prohibited</a:t>
            </a:r>
          </a:p>
        </p:txBody>
      </p:sp>
      <p:sp>
        <p:nvSpPr>
          <p:cNvPr id="2" name="Working Draft Text" hidden="1"/>
          <p:cNvSpPr txBox="1"/>
          <p:nvPr userDrawn="1"/>
        </p:nvSpPr>
        <p:spPr>
          <a:xfrm>
            <a:off x="8034409" y="6349401"/>
            <a:ext cx="1366080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67" b="1">
                <a:solidFill>
                  <a:srgbClr val="FFFFFF"/>
                </a:solidFill>
              </a:rPr>
              <a:t>WORKING DRAFT</a:t>
            </a:r>
            <a:endParaRPr lang="ru-RU" sz="1067" b="1">
              <a:solidFill>
                <a:srgbClr val="FFFFFF"/>
              </a:solidFill>
            </a:endParaRPr>
          </a:p>
        </p:txBody>
      </p:sp>
      <p:sp>
        <p:nvSpPr>
          <p:cNvPr id="4" name="Working Draft" hidden="1"/>
          <p:cNvSpPr txBox="1"/>
          <p:nvPr userDrawn="1"/>
        </p:nvSpPr>
        <p:spPr>
          <a:xfrm>
            <a:off x="8034409" y="6478981"/>
            <a:ext cx="3805850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>
                <a:solidFill>
                  <a:srgbClr val="FFFFFF"/>
                </a:solidFill>
              </a:rPr>
              <a:t>Last Modified 28/04/2017 17:22 Central Asia Standard Time</a:t>
            </a:r>
            <a:endParaRPr lang="ru-RU" sz="1067">
              <a:solidFill>
                <a:srgbClr val="FFFFFF"/>
              </a:solidFill>
            </a:endParaRPr>
          </a:p>
        </p:txBody>
      </p:sp>
      <p:sp>
        <p:nvSpPr>
          <p:cNvPr id="6" name="Printed" hidden="1"/>
          <p:cNvSpPr txBox="1"/>
          <p:nvPr userDrawn="1"/>
        </p:nvSpPr>
        <p:spPr>
          <a:xfrm>
            <a:off x="8034409" y="6608559"/>
            <a:ext cx="3275256" cy="256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>
                <a:solidFill>
                  <a:srgbClr val="FFFFFF"/>
                </a:solidFill>
              </a:rPr>
              <a:t>Printed 4-сәу-17 14:11 Central Asia Standard Time</a:t>
            </a:r>
            <a:endParaRPr lang="ru-RU" sz="1067">
              <a:solidFill>
                <a:srgbClr val="FFFFFF"/>
              </a:solidFill>
            </a:endParaRPr>
          </a:p>
        </p:txBody>
      </p:sp>
      <p:sp>
        <p:nvSpPr>
          <p:cNvPr id="5" name="doc id"/>
          <p:cNvSpPr txBox="1"/>
          <p:nvPr userDrawn="1"/>
        </p:nvSpPr>
        <p:spPr>
          <a:xfrm>
            <a:off x="11846371" y="64791"/>
            <a:ext cx="65" cy="1642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44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0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1652053" y="6621167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67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FFFFFF"/>
              </a:solidFill>
            </a:endParaRPr>
          </a:p>
        </p:txBody>
      </p:sp>
      <p:sp>
        <p:nvSpPr>
          <p:cNvPr id="16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0170203" y="6621167"/>
            <a:ext cx="134492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770" fontAlgn="base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</a:rPr>
              <a:t>McKinsey &amp; Company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white">
          <a:xfrm>
            <a:off x="11026103" y="37256"/>
            <a:ext cx="863528" cy="1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067" dirty="0">
              <a:solidFill>
                <a:srgbClr val="C5C5C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782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70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4737-6F05-4294-8B41-FE17A53E4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4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77F8-FF1E-4A30-9FF8-DE9B60590F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99-55C8-4703-992D-DEB717CC0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4EA7-4287-4636-B228-E36D516FB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B762-1D22-4DDD-B358-C478FC034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FF1-FD41-483F-9782-91A584A82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9BDE-2721-44E5-A2B4-C1E51EEB00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17F-B2B7-42F7-9F8A-54E0C2D62D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2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6BDC-6FE0-4866-B33B-4765772C17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9" r:id="rId12"/>
    <p:sldLayoutId id="2147483750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6" y="234865"/>
            <a:ext cx="11725484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3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67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6" y="566137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6" y="6396166"/>
            <a:ext cx="11725484" cy="369919"/>
            <a:chOff x="119063" y="6268828"/>
            <a:chExt cx="8618537" cy="36255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8828"/>
              <a:ext cx="8618537" cy="16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470440"/>
              <a:ext cx="7200000" cy="16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812780" indent="-812780" defTabSz="1193770" fontAlgn="base">
                <a:spcBef>
                  <a:spcPct val="0"/>
                </a:spcBef>
                <a:spcAft>
                  <a:spcPct val="0"/>
                </a:spcAft>
                <a:tabLst>
                  <a:tab pos="817013" algn="l"/>
                </a:tabLst>
              </a:pPr>
              <a:r>
                <a:rPr lang="en-US" sz="1067" dirty="0">
                  <a:solidFill>
                    <a:srgbClr val="808080"/>
                  </a:solidFill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143629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126185"/>
            <a:ext cx="5801189" cy="675434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265043" y="291555"/>
            <a:ext cx="622414" cy="191912"/>
            <a:chOff x="8283284" y="285750"/>
            <a:chExt cx="457491" cy="1880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83284" y="285750"/>
              <a:ext cx="457491" cy="1880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067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83284" y="285750"/>
              <a:ext cx="0" cy="1880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83284" y="473841"/>
              <a:ext cx="457491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 userDrawn="1"/>
        </p:nvSpPr>
        <p:spPr>
          <a:xfrm>
            <a:off x="11479249" y="6307691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000000"/>
              </a:solidFill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0214" y="285077"/>
            <a:ext cx="1028445" cy="1075530"/>
            <a:chOff x="7835905" y="279400"/>
            <a:chExt cx="755934" cy="1054119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1438" y="285076"/>
            <a:ext cx="1447443" cy="803414"/>
            <a:chOff x="7540629" y="279400"/>
            <a:chExt cx="1063909" cy="78742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solidFill>
                  <a:srgbClr val="000000"/>
                </a:solidFill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69508" y="255920"/>
            <a:ext cx="1119156" cy="1378425"/>
            <a:chOff x="7769225" y="250825"/>
            <a:chExt cx="822609" cy="1350984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33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193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770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5" name="Working Draft" hidden="1"/>
          <p:cNvSpPr txBox="1"/>
          <p:nvPr userDrawn="1"/>
        </p:nvSpPr>
        <p:spPr>
          <a:xfrm rot="5400000">
            <a:off x="10809812" y="2516524"/>
            <a:ext cx="259159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</a:rPr>
              <a:t>Last Modified 28/04/2017 17:22 Central Asia Standard Time</a:t>
            </a:r>
            <a:endParaRPr lang="ru-RU" sz="800">
              <a:solidFill>
                <a:srgbClr val="808080"/>
              </a:solidFill>
            </a:endParaRPr>
          </a:p>
        </p:txBody>
      </p:sp>
      <p:sp>
        <p:nvSpPr>
          <p:cNvPr id="7" name="Printed" hidden="1"/>
          <p:cNvSpPr txBox="1"/>
          <p:nvPr userDrawn="1"/>
        </p:nvSpPr>
        <p:spPr>
          <a:xfrm rot="5400000">
            <a:off x="11457711" y="4398663"/>
            <a:ext cx="129579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</a:rPr>
              <a:t>Printed 4-сәу-17 14:11 Central Asia Standard Time</a:t>
            </a:r>
            <a:endParaRPr lang="ru-RU" sz="800">
              <a:solidFill>
                <a:srgbClr val="808080"/>
              </a:solidFill>
            </a:endParaRPr>
          </a:p>
        </p:txBody>
      </p: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11748750" y="6584086"/>
            <a:ext cx="209993" cy="2051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2C328C1-A84F-4A39-A664-DBA00541A8C6}" type="slidenum">
              <a:rPr sz="1333">
                <a:solidFill>
                  <a:srgbClr val="808080"/>
                </a:solidFill>
              </a:rPr>
              <a:pPr/>
              <a:t>‹#›</a:t>
            </a:fld>
            <a:endParaRPr sz="1333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sldNum="0" hdr="0" ftr="0" dt="0"/>
  <p:txStyles>
    <p:titleStyle>
      <a:lvl1pPr algn="l" defTabSz="1193770" rtl="0" eaLnBrk="1" fontAlgn="base" hangingPunct="1">
        <a:spcBef>
          <a:spcPct val="0"/>
        </a:spcBef>
        <a:spcAft>
          <a:spcPct val="0"/>
        </a:spcAft>
        <a:tabLst>
          <a:tab pos="359824" algn="l"/>
        </a:tabLst>
        <a:defRPr sz="2667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585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170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754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339" algn="l" defTabSz="119377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867" baseline="0">
          <a:solidFill>
            <a:schemeClr val="tx1"/>
          </a:solidFill>
          <a:latin typeface="+mn-lt"/>
          <a:ea typeface="+mn-ea"/>
          <a:cs typeface="+mn-cs"/>
        </a:defRPr>
      </a:lvl1pPr>
      <a:lvl2pPr marL="258227" indent="-256111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67" baseline="0">
          <a:solidFill>
            <a:schemeClr val="tx1"/>
          </a:solidFill>
          <a:latin typeface="+mn-lt"/>
        </a:defRPr>
      </a:lvl2pPr>
      <a:lvl3pPr marL="609585" indent="-34924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67" baseline="0">
          <a:solidFill>
            <a:schemeClr val="tx1"/>
          </a:solidFill>
          <a:latin typeface="+mn-lt"/>
        </a:defRPr>
      </a:lvl3pPr>
      <a:lvl4pPr marL="819130" indent="-207428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67" baseline="0">
          <a:solidFill>
            <a:schemeClr val="tx1"/>
          </a:solidFill>
          <a:latin typeface="+mn-lt"/>
        </a:defRPr>
      </a:lvl4pPr>
      <a:lvl5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67" baseline="0">
          <a:solidFill>
            <a:schemeClr val="tx1"/>
          </a:solidFill>
          <a:latin typeface="+mn-lt"/>
        </a:defRPr>
      </a:lvl5pPr>
      <a:lvl6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www.google.ru/url?sa=i&amp;source=images&amp;cd=&amp;ved=2ahUKEwjEl7DayP3cAhUjQJoKHbLZB6wQjRx6BAgBEAU&amp;url=http://www.onlygfx.com/10-graduation-silhouette-png-transparent/&amp;psig=AOvVaw2S4tdgp4oQYxsKU4h82uVR&amp;ust=1534920951020939" TargetMode="Externa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78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4356" y="2595765"/>
            <a:ext cx="7512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Еңбек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нарығында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сұранысқа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ие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жоғары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медициналық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білімі</a:t>
            </a:r>
            <a:r>
              <a:rPr lang="ru-RU" sz="2800" b="1" dirty="0" smtClean="0">
                <a:solidFill>
                  <a:srgbClr val="002060"/>
                </a:solidFill>
              </a:rPr>
              <a:t> бар </a:t>
            </a:r>
            <a:r>
              <a:rPr lang="ru-RU" sz="2800" b="1" dirty="0" err="1" smtClean="0">
                <a:solidFill>
                  <a:srgbClr val="002060"/>
                </a:solidFill>
              </a:rPr>
              <a:t>мамандарды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даярлау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сапасын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арттыру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682" name="Picture 2" descr="Студенты-медики получат дополнительную выплату за помощь в борьбе с  коронавирус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78" y="2302799"/>
            <a:ext cx="3575704" cy="1988986"/>
          </a:xfrm>
          <a:prstGeom prst="rect">
            <a:avLst/>
          </a:prstGeom>
          <a:noFill/>
        </p:spPr>
      </p:pic>
      <p:sp>
        <p:nvSpPr>
          <p:cNvPr id="7" name="Текст 1"/>
          <p:cNvSpPr txBox="1">
            <a:spLocks/>
          </p:cNvSpPr>
          <p:nvPr/>
        </p:nvSpPr>
        <p:spPr>
          <a:xfrm>
            <a:off x="953180" y="5911101"/>
            <a:ext cx="10285640" cy="61843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Астана қ.</a:t>
            </a:r>
            <a:r>
              <a:rPr lang="ru-RU" sz="2000" b="1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sz="2000" b="1" smtClean="0">
                <a:solidFill>
                  <a:srgbClr val="002060"/>
                </a:solidFill>
                <a:cs typeface="Arial" pitchFamily="34" charset="0"/>
              </a:rPr>
              <a:t>26.12.2022 </a:t>
            </a: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ж.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26" y="92054"/>
            <a:ext cx="1535922" cy="1587118"/>
          </a:xfrm>
          <a:prstGeom prst="rect">
            <a:avLst/>
          </a:prstGeom>
        </p:spPr>
      </p:pic>
      <p:pic>
        <p:nvPicPr>
          <p:cNvPr id="2" name="Picture 19" descr="C:\Users\daurenbekov_a\Downloads\DENI SAU ŪLT logo 1.png">
            <a:extLst>
              <a:ext uri="{FF2B5EF4-FFF2-40B4-BE49-F238E27FC236}">
                <a16:creationId xmlns="" xmlns:a16="http://schemas.microsoft.com/office/drawing/2014/main" id="{6B5BD4B3-8A74-F127-0540-E8FFF5A6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19" y="14514"/>
            <a:ext cx="1631690" cy="15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6019A1A-B7FB-4729-A8FA-836EAEE73B06}"/>
              </a:ext>
            </a:extLst>
          </p:cNvPr>
          <p:cNvSpPr/>
          <p:nvPr/>
        </p:nvSpPr>
        <p:spPr>
          <a:xfrm>
            <a:off x="6415440" y="4778278"/>
            <a:ext cx="53815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err="1" smtClean="0"/>
              <a:t>Денсаулық сақтау Вице-министрі</a:t>
            </a:r>
            <a:r>
              <a:rPr lang="ru-RU" b="1" i="1" dirty="0" smtClean="0"/>
              <a:t> </a:t>
            </a:r>
            <a:endParaRPr lang="ru-RU" b="1" dirty="0" smtClean="0"/>
          </a:p>
          <a:p>
            <a:pPr algn="r"/>
            <a:r>
              <a:rPr lang="ru-RU" b="1" i="1" dirty="0" smtClean="0"/>
              <a:t>Ж.Қ. </a:t>
            </a:r>
            <a:r>
              <a:rPr lang="ru-RU" b="1" i="1" dirty="0" err="1" smtClean="0"/>
              <a:t>Бүркітбаев</a:t>
            </a:r>
            <a:endParaRPr lang="ru-RU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="" xmlns:a16="http://schemas.microsoft.com/office/drawing/2014/main" id="{84B2C0FF-26F8-AD39-91F9-4E84764F612F}"/>
              </a:ext>
            </a:extLst>
          </p:cNvPr>
          <p:cNvSpPr/>
          <p:nvPr/>
        </p:nvSpPr>
        <p:spPr>
          <a:xfrm>
            <a:off x="1931159" y="200454"/>
            <a:ext cx="8313603" cy="796539"/>
          </a:xfrm>
          <a:prstGeom prst="roundRect">
            <a:avLst>
              <a:gd name="adj" fmla="val 50000"/>
            </a:avLst>
          </a:prstGeom>
          <a:solidFill>
            <a:srgbClr val="E7EAF3">
              <a:alpha val="46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Республикасының денсаулық сақтау Министрлігі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2987734" y="-435934"/>
            <a:ext cx="8389104" cy="1189702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Сапаны одан әрі арттыру жөніндегі шаралар</a:t>
            </a:r>
            <a:endParaRPr lang="kk-KZ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79956"/>
              </p:ext>
            </p:extLst>
          </p:nvPr>
        </p:nvGraphicFramePr>
        <p:xfrm>
          <a:off x="443620" y="1070207"/>
          <a:ext cx="11532070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8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3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455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Тапсырма</a:t>
                      </a: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: 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Ұсынылған шешімдер</a:t>
                      </a: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: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714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Реттелетін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кәсіптерге қойылатын талаптарға сәйкес мамандарды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даярлауға қойылатын біліктілік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талаптарын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қамтамасыз ету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Жоғары және жоғары оқу орнынан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кейінгі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білімі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бар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кадрларды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даярлау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бағыттарының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Жіктеуішіне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(ҚР БҒМ 2018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жылғы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қазандағы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569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бұйрығы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реттелетін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базалық мамандықтардың атаулары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енгізу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ҒжБМ-мен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бірлесіп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).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Денсаулық сақтау кадрларын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даярлау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бағыттары бойынша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білім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беру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қызметіне қойылатын әртүрлі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талаптарын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айқындау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ru-RU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Қазақстан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 Республикасы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Білім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және ғылым министрінің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жылғы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17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маусымдағы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№ 391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бұйрығы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).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687144">
                <a:tc>
                  <a:txBody>
                    <a:bodyPr/>
                    <a:lstStyle/>
                    <a:p>
                      <a:r>
                        <a:rPr lang="kk-K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Дәрігерлердің 6 жылдық базалық дайындығында (үздіксіз интеграцияланған медициналық білім беру) шамамен 1 жыл (56 кредит) жалпы білім беру пәндері алады, бұл халықаралық тәжірибеге сәйкес шамадан тыс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Үздіксіз интеграцияланған медициналық білім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беру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бағдарламалары түлектерінің құзыреттілігін ескере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отырып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беретін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пәндер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циклінің көлемін дәрігерлерді даярлау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кезінде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академиялық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кредитке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төмендетуді ұсынамыз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743" y="1653364"/>
            <a:ext cx="10390123" cy="3801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Дүниежүзілік медициналық білім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федерациясының стандарттарына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сәйкес келетін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бағдарламалары арқылы денсаулық сақтау кадрларын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сапалы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медициналық қызмет көрсетуге қабілетті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қызметкерлерінің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жаңа буынын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дайындайтын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боламыз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Қазақстандық медициналық білім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шетелдегі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медициналық жоғары оқу орындары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танымалдылығын арттыру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шетелдік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халықаралық білім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кеңістігіне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біріктіріледі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кадрлармен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4287" y="139665"/>
            <a:ext cx="11519276" cy="66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39" tIns="60919" rIns="121839" bIns="609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919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Күтілетін нәтижелер: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image.obmen.ru/img/files/putev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8" y="3744339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image.obmen.ru/img/files/putev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8" y="2885736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image.obmen.ru/img/files/putev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9" y="1714350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sp>
        <p:nvSpPr>
          <p:cNvPr id="14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11</a:t>
            </a:r>
            <a:endParaRPr lang="en-US" dirty="0"/>
          </a:p>
        </p:txBody>
      </p:sp>
      <p:pic>
        <p:nvPicPr>
          <p:cNvPr id="2" name="Picture 6" descr="http://image.obmen.ru/img/files/putevki.jpg">
            <a:extLst>
              <a:ext uri="{FF2B5EF4-FFF2-40B4-BE49-F238E27FC236}">
                <a16:creationId xmlns="" xmlns:a16="http://schemas.microsoft.com/office/drawing/2014/main" id="{4EF5289A-7B87-7FBE-0245-2B861137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14" y="4871933"/>
            <a:ext cx="341323" cy="3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Title text slide"/>
          <p:cNvSpPr txBox="1"/>
          <p:nvPr/>
        </p:nvSpPr>
        <p:spPr>
          <a:xfrm>
            <a:off x="-643741" y="2845663"/>
            <a:ext cx="9738358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indent="20638" algn="ctr"/>
            <a:r>
              <a:rPr lang="ru-RU" sz="54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endParaRPr lang="ru-RU" sz="54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0638" algn="ctr"/>
            <a:r>
              <a:rPr lang="ru-RU" sz="54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5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B48BB5B-78CB-4FBF-B312-AE1FA3BD77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3638" y="1689578"/>
            <a:ext cx="925403" cy="956249"/>
          </a:xfrm>
          <a:prstGeom prst="rect">
            <a:avLst/>
          </a:prstGeom>
        </p:spPr>
      </p:pic>
      <p:pic>
        <p:nvPicPr>
          <p:cNvPr id="11" name="Picture 19" descr="C:\Users\daurenbekov_a\Downloads\DENI SAU ŪLT logo 1.png">
            <a:extLst>
              <a:ext uri="{FF2B5EF4-FFF2-40B4-BE49-F238E27FC236}">
                <a16:creationId xmlns="" xmlns:a16="http://schemas.microsoft.com/office/drawing/2014/main" id="{B11D8A9D-FD5E-4B90-9AAD-2FEB9DA2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89" y="1689578"/>
            <a:ext cx="1002495" cy="9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0F5ADB-BCED-4103-868D-0B5FFB1E53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r="28906"/>
          <a:stretch/>
        </p:blipFill>
        <p:spPr>
          <a:xfrm>
            <a:off x="7543800" y="0"/>
            <a:ext cx="4648200" cy="6858000"/>
          </a:xfrm>
          <a:prstGeom prst="parallelogram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43" y="0"/>
            <a:ext cx="10350967" cy="23527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  <a:t>Денсаулық сақтау саласындағы білім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Pompiere"/>
                <a:cs typeface="Arial" panose="020B0604020202020204" pitchFamily="34" charset="0"/>
              </a:rPr>
              <a:t>және ғылым ұйымдары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5174" y="951372"/>
            <a:ext cx="3552383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МЕДИЦИНАЛЫҚ ЖОО, ҒЗИ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ҰО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226" y="1805288"/>
            <a:ext cx="6096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Жоғары оқу орындары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(15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):</a:t>
            </a:r>
          </a:p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ЖООлар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ҚР ДСМ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ведомстволық бағынысты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мемлекеттік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емес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ЖОО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факультет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көпсалалы университеттер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құрамында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112" y="422404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Ұлттық орталықтар,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ҒЗИ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резидентура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бағдарламаларын іске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асыратын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(14):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90600" lvl="1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ҒЗИ, ҰО, ҚР ДСМ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ведомстволық бағынысты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90600" lvl="1" indent="-285750" defTabSz="250607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мемлекеттік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емес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ҒЗИ, ҰО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9086" y="922777"/>
            <a:ext cx="5485797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Ағымдағы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КОНТИНГЕНТ / 2022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жылғы шығарылым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</a:p>
        </p:txBody>
      </p:sp>
      <p:sp>
        <p:nvSpPr>
          <p:cNvPr id="31" name="Полилиния: фигура 6">
            <a:extLst>
              <a:ext uri="{FF2B5EF4-FFF2-40B4-BE49-F238E27FC236}">
                <a16:creationId xmlns="" xmlns:a16="http://schemas.microsoft.com/office/drawing/2014/main" id="{6EDDF004-F236-2423-1D7E-8D8F147CD3BF}"/>
              </a:ext>
            </a:extLst>
          </p:cNvPr>
          <p:cNvSpPr/>
          <p:nvPr/>
        </p:nvSpPr>
        <p:spPr>
          <a:xfrm>
            <a:off x="303641" y="890984"/>
            <a:ext cx="5819573" cy="480705"/>
          </a:xfrm>
          <a:custGeom>
            <a:avLst/>
            <a:gdLst>
              <a:gd name="connsiteX0" fmla="*/ 253618 w 4422628"/>
              <a:gd name="connsiteY0" fmla="*/ 0 h 512062"/>
              <a:gd name="connsiteX1" fmla="*/ 1215643 w 4422628"/>
              <a:gd name="connsiteY1" fmla="*/ 0 h 512062"/>
              <a:gd name="connsiteX2" fmla="*/ 1322829 w 4422628"/>
              <a:gd name="connsiteY2" fmla="*/ 0 h 512062"/>
              <a:gd name="connsiteX3" fmla="*/ 2284855 w 4422628"/>
              <a:gd name="connsiteY3" fmla="*/ 0 h 512062"/>
              <a:gd name="connsiteX4" fmla="*/ 2307462 w 4422628"/>
              <a:gd name="connsiteY4" fmla="*/ 2301 h 512062"/>
              <a:gd name="connsiteX5" fmla="*/ 2330068 w 4422628"/>
              <a:gd name="connsiteY5" fmla="*/ 0 h 512062"/>
              <a:gd name="connsiteX6" fmla="*/ 3099798 w 4422628"/>
              <a:gd name="connsiteY6" fmla="*/ 0 h 512062"/>
              <a:gd name="connsiteX7" fmla="*/ 3399280 w 4422628"/>
              <a:gd name="connsiteY7" fmla="*/ 0 h 512062"/>
              <a:gd name="connsiteX8" fmla="*/ 4169010 w 4422628"/>
              <a:gd name="connsiteY8" fmla="*/ 0 h 512062"/>
              <a:gd name="connsiteX9" fmla="*/ 4422628 w 4422628"/>
              <a:gd name="connsiteY9" fmla="*/ 256031 h 512062"/>
              <a:gd name="connsiteX10" fmla="*/ 4169010 w 4422628"/>
              <a:gd name="connsiteY10" fmla="*/ 512062 h 512062"/>
              <a:gd name="connsiteX11" fmla="*/ 3399280 w 4422628"/>
              <a:gd name="connsiteY11" fmla="*/ 512062 h 512062"/>
              <a:gd name="connsiteX12" fmla="*/ 3099798 w 4422628"/>
              <a:gd name="connsiteY12" fmla="*/ 512062 h 512062"/>
              <a:gd name="connsiteX13" fmla="*/ 2330068 w 4422628"/>
              <a:gd name="connsiteY13" fmla="*/ 512062 h 512062"/>
              <a:gd name="connsiteX14" fmla="*/ 2307462 w 4422628"/>
              <a:gd name="connsiteY14" fmla="*/ 509761 h 512062"/>
              <a:gd name="connsiteX15" fmla="*/ 2284855 w 4422628"/>
              <a:gd name="connsiteY15" fmla="*/ 512062 h 512062"/>
              <a:gd name="connsiteX16" fmla="*/ 1322829 w 4422628"/>
              <a:gd name="connsiteY16" fmla="*/ 512062 h 512062"/>
              <a:gd name="connsiteX17" fmla="*/ 1215643 w 4422628"/>
              <a:gd name="connsiteY17" fmla="*/ 512062 h 512062"/>
              <a:gd name="connsiteX18" fmla="*/ 253618 w 4422628"/>
              <a:gd name="connsiteY18" fmla="*/ 512062 h 512062"/>
              <a:gd name="connsiteX19" fmla="*/ 0 w 4422628"/>
              <a:gd name="connsiteY19" fmla="*/ 256031 h 512062"/>
              <a:gd name="connsiteX20" fmla="*/ 253618 w 4422628"/>
              <a:gd name="connsiteY20" fmla="*/ 0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628" h="512062">
                <a:moveTo>
                  <a:pt x="253618" y="0"/>
                </a:moveTo>
                <a:lnTo>
                  <a:pt x="1215643" y="0"/>
                </a:lnTo>
                <a:lnTo>
                  <a:pt x="1322829" y="0"/>
                </a:lnTo>
                <a:lnTo>
                  <a:pt x="2284855" y="0"/>
                </a:lnTo>
                <a:lnTo>
                  <a:pt x="2307462" y="2301"/>
                </a:lnTo>
                <a:lnTo>
                  <a:pt x="2330068" y="0"/>
                </a:lnTo>
                <a:lnTo>
                  <a:pt x="3099798" y="0"/>
                </a:lnTo>
                <a:lnTo>
                  <a:pt x="3399280" y="0"/>
                </a:lnTo>
                <a:lnTo>
                  <a:pt x="4169010" y="0"/>
                </a:lnTo>
                <a:cubicBezTo>
                  <a:pt x="4309065" y="0"/>
                  <a:pt x="4422628" y="114621"/>
                  <a:pt x="4422628" y="256031"/>
                </a:cubicBezTo>
                <a:cubicBezTo>
                  <a:pt x="4422628" y="397441"/>
                  <a:pt x="4309065" y="512062"/>
                  <a:pt x="4169010" y="512062"/>
                </a:cubicBezTo>
                <a:lnTo>
                  <a:pt x="3399280" y="512062"/>
                </a:lnTo>
                <a:lnTo>
                  <a:pt x="3099798" y="512062"/>
                </a:lnTo>
                <a:lnTo>
                  <a:pt x="2330068" y="512062"/>
                </a:lnTo>
                <a:lnTo>
                  <a:pt x="2307462" y="509761"/>
                </a:lnTo>
                <a:lnTo>
                  <a:pt x="2284855" y="512062"/>
                </a:lnTo>
                <a:lnTo>
                  <a:pt x="1322829" y="512062"/>
                </a:lnTo>
                <a:lnTo>
                  <a:pt x="1215643" y="512062"/>
                </a:lnTo>
                <a:lnTo>
                  <a:pt x="253618" y="512062"/>
                </a:lnTo>
                <a:cubicBezTo>
                  <a:pt x="113562" y="512062"/>
                  <a:pt x="0" y="397441"/>
                  <a:pt x="0" y="256031"/>
                </a:cubicBezTo>
                <a:cubicBezTo>
                  <a:pt x="0" y="114621"/>
                  <a:pt x="113562" y="0"/>
                  <a:pt x="253618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56470" y="1736979"/>
            <a:ext cx="46441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Бакалавриат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47 552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401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Интернатура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9 133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4 423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Резидентура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5 946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2 111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Магистратура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617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372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Докторантура –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473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143</a:t>
            </a:r>
          </a:p>
        </p:txBody>
      </p:sp>
      <p:sp>
        <p:nvSpPr>
          <p:cNvPr id="33" name="Полилиния: фигура 6">
            <a:extLst>
              <a:ext uri="{FF2B5EF4-FFF2-40B4-BE49-F238E27FC236}">
                <a16:creationId xmlns="" xmlns:a16="http://schemas.microsoft.com/office/drawing/2014/main" id="{6EDDF004-F236-2423-1D7E-8D8F147CD3BF}"/>
              </a:ext>
            </a:extLst>
          </p:cNvPr>
          <p:cNvSpPr/>
          <p:nvPr/>
        </p:nvSpPr>
        <p:spPr>
          <a:xfrm>
            <a:off x="6516227" y="903362"/>
            <a:ext cx="5598656" cy="480705"/>
          </a:xfrm>
          <a:custGeom>
            <a:avLst/>
            <a:gdLst>
              <a:gd name="connsiteX0" fmla="*/ 253618 w 4422628"/>
              <a:gd name="connsiteY0" fmla="*/ 0 h 512062"/>
              <a:gd name="connsiteX1" fmla="*/ 1215643 w 4422628"/>
              <a:gd name="connsiteY1" fmla="*/ 0 h 512062"/>
              <a:gd name="connsiteX2" fmla="*/ 1322829 w 4422628"/>
              <a:gd name="connsiteY2" fmla="*/ 0 h 512062"/>
              <a:gd name="connsiteX3" fmla="*/ 2284855 w 4422628"/>
              <a:gd name="connsiteY3" fmla="*/ 0 h 512062"/>
              <a:gd name="connsiteX4" fmla="*/ 2307462 w 4422628"/>
              <a:gd name="connsiteY4" fmla="*/ 2301 h 512062"/>
              <a:gd name="connsiteX5" fmla="*/ 2330068 w 4422628"/>
              <a:gd name="connsiteY5" fmla="*/ 0 h 512062"/>
              <a:gd name="connsiteX6" fmla="*/ 3099798 w 4422628"/>
              <a:gd name="connsiteY6" fmla="*/ 0 h 512062"/>
              <a:gd name="connsiteX7" fmla="*/ 3399280 w 4422628"/>
              <a:gd name="connsiteY7" fmla="*/ 0 h 512062"/>
              <a:gd name="connsiteX8" fmla="*/ 4169010 w 4422628"/>
              <a:gd name="connsiteY8" fmla="*/ 0 h 512062"/>
              <a:gd name="connsiteX9" fmla="*/ 4422628 w 4422628"/>
              <a:gd name="connsiteY9" fmla="*/ 256031 h 512062"/>
              <a:gd name="connsiteX10" fmla="*/ 4169010 w 4422628"/>
              <a:gd name="connsiteY10" fmla="*/ 512062 h 512062"/>
              <a:gd name="connsiteX11" fmla="*/ 3399280 w 4422628"/>
              <a:gd name="connsiteY11" fmla="*/ 512062 h 512062"/>
              <a:gd name="connsiteX12" fmla="*/ 3099798 w 4422628"/>
              <a:gd name="connsiteY12" fmla="*/ 512062 h 512062"/>
              <a:gd name="connsiteX13" fmla="*/ 2330068 w 4422628"/>
              <a:gd name="connsiteY13" fmla="*/ 512062 h 512062"/>
              <a:gd name="connsiteX14" fmla="*/ 2307462 w 4422628"/>
              <a:gd name="connsiteY14" fmla="*/ 509761 h 512062"/>
              <a:gd name="connsiteX15" fmla="*/ 2284855 w 4422628"/>
              <a:gd name="connsiteY15" fmla="*/ 512062 h 512062"/>
              <a:gd name="connsiteX16" fmla="*/ 1322829 w 4422628"/>
              <a:gd name="connsiteY16" fmla="*/ 512062 h 512062"/>
              <a:gd name="connsiteX17" fmla="*/ 1215643 w 4422628"/>
              <a:gd name="connsiteY17" fmla="*/ 512062 h 512062"/>
              <a:gd name="connsiteX18" fmla="*/ 253618 w 4422628"/>
              <a:gd name="connsiteY18" fmla="*/ 512062 h 512062"/>
              <a:gd name="connsiteX19" fmla="*/ 0 w 4422628"/>
              <a:gd name="connsiteY19" fmla="*/ 256031 h 512062"/>
              <a:gd name="connsiteX20" fmla="*/ 253618 w 4422628"/>
              <a:gd name="connsiteY20" fmla="*/ 0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628" h="512062">
                <a:moveTo>
                  <a:pt x="253618" y="0"/>
                </a:moveTo>
                <a:lnTo>
                  <a:pt x="1215643" y="0"/>
                </a:lnTo>
                <a:lnTo>
                  <a:pt x="1322829" y="0"/>
                </a:lnTo>
                <a:lnTo>
                  <a:pt x="2284855" y="0"/>
                </a:lnTo>
                <a:lnTo>
                  <a:pt x="2307462" y="2301"/>
                </a:lnTo>
                <a:lnTo>
                  <a:pt x="2330068" y="0"/>
                </a:lnTo>
                <a:lnTo>
                  <a:pt x="3099798" y="0"/>
                </a:lnTo>
                <a:lnTo>
                  <a:pt x="3399280" y="0"/>
                </a:lnTo>
                <a:lnTo>
                  <a:pt x="4169010" y="0"/>
                </a:lnTo>
                <a:cubicBezTo>
                  <a:pt x="4309065" y="0"/>
                  <a:pt x="4422628" y="114621"/>
                  <a:pt x="4422628" y="256031"/>
                </a:cubicBezTo>
                <a:cubicBezTo>
                  <a:pt x="4422628" y="397441"/>
                  <a:pt x="4309065" y="512062"/>
                  <a:pt x="4169010" y="512062"/>
                </a:cubicBezTo>
                <a:lnTo>
                  <a:pt x="3399280" y="512062"/>
                </a:lnTo>
                <a:lnTo>
                  <a:pt x="3099798" y="512062"/>
                </a:lnTo>
                <a:lnTo>
                  <a:pt x="2330068" y="512062"/>
                </a:lnTo>
                <a:lnTo>
                  <a:pt x="2307462" y="509761"/>
                </a:lnTo>
                <a:lnTo>
                  <a:pt x="2284855" y="512062"/>
                </a:lnTo>
                <a:lnTo>
                  <a:pt x="1322829" y="512062"/>
                </a:lnTo>
                <a:lnTo>
                  <a:pt x="1215643" y="512062"/>
                </a:lnTo>
                <a:lnTo>
                  <a:pt x="253618" y="512062"/>
                </a:lnTo>
                <a:cubicBezTo>
                  <a:pt x="113562" y="512062"/>
                  <a:pt x="0" y="397441"/>
                  <a:pt x="0" y="256031"/>
                </a:cubicBezTo>
                <a:cubicBezTo>
                  <a:pt x="0" y="114621"/>
                  <a:pt x="113562" y="0"/>
                  <a:pt x="253618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08075" y="3783529"/>
            <a:ext cx="175740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Roboto Condensed" panose="02000000000000000000" pitchFamily="2" charset="0"/>
              </a:rPr>
              <a:t>ОҚУ МЕРЗІМІ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12395" y="4515611"/>
            <a:ext cx="46220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Бакалавриат </a:t>
            </a: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4 - 5 </a:t>
            </a:r>
            <a:r>
              <a:rPr lang="kk-KZ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</a:t>
            </a:r>
            <a:endParaRPr lang="kk-KZ" sz="18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Интернатура – 1 - 2 </a:t>
            </a:r>
            <a:r>
              <a:rPr lang="kk-KZ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</a:t>
            </a:r>
            <a:endParaRPr lang="kk-KZ" sz="18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Резидентура – </a:t>
            </a:r>
            <a:r>
              <a:rPr lang="kk-KZ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2-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kk-KZ" sz="18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kk-KZ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</a:t>
            </a:r>
            <a:endParaRPr lang="kk-KZ" sz="18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Магистратура – 1-1,5-2 </a:t>
            </a:r>
            <a:r>
              <a:rPr lang="kk-KZ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</a:t>
            </a:r>
            <a:endParaRPr lang="kk-KZ" sz="18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Докторантура – 3 </a:t>
            </a:r>
            <a:r>
              <a:rPr lang="kk-KZ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</a:t>
            </a:r>
            <a:endParaRPr lang="kk-KZ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Полилиния: фигура 98">
            <a:extLst>
              <a:ext uri="{FF2B5EF4-FFF2-40B4-BE49-F238E27FC236}">
                <a16:creationId xmlns="" xmlns:a16="http://schemas.microsoft.com/office/drawing/2014/main" id="{DB65BFF5-89DC-DD12-EBA9-165EC40E0124}"/>
              </a:ext>
            </a:extLst>
          </p:cNvPr>
          <p:cNvSpPr/>
          <p:nvPr/>
        </p:nvSpPr>
        <p:spPr>
          <a:xfrm>
            <a:off x="240826" y="2478643"/>
            <a:ext cx="275152" cy="719243"/>
          </a:xfrm>
          <a:custGeom>
            <a:avLst/>
            <a:gdLst>
              <a:gd name="connsiteX0" fmla="*/ 212663 w 215920"/>
              <a:gd name="connsiteY0" fmla="*/ 131216 h 279399"/>
              <a:gd name="connsiteX1" fmla="*/ 98363 w 215920"/>
              <a:gd name="connsiteY1" fmla="*/ 4216 h 279399"/>
              <a:gd name="connsiteX2" fmla="*/ 88914 w 215920"/>
              <a:gd name="connsiteY2" fmla="*/ 0 h 279399"/>
              <a:gd name="connsiteX3" fmla="*/ 12714 w 215920"/>
              <a:gd name="connsiteY3" fmla="*/ 0 h 279399"/>
              <a:gd name="connsiteX4" fmla="*/ 1106 w 215920"/>
              <a:gd name="connsiteY4" fmla="*/ 7518 h 279399"/>
              <a:gd name="connsiteX5" fmla="*/ 3265 w 215920"/>
              <a:gd name="connsiteY5" fmla="*/ 21184 h 279399"/>
              <a:gd name="connsiteX6" fmla="*/ 109920 w 215920"/>
              <a:gd name="connsiteY6" fmla="*/ 139700 h 279399"/>
              <a:gd name="connsiteX7" fmla="*/ 3265 w 215920"/>
              <a:gd name="connsiteY7" fmla="*/ 258190 h 279399"/>
              <a:gd name="connsiteX8" fmla="*/ 1106 w 215920"/>
              <a:gd name="connsiteY8" fmla="*/ 271856 h 279399"/>
              <a:gd name="connsiteX9" fmla="*/ 12714 w 215920"/>
              <a:gd name="connsiteY9" fmla="*/ 279399 h 279399"/>
              <a:gd name="connsiteX10" fmla="*/ 88914 w 215920"/>
              <a:gd name="connsiteY10" fmla="*/ 279399 h 279399"/>
              <a:gd name="connsiteX11" fmla="*/ 98363 w 215920"/>
              <a:gd name="connsiteY11" fmla="*/ 275208 h 279399"/>
              <a:gd name="connsiteX12" fmla="*/ 212663 w 215920"/>
              <a:gd name="connsiteY12" fmla="*/ 148209 h 279399"/>
              <a:gd name="connsiteX13" fmla="*/ 212663 w 215920"/>
              <a:gd name="connsiteY13" fmla="*/ 131216 h 2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920" h="279399">
                <a:moveTo>
                  <a:pt x="212663" y="131216"/>
                </a:moveTo>
                <a:lnTo>
                  <a:pt x="98363" y="4216"/>
                </a:lnTo>
                <a:cubicBezTo>
                  <a:pt x="95924" y="1524"/>
                  <a:pt x="92521" y="0"/>
                  <a:pt x="88914" y="0"/>
                </a:cubicBezTo>
                <a:lnTo>
                  <a:pt x="12714" y="0"/>
                </a:lnTo>
                <a:cubicBezTo>
                  <a:pt x="7710" y="0"/>
                  <a:pt x="3164" y="2946"/>
                  <a:pt x="1106" y="7518"/>
                </a:cubicBezTo>
                <a:cubicBezTo>
                  <a:pt x="-926" y="12116"/>
                  <a:pt x="-87" y="17475"/>
                  <a:pt x="3265" y="21184"/>
                </a:cubicBezTo>
                <a:lnTo>
                  <a:pt x="109920" y="139700"/>
                </a:lnTo>
                <a:lnTo>
                  <a:pt x="3265" y="258190"/>
                </a:lnTo>
                <a:cubicBezTo>
                  <a:pt x="-87" y="261924"/>
                  <a:pt x="-951" y="267284"/>
                  <a:pt x="1106" y="271856"/>
                </a:cubicBezTo>
                <a:cubicBezTo>
                  <a:pt x="3164" y="276453"/>
                  <a:pt x="7710" y="279399"/>
                  <a:pt x="12714" y="279399"/>
                </a:cubicBezTo>
                <a:lnTo>
                  <a:pt x="88914" y="279399"/>
                </a:lnTo>
                <a:cubicBezTo>
                  <a:pt x="92521" y="279399"/>
                  <a:pt x="95924" y="277850"/>
                  <a:pt x="98363" y="275208"/>
                </a:cubicBezTo>
                <a:lnTo>
                  <a:pt x="212663" y="148209"/>
                </a:lnTo>
                <a:cubicBezTo>
                  <a:pt x="217006" y="143383"/>
                  <a:pt x="217006" y="136017"/>
                  <a:pt x="212663" y="131216"/>
                </a:cubicBezTo>
                <a:close/>
              </a:path>
            </a:pathLst>
          </a:custGeom>
          <a:solidFill>
            <a:srgbClr val="019CF7"/>
          </a:solidFill>
          <a:ln w="774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200" dirty="0"/>
          </a:p>
        </p:txBody>
      </p:sp>
      <p:sp>
        <p:nvSpPr>
          <p:cNvPr id="44" name="Полилиния: фигура 98">
            <a:extLst>
              <a:ext uri="{FF2B5EF4-FFF2-40B4-BE49-F238E27FC236}">
                <a16:creationId xmlns="" xmlns:a16="http://schemas.microsoft.com/office/drawing/2014/main" id="{DB65BFF5-89DC-DD12-EBA9-165EC40E0124}"/>
              </a:ext>
            </a:extLst>
          </p:cNvPr>
          <p:cNvSpPr/>
          <p:nvPr/>
        </p:nvSpPr>
        <p:spPr>
          <a:xfrm>
            <a:off x="250553" y="4744598"/>
            <a:ext cx="275152" cy="719243"/>
          </a:xfrm>
          <a:custGeom>
            <a:avLst/>
            <a:gdLst>
              <a:gd name="connsiteX0" fmla="*/ 212663 w 215920"/>
              <a:gd name="connsiteY0" fmla="*/ 131216 h 279399"/>
              <a:gd name="connsiteX1" fmla="*/ 98363 w 215920"/>
              <a:gd name="connsiteY1" fmla="*/ 4216 h 279399"/>
              <a:gd name="connsiteX2" fmla="*/ 88914 w 215920"/>
              <a:gd name="connsiteY2" fmla="*/ 0 h 279399"/>
              <a:gd name="connsiteX3" fmla="*/ 12714 w 215920"/>
              <a:gd name="connsiteY3" fmla="*/ 0 h 279399"/>
              <a:gd name="connsiteX4" fmla="*/ 1106 w 215920"/>
              <a:gd name="connsiteY4" fmla="*/ 7518 h 279399"/>
              <a:gd name="connsiteX5" fmla="*/ 3265 w 215920"/>
              <a:gd name="connsiteY5" fmla="*/ 21184 h 279399"/>
              <a:gd name="connsiteX6" fmla="*/ 109920 w 215920"/>
              <a:gd name="connsiteY6" fmla="*/ 139700 h 279399"/>
              <a:gd name="connsiteX7" fmla="*/ 3265 w 215920"/>
              <a:gd name="connsiteY7" fmla="*/ 258190 h 279399"/>
              <a:gd name="connsiteX8" fmla="*/ 1106 w 215920"/>
              <a:gd name="connsiteY8" fmla="*/ 271856 h 279399"/>
              <a:gd name="connsiteX9" fmla="*/ 12714 w 215920"/>
              <a:gd name="connsiteY9" fmla="*/ 279399 h 279399"/>
              <a:gd name="connsiteX10" fmla="*/ 88914 w 215920"/>
              <a:gd name="connsiteY10" fmla="*/ 279399 h 279399"/>
              <a:gd name="connsiteX11" fmla="*/ 98363 w 215920"/>
              <a:gd name="connsiteY11" fmla="*/ 275208 h 279399"/>
              <a:gd name="connsiteX12" fmla="*/ 212663 w 215920"/>
              <a:gd name="connsiteY12" fmla="*/ 148209 h 279399"/>
              <a:gd name="connsiteX13" fmla="*/ 212663 w 215920"/>
              <a:gd name="connsiteY13" fmla="*/ 131216 h 2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920" h="279399">
                <a:moveTo>
                  <a:pt x="212663" y="131216"/>
                </a:moveTo>
                <a:lnTo>
                  <a:pt x="98363" y="4216"/>
                </a:lnTo>
                <a:cubicBezTo>
                  <a:pt x="95924" y="1524"/>
                  <a:pt x="92521" y="0"/>
                  <a:pt x="88914" y="0"/>
                </a:cubicBezTo>
                <a:lnTo>
                  <a:pt x="12714" y="0"/>
                </a:lnTo>
                <a:cubicBezTo>
                  <a:pt x="7710" y="0"/>
                  <a:pt x="3164" y="2946"/>
                  <a:pt x="1106" y="7518"/>
                </a:cubicBezTo>
                <a:cubicBezTo>
                  <a:pt x="-926" y="12116"/>
                  <a:pt x="-87" y="17475"/>
                  <a:pt x="3265" y="21184"/>
                </a:cubicBezTo>
                <a:lnTo>
                  <a:pt x="109920" y="139700"/>
                </a:lnTo>
                <a:lnTo>
                  <a:pt x="3265" y="258190"/>
                </a:lnTo>
                <a:cubicBezTo>
                  <a:pt x="-87" y="261924"/>
                  <a:pt x="-951" y="267284"/>
                  <a:pt x="1106" y="271856"/>
                </a:cubicBezTo>
                <a:cubicBezTo>
                  <a:pt x="3164" y="276453"/>
                  <a:pt x="7710" y="279399"/>
                  <a:pt x="12714" y="279399"/>
                </a:cubicBezTo>
                <a:lnTo>
                  <a:pt x="88914" y="279399"/>
                </a:lnTo>
                <a:cubicBezTo>
                  <a:pt x="92521" y="279399"/>
                  <a:pt x="95924" y="277850"/>
                  <a:pt x="98363" y="275208"/>
                </a:cubicBezTo>
                <a:lnTo>
                  <a:pt x="212663" y="148209"/>
                </a:lnTo>
                <a:cubicBezTo>
                  <a:pt x="217006" y="143383"/>
                  <a:pt x="217006" y="136017"/>
                  <a:pt x="212663" y="131216"/>
                </a:cubicBezTo>
                <a:close/>
              </a:path>
            </a:pathLst>
          </a:custGeom>
          <a:solidFill>
            <a:srgbClr val="019CF7"/>
          </a:solidFill>
          <a:ln w="774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666482" y="2092682"/>
            <a:ext cx="783630" cy="771921"/>
            <a:chOff x="5997429" y="5894962"/>
            <a:chExt cx="783630" cy="771921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0FA948B3-BB14-464C-AE32-F635B5D0FF33}"/>
                </a:ext>
              </a:extLst>
            </p:cNvPr>
            <p:cNvSpPr/>
            <p:nvPr/>
          </p:nvSpPr>
          <p:spPr>
            <a:xfrm>
              <a:off x="5997429" y="5894962"/>
              <a:ext cx="783630" cy="771921"/>
            </a:xfrm>
            <a:prstGeom prst="ellipse">
              <a:avLst/>
            </a:prstGeom>
            <a:gradFill flip="none" rotWithShape="1">
              <a:gsLst>
                <a:gs pos="29000">
                  <a:srgbClr val="072AB3"/>
                </a:gs>
                <a:gs pos="100000">
                  <a:srgbClr val="019CF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5B212AA4-8374-4BAE-8D37-7C00C718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5533" y="6010508"/>
              <a:ext cx="507422" cy="507422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pic>
        <p:nvPicPr>
          <p:cNvPr id="29" name="Picture 36" descr="Картинки по запросу Clipart Graduate Silhouette">
            <a:hlinkClick r:id="rId5"/>
            <a:extLst>
              <a:ext uri="{FF2B5EF4-FFF2-40B4-BE49-F238E27FC236}">
                <a16:creationId xmlns="" xmlns:a16="http://schemas.microsoft.com/office/drawing/2014/main" id="{3E5231AF-AD9B-4E41-8E22-58F007E9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1323303" y="2829687"/>
            <a:ext cx="422382" cy="1348006"/>
          </a:xfrm>
          <a:prstGeom prst="rect">
            <a:avLst/>
          </a:prstGeom>
          <a:noFill/>
          <a:effectLst>
            <a:outerShdw blurRad="76200" dir="13500000" sy="23000" kx="1200000" algn="br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86CB6F-667F-C0F1-C332-486D7A42CA8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826" y="54298"/>
            <a:ext cx="737547" cy="762131"/>
          </a:xfrm>
          <a:prstGeom prst="rect">
            <a:avLst/>
          </a:prstGeom>
        </p:spPr>
      </p:pic>
      <p:sp>
        <p:nvSpPr>
          <p:cNvPr id="9" name="Полилиния: фигура 6">
            <a:extLst>
              <a:ext uri="{FF2B5EF4-FFF2-40B4-BE49-F238E27FC236}">
                <a16:creationId xmlns="" xmlns:a16="http://schemas.microsoft.com/office/drawing/2014/main" id="{0C21CC59-FEFE-2D9C-D1DD-7BF6DFC7EAC0}"/>
              </a:ext>
            </a:extLst>
          </p:cNvPr>
          <p:cNvSpPr/>
          <p:nvPr/>
        </p:nvSpPr>
        <p:spPr>
          <a:xfrm>
            <a:off x="6941032" y="3831202"/>
            <a:ext cx="3930485" cy="480705"/>
          </a:xfrm>
          <a:custGeom>
            <a:avLst/>
            <a:gdLst>
              <a:gd name="connsiteX0" fmla="*/ 253618 w 4422628"/>
              <a:gd name="connsiteY0" fmla="*/ 0 h 512062"/>
              <a:gd name="connsiteX1" fmla="*/ 1215643 w 4422628"/>
              <a:gd name="connsiteY1" fmla="*/ 0 h 512062"/>
              <a:gd name="connsiteX2" fmla="*/ 1322829 w 4422628"/>
              <a:gd name="connsiteY2" fmla="*/ 0 h 512062"/>
              <a:gd name="connsiteX3" fmla="*/ 2284855 w 4422628"/>
              <a:gd name="connsiteY3" fmla="*/ 0 h 512062"/>
              <a:gd name="connsiteX4" fmla="*/ 2307462 w 4422628"/>
              <a:gd name="connsiteY4" fmla="*/ 2301 h 512062"/>
              <a:gd name="connsiteX5" fmla="*/ 2330068 w 4422628"/>
              <a:gd name="connsiteY5" fmla="*/ 0 h 512062"/>
              <a:gd name="connsiteX6" fmla="*/ 3099798 w 4422628"/>
              <a:gd name="connsiteY6" fmla="*/ 0 h 512062"/>
              <a:gd name="connsiteX7" fmla="*/ 3399280 w 4422628"/>
              <a:gd name="connsiteY7" fmla="*/ 0 h 512062"/>
              <a:gd name="connsiteX8" fmla="*/ 4169010 w 4422628"/>
              <a:gd name="connsiteY8" fmla="*/ 0 h 512062"/>
              <a:gd name="connsiteX9" fmla="*/ 4422628 w 4422628"/>
              <a:gd name="connsiteY9" fmla="*/ 256031 h 512062"/>
              <a:gd name="connsiteX10" fmla="*/ 4169010 w 4422628"/>
              <a:gd name="connsiteY10" fmla="*/ 512062 h 512062"/>
              <a:gd name="connsiteX11" fmla="*/ 3399280 w 4422628"/>
              <a:gd name="connsiteY11" fmla="*/ 512062 h 512062"/>
              <a:gd name="connsiteX12" fmla="*/ 3099798 w 4422628"/>
              <a:gd name="connsiteY12" fmla="*/ 512062 h 512062"/>
              <a:gd name="connsiteX13" fmla="*/ 2330068 w 4422628"/>
              <a:gd name="connsiteY13" fmla="*/ 512062 h 512062"/>
              <a:gd name="connsiteX14" fmla="*/ 2307462 w 4422628"/>
              <a:gd name="connsiteY14" fmla="*/ 509761 h 512062"/>
              <a:gd name="connsiteX15" fmla="*/ 2284855 w 4422628"/>
              <a:gd name="connsiteY15" fmla="*/ 512062 h 512062"/>
              <a:gd name="connsiteX16" fmla="*/ 1322829 w 4422628"/>
              <a:gd name="connsiteY16" fmla="*/ 512062 h 512062"/>
              <a:gd name="connsiteX17" fmla="*/ 1215643 w 4422628"/>
              <a:gd name="connsiteY17" fmla="*/ 512062 h 512062"/>
              <a:gd name="connsiteX18" fmla="*/ 253618 w 4422628"/>
              <a:gd name="connsiteY18" fmla="*/ 512062 h 512062"/>
              <a:gd name="connsiteX19" fmla="*/ 0 w 4422628"/>
              <a:gd name="connsiteY19" fmla="*/ 256031 h 512062"/>
              <a:gd name="connsiteX20" fmla="*/ 253618 w 4422628"/>
              <a:gd name="connsiteY20" fmla="*/ 0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628" h="512062">
                <a:moveTo>
                  <a:pt x="253618" y="0"/>
                </a:moveTo>
                <a:lnTo>
                  <a:pt x="1215643" y="0"/>
                </a:lnTo>
                <a:lnTo>
                  <a:pt x="1322829" y="0"/>
                </a:lnTo>
                <a:lnTo>
                  <a:pt x="2284855" y="0"/>
                </a:lnTo>
                <a:lnTo>
                  <a:pt x="2307462" y="2301"/>
                </a:lnTo>
                <a:lnTo>
                  <a:pt x="2330068" y="0"/>
                </a:lnTo>
                <a:lnTo>
                  <a:pt x="3099798" y="0"/>
                </a:lnTo>
                <a:lnTo>
                  <a:pt x="3399280" y="0"/>
                </a:lnTo>
                <a:lnTo>
                  <a:pt x="4169010" y="0"/>
                </a:lnTo>
                <a:cubicBezTo>
                  <a:pt x="4309065" y="0"/>
                  <a:pt x="4422628" y="114621"/>
                  <a:pt x="4422628" y="256031"/>
                </a:cubicBezTo>
                <a:cubicBezTo>
                  <a:pt x="4422628" y="397441"/>
                  <a:pt x="4309065" y="512062"/>
                  <a:pt x="4169010" y="512062"/>
                </a:cubicBezTo>
                <a:lnTo>
                  <a:pt x="3399280" y="512062"/>
                </a:lnTo>
                <a:lnTo>
                  <a:pt x="3099798" y="512062"/>
                </a:lnTo>
                <a:lnTo>
                  <a:pt x="2330068" y="512062"/>
                </a:lnTo>
                <a:lnTo>
                  <a:pt x="2307462" y="509761"/>
                </a:lnTo>
                <a:lnTo>
                  <a:pt x="2284855" y="512062"/>
                </a:lnTo>
                <a:lnTo>
                  <a:pt x="1322829" y="512062"/>
                </a:lnTo>
                <a:lnTo>
                  <a:pt x="1215643" y="512062"/>
                </a:lnTo>
                <a:lnTo>
                  <a:pt x="253618" y="512062"/>
                </a:lnTo>
                <a:cubicBezTo>
                  <a:pt x="113562" y="512062"/>
                  <a:pt x="0" y="397441"/>
                  <a:pt x="0" y="256031"/>
                </a:cubicBezTo>
                <a:cubicBezTo>
                  <a:pt x="0" y="114621"/>
                  <a:pt x="113562" y="0"/>
                  <a:pt x="253618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600" dirty="0"/>
          </a:p>
        </p:txBody>
      </p:sp>
      <p:sp>
        <p:nvSpPr>
          <p:cNvPr id="26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Прямоугольник 230"/>
          <p:cNvSpPr/>
          <p:nvPr/>
        </p:nvSpPr>
        <p:spPr>
          <a:xfrm>
            <a:off x="6077093" y="5271247"/>
            <a:ext cx="5846738" cy="753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Прямоугольник 178"/>
          <p:cNvSpPr/>
          <p:nvPr/>
        </p:nvSpPr>
        <p:spPr>
          <a:xfrm>
            <a:off x="9358169" y="3286220"/>
            <a:ext cx="732215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Прямоугольный треугольник 182"/>
          <p:cNvSpPr/>
          <p:nvPr/>
        </p:nvSpPr>
        <p:spPr>
          <a:xfrm rot="5400000" flipH="1" flipV="1">
            <a:off x="9756993" y="3244837"/>
            <a:ext cx="295807" cy="359610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521720" y="960064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33515" y="960064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75129" y="963809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44885" y="963809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86763" y="960064"/>
            <a:ext cx="75223" cy="4733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565650" y="6487203"/>
            <a:ext cx="8459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Nara N, Suzuki T, Tohda S. </a:t>
            </a:r>
            <a:r>
              <a:rPr lang="en-US" sz="1100" u="sng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The current medical education system in the world.</a:t>
            </a: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 J Med Dent Sci. 2011 Jul 4;58(2):79-83</a:t>
            </a:r>
            <a:endParaRPr lang="en-US" sz="110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30" y="74400"/>
            <a:ext cx="737547" cy="7621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9BCB565-58C1-4DE6-ACDA-EA00FD2A581B}"/>
              </a:ext>
            </a:extLst>
          </p:cNvPr>
          <p:cNvSpPr/>
          <p:nvPr/>
        </p:nvSpPr>
        <p:spPr>
          <a:xfrm>
            <a:off x="1704574" y="162068"/>
            <a:ext cx="9740348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Дәрігерлік кадрларды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даярлаудағы халықаралық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практика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9913" y="1727528"/>
            <a:ext cx="1428802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0099" y="2249255"/>
            <a:ext cx="2128471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21478" y="2758172"/>
            <a:ext cx="1772445" cy="277175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(31)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2420" y="3274049"/>
            <a:ext cx="1389300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(мед.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224" y="3805451"/>
            <a:ext cx="1737048" cy="277459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224" y="4334837"/>
            <a:ext cx="1393031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(мед.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50" dirty="0" smtClean="0"/>
              <a:t> </a:t>
            </a:r>
            <a:endParaRPr lang="en-US" sz="10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2223" y="4836218"/>
            <a:ext cx="1739819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5565" y="5355481"/>
            <a:ext cx="1380738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50" dirty="0" smtClean="0"/>
              <a:t> </a:t>
            </a:r>
            <a:endParaRPr lang="en-US" sz="105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15023" y="836532"/>
            <a:ext cx="4618193" cy="15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771" y="1188758"/>
            <a:ext cx="837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 smtClean="0"/>
              <a:t>Жапония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1771" y="164940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АҚЩ, </a:t>
            </a:r>
            <a:endParaRPr lang="ru-RU" sz="1200" dirty="0"/>
          </a:p>
          <a:p>
            <a:r>
              <a:rPr lang="ru-RU" sz="1200" dirty="0"/>
              <a:t>Канада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771" y="2261246"/>
            <a:ext cx="873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Германия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2688424"/>
            <a:ext cx="113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Ұлыбритания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3684" y="3222124"/>
            <a:ext cx="102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 smtClean="0"/>
              <a:t>Ұлы-</a:t>
            </a:r>
          </a:p>
          <a:p>
            <a:r>
              <a:rPr lang="ru-RU" sz="1200" dirty="0" err="1" smtClean="0"/>
              <a:t>британия</a:t>
            </a:r>
            <a:r>
              <a:rPr lang="ru-RU" sz="1200" dirty="0" smtClean="0"/>
              <a:t> </a:t>
            </a:r>
            <a:r>
              <a:rPr lang="ru-RU" sz="1200" dirty="0"/>
              <a:t>2 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005" y="3847565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Ирландия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9930" y="4327469"/>
            <a:ext cx="1022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Ирландия 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23684" y="4843896"/>
            <a:ext cx="976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Сингапур 1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23684" y="5369307"/>
            <a:ext cx="976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Сингапур 2</a:t>
            </a:r>
            <a:endParaRPr lang="en-US" sz="12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883415" y="960064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43456" y="96002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628163" y="956265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2715" y="5812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18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72553" y="583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19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629730" y="58305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20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85483" y="5860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21</a:t>
            </a:r>
            <a:endParaRPr lang="en-US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355274" y="58469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22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15335" y="58378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23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73679" y="58350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24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30856" y="57974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25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796455" y="5812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26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172893" y="58122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27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50764" y="5889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28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19748" y="5889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29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248270" y="59264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30</a:t>
            </a:r>
            <a:endParaRPr lang="en-US" sz="12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993027" y="957746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61435" y="96508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758022" y="963809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134777" y="95428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701626" y="954283"/>
            <a:ext cx="0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90245" y="1196126"/>
            <a:ext cx="2160205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09858" y="1004867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 smtClean="0"/>
              <a:t>Ұлт</a:t>
            </a:r>
            <a:r>
              <a:rPr lang="ru-RU" sz="700" dirty="0" smtClean="0"/>
              <a:t>. </a:t>
            </a:r>
            <a:r>
              <a:rPr lang="ru-RU" sz="700" dirty="0" err="1" smtClean="0"/>
              <a:t>емтихан</a:t>
            </a:r>
            <a:endParaRPr lang="en-US" sz="7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250450" y="1195844"/>
            <a:ext cx="900589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52845" y="1193608"/>
            <a:ext cx="1353278" cy="272149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30046" y="1728808"/>
            <a:ext cx="1493865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(АҚШ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 + Канада 16)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30916" y="1727528"/>
            <a:ext cx="457101" cy="266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28" y="1727528"/>
            <a:ext cx="1181994" cy="26469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54172" y="2248286"/>
            <a:ext cx="1502976" cy="27060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 +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ый треугольник 60"/>
          <p:cNvSpPr/>
          <p:nvPr/>
        </p:nvSpPr>
        <p:spPr>
          <a:xfrm rot="5400000">
            <a:off x="4988961" y="2031347"/>
            <a:ext cx="272984" cy="706862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Прямоугольник 70"/>
          <p:cNvSpPr/>
          <p:nvPr/>
        </p:nvSpPr>
        <p:spPr>
          <a:xfrm>
            <a:off x="2879272" y="2758172"/>
            <a:ext cx="457101" cy="277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39350" y="2761459"/>
            <a:ext cx="1232919" cy="23732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ый треугольник 73"/>
          <p:cNvSpPr/>
          <p:nvPr/>
        </p:nvSpPr>
        <p:spPr>
          <a:xfrm rot="5400000">
            <a:off x="4827883" y="2382250"/>
            <a:ext cx="272984" cy="1029017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Прямоугольник 74"/>
          <p:cNvSpPr/>
          <p:nvPr/>
        </p:nvSpPr>
        <p:spPr>
          <a:xfrm>
            <a:off x="2516234" y="3273482"/>
            <a:ext cx="1504031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20870" y="3275825"/>
            <a:ext cx="457101" cy="263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85747" y="3280060"/>
            <a:ext cx="1180711" cy="276074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67018" y="3805451"/>
            <a:ext cx="457101" cy="277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ый треугольник 61"/>
          <p:cNvSpPr/>
          <p:nvPr/>
        </p:nvSpPr>
        <p:spPr>
          <a:xfrm rot="5400000" flipH="1" flipV="1">
            <a:off x="2550554" y="3761411"/>
            <a:ext cx="295807" cy="359610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Прямоугольник 81"/>
          <p:cNvSpPr/>
          <p:nvPr/>
        </p:nvSpPr>
        <p:spPr>
          <a:xfrm>
            <a:off x="3324119" y="3805168"/>
            <a:ext cx="1167606" cy="34453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ый треугольник 82"/>
          <p:cNvSpPr/>
          <p:nvPr/>
        </p:nvSpPr>
        <p:spPr>
          <a:xfrm rot="5400000">
            <a:off x="4820116" y="3394525"/>
            <a:ext cx="272984" cy="1099028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Прямоугольник 83"/>
          <p:cNvSpPr/>
          <p:nvPr/>
        </p:nvSpPr>
        <p:spPr>
          <a:xfrm>
            <a:off x="2541239" y="4338773"/>
            <a:ext cx="1487095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037794" y="4342628"/>
            <a:ext cx="457101" cy="263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82478" y="4336597"/>
            <a:ext cx="1219148" cy="293315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98475" y="4836218"/>
            <a:ext cx="437269" cy="279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343809" y="4842561"/>
            <a:ext cx="771788" cy="279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Міндеттемелер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898475" y="4836218"/>
            <a:ext cx="457101" cy="279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127244" y="4840052"/>
            <a:ext cx="754699" cy="234082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ый треугольник 91"/>
          <p:cNvSpPr/>
          <p:nvPr/>
        </p:nvSpPr>
        <p:spPr>
          <a:xfrm rot="5400000">
            <a:off x="4945273" y="4781955"/>
            <a:ext cx="280646" cy="368346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Прямоугольник 92"/>
          <p:cNvSpPr/>
          <p:nvPr/>
        </p:nvSpPr>
        <p:spPr>
          <a:xfrm>
            <a:off x="2517341" y="5357448"/>
            <a:ext cx="1487095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07360" y="5360940"/>
            <a:ext cx="470611" cy="263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479612" y="5354811"/>
            <a:ext cx="1215505" cy="242929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628980" y="1537233"/>
            <a:ext cx="910087" cy="14128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1-қадам </a:t>
            </a:r>
            <a:r>
              <a:rPr lang="en-US" sz="700" dirty="0"/>
              <a:t>USMLE</a:t>
            </a:r>
            <a:r>
              <a:rPr lang="ru-RU" sz="700" dirty="0"/>
              <a:t> </a:t>
            </a:r>
            <a:endParaRPr lang="en-US" sz="7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654795" y="1543861"/>
            <a:ext cx="575442" cy="14211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2-қадам</a:t>
            </a:r>
            <a:endParaRPr lang="en-US" sz="7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368430" y="1541059"/>
            <a:ext cx="531648" cy="14491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3-қадам</a:t>
            </a:r>
            <a:endParaRPr lang="en-US" sz="7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636712" y="2042486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 smtClean="0"/>
              <a:t>Ұлт</a:t>
            </a:r>
            <a:r>
              <a:rPr lang="ru-RU" sz="700" dirty="0" smtClean="0"/>
              <a:t>. </a:t>
            </a:r>
            <a:r>
              <a:rPr lang="ru-RU" sz="700" dirty="0" err="1" smtClean="0"/>
              <a:t>емтихан</a:t>
            </a:r>
            <a:endParaRPr lang="en-US" sz="7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3076148" y="2042486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 smtClean="0"/>
              <a:t>Ұлт</a:t>
            </a:r>
            <a:r>
              <a:rPr lang="ru-RU" sz="700" dirty="0" smtClean="0"/>
              <a:t>. </a:t>
            </a:r>
            <a:r>
              <a:rPr lang="ru-RU" sz="700" dirty="0" err="1" smtClean="0"/>
              <a:t>Емтихан</a:t>
            </a:r>
            <a:r>
              <a:rPr lang="ru-RU" sz="700" dirty="0" smtClean="0"/>
              <a:t> </a:t>
            </a:r>
            <a:r>
              <a:rPr lang="en-US" sz="700" dirty="0" smtClean="0"/>
              <a:t>#2</a:t>
            </a:r>
            <a:endParaRPr lang="en-US" sz="7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171393" y="2610346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293494" y="260487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160505" y="3124449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365467" y="3121686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022176" y="361973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Тіркелу</a:t>
            </a:r>
            <a:endParaRPr lang="en-US" sz="7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2208150" y="361958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Тіркелу</a:t>
            </a:r>
            <a:endParaRPr lang="en-US" sz="7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4258731" y="4132741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324993" y="412456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cxnSp>
        <p:nvCxnSpPr>
          <p:cNvPr id="81" name="Прямая со стрелкой 80"/>
          <p:cNvCxnSpPr>
            <a:endCxn id="63" idx="1"/>
          </p:cNvCxnSpPr>
          <p:nvPr/>
        </p:nvCxnSpPr>
        <p:spPr>
          <a:xfrm>
            <a:off x="3246953" y="1140393"/>
            <a:ext cx="3497" cy="190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3126667" y="1589305"/>
            <a:ext cx="10883" cy="17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3958946" y="1664396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>
            <a:off x="4480440" y="1660524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105" idx="2"/>
          </p:cNvCxnSpPr>
          <p:nvPr/>
        </p:nvCxnSpPr>
        <p:spPr>
          <a:xfrm flipH="1">
            <a:off x="4469821" y="3216843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3966180" y="3210551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4485747" y="4222120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3351968" y="2706560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2834484" y="2703996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3974027" y="4206613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2843661" y="3718379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>
            <a:off x="3300902" y="3730072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3242401" y="2181354"/>
            <a:ext cx="629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2007700" y="2178012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5"/>
          <a:srcRect l="38792" t="24222" r="37583" b="72222"/>
          <a:stretch/>
        </p:blipFill>
        <p:spPr>
          <a:xfrm>
            <a:off x="951732" y="555858"/>
            <a:ext cx="4921034" cy="43327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5"/>
          <a:srcRect l="38792" t="24222" r="37583" b="72222"/>
          <a:stretch/>
        </p:blipFill>
        <p:spPr>
          <a:xfrm>
            <a:off x="7311683" y="588916"/>
            <a:ext cx="4879106" cy="433272"/>
          </a:xfrm>
          <a:prstGeom prst="rect">
            <a:avLst/>
          </a:prstGeom>
        </p:spPr>
      </p:pic>
      <p:cxnSp>
        <p:nvCxnSpPr>
          <p:cNvPr id="136" name="Прямая соединительная линия 135"/>
          <p:cNvCxnSpPr/>
          <p:nvPr/>
        </p:nvCxnSpPr>
        <p:spPr>
          <a:xfrm>
            <a:off x="7447910" y="1004361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7846049" y="99896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8211739" y="998967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8589271" y="101057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8996819" y="99826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9351519" y="998262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9688189" y="988972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0060967" y="1010258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10449172" y="1016223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10804060" y="998261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11192265" y="1017815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11558048" y="998260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11910346" y="1009532"/>
            <a:ext cx="6995" cy="472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7447910" y="1195844"/>
            <a:ext cx="2231847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7437957" y="1724872"/>
            <a:ext cx="2623009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439623" y="2250126"/>
            <a:ext cx="2160205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437957" y="2765306"/>
            <a:ext cx="1565669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437958" y="3273482"/>
            <a:ext cx="1911924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454905" y="3812995"/>
            <a:ext cx="1902215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7458559" y="4339488"/>
            <a:ext cx="1545067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7439622" y="4854911"/>
            <a:ext cx="2255562" cy="269631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463192" y="5361605"/>
            <a:ext cx="2229982" cy="415836"/>
          </a:xfrm>
          <a:prstGeom prst="rect">
            <a:avLst/>
          </a:prstGeom>
          <a:solidFill>
            <a:srgbClr val="A8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Базалық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едициналық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19744" y="1220658"/>
            <a:ext cx="109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Нидерланды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255621" y="1724872"/>
            <a:ext cx="76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Бельгия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6253223" y="2257244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Испания</a:t>
            </a:r>
            <a:endParaRPr lang="en-US" sz="12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253526" y="2762043"/>
            <a:ext cx="107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Австралия 1</a:t>
            </a:r>
            <a:endParaRPr lang="en-US" sz="1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284207" y="3809310"/>
            <a:ext cx="901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Малайзия</a:t>
            </a:r>
            <a:endParaRPr 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253343" y="3279869"/>
            <a:ext cx="107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Австралия 2</a:t>
            </a:r>
            <a:endParaRPr lang="en-US" sz="1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296511" y="4335803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Корея 1</a:t>
            </a:r>
            <a:endParaRPr lang="en-US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309672" y="4883803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/>
              <a:t>Корея 2</a:t>
            </a:r>
            <a:endParaRPr lang="en-US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6077093" y="5451724"/>
            <a:ext cx="1257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FF0000"/>
                </a:solidFill>
              </a:rPr>
              <a:t>ҚАЗАҚСТАН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9646422" y="1195844"/>
            <a:ext cx="893103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0490090" y="1191957"/>
            <a:ext cx="1074954" cy="299476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рямоугольный треугольник 168"/>
          <p:cNvSpPr/>
          <p:nvPr/>
        </p:nvSpPr>
        <p:spPr>
          <a:xfrm rot="5400000">
            <a:off x="11612384" y="1160344"/>
            <a:ext cx="272984" cy="349910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Прямоугольник 170"/>
          <p:cNvSpPr/>
          <p:nvPr/>
        </p:nvSpPr>
        <p:spPr>
          <a:xfrm>
            <a:off x="10057028" y="1724730"/>
            <a:ext cx="843400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0847312" y="1720040"/>
            <a:ext cx="1048800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9604352" y="2250425"/>
            <a:ext cx="893103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0503456" y="2248286"/>
            <a:ext cx="1392655" cy="270600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9003626" y="2769242"/>
            <a:ext cx="1504031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(12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10435755" y="2767744"/>
            <a:ext cx="425441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0868541" y="2755842"/>
            <a:ext cx="1048800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Прямоугольный треугольник 177"/>
          <p:cNvSpPr/>
          <p:nvPr/>
        </p:nvSpPr>
        <p:spPr>
          <a:xfrm rot="5400000">
            <a:off x="9398293" y="3238591"/>
            <a:ext cx="272984" cy="349910"/>
          </a:xfrm>
          <a:prstGeom prst="rtTriangle">
            <a:avLst/>
          </a:prstGeom>
          <a:solidFill>
            <a:srgbClr val="A6CE4F"/>
          </a:solidFill>
          <a:ln>
            <a:solidFill>
              <a:srgbClr val="A6CE4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9281355" y="3333417"/>
            <a:ext cx="902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0096874" y="3286220"/>
            <a:ext cx="1102385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800" dirty="0" smtClean="0"/>
              <a:t>Мамандандыру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Прямоугольный треугольник 181"/>
          <p:cNvSpPr/>
          <p:nvPr/>
        </p:nvSpPr>
        <p:spPr>
          <a:xfrm rot="5400000">
            <a:off x="11416275" y="3079368"/>
            <a:ext cx="272984" cy="686688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Прямоугольник 183"/>
          <p:cNvSpPr/>
          <p:nvPr/>
        </p:nvSpPr>
        <p:spPr>
          <a:xfrm>
            <a:off x="9359687" y="3823732"/>
            <a:ext cx="531800" cy="2786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9891485" y="3823732"/>
            <a:ext cx="919569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Міндеттемелер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0808465" y="3809310"/>
            <a:ext cx="918167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Прямоугольный треугольник 186"/>
          <p:cNvSpPr/>
          <p:nvPr/>
        </p:nvSpPr>
        <p:spPr>
          <a:xfrm rot="5400000">
            <a:off x="11688246" y="3853535"/>
            <a:ext cx="272984" cy="198186"/>
          </a:xfrm>
          <a:prstGeom prst="rtTriangle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Прямоугольник 187"/>
          <p:cNvSpPr/>
          <p:nvPr/>
        </p:nvSpPr>
        <p:spPr>
          <a:xfrm>
            <a:off x="9017860" y="4341454"/>
            <a:ext cx="1438307" cy="265695"/>
          </a:xfrm>
          <a:prstGeom prst="rect">
            <a:avLst/>
          </a:prstGeom>
          <a:solidFill>
            <a:srgbClr val="F7C1D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0472096" y="4339344"/>
            <a:ext cx="425441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10868541" y="4328736"/>
            <a:ext cx="1048800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9700376" y="4845972"/>
            <a:ext cx="425441" cy="269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0118993" y="4836218"/>
            <a:ext cx="1777118" cy="281831"/>
          </a:xfrm>
          <a:prstGeom prst="rect">
            <a:avLst/>
          </a:prstGeom>
          <a:solidFill>
            <a:srgbClr val="FFF79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 smtClean="0"/>
              <a:t>Маманд-у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9587924" y="3645440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/>
              <a:t>Тіркелу</a:t>
            </a:r>
            <a:endParaRPr lang="en-US" sz="700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8696531" y="3602511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9848905" y="3078164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Тіркелу</a:t>
            </a:r>
            <a:endParaRPr lang="en-US" sz="700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8921913" y="3077060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Тіркелу</a:t>
            </a:r>
            <a:endParaRPr lang="en-US" sz="700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10684816" y="2581805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201" name="Прямоугольник 200"/>
          <p:cNvSpPr/>
          <p:nvPr/>
        </p:nvSpPr>
        <p:spPr>
          <a:xfrm>
            <a:off x="9795449" y="2580273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Регистрация</a:t>
            </a:r>
            <a:endParaRPr lang="en-US" sz="700" dirty="0"/>
          </a:p>
        </p:txBody>
      </p:sp>
      <p:sp>
        <p:nvSpPr>
          <p:cNvPr id="202" name="Прямоугольник 201"/>
          <p:cNvSpPr/>
          <p:nvPr/>
        </p:nvSpPr>
        <p:spPr>
          <a:xfrm>
            <a:off x="9077091" y="2066036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Тіркелу</a:t>
            </a:r>
            <a:endParaRPr lang="en-US" sz="700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10120343" y="2065192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/>
              <a:t>Тіркелу</a:t>
            </a:r>
            <a:endParaRPr lang="en-US" sz="700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9050064" y="4629913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err="1"/>
              <a:t>Нац</a:t>
            </a:r>
            <a:r>
              <a:rPr lang="ru-RU" sz="700" dirty="0"/>
              <a:t> тест</a:t>
            </a:r>
            <a:endParaRPr lang="en-US" sz="700" dirty="0"/>
          </a:p>
        </p:txBody>
      </p:sp>
      <p:sp>
        <p:nvSpPr>
          <p:cNvPr id="205" name="Прямоугольник 204"/>
          <p:cNvSpPr/>
          <p:nvPr/>
        </p:nvSpPr>
        <p:spPr>
          <a:xfrm>
            <a:off x="10571080" y="1492885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sp>
        <p:nvSpPr>
          <p:cNvPr id="206" name="Прямоугольник 205"/>
          <p:cNvSpPr/>
          <p:nvPr/>
        </p:nvSpPr>
        <p:spPr>
          <a:xfrm>
            <a:off x="9475737" y="1518415"/>
            <a:ext cx="746335" cy="923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Тіркелу</a:t>
            </a:r>
            <a:endParaRPr lang="en-US" sz="700" dirty="0"/>
          </a:p>
        </p:txBody>
      </p:sp>
      <p:cxnSp>
        <p:nvCxnSpPr>
          <p:cNvPr id="207" name="Прямая со стрелкой 206"/>
          <p:cNvCxnSpPr/>
          <p:nvPr/>
        </p:nvCxnSpPr>
        <p:spPr>
          <a:xfrm flipH="1">
            <a:off x="10839791" y="1618787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>
            <a:off x="9993203" y="1623287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>
            <a:off x="9575332" y="2187347"/>
            <a:ext cx="51598" cy="1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>
            <a:off x="10454128" y="2158071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 flipH="1">
            <a:off x="10852387" y="2694470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H="1">
            <a:off x="10076474" y="3159075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/>
          <p:nvPr/>
        </p:nvCxnSpPr>
        <p:spPr>
          <a:xfrm flipH="1">
            <a:off x="9883857" y="3740995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 flipH="1">
            <a:off x="9690533" y="4785061"/>
            <a:ext cx="63852" cy="11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/>
          <p:nvPr/>
        </p:nvCxnSpPr>
        <p:spPr>
          <a:xfrm flipH="1">
            <a:off x="10442177" y="4235311"/>
            <a:ext cx="68397" cy="13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4" name="Прямоугольник 223"/>
          <p:cNvSpPr/>
          <p:nvPr/>
        </p:nvSpPr>
        <p:spPr>
          <a:xfrm>
            <a:off x="9857554" y="4126783"/>
            <a:ext cx="1075582" cy="13552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dirty="0" smtClean="0"/>
              <a:t>Ұлт. емтихан</a:t>
            </a:r>
            <a:endParaRPr lang="en-US" sz="700" dirty="0"/>
          </a:p>
        </p:txBody>
      </p:sp>
      <p:cxnSp>
        <p:nvCxnSpPr>
          <p:cNvPr id="225" name="Прямая со стрелкой 224"/>
          <p:cNvCxnSpPr/>
          <p:nvPr/>
        </p:nvCxnSpPr>
        <p:spPr>
          <a:xfrm>
            <a:off x="9344175" y="3204344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 стрелкой 225"/>
          <p:cNvCxnSpPr/>
          <p:nvPr/>
        </p:nvCxnSpPr>
        <p:spPr>
          <a:xfrm>
            <a:off x="9357120" y="3709289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/>
          <p:nvPr/>
        </p:nvCxnSpPr>
        <p:spPr>
          <a:xfrm>
            <a:off x="10435755" y="2651071"/>
            <a:ext cx="0" cy="13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Прямоугольник 227"/>
          <p:cNvSpPr/>
          <p:nvPr/>
        </p:nvSpPr>
        <p:spPr>
          <a:xfrm>
            <a:off x="9702180" y="5352018"/>
            <a:ext cx="1101880" cy="425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ый треугольник 229"/>
          <p:cNvSpPr/>
          <p:nvPr/>
        </p:nvSpPr>
        <p:spPr>
          <a:xfrm>
            <a:off x="10795894" y="5358047"/>
            <a:ext cx="1100217" cy="407341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олилиния 84"/>
          <p:cNvSpPr/>
          <p:nvPr/>
        </p:nvSpPr>
        <p:spPr>
          <a:xfrm>
            <a:off x="9360305" y="727787"/>
            <a:ext cx="2719709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6409561" y="726784"/>
            <a:ext cx="2777366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2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3239089" y="720467"/>
            <a:ext cx="2992361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6">
              <a:lumMod val="75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46131" y="727788"/>
            <a:ext cx="2931832" cy="6083559"/>
          </a:xfrm>
          <a:custGeom>
            <a:avLst/>
            <a:gdLst>
              <a:gd name="connsiteX0" fmla="*/ 1884784 w 1884784"/>
              <a:gd name="connsiteY0" fmla="*/ 5840963 h 6083559"/>
              <a:gd name="connsiteX1" fmla="*/ 1698171 w 1884784"/>
              <a:gd name="connsiteY1" fmla="*/ 6077339 h 6083559"/>
              <a:gd name="connsiteX2" fmla="*/ 192832 w 1884784"/>
              <a:gd name="connsiteY2" fmla="*/ 6083559 h 6083559"/>
              <a:gd name="connsiteX3" fmla="*/ 0 w 1884784"/>
              <a:gd name="connsiteY3" fmla="*/ 5896947 h 6083559"/>
              <a:gd name="connsiteX4" fmla="*/ 0 w 1884784"/>
              <a:gd name="connsiteY4" fmla="*/ 242596 h 6083559"/>
              <a:gd name="connsiteX5" fmla="*/ 199053 w 1884784"/>
              <a:gd name="connsiteY5" fmla="*/ 0 h 6083559"/>
              <a:gd name="connsiteX6" fmla="*/ 1660849 w 1884784"/>
              <a:gd name="connsiteY6" fmla="*/ 6220 h 6083559"/>
              <a:gd name="connsiteX7" fmla="*/ 1872343 w 1884784"/>
              <a:gd name="connsiteY7" fmla="*/ 211494 h 6083559"/>
              <a:gd name="connsiteX8" fmla="*/ 1884784 w 1884784"/>
              <a:gd name="connsiteY8" fmla="*/ 5840963 h 60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784" h="6083559">
                <a:moveTo>
                  <a:pt x="1884784" y="5840963"/>
                </a:moveTo>
                <a:lnTo>
                  <a:pt x="1698171" y="6077339"/>
                </a:lnTo>
                <a:lnTo>
                  <a:pt x="192832" y="6083559"/>
                </a:lnTo>
                <a:lnTo>
                  <a:pt x="0" y="5896947"/>
                </a:lnTo>
                <a:lnTo>
                  <a:pt x="0" y="242596"/>
                </a:lnTo>
                <a:lnTo>
                  <a:pt x="199053" y="0"/>
                </a:lnTo>
                <a:lnTo>
                  <a:pt x="1660849" y="6220"/>
                </a:lnTo>
                <a:lnTo>
                  <a:pt x="1872343" y="211494"/>
                </a:lnTo>
                <a:lnTo>
                  <a:pt x="1884784" y="5840963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8585" y="43152"/>
            <a:ext cx="8730481" cy="471901"/>
          </a:xfrm>
          <a:prstGeom prst="roundRect">
            <a:avLst>
              <a:gd name="adj" fmla="val 50000"/>
            </a:avLst>
          </a:prstGeom>
          <a:solidFill>
            <a:srgbClr val="E7EAF3">
              <a:alpha val="12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 кәсіби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6186" y="2136161"/>
            <a:ext cx="2380086" cy="46228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endParaRPr lang="ru-RU" sz="10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(Бакалавриат)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Diagram group"/>
          <p:cNvGrpSpPr/>
          <p:nvPr/>
        </p:nvGrpSpPr>
        <p:grpSpPr>
          <a:xfrm>
            <a:off x="275812" y="876074"/>
            <a:ext cx="2550793" cy="847855"/>
            <a:chOff x="0" y="0"/>
            <a:chExt cx="1709004" cy="1196247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1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Формальды</a:t>
                </a:r>
                <a:endParaRPr lang="en-US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1800" b="1" kern="1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ілім</a:t>
                </a:r>
                <a:r>
                  <a:rPr lang="ru-RU" sz="18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беру </a:t>
                </a: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5" name="Скругленный прямоугольник 34"/>
          <p:cNvSpPr/>
          <p:nvPr/>
        </p:nvSpPr>
        <p:spPr>
          <a:xfrm>
            <a:off x="6703425" y="4394901"/>
            <a:ext cx="2160646" cy="221330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Сертификаттау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курстары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kk-KZ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 алу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Бағалауға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сертификаттауға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5897" y="4901737"/>
            <a:ext cx="2380088" cy="6055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(Резидентура)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6320" y="3008141"/>
            <a:ext cx="2380086" cy="589511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kk-KZ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дәрігер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(Интернатура)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5897" y="5890724"/>
            <a:ext cx="2380088" cy="827271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Магистр,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к.м.н., д.м.н., </a:t>
            </a:r>
            <a:r>
              <a:rPr lang="ru-RU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(Магистратура / докторантура)</a:t>
            </a:r>
          </a:p>
        </p:txBody>
      </p:sp>
      <p:grpSp>
        <p:nvGrpSpPr>
          <p:cNvPr id="77" name="Diagram group"/>
          <p:cNvGrpSpPr/>
          <p:nvPr/>
        </p:nvGrpSpPr>
        <p:grpSpPr>
          <a:xfrm>
            <a:off x="6669137" y="884774"/>
            <a:ext cx="2231483" cy="847855"/>
            <a:chOff x="0" y="0"/>
            <a:chExt cx="1709004" cy="1196247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78" name="Группа 77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0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Қосымша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18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 беру</a:t>
                </a:r>
                <a:endPara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9591868" y="884774"/>
            <a:ext cx="2289093" cy="847855"/>
            <a:chOff x="0" y="0"/>
            <a:chExt cx="1709004" cy="1196247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82" name="Группа 81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84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Формальды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емес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беру </a:t>
                </a:r>
              </a:p>
            </p:txBody>
          </p:sp>
        </p:grpSp>
      </p:grpSp>
      <p:grpSp>
        <p:nvGrpSpPr>
          <p:cNvPr id="51" name="Diagram group"/>
          <p:cNvGrpSpPr/>
          <p:nvPr/>
        </p:nvGrpSpPr>
        <p:grpSpPr>
          <a:xfrm>
            <a:off x="3577340" y="868753"/>
            <a:ext cx="2456486" cy="847855"/>
            <a:chOff x="0" y="0"/>
            <a:chExt cx="1709004" cy="1196247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grpSp>
          <p:nvGrpSpPr>
            <p:cNvPr id="52" name="Группа 51"/>
            <p:cNvGrpSpPr/>
            <p:nvPr/>
          </p:nvGrpSpPr>
          <p:grpSpPr>
            <a:xfrm>
              <a:off x="0" y="0"/>
              <a:ext cx="1709004" cy="1196247"/>
              <a:chOff x="0" y="0"/>
              <a:chExt cx="1709004" cy="1196247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0" y="0"/>
                <a:ext cx="1709004" cy="1196247"/>
              </a:xfrm>
              <a:prstGeom prst="roundRect">
                <a:avLst>
                  <a:gd name="adj" fmla="val 16670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55" name="Скругленный прямоугольник 4"/>
              <p:cNvSpPr txBox="1"/>
              <p:nvPr/>
            </p:nvSpPr>
            <p:spPr>
              <a:xfrm>
                <a:off x="58406" y="58406"/>
                <a:ext cx="1592192" cy="107943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Салалық біліктілік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18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шеңбері</a:t>
                </a: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8" name="Скругленный прямоугольник 57"/>
          <p:cNvSpPr/>
          <p:nvPr/>
        </p:nvSpPr>
        <p:spPr>
          <a:xfrm>
            <a:off x="6637249" y="1682533"/>
            <a:ext cx="2101641" cy="345403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Біліктілікті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ұсынылған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2885548" y="2754507"/>
            <a:ext cx="661872" cy="21671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572055" y="2011357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5,1      5,2      5,3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540668" y="2889043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      </a:t>
            </a:r>
            <a:r>
              <a:rPr lang="kk-KZ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6,2      6,3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470863" y="4719054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     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7,4      8,1 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553648" y="5980317"/>
            <a:ext cx="2480177" cy="56315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 </a:t>
            </a:r>
            <a:endParaRPr lang="kk-KZ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35897" y="3919809"/>
            <a:ext cx="2380088" cy="6055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-резидент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2797041" y="4604845"/>
            <a:ext cx="661872" cy="21671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536289" y="3794032"/>
            <a:ext cx="2393262" cy="8374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7,1     </a:t>
            </a:r>
            <a:r>
              <a:rPr lang="kk-KZ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</a:t>
            </a:r>
          </a:p>
        </p:txBody>
      </p:sp>
      <p:sp>
        <p:nvSpPr>
          <p:cNvPr id="88" name="Стрелка вправо 87"/>
          <p:cNvSpPr/>
          <p:nvPr/>
        </p:nvSpPr>
        <p:spPr>
          <a:xfrm>
            <a:off x="5933930" y="2754507"/>
            <a:ext cx="675717" cy="33436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39943" y="2026465"/>
            <a:ext cx="2243129" cy="1958829"/>
          </a:xfrm>
          <a:prstGeom prst="roundRect">
            <a:avLst>
              <a:gd name="adj" fmla="val 6505"/>
            </a:avLst>
          </a:prstGeom>
          <a:solidFill>
            <a:srgbClr val="00CC0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4667494" y="4549286"/>
            <a:ext cx="2221231" cy="2340141"/>
          </a:xfrm>
          <a:prstGeom prst="roundRect">
            <a:avLst>
              <a:gd name="adj" fmla="val 6505"/>
            </a:avLst>
          </a:prstGeom>
          <a:solidFill>
            <a:srgbClr val="00B0F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право 97"/>
          <p:cNvSpPr/>
          <p:nvPr/>
        </p:nvSpPr>
        <p:spPr>
          <a:xfrm>
            <a:off x="8915072" y="3933724"/>
            <a:ext cx="495873" cy="34828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9511784" y="3437134"/>
            <a:ext cx="2383960" cy="3280861"/>
          </a:xfrm>
          <a:prstGeom prst="roundRect">
            <a:avLst>
              <a:gd name="adj" fmla="val 4884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kk-KZ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kk-KZ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тағылымдама</a:t>
            </a:r>
            <a:endParaRPr lang="kk-KZ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семинарлар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тренингтер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класстар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вебинарлар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зін-өзі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ъездерге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конгресстер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конференциялар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басылымдары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дістемелік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инновациялар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патенттер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тәлімгерлік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әсіби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қауымдастыққа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мүшелік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араптама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органдарына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мүшелік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Нормашығармашылық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9511784" y="1828121"/>
            <a:ext cx="2481163" cy="1517039"/>
          </a:xfrm>
          <a:prstGeom prst="roundRect">
            <a:avLst>
              <a:gd name="adj" fmla="val 6505"/>
            </a:avLst>
          </a:prstGeom>
          <a:solidFill>
            <a:srgbClr val="FFFF00">
              <a:alpha val="1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ескерілмей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растайтын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берумен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endParaRPr lang="ru-RU" sz="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</a:t>
            </a: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бірліктері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(СБ)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Стрелка вправо 108"/>
          <p:cNvSpPr/>
          <p:nvPr/>
        </p:nvSpPr>
        <p:spPr>
          <a:xfrm>
            <a:off x="5949582" y="5131114"/>
            <a:ext cx="675717" cy="33436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30" y="74401"/>
            <a:ext cx="622199" cy="642938"/>
          </a:xfrm>
          <a:prstGeom prst="rect">
            <a:avLst/>
          </a:prstGeom>
        </p:spPr>
      </p:pic>
      <p:sp>
        <p:nvSpPr>
          <p:cNvPr id="53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Медициналық білім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беру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сапасын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арттыру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бойынша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жүйелі шаралар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5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991284"/>
            <a:ext cx="11372848" cy="478288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Түлектердің білімі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дағдыларын тәуелсіз бағалау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(2022)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679924" y="2920785"/>
            <a:ext cx="10638971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 білімі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дағдыларын тәуелсіз бағалау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224287" y="4616671"/>
            <a:ext cx="10638971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 стандарттарды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3315765" y="3500146"/>
            <a:ext cx="5324199" cy="72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пәндер,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курс,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2542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1193" y="3500146"/>
            <a:ext cx="2977377" cy="572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Пилоттық жоба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2022: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8880439" y="3481349"/>
            <a:ext cx="3057560" cy="7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Толық ауқымды енгізу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- 2026 г.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03915" y="1562574"/>
            <a:ext cx="11147901" cy="111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Барлығы: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1647 студент,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«Тапсырғандар»: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87,4-90,8%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3650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интерндер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99,9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2171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дәрігер-резиденттер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99,9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   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1417707" y="5229307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rgbClr val="003B89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кәсіби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ж.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6189064" y="5270599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rgbClr val="003B89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кәсіби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ж.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Медициналық білім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беру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сапасын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арттыру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бойынша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жүйелі шаралар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/>
              <a:t>6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1" y="1203558"/>
            <a:ext cx="11372848" cy="478288"/>
          </a:xfrm>
        </p:spPr>
        <p:txBody>
          <a:bodyPr>
            <a:normAutofit/>
          </a:bodyPr>
          <a:lstStyle/>
          <a:p>
            <a:pPr fontAlgn="base"/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Пилоттық жоба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Ауылға резиденттер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(2022 год)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631184" y="3292020"/>
            <a:ext cx="10638971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берушілердің білім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380246" y="1854035"/>
            <a:ext cx="3318582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-айлық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тағылымдама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-117695" y="2323081"/>
            <a:ext cx="3032095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мамандық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274243" y="1864181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377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дәрігер резиденттер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4107763" y="2346405"/>
            <a:ext cx="319542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облыс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3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7859231" y="1864181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клиникалық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8161624" y="2388343"/>
            <a:ext cx="3584988" cy="47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клиникалық тәлімгер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 txBox="1">
            <a:spLocks/>
          </p:cNvSpPr>
          <p:nvPr/>
        </p:nvSpPr>
        <p:spPr>
          <a:xfrm>
            <a:off x="1048698" y="3963597"/>
            <a:ext cx="10270197" cy="185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бағдарламаларын әзірлеу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(ЖОО, ҒЗИ, ҰО,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колледждер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Сертификаттау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курстары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біліктілікті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бағдарламаларын әзірлеу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комиссиясы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(қорытынды емтихандар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Кәсіби стандарттарды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әзірлеу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5915" y="10744200"/>
            <a:ext cx="4191001" cy="5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Медициналық білім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беру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сапасын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арттыру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бойынша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жүйелі шаралар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7</a:t>
            </a:r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010351"/>
            <a:ext cx="10638971" cy="630711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және жоғары оқу орнынан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кадрларды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бағыттарының Жіктеуішіне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өзгерістер енгізу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(ҚР БҒМ 2018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қазандағы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569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18A9581B-2290-35B1-BFB4-06704409B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57851"/>
              </p:ext>
            </p:extLst>
          </p:nvPr>
        </p:nvGraphicFramePr>
        <p:xfrm>
          <a:off x="224287" y="3585409"/>
          <a:ext cx="4673562" cy="206692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48623">
                  <a:extLst>
                    <a:ext uri="{9D8B030D-6E8A-4147-A177-3AD203B41FA5}">
                      <a16:colId xmlns="" xmlns:a16="http://schemas.microsoft.com/office/drawing/2014/main" val="2730612602"/>
                    </a:ext>
                  </a:extLst>
                </a:gridCol>
                <a:gridCol w="1809333">
                  <a:extLst>
                    <a:ext uri="{9D8B030D-6E8A-4147-A177-3AD203B41FA5}">
                      <a16:colId xmlns="" xmlns:a16="http://schemas.microsoft.com/office/drawing/2014/main" val="2351165605"/>
                    </a:ext>
                  </a:extLst>
                </a:gridCol>
                <a:gridCol w="815606">
                  <a:extLst>
                    <a:ext uri="{9D8B030D-6E8A-4147-A177-3AD203B41FA5}">
                      <a16:colId xmlns="" xmlns:a16="http://schemas.microsoft.com/office/drawing/2014/main" val="165861289"/>
                    </a:ext>
                  </a:extLst>
                </a:gridCol>
              </a:tblGrid>
              <a:tr h="91542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саласының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коды</a:t>
                      </a: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Даярлау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бағытының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коды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Халықаралық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стандарттық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жіктеуішіндегі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83268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6B101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0599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7M10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7M101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973193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7R01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7R011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893369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8D10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8D101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0910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9629163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B6372855-5ED5-206C-D27E-A42F0334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83739"/>
              </p:ext>
            </p:extLst>
          </p:nvPr>
        </p:nvGraphicFramePr>
        <p:xfrm>
          <a:off x="5268372" y="2358834"/>
          <a:ext cx="6693360" cy="43181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80796">
                  <a:extLst>
                    <a:ext uri="{9D8B030D-6E8A-4147-A177-3AD203B41FA5}">
                      <a16:colId xmlns="" xmlns:a16="http://schemas.microsoft.com/office/drawing/2014/main" val="1110246287"/>
                    </a:ext>
                  </a:extLst>
                </a:gridCol>
                <a:gridCol w="2886738">
                  <a:extLst>
                    <a:ext uri="{9D8B030D-6E8A-4147-A177-3AD203B41FA5}">
                      <a16:colId xmlns="" xmlns:a16="http://schemas.microsoft.com/office/drawing/2014/main" val="321673776"/>
                    </a:ext>
                  </a:extLst>
                </a:gridCol>
                <a:gridCol w="1325826">
                  <a:extLst>
                    <a:ext uri="{9D8B030D-6E8A-4147-A177-3AD203B41FA5}">
                      <a16:colId xmlns="" xmlns:a16="http://schemas.microsoft.com/office/drawing/2014/main" val="2575843066"/>
                    </a:ext>
                  </a:extLst>
                </a:gridCol>
              </a:tblGrid>
              <a:tr h="215906"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Даярлау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20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ХСББЖ коды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853845831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беруде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аярлау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бакалавриатта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871779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6B104 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Мейіргер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3409511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6B105  Фармация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414619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6B106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664960493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Үздіксіз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интеграцияланған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берудегі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дайындық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7443351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7ВМ10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7ВM101 Медицина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0451440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7ВМ102 Педиатрия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21180152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7ВМ103  Стоматология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12630696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орнынан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кейінгі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беруде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аярлау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магистратурада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0122629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7M10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7М104 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Мейіргер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5691490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7М105  Фармация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51226300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7М106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4246067854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орнынан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кейінгі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беруде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аярлау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резидентурада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95727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7R01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(медицина)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7R011 Медицина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1478348"/>
                  </a:ext>
                </a:extLst>
              </a:tr>
              <a:tr h="215906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орнынан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кейінгі</a:t>
                      </a:r>
                      <a:r>
                        <a:rPr lang="ru-RU" sz="1200" b="0" spc="1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беруде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аярлау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докторантурада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901563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8D10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8D101 Медицина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68939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 104  Сестринское дело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05066751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 105  Фармация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779560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 106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819861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F5D299B-3E7D-A39D-EB9D-F1AA1B19739E}"/>
              </a:ext>
            </a:extLst>
          </p:cNvPr>
          <p:cNvSpPr txBox="1"/>
          <p:nvPr/>
        </p:nvSpPr>
        <p:spPr>
          <a:xfrm>
            <a:off x="728004" y="1947884"/>
            <a:ext cx="3944039" cy="373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Қолданыстағы</a:t>
            </a:r>
            <a:endParaRPr lang="ru-RU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8EA95BF-D074-C791-9AB2-344475151227}"/>
              </a:ext>
            </a:extLst>
          </p:cNvPr>
          <p:cNvSpPr txBox="1"/>
          <p:nvPr/>
        </p:nvSpPr>
        <p:spPr>
          <a:xfrm>
            <a:off x="6623677" y="1947884"/>
            <a:ext cx="3944039" cy="373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Ұсынылған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47E32DB-E0A6-4B6B-B113-84989F190714}"/>
              </a:ext>
            </a:extLst>
          </p:cNvPr>
          <p:cNvCxnSpPr>
            <a:cxnSpLocks/>
          </p:cNvCxnSpPr>
          <p:nvPr/>
        </p:nvCxnSpPr>
        <p:spPr>
          <a:xfrm>
            <a:off x="224287" y="820347"/>
            <a:ext cx="11880012" cy="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307196-8807-4281-A149-E91BB1466A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1" y="18028"/>
            <a:ext cx="737547" cy="7621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E8220F-BF9B-101A-C51A-A46884595A95}"/>
              </a:ext>
            </a:extLst>
          </p:cNvPr>
          <p:cNvSpPr/>
          <p:nvPr/>
        </p:nvSpPr>
        <p:spPr>
          <a:xfrm>
            <a:off x="1180880" y="169863"/>
            <a:ext cx="10370937" cy="420260"/>
          </a:xfrm>
          <a:prstGeom prst="rect">
            <a:avLst/>
          </a:prstGeom>
        </p:spPr>
        <p:txBody>
          <a:bodyPr wrap="square" lIns="80915" tIns="40458" rIns="80915" bIns="40458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Медициналық білім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беру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сапасын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арттыру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бойынша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жүйелі шаралар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8</a:t>
            </a:r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21B35B4-8FF0-4815-9D11-651F267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010351"/>
            <a:ext cx="10638971" cy="630711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және жоғары оқу орнынан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кадрларды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бағыттарының Жіктеуішіне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өзгерістер енгізу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(ҚР БҒМ 2018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қазандағы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569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738190" y="1868557"/>
            <a:ext cx="281610" cy="480943"/>
          </a:xfrm>
          <a:prstGeom prst="downArrow">
            <a:avLst/>
          </a:prstGeom>
          <a:solidFill>
            <a:srgbClr val="FFFF00"/>
          </a:solidFill>
          <a:ln>
            <a:solidFill>
              <a:srgbClr val="003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3404" y="2366314"/>
            <a:ext cx="11273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Қазақстан Республикасы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және ғылым министрінің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2015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жылғы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17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маусымдағы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№ 391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бұйрығы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қызметіне қойылатын біліктілік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талаптарын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және оларға сәйкестікті растайтын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құжаттар тізбесін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бекіту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»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(Қазақстан Республикасының Әділет министрлігінде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2015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жылғы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22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шілдеде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№ 11716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болып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тіркелді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).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B6372855-5ED5-206C-D27E-A42F0334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98946"/>
              </p:ext>
            </p:extLst>
          </p:nvPr>
        </p:nvGraphicFramePr>
        <p:xfrm>
          <a:off x="1537803" y="4376567"/>
          <a:ext cx="5340625" cy="186883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340625">
                  <a:extLst>
                    <a:ext uri="{9D8B030D-6E8A-4147-A177-3AD203B41FA5}">
                      <a16:colId xmlns="" xmlns:a16="http://schemas.microsoft.com/office/drawing/2014/main" val="321673776"/>
                    </a:ext>
                  </a:extLst>
                </a:gridCol>
              </a:tblGrid>
              <a:tr h="21590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13871779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6B104 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Мейіргер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3409511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6B105  Фармация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414619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6B106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66496049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kern="1200" spc="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Үздіксіз</a:t>
                      </a:r>
                      <a:r>
                        <a:rPr lang="ru-RU" sz="1600" b="1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spc="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интеграцияланған</a:t>
                      </a:r>
                      <a:r>
                        <a:rPr lang="ru-RU" sz="1600" b="1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spc="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600" b="1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spc="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b="1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беру</a:t>
                      </a:r>
                      <a:endParaRPr lang="ru-RU" sz="1600" b="1" kern="12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7ВM101 Медицина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0451440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7ВМ102 Педиатрия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21180152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7ВМ103  Стоматология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1263069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B6372855-5ED5-206C-D27E-A42F0334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11827"/>
              </p:ext>
            </p:extLst>
          </p:nvPr>
        </p:nvGraphicFramePr>
        <p:xfrm>
          <a:off x="7144107" y="4030835"/>
          <a:ext cx="3756358" cy="256716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56358">
                  <a:extLst>
                    <a:ext uri="{9D8B030D-6E8A-4147-A177-3AD203B41FA5}">
                      <a16:colId xmlns="" xmlns:a16="http://schemas.microsoft.com/office/drawing/2014/main" val="321673776"/>
                    </a:ext>
                  </a:extLst>
                </a:gridCol>
              </a:tblGrid>
              <a:tr h="215906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Резидентура</a:t>
                      </a:r>
                    </a:p>
                  </a:txBody>
                  <a:tcPr marL="9525" marR="9525" marT="9525" marB="9525" anchor="ctr"/>
                </a:tc>
              </a:tr>
              <a:tr h="215906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7R011 Медицина</a:t>
                      </a:r>
                    </a:p>
                  </a:txBody>
                  <a:tcPr marL="9525" marR="9525" marT="9525" marB="9525" anchor="ctr"/>
                </a:tc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600" b="1" kern="12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7М104 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Мейіргер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56914905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7М105  Фармация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51226300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7М106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4246067854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kern="12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Докторантура</a:t>
                      </a:r>
                      <a:endParaRPr lang="ru-RU" sz="1600" b="1" kern="1200" spc="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8D101 Медицина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76893950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 104 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Мейіргер</a:t>
                      </a:r>
                      <a:r>
                        <a:rPr lang="ru-RU" sz="1200" b="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1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ісі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050667516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 105  Фармация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857795603"/>
                  </a:ext>
                </a:extLst>
              </a:tr>
              <a:tr h="21590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8D 106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37819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5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2AD4DB-EEB5-FE6E-9681-990239FA8A35}"/>
              </a:ext>
            </a:extLst>
          </p:cNvPr>
          <p:cNvSpPr txBox="1"/>
          <p:nvPr/>
        </p:nvSpPr>
        <p:spPr>
          <a:xfrm>
            <a:off x="126989" y="1546278"/>
            <a:ext cx="6094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ЖБП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циклінің көлемі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академиялық кредитті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 ішінде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академиялық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компонент: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Философия, </a:t>
            </a:r>
            <a:r>
              <a:rPr lang="kk-KZ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азақ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Ақпараттық-коммуникациялық технологиялар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(ағылшын тілінде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шынықтыру, Әлеуметтік-саяси білім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саясаттану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әлеуметтану, мәдениеттану,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психология)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 бөлінеді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5DE754-5944-55ED-EC9F-2D5266B317F2}"/>
              </a:ext>
            </a:extLst>
          </p:cNvPr>
          <p:cNvSpPr txBox="1"/>
          <p:nvPr/>
        </p:nvSpPr>
        <p:spPr>
          <a:xfrm>
            <a:off x="117935" y="2505701"/>
            <a:ext cx="60943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800" dirty="0" smtClean="0">
                <a:latin typeface="Arial Narrow" pitchFamily="34" charset="0"/>
              </a:rPr>
              <a:t>7. ЖБП </a:t>
            </a:r>
            <a:r>
              <a:rPr lang="ru-RU" sz="800" dirty="0" err="1" smtClean="0">
                <a:latin typeface="Arial Narrow" pitchFamily="34" charset="0"/>
              </a:rPr>
              <a:t>циклінің міндетті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пәндерін оқып бітіргеннен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кейін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білім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алушы</a:t>
            </a:r>
            <a:r>
              <a:rPr lang="ru-RU" sz="800" dirty="0" smtClean="0">
                <a:latin typeface="Arial Narrow" pitchFamily="34" charset="0"/>
              </a:rPr>
              <a:t>: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1) </a:t>
            </a:r>
            <a:r>
              <a:rPr lang="ru-RU" sz="800" dirty="0" err="1" smtClean="0">
                <a:latin typeface="Arial Narrow" pitchFamily="34" charset="0"/>
              </a:rPr>
              <a:t>ғылыми және философиялық таным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әдістерімен табиғи және әлеуметтік әлемді ғылыми ұғыну </a:t>
            </a:r>
            <a:r>
              <a:rPr lang="ru-RU" sz="800" dirty="0" smtClean="0">
                <a:latin typeface="Arial Narrow" pitchFamily="34" charset="0"/>
              </a:rPr>
              <a:t>мен </a:t>
            </a:r>
            <a:r>
              <a:rPr lang="ru-RU" sz="800" dirty="0" err="1" smtClean="0">
                <a:latin typeface="Arial Narrow" pitchFamily="34" charset="0"/>
              </a:rPr>
              <a:t>зерделеуді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қамтамасыз ететін</a:t>
            </a:r>
            <a:r>
              <a:rPr lang="ru-RU" sz="800" dirty="0" smtClean="0">
                <a:latin typeface="Arial Narrow" pitchFamily="34" charset="0"/>
              </a:rPr>
              <a:t> философия </a:t>
            </a:r>
            <a:r>
              <a:rPr lang="ru-RU" sz="800" dirty="0" err="1" smtClean="0">
                <a:latin typeface="Arial Narrow" pitchFamily="34" charset="0"/>
              </a:rPr>
              <a:t>негіздерін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білумен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қалыптасқан дүниетанымдық ұстанымдар негізінде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қоршаған болмысты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бағалайды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2) </a:t>
            </a:r>
            <a:r>
              <a:rPr lang="ru-RU" sz="800" dirty="0" err="1" smtClean="0">
                <a:latin typeface="Arial Narrow" pitchFamily="34" charset="0"/>
              </a:rPr>
              <a:t>мифологиялық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діни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ғылыми дүниетанымның мазмұны </a:t>
            </a:r>
            <a:r>
              <a:rPr lang="ru-RU" sz="800" dirty="0" smtClean="0">
                <a:latin typeface="Arial Narrow" pitchFamily="34" charset="0"/>
              </a:rPr>
              <a:t>мен </a:t>
            </a:r>
            <a:r>
              <a:rPr lang="ru-RU" sz="800" dirty="0" err="1" smtClean="0">
                <a:latin typeface="Arial Narrow" pitchFamily="34" charset="0"/>
              </a:rPr>
              <a:t>өзіндік ерекшеліктерін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түсіндіреді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3) </a:t>
            </a:r>
            <a:r>
              <a:rPr lang="ru-RU" sz="800" dirty="0" err="1" smtClean="0">
                <a:latin typeface="Arial Narrow" pitchFamily="34" charset="0"/>
              </a:rPr>
              <a:t>әлеуметтік және өндірістік салаларда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болып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жатқан барлық жағдайларға өз бағасын береді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4) </a:t>
            </a:r>
            <a:r>
              <a:rPr lang="ru-RU" sz="800" dirty="0" err="1" smtClean="0">
                <a:latin typeface="Arial Narrow" pitchFamily="34" charset="0"/>
              </a:rPr>
              <a:t>Қазақстанның тарихи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дамуының негізгі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кезеңдерін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заңдылықтарын және өзіндік ерекшелігін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терең түсіну және ғылыми талдау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негізінде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азаматтық ұстанымын танытады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5) </a:t>
            </a:r>
            <a:r>
              <a:rPr lang="ru-RU" sz="800" dirty="0" err="1" smtClean="0">
                <a:latin typeface="Arial Narrow" pitchFamily="34" charset="0"/>
              </a:rPr>
              <a:t>Қазақстан тарихы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оқиғаларының себептері</a:t>
            </a:r>
            <a:r>
              <a:rPr lang="ru-RU" sz="800" dirty="0" smtClean="0">
                <a:latin typeface="Arial Narrow" pitchFamily="34" charset="0"/>
              </a:rPr>
              <a:t> мен </a:t>
            </a:r>
            <a:r>
              <a:rPr lang="ru-RU" sz="800" dirty="0" err="1" smtClean="0">
                <a:latin typeface="Arial Narrow" pitchFamily="34" charset="0"/>
              </a:rPr>
              <a:t>салдарларын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талдау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үшін тарихи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сипаттаудың әдістері мен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тәсілдерін пайдаланады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6) </a:t>
            </a:r>
            <a:r>
              <a:rPr lang="ru-RU" sz="800" dirty="0" err="1" smtClean="0">
                <a:latin typeface="Arial Narrow" pitchFamily="34" charset="0"/>
              </a:rPr>
              <a:t>әлеуметтану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саясаттану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мәдениеттану және психологияның негізгі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білімін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ескере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отырып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тұлғааралық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Әлеуметтік және кәсіби қарым-қатынастың әртүрлі салаларындағы жағдайларды бағалайды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7) </a:t>
            </a:r>
            <a:r>
              <a:rPr lang="ru-RU" sz="800" dirty="0" err="1" smtClean="0">
                <a:latin typeface="Arial Narrow" pitchFamily="34" charset="0"/>
              </a:rPr>
              <a:t>интегративті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процестердің заманауи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өнімі ретінде</a:t>
            </a:r>
            <a:r>
              <a:rPr lang="ru-RU" sz="800" dirty="0" smtClean="0">
                <a:latin typeface="Arial Narrow" pitchFamily="34" charset="0"/>
              </a:rPr>
              <a:t> осы </a:t>
            </a:r>
            <a:r>
              <a:rPr lang="ru-RU" sz="800" dirty="0" err="1" smtClean="0">
                <a:latin typeface="Arial Narrow" pitchFamily="34" charset="0"/>
              </a:rPr>
              <a:t>ғылымдардың білімін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синтездейді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8) </a:t>
            </a:r>
            <a:r>
              <a:rPr lang="ru-RU" sz="800" dirty="0" err="1" smtClean="0">
                <a:latin typeface="Arial Narrow" pitchFamily="34" charset="0"/>
              </a:rPr>
              <a:t>нақты ғылымды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сондай-ақ бүкіл әлеуметтік-саяси кластерді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зерттеудің ғылыми әдістері </a:t>
            </a:r>
            <a:r>
              <a:rPr lang="ru-RU" sz="800" dirty="0" smtClean="0">
                <a:latin typeface="Arial Narrow" pitchFamily="34" charset="0"/>
              </a:rPr>
              <a:t>мен </a:t>
            </a:r>
            <a:r>
              <a:rPr lang="ru-RU" sz="800" dirty="0" err="1" smtClean="0">
                <a:latin typeface="Arial Narrow" pitchFamily="34" charset="0"/>
              </a:rPr>
              <a:t>тәсілдерін қолданады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9) </a:t>
            </a:r>
            <a:r>
              <a:rPr lang="ru-RU" sz="800" dirty="0" err="1" smtClean="0">
                <a:latin typeface="Arial Narrow" pitchFamily="34" charset="0"/>
              </a:rPr>
              <a:t>өзінің адамгершілік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азаматтық ұстанымын дамытады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10) </a:t>
            </a:r>
            <a:r>
              <a:rPr lang="ru-RU" sz="800" dirty="0" err="1" smtClean="0">
                <a:latin typeface="Arial Narrow" pitchFamily="34" charset="0"/>
              </a:rPr>
              <a:t>қазақстандық қоғамның қоғамдық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іскерлік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мәдени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құқықтық және этикалық нормаларымен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жұмыс істейді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11) </a:t>
            </a:r>
            <a:r>
              <a:rPr lang="ru-RU" sz="800" dirty="0" err="1" smtClean="0">
                <a:latin typeface="Arial Narrow" pitchFamily="34" charset="0"/>
              </a:rPr>
              <a:t>жеке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кәсіби бәсекеге қабілеттілігін көрсетеді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12) </a:t>
            </a:r>
            <a:r>
              <a:rPr lang="ru-RU" sz="800" dirty="0" err="1" smtClean="0">
                <a:latin typeface="Arial Narrow" pitchFamily="34" charset="0"/>
              </a:rPr>
              <a:t>әлемде танылған қоғамдық-гуманитарлық ғылымдар саласындағы білімді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практикада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қолданады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13) </a:t>
            </a:r>
            <a:r>
              <a:rPr lang="ru-RU" sz="800" dirty="0" err="1" smtClean="0">
                <a:latin typeface="Arial Narrow" pitchFamily="34" charset="0"/>
              </a:rPr>
              <a:t>әдіснама </a:t>
            </a:r>
            <a:r>
              <a:rPr lang="ru-RU" sz="800" dirty="0" smtClean="0">
                <a:latin typeface="Arial Narrow" pitchFamily="34" charset="0"/>
              </a:rPr>
              <a:t>мен </a:t>
            </a:r>
            <a:r>
              <a:rPr lang="ru-RU" sz="800" dirty="0" err="1" smtClean="0">
                <a:latin typeface="Arial Narrow" pitchFamily="34" charset="0"/>
              </a:rPr>
              <a:t>талдауды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таңдауды жүзеге асырады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14) </a:t>
            </a:r>
            <a:r>
              <a:rPr lang="ru-RU" sz="800" dirty="0" err="1" smtClean="0">
                <a:latin typeface="Arial Narrow" pitchFamily="34" charset="0"/>
              </a:rPr>
              <a:t>зерттеу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нәтижелерін қорытындылайды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15) </a:t>
            </a:r>
            <a:r>
              <a:rPr lang="ru-RU" sz="800" dirty="0" err="1" smtClean="0">
                <a:latin typeface="Arial Narrow" pitchFamily="34" charset="0"/>
              </a:rPr>
              <a:t>жаңа білімді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синтездейді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</a:t>
            </a:r>
            <a:r>
              <a:rPr lang="ru-RU" sz="800" dirty="0" smtClean="0">
                <a:latin typeface="Arial Narrow" pitchFamily="34" charset="0"/>
              </a:rPr>
              <a:t>оны </a:t>
            </a:r>
            <a:r>
              <a:rPr lang="ru-RU" sz="800" dirty="0" err="1" smtClean="0">
                <a:latin typeface="Arial Narrow" pitchFamily="34" charset="0"/>
              </a:rPr>
              <a:t>гуманитарлық қоғамдық маңызы </a:t>
            </a:r>
            <a:r>
              <a:rPr lang="ru-RU" sz="800" dirty="0" smtClean="0">
                <a:latin typeface="Arial Narrow" pitchFamily="34" charset="0"/>
              </a:rPr>
              <a:t>бар </a:t>
            </a:r>
            <a:r>
              <a:rPr lang="ru-RU" sz="800" dirty="0" err="1" smtClean="0">
                <a:latin typeface="Arial Narrow" pitchFamily="34" charset="0"/>
              </a:rPr>
              <a:t>өнім түрінде ұсынады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16) </a:t>
            </a:r>
            <a:r>
              <a:rPr lang="ru-RU" sz="800" dirty="0" err="1" smtClean="0">
                <a:latin typeface="Arial Narrow" pitchFamily="34" charset="0"/>
              </a:rPr>
              <a:t>тұлғааралық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мәдениетаралық және өндірістік </a:t>
            </a:r>
            <a:r>
              <a:rPr lang="ru-RU" sz="800" dirty="0" smtClean="0">
                <a:latin typeface="Arial Narrow" pitchFamily="34" charset="0"/>
              </a:rPr>
              <a:t>(</a:t>
            </a:r>
            <a:r>
              <a:rPr lang="ru-RU" sz="800" dirty="0" err="1" smtClean="0">
                <a:latin typeface="Arial Narrow" pitchFamily="34" charset="0"/>
              </a:rPr>
              <a:t>кәсіптік</a:t>
            </a:r>
            <a:r>
              <a:rPr lang="ru-RU" sz="800" dirty="0" smtClean="0">
                <a:latin typeface="Arial Narrow" pitchFamily="34" charset="0"/>
              </a:rPr>
              <a:t>) </a:t>
            </a:r>
            <a:r>
              <a:rPr lang="ru-RU" sz="800" dirty="0" err="1" smtClean="0">
                <a:latin typeface="Arial Narrow" pitchFamily="34" charset="0"/>
              </a:rPr>
              <a:t>қарым-қатынас міндеттерін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шешу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үшін қазақ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орыс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шет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тілдерінде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ауызша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жазбаша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нысанда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коммуникацияға түседі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17) </a:t>
            </a:r>
            <a:r>
              <a:rPr lang="ru-RU" sz="800" dirty="0" err="1" smtClean="0">
                <a:latin typeface="Arial Narrow" pitchFamily="34" charset="0"/>
              </a:rPr>
              <a:t>грамматикалық білім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жүйесі негізінде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тілдік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сөйлеу құралдарын пайдалануды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жүзеге асыру</a:t>
            </a:r>
            <a:r>
              <a:rPr lang="ru-RU" sz="800" dirty="0" smtClean="0">
                <a:latin typeface="Arial Narrow" pitchFamily="34" charset="0"/>
              </a:rPr>
              <a:t>; </a:t>
            </a:r>
            <a:r>
              <a:rPr lang="ru-RU" sz="800" dirty="0" err="1" smtClean="0">
                <a:latin typeface="Arial Narrow" pitchFamily="34" charset="0"/>
              </a:rPr>
              <a:t>қарым-қатынас жағдайына сәйкес ақпаратты талдау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18) </a:t>
            </a:r>
            <a:r>
              <a:rPr lang="ru-RU" sz="800" dirty="0" err="1" smtClean="0">
                <a:latin typeface="Arial Narrow" pitchFamily="34" charset="0"/>
              </a:rPr>
              <a:t>коммуникацияға қатысушылардың іс-әрекеттері </a:t>
            </a:r>
            <a:r>
              <a:rPr lang="ru-RU" sz="800" dirty="0" smtClean="0">
                <a:latin typeface="Arial Narrow" pitchFamily="34" charset="0"/>
              </a:rPr>
              <a:t>мен </a:t>
            </a:r>
            <a:r>
              <a:rPr lang="ru-RU" sz="800" dirty="0" err="1" smtClean="0">
                <a:latin typeface="Arial Narrow" pitchFamily="34" charset="0"/>
              </a:rPr>
              <a:t>іс-әрекеттерін бағалайды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19) </a:t>
            </a:r>
            <a:r>
              <a:rPr lang="ru-RU" sz="800" dirty="0" err="1" smtClean="0">
                <a:latin typeface="Arial Narrow" pitchFamily="34" charset="0"/>
              </a:rPr>
              <a:t>жеке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қызметінде ақпараттық-коммуникациялық технологиялардың әртүрлі түрлерін</a:t>
            </a:r>
            <a:r>
              <a:rPr lang="ru-RU" sz="800" dirty="0" smtClean="0">
                <a:latin typeface="Arial Narrow" pitchFamily="34" charset="0"/>
              </a:rPr>
              <a:t>: </a:t>
            </a:r>
            <a:r>
              <a:rPr lang="ru-RU" sz="800" dirty="0" err="1" smtClean="0">
                <a:latin typeface="Arial Narrow" pitchFamily="34" charset="0"/>
              </a:rPr>
              <a:t>интернет-ресурстарды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ақпаратты іздеу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сақтау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өңдеу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қорғау және тарату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жөніндегі бұлтты және мобильді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сервистерді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пайдаланады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20) </a:t>
            </a:r>
            <a:r>
              <a:rPr lang="ru-RU" sz="800" dirty="0" err="1" smtClean="0">
                <a:latin typeface="Arial Narrow" pitchFamily="34" charset="0"/>
              </a:rPr>
              <a:t>өзін-өзі дамыту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мансаптық өсу үшін өмір бойы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жеке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білім</a:t>
            </a:r>
            <a:r>
              <a:rPr lang="ru-RU" sz="800" dirty="0" smtClean="0">
                <a:latin typeface="Arial Narrow" pitchFamily="34" charset="0"/>
              </a:rPr>
              <a:t> беру </a:t>
            </a:r>
            <a:r>
              <a:rPr lang="ru-RU" sz="800" dirty="0" err="1" smtClean="0">
                <a:latin typeface="Arial Narrow" pitchFamily="34" charset="0"/>
              </a:rPr>
              <a:t>траекториясын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құру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дене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шынықтыру әдістері </a:t>
            </a:r>
            <a:r>
              <a:rPr lang="ru-RU" sz="800" dirty="0" smtClean="0">
                <a:latin typeface="Arial Narrow" pitchFamily="34" charset="0"/>
              </a:rPr>
              <a:t>мен </a:t>
            </a:r>
            <a:r>
              <a:rPr lang="ru-RU" sz="800" dirty="0" err="1" smtClean="0">
                <a:latin typeface="Arial Narrow" pitchFamily="34" charset="0"/>
              </a:rPr>
              <a:t>құралдары арқылы толыққанды әлеуметтік және кәсіптік қызметті қамтамасыз ету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үшін салауатты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өмір салтына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бағдарланады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21) </a:t>
            </a:r>
            <a:r>
              <a:rPr lang="ru-RU" sz="800" dirty="0" err="1" smtClean="0">
                <a:latin typeface="Arial Narrow" pitchFamily="34" charset="0"/>
              </a:rPr>
              <a:t>Қазақстан тарихының негізгі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заңдылықтарын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философиялық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әлеуметтік-саяси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экономикалық және құқықтық білім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негіздерін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қазақ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орыс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шет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тілдеріндегі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ауызша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жазбаша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нысандағы коммуникацияларды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біледі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және түсінеді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22) </a:t>
            </a:r>
            <a:r>
              <a:rPr lang="ru-RU" sz="800" dirty="0" err="1" smtClean="0">
                <a:latin typeface="Arial Narrow" pitchFamily="34" charset="0"/>
              </a:rPr>
              <a:t>игерілген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білімді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өзгеріп жатқан әлеуметтік-мәдени жағдайларда тиімді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әлеуметтендіру және бейімдеу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үшін қолданады</a:t>
            </a:r>
            <a:r>
              <a:rPr lang="ru-RU" sz="800" dirty="0" smtClean="0">
                <a:latin typeface="Arial Narrow" pitchFamily="34" charset="0"/>
              </a:rPr>
              <a:t>;</a:t>
            </a:r>
          </a:p>
          <a:p>
            <a:pPr fontAlgn="base"/>
            <a:r>
              <a:rPr lang="ru-RU" sz="800" dirty="0" smtClean="0">
                <a:latin typeface="Arial Narrow" pitchFamily="34" charset="0"/>
              </a:rPr>
              <a:t>      23) </a:t>
            </a:r>
            <a:r>
              <a:rPr lang="ru-RU" sz="800" dirty="0" err="1" smtClean="0">
                <a:latin typeface="Arial Narrow" pitchFamily="34" charset="0"/>
              </a:rPr>
              <a:t>әлеуметтік құбылыстарды</a:t>
            </a:r>
            <a:r>
              <a:rPr lang="ru-RU" sz="800" dirty="0" smtClean="0">
                <a:latin typeface="Arial Narrow" pitchFamily="34" charset="0"/>
              </a:rPr>
              <a:t>, </a:t>
            </a:r>
            <a:r>
              <a:rPr lang="ru-RU" sz="800" dirty="0" err="1" smtClean="0">
                <a:latin typeface="Arial Narrow" pitchFamily="34" charset="0"/>
              </a:rPr>
              <a:t>процестер</a:t>
            </a:r>
            <a:r>
              <a:rPr lang="ru-RU" sz="800" dirty="0" smtClean="0">
                <a:latin typeface="Arial Narrow" pitchFamily="34" charset="0"/>
              </a:rPr>
              <a:t> мен </a:t>
            </a:r>
            <a:r>
              <a:rPr lang="ru-RU" sz="800" dirty="0" err="1" smtClean="0">
                <a:latin typeface="Arial Narrow" pitchFamily="34" charset="0"/>
              </a:rPr>
              <a:t>проблемаларды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сандық және сапалық талдау</a:t>
            </a:r>
            <a:r>
              <a:rPr lang="ru-RU" sz="800" dirty="0" smtClean="0">
                <a:latin typeface="Arial Narrow" pitchFamily="34" charset="0"/>
              </a:rPr>
              <a:t> </a:t>
            </a:r>
            <a:r>
              <a:rPr lang="ru-RU" sz="800" dirty="0" err="1" smtClean="0">
                <a:latin typeface="Arial Narrow" pitchFamily="34" charset="0"/>
              </a:rPr>
              <a:t>дағдыларын меңгереді</a:t>
            </a:r>
            <a:r>
              <a:rPr lang="ru-RU" sz="800" dirty="0" smtClean="0">
                <a:latin typeface="Arial Narrow" pitchFamily="34" charset="0"/>
              </a:rPr>
              <a:t>.</a:t>
            </a:r>
            <a:endParaRPr lang="ru-RU" sz="800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A66F6E-BD58-1DFF-571A-00E815D2CD25}"/>
              </a:ext>
            </a:extLst>
          </p:cNvPr>
          <p:cNvSpPr txBox="1"/>
          <p:nvPr/>
        </p:nvSpPr>
        <p:spPr>
          <a:xfrm>
            <a:off x="6600775" y="225206"/>
            <a:ext cx="4911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Медицина», «Педиатрия»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мамандықтары бойынша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 құзыреттері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нәтижелерінің тізбесі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D1FAD1F0-6217-1FE7-44B7-2AB3EE884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96040"/>
              </p:ext>
            </p:extLst>
          </p:nvPr>
        </p:nvGraphicFramePr>
        <p:xfrm>
          <a:off x="6348301" y="826477"/>
          <a:ext cx="5562296" cy="39352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563">
                  <a:extLst>
                    <a:ext uri="{9D8B030D-6E8A-4147-A177-3AD203B41FA5}">
                      <a16:colId xmlns="" xmlns:a16="http://schemas.microsoft.com/office/drawing/2014/main" val="1356193629"/>
                    </a:ext>
                  </a:extLst>
                </a:gridCol>
                <a:gridCol w="1125416">
                  <a:extLst>
                    <a:ext uri="{9D8B030D-6E8A-4147-A177-3AD203B41FA5}">
                      <a16:colId xmlns="" xmlns:a16="http://schemas.microsoft.com/office/drawing/2014/main" val="9810517"/>
                    </a:ext>
                  </a:extLst>
                </a:gridCol>
                <a:gridCol w="4163317">
                  <a:extLst>
                    <a:ext uri="{9D8B030D-6E8A-4147-A177-3AD203B41FA5}">
                      <a16:colId xmlns="" xmlns:a16="http://schemas.microsoft.com/office/drawing/2014/main" val="806053353"/>
                    </a:ext>
                  </a:extLst>
                </a:gridCol>
              </a:tblGrid>
              <a:tr h="125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Құзыреттері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Бағдарламаны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оқыту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нәтижелері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2971668360"/>
                  </a:ext>
                </a:extLst>
              </a:tr>
              <a:tr h="103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Медициналық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жалпы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қабылданған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дамып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келе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жатқан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үнемі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жаңартылып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отыратын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білімді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қоса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алғанда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биомедициналық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клиникалық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эпидемиологиялық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әлеуметтік-мінез-құлық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ғылымдары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саласындағы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білімді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практикада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қолдану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186152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Байланыстар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пациенттермен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олардың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отбасыларымен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медицина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қызметкерлерімен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тиімді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ақпарат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алмасуға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ынтымақтастыққа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ақпараттық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технологияларды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пайдалана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отырып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тұлғааралық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коммуникативтік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дағдыларды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3965066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Клиникалық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дағдылар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ауруларды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диагностикалауға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емдеуге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алдын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алуға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бағытталған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тиісті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тиімді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іс-шараларды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қамтитын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тиімді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пациент-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орталықтандырылған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күтімді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235205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Кәсіпқойлық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кәсіби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міндеттерді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орындауға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этикалық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қағидаларды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сақтауға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бейілділігін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3652725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Жеке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кәсіби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даму: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үздіксіз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жеке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кәсіби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өсуді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қолдау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өзін-өзі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бағалау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өмір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бойы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алу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негізінде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сапасын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үнемі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жақсарту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қажетті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қасиеттерді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extLst>
                  <a:ext uri="{0D108BD9-81ED-4DB2-BD59-A6C34878D82A}">
                    <a16:rowId xmlns="" xmlns:a16="http://schemas.microsoft.com/office/drawing/2014/main" val="306062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Нормативтік-құқықтық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жүйесінің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қолданыстағы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нормативтік-құқықтық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негіздері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шеңберінде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өз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іс-әрекеттері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жауапкершілікті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сезіну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оңтайлы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медициналық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қызмет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көрсетуді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оларды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практикалық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қызметінде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басшылыққа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алу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3919338611"/>
                  </a:ext>
                </a:extLst>
              </a:tr>
              <a:tr h="489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7000"/>
                        </a:lnSpc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Зерттеу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/>
                </a:tc>
                <a:tc>
                  <a:txBody>
                    <a:bodyPr/>
                    <a:lstStyle/>
                    <a:p>
                      <a:pPr marL="79375" marR="170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пациенттердің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нәтижелерін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зерттеу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бағалау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ғылыми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дәлелдерге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негізделген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емдеу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принциптерін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бағалау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енгізу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қабілетін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" marR="5066" marT="5066" marB="5066" anchor="ctr"/>
                </a:tc>
                <a:extLst>
                  <a:ext uri="{0D108BD9-81ED-4DB2-BD59-A6C34878D82A}">
                    <a16:rowId xmlns="" xmlns:a16="http://schemas.microsoft.com/office/drawing/2014/main" val="4173448201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A3FA9A1-016C-53F5-6456-7A510919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302" y="4802613"/>
            <a:ext cx="1985334" cy="592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E37657A-C8E3-6961-AF7C-BC4335303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68" y="5445839"/>
            <a:ext cx="1606091" cy="641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E1A1B0-5E30-50A0-5AAD-6C5220F72B2D}"/>
              </a:ext>
            </a:extLst>
          </p:cNvPr>
          <p:cNvSpPr txBox="1"/>
          <p:nvPr/>
        </p:nvSpPr>
        <p:spPr>
          <a:xfrm>
            <a:off x="9056340" y="6185811"/>
            <a:ext cx="2811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Развитие потенциала в рамках программ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Tempus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ERASMUS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15 лет</a:t>
            </a:r>
          </a:p>
        </p:txBody>
      </p:sp>
      <p:pic>
        <p:nvPicPr>
          <p:cNvPr id="1026" name="Picture 2" descr="Картинки по запросу asian medical association logo">
            <a:extLst>
              <a:ext uri="{FF2B5EF4-FFF2-40B4-BE49-F238E27FC236}">
                <a16:creationId xmlns="" xmlns:a16="http://schemas.microsoft.com/office/drawing/2014/main" id="{C3CBD701-1063-1988-DC12-35B8AA78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50" y="5189085"/>
            <a:ext cx="882397" cy="6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9E764C7-6FF4-E928-CED0-5B6E0B24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01" y="6176653"/>
            <a:ext cx="2017812" cy="4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2DF26129-F3AC-B734-F0BA-A1488BED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99" y="5606427"/>
            <a:ext cx="882397" cy="3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67BEAC-420A-5C04-1972-1286751DC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338" y="5015894"/>
            <a:ext cx="1788568" cy="461566"/>
          </a:xfrm>
          <a:prstGeom prst="rect">
            <a:avLst/>
          </a:prstGeom>
        </p:spPr>
      </p:pic>
      <p:sp>
        <p:nvSpPr>
          <p:cNvPr id="15" name="Slide Number Placeholder 8"/>
          <p:cNvSpPr txBox="1">
            <a:spLocks/>
          </p:cNvSpPr>
          <p:nvPr/>
        </p:nvSpPr>
        <p:spPr>
          <a:xfrm>
            <a:off x="11683999" y="7937"/>
            <a:ext cx="508001" cy="3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9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346" y="193125"/>
            <a:ext cx="4033098" cy="13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15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LOP - normal" id="{9B1EEE48-FBB1-4441-A18B-EA0D61F9D5CF}" vid="{46CCEF6C-6F35-4EC3-B141-99BB08E4FC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17038</TotalTime>
  <Words>1512</Words>
  <Application>Microsoft Office PowerPoint</Application>
  <PresentationFormat>Широкоэкранный</PresentationFormat>
  <Paragraphs>423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굴림</vt:lpstr>
      <vt:lpstr>Maven Pro Medium</vt:lpstr>
      <vt:lpstr>Pompiere</vt:lpstr>
      <vt:lpstr>Roboto Condensed</vt:lpstr>
      <vt:lpstr>Times New Roman</vt:lpstr>
      <vt:lpstr>Wingdings</vt:lpstr>
      <vt:lpstr>1_Тема Office</vt:lpstr>
      <vt:lpstr>Firm Format - template</vt:lpstr>
      <vt:lpstr>think-cell Slide</vt:lpstr>
      <vt:lpstr>Презентация PowerPoint</vt:lpstr>
      <vt:lpstr> Денсаулық сақтау саласындағы білім және ғылым ұйымдары</vt:lpstr>
      <vt:lpstr>Презентация PowerPoint</vt:lpstr>
      <vt:lpstr>Презентация PowerPoint</vt:lpstr>
      <vt:lpstr>Түлектердің білімі мен дағдыларын тәуелсіз бағалау (2022)</vt:lpstr>
      <vt:lpstr>Пилоттық жоба «Ауылға резиденттер!» (2022 год) </vt:lpstr>
      <vt:lpstr>Жоғары және жоғары оқу орнынан кейінгі білімі бар кадрларды даярлау бағыттарының Жіктеуішіне өзгерістер енгізу (ҚР БҒМ 2018 жылғы 13 қазандағы № 569 бұйрығы)</vt:lpstr>
      <vt:lpstr>Жоғары және жоғары оқу орнынан кейінгі білімі бар кадрларды даярлау бағыттарының Жіктеуішіне өзгерістер енгізу (ҚР БҒМ 2018 жылғы 13 қазандағы № 569 бұйрығы)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реализации Государственной программы развития здравоохранения Республики Казахстан «Денсаулық» за 2017 год</dc:title>
  <dc:creator>Aliya S. Zhambaeva</dc:creator>
  <cp:lastModifiedBy>Кайргалиева Гульбану</cp:lastModifiedBy>
  <cp:revision>1434</cp:revision>
  <cp:lastPrinted>2022-12-14T08:43:56Z</cp:lastPrinted>
  <dcterms:created xsi:type="dcterms:W3CDTF">2018-03-12T06:10:22Z</dcterms:created>
  <dcterms:modified xsi:type="dcterms:W3CDTF">2022-12-22T03:34:12Z</dcterms:modified>
</cp:coreProperties>
</file>