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6" r:id="rId4"/>
    <p:sldId id="259" r:id="rId5"/>
    <p:sldId id="268" r:id="rId6"/>
    <p:sldId id="265" r:id="rId7"/>
    <p:sldId id="272" r:id="rId8"/>
    <p:sldId id="269" r:id="rId9"/>
    <p:sldId id="271" r:id="rId10"/>
    <p:sldId id="270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49">
          <p15:clr>
            <a:srgbClr val="A4A3A4"/>
          </p15:clr>
        </p15:guide>
        <p15:guide id="4" orient="horz" pos="32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rlan Dairbekov" initials="Y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70"/>
      </p:cViewPr>
      <p:guideLst>
        <p:guide orient="horz" pos="2160"/>
        <p:guide pos="3840"/>
        <p:guide orient="horz" pos="2149"/>
        <p:guide orient="horz" pos="3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CFE4-49A9-4230-97CF-40C25200B648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95119-2594-472D-A16E-E87931AA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3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4C3A-5035-441B-881A-460AB9886E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F0B0-8672-401E-8C19-9CF5F317E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2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488" indent="-2882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058" indent="-23061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282" indent="-23061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5505" indent="-23061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6728" indent="-230612" defTabSz="461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7952" indent="-230612" defTabSz="461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9175" indent="-230612" defTabSz="461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0399" indent="-230612" defTabSz="461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FC7E5C-6EB7-4B41-B879-B09B44DAA22A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01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F6A5F-DF76-475B-BB65-9C9584DC7D2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1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93A1E-5850-4ED4-B88A-BE3144014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586A72-4E84-4862-BF79-72C87D50E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9B430-5F2D-444A-9BE9-4E687FED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52B7CE-08B0-47A6-82EE-86EFBA5E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F46C4B-774A-4885-8180-CA597493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9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DD74B-0D72-41A9-B6B9-3678A7C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72B8DA-66FF-4744-9A3F-197DD05E0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A1ECA5-9A0A-4973-BEC3-7BF6FDC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92F179-2C28-410D-9051-94B2D8B7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11C232-2E6D-4428-87E6-B090F5D3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1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26A562-C779-4321-B0A0-8221E85D3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9AA335-5546-46C8-A4C6-3FDBAFE0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94FA10-85EA-4F0B-9252-AB77A7E9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9E9D4D-5427-4BDA-9F38-24EEF98D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9CB07F-B708-4C5D-A5F6-BF8FC8F2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4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1A42F5-50D7-4841-AB9D-93F63D9C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D38622-B443-4C75-A49A-D362D880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837574-F98F-487C-BB89-054444CA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F05369-2D83-4F0E-94AC-67246BFB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8E4FCB-294B-4028-AF33-20002A68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72615-0011-4AE0-B6C3-8D80C44B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D06539-6481-481A-AA6A-38DC412FC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921A60-CDA2-4787-BB6A-0EB0977B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C785AF-5FBD-4AF0-9670-227AEF3F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FFBCF8-60CE-4F1D-9838-6F8AAC23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92B37-EEBA-4FC2-AE02-E8909F74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05BCEE-EF50-4892-BFB6-6CEC5D4CD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3B7180-F98E-416A-A62A-5BBD8D49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EA8413-D547-422E-980A-68C8AFF3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1B9D26-4227-46CD-89E7-BF41E400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3F3C96-3768-4B0A-BFD9-CFF6C7DE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4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9441F-9ECB-490D-ABEF-7E95E730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AFD9BF-5311-48FA-99B3-6E1AF6FB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A98F99-AD5B-4B6B-B6E3-9A0AF9A6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FA2F2E-4EEC-422E-BB5C-8480D5127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A27D566-3904-497B-818B-D99EBF41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03D86D-BEC9-4267-B4AE-1F23809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38472E-B97C-45EA-8111-4AC2D395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B3DE96-64A0-45D5-839D-65C474D9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7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54CD5-7211-42B1-9FA9-8D159E38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346B25-E392-4461-B90A-FE53283F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F8E389-43BA-4A64-B503-052CBC37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22244F-0F31-4179-935A-378A4C6B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5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812900-C969-4BB0-AF1A-C1269E74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5FFD5F-8DED-40F6-B928-4ABEDEF9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B8DB30-33FD-4D2C-B0DF-9825FB6D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2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B9A02-3C64-4A6D-AFC7-844308A2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75AA4D-28C2-4C9B-8879-DAD4FE06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746DD7-C188-40C0-90D8-84DCF516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D9693A-7C30-4D32-BC14-C37490A6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D5346E-55DE-4E4B-9B6A-6108E28F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1C1B0E-874D-43B2-B348-143D4A9E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95771-148D-4759-9F39-5B4890EC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33A1C11-479D-4941-849C-18A447DB1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F03E0E-F2C4-413A-806D-E912D6F1D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F17C92-0F7A-4201-BD10-7BAF959D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D83531-19BD-4CAE-B6A1-AA0DDF05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6BDF6F-86C2-486A-B81C-1C45B621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0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F4751-EB15-425A-800B-69F85F03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BA7D2E-FDF7-4D8D-A0AA-213BD6F9B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7501ED-F94D-4555-8A4D-8FBAEFC20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6EB0-6804-4557-A06E-B93D2FE7D18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3BDFD8-5D51-4FE5-836C-C1397A23B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9925A1-0544-4F47-84B9-1492674C2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3857-92BF-46C1-BFCA-98331BC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ED622-87D4-45CA-923B-91B88CB1D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262" y="2248443"/>
            <a:ext cx="9170277" cy="1709531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Arial Narrow" panose="020B0606020202030204" pitchFamily="34" charset="0"/>
              </a:rPr>
              <a:t>ПОПРАВКИ В ЗАКОНОДАТЕЛЬСТВО </a:t>
            </a:r>
            <a:r>
              <a:rPr lang="en-US" sz="4000" b="1" dirty="0">
                <a:latin typeface="Arial Narrow" panose="020B0606020202030204" pitchFamily="34" charset="0"/>
              </a:rPr>
              <a:t/>
            </a:r>
            <a:br>
              <a:rPr lang="en-US" sz="4000" b="1" dirty="0">
                <a:latin typeface="Arial Narrow" panose="020B0606020202030204" pitchFamily="34" charset="0"/>
              </a:rPr>
            </a:br>
            <a:r>
              <a:rPr lang="ru-RU" sz="4000" b="1" dirty="0">
                <a:latin typeface="Arial Narrow" panose="020B0606020202030204" pitchFamily="34" charset="0"/>
              </a:rPr>
              <a:t>ПО ПОДДЕРЖКЕ ВИЭ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6262" y="4051542"/>
            <a:ext cx="6211614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atin typeface="Arial Narrow" panose="020B0606020202030204" pitchFamily="34" charset="0"/>
                <a:ea typeface="+mj-ea"/>
                <a:cs typeface="+mj-cs"/>
              </a:rPr>
              <a:t>СТИМУЛИРОВАНИЕ РАЗВИТИЯ МАЛОМАСШТАБНЫХ ПРОЕКТОВ ВИЭ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54172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46317" y="3972712"/>
            <a:ext cx="85737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DB8BEB-DA0C-4EAD-8366-EB9D7F0C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01" y="133893"/>
            <a:ext cx="839108" cy="9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3802404-9683-4A7A-A54A-6DD84B0C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55" y="133893"/>
            <a:ext cx="928104" cy="9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9868B8F-C6D0-4922-8BB8-F419D6E8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055" y="-56938"/>
            <a:ext cx="928104" cy="14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6">
            <a:extLst>
              <a:ext uri="{FF2B5EF4-FFF2-40B4-BE49-F238E27FC236}">
                <a16:creationId xmlns:a16="http://schemas.microsoft.com/office/drawing/2014/main" xmlns="" id="{86E9526F-94F1-6FE1-4AD5-732C073CBD4A}"/>
              </a:ext>
            </a:extLst>
          </p:cNvPr>
          <p:cNvSpPr/>
          <p:nvPr/>
        </p:nvSpPr>
        <p:spPr>
          <a:xfrm rot="10800000">
            <a:off x="-1" y="8932"/>
            <a:ext cx="12192001" cy="6858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03591"/>
              </p:ext>
            </p:extLst>
          </p:nvPr>
        </p:nvGraphicFramePr>
        <p:xfrm>
          <a:off x="292154" y="743213"/>
          <a:ext cx="11501253" cy="28368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59842">
                  <a:extLst>
                    <a:ext uri="{9D8B030D-6E8A-4147-A177-3AD203B41FA5}">
                      <a16:colId xmlns:a16="http://schemas.microsoft.com/office/drawing/2014/main" xmlns="" val="2085917491"/>
                    </a:ext>
                  </a:extLst>
                </a:gridCol>
                <a:gridCol w="853855">
                  <a:extLst>
                    <a:ext uri="{9D8B030D-6E8A-4147-A177-3AD203B41FA5}">
                      <a16:colId xmlns:a16="http://schemas.microsoft.com/office/drawing/2014/main" xmlns="" val="1672760516"/>
                    </a:ext>
                  </a:extLst>
                </a:gridCol>
                <a:gridCol w="854603">
                  <a:extLst>
                    <a:ext uri="{9D8B030D-6E8A-4147-A177-3AD203B41FA5}">
                      <a16:colId xmlns:a16="http://schemas.microsoft.com/office/drawing/2014/main" xmlns="" val="3273496693"/>
                    </a:ext>
                  </a:extLst>
                </a:gridCol>
                <a:gridCol w="1001695">
                  <a:extLst>
                    <a:ext uri="{9D8B030D-6E8A-4147-A177-3AD203B41FA5}">
                      <a16:colId xmlns:a16="http://schemas.microsoft.com/office/drawing/2014/main" xmlns="" val="2707805998"/>
                    </a:ext>
                  </a:extLst>
                </a:gridCol>
                <a:gridCol w="1001695">
                  <a:extLst>
                    <a:ext uri="{9D8B030D-6E8A-4147-A177-3AD203B41FA5}">
                      <a16:colId xmlns:a16="http://schemas.microsoft.com/office/drawing/2014/main" xmlns="" val="3421375365"/>
                    </a:ext>
                  </a:extLst>
                </a:gridCol>
                <a:gridCol w="1167664">
                  <a:extLst>
                    <a:ext uri="{9D8B030D-6E8A-4147-A177-3AD203B41FA5}">
                      <a16:colId xmlns:a16="http://schemas.microsoft.com/office/drawing/2014/main" xmlns="" val="2669483660"/>
                    </a:ext>
                  </a:extLst>
                </a:gridCol>
                <a:gridCol w="1169072">
                  <a:extLst>
                    <a:ext uri="{9D8B030D-6E8A-4147-A177-3AD203B41FA5}">
                      <a16:colId xmlns:a16="http://schemas.microsoft.com/office/drawing/2014/main" xmlns="" val="4193863589"/>
                    </a:ext>
                  </a:extLst>
                </a:gridCol>
                <a:gridCol w="1491132">
                  <a:extLst>
                    <a:ext uri="{9D8B030D-6E8A-4147-A177-3AD203B41FA5}">
                      <a16:colId xmlns:a16="http://schemas.microsoft.com/office/drawing/2014/main" xmlns="" val="3944953933"/>
                    </a:ext>
                  </a:extLst>
                </a:gridCol>
                <a:gridCol w="1001695">
                  <a:extLst>
                    <a:ext uri="{9D8B030D-6E8A-4147-A177-3AD203B41FA5}">
                      <a16:colId xmlns:a16="http://schemas.microsoft.com/office/drawing/2014/main" xmlns="" val="1958626292"/>
                    </a:ext>
                  </a:extLst>
                </a:gridCol>
              </a:tblGrid>
              <a:tr h="3198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Показатель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Ед. Изм.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Технологии ВИЭ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Традиционные источники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91470"/>
                  </a:ext>
                </a:extLst>
              </a:tr>
              <a:tr h="211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СК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ВТН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ГТП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ТН ВЭР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Биомасса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*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Товарный газ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Уголь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7553326"/>
                  </a:ext>
                </a:extLst>
              </a:tr>
              <a:tr h="34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Инвестиционная стоимость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тыс.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$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(Гкал/ч)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494,9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989,8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742,3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550,9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350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79279"/>
                  </a:ext>
                </a:extLst>
              </a:tr>
              <a:tr h="345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Коэффициент преобразования ТП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2,5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574637"/>
                  </a:ext>
                </a:extLst>
              </a:tr>
              <a:tr h="3397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Операционные расходы ТП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Тыс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. $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66,9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23,7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876224"/>
                  </a:ext>
                </a:extLst>
              </a:tr>
              <a:tr h="346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КИУМ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067861"/>
                  </a:ext>
                </a:extLst>
              </a:tr>
              <a:tr h="262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Тепловая энергия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Гкал/год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3066,0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3504,0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5694,0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7008,0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7008,0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7446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7446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460120"/>
                  </a:ext>
                </a:extLst>
              </a:tr>
              <a:tr h="3062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Оценка стоимости тепла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тенге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Гкал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16205,4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18321,8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17195,7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11531,7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6464,4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8142,6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7544,4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77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9E2191-B764-954E-A79B-53F6841AF70A}"/>
              </a:ext>
            </a:extLst>
          </p:cNvPr>
          <p:cNvSpPr txBox="1"/>
          <p:nvPr/>
        </p:nvSpPr>
        <p:spPr>
          <a:xfrm>
            <a:off x="175059" y="174913"/>
            <a:ext cx="8924985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4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kk-KZ" sz="2400" b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ВИЭ ДЛЯ ТЕПЛОСНАБЖЕНИЯ </a:t>
            </a:r>
            <a:endParaRPr lang="ru-RU" sz="2400" b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AD194F-A8B3-414D-90D9-3F9677B6C300}"/>
              </a:ext>
            </a:extLst>
          </p:cNvPr>
          <p:cNvSpPr/>
          <p:nvPr/>
        </p:nvSpPr>
        <p:spPr>
          <a:xfrm>
            <a:off x="249478" y="4559096"/>
            <a:ext cx="5920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Электронагревательные системы</a:t>
            </a: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электронагревательных систем экономическая целесообразность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замены на ВИЭ может быть рассмотрена при различных значениях тарифов,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дисконтирования 20 лет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8CC197F-EB6B-3846-89FE-54A41608A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06938"/>
              </p:ext>
            </p:extLst>
          </p:nvPr>
        </p:nvGraphicFramePr>
        <p:xfrm>
          <a:off x="292154" y="5566226"/>
          <a:ext cx="5937885" cy="10763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xmlns="" val="1687774942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xmlns="" val="113028638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384817078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3215687437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161252027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591902907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0702156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Солнечные коллекторы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3724670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Воздушные ТН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0701271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Геотермальные ТН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8735796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Тепловые насосы на ВЭР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2027148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Биомасса (солома)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682625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461F4A5-D705-8243-9A83-3FC5663ECB64}"/>
              </a:ext>
            </a:extLst>
          </p:cNvPr>
          <p:cNvSpPr/>
          <p:nvPr/>
        </p:nvSpPr>
        <p:spPr>
          <a:xfrm>
            <a:off x="6614265" y="4585352"/>
            <a:ext cx="51958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Газовые котельные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стоимость товарного газа для проектов дополнения/замещения источников тепла на газе, тенге/тыс. м3.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5E99730-AA7A-B94E-99E5-D5417DC8F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87537"/>
              </p:ext>
            </p:extLst>
          </p:nvPr>
        </p:nvGraphicFramePr>
        <p:xfrm>
          <a:off x="6789812" y="5552190"/>
          <a:ext cx="4844725" cy="10763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xmlns="" val="2798283715"/>
                    </a:ext>
                  </a:extLst>
                </a:gridCol>
                <a:gridCol w="2872512">
                  <a:extLst>
                    <a:ext uri="{9D8B030D-6E8A-4147-A177-3AD203B41FA5}">
                      <a16:colId xmlns:a16="http://schemas.microsoft.com/office/drawing/2014/main" xmlns="" val="359674997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10984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Солнечные коллекторы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183202,5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99593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Воздушные ТН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186554,9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29237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Геотермальные ТН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185700,9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316475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Тепловые насосы на ВЭР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121796,6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24482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Биомасса (солома/навоз)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76533,6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8477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755F65-B14F-5A4A-93F4-A15E91655577}"/>
              </a:ext>
            </a:extLst>
          </p:cNvPr>
          <p:cNvSpPr txBox="1"/>
          <p:nvPr/>
        </p:nvSpPr>
        <p:spPr>
          <a:xfrm>
            <a:off x="248016" y="3796414"/>
            <a:ext cx="1024146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defRPr>
            </a:lvl1pPr>
          </a:lstStyle>
          <a:p>
            <a:r>
              <a:rPr lang="ru-RU" sz="1200" b="1" dirty="0">
                <a:latin typeface="Arial"/>
                <a:cs typeface="Arial"/>
              </a:rPr>
              <a:t>*прямое сжигание солома/щепа. 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Конкурентоспособны угольным котельным, котельные на сжигании соломы, в Северо-Казахстанской области более 100 котлов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01836D9-4B37-CC74-E0EB-B6329EB8749A}"/>
              </a:ext>
            </a:extLst>
          </p:cNvPr>
          <p:cNvSpPr/>
          <p:nvPr/>
        </p:nvSpPr>
        <p:spPr>
          <a:xfrm>
            <a:off x="11482598" y="78812"/>
            <a:ext cx="600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8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33298" y="4755108"/>
            <a:ext cx="10458702" cy="10485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33298" y="3429000"/>
            <a:ext cx="10458702" cy="1046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33298" y="2129051"/>
            <a:ext cx="10458702" cy="10499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625B91-7BE1-4BE3-BC1C-9728C08B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173" y="2235926"/>
            <a:ext cx="5276243" cy="308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Arial Narrow" panose="020B0606020202030204" pitchFamily="34" charset="0"/>
              </a:rPr>
              <a:t>НЕДОСТАТОЧНЫЕ МЕРЫ ПОДДЕРЖКИ ДЛЯ НАСЕЛЕНИЯ: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514350" indent="-514350">
              <a:buAutoNum type="arabicParenR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0312" y="124980"/>
            <a:ext cx="709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ОСНОВНЫЕ БАРЬЕРЫ ПО РЕАЛИЗАЦИИ ПРОЕКТОВ </a:t>
            </a:r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ru-RU" sz="2400" b="1" dirty="0">
                <a:latin typeface="Arial Narrow" panose="020B0606020202030204" pitchFamily="34" charset="0"/>
              </a:rPr>
              <a:t>РАСПРЕДЕЛЕННОЙ ГЕНЕРАЦИИ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0674" y="3538006"/>
            <a:ext cx="7187807" cy="35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latin typeface="Arial Narrow" panose="020B0606020202030204" pitchFamily="34" charset="0"/>
              </a:rPr>
              <a:t>СЛОЖНАЯ И ТРУДОЕМКАЯ ПРОЦЕДУРА ПОДКЛЮЧЕНИЯ К СЕТЯМ: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0674" y="4842666"/>
            <a:ext cx="6766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НЕДОСТАТОЧНЫЕ МЕРЫ ПОДДЕРЖКИ ДЛЯ МСБ: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0674" y="2529113"/>
            <a:ext cx="9118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ФИНАНСОВЫЕ И НЕФИНАНСОВЫЕ СТИМУЛЫ ПО ВНЕДРЕНИЮ ММП ВИЭ, ОСОБЕННО ДЛЯ НАСЕЛЕНИЯ.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(ТЕКУЩИЕ ТАРИФЫ НА ЭЛЕКТРОЭНЕРГИЮ НЕ СПОСОБСТВУЮТ ВНЕДРЕНИЮ ПРОЕКТОВ ММП ВИЭ);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40674" y="5198752"/>
            <a:ext cx="8099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ОТСУТСТВИЕ ФИНАНСОВЫХ СТИМУЛОВ ДЛЯ ВНЕДРЕНИЯ ОБЪЕКТОВ ВИЭ.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9512" y="2129051"/>
            <a:ext cx="993663" cy="1046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02092" y="2190558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9510" y="3428999"/>
            <a:ext cx="993663" cy="1046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02090" y="3490506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9512" y="4749346"/>
            <a:ext cx="993663" cy="1046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02092" y="4810853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0673" y="3824563"/>
            <a:ext cx="85106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 В ОТНОШЕНИИ ФИЗИЧЕСКИХ И ЮРИДИЧЕСКИХ ЛИЦ;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06225" y="78812"/>
            <a:ext cx="37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0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851546" y="3377311"/>
            <a:ext cx="9865059" cy="953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51546" y="2287594"/>
            <a:ext cx="9865060" cy="951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51544" y="1176999"/>
            <a:ext cx="9865061" cy="95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6572" y="1176837"/>
            <a:ext cx="903330" cy="951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92" y="181724"/>
            <a:ext cx="7342498" cy="757130"/>
          </a:xfr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ПРЕДПОСЫЛКИ </a:t>
            </a:r>
            <a:b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СТИМУЛИРОВАНИЯ И РАЗВИТИЯ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24966" y="1243713"/>
            <a:ext cx="8511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СТИМУЛИРОВАНИЕ РАЗВИТИЯ МАЛОМАСШТАБНЫХ ПРОЕКТОВ: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24966" y="1529338"/>
            <a:ext cx="8614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ЦЕЛЯХ ПОПУЛЯРИЗАЦИИ ТАКИХ ПРОЕКТОВ СРЕДИ НАСЕЛЕНИЯ;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986" y="1190783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51546" y="4468878"/>
            <a:ext cx="9865059" cy="953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6572" y="2287593"/>
            <a:ext cx="903330" cy="951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43986" y="2301539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76572" y="3378299"/>
            <a:ext cx="903330" cy="951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43986" y="3392245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6572" y="4469866"/>
            <a:ext cx="903330" cy="951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43986" y="4483812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24966" y="2381629"/>
            <a:ext cx="3755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СОЗДАНИЕ УСЛОВИЙ ДЛЯ МСБ: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24965" y="2696483"/>
            <a:ext cx="9137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ЧАСТИ РАЗВИТИЯ РЫНКА ПО УСТАНОВКЕ И ОБСЛУЖИВАНИЮ МАЛОМАСШТАБНЫХ ПРОЕКТОВ ВИЭ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24965" y="3485331"/>
            <a:ext cx="9137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ЭКОНОМИЯ ЭНЕРГОРЕСУРСОВ  И СОКРАЩЕНИЕ ВЫБРОСОВ СО2</a:t>
            </a:r>
            <a:r>
              <a:rPr lang="en-US" sz="1600" b="1" dirty="0">
                <a:latin typeface="Arial Narrow" panose="020B0606020202030204" pitchFamily="34" charset="0"/>
              </a:rPr>
              <a:t>: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24963" y="4536427"/>
            <a:ext cx="3505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РАСПРЕДЕЛЕННАЯ ГЕНЕРАЦИЯ: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24965" y="4856465"/>
            <a:ext cx="9457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ПРОИЗВОДСТВО ЭЛЕКТРОЭНЕРГИИ В ТОЧКЕ ПОТРЕБЛЕНИЯ. </a:t>
            </a:r>
            <a:r>
              <a:rPr lang="ru-RU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Повышение надежности ЕЭС Казахстана.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706225" y="78812"/>
            <a:ext cx="37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24964" y="3747740"/>
            <a:ext cx="9957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КАК СЛЕДСТВИЕ ВЫПОЛНЕНИЯ ОБЯЗАТЕЛЬСТВ ПО ПАРИЖСКОМУ СОГЛАШЕНИЮ ПО КЛИМАТУ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76571" y="5573489"/>
            <a:ext cx="903330" cy="951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43986" y="5587435"/>
            <a:ext cx="36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1547" y="5571514"/>
            <a:ext cx="9865059" cy="953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024966" y="5724492"/>
            <a:ext cx="8511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ИСПОЛЬЗОВАНИЕ ТЕХНОЛОГИЙ ВИЭ ДЛЯ ЦЕЛЕЙ ТЕПЛОСНАБЖЕНИЯ И ГВС</a:t>
            </a:r>
          </a:p>
        </p:txBody>
      </p:sp>
    </p:spTree>
    <p:extLst>
      <p:ext uri="{BB962C8B-B14F-4D97-AF65-F5344CB8AC3E}">
        <p14:creationId xmlns:p14="http://schemas.microsoft.com/office/powerpoint/2010/main" val="22201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5">
            <a:extLst>
              <a:ext uri="{FF2B5EF4-FFF2-40B4-BE49-F238E27FC236}">
                <a16:creationId xmlns:a16="http://schemas.microsoft.com/office/drawing/2014/main" xmlns="" id="{F8DF5D1F-2125-BBAE-8662-F682758801A8}"/>
              </a:ext>
            </a:extLst>
          </p:cNvPr>
          <p:cNvSpPr/>
          <p:nvPr/>
        </p:nvSpPr>
        <p:spPr>
          <a:xfrm>
            <a:off x="1700872" y="3259790"/>
            <a:ext cx="10458702" cy="1048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 txBox="1">
            <a:spLocks/>
          </p:cNvSpPr>
          <p:nvPr/>
        </p:nvSpPr>
        <p:spPr>
          <a:xfrm>
            <a:off x="3084392" y="181724"/>
            <a:ext cx="734249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ПРЕДЛАГАЕМЫЕ ИЗМЕНЕНИЯ: </a:t>
            </a:r>
          </a:p>
          <a:p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СХЕМЫ ПОДДЕРЖКИ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13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0872" y="1322365"/>
            <a:ext cx="10458702" cy="1048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7618" y="1322365"/>
            <a:ext cx="993663" cy="1046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6156" y="1362912"/>
            <a:ext cx="3685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9463" y="1364427"/>
            <a:ext cx="1010690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dirty="0">
                <a:latin typeface="Arial Narrow"/>
              </a:rPr>
              <a:t>УСТАНОВЛЕНИЕ ЧЕТКИХ, ПОНЯТНЫХ И ПРОСТЫХ УСЛОВИЙ ДЛЯ ПОДКЛЮЧЕНИЯ К СЕТИ: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706225" y="78812"/>
            <a:ext cx="37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8149" y="1735406"/>
            <a:ext cx="931126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ФУНКЦИОНИРОВАНИЕ И ПОДКЛЮЧЕНИЕ К СЕТЯМ МАЛОМАСШТАБНЫХ ОБЪЕКТОВ ВИЭ 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(Правила подключения маломасштабных установок к сети, типовой договор купли-продажи излишков ЭЭ)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20">
            <a:extLst>
              <a:ext uri="{FF2B5EF4-FFF2-40B4-BE49-F238E27FC236}">
                <a16:creationId xmlns:a16="http://schemas.microsoft.com/office/drawing/2014/main" xmlns="" id="{097AADFF-F7AD-ACCF-1F45-6018EEB3E926}"/>
              </a:ext>
            </a:extLst>
          </p:cNvPr>
          <p:cNvSpPr/>
          <p:nvPr/>
        </p:nvSpPr>
        <p:spPr>
          <a:xfrm>
            <a:off x="597617" y="3219258"/>
            <a:ext cx="993663" cy="1046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BA3940-CB5D-E8A2-93EA-FC1E18523576}"/>
              </a:ext>
            </a:extLst>
          </p:cNvPr>
          <p:cNvSpPr txBox="1"/>
          <p:nvPr/>
        </p:nvSpPr>
        <p:spPr>
          <a:xfrm>
            <a:off x="876155" y="3259805"/>
            <a:ext cx="3685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25">
            <a:extLst>
              <a:ext uri="{FF2B5EF4-FFF2-40B4-BE49-F238E27FC236}">
                <a16:creationId xmlns:a16="http://schemas.microsoft.com/office/drawing/2014/main" xmlns="" id="{01086FC3-0EFC-5D91-AA16-7DA042FEDAE2}"/>
              </a:ext>
            </a:extLst>
          </p:cNvPr>
          <p:cNvSpPr/>
          <p:nvPr/>
        </p:nvSpPr>
        <p:spPr>
          <a:xfrm>
            <a:off x="1799462" y="3261320"/>
            <a:ext cx="1010690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dirty="0">
                <a:latin typeface="Arial Narrow"/>
              </a:rPr>
              <a:t>ДЕБЮРОКРАТИЗАЦИЯ</a:t>
            </a:r>
            <a:endParaRPr lang="en-US" dirty="0"/>
          </a:p>
        </p:txBody>
      </p:sp>
      <p:sp>
        <p:nvSpPr>
          <p:cNvPr id="20" name="Прямоугольник 28">
            <a:extLst>
              <a:ext uri="{FF2B5EF4-FFF2-40B4-BE49-F238E27FC236}">
                <a16:creationId xmlns:a16="http://schemas.microsoft.com/office/drawing/2014/main" xmlns="" id="{8B60F5AF-B24C-1733-7390-24C7013C9438}"/>
              </a:ext>
            </a:extLst>
          </p:cNvPr>
          <p:cNvSpPr/>
          <p:nvPr/>
        </p:nvSpPr>
        <p:spPr>
          <a:xfrm>
            <a:off x="1798148" y="3599873"/>
            <a:ext cx="931126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Сокращение бюрократических процедур и минимизация взаимодействия владельцев малых объектов ВИЭ с государством и инфраструктурными организациями.</a:t>
            </a:r>
          </a:p>
        </p:txBody>
      </p:sp>
      <p:sp>
        <p:nvSpPr>
          <p:cNvPr id="2" name="Прямоугольник 20">
            <a:extLst>
              <a:ext uri="{FF2B5EF4-FFF2-40B4-BE49-F238E27FC236}">
                <a16:creationId xmlns:a16="http://schemas.microsoft.com/office/drawing/2014/main" xmlns="" id="{D6CEF308-FF54-5EF2-7EE5-51650350562E}"/>
              </a:ext>
            </a:extLst>
          </p:cNvPr>
          <p:cNvSpPr/>
          <p:nvPr/>
        </p:nvSpPr>
        <p:spPr>
          <a:xfrm>
            <a:off x="597616" y="4971915"/>
            <a:ext cx="993663" cy="1046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15">
            <a:extLst>
              <a:ext uri="{FF2B5EF4-FFF2-40B4-BE49-F238E27FC236}">
                <a16:creationId xmlns:a16="http://schemas.microsoft.com/office/drawing/2014/main" xmlns="" id="{AF8C6390-59AE-829C-641E-F660655F7A5B}"/>
              </a:ext>
            </a:extLst>
          </p:cNvPr>
          <p:cNvSpPr/>
          <p:nvPr/>
        </p:nvSpPr>
        <p:spPr>
          <a:xfrm>
            <a:off x="1733298" y="4971915"/>
            <a:ext cx="10458702" cy="1048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9AB22-639E-7285-3A33-71851C5A80AD}"/>
              </a:ext>
            </a:extLst>
          </p:cNvPr>
          <p:cNvSpPr txBox="1"/>
          <p:nvPr/>
        </p:nvSpPr>
        <p:spPr>
          <a:xfrm>
            <a:off x="910196" y="4971915"/>
            <a:ext cx="3685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41D4EC-4DF0-CD64-23C7-2A31E9F56EB3}"/>
              </a:ext>
            </a:extLst>
          </p:cNvPr>
          <p:cNvSpPr txBox="1"/>
          <p:nvPr/>
        </p:nvSpPr>
        <p:spPr>
          <a:xfrm>
            <a:off x="1798148" y="4971915"/>
            <a:ext cx="9483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РАСШИРЕНИЕ МЕХАНИЗМА АДРЕСНОЙ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09717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92" y="181724"/>
            <a:ext cx="7342498" cy="757130"/>
          </a:xfr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КАТЕГОРИИ </a:t>
            </a:r>
            <a:b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НЕТТО-ПОТРЕБИТЕЛЕЙ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05099" y="1146619"/>
            <a:ext cx="6705599" cy="49863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05099" y="1129363"/>
            <a:ext cx="670559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НЕТТО-ПОТРЕБИТЕЛИ</a:t>
            </a:r>
            <a:endParaRPr lang="ru-RU" dirty="0">
              <a:solidFill>
                <a:schemeClr val="bg1"/>
              </a:solidFill>
              <a:latin typeface="Arial Narrow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40598" y="2673337"/>
            <a:ext cx="2906890" cy="3596314"/>
            <a:chOff x="1892941" y="1968645"/>
            <a:chExt cx="2906890" cy="33477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92941" y="1968645"/>
              <a:ext cx="2906890" cy="3347761"/>
            </a:xfrm>
            <a:prstGeom prst="roundRect">
              <a:avLst>
                <a:gd name="adj" fmla="val 12582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57150">
              <a:solidFill>
                <a:srgbClr val="92D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2634" y="2093566"/>
              <a:ext cx="24675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ФИЗИЧЕСКИЕ ЛИЦА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91004" y="2626223"/>
              <a:ext cx="2464302" cy="103141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ru-RU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5-10</a:t>
              </a:r>
              <a:endPara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58223" y="3198848"/>
              <a:ext cx="481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кВт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645162" y="2667525"/>
            <a:ext cx="2906890" cy="3567258"/>
            <a:chOff x="1142301" y="2009435"/>
            <a:chExt cx="2906890" cy="332071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142301" y="2009435"/>
              <a:ext cx="2906890" cy="3320714"/>
            </a:xfrm>
            <a:prstGeom prst="roundRect">
              <a:avLst>
                <a:gd name="adj" fmla="val 12582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42301" y="2024184"/>
              <a:ext cx="2906889" cy="544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СУБЪЕКТЫ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ПРЕДПРИНИМАТЕЛЬСТВА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96487" y="2670148"/>
              <a:ext cx="1598515" cy="1031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35968" y="3182721"/>
              <a:ext cx="481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кВт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331136" y="321988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до</a:t>
              </a:r>
            </a:p>
          </p:txBody>
        </p:sp>
      </p:grpSp>
      <p:sp>
        <p:nvSpPr>
          <p:cNvPr id="60" name="Овал 59"/>
          <p:cNvSpPr/>
          <p:nvPr/>
        </p:nvSpPr>
        <p:spPr>
          <a:xfrm>
            <a:off x="2269660" y="2376102"/>
            <a:ext cx="601367" cy="6013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6425468" y="2394799"/>
            <a:ext cx="601367" cy="6013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1706225" y="78812"/>
            <a:ext cx="37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4061" y="4954964"/>
            <a:ext cx="24675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УПРОЩЕННАЯ 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Calibri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ПРОЦЕДУРА 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Calibri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ПОДКЛЮЧЕНИЯ К СЕТИ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+mn-lt"/>
              <a:cs typeface="+mn-lt"/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562542" y="5301083"/>
            <a:ext cx="246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МЕРЫ 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ПОДДЕРЖКИ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68475" y="4843985"/>
            <a:ext cx="18538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187928" y="4842295"/>
            <a:ext cx="18538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651903" y="4842295"/>
            <a:ext cx="18538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895F92-76EF-42A7-B717-16B9AA76819C}"/>
              </a:ext>
            </a:extLst>
          </p:cNvPr>
          <p:cNvSpPr txBox="1"/>
          <p:nvPr/>
        </p:nvSpPr>
        <p:spPr>
          <a:xfrm>
            <a:off x="6864853" y="5012007"/>
            <a:ext cx="24675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УПРОЩЕННАЯ ПРОЦЕДУРА ПОДКЛЮЧЕНИЯ К СЕТИ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73707" y="4988930"/>
            <a:ext cx="11018294" cy="586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3706" y="4054188"/>
            <a:ext cx="11018294" cy="4909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73706" y="3107310"/>
            <a:ext cx="11018294" cy="586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73706" y="2204283"/>
            <a:ext cx="11018293" cy="586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 txBox="1">
            <a:spLocks/>
          </p:cNvSpPr>
          <p:nvPr/>
        </p:nvSpPr>
        <p:spPr>
          <a:xfrm>
            <a:off x="3084392" y="144791"/>
            <a:ext cx="73424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ОЖИДАЕМЫЙ ЭФФЕКТ 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5404" y="2202554"/>
            <a:ext cx="94397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ПОВЫШЕНИЕ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НАДЕЖНОСТИ ЕЭС КАЗАХСТАНА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ПОПУЛЯРИЗАЦИЯ ТЕХНОЛОГИЙ ВИЭ И ЭНЕРГОСБЕРЕЖЕНИЯ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СРЕДИ НАСЕЛЕНИЯ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СОЗДАНИЕ ДОПОЛНИТЕЛЬНЫХ РАБОЧИХ МЕСТ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НОВОМ СЕКТОРЕ ЭКОНОМИКИ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СОКРАЩЕНИЕ ВЫБРОСОВ СО2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ЭКВ</a:t>
            </a:r>
          </a:p>
        </p:txBody>
      </p:sp>
      <p:pic>
        <p:nvPicPr>
          <p:cNvPr id="2050" name="Picture 2" descr="C:\Users\shadiev_na\Desktop\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" y="2060812"/>
            <a:ext cx="825519" cy="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diev_na\Desktop\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" y="2987807"/>
            <a:ext cx="825519" cy="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adiev_na\Desktop\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" y="3919182"/>
            <a:ext cx="825519" cy="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hadiev_na\Desktop\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" y="4869427"/>
            <a:ext cx="825519" cy="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482598" y="78812"/>
            <a:ext cx="600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 txBox="1">
            <a:spLocks/>
          </p:cNvSpPr>
          <p:nvPr/>
        </p:nvSpPr>
        <p:spPr>
          <a:xfrm>
            <a:off x="3084392" y="144791"/>
            <a:ext cx="73424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ЭФФЕКТ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82598" y="78812"/>
            <a:ext cx="600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71211C-B9A3-B9DD-07E4-1689F4E3BE20}"/>
              </a:ext>
            </a:extLst>
          </p:cNvPr>
          <p:cNvSpPr txBox="1"/>
          <p:nvPr/>
        </p:nvSpPr>
        <p:spPr>
          <a:xfrm>
            <a:off x="1706392" y="2874523"/>
            <a:ext cx="87743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МАТЕРИАЛЫ ДЛЯ ИНФОРМАЦИИ - </a:t>
            </a:r>
          </a:p>
          <a:p>
            <a:r>
              <a:rPr lang="en-US" sz="2000" b="1" dirty="0">
                <a:cs typeface="Calibri"/>
              </a:rPr>
              <a:t>ДАННЫЕ ПО ВНЕДРЕНИЮ МАЛОМАСШТАБНЫХ ТЕХНОЛОГИЙ ВИЭ  </a:t>
            </a:r>
          </a:p>
        </p:txBody>
      </p:sp>
    </p:spTree>
    <p:extLst>
      <p:ext uri="{BB962C8B-B14F-4D97-AF65-F5344CB8AC3E}">
        <p14:creationId xmlns:p14="http://schemas.microsoft.com/office/powerpoint/2010/main" val="206641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4F3D78-0A61-48FF-95FC-B8CE1327E8B3}"/>
              </a:ext>
            </a:extLst>
          </p:cNvPr>
          <p:cNvSpPr txBox="1">
            <a:spLocks/>
          </p:cNvSpPr>
          <p:nvPr/>
        </p:nvSpPr>
        <p:spPr>
          <a:xfrm>
            <a:off x="3084392" y="144791"/>
            <a:ext cx="73424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ЭФФЕКТ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26" y="124980"/>
            <a:ext cx="290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МАЛОМАСШТАБНЫЕ</a:t>
            </a:r>
          </a:p>
          <a:p>
            <a:pPr algn="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ПРОЕКТЫ ВИЭ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8101" y="173063"/>
            <a:ext cx="45719" cy="734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82598" y="78812"/>
            <a:ext cx="600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344955-F890-4567-243E-AF1A67A8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40" y="5402913"/>
            <a:ext cx="12191980" cy="10277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При этом подключения мощностью до 1 МВт требуют минимальных технических мероприятий от сетевой организации. </a:t>
            </a:r>
          </a:p>
          <a:p>
            <a:pPr marL="0" indent="0">
              <a:buNone/>
            </a:pPr>
            <a:r>
              <a:rPr lang="ru-RU" sz="1500" i="1" dirty="0">
                <a:latin typeface="Arial"/>
                <a:cs typeface="Arial"/>
              </a:rPr>
              <a:t>Теоретический потенциал </a:t>
            </a:r>
            <a:r>
              <a:rPr lang="ru-RU" sz="1500" b="1" i="1" dirty="0">
                <a:latin typeface="Arial"/>
                <a:cs typeface="Arial"/>
              </a:rPr>
              <a:t>составил 450 МВт</a:t>
            </a:r>
            <a:r>
              <a:rPr lang="ru-RU" sz="1500" i="1" dirty="0">
                <a:latin typeface="Arial"/>
                <a:cs typeface="Arial"/>
              </a:rPr>
              <a:t>, (максимально расчетный 145 МВт) - моделирование на уровне распределительной сети Туркестанской области. </a:t>
            </a:r>
            <a:endParaRPr lang="ru-RU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5-10 % </a:t>
            </a: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потенциала домашних хозяйств эквивалента строительству электростанции </a:t>
            </a:r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мощностью 0,5-1 ГВт. </a:t>
            </a:r>
          </a:p>
        </p:txBody>
      </p:sp>
      <p:pic>
        <p:nvPicPr>
          <p:cNvPr id="8" name="Рисунок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3B9154B1-6547-C1EE-C71B-C86E0308E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1755"/>
          <a:stretch/>
        </p:blipFill>
        <p:spPr>
          <a:xfrm>
            <a:off x="6585100" y="1151102"/>
            <a:ext cx="4717895" cy="182992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E263BC-ED57-1CDD-A4F2-5E69D9A503B3}"/>
              </a:ext>
            </a:extLst>
          </p:cNvPr>
          <p:cNvSpPr txBox="1"/>
          <p:nvPr/>
        </p:nvSpPr>
        <p:spPr>
          <a:xfrm>
            <a:off x="344902" y="3321493"/>
            <a:ext cx="10941667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500" b="1" dirty="0">
                <a:latin typeface="Arial"/>
                <a:cs typeface="Arial"/>
              </a:rPr>
              <a:t>РЕЗУЛЬТАТЫ МОДЕЛИРОВАНИЯ СЕТИ ПРИ ПОДКЛЮЧЕНИИ КРЫШНЫХ СЭС - МОЩНОСТЬЮ 5 кВт</a:t>
            </a:r>
            <a:endParaRPr lang="en-US" sz="1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0C006E-11FF-A171-737E-B764DE7EE00F}"/>
              </a:ext>
            </a:extLst>
          </p:cNvPr>
          <p:cNvSpPr txBox="1"/>
          <p:nvPr/>
        </p:nvSpPr>
        <p:spPr>
          <a:xfrm>
            <a:off x="189832" y="4068988"/>
            <a:ext cx="1181775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cs typeface="Arial"/>
              </a:rPr>
              <a:t>Снижение потерь ЭЭ на уровне фидера и на уровне ЕЭС Казахстана (до 50 млн. кВтч), включая снижение потерь на уровне распределительной сети (7 млн. кВтч);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Улучшение статической и динамической устойчивости сети;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напряжения в узле и разгрузка питающего фидера.</a:t>
            </a:r>
            <a:endParaRPr lang="en-US" sz="1600" dirty="0"/>
          </a:p>
        </p:txBody>
      </p:sp>
      <p:pic>
        <p:nvPicPr>
          <p:cNvPr id="26" name="Picture 26" descr="A picture containing sky, outdoor, ground, solar cell&#10;&#10;Description automatically generated">
            <a:extLst>
              <a:ext uri="{FF2B5EF4-FFF2-40B4-BE49-F238E27FC236}">
                <a16:creationId xmlns:a16="http://schemas.microsoft.com/office/drawing/2014/main" xmlns="" id="{84605563-0A9A-A1AE-B063-34689E94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53" y="1151975"/>
            <a:ext cx="2743200" cy="1830306"/>
          </a:xfrm>
          <a:prstGeom prst="rect">
            <a:avLst/>
          </a:prstGeom>
        </p:spPr>
      </p:pic>
      <p:pic>
        <p:nvPicPr>
          <p:cNvPr id="27" name="Picture 27" descr="A picture containing sky, building, outdoor, window&#10;&#10;Description automatically generated">
            <a:extLst>
              <a:ext uri="{FF2B5EF4-FFF2-40B4-BE49-F238E27FC236}">
                <a16:creationId xmlns:a16="http://schemas.microsoft.com/office/drawing/2014/main" xmlns="" id="{B16F5F85-DFC2-4BA3-FEF4-E903A76B5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23" y="1151974"/>
            <a:ext cx="2743200" cy="18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8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8" y="1229450"/>
            <a:ext cx="4639160" cy="2255148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381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93" y="1295087"/>
            <a:ext cx="4469639" cy="2172741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381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910908"/>
            <a:ext cx="5499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СТАРАЯ КОТЕЛЬНАЯ НА УГЛЕ ШКОЛА С. ОЛЬШАНКА, СКО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1178" y="921673"/>
            <a:ext cx="509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НОВАЯ МОДУЛЬНАЯ КОТЕЛЬНАЯ НА СОЛОМЕ 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2ED2C4B-70F8-4658-9F9E-2A52BB0B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24877"/>
              </p:ext>
            </p:extLst>
          </p:nvPr>
        </p:nvGraphicFramePr>
        <p:xfrm>
          <a:off x="625364" y="3506127"/>
          <a:ext cx="11384847" cy="309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510">
                  <a:extLst>
                    <a:ext uri="{9D8B030D-6E8A-4147-A177-3AD203B41FA5}">
                      <a16:colId xmlns:a16="http://schemas.microsoft.com/office/drawing/2014/main" xmlns="" val="1660470190"/>
                    </a:ext>
                  </a:extLst>
                </a:gridCol>
                <a:gridCol w="5399337">
                  <a:extLst>
                    <a:ext uri="{9D8B030D-6E8A-4147-A177-3AD203B41FA5}">
                      <a16:colId xmlns:a16="http://schemas.microsoft.com/office/drawing/2014/main" xmlns="" val="123274556"/>
                    </a:ext>
                  </a:extLst>
                </a:gridCol>
              </a:tblGrid>
              <a:tr h="27650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Центральная котельная, СШ им. Шайкина г. Сергеевка СКО.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Ожидаемые результаты проекта: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инвестиций –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тенге;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энергии (замещение угля):</a:t>
                      </a:r>
                    </a:p>
                    <a:p>
                      <a:pPr marL="538163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Центральная котельная  -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 млн. тенге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(47,6 %); СШ –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млн. тенге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(40,5 %);</a:t>
                      </a:r>
                    </a:p>
                    <a:p>
                      <a:pPr marL="538163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1 747 т. угля – 1 437 т. соломы;</a:t>
                      </a:r>
                    </a:p>
                    <a:p>
                      <a:pPr marL="538163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232 105 кВт – 137 623 кВт;</a:t>
                      </a:r>
                    </a:p>
                    <a:p>
                      <a:pPr marL="538163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на найме кочегара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млн. тенге ежегодно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marL="538163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платы за эмиссию на 98%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эмиссии 6 012 тонн в СО</a:t>
                      </a:r>
                      <a:r>
                        <a:rPr lang="ru-RU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экв. в год;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 проекта: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Проект получил финансирование в АТФ-банке и субсидию на возмещение 10% банковского процента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 1, СШ 2, СШ 3, Больница стационар в г. Булаево СКО.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Ожидаемые результаты проекта: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Стоимость инвестиций –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млн. тенге;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энергии (замещение угля):</a:t>
                      </a:r>
                    </a:p>
                    <a:p>
                      <a:pPr marL="358775" indent="179388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 №1 –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 млн. тенге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(59,14%); СШ №2 -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млн. тенге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(35,2%); СШ №3 –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млн. тенге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(29,5%); Стационар –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 млн. тенге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(78,7%);</a:t>
                      </a:r>
                    </a:p>
                    <a:p>
                      <a:pPr marL="358775" indent="179388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2 810 т. угля - 2 321 т. соломы;</a:t>
                      </a:r>
                    </a:p>
                    <a:p>
                      <a:pPr marL="358775" indent="179388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417 904 кВт - 203 070 кВт</a:t>
                      </a:r>
                    </a:p>
                    <a:p>
                      <a:pPr marL="358775" marR="0" lvl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на найме кочегара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млн. тенге ежегодно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marL="358775" indent="179388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платы за эмиссию 92-98%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эмиссии 9 731 тонн в СО</a:t>
                      </a:r>
                      <a:r>
                        <a:rPr lang="ru-RU" sz="14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экв. в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Статус проекта: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реализован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41688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94FB3F-47C7-92AC-F599-B2872F68EE8E}"/>
              </a:ext>
            </a:extLst>
          </p:cNvPr>
          <p:cNvSpPr txBox="1"/>
          <p:nvPr/>
        </p:nvSpPr>
        <p:spPr>
          <a:xfrm>
            <a:off x="304800" y="161862"/>
            <a:ext cx="81210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altLang="ru-RU" b="1" dirty="0">
                <a:latin typeface="Arial"/>
                <a:cs typeface="Arial"/>
              </a:rPr>
              <a:t>Пример участия бизнеса в реализации проектов ВИЭ</a:t>
            </a:r>
          </a:p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Котельные на биомассе, СКО </a:t>
            </a:r>
            <a:endParaRPr lang="ru-RU" altLang="ru-RU" b="1" dirty="0">
              <a:latin typeface="+mj-lt"/>
              <a:cs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5993C27-A96F-AE9E-DA6C-A9423E3BC993}"/>
              </a:ext>
            </a:extLst>
          </p:cNvPr>
          <p:cNvSpPr/>
          <p:nvPr/>
        </p:nvSpPr>
        <p:spPr>
          <a:xfrm>
            <a:off x="11482598" y="78812"/>
            <a:ext cx="600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1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860</Words>
  <Application>Microsoft Office PowerPoint</Application>
  <PresentationFormat>Широкоэкранный</PresentationFormat>
  <Paragraphs>258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Тема Office</vt:lpstr>
      <vt:lpstr>ПОПРАВКИ В ЗАКОНОДАТЕЛЬСТВО  ПО ПОДДЕРЖКЕ ВИЭ</vt:lpstr>
      <vt:lpstr>Презентация PowerPoint</vt:lpstr>
      <vt:lpstr>ПРЕДПОСЫЛКИ  СТИМУЛИРОВАНИЯ И РАЗВИТИЯ</vt:lpstr>
      <vt:lpstr>Презентация PowerPoint</vt:lpstr>
      <vt:lpstr>КАТЕГОРИИ  НЕТТО-ПОТРЕБИТЕЛЕЙ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ПОПРАВКИ В ЗАКОНОДАТЕЛЬСТВО</dc:title>
  <dc:creator>Yerlan Dairbekov</dc:creator>
  <cp:lastModifiedBy>Джилкайдарова Ляйля</cp:lastModifiedBy>
  <cp:revision>314</cp:revision>
  <cp:lastPrinted>2019-07-31T11:08:29Z</cp:lastPrinted>
  <dcterms:created xsi:type="dcterms:W3CDTF">2019-03-27T04:23:55Z</dcterms:created>
  <dcterms:modified xsi:type="dcterms:W3CDTF">2022-12-13T09:44:18Z</dcterms:modified>
</cp:coreProperties>
</file>