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47" r:id="rId2"/>
    <p:sldId id="358" r:id="rId3"/>
    <p:sldId id="367" r:id="rId4"/>
    <p:sldId id="359" r:id="rId5"/>
    <p:sldId id="360" r:id="rId6"/>
    <p:sldId id="361" r:id="rId7"/>
    <p:sldId id="363" r:id="rId8"/>
    <p:sldId id="366" r:id="rId9"/>
    <p:sldId id="364" r:id="rId10"/>
    <p:sldId id="365" r:id="rId11"/>
    <p:sldId id="362" r:id="rId12"/>
    <p:sldId id="353" r:id="rId13"/>
    <p:sldId id="350" r:id="rId14"/>
    <p:sldId id="341" r:id="rId15"/>
    <p:sldId id="354" r:id="rId16"/>
    <p:sldId id="368" r:id="rId17"/>
    <p:sldId id="369" r:id="rId18"/>
    <p:sldId id="370" r:id="rId19"/>
    <p:sldId id="345" r:id="rId20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2F"/>
    <a:srgbClr val="000000"/>
    <a:srgbClr val="E9E943"/>
    <a:srgbClr val="EFFFEF"/>
    <a:srgbClr val="CDFFCD"/>
    <a:srgbClr val="00B050"/>
    <a:srgbClr val="1C5686"/>
    <a:srgbClr val="0187AD"/>
    <a:srgbClr val="1AA4BE"/>
    <a:srgbClr val="52C3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32" autoAdjust="0"/>
    <p:restoredTop sz="96433" autoAdjust="0"/>
  </p:normalViewPr>
  <p:slideViewPr>
    <p:cSldViewPr snapToGrid="0">
      <p:cViewPr varScale="1">
        <p:scale>
          <a:sx n="112" d="100"/>
          <a:sy n="112" d="100"/>
        </p:scale>
        <p:origin x="480" y="108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4486658235521596"/>
          <c:w val="1"/>
          <c:h val="0.53965738892314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682F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60B-49E0-9C0F-DC96389F894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60B-49E0-9C0F-DC96389F8948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25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860B-49E0-9C0F-DC96389F8948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-2.212032936647899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60B-49E0-9C0F-DC96389F8948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29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860B-49E0-9C0F-DC96389F894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0"/>
              <a:lstStyle/>
              <a:p>
                <a:pPr algn="ctr">
                  <a:defRPr lang="ru-RU"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Лист1!$A$3:$A$7</c:f>
              <c:numCache>
                <c:formatCode>General</c:formatCode>
                <c:ptCount val="5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</c:numCache>
            </c:numRef>
          </c:cat>
          <c:val>
            <c:numRef>
              <c:f>Лист1!$B$3:$B$7</c:f>
              <c:numCache>
                <c:formatCode>General</c:formatCode>
                <c:ptCount val="5"/>
                <c:pt idx="0">
                  <c:v>6</c:v>
                </c:pt>
                <c:pt idx="1">
                  <c:v>15</c:v>
                </c:pt>
                <c:pt idx="2">
                  <c:v>25</c:v>
                </c:pt>
                <c:pt idx="3">
                  <c:v>25</c:v>
                </c:pt>
                <c:pt idx="4">
                  <c:v>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60B-49E0-9C0F-DC96389F894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54543296"/>
        <c:axId val="154545648"/>
      </c:barChart>
      <c:catAx>
        <c:axId val="15454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0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54545648"/>
        <c:crosses val="autoZero"/>
        <c:auto val="1"/>
        <c:lblAlgn val="ctr"/>
        <c:lblOffset val="100"/>
        <c:noMultiLvlLbl val="0"/>
      </c:catAx>
      <c:valAx>
        <c:axId val="1545456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4543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Arial Narrow" panose="020B0606020202030204" pitchFamily="34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434926020699805E-2"/>
          <c:y val="4.6163501257547916E-2"/>
          <c:w val="0.950300998803559"/>
          <c:h val="0.627307054381197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682F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7DD-49D3-BF24-1B5EFCBDD760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7DD-49D3-BF24-1B5EFCBDD76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30%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7DD-49D3-BF24-1B5EFCBDD760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35%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7DD-49D3-BF24-1B5EFCBDD760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40%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7DD-49D3-BF24-1B5EFCBDD760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45%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7DD-49D3-BF24-1B5EFCBDD76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0"/>
              <a:lstStyle/>
              <a:p>
                <a:pPr algn="ctr">
                  <a:defRPr lang="en-US"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</c:numCache>
            </c:numRef>
          </c:cat>
          <c:val>
            <c:numRef>
              <c:f>Лист1!$B$2:$B$7</c:f>
              <c:numCache>
                <c:formatCode>0.00%</c:formatCode>
                <c:ptCount val="6"/>
                <c:pt idx="0" formatCode="0%">
                  <c:v>0.3</c:v>
                </c:pt>
                <c:pt idx="1">
                  <c:v>0.5</c:v>
                </c:pt>
                <c:pt idx="2" formatCode="0%">
                  <c:v>0.7</c:v>
                </c:pt>
                <c:pt idx="3" formatCode="0%">
                  <c:v>0.8</c:v>
                </c:pt>
                <c:pt idx="4" formatCode="0%">
                  <c:v>0.9</c:v>
                </c:pt>
                <c:pt idx="5" formatCode="0%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7DD-49D3-BF24-1B5EFCBDD76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54540160"/>
        <c:axId val="154540944"/>
      </c:barChart>
      <c:catAx>
        <c:axId val="15454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54540944"/>
        <c:crosses val="autoZero"/>
        <c:auto val="1"/>
        <c:lblAlgn val="ctr"/>
        <c:lblOffset val="100"/>
        <c:noMultiLvlLbl val="0"/>
      </c:catAx>
      <c:valAx>
        <c:axId val="15454094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5454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Arial Narrow" panose="020B0606020202030204" pitchFamily="34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88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51F43-B770-4E4F-93F0-EC7B613FF91F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0050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662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33AC9-4ACE-4578-B50C-F086FDF8A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961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33AC9-4ACE-4578-B50C-F086FDF8A14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64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33AC9-4ACE-4578-B50C-F086FDF8A14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840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8699">
              <a:defRPr/>
            </a:pPr>
            <a:endParaRPr lang="ru-RU" dirty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411" indent="-2855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171" indent="-22843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9040" indent="-22843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908" indent="-22843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2776" indent="-228434" defTabSz="9184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9644" indent="-228434" defTabSz="9184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6512" indent="-228434" defTabSz="9184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3382" indent="-228434" defTabSz="9184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8496" fontAlgn="base">
              <a:spcBef>
                <a:spcPct val="0"/>
              </a:spcBef>
              <a:spcAft>
                <a:spcPct val="0"/>
              </a:spcAft>
            </a:pPr>
            <a:fld id="{5111988E-5D36-416C-9B19-390DE5AB082C}" type="slidenum">
              <a:rPr lang="ru-RU"/>
              <a:pPr defTabSz="918496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602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0050" y="1243013"/>
            <a:ext cx="5961063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86" name="Google Shape;186;p4:notes"/>
          <p:cNvSpPr txBox="1">
            <a:spLocks noGrp="1"/>
          </p:cNvSpPr>
          <p:nvPr>
            <p:ph type="body" idx="1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7" name="Google Shape;187;p4:notes"/>
          <p:cNvSpPr txBox="1">
            <a:spLocks noGrp="1"/>
          </p:cNvSpPr>
          <p:nvPr>
            <p:ph type="sldNum" idx="12"/>
          </p:nvPr>
        </p:nvSpPr>
        <p:spPr>
          <a:xfrm>
            <a:off x="3829761" y="9443662"/>
            <a:ext cx="2929837" cy="498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123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7229">
              <a:defRPr/>
            </a:pPr>
            <a:endParaRPr lang="ru-RU" dirty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223" indent="-285086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0344" indent="-22806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6482" indent="-22806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2619" indent="-22806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8756" indent="-228069" defTabSz="91702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4893" indent="-228069" defTabSz="91702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1030" indent="-228069" defTabSz="91702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7169" indent="-228069" defTabSz="91702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7026" fontAlgn="base">
              <a:spcBef>
                <a:spcPct val="0"/>
              </a:spcBef>
              <a:spcAft>
                <a:spcPct val="0"/>
              </a:spcAft>
            </a:pPr>
            <a:fld id="{5111988E-5D36-416C-9B19-390DE5AB082C}" type="slidenum">
              <a:rPr lang="ru-RU"/>
              <a:pPr defTabSz="917026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281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8699">
              <a:defRPr/>
            </a:pPr>
            <a:endParaRPr lang="ru-RU" dirty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411" indent="-2855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171" indent="-22843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9040" indent="-22843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908" indent="-22843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2776" indent="-228434" defTabSz="9184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9644" indent="-228434" defTabSz="9184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6512" indent="-228434" defTabSz="9184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3382" indent="-228434" defTabSz="9184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8496" fontAlgn="base">
              <a:spcBef>
                <a:spcPct val="0"/>
              </a:spcBef>
              <a:spcAft>
                <a:spcPct val="0"/>
              </a:spcAft>
            </a:pPr>
            <a:fld id="{5111988E-5D36-416C-9B19-390DE5AB082C}" type="slidenum">
              <a:rPr lang="ru-RU"/>
              <a:pPr defTabSz="918496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8506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8699">
              <a:defRPr/>
            </a:pPr>
            <a:endParaRPr lang="ru-RU" dirty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411" indent="-2855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171" indent="-22843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9040" indent="-22843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908" indent="-22843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2776" indent="-228434" defTabSz="9184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9644" indent="-228434" defTabSz="9184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6512" indent="-228434" defTabSz="9184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3382" indent="-228434" defTabSz="91849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8496" fontAlgn="base">
              <a:spcBef>
                <a:spcPct val="0"/>
              </a:spcBef>
              <a:spcAft>
                <a:spcPct val="0"/>
              </a:spcAft>
            </a:pPr>
            <a:fld id="{5111988E-5D36-416C-9B19-390DE5AB082C}" type="slidenum">
              <a:rPr lang="ru-RU"/>
              <a:pPr defTabSz="918496"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319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7229">
              <a:defRPr/>
            </a:pPr>
            <a:endParaRPr lang="ru-RU" dirty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223" indent="-285086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0344" indent="-22806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6482" indent="-22806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2619" indent="-22806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8756" indent="-228069" defTabSz="91702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4893" indent="-228069" defTabSz="91702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1030" indent="-228069" defTabSz="91702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7169" indent="-228069" defTabSz="91702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7026" fontAlgn="base">
              <a:spcBef>
                <a:spcPct val="0"/>
              </a:spcBef>
              <a:spcAft>
                <a:spcPct val="0"/>
              </a:spcAft>
            </a:pPr>
            <a:fld id="{5111988E-5D36-416C-9B19-390DE5AB082C}" type="slidenum">
              <a:rPr lang="ru-RU">
                <a:solidFill>
                  <a:prstClr val="black"/>
                </a:solidFill>
              </a:rPr>
              <a:pPr defTabSz="917026"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055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14C8-9A63-461E-AEBE-7B473A1B26E0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CCCA8-0C52-4441-8826-AAAA8ACFC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827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14C8-9A63-461E-AEBE-7B473A1B26E0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CCCA8-0C52-4441-8826-AAAA8ACFC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50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14C8-9A63-461E-AEBE-7B473A1B26E0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CCCA8-0C52-4441-8826-AAAA8ACFC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286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1433525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Коне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9412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14C8-9A63-461E-AEBE-7B473A1B26E0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CCCA8-0C52-4441-8826-AAAA8ACFC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486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14C8-9A63-461E-AEBE-7B473A1B26E0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CCCA8-0C52-4441-8826-AAAA8ACFC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91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14C8-9A63-461E-AEBE-7B473A1B26E0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CCCA8-0C52-4441-8826-AAAA8ACFC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412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14C8-9A63-461E-AEBE-7B473A1B26E0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CCCA8-0C52-4441-8826-AAAA8ACFC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610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14C8-9A63-461E-AEBE-7B473A1B26E0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CCCA8-0C52-4441-8826-AAAA8ACFC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80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14C8-9A63-461E-AEBE-7B473A1B26E0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CCCA8-0C52-4441-8826-AAAA8ACFC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780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14C8-9A63-461E-AEBE-7B473A1B26E0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CCCA8-0C52-4441-8826-AAAA8ACFC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237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14C8-9A63-461E-AEBE-7B473A1B26E0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CCCA8-0C52-4441-8826-AAAA8ACFC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28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614C8-9A63-461E-AEBE-7B473A1B26E0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CCCA8-0C52-4441-8826-AAAA8ACFC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24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image" Target="../media/image8.png"/><Relationship Id="rId7" Type="http://schemas.openxmlformats.org/officeDocument/2006/relationships/chart" Target="../charts/chart1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14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7.png"/><Relationship Id="rId7" Type="http://schemas.openxmlformats.org/officeDocument/2006/relationships/image" Target="../media/image11.png"/><Relationship Id="rId12" Type="http://schemas.openxmlformats.org/officeDocument/2006/relationships/image" Target="../media/image22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svg"/><Relationship Id="rId11" Type="http://schemas.openxmlformats.org/officeDocument/2006/relationships/image" Target="../media/image20.png"/><Relationship Id="rId5" Type="http://schemas.openxmlformats.org/officeDocument/2006/relationships/image" Target="../media/image18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22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freepik.com/free-icon/customer-service_15629026.htm#query=%D0%BF%D0%BE%D0%B4%D0%B4%D0%B5%D1%80%D0%B6%D0%BA%D0%B0&amp;position=7&amp;from_view=search&amp;track=sph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../media/image11.png"/><Relationship Id="rId3" Type="http://schemas.openxmlformats.org/officeDocument/2006/relationships/image" Target="../media/image8.png"/><Relationship Id="rId12" Type="http://schemas.openxmlformats.org/officeDocument/2006/relationships/image" Target="NUL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33"/>
          <p:cNvSpPr/>
          <p:nvPr/>
        </p:nvSpPr>
        <p:spPr>
          <a:xfrm>
            <a:off x="12700" y="-9959"/>
            <a:ext cx="12192000" cy="6858000"/>
          </a:xfrm>
          <a:prstGeom prst="rect">
            <a:avLst/>
          </a:prstGeom>
          <a:solidFill>
            <a:srgbClr val="F6FAF4">
              <a:alpha val="27000"/>
            </a:srgbClr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20000" bIns="120000" rtlCol="0" anchor="ctr" anchorCtr="0"/>
          <a:lstStyle/>
          <a:p>
            <a:pPr algn="ctr"/>
            <a:endParaRPr lang="en-US" sz="1867" dirty="0">
              <a:solidFill>
                <a:schemeClr val="tx1"/>
              </a:solidFill>
            </a:endParaRPr>
          </a:p>
        </p:txBody>
      </p:sp>
      <p:grpSp>
        <p:nvGrpSpPr>
          <p:cNvPr id="25" name="Группа 24">
            <a:extLst>
              <a:ext uri="{FF2B5EF4-FFF2-40B4-BE49-F238E27FC236}">
                <a16:creationId xmlns:a16="http://schemas.microsoft.com/office/drawing/2014/main" xmlns="" id="{FB7E02FC-7317-4ED5-A659-C5FCCDECC0B2}"/>
              </a:ext>
            </a:extLst>
          </p:cNvPr>
          <p:cNvGrpSpPr/>
          <p:nvPr/>
        </p:nvGrpSpPr>
        <p:grpSpPr>
          <a:xfrm rot="16200000">
            <a:off x="-1860828" y="2689318"/>
            <a:ext cx="6474597" cy="1535811"/>
            <a:chOff x="6913247" y="5249234"/>
            <a:chExt cx="4914895" cy="1308954"/>
          </a:xfrm>
          <a:solidFill>
            <a:schemeClr val="accent6">
              <a:lumMod val="75000"/>
            </a:schemeClr>
          </a:solidFill>
          <a:effectLst/>
        </p:grpSpPr>
        <p:grpSp>
          <p:nvGrpSpPr>
            <p:cNvPr id="26" name="Группа 21">
              <a:extLst>
                <a:ext uri="{FF2B5EF4-FFF2-40B4-BE49-F238E27FC236}">
                  <a16:creationId xmlns:a16="http://schemas.microsoft.com/office/drawing/2014/main" xmlns="" id="{FB78115B-C6A5-41E0-932C-34DB86D9E816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7209444" y="4966588"/>
              <a:ext cx="1295402" cy="1887795"/>
              <a:chOff x="464266" y="2731227"/>
              <a:chExt cx="970345" cy="1415087"/>
            </a:xfrm>
            <a:grpFill/>
          </p:grpSpPr>
          <p:sp>
            <p:nvSpPr>
              <p:cNvPr id="34" name="Graphic 1">
                <a:extLst>
                  <a:ext uri="{FF2B5EF4-FFF2-40B4-BE49-F238E27FC236}">
                    <a16:creationId xmlns:a16="http://schemas.microsoft.com/office/drawing/2014/main" xmlns="" id="{E90D109E-C172-40AE-BFF7-646FF506EE35}"/>
                  </a:ext>
                </a:extLst>
              </p:cNvPr>
              <p:cNvSpPr/>
              <p:nvPr/>
            </p:nvSpPr>
            <p:spPr>
              <a:xfrm>
                <a:off x="464266" y="273122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36" name="Graphic 1">
                <a:extLst>
                  <a:ext uri="{FF2B5EF4-FFF2-40B4-BE49-F238E27FC236}">
                    <a16:creationId xmlns:a16="http://schemas.microsoft.com/office/drawing/2014/main" xmlns="" id="{AFE94FE4-BB04-491E-8783-4E416C2D1168}"/>
                  </a:ext>
                </a:extLst>
              </p:cNvPr>
              <p:cNvSpPr/>
              <p:nvPr/>
            </p:nvSpPr>
            <p:spPr>
              <a:xfrm>
                <a:off x="949438" y="273122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37" name="Graphic 1">
                <a:extLst>
                  <a:ext uri="{FF2B5EF4-FFF2-40B4-BE49-F238E27FC236}">
                    <a16:creationId xmlns:a16="http://schemas.microsoft.com/office/drawing/2014/main" xmlns="" id="{4D7FE1F4-DA79-4BEA-B68D-8ED6A3859731}"/>
                  </a:ext>
                </a:extLst>
              </p:cNvPr>
              <p:cNvSpPr/>
              <p:nvPr/>
            </p:nvSpPr>
            <p:spPr>
              <a:xfrm>
                <a:off x="464266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38" name="Graphic 1">
                <a:extLst>
                  <a:ext uri="{FF2B5EF4-FFF2-40B4-BE49-F238E27FC236}">
                    <a16:creationId xmlns:a16="http://schemas.microsoft.com/office/drawing/2014/main" xmlns="" id="{810D097D-B676-4253-A13E-CF1825774DEC}"/>
                  </a:ext>
                </a:extLst>
              </p:cNvPr>
              <p:cNvSpPr/>
              <p:nvPr/>
            </p:nvSpPr>
            <p:spPr>
              <a:xfrm>
                <a:off x="949439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5" name="Graphic 1">
                <a:extLst>
                  <a:ext uri="{FF2B5EF4-FFF2-40B4-BE49-F238E27FC236}">
                    <a16:creationId xmlns:a16="http://schemas.microsoft.com/office/drawing/2014/main" xmlns="" id="{510FC17E-9063-05E3-F240-A45681AD7A0E}"/>
                  </a:ext>
                </a:extLst>
              </p:cNvPr>
              <p:cNvSpPr/>
              <p:nvPr/>
            </p:nvSpPr>
            <p:spPr>
              <a:xfrm>
                <a:off x="464266" y="367190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6" name="Graphic 1">
                <a:extLst>
                  <a:ext uri="{FF2B5EF4-FFF2-40B4-BE49-F238E27FC236}">
                    <a16:creationId xmlns:a16="http://schemas.microsoft.com/office/drawing/2014/main" xmlns="" id="{39FD89BE-C371-A360-8D34-ABC26A939DD1}"/>
                  </a:ext>
                </a:extLst>
              </p:cNvPr>
              <p:cNvSpPr/>
              <p:nvPr/>
            </p:nvSpPr>
            <p:spPr>
              <a:xfrm>
                <a:off x="949439" y="367190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</p:grpSp>
        <p:grpSp>
          <p:nvGrpSpPr>
            <p:cNvPr id="28" name="Группа 21">
              <a:extLst>
                <a:ext uri="{FF2B5EF4-FFF2-40B4-BE49-F238E27FC236}">
                  <a16:creationId xmlns:a16="http://schemas.microsoft.com/office/drawing/2014/main" xmlns="" id="{6014815E-13DD-442D-9A34-1CADCC0BFB59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10235894" y="4965939"/>
              <a:ext cx="1308954" cy="1875543"/>
              <a:chOff x="464266" y="3175353"/>
              <a:chExt cx="980497" cy="1405902"/>
            </a:xfrm>
            <a:grpFill/>
          </p:grpSpPr>
          <p:sp>
            <p:nvSpPr>
              <p:cNvPr id="29" name="Graphic 1">
                <a:extLst>
                  <a:ext uri="{FF2B5EF4-FFF2-40B4-BE49-F238E27FC236}">
                    <a16:creationId xmlns:a16="http://schemas.microsoft.com/office/drawing/2014/main" xmlns="" id="{F44172F0-E8A3-40B5-85FD-6C52A49A326B}"/>
                  </a:ext>
                </a:extLst>
              </p:cNvPr>
              <p:cNvSpPr/>
              <p:nvPr/>
            </p:nvSpPr>
            <p:spPr>
              <a:xfrm>
                <a:off x="464266" y="3648309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30" name="Graphic 1">
                <a:extLst>
                  <a:ext uri="{FF2B5EF4-FFF2-40B4-BE49-F238E27FC236}">
                    <a16:creationId xmlns:a16="http://schemas.microsoft.com/office/drawing/2014/main" xmlns="" id="{D4735F7C-4CA0-4BEE-B329-B8CA1799A416}"/>
                  </a:ext>
                </a:extLst>
              </p:cNvPr>
              <p:cNvSpPr/>
              <p:nvPr/>
            </p:nvSpPr>
            <p:spPr>
              <a:xfrm>
                <a:off x="949438" y="3648309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32" name="Graphic 1">
                <a:extLst>
                  <a:ext uri="{FF2B5EF4-FFF2-40B4-BE49-F238E27FC236}">
                    <a16:creationId xmlns:a16="http://schemas.microsoft.com/office/drawing/2014/main" xmlns="" id="{31A71428-443D-462F-98F8-A3E2FA43706A}"/>
                  </a:ext>
                </a:extLst>
              </p:cNvPr>
              <p:cNvSpPr/>
              <p:nvPr/>
            </p:nvSpPr>
            <p:spPr>
              <a:xfrm>
                <a:off x="464266" y="410684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33" name="Graphic 1">
                <a:extLst>
                  <a:ext uri="{FF2B5EF4-FFF2-40B4-BE49-F238E27FC236}">
                    <a16:creationId xmlns:a16="http://schemas.microsoft.com/office/drawing/2014/main" xmlns="" id="{DFF7CE6A-1D77-4201-B276-98D34E81D1CD}"/>
                  </a:ext>
                </a:extLst>
              </p:cNvPr>
              <p:cNvSpPr/>
              <p:nvPr/>
            </p:nvSpPr>
            <p:spPr>
              <a:xfrm>
                <a:off x="949437" y="410684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2" name="Graphic 1">
                <a:extLst>
                  <a:ext uri="{FF2B5EF4-FFF2-40B4-BE49-F238E27FC236}">
                    <a16:creationId xmlns:a16="http://schemas.microsoft.com/office/drawing/2014/main" xmlns="" id="{85FF87AB-9279-04A2-854E-DE3B4C72B1D7}"/>
                  </a:ext>
                </a:extLst>
              </p:cNvPr>
              <p:cNvSpPr/>
              <p:nvPr/>
            </p:nvSpPr>
            <p:spPr>
              <a:xfrm>
                <a:off x="464266" y="3175353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3" name="Graphic 1">
                <a:extLst>
                  <a:ext uri="{FF2B5EF4-FFF2-40B4-BE49-F238E27FC236}">
                    <a16:creationId xmlns:a16="http://schemas.microsoft.com/office/drawing/2014/main" xmlns="" id="{D4432E16-5810-9AA7-7509-00625C412AD0}"/>
                  </a:ext>
                </a:extLst>
              </p:cNvPr>
              <p:cNvSpPr/>
              <p:nvPr/>
            </p:nvSpPr>
            <p:spPr>
              <a:xfrm>
                <a:off x="959591" y="3175353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</p:grpSp>
      </p:grpSp>
      <p:pic>
        <p:nvPicPr>
          <p:cNvPr id="42" name="Рисунок 3">
            <a:extLst>
              <a:ext uri="{FF2B5EF4-FFF2-40B4-BE49-F238E27FC236}">
                <a16:creationId xmlns:a16="http://schemas.microsoft.com/office/drawing/2014/main" xmlns="" id="{171B6A38-9E73-2B91-D322-CEFC64BC6E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91" y="2089365"/>
            <a:ext cx="2315807" cy="2468182"/>
          </a:xfrm>
          <a:prstGeom prst="rect">
            <a:avLst/>
          </a:prstGeom>
          <a:noFill/>
          <a:ln>
            <a:noFill/>
          </a:ln>
          <a:effectLst>
            <a:outerShdw blurRad="787400" dist="927100" dir="17940000" sx="57000" sy="57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: Rounded Corners 15">
            <a:extLst>
              <a:ext uri="{FF2B5EF4-FFF2-40B4-BE49-F238E27FC236}">
                <a16:creationId xmlns="" xmlns:a16="http://schemas.microsoft.com/office/drawing/2014/main" id="{A24C5B48-0D87-4B47-A635-9462B1DF013D}"/>
              </a:ext>
            </a:extLst>
          </p:cNvPr>
          <p:cNvSpPr/>
          <p:nvPr/>
        </p:nvSpPr>
        <p:spPr>
          <a:xfrm>
            <a:off x="5723339" y="6587608"/>
            <a:ext cx="2181727" cy="289441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ru-RU" sz="1100" b="1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АСТАНА, 2023 </a:t>
            </a:r>
            <a:r>
              <a:rPr lang="ru-RU" sz="1100" b="1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ЖЫЛ</a:t>
            </a:r>
            <a:endParaRPr lang="ru-RU" sz="1100" b="1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4"/>
          <p:cNvSpPr>
            <a:spLocks noChangeArrowheads="1"/>
          </p:cNvSpPr>
          <p:nvPr/>
        </p:nvSpPr>
        <p:spPr bwMode="auto">
          <a:xfrm>
            <a:off x="1909849" y="85048"/>
            <a:ext cx="921050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ru-RU" alt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 ОҚУ-АҒАРТУ МИНИСТРЛІГІ</a:t>
            </a:r>
            <a:endParaRPr lang="ru-RU" alt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>
            <a:spLocks noChangeArrowheads="1"/>
          </p:cNvSpPr>
          <p:nvPr/>
        </p:nvSpPr>
        <p:spPr bwMode="auto">
          <a:xfrm>
            <a:off x="2455155" y="2327035"/>
            <a:ext cx="9210501" cy="1856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МЕКТЕПКЕ ДЕЙІНГІ, ОРТА, </a:t>
            </a:r>
          </a:p>
          <a:p>
            <a:pPr algn="ctr"/>
            <a:r>
              <a:rPr lang="ru-RU" sz="32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ТЕХНИКАЛЫҚ ЖӘНЕ КӘСІПТІК БІЛІМ БЕРУДІ ДАМЫТУДЫҢ 2023-2029 </a:t>
            </a:r>
            <a:r>
              <a:rPr lang="ru-RU" sz="32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ЖЫЛДАРҒА </a:t>
            </a:r>
            <a:r>
              <a:rPr lang="ru-RU" sz="32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 БАСЫМДЫҚТАРЫ ТУРАЛЫ</a:t>
            </a:r>
            <a:endParaRPr lang="en-US" sz="7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2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: Rounded Corners 2">
            <a:extLst>
              <a:ext uri="{FF2B5EF4-FFF2-40B4-BE49-F238E27FC236}">
                <a16:creationId xmlns="" xmlns:a16="http://schemas.microsoft.com/office/drawing/2014/main" id="{73633804-6D60-48C9-B2B9-4CE51671F1E9}"/>
              </a:ext>
            </a:extLst>
          </p:cNvPr>
          <p:cNvSpPr/>
          <p:nvPr/>
        </p:nvSpPr>
        <p:spPr bwMode="auto">
          <a:xfrm>
            <a:off x="115461" y="818799"/>
            <a:ext cx="11958005" cy="772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: Rounded Corners 127">
            <a:extLst>
              <a:ext uri="{FF2B5EF4-FFF2-40B4-BE49-F238E27FC236}">
                <a16:creationId xmlns="" xmlns:a16="http://schemas.microsoft.com/office/drawing/2014/main" id="{8CC3FA49-C1B4-4819-A7BA-1C162A40504E}"/>
              </a:ext>
            </a:extLst>
          </p:cNvPr>
          <p:cNvSpPr/>
          <p:nvPr/>
        </p:nvSpPr>
        <p:spPr>
          <a:xfrm>
            <a:off x="241543" y="881362"/>
            <a:ext cx="4357222" cy="609576"/>
          </a:xfrm>
          <a:prstGeom prst="roundRect">
            <a:avLst>
              <a:gd name="adj" fmla="val 9034"/>
            </a:avLst>
          </a:prstGeom>
          <a:solidFill>
            <a:schemeClr val="bg1"/>
          </a:soli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363" algn="ctr"/>
            <a:endParaRPr lang="ru-RU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98811" y="913671"/>
            <a:ext cx="45678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VIII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сайланған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Парламенттің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бірінші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сессиясының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ашылуында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басшысының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тапсырмасы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ounded Rectangle 2"/>
          <p:cNvSpPr/>
          <p:nvPr/>
        </p:nvSpPr>
        <p:spPr>
          <a:xfrm>
            <a:off x="8592499" y="2608562"/>
            <a:ext cx="3501773" cy="3799379"/>
          </a:xfrm>
          <a:prstGeom prst="roundRect">
            <a:avLst>
              <a:gd name="adj" fmla="val 3968"/>
            </a:avLst>
          </a:prstGeom>
          <a:solidFill>
            <a:schemeClr val="bg1"/>
          </a:solidFill>
          <a:ln>
            <a:solidFill>
              <a:schemeClr val="accent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9191E659-BD5A-78CA-7269-BD16A0D9CD51}"/>
              </a:ext>
            </a:extLst>
          </p:cNvPr>
          <p:cNvSpPr/>
          <p:nvPr/>
        </p:nvSpPr>
        <p:spPr>
          <a:xfrm>
            <a:off x="-75570" y="-5179"/>
            <a:ext cx="1252199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ПРЕЗИДЕНТТІК ЖАСТАР КАДРЛЫҚ РЕЗЕРВІНІҢ ҮЛГІСІ БОЙЫНША БІЛІМ БЕРУДЕГІ ӨЗГЕРІСТЕРДІҢ 1000 КӨШБАСШЫСЫН ІРІКТЕУ ЖӘНЕ </a:t>
            </a:r>
            <a:r>
              <a:rPr lang="ru-RU" sz="20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ДАЙЫНДАУ</a:t>
            </a:r>
            <a:endParaRPr lang="ru-RU" sz="20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Скругленный прямоугольник 60">
            <a:extLst>
              <a:ext uri="{FF2B5EF4-FFF2-40B4-BE49-F238E27FC236}">
                <a16:creationId xmlns="" xmlns:a16="http://schemas.microsoft.com/office/drawing/2014/main" id="{D0349EF6-2B66-962F-72BB-21ACCA31E399}"/>
              </a:ext>
            </a:extLst>
          </p:cNvPr>
          <p:cNvSpPr/>
          <p:nvPr/>
        </p:nvSpPr>
        <p:spPr>
          <a:xfrm>
            <a:off x="4792787" y="992364"/>
            <a:ext cx="7474701" cy="300657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сапасын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жақсарту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көшбасшыларының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буынын</a:t>
            </a:r>
            <a:r>
              <a:rPr lang="ru-RU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қалыптастыру</a:t>
            </a:r>
            <a:endParaRPr lang="ru-RU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: Rounded Corners 109">
            <a:extLst>
              <a:ext uri="{FF2B5EF4-FFF2-40B4-BE49-F238E27FC236}">
                <a16:creationId xmlns="" xmlns:a16="http://schemas.microsoft.com/office/drawing/2014/main" id="{337100F8-FF29-4863-A518-70892A6E5950}"/>
              </a:ext>
            </a:extLst>
          </p:cNvPr>
          <p:cNvSpPr/>
          <p:nvPr/>
        </p:nvSpPr>
        <p:spPr>
          <a:xfrm>
            <a:off x="170773" y="1706653"/>
            <a:ext cx="3610652" cy="72569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1600" b="1" dirty="0" smtClean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1-кезең</a:t>
            </a:r>
            <a:r>
              <a:rPr lang="ru-RU" sz="1600" b="1" dirty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: «</a:t>
            </a:r>
            <a:r>
              <a:rPr lang="ru-RU" sz="1600" b="1" dirty="0" err="1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Іріктеу</a:t>
            </a:r>
            <a:r>
              <a:rPr lang="ru-RU" sz="1600" b="1" dirty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»</a:t>
            </a:r>
          </a:p>
        </p:txBody>
      </p:sp>
      <p:sp>
        <p:nvSpPr>
          <p:cNvPr id="60" name="Rounded Rectangle 2"/>
          <p:cNvSpPr/>
          <p:nvPr/>
        </p:nvSpPr>
        <p:spPr>
          <a:xfrm>
            <a:off x="162191" y="2629134"/>
            <a:ext cx="3610653" cy="3799379"/>
          </a:xfrm>
          <a:prstGeom prst="roundRect">
            <a:avLst>
              <a:gd name="adj" fmla="val 3968"/>
            </a:avLst>
          </a:prstGeom>
          <a:solidFill>
            <a:schemeClr val="bg1"/>
          </a:solidFill>
          <a:ln>
            <a:solidFill>
              <a:schemeClr val="accent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Rounded Rectangle 2"/>
          <p:cNvSpPr/>
          <p:nvPr/>
        </p:nvSpPr>
        <p:spPr>
          <a:xfrm>
            <a:off x="4052614" y="2608562"/>
            <a:ext cx="4236253" cy="3799379"/>
          </a:xfrm>
          <a:prstGeom prst="roundRect">
            <a:avLst>
              <a:gd name="adj" fmla="val 3968"/>
            </a:avLst>
          </a:prstGeom>
          <a:solidFill>
            <a:schemeClr val="bg1"/>
          </a:solidFill>
          <a:ln>
            <a:solidFill>
              <a:schemeClr val="accent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ru-RU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Rectangle: Rounded Corners 109">
            <a:extLst>
              <a:ext uri="{FF2B5EF4-FFF2-40B4-BE49-F238E27FC236}">
                <a16:creationId xmlns="" xmlns:a16="http://schemas.microsoft.com/office/drawing/2014/main" id="{337100F8-FF29-4863-A518-70892A6E5950}"/>
              </a:ext>
            </a:extLst>
          </p:cNvPr>
          <p:cNvSpPr/>
          <p:nvPr/>
        </p:nvSpPr>
        <p:spPr>
          <a:xfrm>
            <a:off x="4052614" y="1706653"/>
            <a:ext cx="4236253" cy="72569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1600" b="1" dirty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2-кезең: «</a:t>
            </a:r>
            <a:r>
              <a:rPr lang="ru-RU" sz="1600" b="1" dirty="0" err="1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Оқыту</a:t>
            </a:r>
            <a:r>
              <a:rPr lang="ru-RU" sz="1600" b="1" dirty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»</a:t>
            </a:r>
          </a:p>
        </p:txBody>
      </p:sp>
      <p:sp>
        <p:nvSpPr>
          <p:cNvPr id="65" name="Rectangle: Rounded Corners 109">
            <a:extLst>
              <a:ext uri="{FF2B5EF4-FFF2-40B4-BE49-F238E27FC236}">
                <a16:creationId xmlns="" xmlns:a16="http://schemas.microsoft.com/office/drawing/2014/main" id="{337100F8-FF29-4863-A518-70892A6E5950}"/>
              </a:ext>
            </a:extLst>
          </p:cNvPr>
          <p:cNvSpPr/>
          <p:nvPr/>
        </p:nvSpPr>
        <p:spPr>
          <a:xfrm>
            <a:off x="8532543" y="1723279"/>
            <a:ext cx="3501773" cy="72569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1600" b="1" dirty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3-кезең: «Кадр </a:t>
            </a:r>
            <a:r>
              <a:rPr lang="ru-RU" sz="1600" b="1" dirty="0" err="1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резервіне</a:t>
            </a:r>
            <a:r>
              <a:rPr lang="ru-RU" sz="1600" b="1" dirty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қосу</a:t>
            </a:r>
            <a:r>
              <a:rPr lang="ru-RU" sz="1600" b="1" dirty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»</a:t>
            </a:r>
          </a:p>
        </p:txBody>
      </p:sp>
      <p:sp>
        <p:nvSpPr>
          <p:cNvPr id="66" name="object 96">
            <a:extLst>
              <a:ext uri="{FF2B5EF4-FFF2-40B4-BE49-F238E27FC236}">
                <a16:creationId xmlns="" xmlns:a16="http://schemas.microsoft.com/office/drawing/2014/main" id="{D9D462D3-BF8C-A975-A108-6BD59C916FF5}"/>
              </a:ext>
            </a:extLst>
          </p:cNvPr>
          <p:cNvSpPr txBox="1"/>
          <p:nvPr/>
        </p:nvSpPr>
        <p:spPr>
          <a:xfrm>
            <a:off x="266184" y="2884017"/>
            <a:ext cx="3419830" cy="1213693"/>
          </a:xfrm>
          <a:prstGeom prst="rect">
            <a:avLst/>
          </a:prstGeom>
        </p:spPr>
        <p:txBody>
          <a:bodyPr vert="horz" wrap="square" lIns="0" tIns="8155" rIns="0" bIns="0" rtlCol="0">
            <a:spAutoFit/>
          </a:bodyPr>
          <a:lstStyle/>
          <a:p>
            <a:pPr marL="79508" algn="ctr">
              <a:spcBef>
                <a:spcPts val="64"/>
              </a:spcBef>
            </a:pPr>
            <a:r>
              <a:rPr lang="ru-RU" sz="14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Қатысушылардың</a:t>
            </a:r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профилі</a:t>
            </a:r>
            <a:endParaRPr lang="ru-RU" sz="1400" b="1" dirty="0" smtClean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9508" algn="ctr">
              <a:spcBef>
                <a:spcPts val="64"/>
              </a:spcBef>
            </a:pPr>
            <a:endParaRPr lang="ru-RU" sz="5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9508" algn="just">
              <a:spcBef>
                <a:spcPts val="64"/>
              </a:spcBef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Педагог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басшының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орынбасары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9508" algn="just">
              <a:spcBef>
                <a:spcPts val="64"/>
              </a:spcBef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9508" algn="just">
              <a:spcBef>
                <a:spcPts val="64"/>
              </a:spcBef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ҚР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азаматы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білімі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педагогикалық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өтілі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жылдан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кем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Прямоугольник 66">
            <a:extLst>
              <a:ext uri="{FF2B5EF4-FFF2-40B4-BE49-F238E27FC236}">
                <a16:creationId xmlns="" xmlns:a16="http://schemas.microsoft.com/office/drawing/2014/main" id="{510C3F89-F8E1-877E-84B6-EC3241FEED02}"/>
              </a:ext>
            </a:extLst>
          </p:cNvPr>
          <p:cNvSpPr/>
          <p:nvPr/>
        </p:nvSpPr>
        <p:spPr>
          <a:xfrm>
            <a:off x="353631" y="4309478"/>
            <a:ext cx="3191458" cy="585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Онлайн-</a:t>
            </a:r>
            <a:r>
              <a:rPr lang="ru-RU" sz="14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платформада</a:t>
            </a:r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сауалнама</a:t>
            </a:r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жүргізу</a:t>
            </a:r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өтініш</a:t>
            </a:r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</a:t>
            </a:r>
          </a:p>
        </p:txBody>
      </p:sp>
      <p:sp>
        <p:nvSpPr>
          <p:cNvPr id="68" name="Прямоугольник 67">
            <a:extLst>
              <a:ext uri="{FF2B5EF4-FFF2-40B4-BE49-F238E27FC236}">
                <a16:creationId xmlns="" xmlns:a16="http://schemas.microsoft.com/office/drawing/2014/main" id="{91C3F678-D171-7CBB-4D59-FF8F89654D34}"/>
              </a:ext>
            </a:extLst>
          </p:cNvPr>
          <p:cNvSpPr/>
          <p:nvPr/>
        </p:nvSpPr>
        <p:spPr>
          <a:xfrm>
            <a:off x="357947" y="5106857"/>
            <a:ext cx="321914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  <a:defRPr/>
            </a:pPr>
            <a:r>
              <a:rPr lang="ru-RU" sz="14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Көшбасшылық</a:t>
            </a:r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кәсіби</a:t>
            </a:r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құзыреттіліктерді</a:t>
            </a:r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анықтауға</a:t>
            </a:r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тестілеу</a:t>
            </a:r>
            <a:endParaRPr lang="ru-RU" sz="14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Прямоугольник 68">
            <a:extLst>
              <a:ext uri="{FF2B5EF4-FFF2-40B4-BE49-F238E27FC236}">
                <a16:creationId xmlns="" xmlns:a16="http://schemas.microsoft.com/office/drawing/2014/main" id="{9116502E-5F85-7CE9-2832-7C81AA92B4DB}"/>
              </a:ext>
            </a:extLst>
          </p:cNvPr>
          <p:cNvSpPr/>
          <p:nvPr/>
        </p:nvSpPr>
        <p:spPr>
          <a:xfrm>
            <a:off x="4113069" y="2900817"/>
            <a:ext cx="3321671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14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модулі</a:t>
            </a:r>
            <a:endParaRPr lang="ru-RU" sz="14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5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Зерттеу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стратегиялары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Прямоугольник 69">
            <a:extLst>
              <a:ext uri="{FF2B5EF4-FFF2-40B4-BE49-F238E27FC236}">
                <a16:creationId xmlns="" xmlns:a16="http://schemas.microsoft.com/office/drawing/2014/main" id="{1DFCE582-B2DC-1B37-43D4-BE1CBD21196A}"/>
              </a:ext>
            </a:extLst>
          </p:cNvPr>
          <p:cNvSpPr/>
          <p:nvPr/>
        </p:nvSpPr>
        <p:spPr>
          <a:xfrm>
            <a:off x="4113069" y="3958567"/>
            <a:ext cx="4365861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Жетілдірілген</a:t>
            </a:r>
            <a:r>
              <a:rPr lang="ru-RU" sz="14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модулі</a:t>
            </a:r>
            <a:endParaRPr lang="ru-RU" sz="14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20000"/>
              </a:lnSpc>
              <a:buFont typeface="Microsoft Sans Serif" panose="020B0604020202020204" pitchFamily="34" charset="0"/>
              <a:buChar char="-"/>
              <a:defRPr/>
            </a:pP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Көшбасшылық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мектепішілік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менеджмент</a:t>
            </a:r>
          </a:p>
          <a:p>
            <a:pPr marL="171450" indent="-171450">
              <a:lnSpc>
                <a:spcPct val="120000"/>
              </a:lnSpc>
              <a:buFont typeface="Microsoft Sans Serif" panose="020B0604020202020204" pitchFamily="34" charset="0"/>
              <a:buChar char="-"/>
              <a:defRPr/>
            </a:pP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беру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трендтері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Прямоугольник 70">
            <a:extLst>
              <a:ext uri="{FF2B5EF4-FFF2-40B4-BE49-F238E27FC236}">
                <a16:creationId xmlns="" xmlns:a16="http://schemas.microsoft.com/office/drawing/2014/main" id="{6F2C2910-6EFF-2DDF-37D8-E949D414BA12}"/>
              </a:ext>
            </a:extLst>
          </p:cNvPr>
          <p:cNvSpPr/>
          <p:nvPr/>
        </p:nvSpPr>
        <p:spPr>
          <a:xfrm>
            <a:off x="4113069" y="5118621"/>
            <a:ext cx="410446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Кәсіби</a:t>
            </a:r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модулі</a:t>
            </a:r>
            <a:endParaRPr lang="ru-RU" sz="1400" b="1" dirty="0" smtClean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Microsoft Sans Serif" panose="020B0604020202020204" pitchFamily="34" charset="0"/>
              <a:buChar char="-"/>
              <a:defRPr/>
            </a:pP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Нормативтік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құқықтық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актілер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Microsoft Sans Serif" panose="020B0604020202020204" pitchFamily="34" charset="0"/>
              <a:buChar char="-"/>
              <a:defRPr/>
            </a:pP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Мектеп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стандарттары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саясаты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Microsoft Sans Serif" panose="020B0604020202020204" pitchFamily="34" charset="0"/>
              <a:buChar char="-"/>
              <a:defRPr/>
            </a:pP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Мектепті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дамытудың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стратегиялық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жоспары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Прямоугольник 77">
            <a:extLst>
              <a:ext uri="{FF2B5EF4-FFF2-40B4-BE49-F238E27FC236}">
                <a16:creationId xmlns="" xmlns:a16="http://schemas.microsoft.com/office/drawing/2014/main" id="{AAACBCB7-250E-54F6-0A74-54A268960EEB}"/>
              </a:ext>
            </a:extLst>
          </p:cNvPr>
          <p:cNvSpPr/>
          <p:nvPr/>
        </p:nvSpPr>
        <p:spPr>
          <a:xfrm>
            <a:off x="8652457" y="5855099"/>
            <a:ext cx="32728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Болашақ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бағдарламасы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тағылымдамадан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өтуге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ұсыным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652457" y="5428743"/>
            <a:ext cx="37120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 </a:t>
            </a:r>
            <a:r>
              <a:rPr lang="ru-RU" sz="14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сүйемелдеу</a:t>
            </a:r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678955" y="3239277"/>
            <a:ext cx="33818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endParaRPr lang="ru-RU" sz="1400" b="1" dirty="0" smtClean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сараптамалық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топпен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әңгімелесу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8645497" y="2740432"/>
            <a:ext cx="30641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Shadowing</a:t>
            </a:r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4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тағылымдама</a:t>
            </a:r>
            <a:endParaRPr lang="ru-RU" sz="14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жетекші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мектептер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базасында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8652457" y="4097710"/>
            <a:ext cx="33818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Сертификаттау</a:t>
            </a:r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резервке</a:t>
            </a:r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қосу</a:t>
            </a:r>
            <a:endParaRPr lang="ru-RU" sz="14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8652457" y="4597417"/>
            <a:ext cx="31987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Тікелей</a:t>
            </a:r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</a:t>
            </a:r>
            <a:endParaRPr lang="ru-RU" sz="1400" b="1" dirty="0" smtClean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кадр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резервіндегі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адамдар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конкурстан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тағайындалады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Google Shape;199;p18"/>
          <p:cNvCxnSpPr/>
          <p:nvPr/>
        </p:nvCxnSpPr>
        <p:spPr>
          <a:xfrm rot="10800000">
            <a:off x="0" y="711287"/>
            <a:ext cx="12192000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1779688" y="6645578"/>
            <a:ext cx="412533" cy="23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33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sz="9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87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2">
            <a:extLst>
              <a:ext uri="{FF2B5EF4-FFF2-40B4-BE49-F238E27FC236}">
                <a16:creationId xmlns="" xmlns:a16="http://schemas.microsoft.com/office/drawing/2014/main" id="{73633804-6D60-48C9-B2B9-4CE51671F1E9}"/>
              </a:ext>
            </a:extLst>
          </p:cNvPr>
          <p:cNvSpPr/>
          <p:nvPr/>
        </p:nvSpPr>
        <p:spPr bwMode="auto">
          <a:xfrm>
            <a:off x="-376" y="671791"/>
            <a:ext cx="12192000" cy="9730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7832FFF4-51D4-48A6-9AFF-0FA5B0376CC2}"/>
              </a:ext>
            </a:extLst>
          </p:cNvPr>
          <p:cNvSpPr txBox="1"/>
          <p:nvPr/>
        </p:nvSpPr>
        <p:spPr>
          <a:xfrm>
            <a:off x="0" y="50842"/>
            <a:ext cx="1219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ИНФРАҚҰРЫЛЫМДЫ ДАМЫТУ ЖӘНЕ МЕКТЕПТЕРДІ ЖАҢҒЫРТУ</a:t>
            </a:r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="" xmlns:a16="http://schemas.microsoft.com/office/drawing/2014/main" id="{D95808CA-554B-423B-A1C7-A1007CD6494B}"/>
              </a:ext>
            </a:extLst>
          </p:cNvPr>
          <p:cNvCxnSpPr>
            <a:cxnSpLocks/>
          </p:cNvCxnSpPr>
          <p:nvPr/>
        </p:nvCxnSpPr>
        <p:spPr>
          <a:xfrm flipH="1">
            <a:off x="0" y="489280"/>
            <a:ext cx="12192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55">
            <a:extLst>
              <a:ext uri="{FF2B5EF4-FFF2-40B4-BE49-F238E27FC236}">
                <a16:creationId xmlns="" xmlns:a16="http://schemas.microsoft.com/office/drawing/2014/main" id="{EC3A8A02-219B-4E97-8B29-F84A588EC5F5}"/>
              </a:ext>
            </a:extLst>
          </p:cNvPr>
          <p:cNvSpPr/>
          <p:nvPr/>
        </p:nvSpPr>
        <p:spPr>
          <a:xfrm>
            <a:off x="1819401" y="728910"/>
            <a:ext cx="5161257" cy="807913"/>
          </a:xfrm>
          <a:prstGeom prst="rect">
            <a:avLst/>
          </a:prstGeom>
        </p:spPr>
        <p:txBody>
          <a:bodyPr wrap="square" lIns="68580" tIns="34290" rIns="68580" bIns="34290" anchor="ctr">
            <a:spAutoFit/>
          </a:bodyPr>
          <a:lstStyle/>
          <a:p>
            <a:pPr>
              <a:defRPr/>
            </a:pP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2026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жылға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қарай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 млн </a:t>
            </a:r>
            <a:r>
              <a:rPr lang="ru-RU" sz="16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жаңа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оқушы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орнын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іске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қосу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2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ru-RU" sz="12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үшауысымдық</a:t>
            </a:r>
            <a:r>
              <a:rPr lang="ru-RU" sz="12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оқыту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апаттылық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оқушы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орындарының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тапшылығы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проблемаларын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шешу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3" name="Прямая соединительная линия 202">
            <a:extLst>
              <a:ext uri="{FF2B5EF4-FFF2-40B4-BE49-F238E27FC236}">
                <a16:creationId xmlns="" xmlns:a16="http://schemas.microsoft.com/office/drawing/2014/main" id="{156F1053-7CFD-442C-8350-C8A1EC3375D1}"/>
              </a:ext>
            </a:extLst>
          </p:cNvPr>
          <p:cNvCxnSpPr>
            <a:cxnSpLocks/>
          </p:cNvCxnSpPr>
          <p:nvPr/>
        </p:nvCxnSpPr>
        <p:spPr>
          <a:xfrm flipH="1">
            <a:off x="0" y="1771240"/>
            <a:ext cx="1219200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lgDash"/>
            <a:head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Прямоугольник 122"/>
          <p:cNvSpPr/>
          <p:nvPr/>
        </p:nvSpPr>
        <p:spPr>
          <a:xfrm>
            <a:off x="728782" y="3584016"/>
            <a:ext cx="2835602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148 </a:t>
            </a:r>
            <a:r>
              <a:rPr lang="ru-RU" sz="1100" dirty="0" err="1">
                <a:latin typeface="Arial" panose="020B0604020202020204" pitchFamily="34" charset="0"/>
                <a:ea typeface="Calibri" panose="020F0502020204030204" pitchFamily="34" charset="0"/>
              </a:rPr>
              <a:t>үш</a:t>
            </a: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ea typeface="Calibri" panose="020F0502020204030204" pitchFamily="34" charset="0"/>
              </a:rPr>
              <a:t>ауысымды</a:t>
            </a: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ea typeface="Calibri" panose="020F0502020204030204" pitchFamily="34" charset="0"/>
              </a:rPr>
              <a:t>мектеп</a:t>
            </a:r>
            <a:endParaRPr lang="ru-RU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ru-RU" sz="1200" b="1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515</a:t>
            </a: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ea typeface="Calibri" panose="020F0502020204030204" pitchFamily="34" charset="0"/>
              </a:rPr>
              <a:t>апатты</a:t>
            </a: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</a:rPr>
              <a:t>, саман </a:t>
            </a:r>
            <a:r>
              <a:rPr lang="ru-RU" sz="1100" dirty="0" err="1">
                <a:latin typeface="Arial" panose="020B0604020202020204" pitchFamily="34" charset="0"/>
                <a:ea typeface="Calibri" panose="020F0502020204030204" pitchFamily="34" charset="0"/>
              </a:rPr>
              <a:t>және</a:t>
            </a: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ea typeface="Calibri" panose="020F0502020204030204" pitchFamily="34" charset="0"/>
              </a:rPr>
              <a:t>тозығы</a:t>
            </a: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ea typeface="Calibri" panose="020F0502020204030204" pitchFamily="34" charset="0"/>
              </a:rPr>
              <a:t>жеткен</a:t>
            </a: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ea typeface="Calibri" panose="020F0502020204030204" pitchFamily="34" charset="0"/>
              </a:rPr>
              <a:t>мектептер</a:t>
            </a:r>
            <a:endParaRPr lang="ru-RU" sz="11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cxnSp>
        <p:nvCxnSpPr>
          <p:cNvPr id="128" name="Прямая соединительная линия 127"/>
          <p:cNvCxnSpPr/>
          <p:nvPr/>
        </p:nvCxnSpPr>
        <p:spPr>
          <a:xfrm>
            <a:off x="378839" y="3204878"/>
            <a:ext cx="0" cy="813241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Прямоугольник 128"/>
          <p:cNvSpPr/>
          <p:nvPr/>
        </p:nvSpPr>
        <p:spPr>
          <a:xfrm>
            <a:off x="687420" y="2533197"/>
            <a:ext cx="324262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000" b="1" dirty="0" smtClean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270 </a:t>
            </a:r>
            <a:r>
              <a:rPr lang="ru-RU" altLang="ru-RU" sz="1400" b="1" dirty="0" err="1" smtClean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мың</a:t>
            </a:r>
            <a:r>
              <a:rPr lang="ru-RU" altLang="ru-RU" sz="1400" b="1" dirty="0" smtClean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оқу</a:t>
            </a:r>
            <a:r>
              <a:rPr lang="ru-RU" alt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орнының</a:t>
            </a:r>
            <a:r>
              <a:rPr lang="ru-RU" alt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altLang="ru-RU" sz="14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тапшылығы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9" name="Picture 2" descr="Родители бесплатно иконка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82" y="2741122"/>
            <a:ext cx="378514" cy="37851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" name="Прямоугольник 152">
            <a:extLst>
              <a:ext uri="{FF2B5EF4-FFF2-40B4-BE49-F238E27FC236}">
                <a16:creationId xmlns="" xmlns:a16="http://schemas.microsoft.com/office/drawing/2014/main" id="{087815F0-8BAD-4DED-A9E6-4865C075779F}"/>
              </a:ext>
            </a:extLst>
          </p:cNvPr>
          <p:cNvSpPr/>
          <p:nvPr/>
        </p:nvSpPr>
        <p:spPr>
          <a:xfrm>
            <a:off x="3675372" y="2685471"/>
            <a:ext cx="4502412" cy="6013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defTabSz="685783"/>
            <a:r>
              <a:rPr lang="ru-RU" sz="1200" b="1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«</a:t>
            </a:r>
            <a:r>
              <a:rPr lang="ru-RU" sz="1200" b="1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Жайлы</a:t>
            </a:r>
            <a:r>
              <a:rPr lang="ru-RU" sz="1200" b="1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мектеп</a:t>
            </a:r>
            <a:r>
              <a:rPr lang="ru-RU" sz="1200" b="1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»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ұлттық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жобасын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іске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асыру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b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</a:br>
            <a:r>
              <a:rPr lang="ru-RU" sz="1050" dirty="0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(2023-2025 </a:t>
            </a:r>
            <a:r>
              <a:rPr lang="ru-RU" sz="1050" dirty="0" err="1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жылдары</a:t>
            </a:r>
            <a:r>
              <a:rPr lang="ru-RU" sz="1050" dirty="0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)</a:t>
            </a:r>
            <a:endParaRPr lang="ru-RU" sz="1200" dirty="0">
              <a:latin typeface="Arial" panose="020B0604020202020204" pitchFamily="34" charset="0"/>
              <a:ea typeface="Barlow Condensed"/>
              <a:cs typeface="Arial" panose="020B0604020202020204" pitchFamily="34" charset="0"/>
            </a:endParaRPr>
          </a:p>
        </p:txBody>
      </p:sp>
      <p:sp>
        <p:nvSpPr>
          <p:cNvPr id="154" name="Rectangle: Rounded Corners 15">
            <a:extLst>
              <a:ext uri="{FF2B5EF4-FFF2-40B4-BE49-F238E27FC236}">
                <a16:creationId xmlns="" xmlns:a16="http://schemas.microsoft.com/office/drawing/2014/main" id="{A24C5B48-0D87-4B47-A635-9462B1DF013D}"/>
              </a:ext>
            </a:extLst>
          </p:cNvPr>
          <p:cNvSpPr/>
          <p:nvPr/>
        </p:nvSpPr>
        <p:spPr>
          <a:xfrm>
            <a:off x="8414238" y="2733523"/>
            <a:ext cx="3637035" cy="588745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422946" y="2703906"/>
            <a:ext cx="3579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842</a:t>
            </a:r>
            <a:r>
              <a:rPr lang="ru-RU" sz="11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ru-RU" sz="1100" b="1" dirty="0" err="1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мың</a:t>
            </a:r>
            <a:r>
              <a:rPr lang="ru-RU" sz="11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.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жаңа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ru-RU" sz="1100" dirty="0" err="1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оқушы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орындары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/>
            <a:r>
              <a:rPr lang="ru-RU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401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ru-RU" sz="1100" dirty="0" err="1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жаңа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ru-RU" sz="1100" dirty="0" err="1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мектеп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67" name="Прямоугольник 66">
            <a:extLst>
              <a:ext uri="{FF2B5EF4-FFF2-40B4-BE49-F238E27FC236}">
                <a16:creationId xmlns="" xmlns:a16="http://schemas.microsoft.com/office/drawing/2014/main" id="{087815F0-8BAD-4DED-A9E6-4865C075779F}"/>
              </a:ext>
            </a:extLst>
          </p:cNvPr>
          <p:cNvSpPr/>
          <p:nvPr/>
        </p:nvSpPr>
        <p:spPr>
          <a:xfrm>
            <a:off x="3673329" y="3398343"/>
            <a:ext cx="4705895" cy="6941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defTabSz="685783"/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Жалпы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сипаттағы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трансферттер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шеңберінде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,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бюджеттік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инвестициялық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жобалар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, 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МЖӘ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және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Білім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беру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инфрақұрылымын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қолдау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қорының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есебінен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,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жекеменшік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мектептерде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мемлекеттік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тапсырысты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орналастыру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есебінен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05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(2023-2025 </a:t>
            </a:r>
            <a:r>
              <a:rPr lang="ru-RU" sz="1050" dirty="0" err="1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жылдары</a:t>
            </a:r>
            <a:r>
              <a:rPr lang="ru-RU" sz="105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)</a:t>
            </a:r>
            <a:endParaRPr lang="ru-RU" sz="1200" dirty="0">
              <a:solidFill>
                <a:prstClr val="black"/>
              </a:solidFill>
              <a:latin typeface="Arial" panose="020B0604020202020204" pitchFamily="34" charset="0"/>
              <a:ea typeface="Barlow Condensed"/>
              <a:cs typeface="Arial" panose="020B0604020202020204" pitchFamily="34" charset="0"/>
            </a:endParaRPr>
          </a:p>
        </p:txBody>
      </p:sp>
      <p:sp>
        <p:nvSpPr>
          <p:cNvPr id="68" name="Rectangle: Rounded Corners 15">
            <a:extLst>
              <a:ext uri="{FF2B5EF4-FFF2-40B4-BE49-F238E27FC236}">
                <a16:creationId xmlns="" xmlns:a16="http://schemas.microsoft.com/office/drawing/2014/main" id="{A24C5B48-0D87-4B47-A635-9462B1DF013D}"/>
              </a:ext>
            </a:extLst>
          </p:cNvPr>
          <p:cNvSpPr/>
          <p:nvPr/>
        </p:nvSpPr>
        <p:spPr>
          <a:xfrm>
            <a:off x="8422946" y="3432454"/>
            <a:ext cx="3607120" cy="662973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8540660" y="3480821"/>
            <a:ext cx="333878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660</a:t>
            </a:r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ru-RU" sz="11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мың</a:t>
            </a:r>
            <a:r>
              <a:rPr lang="ru-RU" sz="11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.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жаңа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ru-RU" sz="1100" dirty="0" err="1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оқушы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орындары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lvl="0" algn="ctr"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2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657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жаңа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мектеп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/>
            <a:endParaRPr lang="ru-RU" sz="1000" dirty="0"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cxnSp>
        <p:nvCxnSpPr>
          <p:cNvPr id="87" name="Прямая со стрелкой 86">
            <a:extLst>
              <a:ext uri="{FF2B5EF4-FFF2-40B4-BE49-F238E27FC236}">
                <a16:creationId xmlns="" xmlns:a16="http://schemas.microsoft.com/office/drawing/2014/main" id="{B7A4F5D3-1D6C-47B8-9C6A-2C490BC8DE6B}"/>
              </a:ext>
            </a:extLst>
          </p:cNvPr>
          <p:cNvCxnSpPr>
            <a:cxnSpLocks/>
          </p:cNvCxnSpPr>
          <p:nvPr/>
        </p:nvCxnSpPr>
        <p:spPr>
          <a:xfrm>
            <a:off x="372479" y="3376117"/>
            <a:ext cx="305611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lg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Прямоугольник 87"/>
          <p:cNvSpPr/>
          <p:nvPr/>
        </p:nvSpPr>
        <p:spPr>
          <a:xfrm>
            <a:off x="725053" y="3175475"/>
            <a:ext cx="3298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2026 </a:t>
            </a:r>
            <a:r>
              <a:rPr lang="ru-RU" altLang="ru-RU" sz="11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жылға</a:t>
            </a:r>
            <a:r>
              <a:rPr lang="ru-RU" altLang="ru-RU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қарай</a:t>
            </a:r>
            <a:r>
              <a:rPr lang="ru-RU" altLang="ru-RU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болжамды</a:t>
            </a:r>
            <a:r>
              <a:rPr lang="ru-RU" altLang="ru-RU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тапшылық</a:t>
            </a:r>
            <a:endParaRPr lang="ru-RU" altLang="ru-RU" sz="11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altLang="ru-RU" sz="11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ru-RU" altLang="ru-RU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1,2 млн </a:t>
            </a:r>
            <a:r>
              <a:rPr lang="ru-RU" altLang="ru-RU" sz="11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оқушы</a:t>
            </a:r>
            <a:r>
              <a:rPr lang="ru-RU" alt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орны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Rectangle: Rounded Corners 138">
            <a:extLst>
              <a:ext uri="{FF2B5EF4-FFF2-40B4-BE49-F238E27FC236}">
                <a16:creationId xmlns="" xmlns:a16="http://schemas.microsoft.com/office/drawing/2014/main" id="{1BE6054C-077F-43C4-94C6-88662520AA3A}"/>
              </a:ext>
            </a:extLst>
          </p:cNvPr>
          <p:cNvSpPr/>
          <p:nvPr/>
        </p:nvSpPr>
        <p:spPr>
          <a:xfrm>
            <a:off x="3724538" y="2359638"/>
            <a:ext cx="8315060" cy="252370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 МЕКТЕПТЕР САЛУ</a:t>
            </a:r>
          </a:p>
        </p:txBody>
      </p:sp>
      <p:sp>
        <p:nvSpPr>
          <p:cNvPr id="4" name="Rectangle: Rounded Corners 15">
            <a:extLst>
              <a:ext uri="{FF2B5EF4-FFF2-40B4-BE49-F238E27FC236}">
                <a16:creationId xmlns="" xmlns:a16="http://schemas.microsoft.com/office/drawing/2014/main" id="{14445826-129B-87CF-51DD-085C978A29F3}"/>
              </a:ext>
            </a:extLst>
          </p:cNvPr>
          <p:cNvSpPr/>
          <p:nvPr/>
        </p:nvSpPr>
        <p:spPr>
          <a:xfrm>
            <a:off x="7014482" y="4533937"/>
            <a:ext cx="3010263" cy="344895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Күрделі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ағымдағы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жөндеу</a:t>
            </a:r>
            <a:endParaRPr lang="kk-KZ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: Rounded Corners 15">
            <a:extLst>
              <a:ext uri="{FF2B5EF4-FFF2-40B4-BE49-F238E27FC236}">
                <a16:creationId xmlns="" xmlns:a16="http://schemas.microsoft.com/office/drawing/2014/main" id="{AA43AE44-07E5-A252-5A17-6AEE9BD2C7E6}"/>
              </a:ext>
            </a:extLst>
          </p:cNvPr>
          <p:cNvSpPr/>
          <p:nvPr/>
        </p:nvSpPr>
        <p:spPr>
          <a:xfrm>
            <a:off x="3628649" y="4885555"/>
            <a:ext cx="3015841" cy="417322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Пәндік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кабинеттермен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жарақтандыру</a:t>
            </a:r>
            <a:endParaRPr lang="kk-KZ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: Rounded Corners 15">
            <a:extLst>
              <a:ext uri="{FF2B5EF4-FFF2-40B4-BE49-F238E27FC236}">
                <a16:creationId xmlns="" xmlns:a16="http://schemas.microsoft.com/office/drawing/2014/main" id="{4EB7640D-C883-AA9F-52F0-530E9757216C}"/>
              </a:ext>
            </a:extLst>
          </p:cNvPr>
          <p:cNvSpPr/>
          <p:nvPr/>
        </p:nvSpPr>
        <p:spPr>
          <a:xfrm>
            <a:off x="3628651" y="5346565"/>
            <a:ext cx="3070490" cy="417322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Мектеп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жиһазын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жаңарту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9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үстелдер</a:t>
            </a:r>
            <a:r>
              <a:rPr lang="ru-RU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9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тақталар</a:t>
            </a:r>
            <a:r>
              <a:rPr lang="ru-RU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9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шкафтар</a:t>
            </a:r>
            <a:r>
              <a:rPr lang="ru-RU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</a:t>
            </a:r>
          </a:p>
          <a:p>
            <a:pPr lvl="0" algn="ctr"/>
            <a:endParaRPr lang="kk-KZ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: Rounded Corners 15">
            <a:extLst>
              <a:ext uri="{FF2B5EF4-FFF2-40B4-BE49-F238E27FC236}">
                <a16:creationId xmlns="" xmlns:a16="http://schemas.microsoft.com/office/drawing/2014/main" id="{BEC65617-19A5-31CE-0D92-35E22D257783}"/>
              </a:ext>
            </a:extLst>
          </p:cNvPr>
          <p:cNvSpPr/>
          <p:nvPr/>
        </p:nvSpPr>
        <p:spPr>
          <a:xfrm>
            <a:off x="3628650" y="4363250"/>
            <a:ext cx="3456029" cy="578009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600"/>
              </a:spcBef>
            </a:pPr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Асханаларды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жаңарту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(ас </a:t>
            </a:r>
            <a:r>
              <a:rPr lang="ru-RU" sz="1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үй</a:t>
            </a:r>
            <a:r>
              <a:rPr lang="ru-RU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жабдықтары</a:t>
            </a:r>
            <a:r>
              <a:rPr lang="ru-RU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қолма-қол</a:t>
            </a:r>
            <a:r>
              <a:rPr lang="ru-RU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ақшасыз</a:t>
            </a:r>
            <a:r>
              <a:rPr lang="ru-RU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есеп</a:t>
            </a:r>
            <a:r>
              <a:rPr lang="ru-RU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айырысу</a:t>
            </a:r>
            <a:r>
              <a:rPr lang="ru-RU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ID </a:t>
            </a:r>
            <a:r>
              <a:rPr lang="ru-RU" sz="1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карталарын</a:t>
            </a:r>
            <a:r>
              <a:rPr lang="ru-RU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енгізу</a:t>
            </a:r>
            <a:r>
              <a:rPr lang="kk-KZ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kk-KZ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: Rounded Corners 15">
            <a:extLst>
              <a:ext uri="{FF2B5EF4-FFF2-40B4-BE49-F238E27FC236}">
                <a16:creationId xmlns="" xmlns:a16="http://schemas.microsoft.com/office/drawing/2014/main" id="{2BFC881C-F077-1BBD-7962-B1562CCDCD37}"/>
              </a:ext>
            </a:extLst>
          </p:cNvPr>
          <p:cNvSpPr/>
          <p:nvPr/>
        </p:nvSpPr>
        <p:spPr>
          <a:xfrm>
            <a:off x="6997108" y="4889960"/>
            <a:ext cx="3511401" cy="459054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Кітапханаларды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жаңғырту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9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буккроссинг</a:t>
            </a:r>
            <a:r>
              <a:rPr lang="ru-RU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9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әдебиеттерді</a:t>
            </a:r>
            <a:r>
              <a:rPr lang="ru-RU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сатып</a:t>
            </a:r>
            <a:r>
              <a:rPr lang="ru-RU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алу</a:t>
            </a:r>
            <a:r>
              <a:rPr lang="ru-RU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9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кітаптарды</a:t>
            </a:r>
            <a:r>
              <a:rPr lang="ru-RU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цифрландыруг</a:t>
            </a:r>
            <a:r>
              <a:rPr lang="ru-RU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kk-KZ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: Rounded Corners 15">
            <a:extLst>
              <a:ext uri="{FF2B5EF4-FFF2-40B4-BE49-F238E27FC236}">
                <a16:creationId xmlns="" xmlns:a16="http://schemas.microsoft.com/office/drawing/2014/main" id="{DAE2F50B-2C64-B48E-070D-51368D2EA1B2}"/>
              </a:ext>
            </a:extLst>
          </p:cNvPr>
          <p:cNvSpPr/>
          <p:nvPr/>
        </p:nvSpPr>
        <p:spPr>
          <a:xfrm>
            <a:off x="6997108" y="5266729"/>
            <a:ext cx="3737487" cy="555455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Қауіпсіздік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шарттарын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жақсарту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9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бейнебақылау</a:t>
            </a:r>
            <a:r>
              <a:rPr lang="ru-RU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ЖБО, </a:t>
            </a:r>
            <a:r>
              <a:rPr lang="ru-RU" sz="9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турникеттер</a:t>
            </a:r>
            <a:r>
              <a:rPr lang="ru-RU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9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дабыл</a:t>
            </a:r>
            <a:r>
              <a:rPr lang="ru-RU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түймелері</a:t>
            </a:r>
            <a:r>
              <a:rPr lang="ru-RU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9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күзет</a:t>
            </a:r>
            <a:r>
              <a:rPr lang="ru-RU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</a:t>
            </a:r>
            <a:endParaRPr lang="kk-KZ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55">
            <a:extLst>
              <a:ext uri="{FF2B5EF4-FFF2-40B4-BE49-F238E27FC236}">
                <a16:creationId xmlns="" xmlns:a16="http://schemas.microsoft.com/office/drawing/2014/main" id="{EEF79530-CD94-A9F3-EE28-F0F3F3BDCEAB}"/>
              </a:ext>
            </a:extLst>
          </p:cNvPr>
          <p:cNvSpPr/>
          <p:nvPr/>
        </p:nvSpPr>
        <p:spPr>
          <a:xfrm>
            <a:off x="7433734" y="716761"/>
            <a:ext cx="4445710" cy="869469"/>
          </a:xfrm>
          <a:prstGeom prst="rect">
            <a:avLst/>
          </a:prstGeom>
        </p:spPr>
        <p:txBody>
          <a:bodyPr wrap="square" lIns="68580" tIns="34290" rIns="68580" bIns="34290" anchor="ctr">
            <a:spAutoFit/>
          </a:bodyPr>
          <a:lstStyle/>
          <a:p>
            <a:pPr algn="just">
              <a:defRPr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2026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қарай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ауылдардағы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шағын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қалалардағы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аудан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орталықтарындағы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ru-RU" sz="20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мектепті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жаңғырту</a:t>
            </a: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: Rounded Corners 138">
            <a:extLst>
              <a:ext uri="{FF2B5EF4-FFF2-40B4-BE49-F238E27FC236}">
                <a16:creationId xmlns="" xmlns:a16="http://schemas.microsoft.com/office/drawing/2014/main" id="{47318DBF-2F1E-6DF9-04A2-1B9EEE10B040}"/>
              </a:ext>
            </a:extLst>
          </p:cNvPr>
          <p:cNvSpPr/>
          <p:nvPr/>
        </p:nvSpPr>
        <p:spPr>
          <a:xfrm>
            <a:off x="3715007" y="4253981"/>
            <a:ext cx="8315060" cy="252370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АУЫЛ МЕКТЕПТЕРІН ЖАҢҒЫРТУ</a:t>
            </a:r>
          </a:p>
        </p:txBody>
      </p:sp>
      <p:sp>
        <p:nvSpPr>
          <p:cNvPr id="12" name="Rectangle: Rounded Corners 15">
            <a:extLst>
              <a:ext uri="{FF2B5EF4-FFF2-40B4-BE49-F238E27FC236}">
                <a16:creationId xmlns="" xmlns:a16="http://schemas.microsoft.com/office/drawing/2014/main" id="{55ADF79E-BF03-9149-8717-97D0285B8178}"/>
              </a:ext>
            </a:extLst>
          </p:cNvPr>
          <p:cNvSpPr/>
          <p:nvPr/>
        </p:nvSpPr>
        <p:spPr>
          <a:xfrm>
            <a:off x="10672220" y="4552847"/>
            <a:ext cx="1362660" cy="1170547"/>
          </a:xfrm>
          <a:prstGeom prst="roundRect">
            <a:avLst>
              <a:gd name="adj" fmla="val 9336"/>
            </a:avLst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3 000 </a:t>
            </a:r>
            <a:r>
              <a:rPr lang="ru-RU" sz="1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ауыл</a:t>
            </a:r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мектебі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2023-2025 </a:t>
            </a:r>
            <a:r>
              <a:rPr lang="ru-RU" sz="1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жж</a:t>
            </a:r>
            <a:r>
              <a:rPr lang="ru-RU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9912F140-6045-B56C-586B-58DCC3EF00C0}"/>
              </a:ext>
            </a:extLst>
          </p:cNvPr>
          <p:cNvSpPr/>
          <p:nvPr/>
        </p:nvSpPr>
        <p:spPr>
          <a:xfrm>
            <a:off x="652042" y="4615102"/>
            <a:ext cx="2851318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err="1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sz="14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қалаларда</a:t>
            </a:r>
            <a:r>
              <a:rPr lang="ru-RU" sz="14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аудан</a:t>
            </a:r>
            <a:r>
              <a:rPr lang="ru-RU" sz="14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орталықтарында</a:t>
            </a:r>
            <a:r>
              <a:rPr lang="ru-RU" sz="1400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14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ауылдарда</a:t>
            </a:r>
            <a:r>
              <a:rPr lang="ru-RU" sz="14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</a:t>
            </a:r>
            <a:r>
              <a:rPr lang="ru-RU" sz="2000" b="1" dirty="0" err="1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мыңнан</a:t>
            </a:r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астам</a:t>
            </a:r>
            <a:r>
              <a:rPr lang="ru-RU" sz="14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</a:t>
            </a:r>
            <a:r>
              <a:rPr lang="ru-RU" sz="14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жаңғыртылды</a:t>
            </a:r>
            <a:endParaRPr lang="ru-RU" sz="1000" dirty="0"/>
          </a:p>
        </p:txBody>
      </p:sp>
      <p:pic>
        <p:nvPicPr>
          <p:cNvPr id="26" name="Picture 12" descr="Управление проектом бесплатно иконка">
            <a:extLst>
              <a:ext uri="{FF2B5EF4-FFF2-40B4-BE49-F238E27FC236}">
                <a16:creationId xmlns="" xmlns:a16="http://schemas.microsoft.com/office/drawing/2014/main" id="{C935CB94-F1BE-6EAC-2C0D-7DF47370C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09" y="4901982"/>
            <a:ext cx="344104" cy="34410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3" name="Прямая со стрелкой 52">
            <a:extLst>
              <a:ext uri="{FF2B5EF4-FFF2-40B4-BE49-F238E27FC236}">
                <a16:creationId xmlns="" xmlns:a16="http://schemas.microsoft.com/office/drawing/2014/main" id="{B7A4F5D3-1D6C-47B8-9C6A-2C490BC8DE6B}"/>
              </a:ext>
            </a:extLst>
          </p:cNvPr>
          <p:cNvCxnSpPr>
            <a:cxnSpLocks/>
          </p:cNvCxnSpPr>
          <p:nvPr/>
        </p:nvCxnSpPr>
        <p:spPr>
          <a:xfrm>
            <a:off x="372479" y="3797080"/>
            <a:ext cx="305611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lg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>
            <a:extLst>
              <a:ext uri="{FF2B5EF4-FFF2-40B4-BE49-F238E27FC236}">
                <a16:creationId xmlns="" xmlns:a16="http://schemas.microsoft.com/office/drawing/2014/main" id="{B7A4F5D3-1D6C-47B8-9C6A-2C490BC8DE6B}"/>
              </a:ext>
            </a:extLst>
          </p:cNvPr>
          <p:cNvCxnSpPr>
            <a:cxnSpLocks/>
          </p:cNvCxnSpPr>
          <p:nvPr/>
        </p:nvCxnSpPr>
        <p:spPr>
          <a:xfrm>
            <a:off x="372479" y="4018119"/>
            <a:ext cx="305611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lg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рямоугольник 63">
            <a:extLst>
              <a:ext uri="{FF2B5EF4-FFF2-40B4-BE49-F238E27FC236}">
                <a16:creationId xmlns="" xmlns:a16="http://schemas.microsoft.com/office/drawing/2014/main" id="{087815F0-8BAD-4DED-A9E6-4865C075779F}"/>
              </a:ext>
            </a:extLst>
          </p:cNvPr>
          <p:cNvSpPr/>
          <p:nvPr/>
        </p:nvSpPr>
        <p:spPr>
          <a:xfrm>
            <a:off x="3687837" y="6160724"/>
            <a:ext cx="4603426" cy="48014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defTabSz="685783"/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Робототехника, химия, физика, биология, STEM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пәндік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кабинеттерін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сатып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алу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900" b="1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(</a:t>
            </a:r>
            <a:r>
              <a:rPr lang="ru-RU" sz="9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Тұрақты</a:t>
            </a:r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даму </a:t>
            </a:r>
            <a:r>
              <a:rPr lang="ru-RU" sz="9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мақсаттары</a:t>
            </a:r>
            <a:r>
              <a:rPr lang="ru-RU" sz="900" b="1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, </a:t>
            </a:r>
            <a:r>
              <a:rPr lang="ru-RU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Президенттің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сайлауалды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бағдарламасының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80-тармағы</a:t>
            </a:r>
            <a:r>
              <a:rPr lang="ru-RU" sz="900" b="1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)</a:t>
            </a:r>
            <a:endParaRPr lang="ru-RU" sz="900" b="1" dirty="0">
              <a:solidFill>
                <a:prstClr val="black"/>
              </a:solidFill>
              <a:latin typeface="Arial" panose="020B0604020202020204" pitchFamily="34" charset="0"/>
              <a:ea typeface="Barlow Condensed"/>
              <a:cs typeface="Arial" panose="020B0604020202020204" pitchFamily="34" charset="0"/>
            </a:endParaRPr>
          </a:p>
        </p:txBody>
      </p:sp>
      <p:sp>
        <p:nvSpPr>
          <p:cNvPr id="65" name="Rectangle: Rounded Corners 15">
            <a:extLst>
              <a:ext uri="{FF2B5EF4-FFF2-40B4-BE49-F238E27FC236}">
                <a16:creationId xmlns="" xmlns:a16="http://schemas.microsoft.com/office/drawing/2014/main" id="{A24C5B48-0D87-4B47-A635-9462B1DF013D}"/>
              </a:ext>
            </a:extLst>
          </p:cNvPr>
          <p:cNvSpPr/>
          <p:nvPr/>
        </p:nvSpPr>
        <p:spPr>
          <a:xfrm>
            <a:off x="8422946" y="6103709"/>
            <a:ext cx="3579470" cy="541869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7992534" y="6082154"/>
            <a:ext cx="461433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Calibri"/>
              </a:rPr>
              <a:t>2023-2029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Calibri"/>
              </a:rPr>
              <a:t>жылдары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Calibri"/>
              </a:rPr>
              <a:t> </a:t>
            </a:r>
          </a:p>
          <a:p>
            <a:pPr algn="ctr"/>
            <a:r>
              <a:rPr lang="ru-RU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7 000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Calibri"/>
              </a:rPr>
              <a:t>пәндік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Calibri"/>
              </a:rPr>
              <a:t> 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  <a:sym typeface="Calibri"/>
              </a:rPr>
              <a:t>кабинет</a:t>
            </a:r>
            <a:endParaRPr lang="ru-RU" sz="1200" dirty="0">
              <a:solidFill>
                <a:prstClr val="black"/>
              </a:solidFill>
              <a:latin typeface="Arial" panose="020B0604020202020204" pitchFamily="34" charset="0"/>
              <a:ea typeface="Barlow Condensed"/>
              <a:cs typeface="Arial" panose="020B0604020202020204" pitchFamily="34" charset="0"/>
              <a:sym typeface="Calibri"/>
            </a:endParaRPr>
          </a:p>
        </p:txBody>
      </p:sp>
      <p:sp>
        <p:nvSpPr>
          <p:cNvPr id="71" name="Rectangle: Rounded Corners 138">
            <a:extLst>
              <a:ext uri="{FF2B5EF4-FFF2-40B4-BE49-F238E27FC236}">
                <a16:creationId xmlns="" xmlns:a16="http://schemas.microsoft.com/office/drawing/2014/main" id="{47318DBF-2F1E-6DF9-04A2-1B9EEE10B040}"/>
              </a:ext>
            </a:extLst>
          </p:cNvPr>
          <p:cNvSpPr/>
          <p:nvPr/>
        </p:nvSpPr>
        <p:spPr>
          <a:xfrm>
            <a:off x="3715007" y="5776589"/>
            <a:ext cx="8315060" cy="252370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МЕКТЕПТЕРДІ ПӘНДІК КАБИНЕТТЕРМЕН ЖАРАҚТАНДЫРУ</a:t>
            </a:r>
          </a:p>
        </p:txBody>
      </p:sp>
      <p:sp>
        <p:nvSpPr>
          <p:cNvPr id="13" name="Rectangle: Rounded Corners 127">
            <a:extLst>
              <a:ext uri="{FF2B5EF4-FFF2-40B4-BE49-F238E27FC236}">
                <a16:creationId xmlns="" xmlns:a16="http://schemas.microsoft.com/office/drawing/2014/main" id="{0431A0E6-B1E8-D553-16B6-073E0B42724E}"/>
              </a:ext>
            </a:extLst>
          </p:cNvPr>
          <p:cNvSpPr/>
          <p:nvPr/>
        </p:nvSpPr>
        <p:spPr>
          <a:xfrm>
            <a:off x="189582" y="716927"/>
            <a:ext cx="1439861" cy="831881"/>
          </a:xfrm>
          <a:prstGeom prst="roundRect">
            <a:avLst>
              <a:gd name="adj" fmla="val 9034"/>
            </a:avLst>
          </a:prstGeom>
          <a:solidFill>
            <a:schemeClr val="bg1"/>
          </a:soli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363" algn="ctr"/>
            <a:endParaRPr lang="ru-RU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2E0990C-A8BB-0085-7194-525FA1692AE6}"/>
              </a:ext>
            </a:extLst>
          </p:cNvPr>
          <p:cNvSpPr txBox="1"/>
          <p:nvPr/>
        </p:nvSpPr>
        <p:spPr>
          <a:xfrm>
            <a:off x="126823" y="757170"/>
            <a:ext cx="1565378" cy="7386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050" b="1" dirty="0" err="1">
                <a:latin typeface="Arial" panose="020B0604020202020204" pitchFamily="34" charset="0"/>
                <a:cs typeface="Arial" panose="020B0604020202020204" pitchFamily="34" charset="0"/>
              </a:rPr>
              <a:t>Президенттің</a:t>
            </a: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 err="1">
                <a:latin typeface="Arial" panose="020B0604020202020204" pitchFamily="34" charset="0"/>
                <a:cs typeface="Arial" panose="020B0604020202020204" pitchFamily="34" charset="0"/>
              </a:rPr>
              <a:t>сайлауалды</a:t>
            </a: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 err="1">
                <a:latin typeface="Arial" panose="020B0604020202020204" pitchFamily="34" charset="0"/>
                <a:cs typeface="Arial" panose="020B0604020202020204" pitchFamily="34" charset="0"/>
              </a:rPr>
              <a:t>бағдарламасының</a:t>
            </a: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78-79-тарма</a:t>
            </a:r>
            <a:r>
              <a:rPr lang="kk-K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қтар</a:t>
            </a:r>
            <a:r>
              <a:rPr lang="ru-RU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ы</a:t>
            </a:r>
            <a:endParaRPr lang="ru-RU" sz="1050" b="1" dirty="0"/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="" xmlns:a16="http://schemas.microsoft.com/office/drawing/2014/main" id="{D271B0EB-0A2A-3490-65B6-48485FD84F6D}"/>
              </a:ext>
            </a:extLst>
          </p:cNvPr>
          <p:cNvCxnSpPr>
            <a:cxnSpLocks/>
          </p:cNvCxnSpPr>
          <p:nvPr/>
        </p:nvCxnSpPr>
        <p:spPr>
          <a:xfrm>
            <a:off x="3555614" y="2024001"/>
            <a:ext cx="0" cy="465962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lgDash"/>
            <a:head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: Rounded Corners 127">
            <a:extLst>
              <a:ext uri="{FF2B5EF4-FFF2-40B4-BE49-F238E27FC236}">
                <a16:creationId xmlns:a16="http://schemas.microsoft.com/office/drawing/2014/main" xmlns="" id="{8CC3FA49-C1B4-4819-A7BA-1C162A40504E}"/>
              </a:ext>
            </a:extLst>
          </p:cNvPr>
          <p:cNvSpPr/>
          <p:nvPr/>
        </p:nvSpPr>
        <p:spPr>
          <a:xfrm>
            <a:off x="381410" y="1948164"/>
            <a:ext cx="2996303" cy="29984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85800">
              <a:lnSpc>
                <a:spcPct val="107000"/>
              </a:lnSpc>
              <a:defRPr/>
            </a:pPr>
            <a:r>
              <a:rPr lang="ru-RU" sz="1400" b="1" dirty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АҒЫМДАҒЫ </a:t>
            </a:r>
            <a:r>
              <a:rPr lang="ru-RU" sz="1400" b="1" dirty="0" smtClean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ЖАҒДАЙ </a:t>
            </a:r>
            <a:r>
              <a:rPr lang="ru-RU" sz="1100" b="1" dirty="0" smtClean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(2022 </a:t>
            </a:r>
            <a:r>
              <a:rPr lang="ru-RU" sz="1100" b="1" dirty="0" err="1" smtClean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жыл</a:t>
            </a:r>
            <a:r>
              <a:rPr lang="ru-RU" sz="1100" b="1" dirty="0" smtClean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)</a:t>
            </a:r>
            <a:endParaRPr lang="ru-RU" sz="1100" b="1" dirty="0">
              <a:solidFill>
                <a:srgbClr val="00682F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44" name="Rectangle: Rounded Corners 127">
            <a:extLst>
              <a:ext uri="{FF2B5EF4-FFF2-40B4-BE49-F238E27FC236}">
                <a16:creationId xmlns:a16="http://schemas.microsoft.com/office/drawing/2014/main" xmlns="" id="{8CC3FA49-C1B4-4819-A7BA-1C162A40504E}"/>
              </a:ext>
            </a:extLst>
          </p:cNvPr>
          <p:cNvSpPr/>
          <p:nvPr/>
        </p:nvSpPr>
        <p:spPr>
          <a:xfrm>
            <a:off x="3519575" y="1956853"/>
            <a:ext cx="8721749" cy="28246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85800">
              <a:lnSpc>
                <a:spcPct val="107000"/>
              </a:lnSpc>
              <a:defRPr/>
            </a:pPr>
            <a:r>
              <a:rPr lang="ru-RU" sz="16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ҚАБЫЛДАНАТЫН ШАРАЛАР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1842398" y="6645578"/>
            <a:ext cx="349823" cy="23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33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ru-RU" sz="9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048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Rounded Corners 2">
            <a:extLst>
              <a:ext uri="{FF2B5EF4-FFF2-40B4-BE49-F238E27FC236}">
                <a16:creationId xmlns:a16="http://schemas.microsoft.com/office/drawing/2014/main" xmlns="" id="{73633804-6D60-48C9-B2B9-4CE51671F1E9}"/>
              </a:ext>
            </a:extLst>
          </p:cNvPr>
          <p:cNvSpPr/>
          <p:nvPr/>
        </p:nvSpPr>
        <p:spPr bwMode="auto">
          <a:xfrm>
            <a:off x="-375" y="732977"/>
            <a:ext cx="6030397" cy="7271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D95808CA-554B-423B-A1C7-A1007CD6494B}"/>
              </a:ext>
            </a:extLst>
          </p:cNvPr>
          <p:cNvCxnSpPr>
            <a:cxnSpLocks/>
          </p:cNvCxnSpPr>
          <p:nvPr/>
        </p:nvCxnSpPr>
        <p:spPr>
          <a:xfrm flipH="1">
            <a:off x="0" y="437029"/>
            <a:ext cx="12192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xmlns="" id="{156F1053-7CFD-442C-8350-C8A1EC3375D1}"/>
              </a:ext>
            </a:extLst>
          </p:cNvPr>
          <p:cNvCxnSpPr>
            <a:cxnSpLocks/>
          </p:cNvCxnSpPr>
          <p:nvPr/>
        </p:nvCxnSpPr>
        <p:spPr>
          <a:xfrm flipH="1">
            <a:off x="0" y="1692872"/>
            <a:ext cx="1219200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lgDash"/>
            <a:head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: Rounded Corners 15">
            <a:extLst>
              <a:ext uri="{FF2B5EF4-FFF2-40B4-BE49-F238E27FC236}">
                <a16:creationId xmlns:a16="http://schemas.microsoft.com/office/drawing/2014/main" xmlns="" id="{E4A1EC09-EE9D-0F11-17DE-F0BCE03AE026}"/>
              </a:ext>
            </a:extLst>
          </p:cNvPr>
          <p:cNvSpPr/>
          <p:nvPr/>
        </p:nvSpPr>
        <p:spPr>
          <a:xfrm>
            <a:off x="6909999" y="1322988"/>
            <a:ext cx="553905" cy="169615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en-US" sz="9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: Rounded Corners 15">
            <a:extLst>
              <a:ext uri="{FF2B5EF4-FFF2-40B4-BE49-F238E27FC236}">
                <a16:creationId xmlns:a16="http://schemas.microsoft.com/office/drawing/2014/main" xmlns="" id="{E569533B-6925-5A6F-4013-D6BD2CA0E798}"/>
              </a:ext>
            </a:extLst>
          </p:cNvPr>
          <p:cNvSpPr/>
          <p:nvPr/>
        </p:nvSpPr>
        <p:spPr>
          <a:xfrm>
            <a:off x="7929542" y="1349128"/>
            <a:ext cx="553905" cy="16903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endParaRPr lang="en-US" sz="9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: Rounded Corners 15">
            <a:extLst>
              <a:ext uri="{FF2B5EF4-FFF2-40B4-BE49-F238E27FC236}">
                <a16:creationId xmlns:a16="http://schemas.microsoft.com/office/drawing/2014/main" xmlns="" id="{4F94776F-0549-F5F7-923E-B9D5C6DD91BC}"/>
              </a:ext>
            </a:extLst>
          </p:cNvPr>
          <p:cNvSpPr/>
          <p:nvPr/>
        </p:nvSpPr>
        <p:spPr>
          <a:xfrm>
            <a:off x="8971125" y="1346326"/>
            <a:ext cx="553905" cy="169615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endParaRPr lang="en-US" sz="9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Прямоугольный треугольник 43">
            <a:extLst>
              <a:ext uri="{FF2B5EF4-FFF2-40B4-BE49-F238E27FC236}">
                <a16:creationId xmlns:a16="http://schemas.microsoft.com/office/drawing/2014/main" xmlns="" id="{1546A97F-97B7-1052-3651-E6E2A520D5A9}"/>
              </a:ext>
            </a:extLst>
          </p:cNvPr>
          <p:cNvSpPr/>
          <p:nvPr/>
        </p:nvSpPr>
        <p:spPr>
          <a:xfrm flipH="1">
            <a:off x="6864020" y="697414"/>
            <a:ext cx="4790792" cy="465706"/>
          </a:xfrm>
          <a:prstGeom prst="rtTriangle">
            <a:avLst/>
          </a:prstGeom>
          <a:solidFill>
            <a:srgbClr val="006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>
              <a:solidFill>
                <a:prstClr val="white"/>
              </a:solidFill>
            </a:endParaRP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xmlns="" id="{E95DCEDB-2504-9EA5-E130-4BC9C2517AE6}"/>
              </a:ext>
            </a:extLst>
          </p:cNvPr>
          <p:cNvSpPr/>
          <p:nvPr/>
        </p:nvSpPr>
        <p:spPr>
          <a:xfrm>
            <a:off x="6864023" y="1158998"/>
            <a:ext cx="4790789" cy="103654"/>
          </a:xfrm>
          <a:prstGeom prst="rect">
            <a:avLst/>
          </a:prstGeom>
          <a:solidFill>
            <a:srgbClr val="006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>
              <a:solidFill>
                <a:prstClr val="white"/>
              </a:solidFill>
            </a:endParaRP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xmlns="" id="{9158B000-EC24-896E-319F-DAD7EE018335}"/>
              </a:ext>
            </a:extLst>
          </p:cNvPr>
          <p:cNvSpPr/>
          <p:nvPr/>
        </p:nvSpPr>
        <p:spPr>
          <a:xfrm>
            <a:off x="7606614" y="754652"/>
            <a:ext cx="195171" cy="645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7" name="Rectangle: Rounded Corners 128">
            <a:extLst>
              <a:ext uri="{FF2B5EF4-FFF2-40B4-BE49-F238E27FC236}">
                <a16:creationId xmlns:a16="http://schemas.microsoft.com/office/drawing/2014/main" xmlns="" id="{C1ACE2FF-BAD8-95D3-C114-4350B419F585}"/>
              </a:ext>
            </a:extLst>
          </p:cNvPr>
          <p:cNvSpPr/>
          <p:nvPr/>
        </p:nvSpPr>
        <p:spPr>
          <a:xfrm>
            <a:off x="6780590" y="764952"/>
            <a:ext cx="1006236" cy="396000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80%</a:t>
            </a:r>
            <a:endParaRPr lang="ru-RU" sz="1000" b="1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48" name="Rectangle: Rounded Corners 128">
            <a:extLst>
              <a:ext uri="{FF2B5EF4-FFF2-40B4-BE49-F238E27FC236}">
                <a16:creationId xmlns:a16="http://schemas.microsoft.com/office/drawing/2014/main" xmlns="" id="{C70784A5-EDF9-CEB2-E42D-86185FA80ECE}"/>
              </a:ext>
            </a:extLst>
          </p:cNvPr>
          <p:cNvSpPr/>
          <p:nvPr/>
        </p:nvSpPr>
        <p:spPr>
          <a:xfrm>
            <a:off x="7723296" y="683446"/>
            <a:ext cx="1006236" cy="396000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85</a:t>
            </a:r>
            <a:r>
              <a:rPr lang="ru-RU" sz="11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%</a:t>
            </a:r>
            <a:endParaRPr lang="ru-RU" sz="1000" b="1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49" name="Rectangle: Rounded Corners 128">
            <a:extLst>
              <a:ext uri="{FF2B5EF4-FFF2-40B4-BE49-F238E27FC236}">
                <a16:creationId xmlns:a16="http://schemas.microsoft.com/office/drawing/2014/main" xmlns="" id="{D2082F74-6B79-A1F8-E741-F13179C017BF}"/>
              </a:ext>
            </a:extLst>
          </p:cNvPr>
          <p:cNvSpPr/>
          <p:nvPr/>
        </p:nvSpPr>
        <p:spPr>
          <a:xfrm>
            <a:off x="8744960" y="605721"/>
            <a:ext cx="1006236" cy="396000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en-US" sz="14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9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0</a:t>
            </a:r>
            <a:r>
              <a:rPr lang="ru-RU" sz="11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%</a:t>
            </a:r>
            <a:endParaRPr lang="ru-RU" sz="1000" b="1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xmlns="" id="{77BD9D90-1DC7-9019-26E0-8C7C9A9E99DC}"/>
              </a:ext>
            </a:extLst>
          </p:cNvPr>
          <p:cNvSpPr/>
          <p:nvPr/>
        </p:nvSpPr>
        <p:spPr>
          <a:xfrm>
            <a:off x="8618663" y="754652"/>
            <a:ext cx="195171" cy="645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xmlns="" id="{55A06302-2342-479A-6EA0-D1EB09223D3B}"/>
              </a:ext>
            </a:extLst>
          </p:cNvPr>
          <p:cNvSpPr/>
          <p:nvPr/>
        </p:nvSpPr>
        <p:spPr>
          <a:xfrm>
            <a:off x="9630712" y="754652"/>
            <a:ext cx="195171" cy="645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xmlns="" id="{A60D149C-3BD7-E67B-5361-FA896E8D5D53}"/>
              </a:ext>
            </a:extLst>
          </p:cNvPr>
          <p:cNvSpPr/>
          <p:nvPr/>
        </p:nvSpPr>
        <p:spPr>
          <a:xfrm>
            <a:off x="11654812" y="707027"/>
            <a:ext cx="195171" cy="645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xmlns="" id="{C31639B7-A6A6-9510-5DC0-4EB31D322882}"/>
              </a:ext>
            </a:extLst>
          </p:cNvPr>
          <p:cNvSpPr/>
          <p:nvPr/>
        </p:nvSpPr>
        <p:spPr>
          <a:xfrm>
            <a:off x="10642761" y="754652"/>
            <a:ext cx="195171" cy="645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4" name="Rectangle: Rounded Corners 128">
            <a:extLst>
              <a:ext uri="{FF2B5EF4-FFF2-40B4-BE49-F238E27FC236}">
                <a16:creationId xmlns:a16="http://schemas.microsoft.com/office/drawing/2014/main" xmlns="" id="{DD87E01F-E72B-65A1-B910-74128216441C}"/>
              </a:ext>
            </a:extLst>
          </p:cNvPr>
          <p:cNvSpPr/>
          <p:nvPr/>
        </p:nvSpPr>
        <p:spPr>
          <a:xfrm>
            <a:off x="9705401" y="521653"/>
            <a:ext cx="1006236" cy="396000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en-US" sz="14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9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5</a:t>
            </a:r>
            <a:r>
              <a:rPr lang="ru-RU" sz="11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%</a:t>
            </a:r>
            <a:endParaRPr lang="ru-RU" sz="1000" b="1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55" name="Rectangle: Rounded Corners 128">
            <a:extLst>
              <a:ext uri="{FF2B5EF4-FFF2-40B4-BE49-F238E27FC236}">
                <a16:creationId xmlns:a16="http://schemas.microsoft.com/office/drawing/2014/main" xmlns="" id="{0272AD0F-C364-3B20-7B00-FDBBA550C750}"/>
              </a:ext>
            </a:extLst>
          </p:cNvPr>
          <p:cNvSpPr/>
          <p:nvPr/>
        </p:nvSpPr>
        <p:spPr>
          <a:xfrm>
            <a:off x="10747442" y="455175"/>
            <a:ext cx="1006236" cy="396000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100</a:t>
            </a:r>
            <a:r>
              <a:rPr lang="ru-RU" sz="11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%</a:t>
            </a:r>
            <a:endParaRPr lang="ru-RU" sz="1000" b="1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57" name="Rectangle: Rounded Corners 15">
            <a:extLst>
              <a:ext uri="{FF2B5EF4-FFF2-40B4-BE49-F238E27FC236}">
                <a16:creationId xmlns:a16="http://schemas.microsoft.com/office/drawing/2014/main" xmlns="" id="{AC306EC0-0557-33D8-E9B2-D88B4F86E125}"/>
              </a:ext>
            </a:extLst>
          </p:cNvPr>
          <p:cNvSpPr/>
          <p:nvPr/>
        </p:nvSpPr>
        <p:spPr>
          <a:xfrm>
            <a:off x="9969149" y="1346326"/>
            <a:ext cx="553905" cy="169615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8" name="Rectangle: Rounded Corners 15">
            <a:extLst>
              <a:ext uri="{FF2B5EF4-FFF2-40B4-BE49-F238E27FC236}">
                <a16:creationId xmlns:a16="http://schemas.microsoft.com/office/drawing/2014/main" xmlns="" id="{48A00335-27F3-733B-5AC3-359CFE4332DB}"/>
              </a:ext>
            </a:extLst>
          </p:cNvPr>
          <p:cNvSpPr/>
          <p:nvPr/>
        </p:nvSpPr>
        <p:spPr>
          <a:xfrm>
            <a:off x="10988112" y="1346326"/>
            <a:ext cx="553905" cy="169615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pic>
        <p:nvPicPr>
          <p:cNvPr id="101" name="Picture 2" descr="Детский сад бесплатно иконка">
            <a:extLst>
              <a:ext uri="{FF2B5EF4-FFF2-40B4-BE49-F238E27FC236}">
                <a16:creationId xmlns:a16="http://schemas.microsoft.com/office/drawing/2014/main" xmlns="" id="{7D7E41C3-AE69-BD11-FBE3-ED74631D0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57" y="3142637"/>
            <a:ext cx="330565" cy="2619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4" descr="Развитие навыка бесплатно иконка">
            <a:extLst>
              <a:ext uri="{FF2B5EF4-FFF2-40B4-BE49-F238E27FC236}">
                <a16:creationId xmlns:a16="http://schemas.microsoft.com/office/drawing/2014/main" xmlns="" id="{9371D2AA-B8E3-C2FA-EAFE-9A93E81F03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13" y="3866756"/>
            <a:ext cx="378593" cy="300037"/>
          </a:xfrm>
          <a:prstGeom prst="rect">
            <a:avLst/>
          </a:prstGeom>
          <a:effectLst>
            <a:outerShdw blurRad="63500" sx="105000" sy="105000" algn="ctr" rotWithShape="0">
              <a:schemeClr val="bg1">
                <a:lumMod val="75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" name="Picture 2" descr="Школа бесплатно иконка">
            <a:extLst>
              <a:ext uri="{FF2B5EF4-FFF2-40B4-BE49-F238E27FC236}">
                <a16:creationId xmlns:a16="http://schemas.microsoft.com/office/drawing/2014/main" xmlns="" id="{68E72C07-2D55-2945-20B2-25C8182D49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87" y="2300922"/>
            <a:ext cx="445185" cy="316989"/>
          </a:xfrm>
          <a:prstGeom prst="rect">
            <a:avLst/>
          </a:prstGeom>
          <a:effectLst>
            <a:outerShdw blurRad="63500" sx="105000" sy="105000" algn="ctr" rotWithShape="0">
              <a:schemeClr val="bg1">
                <a:lumMod val="75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" name="Picture 12" descr="Управление проектом бесплатно иконка">
            <a:extLst>
              <a:ext uri="{FF2B5EF4-FFF2-40B4-BE49-F238E27FC236}">
                <a16:creationId xmlns:a16="http://schemas.microsoft.com/office/drawing/2014/main" xmlns="" id="{14B9237D-E62A-3651-4CA5-DB4D1FD7A6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51" y="4649330"/>
            <a:ext cx="399983" cy="316989"/>
          </a:xfrm>
          <a:prstGeom prst="rect">
            <a:avLst/>
          </a:prstGeom>
          <a:effectLst>
            <a:outerShdw blurRad="63500" sx="105000" sy="105000" algn="ctr" rotWithShape="0">
              <a:schemeClr val="bg1">
                <a:lumMod val="75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" name="Прямоугольник 116">
            <a:extLst>
              <a:ext uri="{FF2B5EF4-FFF2-40B4-BE49-F238E27FC236}">
                <a16:creationId xmlns:a16="http://schemas.microsoft.com/office/drawing/2014/main" xmlns="" id="{C393E5ED-5666-A227-11A5-38B9D8226C27}"/>
              </a:ext>
            </a:extLst>
          </p:cNvPr>
          <p:cNvSpPr/>
          <p:nvPr/>
        </p:nvSpPr>
        <p:spPr>
          <a:xfrm>
            <a:off x="679800" y="5351170"/>
            <a:ext cx="2828810" cy="42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20391" algn="l"/>
              </a:tabLst>
              <a:defRPr/>
            </a:pPr>
            <a:r>
              <a:rPr lang="kk-KZ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Балалардың ұйымдастырылған қоғамдық қызметте белсенділігі </a:t>
            </a:r>
            <a:r>
              <a:rPr lang="kk-KZ" sz="1067" b="1" dirty="0" smtClean="0">
                <a:latin typeface="Arial" panose="020B0604020202020204" pitchFamily="34" charset="0"/>
                <a:cs typeface="Arial" panose="020B0604020202020204" pitchFamily="34" charset="0"/>
              </a:rPr>
              <a:t>әлсіз</a:t>
            </a:r>
            <a:endParaRPr lang="x-none" sz="106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xmlns="" id="{6F805431-224F-C89B-FDB8-385C5967634D}"/>
              </a:ext>
            </a:extLst>
          </p:cNvPr>
          <p:cNvSpPr/>
          <p:nvPr/>
        </p:nvSpPr>
        <p:spPr>
          <a:xfrm>
            <a:off x="679800" y="6086292"/>
            <a:ext cx="2828810" cy="42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20391" algn="l"/>
              </a:tabLst>
              <a:defRPr/>
            </a:pPr>
            <a:r>
              <a:rPr lang="kk-KZ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Қосымша білім беру бағдарламаларын әзірлеуге </a:t>
            </a:r>
            <a:r>
              <a:rPr lang="kk-KZ" sz="1067" b="1" dirty="0" smtClean="0">
                <a:latin typeface="Arial" panose="020B0604020202020204" pitchFamily="34" charset="0"/>
                <a:cs typeface="Arial" panose="020B0604020202020204" pitchFamily="34" charset="0"/>
              </a:rPr>
              <a:t>қажеттілік</a:t>
            </a:r>
            <a:endParaRPr lang="x-none" sz="106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0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xmlns="" id="{196211BC-3B47-6AC2-268E-FBB690CFC81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86" y="5438350"/>
            <a:ext cx="391261" cy="310077"/>
          </a:xfrm>
          <a:prstGeom prst="rect">
            <a:avLst/>
          </a:prstGeom>
        </p:spPr>
      </p:pic>
      <p:pic>
        <p:nvPicPr>
          <p:cNvPr id="122" name="Picture 12" descr="Управление проектом бесплатно иконка">
            <a:extLst>
              <a:ext uri="{FF2B5EF4-FFF2-40B4-BE49-F238E27FC236}">
                <a16:creationId xmlns:a16="http://schemas.microsoft.com/office/drawing/2014/main" xmlns="" id="{EE349BF2-AF31-F69E-C316-CEBF56A0CF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36" y="6198212"/>
            <a:ext cx="344104" cy="34410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8" name="Rectangle: Rounded Corners 2">
            <a:extLst>
              <a:ext uri="{FF2B5EF4-FFF2-40B4-BE49-F238E27FC236}">
                <a16:creationId xmlns:a16="http://schemas.microsoft.com/office/drawing/2014/main" xmlns="" id="{D2AAE7AE-FC84-5C38-C22D-65FD876DFCD0}"/>
              </a:ext>
            </a:extLst>
          </p:cNvPr>
          <p:cNvSpPr/>
          <p:nvPr/>
        </p:nvSpPr>
        <p:spPr bwMode="auto">
          <a:xfrm>
            <a:off x="4101762" y="2206731"/>
            <a:ext cx="4225367" cy="6439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9" name="TextBox 8">
            <a:extLst>
              <a:ext uri="{FF2B5EF4-FFF2-40B4-BE49-F238E27FC236}">
                <a16:creationId xmlns:a16="http://schemas.microsoft.com/office/drawing/2014/main" xmlns="" id="{508C51E5-9750-0C86-DF56-B7D1570BF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1762" y="3026468"/>
            <a:ext cx="4225367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just">
              <a:spcAft>
                <a:spcPts val="200"/>
              </a:spcAft>
            </a:pP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беруге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7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бағыт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тапсырысты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кезең-кезеңмен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ұлғайту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үйірмелер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секциялардың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380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түрі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0" name="Прямая соединительная линия 169">
            <a:extLst>
              <a:ext uri="{FF2B5EF4-FFF2-40B4-BE49-F238E27FC236}">
                <a16:creationId xmlns:a16="http://schemas.microsoft.com/office/drawing/2014/main" xmlns="" id="{0A5A7BD1-E70B-926D-40F1-6271DADC7D3A}"/>
              </a:ext>
            </a:extLst>
          </p:cNvPr>
          <p:cNvCxnSpPr/>
          <p:nvPr/>
        </p:nvCxnSpPr>
        <p:spPr>
          <a:xfrm flipH="1">
            <a:off x="3938661" y="2273375"/>
            <a:ext cx="3175" cy="4372272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lgDash"/>
            <a:head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Прямоугольник 170">
            <a:extLst>
              <a:ext uri="{FF2B5EF4-FFF2-40B4-BE49-F238E27FC236}">
                <a16:creationId xmlns:a16="http://schemas.microsoft.com/office/drawing/2014/main" xmlns="" id="{90909ED1-78F2-293D-54C6-86F1D0EA8905}"/>
              </a:ext>
            </a:extLst>
          </p:cNvPr>
          <p:cNvSpPr/>
          <p:nvPr/>
        </p:nvSpPr>
        <p:spPr>
          <a:xfrm>
            <a:off x="4114769" y="2259393"/>
            <a:ext cx="3993265" cy="48173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ru-RU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100</a:t>
            </a:r>
            <a:r>
              <a:rPr lang="ru-RU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оқушылар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сарайын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өнер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мектебін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салу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2" name="Диаграмма 171">
            <a:extLst>
              <a:ext uri="{FF2B5EF4-FFF2-40B4-BE49-F238E27FC236}">
                <a16:creationId xmlns:a16="http://schemas.microsoft.com/office/drawing/2014/main" xmlns="" id="{3F8E95AA-3D3F-10AD-8FF6-9EFA99ABC4D1}"/>
              </a:ext>
            </a:extLst>
          </p:cNvPr>
          <p:cNvGraphicFramePr/>
          <p:nvPr>
            <p:extLst/>
          </p:nvPr>
        </p:nvGraphicFramePr>
        <p:xfrm>
          <a:off x="8364917" y="1961962"/>
          <a:ext cx="3639254" cy="947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73" name="TextBox 8">
            <a:extLst>
              <a:ext uri="{FF2B5EF4-FFF2-40B4-BE49-F238E27FC236}">
                <a16:creationId xmlns:a16="http://schemas.microsoft.com/office/drawing/2014/main" xmlns="" id="{658B1D5F-0F0D-650F-9A9B-864F6D00E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769" y="3815757"/>
            <a:ext cx="4203881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just">
              <a:spcAft>
                <a:spcPts val="200"/>
              </a:spcAft>
            </a:pP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Ауыл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мектептеріндегі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балаларға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музыкалық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көркемсурет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мектептерін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монобейінді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көпбейінді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өнер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мектептеріне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ұйымдастыру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қызметтердің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спектрін</a:t>
            </a:r>
            <a:r>
              <a:rPr lang="ru-RU" alt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кеңейту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TextBox 8">
            <a:extLst>
              <a:ext uri="{FF2B5EF4-FFF2-40B4-BE49-F238E27FC236}">
                <a16:creationId xmlns:a16="http://schemas.microsoft.com/office/drawing/2014/main" xmlns="" id="{DE7A3E5D-6DE4-82D4-13F9-9B29F40AF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769" y="4753169"/>
            <a:ext cx="422420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just">
              <a:spcAft>
                <a:spcPts val="200"/>
              </a:spcAft>
            </a:pP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Ауыл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мектептерінде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мектептен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ұйымдардың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комьюнити-орталықтарын</a:t>
            </a:r>
            <a:r>
              <a:rPr lang="ru-RU" alt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ашу</a:t>
            </a:r>
            <a:r>
              <a:rPr lang="ru-RU" alt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қадамдық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қолжетімділік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alt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TextBox 8">
            <a:extLst>
              <a:ext uri="{FF2B5EF4-FFF2-40B4-BE49-F238E27FC236}">
                <a16:creationId xmlns:a16="http://schemas.microsoft.com/office/drawing/2014/main" xmlns="" id="{A00DABD7-6B18-0DDA-511F-6A43A4D13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1762" y="5485192"/>
            <a:ext cx="4237209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just">
              <a:spcAft>
                <a:spcPts val="200"/>
              </a:spcAft>
            </a:pP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Мектептен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ұйымдарды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жаңғырту</a:t>
            </a:r>
            <a:r>
              <a:rPr lang="ru-RU" alt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altLang="ru-RU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жөндеу</a:t>
            </a:r>
            <a:r>
              <a:rPr lang="ru-RU" alt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МТБ-</a:t>
            </a:r>
            <a:r>
              <a:rPr lang="ru-RU" altLang="ru-RU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ны</a:t>
            </a:r>
            <a:r>
              <a:rPr lang="ru-RU" alt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жарақтандыру</a:t>
            </a:r>
            <a:r>
              <a:rPr lang="ru-RU" alt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alt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TextBox 8">
            <a:extLst>
              <a:ext uri="{FF2B5EF4-FFF2-40B4-BE49-F238E27FC236}">
                <a16:creationId xmlns:a16="http://schemas.microsoft.com/office/drawing/2014/main" xmlns="" id="{A1D83F6B-EEB1-D3AC-9E55-68406E071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3284" y="6175349"/>
            <a:ext cx="4225366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just">
              <a:spcAft>
                <a:spcPts val="200"/>
              </a:spcAft>
            </a:pPr>
            <a:r>
              <a:rPr lang="ru-RU" altLang="ru-RU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Балалар</a:t>
            </a:r>
            <a:r>
              <a:rPr lang="ru-RU" alt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жастар</a:t>
            </a:r>
            <a:r>
              <a:rPr lang="ru-RU" alt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бастамаларын</a:t>
            </a:r>
            <a:r>
              <a:rPr lang="ru-RU" alt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іске</a:t>
            </a:r>
            <a:r>
              <a:rPr lang="ru-RU" alt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асыру</a:t>
            </a:r>
            <a:r>
              <a:rPr lang="ru-RU" alt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өзін-өзі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дебаттар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волонтерлік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басқалар</a:t>
            </a:r>
            <a:r>
              <a:rPr lang="ru-RU" alt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Rectangle: Rounded Corners 15">
            <a:extLst>
              <a:ext uri="{FF2B5EF4-FFF2-40B4-BE49-F238E27FC236}">
                <a16:creationId xmlns:a16="http://schemas.microsoft.com/office/drawing/2014/main" xmlns="" id="{073796C6-E05E-1ED4-F671-6F0307E80ABD}"/>
              </a:ext>
            </a:extLst>
          </p:cNvPr>
          <p:cNvSpPr/>
          <p:nvPr/>
        </p:nvSpPr>
        <p:spPr>
          <a:xfrm>
            <a:off x="8604594" y="4665298"/>
            <a:ext cx="3197691" cy="40930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2023-2025 </a:t>
            </a:r>
            <a:r>
              <a:rPr lang="ru-RU" sz="1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жылдары</a:t>
            </a:r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ts val="1500"/>
              </a:lnSpc>
            </a:pPr>
            <a:r>
              <a:rPr lang="ru-RU" sz="1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жылына</a:t>
            </a:r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1000 </a:t>
            </a:r>
            <a:r>
              <a:rPr lang="ru-RU" sz="1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мектептен</a:t>
            </a:r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кем </a:t>
            </a:r>
            <a:r>
              <a:rPr lang="ru-RU" sz="1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Rectangle: Rounded Corners 15">
            <a:extLst>
              <a:ext uri="{FF2B5EF4-FFF2-40B4-BE49-F238E27FC236}">
                <a16:creationId xmlns:a16="http://schemas.microsoft.com/office/drawing/2014/main" xmlns="" id="{7C0937B6-46B9-B5A6-31C3-5070200BB691}"/>
              </a:ext>
            </a:extLst>
          </p:cNvPr>
          <p:cNvSpPr/>
          <p:nvPr/>
        </p:nvSpPr>
        <p:spPr>
          <a:xfrm>
            <a:off x="8605736" y="5381064"/>
            <a:ext cx="3196549" cy="45288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2023-2025 </a:t>
            </a: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жылдары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ts val="1500"/>
              </a:lnSpc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жылына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70-тен 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кем </a:t>
            </a: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endParaRPr lang="ru-RU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9" name="Диаграмма 178">
            <a:extLst>
              <a:ext uri="{FF2B5EF4-FFF2-40B4-BE49-F238E27FC236}">
                <a16:creationId xmlns:a16="http://schemas.microsoft.com/office/drawing/2014/main" xmlns="" id="{6F7E0072-39E0-09D3-E391-833839868DD1}"/>
              </a:ext>
            </a:extLst>
          </p:cNvPr>
          <p:cNvGraphicFramePr/>
          <p:nvPr>
            <p:extLst/>
          </p:nvPr>
        </p:nvGraphicFramePr>
        <p:xfrm>
          <a:off x="8410160" y="5961784"/>
          <a:ext cx="3525090" cy="82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80" name="Rectangle: Rounded Corners 15">
            <a:extLst>
              <a:ext uri="{FF2B5EF4-FFF2-40B4-BE49-F238E27FC236}">
                <a16:creationId xmlns:a16="http://schemas.microsoft.com/office/drawing/2014/main" xmlns="" id="{851AAFA9-25A1-8586-11A5-A6BFF7676B75}"/>
              </a:ext>
            </a:extLst>
          </p:cNvPr>
          <p:cNvSpPr/>
          <p:nvPr/>
        </p:nvSpPr>
        <p:spPr>
          <a:xfrm>
            <a:off x="8569902" y="3032385"/>
            <a:ext cx="986964" cy="465401"/>
          </a:xfrm>
          <a:prstGeom prst="roundRect">
            <a:avLst>
              <a:gd name="adj" fmla="val 1050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ru-RU" sz="1100" b="1" dirty="0" err="1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sz="11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sp>
        <p:nvSpPr>
          <p:cNvPr id="181" name="Rectangle: Rounded Corners 15">
            <a:extLst>
              <a:ext uri="{FF2B5EF4-FFF2-40B4-BE49-F238E27FC236}">
                <a16:creationId xmlns:a16="http://schemas.microsoft.com/office/drawing/2014/main" xmlns="" id="{805C1D71-C850-7AE2-7791-BA6125040676}"/>
              </a:ext>
            </a:extLst>
          </p:cNvPr>
          <p:cNvSpPr/>
          <p:nvPr/>
        </p:nvSpPr>
        <p:spPr>
          <a:xfrm>
            <a:off x="9701452" y="3026468"/>
            <a:ext cx="957819" cy="465401"/>
          </a:xfrm>
          <a:prstGeom prst="roundRect">
            <a:avLst>
              <a:gd name="adj" fmla="val 1050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 </a:t>
            </a:r>
            <a:r>
              <a:rPr lang="ru-RU" sz="1100" b="1" dirty="0" err="1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sz="11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  <p:sp>
        <p:nvSpPr>
          <p:cNvPr id="182" name="Rectangle: Rounded Corners 15">
            <a:extLst>
              <a:ext uri="{FF2B5EF4-FFF2-40B4-BE49-F238E27FC236}">
                <a16:creationId xmlns:a16="http://schemas.microsoft.com/office/drawing/2014/main" xmlns="" id="{E44BF0EC-C2E0-C8E5-60C1-884E6321201A}"/>
              </a:ext>
            </a:extLst>
          </p:cNvPr>
          <p:cNvSpPr/>
          <p:nvPr/>
        </p:nvSpPr>
        <p:spPr>
          <a:xfrm>
            <a:off x="10803857" y="3022800"/>
            <a:ext cx="933997" cy="465401"/>
          </a:xfrm>
          <a:prstGeom prst="roundRect">
            <a:avLst>
              <a:gd name="adj" fmla="val 1050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 </a:t>
            </a:r>
            <a:r>
              <a:rPr lang="ru-RU" sz="1100" b="1" dirty="0" err="1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sz="11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183" name="Rectangle: Rounded Corners 15">
            <a:extLst>
              <a:ext uri="{FF2B5EF4-FFF2-40B4-BE49-F238E27FC236}">
                <a16:creationId xmlns:a16="http://schemas.microsoft.com/office/drawing/2014/main" xmlns="" id="{7AADBCEE-95E7-2E97-E367-FBAE1A83A3FE}"/>
              </a:ext>
            </a:extLst>
          </p:cNvPr>
          <p:cNvSpPr/>
          <p:nvPr/>
        </p:nvSpPr>
        <p:spPr>
          <a:xfrm>
            <a:off x="8556270" y="3863100"/>
            <a:ext cx="986964" cy="465401"/>
          </a:xfrm>
          <a:prstGeom prst="roundRect">
            <a:avLst>
              <a:gd name="adj" fmla="val 1050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sz="1000" b="1" dirty="0" err="1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</a:t>
            </a:r>
            <a:endParaRPr lang="ru-RU" sz="1000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sp>
        <p:nvSpPr>
          <p:cNvPr id="184" name="Rectangle: Rounded Corners 15">
            <a:extLst>
              <a:ext uri="{FF2B5EF4-FFF2-40B4-BE49-F238E27FC236}">
                <a16:creationId xmlns:a16="http://schemas.microsoft.com/office/drawing/2014/main" xmlns="" id="{6A44CA56-8F8E-26A7-B670-AA01F9C9A40C}"/>
              </a:ext>
            </a:extLst>
          </p:cNvPr>
          <p:cNvSpPr/>
          <p:nvPr/>
        </p:nvSpPr>
        <p:spPr>
          <a:xfrm>
            <a:off x="9701452" y="3868955"/>
            <a:ext cx="957819" cy="465401"/>
          </a:xfrm>
          <a:prstGeom prst="roundRect">
            <a:avLst>
              <a:gd name="adj" fmla="val 1050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sz="1000" b="1" dirty="0" err="1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</a:t>
            </a:r>
            <a:r>
              <a:rPr lang="ru-RU" sz="11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  <p:sp>
        <p:nvSpPr>
          <p:cNvPr id="185" name="Rectangle: Rounded Corners 15">
            <a:extLst>
              <a:ext uri="{FF2B5EF4-FFF2-40B4-BE49-F238E27FC236}">
                <a16:creationId xmlns:a16="http://schemas.microsoft.com/office/drawing/2014/main" xmlns="" id="{EAA2A6AF-950D-504E-2B9C-F1CF4B4193AD}"/>
              </a:ext>
            </a:extLst>
          </p:cNvPr>
          <p:cNvSpPr/>
          <p:nvPr/>
        </p:nvSpPr>
        <p:spPr>
          <a:xfrm>
            <a:off x="10817489" y="3863099"/>
            <a:ext cx="933997" cy="465401"/>
          </a:xfrm>
          <a:prstGeom prst="roundRect">
            <a:avLst>
              <a:gd name="adj" fmla="val 1050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sz="1000" b="1" dirty="0" err="1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</a:t>
            </a:r>
            <a:r>
              <a:rPr lang="ru-RU" sz="11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7832FFF4-51D4-48A6-9AFF-0FA5B0376CC2}"/>
              </a:ext>
            </a:extLst>
          </p:cNvPr>
          <p:cNvSpPr txBox="1"/>
          <p:nvPr/>
        </p:nvSpPr>
        <p:spPr>
          <a:xfrm>
            <a:off x="1081250" y="50842"/>
            <a:ext cx="1056211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 БІЛІМ БЕРУДІ ДАМЫТУ</a:t>
            </a:r>
            <a:endParaRPr lang="ru-RU" sz="20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Прямоугольник 55">
            <a:extLst>
              <a:ext uri="{FF2B5EF4-FFF2-40B4-BE49-F238E27FC236}">
                <a16:creationId xmlns="" xmlns:a16="http://schemas.microsoft.com/office/drawing/2014/main" id="{EC3A8A02-219B-4E97-8B29-F84A588EC5F5}"/>
              </a:ext>
            </a:extLst>
          </p:cNvPr>
          <p:cNvSpPr/>
          <p:nvPr/>
        </p:nvSpPr>
        <p:spPr>
          <a:xfrm>
            <a:off x="278740" y="826340"/>
            <a:ext cx="5705303" cy="438582"/>
          </a:xfrm>
          <a:prstGeom prst="rect">
            <a:avLst/>
          </a:prstGeom>
        </p:spPr>
        <p:txBody>
          <a:bodyPr wrap="square" lIns="68580" tIns="34290" rIns="68580" bIns="34290" anchor="ctr">
            <a:spAutoFit/>
          </a:bodyPr>
          <a:lstStyle/>
          <a:p>
            <a:pPr algn="just">
              <a:defRPr/>
            </a:pP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</a:rPr>
              <a:t>Б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алаларды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</a:rPr>
              <a:t>қосымша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</a:rPr>
              <a:t>білім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</a:rPr>
              <a:t>берумен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682F"/>
                </a:solidFill>
                <a:latin typeface="Arial" panose="020B0604020202020204" pitchFamily="34" charset="0"/>
              </a:rPr>
              <a:t>100</a:t>
            </a:r>
            <a:r>
              <a:rPr lang="ru-RU" sz="1600" b="1" dirty="0">
                <a:solidFill>
                  <a:srgbClr val="00682F"/>
                </a:solidFill>
                <a:latin typeface="Arial" panose="020B0604020202020204" pitchFamily="34" charset="0"/>
              </a:rPr>
              <a:t>%</a:t>
            </a:r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қамту</a:t>
            </a:r>
            <a:endParaRPr lang="ru-RU" sz="11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5" name="Rectangle: Rounded Corners 127">
            <a:extLst>
              <a:ext uri="{FF2B5EF4-FFF2-40B4-BE49-F238E27FC236}">
                <a16:creationId xmlns="" xmlns:a16="http://schemas.microsoft.com/office/drawing/2014/main" id="{8CC3FA49-C1B4-4819-A7BA-1C162A40504E}"/>
              </a:ext>
            </a:extLst>
          </p:cNvPr>
          <p:cNvSpPr/>
          <p:nvPr/>
        </p:nvSpPr>
        <p:spPr>
          <a:xfrm>
            <a:off x="4639" y="1735233"/>
            <a:ext cx="4670183" cy="270395"/>
          </a:xfrm>
          <a:prstGeom prst="roundRect">
            <a:avLst>
              <a:gd name="adj" fmla="val 9034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kk-KZ" sz="1600" b="1" dirty="0" smtClean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АҒЫМДАҒЫ ЖАҒДАЙ</a:t>
            </a:r>
            <a:endParaRPr lang="ru-RU" sz="1600" b="1" dirty="0">
              <a:solidFill>
                <a:srgbClr val="00682F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66" name="Rectangle: Rounded Corners 127">
            <a:extLst>
              <a:ext uri="{FF2B5EF4-FFF2-40B4-BE49-F238E27FC236}">
                <a16:creationId xmlns="" xmlns:a16="http://schemas.microsoft.com/office/drawing/2014/main" id="{8CC3FA49-C1B4-4819-A7BA-1C162A40504E}"/>
              </a:ext>
            </a:extLst>
          </p:cNvPr>
          <p:cNvSpPr/>
          <p:nvPr/>
        </p:nvSpPr>
        <p:spPr>
          <a:xfrm>
            <a:off x="4505738" y="1725746"/>
            <a:ext cx="7690292" cy="299280"/>
          </a:xfrm>
          <a:prstGeom prst="roundRect">
            <a:avLst>
              <a:gd name="adj" fmla="val 9034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kk-KZ" sz="1600" b="1" dirty="0" smtClean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ҚАБЫЛДАНАТЫН ШАРАЛАР</a:t>
            </a:r>
            <a:endParaRPr lang="ru-RU" sz="1600" b="1" dirty="0">
              <a:solidFill>
                <a:srgbClr val="00682F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67" name="Прямоугольник 66">
            <a:extLst>
              <a:ext uri="{FF2B5EF4-FFF2-40B4-BE49-F238E27FC236}">
                <a16:creationId xmlns="" xmlns:a16="http://schemas.microsoft.com/office/drawing/2014/main" id="{AEB0CF01-B9FD-EC68-A5E3-C4A3B395B629}"/>
              </a:ext>
            </a:extLst>
          </p:cNvPr>
          <p:cNvSpPr/>
          <p:nvPr/>
        </p:nvSpPr>
        <p:spPr>
          <a:xfrm>
            <a:off x="673008" y="2222625"/>
            <a:ext cx="2835602" cy="748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067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мектептен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67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67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ұйымдардың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00682F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43</a:t>
            </a:r>
            <a:r>
              <a:rPr lang="ru-RU" sz="1600" b="1" dirty="0" smtClean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</a:t>
            </a:r>
            <a:r>
              <a:rPr lang="ru-RU" sz="1067" dirty="0">
                <a:latin typeface="Arial" panose="020B0604020202020204" pitchFamily="34" charset="0"/>
                <a:cs typeface="Arial" panose="020B0604020202020204" pitchFamily="34" charset="0"/>
              </a:rPr>
              <a:t>-ы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kk-KZ" sz="1067" b="1" dirty="0">
                <a:latin typeface="Arial" panose="020B0604020202020204" pitchFamily="34" charset="0"/>
                <a:cs typeface="Arial" panose="020B0604020202020204" pitchFamily="34" charset="0"/>
              </a:rPr>
              <a:t>1625-тің </a:t>
            </a:r>
            <a:r>
              <a:rPr lang="ru-RU" sz="1067" b="1" dirty="0" smtClean="0">
                <a:latin typeface="Arial" panose="020B0604020202020204" pitchFamily="34" charset="0"/>
                <a:cs typeface="Arial" panose="020B0604020202020204" pitchFamily="34" charset="0"/>
              </a:rPr>
              <a:t>706-сы</a:t>
            </a:r>
            <a:r>
              <a:rPr lang="ru-RU" sz="1067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067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бейімделген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67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ғимаратта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67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орналасқан</a:t>
            </a:r>
            <a:endParaRPr lang="ru-RU" sz="106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Прямоугольник 67">
            <a:extLst>
              <a:ext uri="{FF2B5EF4-FFF2-40B4-BE49-F238E27FC236}">
                <a16:creationId xmlns="" xmlns:a16="http://schemas.microsoft.com/office/drawing/2014/main" id="{AEB0CF01-B9FD-EC68-A5E3-C4A3B395B629}"/>
              </a:ext>
            </a:extLst>
          </p:cNvPr>
          <p:cNvSpPr/>
          <p:nvPr/>
        </p:nvSpPr>
        <p:spPr>
          <a:xfrm>
            <a:off x="661911" y="2900155"/>
            <a:ext cx="2835602" cy="748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067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мектептен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67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67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ұйымдардың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rgbClr val="00682F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</a:t>
            </a:r>
            <a:r>
              <a:rPr lang="ru-RU" sz="1600" b="1" dirty="0" smtClean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067" dirty="0">
                <a:latin typeface="Arial" panose="020B0604020202020204" pitchFamily="34" charset="0"/>
                <a:cs typeface="Arial" panose="020B0604020202020204" pitchFamily="34" charset="0"/>
              </a:rPr>
              <a:t>ы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kk-KZ" sz="1067" b="1" dirty="0">
                <a:latin typeface="Arial" panose="020B0604020202020204" pitchFamily="34" charset="0"/>
                <a:cs typeface="Arial" panose="020B0604020202020204" pitchFamily="34" charset="0"/>
              </a:rPr>
              <a:t>1625-тің </a:t>
            </a:r>
            <a:r>
              <a:rPr lang="ru-RU" sz="1067" b="1" dirty="0" smtClean="0">
                <a:latin typeface="Arial" panose="020B0604020202020204" pitchFamily="34" charset="0"/>
                <a:cs typeface="Arial" panose="020B0604020202020204" pitchFamily="34" charset="0"/>
              </a:rPr>
              <a:t>193-і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067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күрделі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67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жөндеуді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67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67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етеді</a:t>
            </a:r>
            <a:endParaRPr lang="ru-RU" sz="106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Прямоугольник 68">
            <a:extLst>
              <a:ext uri="{FF2B5EF4-FFF2-40B4-BE49-F238E27FC236}">
                <a16:creationId xmlns="" xmlns:a16="http://schemas.microsoft.com/office/drawing/2014/main" id="{AEB0CF01-B9FD-EC68-A5E3-C4A3B395B629}"/>
              </a:ext>
            </a:extLst>
          </p:cNvPr>
          <p:cNvSpPr/>
          <p:nvPr/>
        </p:nvSpPr>
        <p:spPr>
          <a:xfrm>
            <a:off x="648262" y="3596389"/>
            <a:ext cx="2835602" cy="748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067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мектептен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67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67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ұйымдардың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rgbClr val="00682F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11,6</a:t>
            </a:r>
            <a:r>
              <a:rPr lang="ru-RU" sz="1600" b="1" dirty="0" smtClean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067" dirty="0">
                <a:latin typeface="Arial" panose="020B0604020202020204" pitchFamily="34" charset="0"/>
                <a:cs typeface="Arial" panose="020B0604020202020204" pitchFamily="34" charset="0"/>
              </a:rPr>
              <a:t>ы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kk-KZ" sz="1067" b="1" dirty="0">
                <a:latin typeface="Arial" panose="020B0604020202020204" pitchFamily="34" charset="0"/>
                <a:cs typeface="Arial" panose="020B0604020202020204" pitchFamily="34" charset="0"/>
              </a:rPr>
              <a:t>1625-тің </a:t>
            </a:r>
            <a:r>
              <a:rPr lang="ru-RU" sz="1067" b="1" dirty="0" smtClean="0">
                <a:latin typeface="Arial" panose="020B0604020202020204" pitchFamily="34" charset="0"/>
                <a:cs typeface="Arial" panose="020B0604020202020204" pitchFamily="34" charset="0"/>
              </a:rPr>
              <a:t>189-ы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ru-RU" sz="1067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монобейінді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067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қызметтердің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 аз </a:t>
            </a:r>
            <a:r>
              <a:rPr lang="ru-RU" sz="1067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спектрі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06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Прямоугольник 69">
            <a:extLst>
              <a:ext uri="{FF2B5EF4-FFF2-40B4-BE49-F238E27FC236}">
                <a16:creationId xmlns="" xmlns:a16="http://schemas.microsoft.com/office/drawing/2014/main" id="{AEB0CF01-B9FD-EC68-A5E3-C4A3B395B629}"/>
              </a:ext>
            </a:extLst>
          </p:cNvPr>
          <p:cNvSpPr/>
          <p:nvPr/>
        </p:nvSpPr>
        <p:spPr>
          <a:xfrm>
            <a:off x="677676" y="4442777"/>
            <a:ext cx="2835602" cy="564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067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мектептен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67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67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ұйымдардың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rgbClr val="00682F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ru-RU" sz="1600" b="1" dirty="0" smtClean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067" dirty="0">
                <a:latin typeface="Arial" panose="020B0604020202020204" pitchFamily="34" charset="0"/>
                <a:cs typeface="Arial" panose="020B0604020202020204" pitchFamily="34" charset="0"/>
              </a:rPr>
              <a:t>ы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kk-KZ" sz="1067" b="1" dirty="0" smtClean="0">
                <a:latin typeface="Arial" panose="020B0604020202020204" pitchFamily="34" charset="0"/>
                <a:cs typeface="Arial" panose="020B0604020202020204" pitchFamily="34" charset="0"/>
              </a:rPr>
              <a:t>11-і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067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апатты</a:t>
            </a:r>
            <a:r>
              <a:rPr lang="ru-RU" sz="1067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67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endParaRPr lang="ru-RU" sz="106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842398" y="6645578"/>
            <a:ext cx="349823" cy="23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33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ru-RU" sz="9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00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9628" y="2122713"/>
            <a:ext cx="3661018" cy="4228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Тәрбиелік</a:t>
            </a:r>
            <a:r>
              <a:rPr lang="kk-KZ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жұмыстарды ұйымдастыруға </a:t>
            </a:r>
            <a:r>
              <a:rPr lang="kk-KZ" sz="14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іс-шаралық тәсіл</a:t>
            </a:r>
            <a:endParaRPr lang="ru-RU" sz="14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ru-RU" sz="1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ru-RU" sz="1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Пән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мұғалімдері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мен </a:t>
            </a:r>
            <a:r>
              <a:rPr lang="ru-RU" sz="1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сынып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жетекшілерінің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педагогикалық</a:t>
            </a:r>
            <a:r>
              <a:rPr lang="ru-RU" sz="14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өзара</a:t>
            </a:r>
            <a:r>
              <a:rPr lang="ru-RU" sz="14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іс-қимылының</a:t>
            </a:r>
            <a:r>
              <a:rPr lang="ru-RU" sz="14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және</a:t>
            </a:r>
            <a:r>
              <a:rPr lang="ru-RU" sz="14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ынтымақтастығының</a:t>
            </a:r>
            <a:r>
              <a:rPr lang="ru-RU" sz="14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жеткіліксіз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деңгейі</a:t>
            </a:r>
            <a:endParaRPr lang="ru-RU" sz="1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ru-RU" sz="1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ru-RU" sz="1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Сыныптан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тыс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уақытта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балалардың</a:t>
            </a:r>
            <a:r>
              <a:rPr lang="ru-RU" sz="14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толымсыз</a:t>
            </a:r>
            <a:r>
              <a:rPr lang="ru-RU" sz="14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жұмыстылығы</a:t>
            </a:r>
            <a:endParaRPr lang="ru-RU" sz="1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ru-RU" sz="1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ru-RU" sz="1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Ата-аналар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жиналысын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өткізудің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және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олармен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ынтымақтастықтың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ескірген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форматы</a:t>
            </a:r>
            <a:endParaRPr lang="ru-RU" sz="1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ru-RU" sz="1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ru-RU" sz="14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NEET </a:t>
            </a:r>
            <a:r>
              <a:rPr lang="ru-RU" sz="1400" b="1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жастары</a:t>
            </a:r>
            <a:r>
              <a:rPr lang="ru-RU" sz="14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санының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артуы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Рисунок 29" descr="Диаграмма Венна">
            <a:extLst>
              <a:ext uri="{FF2B5EF4-FFF2-40B4-BE49-F238E27FC236}">
                <a16:creationId xmlns:a16="http://schemas.microsoft.com/office/drawing/2014/main" xmlns="" id="{EBEBC873-2B5A-D8C4-D1FD-D09EC3DC2A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58396" y="2588953"/>
            <a:ext cx="468729" cy="468729"/>
          </a:xfrm>
          <a:prstGeom prst="rect">
            <a:avLst/>
          </a:prstGeom>
          <a:effectLst>
            <a:outerShdw blurRad="63500" sx="105000" sy="105000" algn="ctr" rotWithShape="0">
              <a:schemeClr val="bg1">
                <a:lumMod val="75000"/>
                <a:alpha val="40000"/>
              </a:schemeClr>
            </a:outerShdw>
          </a:effectLst>
        </p:spPr>
      </p:pic>
      <p:pic>
        <p:nvPicPr>
          <p:cNvPr id="54" name="Рисунок 53" descr="Мозговой штурм группы">
            <a:extLst>
              <a:ext uri="{FF2B5EF4-FFF2-40B4-BE49-F238E27FC236}">
                <a16:creationId xmlns:a16="http://schemas.microsoft.com/office/drawing/2014/main" xmlns="" id="{A6D8D22D-DA14-6B96-3F3C-DB99F5F47A8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28582" y="4550230"/>
            <a:ext cx="457200" cy="457200"/>
          </a:xfrm>
          <a:prstGeom prst="rect">
            <a:avLst/>
          </a:prstGeom>
          <a:effectLst>
            <a:outerShdw blurRad="63500" sx="105000" sy="105000" algn="ctr" rotWithShape="0">
              <a:schemeClr val="bg1">
                <a:lumMod val="75000"/>
                <a:alpha val="40000"/>
              </a:schemeClr>
            </a:outerShdw>
          </a:effectLst>
        </p:spPr>
      </p:pic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xmlns="" id="{D95808CA-554B-423B-A1C7-A1007CD6494B}"/>
              </a:ext>
            </a:extLst>
          </p:cNvPr>
          <p:cNvCxnSpPr>
            <a:cxnSpLocks/>
          </p:cNvCxnSpPr>
          <p:nvPr/>
        </p:nvCxnSpPr>
        <p:spPr>
          <a:xfrm flipH="1">
            <a:off x="0" y="489280"/>
            <a:ext cx="12192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: Rounded Corners 2">
            <a:extLst>
              <a:ext uri="{FF2B5EF4-FFF2-40B4-BE49-F238E27FC236}">
                <a16:creationId xmlns:a16="http://schemas.microsoft.com/office/drawing/2014/main" xmlns="" id="{73633804-6D60-48C9-B2B9-4CE51671F1E9}"/>
              </a:ext>
            </a:extLst>
          </p:cNvPr>
          <p:cNvSpPr/>
          <p:nvPr/>
        </p:nvSpPr>
        <p:spPr bwMode="auto">
          <a:xfrm>
            <a:off x="66366" y="559917"/>
            <a:ext cx="12042134" cy="604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" name="Picture 2" descr="Конкурс бесплатно иконка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18" y="3856226"/>
            <a:ext cx="352129" cy="352129"/>
          </a:xfrm>
          <a:prstGeom prst="rect">
            <a:avLst/>
          </a:prstGeom>
          <a:effectLst>
            <a:outerShdw blurRad="63500" sx="105000" sy="105000" algn="ctr" rotWithShape="0">
              <a:schemeClr val="bg1">
                <a:lumMod val="75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86C8B653-C709-2F66-2445-8E4AF050217E}"/>
              </a:ext>
            </a:extLst>
          </p:cNvPr>
          <p:cNvSpPr txBox="1"/>
          <p:nvPr/>
        </p:nvSpPr>
        <p:spPr>
          <a:xfrm>
            <a:off x="5073445" y="1923126"/>
            <a:ext cx="6851723" cy="480900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ru-RU" sz="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kk-KZ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ТӘРБИЕ ТҰЖЫРЫМДАМАСЫН ӘЗІРЛЕУ: </a:t>
            </a:r>
            <a:endParaRPr lang="kk-KZ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200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қ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азақ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халқының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құндылықтары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негізінде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отбасы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балабақша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мектеп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-колледж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жүйесінде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тәрбие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моделін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жетілдіру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ru-RU" sz="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АТА-АНАЛАР АКАДЕМИЯСЫН ҚҰРУ: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200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та-аналар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комитетінің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құрылымы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миссиясын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құру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200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ата-аналар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жиналысы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олармен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ынтымақтастықтың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форматы мен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мазмұнын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200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«АТА-АНАЛАР КОДЕКСІ» НОРМАТИВТІК ҚҰЖАТЫН ӘЗІРЛЕУ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ru-RU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АТА-АНАЛАРҒА ОҚЫТУ БАҒДАРЛАМАЛАРЫН ЖӘНЕ НҰСҚАУЛЫҚТАРДЫ ӘЗІРЛЕУ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ru-RU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ТӘРБИЕЛІК ЖҰМЫС БОЙЫНША ЖОБАЛАР: 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000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қушылардың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мектепті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басқаруға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қатысуы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белсенді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өмірлік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ұстанымды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қалыптастырудың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құралы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 «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Мектептегі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студенттік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парламенттер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000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Оқуға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құштар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мектеп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», «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Дебаттық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қозғалыс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»,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start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kk-KZ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жобалар,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экологиялық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өңіртанушылық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волонтерлік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патриоттық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клубтар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жобаларды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іске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асыруды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жалғастыру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xmlns="" id="{0A5A7BD1-E70B-926D-40F1-6271DADC7D3A}"/>
              </a:ext>
            </a:extLst>
          </p:cNvPr>
          <p:cNvCxnSpPr/>
          <p:nvPr/>
        </p:nvCxnSpPr>
        <p:spPr>
          <a:xfrm flipH="1">
            <a:off x="4690281" y="2026943"/>
            <a:ext cx="3175" cy="4595303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lgDash"/>
            <a:head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4" descr="Развитие навыка бесплатно иконка">
            <a:extLst>
              <a:ext uri="{FF2B5EF4-FFF2-40B4-BE49-F238E27FC236}">
                <a16:creationId xmlns:a16="http://schemas.microsoft.com/office/drawing/2014/main" xmlns="" id="{9371D2AA-B8E3-C2FA-EAFE-9A93E81F03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96" y="5691180"/>
            <a:ext cx="347181" cy="406208"/>
          </a:xfrm>
          <a:prstGeom prst="rect">
            <a:avLst/>
          </a:prstGeom>
          <a:effectLst>
            <a:outerShdw blurRad="63500" sx="105000" sy="105000" algn="ctr" rotWithShape="0">
              <a:schemeClr val="bg1">
                <a:lumMod val="75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Рисунок 21" descr="Подключения">
            <a:extLst>
              <a:ext uri="{FF2B5EF4-FFF2-40B4-BE49-F238E27FC236}">
                <a16:creationId xmlns:a16="http://schemas.microsoft.com/office/drawing/2014/main" xmlns="" id="{4BFABEDB-CB8A-79C7-6B28-DE73C622FEC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4896797" y="2301728"/>
            <a:ext cx="353295" cy="521589"/>
          </a:xfrm>
          <a:prstGeom prst="rect">
            <a:avLst/>
          </a:prstGeom>
        </p:spPr>
      </p:pic>
      <p:pic>
        <p:nvPicPr>
          <p:cNvPr id="26" name="Рисунок 25" descr="Значок сотрудника">
            <a:extLst>
              <a:ext uri="{FF2B5EF4-FFF2-40B4-BE49-F238E27FC236}">
                <a16:creationId xmlns:a16="http://schemas.microsoft.com/office/drawing/2014/main" xmlns="" id="{9D7DCD33-C630-D193-E235-CFB766BA903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4871762" y="5371340"/>
            <a:ext cx="403363" cy="522944"/>
          </a:xfrm>
          <a:prstGeom prst="rect">
            <a:avLst/>
          </a:prstGeom>
          <a:effectLst>
            <a:outerShdw blurRad="63500" sx="105000" sy="105000" algn="ctr" rotWithShape="0">
              <a:schemeClr val="bg1">
                <a:lumMod val="75000"/>
                <a:alpha val="40000"/>
              </a:schemeClr>
            </a:outerShdw>
          </a:effec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7832FFF4-51D4-48A6-9AFF-0FA5B0376CC2}"/>
              </a:ext>
            </a:extLst>
          </p:cNvPr>
          <p:cNvSpPr txBox="1"/>
          <p:nvPr/>
        </p:nvSpPr>
        <p:spPr>
          <a:xfrm>
            <a:off x="636563" y="77217"/>
            <a:ext cx="110293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ТӘРБИЕЛІК ЖҰМЫС</a:t>
            </a:r>
            <a:endParaRPr lang="ru-RU" sz="20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44639" y="688912"/>
            <a:ext cx="1130272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ҰЛТТЫҚ ҚҰНДЫЛЫҚТАР НЕГІЗІНДЕ ТҰЛҒАНЫ ДАМЫТУҒА ЖӘНЕ ӨЗІН-ӨЗІ ҚАЛЫПТАСТЫРУҒА ЖАҒДАЙ ЖАСАУ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: Rounded Corners 127">
            <a:extLst>
              <a:ext uri="{FF2B5EF4-FFF2-40B4-BE49-F238E27FC236}">
                <a16:creationId xmlns:a16="http://schemas.microsoft.com/office/drawing/2014/main" xmlns="" id="{8CC3FA49-C1B4-4819-A7BA-1C162A40504E}"/>
              </a:ext>
            </a:extLst>
          </p:cNvPr>
          <p:cNvSpPr/>
          <p:nvPr/>
        </p:nvSpPr>
        <p:spPr>
          <a:xfrm>
            <a:off x="0" y="1311564"/>
            <a:ext cx="4670183" cy="270395"/>
          </a:xfrm>
          <a:prstGeom prst="roundRect">
            <a:avLst>
              <a:gd name="adj" fmla="val 9034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ru-RU" sz="1600" b="1" dirty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АҒЫМДАҒЫ ЖАҒДАЙ</a:t>
            </a:r>
          </a:p>
        </p:txBody>
      </p:sp>
      <p:sp>
        <p:nvSpPr>
          <p:cNvPr id="25" name="Rectangle: Rounded Corners 127">
            <a:extLst>
              <a:ext uri="{FF2B5EF4-FFF2-40B4-BE49-F238E27FC236}">
                <a16:creationId xmlns:a16="http://schemas.microsoft.com/office/drawing/2014/main" xmlns="" id="{8CC3FA49-C1B4-4819-A7BA-1C162A40504E}"/>
              </a:ext>
            </a:extLst>
          </p:cNvPr>
          <p:cNvSpPr/>
          <p:nvPr/>
        </p:nvSpPr>
        <p:spPr>
          <a:xfrm>
            <a:off x="4512219" y="1304538"/>
            <a:ext cx="7690292" cy="299280"/>
          </a:xfrm>
          <a:prstGeom prst="roundRect">
            <a:avLst>
              <a:gd name="adj" fmla="val 9034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ru-RU" sz="1600" b="1" dirty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ҚАБЫЛДАНАТЫН ШАРАЛАР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1842398" y="6645578"/>
            <a:ext cx="349823" cy="23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33" dirty="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ru-RU" sz="9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31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832FFF4-51D4-48A6-9AFF-0FA5B0376CC2}"/>
              </a:ext>
            </a:extLst>
          </p:cNvPr>
          <p:cNvSpPr txBox="1"/>
          <p:nvPr/>
        </p:nvSpPr>
        <p:spPr>
          <a:xfrm>
            <a:off x="1132117" y="73454"/>
            <a:ext cx="107974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БАЛАЛАРДЫҢ ҚАУІПСІЗДІГІН ҚАМТАМАСЫЗ ЕТУ ЖӘНЕ ҚҰҚЫҚТАРЫН ҚОРҒАУ</a:t>
            </a:r>
            <a:endParaRPr lang="ru-RU" sz="20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: Rounded Corners 2">
            <a:extLst>
              <a:ext uri="{FF2B5EF4-FFF2-40B4-BE49-F238E27FC236}">
                <a16:creationId xmlns:a16="http://schemas.microsoft.com/office/drawing/2014/main" xmlns="" id="{73633804-6D60-48C9-B2B9-4CE51671F1E9}"/>
              </a:ext>
            </a:extLst>
          </p:cNvPr>
          <p:cNvSpPr/>
          <p:nvPr/>
        </p:nvSpPr>
        <p:spPr bwMode="auto">
          <a:xfrm>
            <a:off x="0" y="559917"/>
            <a:ext cx="8762259" cy="10257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5">
            <a:extLst>
              <a:ext uri="{FF2B5EF4-FFF2-40B4-BE49-F238E27FC236}">
                <a16:creationId xmlns:a16="http://schemas.microsoft.com/office/drawing/2014/main" xmlns="" id="{EC3A8A02-219B-4E97-8B29-F84A588EC5F5}"/>
              </a:ext>
            </a:extLst>
          </p:cNvPr>
          <p:cNvSpPr/>
          <p:nvPr/>
        </p:nvSpPr>
        <p:spPr>
          <a:xfrm>
            <a:off x="111844" y="721311"/>
            <a:ext cx="8586585" cy="684803"/>
          </a:xfrm>
          <a:prstGeom prst="rect">
            <a:avLst/>
          </a:prstGeom>
        </p:spPr>
        <p:txBody>
          <a:bodyPr wrap="square" lIns="68580" tIns="34290" rIns="68580" bIns="34290" anchor="ctr">
            <a:spAutoFit/>
          </a:bodyPr>
          <a:lstStyle/>
          <a:p>
            <a:pPr>
              <a:spcAft>
                <a:spcPts val="600"/>
              </a:spcAft>
            </a:pP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2024 </a:t>
            </a:r>
            <a:r>
              <a:rPr lang="ru-RU" sz="16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жылдың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соңына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дейін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білім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 беру </a:t>
            </a:r>
            <a:r>
              <a:rPr lang="ru-RU" sz="16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ұйымдарын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қауіпсіздік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жүйелермен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(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бейнебақылау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,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арнайы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күзет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,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дабыл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түймесі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)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682F"/>
                </a:solidFill>
                <a:latin typeface="Arial" panose="020B0604020202020204" pitchFamily="34" charset="0"/>
              </a:rPr>
              <a:t>100</a:t>
            </a:r>
            <a:r>
              <a:rPr lang="ru-RU" b="1" dirty="0" smtClean="0">
                <a:solidFill>
                  <a:srgbClr val="00682F"/>
                </a:solidFill>
                <a:latin typeface="Arial" panose="020B0604020202020204" pitchFamily="34" charset="0"/>
              </a:rPr>
              <a:t>%</a:t>
            </a:r>
            <a:r>
              <a:rPr lang="ru-RU" sz="2400" b="1" dirty="0" smtClean="0">
                <a:solidFill>
                  <a:srgbClr val="00682F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қамту</a:t>
            </a:r>
            <a:endParaRPr lang="ru-RU" sz="1600" dirty="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156F1053-7CFD-442C-8350-C8A1EC3375D1}"/>
              </a:ext>
            </a:extLst>
          </p:cNvPr>
          <p:cNvCxnSpPr>
            <a:cxnSpLocks/>
          </p:cNvCxnSpPr>
          <p:nvPr/>
        </p:nvCxnSpPr>
        <p:spPr>
          <a:xfrm flipH="1">
            <a:off x="0" y="1734749"/>
            <a:ext cx="1219200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lgDash"/>
            <a:head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" descr="Конкурс бесплатно иконка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49" y="2246493"/>
            <a:ext cx="352129" cy="352129"/>
          </a:xfrm>
          <a:prstGeom prst="rect">
            <a:avLst/>
          </a:prstGeom>
          <a:effectLst>
            <a:outerShdw blurRad="63500" sx="105000" sy="105000" algn="ctr" rotWithShape="0">
              <a:schemeClr val="bg1">
                <a:lumMod val="75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637922" y="2207676"/>
            <a:ext cx="356817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87313" algn="l"/>
                <a:tab pos="182563" algn="l"/>
                <a:tab pos="457200" algn="l"/>
              </a:tabLst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2022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жылы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ұйымдарының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62</a:t>
            </a:r>
            <a:r>
              <a:rPr lang="en-US" sz="1600" b="1" dirty="0" smtClean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%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ы</a:t>
            </a:r>
            <a:r>
              <a:rPr lang="ru-RU" sz="2000" b="1" dirty="0" smtClean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кешенді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қорғаныспен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арнайы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күзет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100" dirty="0">
                <a:latin typeface="Arial" panose="020B0604020202020204" pitchFamily="34" charset="0"/>
                <a:cs typeface="Arial" panose="020B0604020202020204" pitchFamily="34" charset="0"/>
              </a:rPr>
              <a:t>ЖБО-ға қосылу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дабыл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түймелері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қамтылды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4422014" y="2365561"/>
            <a:ext cx="0" cy="4303318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lgDash"/>
            <a:head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525031" y="2353554"/>
            <a:ext cx="7474302" cy="6001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жылдың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соңына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орындарын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қауіпсіздік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жүйелерімен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жарақтандыру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бейнебақылау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арнайы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күзет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дабыл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түймесі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900" b="1" dirty="0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(</a:t>
            </a:r>
            <a:r>
              <a:rPr lang="ru-RU" sz="900" b="1" dirty="0" err="1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Президенттің</a:t>
            </a:r>
            <a:r>
              <a:rPr lang="ru-RU" sz="900" b="1" dirty="0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900" b="1" dirty="0" err="1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сайлауалды</a:t>
            </a:r>
            <a:r>
              <a:rPr lang="ru-RU" sz="900" b="1" dirty="0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900" b="1" dirty="0" err="1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бағдарламасының</a:t>
            </a:r>
            <a:r>
              <a:rPr lang="ru-RU" sz="900" b="1" dirty="0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84-т.)</a:t>
            </a: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15941" y="3643158"/>
            <a:ext cx="36121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87313" algn="l"/>
                <a:tab pos="182563" algn="l"/>
                <a:tab pos="457200" algn="l"/>
              </a:tabLst>
            </a:pPr>
            <a:r>
              <a:rPr lang="ru-RU" sz="20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ru-RU" sz="14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өңірдің</a:t>
            </a:r>
            <a:r>
              <a:rPr lang="ru-RU" sz="14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14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-ында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1-4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сынып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оқушылары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тегін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ыстық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тамақпен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қамтылған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4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xmlns="" id="{55ACA407-70CB-4F13-A823-A111B67D6B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15" y="3765658"/>
            <a:ext cx="370260" cy="370260"/>
          </a:xfrm>
          <a:prstGeom prst="rect">
            <a:avLst/>
          </a:prstGeom>
        </p:spPr>
      </p:pic>
      <p:cxnSp>
        <p:nvCxnSpPr>
          <p:cNvPr id="77" name="Прямая соединительная линия 76">
            <a:extLst>
              <a:ext uri="{FF2B5EF4-FFF2-40B4-BE49-F238E27FC236}">
                <a16:creationId xmlns:a16="http://schemas.microsoft.com/office/drawing/2014/main" xmlns="" id="{D95808CA-554B-423B-A1C7-A1007CD6494B}"/>
              </a:ext>
            </a:extLst>
          </p:cNvPr>
          <p:cNvCxnSpPr>
            <a:cxnSpLocks/>
          </p:cNvCxnSpPr>
          <p:nvPr/>
        </p:nvCxnSpPr>
        <p:spPr>
          <a:xfrm flipH="1">
            <a:off x="0" y="489280"/>
            <a:ext cx="12192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Группа 12"/>
          <p:cNvGrpSpPr/>
          <p:nvPr/>
        </p:nvGrpSpPr>
        <p:grpSpPr>
          <a:xfrm>
            <a:off x="4536742" y="4080363"/>
            <a:ext cx="7490059" cy="1553101"/>
            <a:chOff x="4354287" y="3225114"/>
            <a:chExt cx="7661163" cy="1553101"/>
          </a:xfrm>
        </p:grpSpPr>
        <p:sp>
          <p:nvSpPr>
            <p:cNvPr id="83" name="Rectangle: Rounded Corners 15">
              <a:extLst>
                <a:ext uri="{FF2B5EF4-FFF2-40B4-BE49-F238E27FC236}">
                  <a16:creationId xmlns:a16="http://schemas.microsoft.com/office/drawing/2014/main" xmlns="" id="{A24C5B48-0D87-4B47-A635-9462B1DF013D}"/>
                </a:ext>
              </a:extLst>
            </p:cNvPr>
            <p:cNvSpPr/>
            <p:nvPr/>
          </p:nvSpPr>
          <p:spPr>
            <a:xfrm>
              <a:off x="4354287" y="3225114"/>
              <a:ext cx="7661163" cy="556718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9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>
                <a:spcAft>
                  <a:spcPts val="600"/>
                </a:spcAft>
              </a:pPr>
              <a:r>
                <a:rPr lang="ru-RU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2023 </a:t>
              </a:r>
              <a:r>
                <a:rPr lang="ru-RU" sz="1400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жылдың</a:t>
              </a:r>
              <a:r>
                <a:rPr lang="ru-RU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соңына</a:t>
              </a:r>
              <a:r>
                <a:rPr lang="ru-RU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дейін</a:t>
              </a:r>
              <a:r>
                <a:rPr lang="ru-RU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11 </a:t>
              </a:r>
              <a:r>
                <a:rPr lang="ru-RU" sz="1400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өңірдегі</a:t>
              </a:r>
              <a:r>
                <a:rPr lang="ru-RU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1-4 </a:t>
              </a:r>
              <a:r>
                <a:rPr lang="ru-RU" sz="1400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сынып</a:t>
              </a:r>
              <a:r>
                <a:rPr lang="ru-RU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оқушыларына</a:t>
              </a:r>
              <a:r>
                <a:rPr lang="ru-RU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тегін</a:t>
              </a:r>
              <a:r>
                <a:rPr lang="ru-RU" sz="14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тамақтануды</a:t>
              </a:r>
              <a:r>
                <a:rPr lang="ru-RU" sz="14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ұйымдастыру</a:t>
              </a:r>
              <a:r>
                <a:rPr lang="ru-RU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kk-KZ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 өңірде қамтамасыз етілген</a:t>
              </a:r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r>
                <a:rPr lang="ru-RU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ru-RU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sz="900" b="1" dirty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(</a:t>
              </a:r>
              <a:r>
                <a:rPr lang="ru-RU" sz="900" b="1" dirty="0" err="1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Президенттің</a:t>
              </a:r>
              <a:r>
                <a:rPr lang="ru-RU" sz="900" b="1" dirty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 </a:t>
              </a:r>
              <a:r>
                <a:rPr lang="ru-RU" sz="900" b="1" dirty="0" err="1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сайлауалды</a:t>
              </a:r>
              <a:r>
                <a:rPr lang="ru-RU" sz="900" b="1" dirty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 </a:t>
              </a:r>
              <a:r>
                <a:rPr lang="ru-RU" sz="900" b="1" dirty="0" err="1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бағдарламасының</a:t>
              </a:r>
              <a:r>
                <a:rPr lang="ru-RU" sz="900" b="1" dirty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 </a:t>
              </a:r>
              <a:r>
                <a:rPr lang="ru-RU" sz="900" b="1" dirty="0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77-т</a:t>
              </a:r>
              <a:r>
                <a:rPr lang="ru-RU" sz="900" b="1" dirty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.)</a:t>
              </a:r>
              <a:endParaRPr lang="ru-RU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Прямоугольник 71">
              <a:extLst>
                <a:ext uri="{FF2B5EF4-FFF2-40B4-BE49-F238E27FC236}">
                  <a16:creationId xmlns:a16="http://schemas.microsoft.com/office/drawing/2014/main" xmlns="" id="{087815F0-8BAD-4DED-A9E6-4865C075779F}"/>
                </a:ext>
              </a:extLst>
            </p:cNvPr>
            <p:cNvSpPr/>
            <p:nvPr/>
          </p:nvSpPr>
          <p:spPr>
            <a:xfrm>
              <a:off x="4354287" y="4066336"/>
              <a:ext cx="4407973" cy="71187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685783"/>
              <a:r>
                <a:rPr lang="ru-RU" sz="1400" dirty="0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2024 </a:t>
              </a:r>
              <a:r>
                <a:rPr lang="ru-RU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жылдан</a:t>
              </a:r>
              <a:r>
                <a:rPr lang="ru-RU" sz="1400" dirty="0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 </a:t>
              </a:r>
              <a:r>
                <a:rPr lang="ru-RU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бастап</a:t>
              </a:r>
              <a:r>
                <a:rPr lang="ru-RU" sz="1400" dirty="0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 </a:t>
              </a:r>
              <a:r>
                <a:rPr lang="ru-RU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баланы</a:t>
              </a:r>
              <a:r>
                <a:rPr lang="ru-RU" sz="1400" dirty="0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 </a:t>
              </a:r>
              <a:r>
                <a:rPr lang="ru-RU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асырап</a:t>
              </a:r>
              <a:r>
                <a:rPr lang="ru-RU" sz="1400" dirty="0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 </a:t>
              </a:r>
              <a:r>
                <a:rPr lang="ru-RU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алушы</a:t>
              </a:r>
              <a:r>
                <a:rPr lang="ru-RU" sz="1400" dirty="0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 </a:t>
              </a:r>
              <a:r>
                <a:rPr lang="ru-RU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кәсіби</a:t>
              </a:r>
              <a:r>
                <a:rPr lang="ru-RU" sz="1400" dirty="0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 </a:t>
              </a:r>
              <a:r>
                <a:rPr lang="ru-RU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отбасыны</a:t>
              </a:r>
              <a:r>
                <a:rPr lang="ru-RU" sz="1400" dirty="0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 </a:t>
              </a:r>
              <a:r>
                <a:rPr lang="ru-RU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енгізу</a:t>
              </a:r>
              <a:r>
                <a:rPr lang="ru-RU" sz="1400" dirty="0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 </a:t>
              </a:r>
              <a:r>
                <a:rPr lang="ru-RU" sz="1050" dirty="0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(2023 ж. </a:t>
              </a:r>
              <a:r>
                <a:rPr lang="ru-RU" sz="1050" dirty="0" err="1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заңды</a:t>
              </a:r>
              <a:r>
                <a:rPr lang="ru-RU" sz="1050" dirty="0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 </a:t>
              </a:r>
              <a:r>
                <a:rPr lang="ru-RU" sz="1050" dirty="0" err="1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әзірлеу</a:t>
              </a:r>
              <a:r>
                <a:rPr lang="ru-RU" sz="1050" dirty="0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 </a:t>
              </a:r>
              <a:r>
                <a:rPr lang="ru-RU" sz="1050" dirty="0" err="1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және</a:t>
              </a:r>
              <a:r>
                <a:rPr lang="ru-RU" sz="1050" dirty="0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 </a:t>
              </a:r>
              <a:r>
                <a:rPr lang="ru-RU" sz="1050" dirty="0" err="1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қабылдау</a:t>
              </a:r>
              <a:r>
                <a:rPr lang="ru-RU" sz="1050" dirty="0" smtClean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)</a:t>
              </a:r>
              <a:endParaRPr lang="ru-RU" sz="105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endParaRPr>
            </a:p>
          </p:txBody>
        </p:sp>
        <p:sp>
          <p:nvSpPr>
            <p:cNvPr id="73" name="Rectangle: Rounded Corners 15">
              <a:extLst>
                <a:ext uri="{FF2B5EF4-FFF2-40B4-BE49-F238E27FC236}">
                  <a16:creationId xmlns:a16="http://schemas.microsoft.com/office/drawing/2014/main" xmlns="" id="{A24C5B48-0D87-4B47-A635-9462B1DF013D}"/>
                </a:ext>
              </a:extLst>
            </p:cNvPr>
            <p:cNvSpPr/>
            <p:nvPr/>
          </p:nvSpPr>
          <p:spPr>
            <a:xfrm>
              <a:off x="8925076" y="4066335"/>
              <a:ext cx="3074257" cy="711879"/>
            </a:xfrm>
            <a:prstGeom prst="roundRect">
              <a:avLst>
                <a:gd name="adj" fmla="val 8003"/>
              </a:avLst>
            </a:prstGeom>
            <a:solidFill>
              <a:schemeClr val="bg1"/>
            </a:solidFill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Прямоугольник 73"/>
            <p:cNvSpPr/>
            <p:nvPr/>
          </p:nvSpPr>
          <p:spPr>
            <a:xfrm>
              <a:off x="9138883" y="4097601"/>
              <a:ext cx="2777076" cy="6493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ru-RU" sz="12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Жыл</a:t>
              </a:r>
              <a:r>
                <a:rPr lang="ru-RU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сайын</a:t>
              </a:r>
              <a:r>
                <a:rPr lang="ru-RU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>
                <a:lnSpc>
                  <a:spcPct val="120000"/>
                </a:lnSpc>
              </a:pPr>
              <a:r>
                <a:rPr lang="ru-RU" sz="2000" b="1" dirty="0" smtClean="0">
                  <a:solidFill>
                    <a:srgbClr val="00682F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500</a:t>
              </a:r>
              <a:r>
                <a:rPr lang="ru-RU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отбасыдан</a:t>
              </a:r>
              <a:r>
                <a:rPr lang="ru-RU" sz="12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кем </a:t>
              </a:r>
              <a:r>
                <a:rPr lang="ru-RU" sz="12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емес</a:t>
              </a:r>
              <a:endParaRPr lang="ru-RU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5" name="Rectangle: Rounded Corners 127">
            <a:extLst>
              <a:ext uri="{FF2B5EF4-FFF2-40B4-BE49-F238E27FC236}">
                <a16:creationId xmlns:a16="http://schemas.microsoft.com/office/drawing/2014/main" xmlns="" id="{8CC3FA49-C1B4-4819-A7BA-1C162A40504E}"/>
              </a:ext>
            </a:extLst>
          </p:cNvPr>
          <p:cNvSpPr/>
          <p:nvPr/>
        </p:nvSpPr>
        <p:spPr>
          <a:xfrm>
            <a:off x="148211" y="1849235"/>
            <a:ext cx="4101844" cy="28184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85800">
              <a:lnSpc>
                <a:spcPct val="107000"/>
              </a:lnSpc>
              <a:defRPr/>
            </a:pPr>
            <a:r>
              <a:rPr lang="ru-RU" sz="1600" b="1" dirty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АҒЫМДАҒЫ ЖАҒДАЙ</a:t>
            </a:r>
          </a:p>
        </p:txBody>
      </p:sp>
      <p:sp>
        <p:nvSpPr>
          <p:cNvPr id="76" name="Rectangle: Rounded Corners 127">
            <a:extLst>
              <a:ext uri="{FF2B5EF4-FFF2-40B4-BE49-F238E27FC236}">
                <a16:creationId xmlns:a16="http://schemas.microsoft.com/office/drawing/2014/main" xmlns="" id="{8CC3FA49-C1B4-4819-A7BA-1C162A40504E}"/>
              </a:ext>
            </a:extLst>
          </p:cNvPr>
          <p:cNvSpPr/>
          <p:nvPr/>
        </p:nvSpPr>
        <p:spPr>
          <a:xfrm>
            <a:off x="4440012" y="1849235"/>
            <a:ext cx="7661164" cy="29928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ru-RU" sz="1600" b="1" dirty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ҚАБЫЛДАНАТЫН ШАРАЛАР</a:t>
            </a: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xmlns="" id="{087815F0-8BAD-4DED-A9E6-4865C075779F}"/>
              </a:ext>
            </a:extLst>
          </p:cNvPr>
          <p:cNvSpPr/>
          <p:nvPr/>
        </p:nvSpPr>
        <p:spPr>
          <a:xfrm>
            <a:off x="4525031" y="3162393"/>
            <a:ext cx="7474302" cy="630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685783"/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Педагогтердің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біліктілігін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арттыру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курстарының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бағдарламаларына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қауіпсіздік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мәселелері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бойынша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арнайы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тақырыптарды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қосу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(</a:t>
            </a:r>
            <a:r>
              <a:rPr lang="ru-RU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бағдарламаның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жалпы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көлемінен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6%)</a:t>
            </a:r>
            <a:endParaRPr lang="ru-RU" sz="1000" dirty="0">
              <a:solidFill>
                <a:prstClr val="black"/>
              </a:solidFill>
              <a:latin typeface="Arial" panose="020B0604020202020204" pitchFamily="34" charset="0"/>
              <a:ea typeface="Barlow Condensed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B99CB82-EACB-A352-A37F-A8221AE96A09}"/>
              </a:ext>
            </a:extLst>
          </p:cNvPr>
          <p:cNvSpPr txBox="1"/>
          <p:nvPr/>
        </p:nvSpPr>
        <p:spPr>
          <a:xfrm>
            <a:off x="742402" y="3151114"/>
            <a:ext cx="3419067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87313" algn="l"/>
                <a:tab pos="182563" algn="l"/>
                <a:tab pos="457200" algn="l"/>
              </a:tabLst>
            </a:pP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2019 </a:t>
            </a:r>
            <a:r>
              <a:rPr lang="ru-RU" sz="1050" dirty="0" err="1">
                <a:latin typeface="Arial" panose="020B0604020202020204" pitchFamily="34" charset="0"/>
                <a:cs typeface="Arial" panose="020B0604020202020204" pitchFamily="34" charset="0"/>
              </a:rPr>
              <a:t>жылы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ұйымдарының</a:t>
            </a: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682F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b="1" dirty="0" smtClean="0">
                <a:solidFill>
                  <a:srgbClr val="00682F"/>
                </a:solidFill>
                <a:latin typeface="Arial" pitchFamily="34" charset="0"/>
                <a:cs typeface="Arial" pitchFamily="34" charset="0"/>
              </a:rPr>
              <a:t>%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ы </a:t>
            </a:r>
            <a:r>
              <a:rPr lang="ru-RU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кешенді</a:t>
            </a: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latin typeface="Arial" panose="020B0604020202020204" pitchFamily="34" charset="0"/>
                <a:cs typeface="Arial" panose="020B0604020202020204" pitchFamily="34" charset="0"/>
              </a:rPr>
              <a:t>қорғаныспен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қамтылды</a:t>
            </a: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D2D2C98F-6DEF-D57D-F0CC-6DF148EDDAC2}"/>
              </a:ext>
            </a:extLst>
          </p:cNvPr>
          <p:cNvCxnSpPr/>
          <p:nvPr/>
        </p:nvCxnSpPr>
        <p:spPr>
          <a:xfrm>
            <a:off x="378839" y="2705261"/>
            <a:ext cx="0" cy="719351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xmlns="" id="{405AA695-57D1-321E-DEFA-8CA1F789A06A}"/>
              </a:ext>
            </a:extLst>
          </p:cNvPr>
          <p:cNvCxnSpPr>
            <a:cxnSpLocks/>
          </p:cNvCxnSpPr>
          <p:nvPr/>
        </p:nvCxnSpPr>
        <p:spPr>
          <a:xfrm>
            <a:off x="372479" y="3424612"/>
            <a:ext cx="305611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lg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: Rounded Corners 15">
            <a:extLst>
              <a:ext uri="{FF2B5EF4-FFF2-40B4-BE49-F238E27FC236}">
                <a16:creationId xmlns:a16="http://schemas.microsoft.com/office/drawing/2014/main" xmlns="" id="{55ADF79E-BF03-9149-8717-97D0285B8178}"/>
              </a:ext>
            </a:extLst>
          </p:cNvPr>
          <p:cNvSpPr/>
          <p:nvPr/>
        </p:nvSpPr>
        <p:spPr>
          <a:xfrm>
            <a:off x="8925076" y="579699"/>
            <a:ext cx="1305262" cy="1005954"/>
          </a:xfrm>
          <a:prstGeom prst="roundRect">
            <a:avLst>
              <a:gd name="adj" fmla="val 9336"/>
            </a:avLst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r>
              <a:rPr lang="ru-RU" sz="16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ru-RU" sz="2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ru-RU" sz="3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sp>
        <p:nvSpPr>
          <p:cNvPr id="58" name="Rectangle: Rounded Corners 15">
            <a:extLst>
              <a:ext uri="{FF2B5EF4-FFF2-40B4-BE49-F238E27FC236}">
                <a16:creationId xmlns:a16="http://schemas.microsoft.com/office/drawing/2014/main" xmlns="" id="{55ADF79E-BF03-9149-8717-97D0285B8178}"/>
              </a:ext>
            </a:extLst>
          </p:cNvPr>
          <p:cNvSpPr/>
          <p:nvPr/>
        </p:nvSpPr>
        <p:spPr>
          <a:xfrm>
            <a:off x="10683631" y="579699"/>
            <a:ext cx="1312059" cy="1005954"/>
          </a:xfrm>
          <a:prstGeom prst="roundRect">
            <a:avLst>
              <a:gd name="adj" fmla="val 9336"/>
            </a:avLst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ru-RU" sz="16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ru-RU" sz="2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ru-RU" sz="3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95E0D03D-B314-5ECE-FF69-49CA0277D7E3}"/>
              </a:ext>
            </a:extLst>
          </p:cNvPr>
          <p:cNvSpPr/>
          <p:nvPr/>
        </p:nvSpPr>
        <p:spPr>
          <a:xfrm>
            <a:off x="4525078" y="6008803"/>
            <a:ext cx="7476421" cy="606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685783"/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Психологиялық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қызметтің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жұмысын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өзгерту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05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05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цифрландыру</a:t>
            </a:r>
            <a:r>
              <a:rPr lang="ru-RU" sz="105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біліктілікті</a:t>
            </a:r>
            <a:r>
              <a:rPr lang="ru-RU" sz="105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арттыру</a:t>
            </a:r>
            <a:r>
              <a:rPr lang="ru-RU" sz="105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ата-аналармен</a:t>
            </a:r>
            <a:r>
              <a:rPr lang="ru-RU" sz="105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sz="105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105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29358" y="4413016"/>
            <a:ext cx="3689593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Жетім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ата-анасының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қамқорлығынсыз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қалған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балалардың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83</a:t>
            </a:r>
            <a:r>
              <a:rPr lang="ru-RU" sz="1600" b="1" dirty="0" smtClean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%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-ы (18,2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отбасыларда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тәрбиеленуде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12295" y="5364600"/>
            <a:ext cx="3694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34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балаларды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қолдау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орталығында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балаларды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асырап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алушы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кәсіби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отбасыны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сүйемелдеу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қызметтері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3" name="Рисунок 40">
            <a:extLst>
              <a:ext uri="{FF2B5EF4-FFF2-40B4-BE49-F238E27FC236}">
                <a16:creationId xmlns:a16="http://schemas.microsoft.com/office/drawing/2014/main" xmlns="" id="{ACF0DE7E-3FA0-482C-AE59-DAA3B07B60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008" y="5576872"/>
            <a:ext cx="387248" cy="387248"/>
          </a:xfrm>
          <a:prstGeom prst="rect">
            <a:avLst/>
          </a:prstGeom>
        </p:spPr>
      </p:pic>
      <p:sp>
        <p:nvSpPr>
          <p:cNvPr id="44" name="Прямоугольник 43"/>
          <p:cNvSpPr/>
          <p:nvPr/>
        </p:nvSpPr>
        <p:spPr>
          <a:xfrm>
            <a:off x="629358" y="6149769"/>
            <a:ext cx="368959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60%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психолог,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педагогтердің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жетіспеушіліг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қажеттілік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 225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адам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7" name="Picture 6" descr="Рабочие бесплатно иконка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40" y="6264038"/>
            <a:ext cx="344104" cy="344104"/>
          </a:xfrm>
          <a:prstGeom prst="rect">
            <a:avLst/>
          </a:prstGeom>
          <a:effectLst>
            <a:outerShdw blurRad="63500" sx="105000" sy="105000" algn="ctr" rotWithShape="0">
              <a:schemeClr val="bg1">
                <a:lumMod val="75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Детский сад бесплатно иконка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81" y="4554288"/>
            <a:ext cx="312822" cy="31282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11865771" y="6645578"/>
            <a:ext cx="326450" cy="23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33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ru-RU" sz="9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02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0908" y="1892891"/>
            <a:ext cx="11672395" cy="4841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-782936" y="1967328"/>
            <a:ext cx="5786736" cy="5286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defTabSz="685800">
              <a:lnSpc>
                <a:spcPct val="107000"/>
              </a:lnSpc>
              <a:defRPr/>
            </a:pPr>
            <a:r>
              <a:rPr lang="ru-RU" sz="1600" b="1" dirty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АҒЫМДАҒЫ ЖАҒДАЙ</a:t>
            </a:r>
          </a:p>
          <a:p>
            <a:pPr lvl="0" algn="ctr" defTabSz="685800">
              <a:lnSpc>
                <a:spcPct val="107000"/>
              </a:lnSpc>
              <a:defRPr/>
            </a:pPr>
            <a:r>
              <a:rPr lang="ru-RU" sz="1050" b="1" dirty="0" smtClean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(</a:t>
            </a:r>
            <a:r>
              <a:rPr lang="ru-RU" sz="1050" b="1" dirty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2022 </a:t>
            </a:r>
            <a:r>
              <a:rPr lang="ru-RU" sz="1050" b="1" dirty="0" err="1" smtClean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жыл</a:t>
            </a:r>
            <a:r>
              <a:rPr lang="ru-RU" sz="1050" b="1" dirty="0" smtClean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)</a:t>
            </a:r>
            <a:endParaRPr lang="ru-RU" sz="1050" b="1" dirty="0">
              <a:solidFill>
                <a:srgbClr val="00682F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0908" y="2611110"/>
            <a:ext cx="11672396" cy="3366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lnSpc>
                <a:spcPct val="107000"/>
              </a:lnSpc>
              <a:defRPr/>
            </a:pPr>
            <a:r>
              <a:rPr lang="ru-RU" sz="1600" b="1" dirty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ҚАБЫЛДАНАТЫН ШАРАЛАР</a:t>
            </a:r>
          </a:p>
        </p:txBody>
      </p:sp>
      <p:sp>
        <p:nvSpPr>
          <p:cNvPr id="55" name="Rectangle: Rounded Corners 2">
            <a:extLst>
              <a:ext uri="{FF2B5EF4-FFF2-40B4-BE49-F238E27FC236}">
                <a16:creationId xmlns:a16="http://schemas.microsoft.com/office/drawing/2014/main" xmlns="" id="{73633804-6D60-48C9-B2B9-4CE51671F1E9}"/>
              </a:ext>
            </a:extLst>
          </p:cNvPr>
          <p:cNvSpPr/>
          <p:nvPr/>
        </p:nvSpPr>
        <p:spPr bwMode="auto">
          <a:xfrm>
            <a:off x="-376" y="584703"/>
            <a:ext cx="7067366" cy="11239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xmlns="" id="{EC3A8A02-219B-4E97-8B29-F84A588EC5F5}"/>
              </a:ext>
            </a:extLst>
          </p:cNvPr>
          <p:cNvSpPr/>
          <p:nvPr/>
        </p:nvSpPr>
        <p:spPr>
          <a:xfrm>
            <a:off x="1616101" y="562646"/>
            <a:ext cx="5459987" cy="1177245"/>
          </a:xfrm>
          <a:prstGeom prst="rect">
            <a:avLst/>
          </a:prstGeom>
        </p:spPr>
        <p:txBody>
          <a:bodyPr wrap="square" lIns="68580" tIns="34290" rIns="68580" bIns="34290" anchor="ctr">
            <a:spAutoFit/>
          </a:bodyPr>
          <a:lstStyle/>
          <a:p>
            <a:pPr lvl="0" algn="just">
              <a:defRPr/>
            </a:pPr>
            <a:r>
              <a:rPr lang="kk-KZ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 </a:t>
            </a:r>
            <a:r>
              <a:rPr lang="kk-KZ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экономикасын жұмысшы кадрлармен қамтамасыз ету мақсатында сұранысқа ие мамандықтар бойынша колледждерде ниет білдіруші </a:t>
            </a:r>
            <a:r>
              <a:rPr lang="kk-KZ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жастарды тегін </a:t>
            </a:r>
            <a:r>
              <a:rPr lang="kk-KZ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оқумен </a:t>
            </a:r>
            <a:r>
              <a:rPr lang="kk-KZ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682F"/>
                </a:solidFill>
                <a:latin typeface="Arial" panose="020B0604020202020204" pitchFamily="34" charset="0"/>
              </a:rPr>
              <a:t>100</a:t>
            </a:r>
            <a:r>
              <a:rPr lang="ru-RU" sz="1600" b="1" dirty="0">
                <a:solidFill>
                  <a:srgbClr val="00682F"/>
                </a:solidFill>
                <a:latin typeface="Arial" panose="020B0604020202020204" pitchFamily="34" charset="0"/>
              </a:rPr>
              <a:t>% </a:t>
            </a:r>
            <a:r>
              <a:rPr lang="kk-KZ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қамту</a:t>
            </a:r>
            <a:endParaRPr lang="ru-RU" sz="900" b="1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xmlns="" id="{7832FFF4-51D4-48A6-9AFF-0FA5B0376CC2}"/>
              </a:ext>
            </a:extLst>
          </p:cNvPr>
          <p:cNvSpPr txBox="1"/>
          <p:nvPr/>
        </p:nvSpPr>
        <p:spPr>
          <a:xfrm>
            <a:off x="-67733" y="92178"/>
            <a:ext cx="121750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 НАРЫҒЫНЫҢ СҰРАНЫСТАРЫНА СӘЙКЕС ТЕХНИКАЛЫҚ ЖӘНЕ КӘСІПТІК БІЛІМ БЕРУ</a:t>
            </a:r>
            <a:endParaRPr lang="ru-RU" sz="20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1" name="Прямая соединительная линия 130">
            <a:extLst>
              <a:ext uri="{FF2B5EF4-FFF2-40B4-BE49-F238E27FC236}">
                <a16:creationId xmlns:a16="http://schemas.microsoft.com/office/drawing/2014/main" xmlns="" id="{D95808CA-554B-423B-A1C7-A1007CD6494B}"/>
              </a:ext>
            </a:extLst>
          </p:cNvPr>
          <p:cNvCxnSpPr>
            <a:cxnSpLocks/>
          </p:cNvCxnSpPr>
          <p:nvPr/>
        </p:nvCxnSpPr>
        <p:spPr>
          <a:xfrm flipH="1">
            <a:off x="0" y="489280"/>
            <a:ext cx="12192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>
            <a:extLst>
              <a:ext uri="{FF2B5EF4-FFF2-40B4-BE49-F238E27FC236}">
                <a16:creationId xmlns:a16="http://schemas.microsoft.com/office/drawing/2014/main" xmlns="" id="{156F1053-7CFD-442C-8350-C8A1EC3375D1}"/>
              </a:ext>
            </a:extLst>
          </p:cNvPr>
          <p:cNvCxnSpPr>
            <a:cxnSpLocks/>
          </p:cNvCxnSpPr>
          <p:nvPr/>
        </p:nvCxnSpPr>
        <p:spPr>
          <a:xfrm flipH="1">
            <a:off x="0" y="1770663"/>
            <a:ext cx="1219200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lgDash"/>
            <a:head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Прямоугольный треугольник 168">
            <a:extLst>
              <a:ext uri="{FF2B5EF4-FFF2-40B4-BE49-F238E27FC236}">
                <a16:creationId xmlns:a16="http://schemas.microsoft.com/office/drawing/2014/main" xmlns="" id="{65FCB0EA-0815-4EA6-8982-88FE343C2FA4}"/>
              </a:ext>
            </a:extLst>
          </p:cNvPr>
          <p:cNvSpPr/>
          <p:nvPr/>
        </p:nvSpPr>
        <p:spPr>
          <a:xfrm flipH="1">
            <a:off x="7297614" y="882905"/>
            <a:ext cx="4344723" cy="354720"/>
          </a:xfrm>
          <a:prstGeom prst="rtTriangle">
            <a:avLst/>
          </a:prstGeom>
          <a:solidFill>
            <a:srgbClr val="006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>
              <a:solidFill>
                <a:prstClr val="white"/>
              </a:solidFill>
            </a:endParaRPr>
          </a:p>
        </p:txBody>
      </p:sp>
      <p:sp>
        <p:nvSpPr>
          <p:cNvPr id="170" name="Прямоугольник 169">
            <a:extLst>
              <a:ext uri="{FF2B5EF4-FFF2-40B4-BE49-F238E27FC236}">
                <a16:creationId xmlns:a16="http://schemas.microsoft.com/office/drawing/2014/main" xmlns="" id="{06FFCA7A-B3F1-4181-8DAB-119CC2EF0F7A}"/>
              </a:ext>
            </a:extLst>
          </p:cNvPr>
          <p:cNvSpPr/>
          <p:nvPr/>
        </p:nvSpPr>
        <p:spPr>
          <a:xfrm>
            <a:off x="7297614" y="1233771"/>
            <a:ext cx="4344725" cy="81924"/>
          </a:xfrm>
          <a:prstGeom prst="rect">
            <a:avLst/>
          </a:prstGeom>
          <a:solidFill>
            <a:srgbClr val="006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>
              <a:solidFill>
                <a:prstClr val="white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8607344" y="778357"/>
            <a:ext cx="285750" cy="645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72" name="Прямоугольник 171"/>
          <p:cNvSpPr/>
          <p:nvPr/>
        </p:nvSpPr>
        <p:spPr>
          <a:xfrm>
            <a:off x="10232723" y="689101"/>
            <a:ext cx="285750" cy="727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73" name="Rectangle: Rounded Corners 128">
            <a:extLst>
              <a:ext uri="{FF2B5EF4-FFF2-40B4-BE49-F238E27FC236}">
                <a16:creationId xmlns:a16="http://schemas.microsoft.com/office/drawing/2014/main" xmlns="" id="{92927C41-46BC-43A7-9990-59941DD124FF}"/>
              </a:ext>
            </a:extLst>
          </p:cNvPr>
          <p:cNvSpPr/>
          <p:nvPr/>
        </p:nvSpPr>
        <p:spPr>
          <a:xfrm>
            <a:off x="7507341" y="764198"/>
            <a:ext cx="1006236" cy="396000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ru-RU" sz="12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80</a:t>
            </a:r>
            <a:r>
              <a:rPr lang="ru-RU" sz="105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%</a:t>
            </a:r>
            <a:endParaRPr lang="ru-RU" sz="900" b="1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74" name="Rectangle: Rounded Corners 128">
            <a:extLst>
              <a:ext uri="{FF2B5EF4-FFF2-40B4-BE49-F238E27FC236}">
                <a16:creationId xmlns:a16="http://schemas.microsoft.com/office/drawing/2014/main" xmlns="" id="{92927C41-46BC-43A7-9990-59941DD124FF}"/>
              </a:ext>
            </a:extLst>
          </p:cNvPr>
          <p:cNvSpPr/>
          <p:nvPr/>
        </p:nvSpPr>
        <p:spPr>
          <a:xfrm>
            <a:off x="8995863" y="642351"/>
            <a:ext cx="1006236" cy="396000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ru-RU" sz="12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90</a:t>
            </a:r>
            <a:r>
              <a:rPr lang="ru-RU" sz="105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%</a:t>
            </a:r>
            <a:endParaRPr lang="ru-RU" sz="900" b="1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75" name="Rectangle: Rounded Corners 128">
            <a:extLst>
              <a:ext uri="{FF2B5EF4-FFF2-40B4-BE49-F238E27FC236}">
                <a16:creationId xmlns:a16="http://schemas.microsoft.com/office/drawing/2014/main" xmlns="" id="{92927C41-46BC-43A7-9990-59941DD124FF}"/>
              </a:ext>
            </a:extLst>
          </p:cNvPr>
          <p:cNvSpPr/>
          <p:nvPr/>
        </p:nvSpPr>
        <p:spPr>
          <a:xfrm>
            <a:off x="10636942" y="542857"/>
            <a:ext cx="1006236" cy="396000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ru-RU" sz="12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100</a:t>
            </a:r>
            <a:r>
              <a:rPr lang="ru-RU" sz="105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%</a:t>
            </a:r>
            <a:endParaRPr lang="ru-RU" sz="900" b="1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66" name="Rectangle: Rounded Corners 15">
            <a:extLst>
              <a:ext uri="{FF2B5EF4-FFF2-40B4-BE49-F238E27FC236}">
                <a16:creationId xmlns:a16="http://schemas.microsoft.com/office/drawing/2014/main" xmlns="" id="{A24C5B48-0D87-4B47-A635-9462B1DF013D}"/>
              </a:ext>
            </a:extLst>
          </p:cNvPr>
          <p:cNvSpPr/>
          <p:nvPr/>
        </p:nvSpPr>
        <p:spPr>
          <a:xfrm>
            <a:off x="7545161" y="1385085"/>
            <a:ext cx="810974" cy="169615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en-US" sz="9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Rectangle: Rounded Corners 15">
            <a:extLst>
              <a:ext uri="{FF2B5EF4-FFF2-40B4-BE49-F238E27FC236}">
                <a16:creationId xmlns:a16="http://schemas.microsoft.com/office/drawing/2014/main" xmlns="" id="{A24C5B48-0D87-4B47-A635-9462B1DF013D}"/>
              </a:ext>
            </a:extLst>
          </p:cNvPr>
          <p:cNvSpPr/>
          <p:nvPr/>
        </p:nvSpPr>
        <p:spPr>
          <a:xfrm>
            <a:off x="9150189" y="1385376"/>
            <a:ext cx="810974" cy="16903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endParaRPr lang="en-US" sz="9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Rectangle: Rounded Corners 15">
            <a:extLst>
              <a:ext uri="{FF2B5EF4-FFF2-40B4-BE49-F238E27FC236}">
                <a16:creationId xmlns:a16="http://schemas.microsoft.com/office/drawing/2014/main" xmlns="" id="{A24C5B48-0D87-4B47-A635-9462B1DF013D}"/>
              </a:ext>
            </a:extLst>
          </p:cNvPr>
          <p:cNvSpPr/>
          <p:nvPr/>
        </p:nvSpPr>
        <p:spPr>
          <a:xfrm>
            <a:off x="10674918" y="1385085"/>
            <a:ext cx="810974" cy="169615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endParaRPr lang="en-US" sz="9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: Rounded Corners 15">
            <a:extLst>
              <a:ext uri="{FF2B5EF4-FFF2-40B4-BE49-F238E27FC236}">
                <a16:creationId xmlns:a16="http://schemas.microsoft.com/office/drawing/2014/main" xmlns="" id="{6F05BA95-D0F9-4A1A-2333-5E8EBCE924D4}"/>
              </a:ext>
            </a:extLst>
          </p:cNvPr>
          <p:cNvSpPr/>
          <p:nvPr/>
        </p:nvSpPr>
        <p:spPr>
          <a:xfrm>
            <a:off x="4690858" y="5529146"/>
            <a:ext cx="2781736" cy="1116431"/>
          </a:xfrm>
          <a:prstGeom prst="round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2028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қарай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колледждердің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ru-RU" sz="16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ында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өздерінің</a:t>
            </a:r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шаруашылықтары</a:t>
            </a:r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шағын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кәсіпорындары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xmlns="" id="{E0F81C12-0F68-FF0E-2946-0DE2C3D1B5D6}"/>
              </a:ext>
            </a:extLst>
          </p:cNvPr>
          <p:cNvSpPr/>
          <p:nvPr/>
        </p:nvSpPr>
        <p:spPr>
          <a:xfrm>
            <a:off x="8193475" y="4296432"/>
            <a:ext cx="3406999" cy="774571"/>
          </a:xfrm>
          <a:prstGeom prst="round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2027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қарай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колледждер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бизнес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қаражаты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есебінен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заманауи</a:t>
            </a:r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жабдықпен</a:t>
            </a:r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жарақтандырылады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: Rounded Corners 15">
            <a:extLst>
              <a:ext uri="{FF2B5EF4-FFF2-40B4-BE49-F238E27FC236}">
                <a16:creationId xmlns:a16="http://schemas.microsoft.com/office/drawing/2014/main" xmlns="" id="{33889E37-C52E-974E-14F3-74BFE6C79373}"/>
              </a:ext>
            </a:extLst>
          </p:cNvPr>
          <p:cNvSpPr/>
          <p:nvPr/>
        </p:nvSpPr>
        <p:spPr>
          <a:xfrm>
            <a:off x="981811" y="4350475"/>
            <a:ext cx="2894629" cy="764481"/>
          </a:xfrm>
          <a:prstGeom prst="round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999" lvl="0" algn="ctr">
              <a:buClr>
                <a:prstClr val="black"/>
              </a:buClr>
              <a:buSzPts val="1400"/>
            </a:pP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Болаша</a:t>
            </a:r>
            <a:r>
              <a:rPr lang="kk-KZ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</a:t>
            </a:r>
            <a:r>
              <a:rPr lang="kk-KZ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бағдарламасы бойынша колледж басшылары үшін </a:t>
            </a:r>
            <a:r>
              <a:rPr lang="kk-KZ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арнайы шетел тағылымдамалары</a:t>
            </a:r>
            <a:endParaRPr lang="ru-RU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: Rounded Corners 15">
            <a:extLst>
              <a:ext uri="{FF2B5EF4-FFF2-40B4-BE49-F238E27FC236}">
                <a16:creationId xmlns:a16="http://schemas.microsoft.com/office/drawing/2014/main" xmlns="" id="{36A2F3E3-F273-A133-11E1-FE1645D06104}"/>
              </a:ext>
            </a:extLst>
          </p:cNvPr>
          <p:cNvSpPr/>
          <p:nvPr/>
        </p:nvSpPr>
        <p:spPr>
          <a:xfrm>
            <a:off x="981811" y="3135990"/>
            <a:ext cx="2827276" cy="788878"/>
          </a:xfrm>
          <a:prstGeom prst="round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2026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қарай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мемтапсырыс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санын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  <a:r>
              <a:rPr lang="ru-RU" sz="20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мыңға</a:t>
            </a:r>
            <a:r>
              <a:rPr lang="ru-RU" sz="14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endParaRPr lang="ru-RU" sz="1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ұлғайту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: Rounded Corners 15">
            <a:extLst>
              <a:ext uri="{FF2B5EF4-FFF2-40B4-BE49-F238E27FC236}">
                <a16:creationId xmlns:a16="http://schemas.microsoft.com/office/drawing/2014/main" xmlns="" id="{813F9446-81C5-B04A-B700-40F85AC056FF}"/>
              </a:ext>
            </a:extLst>
          </p:cNvPr>
          <p:cNvSpPr/>
          <p:nvPr/>
        </p:nvSpPr>
        <p:spPr>
          <a:xfrm>
            <a:off x="4735595" y="3143806"/>
            <a:ext cx="2718654" cy="788878"/>
          </a:xfrm>
          <a:prstGeom prst="round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қарай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мемтапсырыс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құнын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2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82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есеге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2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арттыру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Rectangle: Rounded Corners 15">
            <a:extLst>
              <a:ext uri="{FF2B5EF4-FFF2-40B4-BE49-F238E27FC236}">
                <a16:creationId xmlns:a16="http://schemas.microsoft.com/office/drawing/2014/main" xmlns="" id="{ACB50F3B-4C2C-D6CD-0ED3-856551E8657F}"/>
              </a:ext>
            </a:extLst>
          </p:cNvPr>
          <p:cNvSpPr/>
          <p:nvPr/>
        </p:nvSpPr>
        <p:spPr>
          <a:xfrm>
            <a:off x="8215375" y="3253198"/>
            <a:ext cx="3491576" cy="764481"/>
          </a:xfrm>
          <a:prstGeom prst="round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2027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қарай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жатақханада</a:t>
            </a:r>
            <a:endParaRPr lang="ru-RU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2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82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мың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2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жаңа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койко-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орын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енгізіледі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ru-RU" sz="16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232C06E8-FE4B-248D-0521-119A0876E0D0}"/>
              </a:ext>
            </a:extLst>
          </p:cNvPr>
          <p:cNvSpPr/>
          <p:nvPr/>
        </p:nvSpPr>
        <p:spPr>
          <a:xfrm>
            <a:off x="3727032" y="1863865"/>
            <a:ext cx="79183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2">
              <a:spcAft>
                <a:spcPts val="1800"/>
              </a:spcAft>
            </a:pPr>
            <a:r>
              <a:rPr lang="ru-RU" sz="28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125 </a:t>
            </a:r>
            <a:r>
              <a:rPr lang="ru-RU" sz="1400" b="1" dirty="0" err="1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мың</a:t>
            </a:r>
            <a:r>
              <a:rPr lang="ru-RU" sz="14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адам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(70%)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сұранысқа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ие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мамандықтар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бойынша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тегін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ТжКБ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-мен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қамтылды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33" name="Rectangle: Rounded Corners 15">
            <a:extLst>
              <a:ext uri="{FF2B5EF4-FFF2-40B4-BE49-F238E27FC236}">
                <a16:creationId xmlns:a16="http://schemas.microsoft.com/office/drawing/2014/main" xmlns="" id="{215A12AD-1AEC-26DF-6E58-58AEE3429E6F}"/>
              </a:ext>
            </a:extLst>
          </p:cNvPr>
          <p:cNvSpPr/>
          <p:nvPr/>
        </p:nvSpPr>
        <p:spPr>
          <a:xfrm>
            <a:off x="4735595" y="4295776"/>
            <a:ext cx="2735911" cy="764481"/>
          </a:xfrm>
          <a:prstGeom prst="round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Кәсіпорындардың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өтінімі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сайын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2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82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мың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2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нысаналы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мемтапсырыс</a:t>
            </a:r>
            <a:endParaRPr kumimoji="0" lang="ru-RU" sz="1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: Rounded Corners 15">
            <a:extLst>
              <a:ext uri="{FF2B5EF4-FFF2-40B4-BE49-F238E27FC236}">
                <a16:creationId xmlns:a16="http://schemas.microsoft.com/office/drawing/2014/main" xmlns="" id="{63FA0C2A-4321-21FF-6BE3-EC9C43BC451A}"/>
              </a:ext>
            </a:extLst>
          </p:cNvPr>
          <p:cNvSpPr/>
          <p:nvPr/>
        </p:nvSpPr>
        <p:spPr>
          <a:xfrm>
            <a:off x="8542206" y="5556479"/>
            <a:ext cx="2704127" cy="764481"/>
          </a:xfrm>
          <a:prstGeom prst="round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kk-KZ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жылға қарай </a:t>
            </a:r>
            <a:r>
              <a:rPr lang="en-US" sz="1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WorldSkills</a:t>
            </a:r>
            <a:r>
              <a:rPr lang="kk-KZ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бойынша </a:t>
            </a:r>
            <a:r>
              <a:rPr lang="kk-KZ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ТОП-20</a:t>
            </a:r>
            <a:r>
              <a:rPr lang="kk-KZ" sz="1200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елге кіру</a:t>
            </a:r>
            <a:endParaRPr lang="kk-KZ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(жалпы командалық есепте)</a:t>
            </a:r>
            <a:endParaRPr kumimoji="0" lang="ru-RU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" name="Rectangle: Rounded Corners 15">
            <a:extLst>
              <a:ext uri="{FF2B5EF4-FFF2-40B4-BE49-F238E27FC236}">
                <a16:creationId xmlns:a16="http://schemas.microsoft.com/office/drawing/2014/main" xmlns="" id="{562F9E8B-E106-17F5-4219-FF045CB5C714}"/>
              </a:ext>
            </a:extLst>
          </p:cNvPr>
          <p:cNvSpPr/>
          <p:nvPr/>
        </p:nvSpPr>
        <p:spPr>
          <a:xfrm>
            <a:off x="833841" y="5493959"/>
            <a:ext cx="3116924" cy="764481"/>
          </a:xfrm>
          <a:prstGeom prst="round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2028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қарай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колледждер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жанынан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2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бизнес-инкубатор </a:t>
            </a:r>
            <a:r>
              <a:rPr kumimoji="0" lang="ru-RU" sz="1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құрылады</a:t>
            </a:r>
            <a:r>
              <a:rPr kumimoji="0" lang="ru-RU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kk-KZ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кәсіпкерлік дағдыларды дамыту</a:t>
            </a:r>
            <a:r>
              <a:rPr kumimoji="0" lang="ru-RU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ru-RU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xmlns="" id="{156F1053-7CFD-442C-8350-C8A1EC3375D1}"/>
              </a:ext>
            </a:extLst>
          </p:cNvPr>
          <p:cNvCxnSpPr>
            <a:cxnSpLocks/>
          </p:cNvCxnSpPr>
          <p:nvPr/>
        </p:nvCxnSpPr>
        <p:spPr>
          <a:xfrm flipH="1">
            <a:off x="260908" y="4095403"/>
            <a:ext cx="11701444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204683" y="3175474"/>
            <a:ext cx="0" cy="3107222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7940423" y="3175474"/>
            <a:ext cx="0" cy="3107222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xmlns="" id="{156F1053-7CFD-442C-8350-C8A1EC3375D1}"/>
              </a:ext>
            </a:extLst>
          </p:cNvPr>
          <p:cNvCxnSpPr>
            <a:cxnSpLocks/>
          </p:cNvCxnSpPr>
          <p:nvPr/>
        </p:nvCxnSpPr>
        <p:spPr>
          <a:xfrm flipH="1">
            <a:off x="260908" y="5316641"/>
            <a:ext cx="11701444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olid"/>
            <a:head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: Rounded Corners 127">
            <a:extLst>
              <a:ext uri="{FF2B5EF4-FFF2-40B4-BE49-F238E27FC236}">
                <a16:creationId xmlns:a16="http://schemas.microsoft.com/office/drawing/2014/main" xmlns="" id="{8CC3FA49-C1B4-4819-A7BA-1C162A40504E}"/>
              </a:ext>
            </a:extLst>
          </p:cNvPr>
          <p:cNvSpPr/>
          <p:nvPr/>
        </p:nvSpPr>
        <p:spPr>
          <a:xfrm>
            <a:off x="115086" y="695839"/>
            <a:ext cx="1439861" cy="831881"/>
          </a:xfrm>
          <a:prstGeom prst="roundRect">
            <a:avLst>
              <a:gd name="adj" fmla="val 9034"/>
            </a:avLst>
          </a:prstGeom>
          <a:solidFill>
            <a:schemeClr val="bg1"/>
          </a:soli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363" algn="ctr"/>
            <a:endParaRPr lang="ru-RU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1E231DC6-A8E5-659E-9D72-B0DE2BE64792}"/>
              </a:ext>
            </a:extLst>
          </p:cNvPr>
          <p:cNvSpPr txBox="1"/>
          <p:nvPr/>
        </p:nvSpPr>
        <p:spPr>
          <a:xfrm>
            <a:off x="20080" y="970898"/>
            <a:ext cx="156537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ЖҰЖ 46-т. </a:t>
            </a:r>
            <a:endParaRPr lang="ru-RU" sz="12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1842398" y="6645578"/>
            <a:ext cx="349823" cy="23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33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ru-RU" sz="9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72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Google Shape;124;g228b3f49665_0_0"/>
          <p:cNvCxnSpPr>
            <a:cxnSpLocks/>
            <a:stCxn id="5" idx="2"/>
          </p:cNvCxnSpPr>
          <p:nvPr/>
        </p:nvCxnSpPr>
        <p:spPr bwMode="auto">
          <a:xfrm>
            <a:off x="6096000" y="1046163"/>
            <a:ext cx="49213" cy="5383212"/>
          </a:xfrm>
          <a:prstGeom prst="straightConnector1">
            <a:avLst/>
          </a:prstGeom>
          <a:noFill/>
          <a:ln w="38100">
            <a:solidFill>
              <a:srgbClr val="BFBFBF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Google Shape;126;g228b3f49665_0_0"/>
          <p:cNvSpPr txBox="1">
            <a:spLocks noChangeArrowheads="1"/>
          </p:cNvSpPr>
          <p:nvPr/>
        </p:nvSpPr>
        <p:spPr bwMode="auto">
          <a:xfrm>
            <a:off x="896938" y="911225"/>
            <a:ext cx="4408487" cy="1477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/>
            <a:r>
              <a:rPr lang="ru-RU" altLang="ru-RU" sz="1800" b="1" dirty="0" smtClean="0"/>
              <a:t>ОҚЫТУДЫҢ ИННОВАЦИЯЛЫҚ ӘДІСТЕРІ</a:t>
            </a:r>
          </a:p>
          <a:p>
            <a:pPr algn="ctr"/>
            <a:r>
              <a:rPr lang="ru-RU" altLang="ru-RU" sz="1600" dirty="0" err="1"/>
              <a:t>білім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алушылардың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танымдық</a:t>
            </a:r>
            <a:r>
              <a:rPr lang="ru-RU" altLang="ru-RU" sz="1600" dirty="0"/>
              <a:t>, </a:t>
            </a:r>
            <a:r>
              <a:rPr lang="ru-RU" altLang="ru-RU" sz="1600" dirty="0" err="1"/>
              <a:t>коммуникативтік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және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жеке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іс-әрекеттерін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дамытуға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мүмкіндік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беретін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тәсілдер</a:t>
            </a:r>
            <a:endParaRPr lang="ru-RU" altLang="ru-RU" sz="1200" dirty="0"/>
          </a:p>
        </p:txBody>
      </p:sp>
      <p:sp>
        <p:nvSpPr>
          <p:cNvPr id="4" name="Google Shape;127;g228b3f49665_0_0"/>
          <p:cNvSpPr txBox="1">
            <a:spLocks noChangeArrowheads="1"/>
          </p:cNvSpPr>
          <p:nvPr/>
        </p:nvSpPr>
        <p:spPr bwMode="auto">
          <a:xfrm>
            <a:off x="6597650" y="973138"/>
            <a:ext cx="4884738" cy="1708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/>
            <a:r>
              <a:rPr lang="ru-RU" sz="1800" b="1" dirty="0" smtClean="0"/>
              <a:t>ЦИФРЛЫҚ ФОРМАТ</a:t>
            </a:r>
          </a:p>
          <a:p>
            <a:pPr algn="ctr"/>
            <a:r>
              <a:rPr lang="ru-RU" altLang="ru-RU" sz="1700" dirty="0" smtClean="0"/>
              <a:t> </a:t>
            </a:r>
            <a:r>
              <a:rPr lang="ru-RU" altLang="ru-RU" sz="1600" dirty="0" err="1"/>
              <a:t>қашықтықтан</a:t>
            </a:r>
            <a:r>
              <a:rPr lang="ru-RU" altLang="ru-RU" sz="1600" dirty="0"/>
              <a:t> да, </a:t>
            </a:r>
            <a:r>
              <a:rPr lang="ru-RU" altLang="ru-RU" sz="1600" dirty="0" err="1"/>
              <a:t>тікелей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білім</a:t>
            </a:r>
            <a:r>
              <a:rPr lang="ru-RU" altLang="ru-RU" sz="1600" dirty="0"/>
              <a:t> беру </a:t>
            </a:r>
            <a:r>
              <a:rPr lang="ru-RU" altLang="ru-RU" sz="1600" dirty="0" err="1"/>
              <a:t>ұйымдарында</a:t>
            </a:r>
            <a:r>
              <a:rPr lang="ru-RU" altLang="ru-RU" sz="1600" dirty="0"/>
              <a:t> да </a:t>
            </a:r>
            <a:r>
              <a:rPr lang="ru-RU" altLang="ru-RU" sz="1600" dirty="0" err="1"/>
              <a:t>оқыту</a:t>
            </a:r>
            <a:r>
              <a:rPr lang="ru-RU" altLang="ru-RU" sz="1600" dirty="0"/>
              <a:t> </a:t>
            </a:r>
            <a:r>
              <a:rPr lang="ru-RU" altLang="ru-RU" sz="1600" dirty="0" err="1"/>
              <a:t>үшін</a:t>
            </a:r>
            <a:r>
              <a:rPr lang="ru-RU" altLang="ru-RU" sz="1600" dirty="0"/>
              <a:t> </a:t>
            </a:r>
            <a:r>
              <a:rPr lang="ru-RU" altLang="ru-RU" sz="1600" dirty="0" err="1"/>
              <a:t>әртүрлі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бағдарламаларды</a:t>
            </a:r>
            <a:r>
              <a:rPr lang="ru-RU" altLang="ru-RU" sz="1600" dirty="0"/>
              <a:t>, </a:t>
            </a:r>
            <a:r>
              <a:rPr lang="ru-RU" altLang="ru-RU" sz="1600" dirty="0" err="1"/>
              <a:t>қосымшаларды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және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басқа</a:t>
            </a:r>
            <a:r>
              <a:rPr lang="ru-RU" altLang="ru-RU" sz="1600" dirty="0"/>
              <a:t> да </a:t>
            </a:r>
            <a:r>
              <a:rPr lang="ru-RU" altLang="ru-RU" sz="1600" dirty="0" err="1"/>
              <a:t>цифрлық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ресурстарды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пайдалануды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көздейтін</a:t>
            </a:r>
            <a:r>
              <a:rPr lang="ru-RU" altLang="ru-RU" sz="1600" dirty="0"/>
              <a:t> формат</a:t>
            </a:r>
            <a:endParaRPr lang="ru-RU" altLang="ru-RU" sz="1200" dirty="0"/>
          </a:p>
        </p:txBody>
      </p:sp>
      <p:sp>
        <p:nvSpPr>
          <p:cNvPr id="5" name="Google Shape;125;g228b3f49665_0_0"/>
          <p:cNvSpPr>
            <a:spLocks noChangeArrowheads="1"/>
          </p:cNvSpPr>
          <p:nvPr/>
        </p:nvSpPr>
        <p:spPr bwMode="auto">
          <a:xfrm>
            <a:off x="0" y="46038"/>
            <a:ext cx="121920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2400"/>
            </a:pPr>
            <a:endParaRPr lang="ru-RU" altLang="ru-RU" dirty="0"/>
          </a:p>
        </p:txBody>
      </p:sp>
      <p:sp>
        <p:nvSpPr>
          <p:cNvPr id="6" name="Google Shape;128;g228b3f49665_0_0"/>
          <p:cNvSpPr/>
          <p:nvPr/>
        </p:nvSpPr>
        <p:spPr>
          <a:xfrm>
            <a:off x="395288" y="2763838"/>
            <a:ext cx="5354637" cy="458787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4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7" name="Google Shape;129;g228b3f49665_0_0"/>
          <p:cNvSpPr txBox="1">
            <a:spLocks noChangeArrowheads="1"/>
          </p:cNvSpPr>
          <p:nvPr/>
        </p:nvSpPr>
        <p:spPr bwMode="auto">
          <a:xfrm>
            <a:off x="433388" y="2784475"/>
            <a:ext cx="49911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500"/>
            </a:pPr>
            <a:r>
              <a:rPr lang="ru-RU" altLang="ru-RU" sz="1500" b="1" dirty="0" err="1">
                <a:solidFill>
                  <a:srgbClr val="00682F"/>
                </a:solidFill>
              </a:rPr>
              <a:t>Даралау</a:t>
            </a:r>
            <a:r>
              <a:rPr lang="ru-RU" altLang="ru-RU" sz="1500" b="1" dirty="0">
                <a:solidFill>
                  <a:srgbClr val="00682F"/>
                </a:solidFill>
              </a:rPr>
              <a:t> </a:t>
            </a:r>
            <a:r>
              <a:rPr lang="ru-RU" altLang="ru-RU" sz="1500" b="1" dirty="0" err="1">
                <a:solidFill>
                  <a:srgbClr val="00682F"/>
                </a:solidFill>
              </a:rPr>
              <a:t>және</a:t>
            </a:r>
            <a:r>
              <a:rPr lang="ru-RU" altLang="ru-RU" sz="1500" b="1" dirty="0">
                <a:solidFill>
                  <a:srgbClr val="00682F"/>
                </a:solidFill>
              </a:rPr>
              <a:t> </a:t>
            </a:r>
            <a:r>
              <a:rPr lang="ru-RU" altLang="ru-RU" sz="1500" b="1" dirty="0" err="1" smtClean="0">
                <a:solidFill>
                  <a:srgbClr val="00682F"/>
                </a:solidFill>
              </a:rPr>
              <a:t>бейінді</a:t>
            </a:r>
            <a:r>
              <a:rPr lang="ru-RU" altLang="ru-RU" sz="1500" b="1" dirty="0" smtClean="0">
                <a:solidFill>
                  <a:srgbClr val="00682F"/>
                </a:solidFill>
              </a:rPr>
              <a:t> </a:t>
            </a:r>
            <a:r>
              <a:rPr lang="ru-RU" altLang="ru-RU" sz="1500" b="1" dirty="0" err="1" smtClean="0">
                <a:solidFill>
                  <a:srgbClr val="00682F"/>
                </a:solidFill>
              </a:rPr>
              <a:t>оқыту</a:t>
            </a:r>
            <a:endParaRPr lang="ru-RU" altLang="ru-RU" sz="1500" b="1" dirty="0">
              <a:solidFill>
                <a:srgbClr val="00682F"/>
              </a:solidFill>
            </a:endParaRPr>
          </a:p>
        </p:txBody>
      </p:sp>
      <p:sp>
        <p:nvSpPr>
          <p:cNvPr id="8" name="Google Shape;130;g228b3f49665_0_0"/>
          <p:cNvSpPr/>
          <p:nvPr/>
        </p:nvSpPr>
        <p:spPr>
          <a:xfrm>
            <a:off x="395288" y="4824413"/>
            <a:ext cx="5353050" cy="458787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4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9" name="Google Shape;132;g228b3f49665_0_0"/>
          <p:cNvSpPr/>
          <p:nvPr/>
        </p:nvSpPr>
        <p:spPr>
          <a:xfrm>
            <a:off x="395288" y="5441950"/>
            <a:ext cx="5353050" cy="447675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4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0" name="Google Shape;133;g228b3f49665_0_0"/>
          <p:cNvSpPr txBox="1">
            <a:spLocks noChangeArrowheads="1"/>
          </p:cNvSpPr>
          <p:nvPr/>
        </p:nvSpPr>
        <p:spPr bwMode="auto">
          <a:xfrm>
            <a:off x="447675" y="5465763"/>
            <a:ext cx="497681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500"/>
            </a:pPr>
            <a:r>
              <a:rPr lang="ru-RU" altLang="ru-RU" sz="1500" b="1" dirty="0" err="1">
                <a:solidFill>
                  <a:srgbClr val="00682F"/>
                </a:solidFill>
              </a:rPr>
              <a:t>Төңкерілген</a:t>
            </a:r>
            <a:r>
              <a:rPr lang="ru-RU" altLang="ru-RU" sz="1500" b="1" dirty="0">
                <a:solidFill>
                  <a:srgbClr val="00682F"/>
                </a:solidFill>
              </a:rPr>
              <a:t> </a:t>
            </a:r>
            <a:r>
              <a:rPr lang="ru-RU" altLang="ru-RU" sz="1500" b="1" dirty="0" err="1">
                <a:solidFill>
                  <a:srgbClr val="00682F"/>
                </a:solidFill>
              </a:rPr>
              <a:t>сынып</a:t>
            </a:r>
            <a:endParaRPr lang="ru-RU" altLang="ru-RU" sz="1500" b="1" dirty="0">
              <a:solidFill>
                <a:srgbClr val="00682F"/>
              </a:solidFill>
            </a:endParaRPr>
          </a:p>
        </p:txBody>
      </p:sp>
      <p:sp>
        <p:nvSpPr>
          <p:cNvPr id="11" name="Google Shape;134;g228b3f49665_0_0"/>
          <p:cNvSpPr/>
          <p:nvPr/>
        </p:nvSpPr>
        <p:spPr>
          <a:xfrm>
            <a:off x="395288" y="3438525"/>
            <a:ext cx="5353050" cy="484188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4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2" name="Google Shape;135;g228b3f49665_0_0"/>
          <p:cNvSpPr/>
          <p:nvPr/>
        </p:nvSpPr>
        <p:spPr>
          <a:xfrm>
            <a:off x="395288" y="6013450"/>
            <a:ext cx="5353050" cy="415925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4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3" name="Google Shape;136;g228b3f49665_0_0"/>
          <p:cNvSpPr txBox="1">
            <a:spLocks noChangeArrowheads="1"/>
          </p:cNvSpPr>
          <p:nvPr/>
        </p:nvSpPr>
        <p:spPr bwMode="auto">
          <a:xfrm>
            <a:off x="447676" y="6013450"/>
            <a:ext cx="5145088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500"/>
            </a:pPr>
            <a:r>
              <a:rPr lang="ru-RU" altLang="ru-RU" sz="1500" b="1" dirty="0" err="1" smtClean="0">
                <a:solidFill>
                  <a:srgbClr val="00682F"/>
                </a:solidFill>
              </a:rPr>
              <a:t>Ойын</a:t>
            </a:r>
            <a:r>
              <a:rPr lang="ru-RU" altLang="ru-RU" sz="1500" b="1" dirty="0" smtClean="0">
                <a:solidFill>
                  <a:srgbClr val="00682F"/>
                </a:solidFill>
              </a:rPr>
              <a:t> </a:t>
            </a:r>
            <a:r>
              <a:rPr lang="ru-RU" altLang="ru-RU" sz="1500" b="1" dirty="0" err="1" smtClean="0">
                <a:solidFill>
                  <a:srgbClr val="00682F"/>
                </a:solidFill>
              </a:rPr>
              <a:t>элементтерімен</a:t>
            </a:r>
            <a:r>
              <a:rPr lang="ru-RU" altLang="ru-RU" sz="1500" b="1" dirty="0" smtClean="0">
                <a:solidFill>
                  <a:srgbClr val="00682F"/>
                </a:solidFill>
              </a:rPr>
              <a:t> </a:t>
            </a:r>
            <a:r>
              <a:rPr lang="ru-RU" altLang="ru-RU" sz="1500" b="1" dirty="0" err="1">
                <a:solidFill>
                  <a:srgbClr val="00682F"/>
                </a:solidFill>
              </a:rPr>
              <a:t>оқыту</a:t>
            </a:r>
            <a:r>
              <a:rPr lang="ru-RU" altLang="ru-RU" sz="1500" b="1" dirty="0">
                <a:solidFill>
                  <a:srgbClr val="00682F"/>
                </a:solidFill>
              </a:rPr>
              <a:t> (</a:t>
            </a:r>
            <a:r>
              <a:rPr lang="en-US" altLang="ru-RU" sz="1500" b="1" dirty="0">
                <a:solidFill>
                  <a:srgbClr val="00682F"/>
                </a:solidFill>
              </a:rPr>
              <a:t>edutainment)</a:t>
            </a:r>
            <a:endParaRPr lang="ru-RU" altLang="ru-RU" sz="1500" b="1" dirty="0">
              <a:solidFill>
                <a:srgbClr val="00682F"/>
              </a:solidFill>
            </a:endParaRPr>
          </a:p>
        </p:txBody>
      </p:sp>
      <p:sp>
        <p:nvSpPr>
          <p:cNvPr id="14" name="Google Shape;137;g228b3f49665_0_0"/>
          <p:cNvSpPr/>
          <p:nvPr/>
        </p:nvSpPr>
        <p:spPr>
          <a:xfrm>
            <a:off x="6492875" y="2751138"/>
            <a:ext cx="5137150" cy="471487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4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5" name="Google Shape;138;g228b3f49665_0_0"/>
          <p:cNvSpPr txBox="1">
            <a:spLocks noChangeArrowheads="1"/>
          </p:cNvSpPr>
          <p:nvPr/>
        </p:nvSpPr>
        <p:spPr bwMode="auto">
          <a:xfrm>
            <a:off x="6551613" y="2784475"/>
            <a:ext cx="4884737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500"/>
            </a:pPr>
            <a:r>
              <a:rPr lang="ru-RU" altLang="ru-RU" sz="1500" b="1" dirty="0" err="1" smtClean="0">
                <a:solidFill>
                  <a:srgbClr val="00682F"/>
                </a:solidFill>
              </a:rPr>
              <a:t>Цифрлық</a:t>
            </a:r>
            <a:r>
              <a:rPr lang="ru-RU" altLang="ru-RU" sz="1500" b="1" dirty="0" smtClean="0">
                <a:solidFill>
                  <a:srgbClr val="00682F"/>
                </a:solidFill>
              </a:rPr>
              <a:t> </a:t>
            </a:r>
            <a:r>
              <a:rPr lang="ru-RU" altLang="ru-RU" sz="1500" b="1" dirty="0" err="1">
                <a:solidFill>
                  <a:srgbClr val="00682F"/>
                </a:solidFill>
              </a:rPr>
              <a:t>оқулық</a:t>
            </a:r>
            <a:endParaRPr lang="ru-RU" altLang="ru-RU" sz="1500" b="1" dirty="0">
              <a:solidFill>
                <a:srgbClr val="00682F"/>
              </a:solidFill>
            </a:endParaRPr>
          </a:p>
        </p:txBody>
      </p:sp>
      <p:sp>
        <p:nvSpPr>
          <p:cNvPr id="16" name="Google Shape;139;g228b3f49665_0_0"/>
          <p:cNvSpPr/>
          <p:nvPr/>
        </p:nvSpPr>
        <p:spPr>
          <a:xfrm>
            <a:off x="6491288" y="3454400"/>
            <a:ext cx="5138737" cy="471488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4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7" name="Google Shape;140;g228b3f49665_0_0"/>
          <p:cNvSpPr txBox="1">
            <a:spLocks noChangeArrowheads="1"/>
          </p:cNvSpPr>
          <p:nvPr/>
        </p:nvSpPr>
        <p:spPr bwMode="auto">
          <a:xfrm>
            <a:off x="6551613" y="3492500"/>
            <a:ext cx="489585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500"/>
            </a:pPr>
            <a:r>
              <a:rPr lang="ru-RU" altLang="ru-RU" sz="1500" b="1" dirty="0" err="1" smtClean="0">
                <a:solidFill>
                  <a:srgbClr val="00682F"/>
                </a:solidFill>
              </a:rPr>
              <a:t>Цифрлық</a:t>
            </a:r>
            <a:r>
              <a:rPr lang="ru-RU" altLang="ru-RU" sz="1500" b="1" dirty="0">
                <a:solidFill>
                  <a:srgbClr val="00682F"/>
                </a:solidFill>
              </a:rPr>
              <a:t> </a:t>
            </a:r>
            <a:r>
              <a:rPr lang="ru-RU" altLang="ru-RU" sz="1500" b="1" dirty="0" err="1">
                <a:solidFill>
                  <a:srgbClr val="00682F"/>
                </a:solidFill>
              </a:rPr>
              <a:t>білім</a:t>
            </a:r>
            <a:r>
              <a:rPr lang="ru-RU" altLang="ru-RU" sz="1500" b="1" dirty="0">
                <a:solidFill>
                  <a:srgbClr val="00682F"/>
                </a:solidFill>
              </a:rPr>
              <a:t> беру </a:t>
            </a:r>
            <a:r>
              <a:rPr lang="ru-RU" altLang="ru-RU" sz="1500" b="1" dirty="0" err="1">
                <a:solidFill>
                  <a:srgbClr val="00682F"/>
                </a:solidFill>
              </a:rPr>
              <a:t>ресурстары</a:t>
            </a:r>
            <a:endParaRPr lang="ru-RU" altLang="ru-RU" sz="1500" b="1" dirty="0">
              <a:solidFill>
                <a:srgbClr val="00682F"/>
              </a:solidFill>
            </a:endParaRPr>
          </a:p>
        </p:txBody>
      </p:sp>
      <p:sp>
        <p:nvSpPr>
          <p:cNvPr id="18" name="Google Shape;141;g228b3f49665_0_0"/>
          <p:cNvSpPr/>
          <p:nvPr/>
        </p:nvSpPr>
        <p:spPr>
          <a:xfrm>
            <a:off x="6491288" y="6013450"/>
            <a:ext cx="5138737" cy="415925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4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9" name="Google Shape;142;g228b3f49665_0_0"/>
          <p:cNvSpPr txBox="1">
            <a:spLocks noChangeArrowheads="1"/>
          </p:cNvSpPr>
          <p:nvPr/>
        </p:nvSpPr>
        <p:spPr bwMode="auto">
          <a:xfrm>
            <a:off x="6550025" y="6013450"/>
            <a:ext cx="49625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500"/>
            </a:pPr>
            <a:r>
              <a:rPr lang="ru-RU" altLang="ru-RU" sz="1500" b="1" dirty="0" err="1">
                <a:solidFill>
                  <a:srgbClr val="00682F"/>
                </a:solidFill>
              </a:rPr>
              <a:t>Әлеуметтік</a:t>
            </a:r>
            <a:r>
              <a:rPr lang="ru-RU" altLang="ru-RU" sz="1500" b="1" dirty="0">
                <a:solidFill>
                  <a:srgbClr val="00682F"/>
                </a:solidFill>
              </a:rPr>
              <a:t> медиа </a:t>
            </a:r>
            <a:r>
              <a:rPr lang="ru-RU" altLang="ru-RU" sz="1500" b="1" dirty="0" err="1">
                <a:solidFill>
                  <a:srgbClr val="00682F"/>
                </a:solidFill>
              </a:rPr>
              <a:t>арқылы</a:t>
            </a:r>
            <a:r>
              <a:rPr lang="ru-RU" altLang="ru-RU" sz="1500" b="1" dirty="0">
                <a:solidFill>
                  <a:srgbClr val="00682F"/>
                </a:solidFill>
              </a:rPr>
              <a:t> </a:t>
            </a:r>
            <a:r>
              <a:rPr lang="ru-RU" altLang="ru-RU" sz="1500" b="1" dirty="0" err="1">
                <a:solidFill>
                  <a:srgbClr val="00682F"/>
                </a:solidFill>
              </a:rPr>
              <a:t>оқыту</a:t>
            </a:r>
            <a:endParaRPr lang="ru-RU" altLang="ru-RU" sz="1500" b="1" dirty="0">
              <a:solidFill>
                <a:srgbClr val="00682F"/>
              </a:solidFill>
            </a:endParaRPr>
          </a:p>
        </p:txBody>
      </p:sp>
      <p:sp>
        <p:nvSpPr>
          <p:cNvPr id="20" name="Google Shape;143;g228b3f49665_0_0"/>
          <p:cNvSpPr/>
          <p:nvPr/>
        </p:nvSpPr>
        <p:spPr>
          <a:xfrm>
            <a:off x="6491288" y="4789488"/>
            <a:ext cx="5138737" cy="471487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4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21" name="Google Shape;144;g228b3f49665_0_0"/>
          <p:cNvSpPr txBox="1">
            <a:spLocks noChangeArrowheads="1"/>
          </p:cNvSpPr>
          <p:nvPr/>
        </p:nvSpPr>
        <p:spPr bwMode="auto">
          <a:xfrm>
            <a:off x="6551613" y="4818063"/>
            <a:ext cx="4027487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500"/>
            </a:pPr>
            <a:r>
              <a:rPr lang="ru-RU" altLang="ru-RU" sz="1500" b="1" dirty="0" err="1" smtClean="0">
                <a:solidFill>
                  <a:srgbClr val="00682F"/>
                </a:solidFill>
              </a:rPr>
              <a:t>Виртуалды</a:t>
            </a:r>
            <a:r>
              <a:rPr lang="ru-RU" altLang="ru-RU" sz="1500" b="1" dirty="0" smtClean="0">
                <a:solidFill>
                  <a:srgbClr val="00682F"/>
                </a:solidFill>
              </a:rPr>
              <a:t> </a:t>
            </a:r>
            <a:r>
              <a:rPr lang="ru-RU" altLang="ru-RU" sz="1500" b="1" dirty="0" err="1" smtClean="0">
                <a:solidFill>
                  <a:srgbClr val="00682F"/>
                </a:solidFill>
              </a:rPr>
              <a:t>сабақтар</a:t>
            </a:r>
            <a:endParaRPr lang="ru-RU" altLang="ru-RU" sz="1500" b="1" dirty="0">
              <a:solidFill>
                <a:srgbClr val="00682F"/>
              </a:solidFill>
            </a:endParaRPr>
          </a:p>
        </p:txBody>
      </p:sp>
      <p:sp>
        <p:nvSpPr>
          <p:cNvPr id="22" name="Google Shape;147;g228b3f49665_0_0"/>
          <p:cNvSpPr/>
          <p:nvPr/>
        </p:nvSpPr>
        <p:spPr>
          <a:xfrm>
            <a:off x="6491288" y="5405438"/>
            <a:ext cx="5132387" cy="471487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4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23" name="Google Shape;148;g228b3f49665_0_0"/>
          <p:cNvSpPr/>
          <p:nvPr/>
        </p:nvSpPr>
        <p:spPr>
          <a:xfrm>
            <a:off x="395288" y="4138613"/>
            <a:ext cx="5353050" cy="485775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4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24" name="Google Shape;149;g228b3f49665_0_0"/>
          <p:cNvSpPr txBox="1">
            <a:spLocks noChangeArrowheads="1"/>
          </p:cNvSpPr>
          <p:nvPr/>
        </p:nvSpPr>
        <p:spPr bwMode="auto">
          <a:xfrm>
            <a:off x="6551613" y="5441950"/>
            <a:ext cx="467995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500"/>
            </a:pPr>
            <a:r>
              <a:rPr lang="ru-RU" altLang="ru-RU" sz="1500" b="1" dirty="0" err="1" smtClean="0">
                <a:solidFill>
                  <a:srgbClr val="00682F"/>
                </a:solidFill>
              </a:rPr>
              <a:t>Stream-сабақтар</a:t>
            </a:r>
            <a:r>
              <a:rPr lang="ru-RU" altLang="ru-RU" sz="1500" b="1" dirty="0" smtClean="0">
                <a:solidFill>
                  <a:srgbClr val="00682F"/>
                </a:solidFill>
              </a:rPr>
              <a:t> </a:t>
            </a:r>
            <a:r>
              <a:rPr lang="ru-RU" altLang="ru-RU" sz="1500" b="1" dirty="0">
                <a:solidFill>
                  <a:srgbClr val="00682F"/>
                </a:solidFill>
              </a:rPr>
              <a:t>(</a:t>
            </a:r>
            <a:r>
              <a:rPr lang="ru-RU" altLang="ru-RU" sz="1500" b="1" dirty="0" err="1">
                <a:solidFill>
                  <a:srgbClr val="00682F"/>
                </a:solidFill>
              </a:rPr>
              <a:t>live</a:t>
            </a:r>
            <a:r>
              <a:rPr lang="ru-RU" altLang="ru-RU" sz="1500" b="1" dirty="0">
                <a:solidFill>
                  <a:srgbClr val="00682F"/>
                </a:solidFill>
              </a:rPr>
              <a:t>)</a:t>
            </a:r>
          </a:p>
        </p:txBody>
      </p:sp>
      <p:sp>
        <p:nvSpPr>
          <p:cNvPr id="25" name="Google Shape;150;g228b3f49665_0_0"/>
          <p:cNvSpPr txBox="1">
            <a:spLocks noChangeArrowheads="1"/>
          </p:cNvSpPr>
          <p:nvPr/>
        </p:nvSpPr>
        <p:spPr bwMode="auto">
          <a:xfrm>
            <a:off x="447675" y="3478213"/>
            <a:ext cx="3754438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500"/>
            </a:pPr>
            <a:r>
              <a:rPr lang="ru-RU" altLang="ru-RU" sz="1500" b="1" dirty="0" err="1">
                <a:solidFill>
                  <a:srgbClr val="00682F"/>
                </a:solidFill>
              </a:rPr>
              <a:t>Аралас</a:t>
            </a:r>
            <a:r>
              <a:rPr lang="ru-RU" altLang="ru-RU" sz="1500" b="1" dirty="0">
                <a:solidFill>
                  <a:srgbClr val="00682F"/>
                </a:solidFill>
              </a:rPr>
              <a:t> (</a:t>
            </a:r>
            <a:r>
              <a:rPr lang="ru-RU" altLang="ru-RU" sz="1500" b="1" dirty="0" err="1">
                <a:solidFill>
                  <a:srgbClr val="00682F"/>
                </a:solidFill>
              </a:rPr>
              <a:t>гибридті</a:t>
            </a:r>
            <a:r>
              <a:rPr lang="ru-RU" altLang="ru-RU" sz="1500" b="1" dirty="0">
                <a:solidFill>
                  <a:srgbClr val="00682F"/>
                </a:solidFill>
              </a:rPr>
              <a:t>) </a:t>
            </a:r>
            <a:r>
              <a:rPr lang="ru-RU" altLang="ru-RU" sz="1500" b="1" dirty="0" err="1">
                <a:solidFill>
                  <a:srgbClr val="00682F"/>
                </a:solidFill>
              </a:rPr>
              <a:t>оқыту</a:t>
            </a:r>
            <a:endParaRPr lang="ru-RU" altLang="ru-RU" sz="1500" b="1" dirty="0">
              <a:solidFill>
                <a:srgbClr val="00682F"/>
              </a:solidFill>
            </a:endParaRPr>
          </a:p>
        </p:txBody>
      </p:sp>
      <p:sp>
        <p:nvSpPr>
          <p:cNvPr id="26" name="Google Shape;151;g228b3f49665_0_0"/>
          <p:cNvSpPr txBox="1">
            <a:spLocks noChangeArrowheads="1"/>
          </p:cNvSpPr>
          <p:nvPr/>
        </p:nvSpPr>
        <p:spPr bwMode="auto">
          <a:xfrm>
            <a:off x="447675" y="4181475"/>
            <a:ext cx="5145088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500"/>
            </a:pPr>
            <a:r>
              <a:rPr lang="ru-RU" altLang="ru-RU" sz="1500" b="1" dirty="0" err="1">
                <a:solidFill>
                  <a:srgbClr val="00682F"/>
                </a:solidFill>
              </a:rPr>
              <a:t>Синхронды</a:t>
            </a:r>
            <a:r>
              <a:rPr lang="ru-RU" altLang="ru-RU" sz="1500" b="1" dirty="0">
                <a:solidFill>
                  <a:srgbClr val="00682F"/>
                </a:solidFill>
              </a:rPr>
              <a:t> </a:t>
            </a:r>
            <a:r>
              <a:rPr lang="ru-RU" altLang="ru-RU" sz="1500" b="1" dirty="0" err="1">
                <a:solidFill>
                  <a:srgbClr val="00682F"/>
                </a:solidFill>
              </a:rPr>
              <a:t>және</a:t>
            </a:r>
            <a:r>
              <a:rPr lang="ru-RU" altLang="ru-RU" sz="1500" b="1" dirty="0">
                <a:solidFill>
                  <a:srgbClr val="00682F"/>
                </a:solidFill>
              </a:rPr>
              <a:t> </a:t>
            </a:r>
            <a:r>
              <a:rPr lang="ru-RU" altLang="ru-RU" sz="1500" b="1" dirty="0" err="1">
                <a:solidFill>
                  <a:srgbClr val="00682F"/>
                </a:solidFill>
              </a:rPr>
              <a:t>асинхронды</a:t>
            </a:r>
            <a:r>
              <a:rPr lang="ru-RU" altLang="ru-RU" sz="1500" b="1" dirty="0">
                <a:solidFill>
                  <a:srgbClr val="00682F"/>
                </a:solidFill>
              </a:rPr>
              <a:t> </a:t>
            </a:r>
            <a:r>
              <a:rPr lang="ru-RU" altLang="ru-RU" sz="1500" b="1" dirty="0" err="1">
                <a:solidFill>
                  <a:srgbClr val="00682F"/>
                </a:solidFill>
              </a:rPr>
              <a:t>оқыту</a:t>
            </a:r>
            <a:r>
              <a:rPr lang="ru-RU" altLang="ru-RU" sz="1500" b="1" dirty="0">
                <a:solidFill>
                  <a:srgbClr val="00682F"/>
                </a:solidFill>
              </a:rPr>
              <a:t> форматы</a:t>
            </a:r>
          </a:p>
        </p:txBody>
      </p:sp>
      <p:sp>
        <p:nvSpPr>
          <p:cNvPr id="27" name="Google Shape;145;g228b3f49665_0_0"/>
          <p:cNvSpPr/>
          <p:nvPr/>
        </p:nvSpPr>
        <p:spPr>
          <a:xfrm>
            <a:off x="6491288" y="4133850"/>
            <a:ext cx="5138737" cy="466725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4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28" name="Google Shape;146;g228b3f49665_0_0"/>
          <p:cNvSpPr txBox="1">
            <a:spLocks noChangeArrowheads="1"/>
          </p:cNvSpPr>
          <p:nvPr/>
        </p:nvSpPr>
        <p:spPr bwMode="auto">
          <a:xfrm>
            <a:off x="6551613" y="4164013"/>
            <a:ext cx="5072062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500"/>
            </a:pPr>
            <a:r>
              <a:rPr lang="ru-RU" altLang="ru-RU" sz="1500" b="1">
                <a:solidFill>
                  <a:srgbClr val="00682F"/>
                </a:solidFill>
              </a:rPr>
              <a:t>Геймификация</a:t>
            </a:r>
          </a:p>
        </p:txBody>
      </p:sp>
      <p:sp>
        <p:nvSpPr>
          <p:cNvPr id="29" name="Google Shape;144;g228b3f49665_0_0"/>
          <p:cNvSpPr txBox="1">
            <a:spLocks noChangeArrowheads="1"/>
          </p:cNvSpPr>
          <p:nvPr/>
        </p:nvSpPr>
        <p:spPr bwMode="auto">
          <a:xfrm>
            <a:off x="447675" y="4852988"/>
            <a:ext cx="4021138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500"/>
            </a:pPr>
            <a:r>
              <a:rPr lang="ru-RU" altLang="ru-RU" sz="1500" b="1" dirty="0" err="1">
                <a:solidFill>
                  <a:srgbClr val="00682F"/>
                </a:solidFill>
              </a:rPr>
              <a:t>Станцияларды</a:t>
            </a:r>
            <a:r>
              <a:rPr lang="ru-RU" altLang="ru-RU" sz="1500" b="1" dirty="0">
                <a:solidFill>
                  <a:srgbClr val="00682F"/>
                </a:solidFill>
              </a:rPr>
              <a:t> </a:t>
            </a:r>
            <a:r>
              <a:rPr lang="ru-RU" altLang="ru-RU" sz="1500" b="1" dirty="0" err="1" smtClean="0">
                <a:solidFill>
                  <a:srgbClr val="00682F"/>
                </a:solidFill>
              </a:rPr>
              <a:t>ротациялау</a:t>
            </a:r>
            <a:endParaRPr lang="ru-RU" altLang="ru-RU" sz="1500" b="1" dirty="0">
              <a:solidFill>
                <a:srgbClr val="00682F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7832FFF4-51D4-48A6-9AFF-0FA5B0376CC2}"/>
              </a:ext>
            </a:extLst>
          </p:cNvPr>
          <p:cNvSpPr txBox="1"/>
          <p:nvPr/>
        </p:nvSpPr>
        <p:spPr>
          <a:xfrm>
            <a:off x="176444" y="92178"/>
            <a:ext cx="1166595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 ПРОЦЕСІН ЦИФРЛАНДЫРУ: </a:t>
            </a:r>
            <a:br>
              <a:rPr lang="ru-RU" sz="20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err="1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оқытудың</a:t>
            </a:r>
            <a:r>
              <a:rPr lang="ru-RU" sz="20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инновациялық</a:t>
            </a:r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тәсілдері</a:t>
            </a:r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цифрлық</a:t>
            </a:r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формат</a:t>
            </a:r>
          </a:p>
          <a:p>
            <a:pPr algn="ctr"/>
            <a:r>
              <a:rPr lang="ru-RU" sz="20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="" xmlns:a16="http://schemas.microsoft.com/office/drawing/2014/main" id="{D95808CA-554B-423B-A1C7-A1007CD6494B}"/>
              </a:ext>
            </a:extLst>
          </p:cNvPr>
          <p:cNvCxnSpPr>
            <a:cxnSpLocks/>
          </p:cNvCxnSpPr>
          <p:nvPr/>
        </p:nvCxnSpPr>
        <p:spPr>
          <a:xfrm flipH="1">
            <a:off x="0" y="853350"/>
            <a:ext cx="12192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1842398" y="6645578"/>
            <a:ext cx="349823" cy="23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33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ru-RU" sz="9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71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25;g228b3f49665_0_0"/>
          <p:cNvSpPr>
            <a:spLocks noChangeArrowheads="1"/>
          </p:cNvSpPr>
          <p:nvPr/>
        </p:nvSpPr>
        <p:spPr bwMode="auto">
          <a:xfrm>
            <a:off x="0" y="46038"/>
            <a:ext cx="121920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2400"/>
            </a:pPr>
            <a:endParaRPr lang="ru-RU" altLang="ru-RU" dirty="0"/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7832FFF4-51D4-48A6-9AFF-0FA5B0376CC2}"/>
              </a:ext>
            </a:extLst>
          </p:cNvPr>
          <p:cNvSpPr txBox="1"/>
          <p:nvPr/>
        </p:nvSpPr>
        <p:spPr>
          <a:xfrm>
            <a:off x="176444" y="92178"/>
            <a:ext cx="1166595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 ПРОЦЕСІН ЦИФРЛАНДЫРУ: </a:t>
            </a:r>
            <a:b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оқытудың</a:t>
            </a:r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инновациялық</a:t>
            </a:r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тәсілдері</a:t>
            </a:r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цифрлық</a:t>
            </a:r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формат</a:t>
            </a:r>
          </a:p>
          <a:p>
            <a:pPr algn="ctr"/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="" xmlns:a16="http://schemas.microsoft.com/office/drawing/2014/main" id="{D95808CA-554B-423B-A1C7-A1007CD6494B}"/>
              </a:ext>
            </a:extLst>
          </p:cNvPr>
          <p:cNvCxnSpPr>
            <a:cxnSpLocks/>
          </p:cNvCxnSpPr>
          <p:nvPr/>
        </p:nvCxnSpPr>
        <p:spPr>
          <a:xfrm flipH="1">
            <a:off x="0" y="853350"/>
            <a:ext cx="12192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Google Shape;157;g1fa1abc381b_3_83"/>
          <p:cNvSpPr>
            <a:spLocks noChangeArrowheads="1"/>
          </p:cNvSpPr>
          <p:nvPr/>
        </p:nvSpPr>
        <p:spPr bwMode="auto">
          <a:xfrm>
            <a:off x="614363" y="3435350"/>
            <a:ext cx="1023937" cy="1023938"/>
          </a:xfrm>
          <a:prstGeom prst="ellipse">
            <a:avLst/>
          </a:prstGeom>
          <a:solidFill>
            <a:srgbClr val="EB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400"/>
            </a:pPr>
            <a:endParaRPr lang="ru-RU" altLang="ru-RU"/>
          </a:p>
        </p:txBody>
      </p:sp>
      <p:sp>
        <p:nvSpPr>
          <p:cNvPr id="33" name="Google Shape;158;g1fa1abc381b_3_83"/>
          <p:cNvSpPr>
            <a:spLocks noChangeArrowheads="1"/>
          </p:cNvSpPr>
          <p:nvPr/>
        </p:nvSpPr>
        <p:spPr bwMode="auto">
          <a:xfrm>
            <a:off x="614363" y="1271588"/>
            <a:ext cx="1023937" cy="1023937"/>
          </a:xfrm>
          <a:prstGeom prst="ellipse">
            <a:avLst/>
          </a:prstGeom>
          <a:solidFill>
            <a:srgbClr val="EB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400"/>
            </a:pPr>
            <a:endParaRPr lang="ru-RU" altLang="ru-RU"/>
          </a:p>
        </p:txBody>
      </p:sp>
      <p:sp>
        <p:nvSpPr>
          <p:cNvPr id="34" name="Google Shape;160;g1fa1abc381b_3_83"/>
          <p:cNvSpPr txBox="1">
            <a:spLocks noChangeArrowheads="1"/>
          </p:cNvSpPr>
          <p:nvPr/>
        </p:nvSpPr>
        <p:spPr bwMode="auto">
          <a:xfrm>
            <a:off x="1938338" y="1289050"/>
            <a:ext cx="10082212" cy="4816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>
              <a:lnSpc>
                <a:spcPct val="115000"/>
              </a:lnSpc>
              <a:spcBef>
                <a:spcPts val="1000"/>
              </a:spcBef>
              <a:buSzPts val="2000"/>
            </a:pPr>
            <a:r>
              <a:rPr lang="ru-RU" altLang="ru-RU" sz="2000" b="1" dirty="0" smtClean="0">
                <a:solidFill>
                  <a:srgbClr val="00682F"/>
                </a:solidFill>
              </a:rPr>
              <a:t>МАҚСАТЫ: </a:t>
            </a:r>
            <a:r>
              <a:rPr lang="ru-RU" altLang="ru-RU" sz="2000" dirty="0" err="1"/>
              <a:t>оқу</a:t>
            </a:r>
            <a:r>
              <a:rPr lang="ru-RU" altLang="ru-RU" sz="2000" dirty="0"/>
              <a:t> </a:t>
            </a:r>
            <a:r>
              <a:rPr lang="ru-RU" altLang="ru-RU" sz="2000" dirty="0" err="1"/>
              <a:t>процесіне</a:t>
            </a:r>
            <a:r>
              <a:rPr lang="ru-RU" altLang="ru-RU" sz="2000" dirty="0"/>
              <a:t> </a:t>
            </a:r>
            <a:r>
              <a:rPr lang="ru-RU" altLang="ru-RU" sz="2000" dirty="0" err="1"/>
              <a:t>цифрлық</a:t>
            </a:r>
            <a:r>
              <a:rPr lang="ru-RU" altLang="ru-RU" sz="2000" dirty="0"/>
              <a:t> </a:t>
            </a:r>
            <a:r>
              <a:rPr lang="ru-RU" altLang="ru-RU" sz="2000" dirty="0" err="1"/>
              <a:t>шешімдерді</a:t>
            </a:r>
            <a:r>
              <a:rPr lang="ru-RU" altLang="ru-RU" sz="2000" dirty="0"/>
              <a:t> </a:t>
            </a:r>
            <a:r>
              <a:rPr lang="ru-RU" altLang="ru-RU" sz="2000" dirty="0" err="1"/>
              <a:t>кеңінен</a:t>
            </a:r>
            <a:r>
              <a:rPr lang="ru-RU" altLang="ru-RU" sz="2000" dirty="0"/>
              <a:t> </a:t>
            </a:r>
            <a:r>
              <a:rPr lang="ru-RU" altLang="ru-RU" sz="2000" dirty="0" err="1"/>
              <a:t>енгізу</a:t>
            </a:r>
            <a:r>
              <a:rPr lang="ru-RU" altLang="ru-RU" sz="2000" dirty="0"/>
              <a:t> </a:t>
            </a:r>
            <a:r>
              <a:rPr lang="ru-RU" altLang="ru-RU" sz="2000" dirty="0" err="1"/>
              <a:t>арқылы</a:t>
            </a:r>
            <a:r>
              <a:rPr lang="ru-RU" altLang="ru-RU" sz="2000" dirty="0"/>
              <a:t> </a:t>
            </a:r>
            <a:r>
              <a:rPr lang="ru-RU" altLang="ru-RU" sz="2000" dirty="0" err="1"/>
              <a:t>білім</a:t>
            </a:r>
            <a:r>
              <a:rPr lang="ru-RU" altLang="ru-RU" sz="2000" dirty="0"/>
              <a:t> беру </a:t>
            </a:r>
            <a:r>
              <a:rPr lang="ru-RU" altLang="ru-RU" sz="2000" dirty="0" err="1"/>
              <a:t>сапасы</a:t>
            </a:r>
            <a:r>
              <a:rPr lang="ru-RU" altLang="ru-RU" sz="2000" dirty="0"/>
              <a:t> мен </a:t>
            </a:r>
            <a:r>
              <a:rPr lang="ru-RU" altLang="ru-RU" sz="2000" dirty="0" err="1"/>
              <a:t>оқыту</a:t>
            </a:r>
            <a:r>
              <a:rPr lang="ru-RU" altLang="ru-RU" sz="2000" dirty="0"/>
              <a:t> </a:t>
            </a:r>
            <a:r>
              <a:rPr lang="ru-RU" altLang="ru-RU" sz="2000" dirty="0" err="1" smtClean="0"/>
              <a:t>тиімділігін</a:t>
            </a:r>
            <a:r>
              <a:rPr lang="ru-RU" altLang="ru-RU" sz="2000" dirty="0" smtClean="0"/>
              <a:t> </a:t>
            </a:r>
            <a:r>
              <a:rPr lang="ru-RU" altLang="ru-RU" sz="2000" dirty="0" err="1" smtClean="0"/>
              <a:t>арттыру</a:t>
            </a:r>
            <a:endParaRPr lang="ru-RU" altLang="ru-RU" sz="2000" dirty="0" smtClean="0"/>
          </a:p>
          <a:p>
            <a:pPr algn="just">
              <a:lnSpc>
                <a:spcPct val="115000"/>
              </a:lnSpc>
              <a:spcBef>
                <a:spcPts val="1000"/>
              </a:spcBef>
              <a:buSzPts val="2000"/>
            </a:pPr>
            <a:endParaRPr lang="ru-RU" altLang="ru-RU" sz="1900" b="1" dirty="0"/>
          </a:p>
          <a:p>
            <a:pPr algn="just" eaLnBrk="1" hangingPunct="1">
              <a:lnSpc>
                <a:spcPct val="115000"/>
              </a:lnSpc>
              <a:spcBef>
                <a:spcPts val="1000"/>
              </a:spcBef>
              <a:buSzPts val="1900"/>
            </a:pPr>
            <a:r>
              <a:rPr lang="ru-RU" altLang="ru-RU" sz="1900" b="1" dirty="0" smtClean="0">
                <a:solidFill>
                  <a:srgbClr val="00682F"/>
                </a:solidFill>
              </a:rPr>
              <a:t>МІНДЕТТЕРІ:</a:t>
            </a:r>
            <a:endParaRPr lang="ru-RU" altLang="ru-RU" sz="1900" b="1" dirty="0">
              <a:solidFill>
                <a:srgbClr val="00682F"/>
              </a:solidFill>
            </a:endParaRPr>
          </a:p>
          <a:p>
            <a:pPr algn="just">
              <a:lnSpc>
                <a:spcPct val="115000"/>
              </a:lnSpc>
              <a:spcBef>
                <a:spcPts val="1000"/>
              </a:spcBef>
              <a:buClrTx/>
              <a:buSzPts val="1200"/>
              <a:buFont typeface="Arial" panose="020B0604020202020204" pitchFamily="34" charset="0"/>
              <a:buChar char="●"/>
            </a:pPr>
            <a:r>
              <a:rPr lang="ru-RU" altLang="ru-RU" sz="1900" b="1" dirty="0"/>
              <a:t> ИНТЕРНЕТ:</a:t>
            </a:r>
            <a:r>
              <a:rPr lang="ru-RU" altLang="ru-RU" sz="1900" dirty="0"/>
              <a:t> </a:t>
            </a:r>
            <a:r>
              <a:rPr lang="ru-RU" altLang="ru-RU" sz="1900" b="1" dirty="0">
                <a:solidFill>
                  <a:srgbClr val="00682F"/>
                </a:solidFill>
              </a:rPr>
              <a:t>100% </a:t>
            </a:r>
            <a:r>
              <a:rPr lang="ru-RU" altLang="ru-RU" sz="1900" dirty="0" err="1"/>
              <a:t>мектептерді</a:t>
            </a:r>
            <a:r>
              <a:rPr lang="ru-RU" altLang="ru-RU" sz="1900" dirty="0"/>
              <a:t> </a:t>
            </a:r>
            <a:r>
              <a:rPr lang="ru-RU" altLang="ru-RU" sz="1900" dirty="0" err="1"/>
              <a:t>жылдам</a:t>
            </a:r>
            <a:r>
              <a:rPr lang="ru-RU" altLang="ru-RU" sz="1900" dirty="0"/>
              <a:t> </a:t>
            </a:r>
            <a:r>
              <a:rPr lang="ru-RU" altLang="ru-RU" sz="1900" dirty="0" err="1"/>
              <a:t>интернетпен</a:t>
            </a:r>
            <a:r>
              <a:rPr lang="ru-RU" altLang="ru-RU" sz="1900" dirty="0"/>
              <a:t> </a:t>
            </a:r>
            <a:r>
              <a:rPr lang="ru-RU" altLang="ru-RU" sz="1900" dirty="0" err="1" smtClean="0"/>
              <a:t>қамту</a:t>
            </a:r>
            <a:endParaRPr lang="ru-RU" altLang="ru-RU" sz="1900" dirty="0" smtClean="0"/>
          </a:p>
          <a:p>
            <a:pPr algn="just">
              <a:lnSpc>
                <a:spcPct val="115000"/>
              </a:lnSpc>
              <a:spcBef>
                <a:spcPts val="1000"/>
              </a:spcBef>
              <a:buClrTx/>
              <a:buSzPts val="1200"/>
              <a:buFont typeface="Arial" panose="020B0604020202020204" pitchFamily="34" charset="0"/>
              <a:buChar char="●"/>
            </a:pPr>
            <a:r>
              <a:rPr lang="ru-RU" altLang="ru-RU" sz="1900" b="1" dirty="0" smtClean="0"/>
              <a:t> ЖАБДЫҚ:</a:t>
            </a:r>
            <a:r>
              <a:rPr lang="ru-RU" altLang="ru-RU" sz="1900" dirty="0"/>
              <a:t> </a:t>
            </a:r>
            <a:r>
              <a:rPr lang="ru-RU" altLang="ru-RU" sz="1900" dirty="0" err="1"/>
              <a:t>мектептерді</a:t>
            </a:r>
            <a:r>
              <a:rPr lang="ru-RU" altLang="ru-RU" sz="1900" dirty="0"/>
              <a:t> </a:t>
            </a:r>
            <a:r>
              <a:rPr lang="ru-RU" altLang="ru-RU" sz="1900" dirty="0" err="1"/>
              <a:t>интерактивті</a:t>
            </a:r>
            <a:r>
              <a:rPr lang="ru-RU" altLang="ru-RU" sz="1900" dirty="0"/>
              <a:t> </a:t>
            </a:r>
            <a:r>
              <a:rPr lang="ru-RU" altLang="ru-RU" sz="1900" dirty="0" err="1"/>
              <a:t>және</a:t>
            </a:r>
            <a:r>
              <a:rPr lang="ru-RU" altLang="ru-RU" sz="1900" dirty="0"/>
              <a:t> </a:t>
            </a:r>
            <a:r>
              <a:rPr lang="ru-RU" altLang="ru-RU" sz="1900" dirty="0" err="1"/>
              <a:t>компьютерлік</a:t>
            </a:r>
            <a:r>
              <a:rPr lang="ru-RU" altLang="ru-RU" sz="1900" dirty="0"/>
              <a:t> </a:t>
            </a:r>
            <a:r>
              <a:rPr lang="ru-RU" altLang="ru-RU" sz="1900" dirty="0" err="1"/>
              <a:t>жабдықтармен</a:t>
            </a:r>
            <a:r>
              <a:rPr lang="ru-RU" altLang="ru-RU" sz="1900" dirty="0"/>
              <a:t> </a:t>
            </a:r>
            <a:r>
              <a:rPr lang="ru-RU" altLang="ru-RU" sz="1900" dirty="0" err="1" smtClean="0"/>
              <a:t>жарақтандыру</a:t>
            </a:r>
            <a:endParaRPr lang="ru-RU" altLang="ru-RU" sz="1900" dirty="0" smtClean="0"/>
          </a:p>
          <a:p>
            <a:pPr algn="just">
              <a:lnSpc>
                <a:spcPct val="115000"/>
              </a:lnSpc>
              <a:spcBef>
                <a:spcPts val="1000"/>
              </a:spcBef>
              <a:buClrTx/>
              <a:buSzPts val="1200"/>
              <a:buFont typeface="Arial" panose="020B0604020202020204" pitchFamily="34" charset="0"/>
              <a:buChar char="●"/>
            </a:pPr>
            <a:r>
              <a:rPr lang="ru-RU" altLang="ru-RU" sz="1900" b="1" dirty="0" smtClean="0"/>
              <a:t> ЦИФРЛЫҚ КОНТЕНТ</a:t>
            </a:r>
            <a:r>
              <a:rPr lang="ru-RU" altLang="ru-RU" sz="1900" b="1" dirty="0"/>
              <a:t>:</a:t>
            </a:r>
            <a:r>
              <a:rPr lang="ru-RU" altLang="ru-RU" sz="1900" dirty="0"/>
              <a:t> </a:t>
            </a:r>
            <a:r>
              <a:rPr lang="ru-RU" altLang="ru-RU" sz="1900" dirty="0" err="1"/>
              <a:t>Оқушылардың</a:t>
            </a:r>
            <a:r>
              <a:rPr lang="ru-RU" altLang="ru-RU" sz="1900" dirty="0"/>
              <a:t> </a:t>
            </a:r>
            <a:r>
              <a:rPr lang="ru-RU" altLang="ru-RU" sz="1900" dirty="0" err="1" smtClean="0"/>
              <a:t>цифрлық</a:t>
            </a:r>
            <a:r>
              <a:rPr lang="ru-RU" altLang="ru-RU" sz="1900" dirty="0" smtClean="0"/>
              <a:t> </a:t>
            </a:r>
            <a:r>
              <a:rPr lang="ru-RU" altLang="ru-RU" sz="1900" dirty="0" err="1" smtClean="0"/>
              <a:t>білім</a:t>
            </a:r>
            <a:r>
              <a:rPr lang="ru-RU" altLang="ru-RU" sz="1900" dirty="0" smtClean="0"/>
              <a:t> </a:t>
            </a:r>
            <a:r>
              <a:rPr lang="ru-RU" altLang="ru-RU" sz="1900" dirty="0" err="1" smtClean="0"/>
              <a:t>ресурстарныа</a:t>
            </a:r>
            <a:r>
              <a:rPr lang="ru-RU" altLang="ru-RU" sz="1900" dirty="0" smtClean="0"/>
              <a:t> </a:t>
            </a:r>
            <a:r>
              <a:rPr lang="ru-RU" altLang="ru-RU" sz="1900" dirty="0" err="1"/>
              <a:t>және</a:t>
            </a:r>
            <a:r>
              <a:rPr lang="ru-RU" altLang="ru-RU" sz="1900" dirty="0"/>
              <a:t> </a:t>
            </a:r>
            <a:r>
              <a:rPr lang="ru-RU" altLang="ru-RU" sz="1900" dirty="0" err="1"/>
              <a:t>цифрлық</a:t>
            </a:r>
            <a:r>
              <a:rPr lang="ru-RU" altLang="ru-RU" sz="1900" dirty="0"/>
              <a:t> </a:t>
            </a:r>
            <a:r>
              <a:rPr lang="ru-RU" altLang="ru-RU" sz="1900" dirty="0" err="1"/>
              <a:t>оқулықтарға</a:t>
            </a:r>
            <a:r>
              <a:rPr lang="ru-RU" altLang="ru-RU" sz="1900" dirty="0"/>
              <a:t> </a:t>
            </a:r>
            <a:r>
              <a:rPr lang="ru-RU" altLang="ru-RU" sz="1900" b="1" dirty="0">
                <a:solidFill>
                  <a:srgbClr val="00682F"/>
                </a:solidFill>
              </a:rPr>
              <a:t>100% </a:t>
            </a:r>
            <a:r>
              <a:rPr lang="ru-RU" altLang="ru-RU" sz="1900" dirty="0" err="1"/>
              <a:t>қолжетімділігі</a:t>
            </a:r>
            <a:endParaRPr lang="ru-RU" altLang="ru-RU" sz="1900" dirty="0"/>
          </a:p>
          <a:p>
            <a:pPr algn="just">
              <a:lnSpc>
                <a:spcPct val="115000"/>
              </a:lnSpc>
              <a:spcBef>
                <a:spcPts val="1000"/>
              </a:spcBef>
              <a:buClrTx/>
              <a:buSzPts val="1200"/>
              <a:buFont typeface="Arial" panose="020B0604020202020204" pitchFamily="34" charset="0"/>
              <a:buChar char="●"/>
            </a:pPr>
            <a:r>
              <a:rPr lang="ru-RU" altLang="ru-RU" sz="1900" b="1" dirty="0" smtClean="0"/>
              <a:t> ҚҰЗЫРЕТТІЛІКТЕР:</a:t>
            </a:r>
            <a:r>
              <a:rPr lang="ru-RU" altLang="ru-RU" sz="1900" dirty="0" smtClean="0"/>
              <a:t> </a:t>
            </a:r>
            <a:r>
              <a:rPr lang="ru-RU" altLang="ru-RU" sz="1900" dirty="0" err="1"/>
              <a:t>Педагогтердің</a:t>
            </a:r>
            <a:r>
              <a:rPr lang="ru-RU" altLang="ru-RU" sz="1900" b="1" dirty="0">
                <a:solidFill>
                  <a:srgbClr val="00682F"/>
                </a:solidFill>
              </a:rPr>
              <a:t> 100% </a:t>
            </a:r>
            <a:r>
              <a:rPr lang="ru-RU" altLang="ru-RU" sz="1900" dirty="0" err="1"/>
              <a:t>цифрлық</a:t>
            </a:r>
            <a:r>
              <a:rPr lang="ru-RU" altLang="ru-RU" sz="1900" dirty="0"/>
              <a:t> </a:t>
            </a:r>
            <a:r>
              <a:rPr lang="ru-RU" altLang="ru-RU" sz="1900" dirty="0" err="1"/>
              <a:t>сауаттылығы</a:t>
            </a:r>
            <a:endParaRPr lang="ru-RU" altLang="ru-RU" sz="1900" dirty="0"/>
          </a:p>
          <a:p>
            <a:pPr algn="just">
              <a:lnSpc>
                <a:spcPct val="115000"/>
              </a:lnSpc>
              <a:spcBef>
                <a:spcPts val="1000"/>
              </a:spcBef>
              <a:buClrTx/>
              <a:buSzPts val="1200"/>
              <a:buFont typeface="Arial" panose="020B0604020202020204" pitchFamily="34" charset="0"/>
              <a:buChar char="●"/>
            </a:pPr>
            <a:r>
              <a:rPr lang="ru-RU" altLang="ru-RU" sz="1900" dirty="0" smtClean="0"/>
              <a:t> </a:t>
            </a:r>
            <a:r>
              <a:rPr lang="ru-RU" altLang="ru-RU" sz="1900" b="1" dirty="0" smtClean="0"/>
              <a:t>ӘДІСТЕМЕ: </a:t>
            </a:r>
            <a:r>
              <a:rPr lang="ru-RU" altLang="ru-RU" sz="1900" dirty="0" err="1"/>
              <a:t>әрбір</a:t>
            </a:r>
            <a:r>
              <a:rPr lang="ru-RU" altLang="ru-RU" sz="1900" dirty="0"/>
              <a:t> </a:t>
            </a:r>
            <a:r>
              <a:rPr lang="ru-RU" altLang="ru-RU" sz="1900" dirty="0" err="1"/>
              <a:t>баланың</a:t>
            </a:r>
            <a:r>
              <a:rPr lang="ru-RU" altLang="ru-RU" sz="1900" dirty="0"/>
              <a:t> </a:t>
            </a:r>
            <a:r>
              <a:rPr lang="ru-RU" altLang="ru-RU" sz="1900" dirty="0" err="1"/>
              <a:t>табысты</a:t>
            </a:r>
            <a:r>
              <a:rPr lang="ru-RU" altLang="ru-RU" sz="1900" dirty="0"/>
              <a:t> </a:t>
            </a:r>
            <a:r>
              <a:rPr lang="ru-RU" altLang="ru-RU" sz="1900" dirty="0" err="1"/>
              <a:t>дамуын</a:t>
            </a:r>
            <a:r>
              <a:rPr lang="ru-RU" altLang="ru-RU" sz="1900" dirty="0"/>
              <a:t> </a:t>
            </a:r>
            <a:r>
              <a:rPr lang="ru-RU" altLang="ru-RU" sz="1900" dirty="0" err="1"/>
              <a:t>қамтамасыз</a:t>
            </a:r>
            <a:r>
              <a:rPr lang="ru-RU" altLang="ru-RU" sz="1900" dirty="0"/>
              <a:t> </a:t>
            </a:r>
            <a:r>
              <a:rPr lang="ru-RU" altLang="ru-RU" sz="1900" dirty="0" err="1"/>
              <a:t>ететін</a:t>
            </a:r>
            <a:r>
              <a:rPr lang="ru-RU" altLang="ru-RU" sz="1900" dirty="0"/>
              <a:t> </a:t>
            </a:r>
            <a:r>
              <a:rPr lang="ru-RU" altLang="ru-RU" sz="1900" dirty="0" err="1"/>
              <a:t>цифрлық</a:t>
            </a:r>
            <a:r>
              <a:rPr lang="ru-RU" altLang="ru-RU" sz="1900" dirty="0"/>
              <a:t> </a:t>
            </a:r>
            <a:r>
              <a:rPr lang="ru-RU" altLang="ru-RU" sz="1900" dirty="0" err="1"/>
              <a:t>білім</a:t>
            </a:r>
            <a:r>
              <a:rPr lang="ru-RU" altLang="ru-RU" sz="1900" dirty="0"/>
              <a:t> беру </a:t>
            </a:r>
            <a:r>
              <a:rPr lang="ru-RU" altLang="ru-RU" sz="1900" dirty="0" err="1"/>
              <a:t>технологиялары</a:t>
            </a:r>
            <a:r>
              <a:rPr lang="ru-RU" altLang="ru-RU" sz="1900" dirty="0"/>
              <a:t> </a:t>
            </a:r>
            <a:r>
              <a:rPr lang="ru-RU" altLang="ru-RU" sz="1900" dirty="0" err="1"/>
              <a:t>арқылы</a:t>
            </a:r>
            <a:r>
              <a:rPr lang="ru-RU" altLang="ru-RU" sz="1900" dirty="0"/>
              <a:t> </a:t>
            </a:r>
            <a:r>
              <a:rPr lang="ru-RU" altLang="ru-RU" sz="1900" dirty="0" err="1"/>
              <a:t>оқытудың</a:t>
            </a:r>
            <a:r>
              <a:rPr lang="ru-RU" altLang="ru-RU" sz="1900" dirty="0"/>
              <a:t> </a:t>
            </a:r>
            <a:r>
              <a:rPr lang="ru-RU" altLang="ru-RU" sz="1900" dirty="0" err="1"/>
              <a:t>жеке</a:t>
            </a:r>
            <a:r>
              <a:rPr lang="ru-RU" altLang="ru-RU" sz="1900" dirty="0"/>
              <a:t> </a:t>
            </a:r>
            <a:r>
              <a:rPr lang="ru-RU" altLang="ru-RU" sz="1900" dirty="0" err="1"/>
              <a:t>траекторияларын</a:t>
            </a:r>
            <a:r>
              <a:rPr lang="ru-RU" altLang="ru-RU" sz="1900" dirty="0"/>
              <a:t> </a:t>
            </a:r>
            <a:r>
              <a:rPr lang="ru-RU" altLang="ru-RU" sz="1900" dirty="0" err="1"/>
              <a:t>іс</a:t>
            </a:r>
            <a:r>
              <a:rPr lang="ru-RU" altLang="ru-RU" sz="1900" dirty="0"/>
              <a:t> </a:t>
            </a:r>
            <a:r>
              <a:rPr lang="ru-RU" altLang="ru-RU" sz="1900" dirty="0" err="1"/>
              <a:t>жүзінде</a:t>
            </a:r>
            <a:r>
              <a:rPr lang="ru-RU" altLang="ru-RU" sz="1900" dirty="0"/>
              <a:t> </a:t>
            </a:r>
            <a:r>
              <a:rPr lang="ru-RU" altLang="ru-RU" sz="1900" dirty="0" err="1"/>
              <a:t>енгізу</a:t>
            </a:r>
            <a:endParaRPr lang="ru-RU" altLang="ru-RU" sz="1900" dirty="0"/>
          </a:p>
        </p:txBody>
      </p:sp>
      <p:pic>
        <p:nvPicPr>
          <p:cNvPr id="35" name="Google Shape;162;g1fa1abc381b_3_83"/>
          <p:cNvPicPr preferRelativeResize="0"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25" y="1449388"/>
            <a:ext cx="1217613" cy="668337"/>
          </a:xfrm>
          <a:prstGeom prst="rect">
            <a:avLst/>
          </a:prstGeom>
          <a:effectLst>
            <a:outerShdw blurRad="63500" sx="105000" sy="105000" algn="ctr" rotWithShape="0">
              <a:schemeClr val="bg1">
                <a:lumMod val="75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Google Shape;163;g1fa1abc381b_3_83"/>
          <p:cNvPicPr preferRelativeResize="0"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25" y="3571875"/>
            <a:ext cx="1217613" cy="735013"/>
          </a:xfrm>
          <a:prstGeom prst="rect">
            <a:avLst/>
          </a:prstGeom>
          <a:effectLst>
            <a:outerShdw blurRad="63500" sx="105000" sy="105000" algn="ctr" rotWithShape="0">
              <a:schemeClr val="bg1">
                <a:lumMod val="75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7" name="Google Shape;164;g1fa1abc381b_3_83"/>
          <p:cNvCxnSpPr>
            <a:cxnSpLocks noChangeShapeType="1"/>
          </p:cNvCxnSpPr>
          <p:nvPr/>
        </p:nvCxnSpPr>
        <p:spPr bwMode="auto">
          <a:xfrm>
            <a:off x="2132013" y="2490788"/>
            <a:ext cx="9483725" cy="0"/>
          </a:xfrm>
          <a:prstGeom prst="straightConnector1">
            <a:avLst/>
          </a:prstGeom>
          <a:noFill/>
          <a:ln w="9525">
            <a:solidFill>
              <a:srgbClr val="BFBFBF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TextBox 37"/>
          <p:cNvSpPr txBox="1"/>
          <p:nvPr/>
        </p:nvSpPr>
        <p:spPr>
          <a:xfrm>
            <a:off x="11842398" y="6645578"/>
            <a:ext cx="349823" cy="23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33" dirty="0" smtClean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ru-RU" sz="9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551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25;g228b3f49665_0_0"/>
          <p:cNvSpPr>
            <a:spLocks noChangeArrowheads="1"/>
          </p:cNvSpPr>
          <p:nvPr/>
        </p:nvSpPr>
        <p:spPr bwMode="auto">
          <a:xfrm>
            <a:off x="0" y="46038"/>
            <a:ext cx="121920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2400"/>
            </a:pPr>
            <a:endParaRPr lang="ru-RU" altLang="ru-RU" dirty="0"/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7832FFF4-51D4-48A6-9AFF-0FA5B0376CC2}"/>
              </a:ext>
            </a:extLst>
          </p:cNvPr>
          <p:cNvSpPr txBox="1"/>
          <p:nvPr/>
        </p:nvSpPr>
        <p:spPr>
          <a:xfrm>
            <a:off x="176444" y="92178"/>
            <a:ext cx="1166595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 ПРОЦЕСІН ЦИФРЛАНДЫРУ: </a:t>
            </a:r>
            <a:b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ЦИФРЛЫ МЕКТЕП» </a:t>
            </a:r>
            <a:r>
              <a:rPr lang="ru-RU" sz="20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ПИЛОТТЫҚ ЖОБАСЫ</a:t>
            </a:r>
            <a:endParaRPr lang="ru-RU" sz="20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="" xmlns:a16="http://schemas.microsoft.com/office/drawing/2014/main" id="{D95808CA-554B-423B-A1C7-A1007CD6494B}"/>
              </a:ext>
            </a:extLst>
          </p:cNvPr>
          <p:cNvCxnSpPr>
            <a:cxnSpLocks/>
          </p:cNvCxnSpPr>
          <p:nvPr/>
        </p:nvCxnSpPr>
        <p:spPr>
          <a:xfrm flipH="1">
            <a:off x="0" y="853350"/>
            <a:ext cx="12192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Google Shape;247;g1fa1abc381b_3_165"/>
          <p:cNvSpPr txBox="1">
            <a:spLocks noChangeArrowheads="1"/>
          </p:cNvSpPr>
          <p:nvPr/>
        </p:nvSpPr>
        <p:spPr bwMode="auto">
          <a:xfrm>
            <a:off x="5197475" y="965199"/>
            <a:ext cx="179705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1000"/>
              </a:spcBef>
              <a:buSzPts val="1600"/>
            </a:pPr>
            <a:r>
              <a:rPr lang="ru-RU" altLang="ru-RU" sz="1600" b="1" dirty="0" smtClean="0">
                <a:solidFill>
                  <a:srgbClr val="00682F"/>
                </a:solidFill>
              </a:rPr>
              <a:t>МІНДЕТТЕРІ</a:t>
            </a:r>
            <a:endParaRPr lang="ru-RU" altLang="ru-RU" sz="1600" dirty="0">
              <a:solidFill>
                <a:srgbClr val="00682F"/>
              </a:solidFill>
            </a:endParaRPr>
          </a:p>
        </p:txBody>
      </p:sp>
      <p:sp>
        <p:nvSpPr>
          <p:cNvPr id="12" name="Google Shape;249;g1fa1abc381b_3_165"/>
          <p:cNvSpPr txBox="1">
            <a:spLocks noChangeArrowheads="1"/>
          </p:cNvSpPr>
          <p:nvPr/>
        </p:nvSpPr>
        <p:spPr bwMode="auto">
          <a:xfrm>
            <a:off x="2054224" y="1363841"/>
            <a:ext cx="9638103" cy="1231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>
            <a:spAutoFit/>
          </a:bodyPr>
          <a:lstStyle>
            <a:lvl1pPr marL="457200" indent="-3365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>
              <a:buSzPts val="1700"/>
              <a:buFont typeface="Arial" panose="020B0604020202020204" pitchFamily="34" charset="0"/>
              <a:buChar char="•"/>
            </a:pPr>
            <a:r>
              <a:rPr lang="ru-RU" altLang="ru-RU" sz="1700" dirty="0" err="1"/>
              <a:t>Дайындық</a:t>
            </a:r>
            <a:r>
              <a:rPr lang="ru-RU" altLang="ru-RU" sz="1700" dirty="0"/>
              <a:t> </a:t>
            </a:r>
            <a:r>
              <a:rPr lang="ru-RU" altLang="ru-RU" sz="1700" dirty="0" err="1"/>
              <a:t>шаралары</a:t>
            </a:r>
            <a:r>
              <a:rPr lang="ru-RU" altLang="ru-RU" sz="1700" dirty="0"/>
              <a:t> </a:t>
            </a:r>
            <a:r>
              <a:rPr lang="ru-RU" altLang="ru-RU" sz="1700" dirty="0" smtClean="0"/>
              <a:t>– 2023 </a:t>
            </a:r>
            <a:r>
              <a:rPr lang="ru-RU" altLang="ru-RU" sz="1700" dirty="0" err="1"/>
              <a:t>жылдың</a:t>
            </a:r>
            <a:r>
              <a:rPr lang="ru-RU" altLang="ru-RU" sz="1700" dirty="0"/>
              <a:t> </a:t>
            </a:r>
            <a:r>
              <a:rPr lang="ru-RU" altLang="ru-RU" sz="1700" dirty="0" err="1"/>
              <a:t>тамызына</a:t>
            </a:r>
            <a:r>
              <a:rPr lang="ru-RU" altLang="ru-RU" sz="1700" dirty="0"/>
              <a:t> </a:t>
            </a:r>
            <a:r>
              <a:rPr lang="ru-RU" altLang="ru-RU" sz="1700" dirty="0" err="1" smtClean="0"/>
              <a:t>дейін</a:t>
            </a:r>
            <a:endParaRPr lang="ru-RU" altLang="ru-RU" sz="1700" dirty="0" smtClean="0"/>
          </a:p>
          <a:p>
            <a:pPr algn="just">
              <a:buSzPts val="1700"/>
              <a:buFont typeface="Arial" panose="020B0604020202020204" pitchFamily="34" charset="0"/>
              <a:buChar char="•"/>
            </a:pPr>
            <a:r>
              <a:rPr lang="ru-RU" altLang="ru-RU" sz="1700" dirty="0" smtClean="0"/>
              <a:t>2023 </a:t>
            </a:r>
            <a:r>
              <a:rPr lang="ru-RU" altLang="ru-RU" sz="1700" dirty="0" err="1"/>
              <a:t>жылғы</a:t>
            </a:r>
            <a:r>
              <a:rPr lang="ru-RU" altLang="ru-RU" sz="1700" dirty="0"/>
              <a:t> 1 </a:t>
            </a:r>
            <a:r>
              <a:rPr lang="ru-RU" altLang="ru-RU" sz="1700" dirty="0" err="1"/>
              <a:t>қыркүйектен</a:t>
            </a:r>
            <a:r>
              <a:rPr lang="ru-RU" altLang="ru-RU" sz="1700" dirty="0"/>
              <a:t> </a:t>
            </a:r>
            <a:r>
              <a:rPr lang="ru-RU" altLang="ru-RU" sz="1700" dirty="0" err="1"/>
              <a:t>бастап</a:t>
            </a:r>
            <a:r>
              <a:rPr lang="ru-RU" altLang="ru-RU" sz="1700" dirty="0"/>
              <a:t> ҚР бес </a:t>
            </a:r>
            <a:r>
              <a:rPr lang="ru-RU" altLang="ru-RU" sz="1700" dirty="0" err="1"/>
              <a:t>облысында</a:t>
            </a:r>
            <a:r>
              <a:rPr lang="ru-RU" altLang="ru-RU" sz="1700" dirty="0"/>
              <a:t> </a:t>
            </a:r>
            <a:r>
              <a:rPr lang="ru-RU" altLang="ru-RU" sz="1700" dirty="0" err="1" smtClean="0"/>
              <a:t>біріктірілген</a:t>
            </a:r>
            <a:r>
              <a:rPr lang="ru-RU" altLang="ru-RU" sz="1700" dirty="0" smtClean="0"/>
              <a:t> </a:t>
            </a:r>
            <a:r>
              <a:rPr lang="ru-RU" altLang="ru-RU" sz="1700" dirty="0" err="1" smtClean="0"/>
              <a:t>сыныптары</a:t>
            </a:r>
            <a:r>
              <a:rPr lang="ru-RU" altLang="ru-RU" sz="1700" dirty="0" smtClean="0"/>
              <a:t> </a:t>
            </a:r>
            <a:r>
              <a:rPr lang="ru-RU" altLang="ru-RU" sz="1700" dirty="0"/>
              <a:t>бар ШЖМ-де </a:t>
            </a:r>
            <a:r>
              <a:rPr lang="ru-RU" altLang="ru-RU" sz="1700" dirty="0" err="1"/>
              <a:t>пилоттық</a:t>
            </a:r>
            <a:r>
              <a:rPr lang="ru-RU" altLang="ru-RU" sz="1700" dirty="0"/>
              <a:t> </a:t>
            </a:r>
            <a:r>
              <a:rPr lang="ru-RU" altLang="ru-RU" sz="1700" dirty="0" err="1"/>
              <a:t>жобаны</a:t>
            </a:r>
            <a:r>
              <a:rPr lang="ru-RU" altLang="ru-RU" sz="1700" dirty="0"/>
              <a:t> </a:t>
            </a:r>
            <a:r>
              <a:rPr lang="ru-RU" altLang="ru-RU" sz="1700" dirty="0" err="1"/>
              <a:t>іске</a:t>
            </a:r>
            <a:r>
              <a:rPr lang="ru-RU" altLang="ru-RU" sz="1700" dirty="0"/>
              <a:t> </a:t>
            </a:r>
            <a:r>
              <a:rPr lang="ru-RU" altLang="ru-RU" sz="1700" dirty="0" err="1"/>
              <a:t>қосу</a:t>
            </a:r>
            <a:r>
              <a:rPr lang="ru-RU" altLang="ru-RU" sz="1700" dirty="0"/>
              <a:t>, </a:t>
            </a:r>
            <a:r>
              <a:rPr lang="ru-RU" altLang="ru-RU" sz="1700" dirty="0" err="1"/>
              <a:t>одан</a:t>
            </a:r>
            <a:r>
              <a:rPr lang="ru-RU" altLang="ru-RU" sz="1700" dirty="0"/>
              <a:t> </a:t>
            </a:r>
            <a:r>
              <a:rPr lang="ru-RU" altLang="ru-RU" sz="1700" dirty="0" err="1"/>
              <a:t>әрі</a:t>
            </a:r>
            <a:r>
              <a:rPr lang="ru-RU" altLang="ru-RU" sz="1700" dirty="0"/>
              <a:t> </a:t>
            </a:r>
            <a:r>
              <a:rPr lang="ru-RU" altLang="ru-RU" sz="1700" dirty="0" err="1"/>
              <a:t>Қазақстанның</a:t>
            </a:r>
            <a:r>
              <a:rPr lang="ru-RU" altLang="ru-RU" sz="1700" dirty="0"/>
              <a:t> </a:t>
            </a:r>
            <a:r>
              <a:rPr lang="ru-RU" altLang="ru-RU" sz="1700" dirty="0" err="1"/>
              <a:t>барлық</a:t>
            </a:r>
            <a:r>
              <a:rPr lang="ru-RU" altLang="ru-RU" sz="1700" dirty="0"/>
              <a:t> </a:t>
            </a:r>
            <a:r>
              <a:rPr lang="ru-RU" altLang="ru-RU" sz="1700" dirty="0" smtClean="0"/>
              <a:t>ШЖМ-де </a:t>
            </a:r>
            <a:r>
              <a:rPr lang="ru-RU" altLang="ru-RU" sz="1700" dirty="0" err="1"/>
              <a:t>кезең-кезеңімен</a:t>
            </a:r>
            <a:r>
              <a:rPr lang="ru-RU" altLang="ru-RU" sz="1700" dirty="0"/>
              <a:t> </a:t>
            </a:r>
            <a:r>
              <a:rPr lang="ru-RU" altLang="ru-RU" sz="1700" dirty="0" err="1"/>
              <a:t>енгізу</a:t>
            </a:r>
            <a:endParaRPr lang="ru-RU" altLang="ru-RU" sz="1700" dirty="0"/>
          </a:p>
        </p:txBody>
      </p:sp>
      <p:sp>
        <p:nvSpPr>
          <p:cNvPr id="13" name="Google Shape;250;g1fa1abc381b_3_165"/>
          <p:cNvSpPr txBox="1">
            <a:spLocks noChangeArrowheads="1"/>
          </p:cNvSpPr>
          <p:nvPr/>
        </p:nvSpPr>
        <p:spPr bwMode="auto">
          <a:xfrm>
            <a:off x="2054225" y="2726384"/>
            <a:ext cx="9317038" cy="1569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>
            <a:spAutoFit/>
          </a:bodyPr>
          <a:lstStyle>
            <a:lvl1pPr marL="457200" indent="-3429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800"/>
              <a:buFont typeface="Arial" panose="020B0604020202020204" pitchFamily="34" charset="0"/>
              <a:buChar char="•"/>
            </a:pPr>
            <a:r>
              <a:rPr lang="ru-RU" altLang="ru-RU" sz="1800" dirty="0" err="1" smtClean="0"/>
              <a:t>Пилотқа</a:t>
            </a:r>
            <a:r>
              <a:rPr lang="ru-RU" altLang="ru-RU" sz="1800" dirty="0" smtClean="0"/>
              <a:t> </a:t>
            </a:r>
            <a:r>
              <a:rPr lang="ru-RU" altLang="ru-RU" sz="1800" dirty="0" err="1"/>
              <a:t>жалпы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контингенті</a:t>
            </a:r>
            <a:r>
              <a:rPr lang="ru-RU" altLang="ru-RU" sz="1800" dirty="0"/>
              <a:t> </a:t>
            </a:r>
            <a:r>
              <a:rPr lang="ru-RU" altLang="ru-RU" sz="1800" b="1" dirty="0">
                <a:solidFill>
                  <a:srgbClr val="00682F"/>
                </a:solidFill>
              </a:rPr>
              <a:t>9 672 </a:t>
            </a:r>
            <a:r>
              <a:rPr lang="ru-RU" altLang="ru-RU" sz="1800" dirty="0" err="1"/>
              <a:t>мың</a:t>
            </a:r>
            <a:r>
              <a:rPr lang="ru-RU" altLang="ru-RU" sz="1800" dirty="0"/>
              <a:t> </a:t>
            </a:r>
            <a:r>
              <a:rPr lang="ru-RU" altLang="ru-RU" sz="1800" dirty="0" err="1" smtClean="0"/>
              <a:t>оқушыны</a:t>
            </a:r>
            <a:r>
              <a:rPr lang="ru-RU" altLang="ru-RU" sz="1800" dirty="0" smtClean="0"/>
              <a:t> </a:t>
            </a:r>
            <a:r>
              <a:rPr lang="ru-RU" altLang="ru-RU" sz="1800" dirty="0" err="1" smtClean="0"/>
              <a:t>құрайтын</a:t>
            </a:r>
            <a:r>
              <a:rPr lang="ru-RU" altLang="ru-RU" sz="1800" dirty="0" smtClean="0"/>
              <a:t> </a:t>
            </a:r>
            <a:r>
              <a:rPr lang="ru-RU" altLang="ru-RU" sz="1800" b="1" dirty="0">
                <a:solidFill>
                  <a:srgbClr val="00682F"/>
                </a:solidFill>
              </a:rPr>
              <a:t>1000</a:t>
            </a:r>
            <a:r>
              <a:rPr lang="ru-RU" altLang="ru-RU" sz="1800" dirty="0"/>
              <a:t> ШЖМ </a:t>
            </a:r>
            <a:r>
              <a:rPr lang="ru-RU" altLang="ru-RU" sz="1800" dirty="0" err="1" smtClean="0"/>
              <a:t>қатысады</a:t>
            </a:r>
            <a:endParaRPr lang="ru-RU" altLang="ru-RU" sz="1800" dirty="0" smtClean="0"/>
          </a:p>
          <a:p>
            <a:pPr>
              <a:buSzPts val="1800"/>
              <a:buFont typeface="Arial" panose="020B0604020202020204" pitchFamily="34" charset="0"/>
              <a:buChar char="•"/>
            </a:pPr>
            <a:r>
              <a:rPr lang="ru-RU" altLang="ru-RU" sz="1800" dirty="0" smtClean="0"/>
              <a:t>ШЖМ </a:t>
            </a:r>
            <a:r>
              <a:rPr lang="ru-RU" altLang="ru-RU" sz="1800" dirty="0" err="1"/>
              <a:t>үшін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бірыңғай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кесте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бойынша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күнделікті</a:t>
            </a:r>
            <a:r>
              <a:rPr lang="ru-RU" altLang="ru-RU" sz="1800" dirty="0"/>
              <a:t> </a:t>
            </a:r>
            <a:r>
              <a:rPr lang="ru-RU" altLang="ru-RU" sz="1800" dirty="0" err="1" smtClean="0"/>
              <a:t>сабақтар</a:t>
            </a:r>
            <a:endParaRPr lang="ru-RU" altLang="ru-RU" sz="1800" dirty="0" smtClean="0"/>
          </a:p>
          <a:p>
            <a:pPr>
              <a:buSzPts val="1800"/>
              <a:buFont typeface="Arial" panose="020B0604020202020204" pitchFamily="34" charset="0"/>
              <a:buChar char="•"/>
            </a:pPr>
            <a:r>
              <a:rPr lang="ru-RU" altLang="ru-RU" sz="1800" dirty="0" err="1" smtClean="0"/>
              <a:t>Синхронды</a:t>
            </a:r>
            <a:r>
              <a:rPr lang="ru-RU" altLang="ru-RU" sz="1800" dirty="0" smtClean="0"/>
              <a:t> </a:t>
            </a:r>
            <a:r>
              <a:rPr lang="ru-RU" altLang="ru-RU" sz="1800" dirty="0" err="1"/>
              <a:t>және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асинхронды</a:t>
            </a:r>
            <a:r>
              <a:rPr lang="ru-RU" altLang="ru-RU" sz="1800" dirty="0"/>
              <a:t> </a:t>
            </a:r>
            <a:r>
              <a:rPr lang="ru-RU" altLang="ru-RU" sz="1800" dirty="0" err="1"/>
              <a:t>режимде</a:t>
            </a:r>
            <a:r>
              <a:rPr lang="ru-RU" altLang="ru-RU" sz="1800" dirty="0"/>
              <a:t> </a:t>
            </a:r>
            <a:r>
              <a:rPr lang="ru-RU" altLang="ru-RU" sz="1800" dirty="0" err="1" smtClean="0"/>
              <a:t>оқыту</a:t>
            </a:r>
            <a:endParaRPr lang="ru-RU" altLang="ru-RU" sz="1800" dirty="0" smtClean="0"/>
          </a:p>
          <a:p>
            <a:pPr>
              <a:buSzPts val="1800"/>
              <a:buFont typeface="Arial" panose="020B0604020202020204" pitchFamily="34" charset="0"/>
              <a:buChar char="•"/>
            </a:pPr>
            <a:r>
              <a:rPr lang="ru-RU" altLang="ru-RU" sz="1800" dirty="0" err="1" smtClean="0"/>
              <a:t>Оқыту</a:t>
            </a:r>
            <a:r>
              <a:rPr lang="ru-RU" altLang="ru-RU" sz="1800" dirty="0" smtClean="0"/>
              <a:t> </a:t>
            </a:r>
            <a:r>
              <a:rPr lang="ru-RU" altLang="ru-RU" sz="1800" dirty="0" err="1"/>
              <a:t>сапасын</a:t>
            </a:r>
            <a:r>
              <a:rPr lang="ru-RU" altLang="ru-RU" sz="1800" dirty="0"/>
              <a:t> </a:t>
            </a:r>
            <a:r>
              <a:rPr lang="ru-RU" altLang="ru-RU" sz="1800" dirty="0" err="1" smtClean="0"/>
              <a:t>бақылау</a:t>
            </a:r>
            <a:endParaRPr lang="ru-RU" altLang="ru-RU" sz="1800" dirty="0" smtClean="0"/>
          </a:p>
          <a:p>
            <a:pPr>
              <a:buSzPts val="1800"/>
              <a:buFont typeface="Arial" panose="020B0604020202020204" pitchFamily="34" charset="0"/>
              <a:buChar char="•"/>
            </a:pPr>
            <a:r>
              <a:rPr lang="ru-RU" altLang="ru-RU" sz="1800" dirty="0" err="1" smtClean="0"/>
              <a:t>Білім</a:t>
            </a:r>
            <a:r>
              <a:rPr lang="ru-RU" altLang="ru-RU" sz="1800" dirty="0" smtClean="0"/>
              <a:t> </a:t>
            </a:r>
            <a:r>
              <a:rPr lang="ru-RU" altLang="ru-RU" sz="1800" dirty="0" err="1"/>
              <a:t>мониторингі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және</a:t>
            </a:r>
            <a:r>
              <a:rPr lang="ru-RU" altLang="ru-RU" sz="1800" dirty="0"/>
              <a:t> рефлексия</a:t>
            </a:r>
            <a:endParaRPr lang="ru-RU" altLang="ru-RU" sz="1500" dirty="0"/>
          </a:p>
        </p:txBody>
      </p:sp>
      <p:sp>
        <p:nvSpPr>
          <p:cNvPr id="14" name="Google Shape;251;g1fa1abc381b_3_165"/>
          <p:cNvSpPr txBox="1">
            <a:spLocks noChangeArrowheads="1"/>
          </p:cNvSpPr>
          <p:nvPr/>
        </p:nvSpPr>
        <p:spPr bwMode="auto">
          <a:xfrm>
            <a:off x="2054225" y="4382677"/>
            <a:ext cx="9317038" cy="1015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>
            <a:spAutoFit/>
          </a:bodyPr>
          <a:lstStyle>
            <a:lvl1pPr marL="457200" indent="-3429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800"/>
              <a:buFont typeface="Arial" panose="020B0604020202020204" pitchFamily="34" charset="0"/>
              <a:buChar char="•"/>
            </a:pPr>
            <a:r>
              <a:rPr lang="ru-RU" altLang="ru-RU" sz="1800" dirty="0" err="1"/>
              <a:t>Цифрлық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оқытудың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инновациялық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модельдерін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енгізу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және</a:t>
            </a:r>
            <a:r>
              <a:rPr lang="ru-RU" altLang="ru-RU" sz="1800" dirty="0"/>
              <a:t> </a:t>
            </a:r>
            <a:r>
              <a:rPr lang="ru-RU" altLang="ru-RU" sz="1800" dirty="0" err="1"/>
              <a:t>сынақтан</a:t>
            </a:r>
            <a:r>
              <a:rPr lang="ru-RU" altLang="ru-RU" sz="1800" dirty="0"/>
              <a:t> </a:t>
            </a:r>
            <a:r>
              <a:rPr lang="ru-RU" altLang="ru-RU" sz="1800" dirty="0" err="1" smtClean="0"/>
              <a:t>өткізу</a:t>
            </a:r>
            <a:endParaRPr lang="ru-RU" altLang="ru-RU" sz="1800" dirty="0" smtClean="0"/>
          </a:p>
          <a:p>
            <a:pPr>
              <a:buSzPts val="1800"/>
              <a:buFont typeface="Arial" panose="020B0604020202020204" pitchFamily="34" charset="0"/>
              <a:buChar char="•"/>
            </a:pPr>
            <a:r>
              <a:rPr lang="ru-RU" altLang="ru-RU" sz="1800" dirty="0" err="1" smtClean="0"/>
              <a:t>Ауыл</a:t>
            </a:r>
            <a:r>
              <a:rPr lang="ru-RU" altLang="ru-RU" sz="1800" dirty="0" smtClean="0"/>
              <a:t> </a:t>
            </a:r>
            <a:r>
              <a:rPr lang="ru-RU" altLang="ru-RU" sz="1800" dirty="0"/>
              <a:t>мен </a:t>
            </a:r>
            <a:r>
              <a:rPr lang="ru-RU" altLang="ru-RU" sz="1800" dirty="0" err="1"/>
              <a:t>қала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арасындағы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білім</a:t>
            </a:r>
            <a:r>
              <a:rPr lang="ru-RU" altLang="ru-RU" sz="1800" dirty="0"/>
              <a:t> </a:t>
            </a:r>
            <a:r>
              <a:rPr lang="ru-RU" altLang="ru-RU" sz="1800" dirty="0" err="1"/>
              <a:t>сапасындағы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алшақтықты</a:t>
            </a:r>
            <a:r>
              <a:rPr lang="ru-RU" altLang="ru-RU" sz="1800" dirty="0"/>
              <a:t> </a:t>
            </a:r>
            <a:r>
              <a:rPr lang="ru-RU" altLang="ru-RU" sz="1800" dirty="0" err="1" smtClean="0"/>
              <a:t>азайту</a:t>
            </a:r>
            <a:endParaRPr lang="ru-RU" altLang="ru-RU" sz="1800" dirty="0" smtClean="0"/>
          </a:p>
          <a:p>
            <a:pPr>
              <a:buSzPts val="1800"/>
              <a:buFont typeface="Arial" panose="020B0604020202020204" pitchFamily="34" charset="0"/>
              <a:buChar char="•"/>
            </a:pPr>
            <a:r>
              <a:rPr lang="ru-RU" altLang="ru-RU" sz="1800" dirty="0" err="1" smtClean="0"/>
              <a:t>Цифрлық</a:t>
            </a:r>
            <a:r>
              <a:rPr lang="ru-RU" altLang="ru-RU" sz="1800" dirty="0" smtClean="0"/>
              <a:t> </a:t>
            </a:r>
            <a:r>
              <a:rPr lang="ru-RU" altLang="ru-RU" sz="1800" dirty="0" err="1"/>
              <a:t>шешімдер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арқылы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білім</a:t>
            </a:r>
            <a:r>
              <a:rPr lang="ru-RU" altLang="ru-RU" sz="1800" dirty="0"/>
              <a:t> беру </a:t>
            </a:r>
            <a:r>
              <a:rPr lang="ru-RU" altLang="ru-RU" sz="1800" dirty="0" err="1"/>
              <a:t>сапасын</a:t>
            </a:r>
            <a:r>
              <a:rPr lang="ru-RU" altLang="ru-RU" sz="1800" dirty="0"/>
              <a:t> </a:t>
            </a:r>
            <a:r>
              <a:rPr lang="ru-RU" altLang="ru-RU" sz="1800" dirty="0" err="1"/>
              <a:t>тиімді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арттыру</a:t>
            </a:r>
            <a:r>
              <a:rPr lang="ru-RU" altLang="ru-RU" sz="1800" dirty="0"/>
              <a:t> </a:t>
            </a:r>
            <a:r>
              <a:rPr lang="ru-RU" altLang="ru-RU" sz="1800" dirty="0" err="1"/>
              <a:t>үшін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негіз</a:t>
            </a:r>
            <a:r>
              <a:rPr lang="ru-RU" altLang="ru-RU" sz="1800" dirty="0"/>
              <a:t> </a:t>
            </a:r>
            <a:r>
              <a:rPr lang="ru-RU" altLang="ru-RU" sz="1800" dirty="0" err="1"/>
              <a:t>құру</a:t>
            </a:r>
            <a:endParaRPr lang="ru-RU" altLang="ru-RU" sz="1800" dirty="0"/>
          </a:p>
        </p:txBody>
      </p:sp>
      <p:sp>
        <p:nvSpPr>
          <p:cNvPr id="15" name="Google Shape;252;g1fa1abc381b_3_165"/>
          <p:cNvSpPr>
            <a:spLocks noChangeArrowheads="1"/>
          </p:cNvSpPr>
          <p:nvPr/>
        </p:nvSpPr>
        <p:spPr bwMode="auto">
          <a:xfrm>
            <a:off x="774700" y="2697162"/>
            <a:ext cx="1023938" cy="965200"/>
          </a:xfrm>
          <a:prstGeom prst="ellipse">
            <a:avLst/>
          </a:prstGeom>
          <a:solidFill>
            <a:srgbClr val="EB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400"/>
            </a:pPr>
            <a:endParaRPr lang="ru-RU" altLang="ru-RU"/>
          </a:p>
        </p:txBody>
      </p:sp>
      <p:sp>
        <p:nvSpPr>
          <p:cNvPr id="16" name="Google Shape;253;g1fa1abc381b_3_165"/>
          <p:cNvSpPr>
            <a:spLocks noChangeArrowheads="1"/>
          </p:cNvSpPr>
          <p:nvPr/>
        </p:nvSpPr>
        <p:spPr bwMode="auto">
          <a:xfrm>
            <a:off x="774700" y="4286780"/>
            <a:ext cx="1023938" cy="1023937"/>
          </a:xfrm>
          <a:prstGeom prst="ellipse">
            <a:avLst/>
          </a:prstGeom>
          <a:solidFill>
            <a:srgbClr val="EB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400"/>
            </a:pPr>
            <a:endParaRPr lang="ru-RU" altLang="ru-RU"/>
          </a:p>
        </p:txBody>
      </p:sp>
      <p:sp>
        <p:nvSpPr>
          <p:cNvPr id="17" name="Google Shape;254;g1fa1abc381b_3_165"/>
          <p:cNvSpPr>
            <a:spLocks noChangeArrowheads="1"/>
          </p:cNvSpPr>
          <p:nvPr/>
        </p:nvSpPr>
        <p:spPr bwMode="auto">
          <a:xfrm>
            <a:off x="774700" y="1412871"/>
            <a:ext cx="931863" cy="966788"/>
          </a:xfrm>
          <a:prstGeom prst="ellipse">
            <a:avLst/>
          </a:prstGeom>
          <a:solidFill>
            <a:srgbClr val="EB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400"/>
            </a:pPr>
            <a:endParaRPr lang="ru-RU" altLang="ru-RU"/>
          </a:p>
        </p:txBody>
      </p:sp>
      <p:pic>
        <p:nvPicPr>
          <p:cNvPr id="18" name="Google Shape;255;g1fa1abc381b_3_165"/>
          <p:cNvPicPr preferRelativeResize="0"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88" y="2847974"/>
            <a:ext cx="692150" cy="663575"/>
          </a:xfrm>
          <a:prstGeom prst="rect">
            <a:avLst/>
          </a:prstGeom>
          <a:effectLst>
            <a:outerShdw blurRad="63500" sx="105000" sy="105000" algn="ctr" rotWithShape="0">
              <a:schemeClr val="bg1">
                <a:lumMod val="75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Google Shape;256;g1fa1abc381b_3_165"/>
          <p:cNvPicPr preferRelativeResize="0"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88" y="4272492"/>
            <a:ext cx="742950" cy="1054100"/>
          </a:xfrm>
          <a:prstGeom prst="rect">
            <a:avLst/>
          </a:prstGeom>
          <a:effectLst>
            <a:outerShdw blurRad="63500" sx="105000" sy="105000" algn="ctr" rotWithShape="0">
              <a:schemeClr val="bg1">
                <a:lumMod val="75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Google Shape;257;g1fa1abc381b_3_165"/>
          <p:cNvPicPr preferRelativeResize="0"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38" y="1474784"/>
            <a:ext cx="688975" cy="793750"/>
          </a:xfrm>
          <a:prstGeom prst="rect">
            <a:avLst/>
          </a:prstGeom>
          <a:effectLst>
            <a:outerShdw blurRad="63500" sx="105000" sy="105000" algn="ctr" rotWithShape="0">
              <a:schemeClr val="bg1">
                <a:lumMod val="75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11842398" y="6645578"/>
            <a:ext cx="349823" cy="23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33" dirty="0" smtClean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ru-RU" sz="9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Google Shape;247;g1fa1abc381b_3_165"/>
          <p:cNvSpPr txBox="1">
            <a:spLocks noChangeArrowheads="1"/>
          </p:cNvSpPr>
          <p:nvPr/>
        </p:nvSpPr>
        <p:spPr bwMode="auto">
          <a:xfrm>
            <a:off x="0" y="5911155"/>
            <a:ext cx="12192000" cy="400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spcBef>
                <a:spcPts val="1000"/>
              </a:spcBef>
              <a:buSzPts val="1600"/>
            </a:pPr>
            <a:r>
              <a:rPr lang="ru-RU" altLang="ru-RU" sz="1600" dirty="0" err="1">
                <a:solidFill>
                  <a:schemeClr val="tx1"/>
                </a:solidFill>
              </a:rPr>
              <a:t>Жобаны</a:t>
            </a:r>
            <a:r>
              <a:rPr lang="ru-RU" altLang="ru-RU" sz="1600" dirty="0">
                <a:solidFill>
                  <a:schemeClr val="tx1"/>
                </a:solidFill>
              </a:rPr>
              <a:t> </a:t>
            </a:r>
            <a:r>
              <a:rPr lang="ru-RU" altLang="ru-RU" sz="1600" dirty="0" err="1" smtClean="0">
                <a:solidFill>
                  <a:schemeClr val="tx1"/>
                </a:solidFill>
              </a:rPr>
              <a:t>масштабтау</a:t>
            </a:r>
            <a:r>
              <a:rPr lang="ru-RU" altLang="ru-RU" sz="1600" dirty="0" smtClean="0">
                <a:solidFill>
                  <a:schemeClr val="tx1"/>
                </a:solidFill>
              </a:rPr>
              <a:t> – </a:t>
            </a:r>
            <a:r>
              <a:rPr lang="ru-RU" altLang="ru-RU" sz="1600" b="1" dirty="0" smtClean="0">
                <a:solidFill>
                  <a:srgbClr val="00682F"/>
                </a:solidFill>
              </a:rPr>
              <a:t>2024 </a:t>
            </a:r>
            <a:r>
              <a:rPr lang="ru-RU" altLang="ru-RU" sz="1600" b="1" dirty="0" err="1">
                <a:solidFill>
                  <a:srgbClr val="00682F"/>
                </a:solidFill>
              </a:rPr>
              <a:t>жылдың</a:t>
            </a:r>
            <a:r>
              <a:rPr lang="ru-RU" altLang="ru-RU" sz="1600" b="1" dirty="0">
                <a:solidFill>
                  <a:srgbClr val="00682F"/>
                </a:solidFill>
              </a:rPr>
              <a:t> </a:t>
            </a:r>
            <a:r>
              <a:rPr lang="ru-RU" altLang="ru-RU" sz="1600" b="1" dirty="0" err="1">
                <a:solidFill>
                  <a:srgbClr val="00682F"/>
                </a:solidFill>
              </a:rPr>
              <a:t>қыркүйегі</a:t>
            </a:r>
            <a:endParaRPr lang="ru-RU" altLang="ru-RU" sz="1600" b="1" dirty="0">
              <a:solidFill>
                <a:srgbClr val="00682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447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1721841" y="2327035"/>
            <a:ext cx="9210501" cy="1856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noAutofit/>
          </a:bodyPr>
          <a:lstStyle/>
          <a:p>
            <a:pPr algn="ctr"/>
            <a:r>
              <a:rPr lang="ru-RU" sz="36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НАЗАРЛАРЫҢЫЗҒА РАҚМЕТ</a:t>
            </a:r>
            <a:r>
              <a:rPr lang="en-US" sz="36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36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15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3;p3">
            <a:extLst>
              <a:ext uri="{FF2B5EF4-FFF2-40B4-BE49-F238E27FC236}">
                <a16:creationId xmlns="" xmlns:a16="http://schemas.microsoft.com/office/drawing/2014/main" id="{F0E76D15-E5FE-4E6D-9926-675770E69B7C}"/>
              </a:ext>
            </a:extLst>
          </p:cNvPr>
          <p:cNvSpPr txBox="1"/>
          <p:nvPr/>
        </p:nvSpPr>
        <p:spPr>
          <a:xfrm>
            <a:off x="1" y="15099"/>
            <a:ext cx="12192000" cy="443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5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  <a:sym typeface="Oswald"/>
            </a:endParaRPr>
          </a:p>
          <a:p>
            <a:pPr lvl="0" algn="ctr" defTabSz="690563">
              <a:lnSpc>
                <a:spcPts val="2100"/>
              </a:lnSpc>
              <a:defRPr/>
            </a:pPr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НЕГІЗГІ БАҒДАРЛАМАЛЫҚ ҚҰЖАТТАР</a:t>
            </a:r>
          </a:p>
        </p:txBody>
      </p:sp>
      <p:cxnSp>
        <p:nvCxnSpPr>
          <p:cNvPr id="20" name="Прямая соединительная линия 19">
            <a:extLst>
              <a:ext uri="{FF2B5EF4-FFF2-40B4-BE49-F238E27FC236}">
                <a16:creationId xmlns="" xmlns:a16="http://schemas.microsoft.com/office/drawing/2014/main" id="{D95808CA-554B-423B-A1C7-A1007CD6494B}"/>
              </a:ext>
            </a:extLst>
          </p:cNvPr>
          <p:cNvCxnSpPr>
            <a:cxnSpLocks/>
          </p:cNvCxnSpPr>
          <p:nvPr/>
        </p:nvCxnSpPr>
        <p:spPr>
          <a:xfrm flipH="1">
            <a:off x="0" y="489280"/>
            <a:ext cx="12192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Google Shape;315;p39"/>
          <p:cNvSpPr txBox="1"/>
          <p:nvPr/>
        </p:nvSpPr>
        <p:spPr>
          <a:xfrm>
            <a:off x="1120098" y="2823318"/>
            <a:ext cx="9624102" cy="1015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defTabSz="914436">
              <a:lnSpc>
                <a:spcPct val="150000"/>
              </a:lnSpc>
              <a:buSzPts val="2800"/>
              <a:defRPr/>
            </a:pPr>
            <a:r>
              <a:rPr lang="ru-RU" altLang="ru-RU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МЕКТЕПКЕ ДЕЙІНГІ, ОРТА, ТЕХНИКАЛЫҚ ЖӘНЕ КӘСІПТІК БІЛІМ БЕРУДІ ДАМЫТУДЫҢ 2023-2029 ЖЫЛДАРҒА АРНАЛҒАН ТҰЖЫРЫМДАМАСЫ</a:t>
            </a:r>
          </a:p>
        </p:txBody>
      </p:sp>
      <p:pic>
        <p:nvPicPr>
          <p:cNvPr id="3" name="Picture 135">
            <a:extLst>
              <a:ext uri="{FF2B5EF4-FFF2-40B4-BE49-F238E27FC236}">
                <a16:creationId xmlns="" xmlns:a16="http://schemas.microsoft.com/office/drawing/2014/main" id="{5D15D910-E730-AD83-6AC0-B4B1090169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72" y="3077299"/>
            <a:ext cx="460723" cy="460723"/>
          </a:xfrm>
          <a:prstGeom prst="rect">
            <a:avLst/>
          </a:prstGeom>
          <a:ln>
            <a:noFill/>
          </a:ln>
        </p:spPr>
      </p:pic>
      <p:sp>
        <p:nvSpPr>
          <p:cNvPr id="47" name="Google Shape;315;p39"/>
          <p:cNvSpPr txBox="1"/>
          <p:nvPr/>
        </p:nvSpPr>
        <p:spPr>
          <a:xfrm>
            <a:off x="1120097" y="652684"/>
            <a:ext cx="10471827" cy="1015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defTabSz="914436">
              <a:lnSpc>
                <a:spcPct val="150000"/>
              </a:lnSpc>
              <a:buSzPts val="2800"/>
              <a:defRPr/>
            </a:pPr>
            <a:r>
              <a:rPr lang="ru-RU" altLang="ru-RU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«ӘДІЛЕТТІ ҚАЗАҚСТАН: БӘРІМІЗ ЖӘНЕ ӘРҚАЙСЫМЫЗ ҮШІН. ҚАЗІР ЖӘНЕ </a:t>
            </a:r>
            <a:r>
              <a:rPr lang="ru-RU" altLang="ru-RU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ӘРДАЙЫМ» ПРЕЗИДЕНТТІҢ САЙЛАУАЛДЫ БАҒДАРЛАМАСЫ</a:t>
            </a:r>
          </a:p>
        </p:txBody>
      </p:sp>
      <p:pic>
        <p:nvPicPr>
          <p:cNvPr id="48" name="Picture 135">
            <a:extLst>
              <a:ext uri="{FF2B5EF4-FFF2-40B4-BE49-F238E27FC236}">
                <a16:creationId xmlns="" xmlns:a16="http://schemas.microsoft.com/office/drawing/2014/main" id="{5D15D910-E730-AD83-6AC0-B4B1090169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72" y="910725"/>
            <a:ext cx="460723" cy="460723"/>
          </a:xfrm>
          <a:prstGeom prst="rect">
            <a:avLst/>
          </a:prstGeom>
          <a:ln>
            <a:noFill/>
          </a:ln>
        </p:spPr>
      </p:pic>
      <p:sp>
        <p:nvSpPr>
          <p:cNvPr id="49" name="Google Shape;315;p39"/>
          <p:cNvSpPr txBox="1"/>
          <p:nvPr/>
        </p:nvSpPr>
        <p:spPr>
          <a:xfrm>
            <a:off x="1120098" y="4130455"/>
            <a:ext cx="10767102" cy="433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defTabSz="914436">
              <a:lnSpc>
                <a:spcPct val="90000"/>
              </a:lnSpc>
              <a:buSzPts val="2800"/>
              <a:defRPr/>
            </a:pPr>
            <a:r>
              <a:rPr lang="ru-RU" altLang="ru-RU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«ЖАЙЛЫ МЕКТЕП» </a:t>
            </a:r>
            <a:r>
              <a:rPr lang="ru-RU" altLang="ru-RU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БІЛІМ БЕРУ САЛАСЫНДАҒЫ ПИЛОТТЫҚ ҰЛТТЫҚ </a:t>
            </a:r>
            <a:r>
              <a:rPr lang="ru-RU" altLang="ru-RU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ЖОБАСЫ</a:t>
            </a:r>
            <a:endParaRPr lang="ru-RU" altLang="ru-RU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Barlow Condensed"/>
            </a:endParaRPr>
          </a:p>
        </p:txBody>
      </p:sp>
      <p:pic>
        <p:nvPicPr>
          <p:cNvPr id="50" name="Picture 135">
            <a:extLst>
              <a:ext uri="{FF2B5EF4-FFF2-40B4-BE49-F238E27FC236}">
                <a16:creationId xmlns="" xmlns:a16="http://schemas.microsoft.com/office/drawing/2014/main" id="{5D15D910-E730-AD83-6AC0-B4B1090169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72" y="4133821"/>
            <a:ext cx="460723" cy="460723"/>
          </a:xfrm>
          <a:prstGeom prst="rect">
            <a:avLst/>
          </a:prstGeom>
          <a:ln>
            <a:noFill/>
          </a:ln>
        </p:spPr>
      </p:pic>
      <p:sp>
        <p:nvSpPr>
          <p:cNvPr id="53" name="TextBox 52"/>
          <p:cNvSpPr txBox="1"/>
          <p:nvPr/>
        </p:nvSpPr>
        <p:spPr>
          <a:xfrm>
            <a:off x="11935997" y="6645578"/>
            <a:ext cx="256224" cy="23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33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9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Google Shape;315;p39"/>
          <p:cNvSpPr txBox="1"/>
          <p:nvPr/>
        </p:nvSpPr>
        <p:spPr>
          <a:xfrm>
            <a:off x="1120097" y="1865038"/>
            <a:ext cx="9869635" cy="683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defTabSz="914436">
              <a:lnSpc>
                <a:spcPct val="90000"/>
              </a:lnSpc>
              <a:buSzPts val="2800"/>
              <a:defRPr/>
            </a:pPr>
            <a:r>
              <a:rPr lang="ru-RU" altLang="ru-RU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МЕМЛЕКЕТ БАСШЫСЫНЫҢ </a:t>
            </a:r>
            <a:r>
              <a:rPr lang="ru-RU" altLang="ru-RU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ТАПСЫРМАЛАРЫ (Ж</a:t>
            </a:r>
            <a:r>
              <a:rPr lang="kk-KZ" altLang="ru-RU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ҰЖ</a:t>
            </a:r>
            <a:r>
              <a:rPr lang="ru-RU" altLang="ru-RU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, КЕҢЕЙТІЛГЕН ОТЫРЫСТАР </a:t>
            </a:r>
            <a:r>
              <a:rPr lang="ru-RU" altLang="ru-RU" b="1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және</a:t>
            </a:r>
            <a:r>
              <a:rPr lang="ru-RU" altLang="ru-RU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 </a:t>
            </a:r>
            <a:r>
              <a:rPr lang="ru-RU" altLang="ru-RU" b="1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т.б</a:t>
            </a:r>
            <a:r>
              <a:rPr lang="ru-RU" altLang="ru-RU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.)</a:t>
            </a:r>
            <a:endParaRPr lang="ru-RU" altLang="ru-RU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Barlow Condensed"/>
            </a:endParaRPr>
          </a:p>
        </p:txBody>
      </p:sp>
      <p:pic>
        <p:nvPicPr>
          <p:cNvPr id="57" name="Picture 135">
            <a:extLst>
              <a:ext uri="{FF2B5EF4-FFF2-40B4-BE49-F238E27FC236}">
                <a16:creationId xmlns="" xmlns:a16="http://schemas.microsoft.com/office/drawing/2014/main" id="{5D15D910-E730-AD83-6AC0-B4B1090169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72" y="1933832"/>
            <a:ext cx="460723" cy="460723"/>
          </a:xfrm>
          <a:prstGeom prst="rect">
            <a:avLst/>
          </a:prstGeom>
          <a:ln>
            <a:noFill/>
          </a:ln>
        </p:spPr>
      </p:pic>
      <p:sp>
        <p:nvSpPr>
          <p:cNvPr id="13" name="Прямоугольник 12"/>
          <p:cNvSpPr/>
          <p:nvPr/>
        </p:nvSpPr>
        <p:spPr>
          <a:xfrm>
            <a:off x="500272" y="5006790"/>
            <a:ext cx="11386928" cy="2200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630238" indent="-630238" defTabSz="914436">
              <a:lnSpc>
                <a:spcPct val="150000"/>
              </a:lnSpc>
              <a:spcAft>
                <a:spcPts val="3000"/>
              </a:spcAft>
              <a:buSzPts val="2800"/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ОҚУ </a:t>
            </a:r>
            <a:r>
              <a:rPr lang="ru-RU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ПРОЦЕСІН ЦИФРЛАНДЫРУ </a:t>
            </a:r>
            <a:r>
              <a:rPr lang="ru-RU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ТҰЖЫРЫМДАМАСЫ</a:t>
            </a:r>
          </a:p>
          <a:p>
            <a:pPr marL="630238" indent="-630238" defTabSz="914436">
              <a:lnSpc>
                <a:spcPct val="150000"/>
              </a:lnSpc>
              <a:spcAft>
                <a:spcPts val="3000"/>
              </a:spcAft>
              <a:buSzPts val="2800"/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4 ӨҢІРДЕ ӨҢІРЛЕРДІҢ БІЛІМ БЕРУ ЖҮЙЕСІН ДАМЫТУ БОЙЫНША ЖОЛ КАРТАЛАРЫ ҚАБЫЛДАНДЫ, 1 ЖАРТЫЖЫЛДЫҚТА ТАҒЫ 16 ЖОЛ КАРТАСЫНА ҚОЛ ҚОЮ ЖОСПАРЛАНУДА</a:t>
            </a:r>
            <a:endParaRPr lang="ru-RU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="" xmlns:a16="http://schemas.microsoft.com/office/drawing/2014/main" id="{991397F4-F1EC-68E9-C7EC-DCE4EE23CD44}"/>
              </a:ext>
            </a:extLst>
          </p:cNvPr>
          <p:cNvCxnSpPr>
            <a:cxnSpLocks/>
          </p:cNvCxnSpPr>
          <p:nvPr/>
        </p:nvCxnSpPr>
        <p:spPr>
          <a:xfrm flipH="1">
            <a:off x="500272" y="4823661"/>
            <a:ext cx="11196428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59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3;p3">
            <a:extLst>
              <a:ext uri="{FF2B5EF4-FFF2-40B4-BE49-F238E27FC236}">
                <a16:creationId xmlns="" xmlns:a16="http://schemas.microsoft.com/office/drawing/2014/main" id="{F0E76D15-E5FE-4E6D-9926-675770E69B7C}"/>
              </a:ext>
            </a:extLst>
          </p:cNvPr>
          <p:cNvSpPr txBox="1"/>
          <p:nvPr/>
        </p:nvSpPr>
        <p:spPr>
          <a:xfrm>
            <a:off x="1" y="15099"/>
            <a:ext cx="12192000" cy="443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5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  <a:sym typeface="Oswald"/>
            </a:endParaRPr>
          </a:p>
          <a:p>
            <a:pPr lvl="0" algn="ctr" defTabSz="690563">
              <a:lnSpc>
                <a:spcPts val="2100"/>
              </a:lnSpc>
              <a:defRPr/>
            </a:pPr>
            <a:r>
              <a:rPr lang="ru-RU" sz="20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БЮДЖЕТ: РБ-дан ЖБ-</a:t>
            </a:r>
            <a:r>
              <a:rPr lang="ru-RU" sz="2000" b="1" dirty="0" err="1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ға</a:t>
            </a:r>
            <a:r>
              <a:rPr lang="ru-RU" sz="20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 </a:t>
            </a:r>
            <a:r>
              <a:rPr lang="ru-RU" sz="2000" b="1" dirty="0" err="1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берілген</a:t>
            </a:r>
            <a:r>
              <a:rPr lang="ru-RU" sz="20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 </a:t>
            </a:r>
            <a:r>
              <a:rPr lang="ru-RU" sz="2000" b="1" dirty="0" err="1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жалпы</a:t>
            </a:r>
            <a:r>
              <a:rPr lang="ru-RU" sz="20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 </a:t>
            </a:r>
            <a:r>
              <a:rPr lang="ru-RU" sz="2000" b="1" dirty="0" err="1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сипаттағы</a:t>
            </a:r>
            <a:r>
              <a:rPr lang="ru-RU" sz="20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 </a:t>
            </a:r>
            <a:r>
              <a:rPr lang="ru-RU" sz="2000" b="1" dirty="0" err="1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трансферттер</a:t>
            </a:r>
            <a:endParaRPr lang="ru-RU" sz="20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  <a:sym typeface="Oswald"/>
            </a:endParaRPr>
          </a:p>
        </p:txBody>
      </p:sp>
      <p:sp>
        <p:nvSpPr>
          <p:cNvPr id="5" name="Google Shape;315;p39"/>
          <p:cNvSpPr txBox="1"/>
          <p:nvPr/>
        </p:nvSpPr>
        <p:spPr>
          <a:xfrm>
            <a:off x="595257" y="1754561"/>
            <a:ext cx="4471938" cy="406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 defTabSz="914436">
              <a:lnSpc>
                <a:spcPct val="90000"/>
              </a:lnSpc>
              <a:buSzPts val="2800"/>
              <a:defRPr/>
            </a:pPr>
            <a:r>
              <a:rPr lang="ru-RU" altLang="ru-RU" sz="16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2020 </a:t>
            </a:r>
            <a:r>
              <a:rPr lang="ru-RU" altLang="ru-RU" sz="16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жыл</a:t>
            </a:r>
            <a:endParaRPr lang="ru-RU" altLang="ru-RU" sz="1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Barlow Condensed"/>
            </a:endParaRPr>
          </a:p>
        </p:txBody>
      </p:sp>
      <p:sp>
        <p:nvSpPr>
          <p:cNvPr id="6" name="Google Shape;315;p39"/>
          <p:cNvSpPr txBox="1"/>
          <p:nvPr/>
        </p:nvSpPr>
        <p:spPr>
          <a:xfrm>
            <a:off x="595257" y="1241240"/>
            <a:ext cx="4471938" cy="683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 defTabSz="914436">
              <a:lnSpc>
                <a:spcPct val="90000"/>
              </a:lnSpc>
              <a:buSzPts val="2800"/>
              <a:defRPr/>
            </a:pPr>
            <a:r>
              <a:rPr lang="ru-RU" altLang="ru-RU" sz="3600" b="1" dirty="0" smtClean="0">
                <a:solidFill>
                  <a:srgbClr val="00682F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236,8</a:t>
            </a:r>
            <a:r>
              <a:rPr lang="ru-RU" altLang="ru-RU" sz="16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 млрд </a:t>
            </a:r>
            <a:r>
              <a:rPr lang="ru-RU" altLang="ru-RU" sz="1600" b="1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тг</a:t>
            </a:r>
            <a:r>
              <a:rPr lang="ru-RU" altLang="ru-RU" sz="16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 </a:t>
            </a:r>
            <a:endParaRPr lang="ru-RU" altLang="ru-RU" sz="16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Barlow Condensed"/>
            </a:endParaRPr>
          </a:p>
        </p:txBody>
      </p:sp>
      <p:sp>
        <p:nvSpPr>
          <p:cNvPr id="23" name="Google Shape;315;p39"/>
          <p:cNvSpPr txBox="1"/>
          <p:nvPr/>
        </p:nvSpPr>
        <p:spPr>
          <a:xfrm>
            <a:off x="0" y="654332"/>
            <a:ext cx="12191999" cy="517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 defTabSz="914436">
              <a:lnSpc>
                <a:spcPct val="90000"/>
              </a:lnSpc>
              <a:buSzPts val="2800"/>
              <a:defRPr/>
            </a:pPr>
            <a:r>
              <a:rPr lang="ru-RU" altLang="ru-RU" sz="24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РБ-дан </a:t>
            </a:r>
            <a:r>
              <a:rPr lang="ru-RU" altLang="ru-RU" sz="2400" b="1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жалпы</a:t>
            </a:r>
            <a:r>
              <a:rPr lang="ru-RU" altLang="ru-RU" sz="24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 </a:t>
            </a:r>
            <a:r>
              <a:rPr lang="ru-RU" altLang="ru-RU" sz="2400" b="1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сипаттағы</a:t>
            </a:r>
            <a:r>
              <a:rPr lang="ru-RU" altLang="ru-RU" sz="24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 </a:t>
            </a:r>
            <a:r>
              <a:rPr lang="ru-RU" altLang="ru-RU" sz="2400" b="1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трансферттер</a:t>
            </a:r>
            <a:endParaRPr lang="ru-RU" altLang="ru-RU" sz="24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Barlow Condensed"/>
            </a:endParaRPr>
          </a:p>
        </p:txBody>
      </p:sp>
      <p:cxnSp>
        <p:nvCxnSpPr>
          <p:cNvPr id="28" name="Прямая соединительная линия 27">
            <a:extLst>
              <a:ext uri="{FF2B5EF4-FFF2-40B4-BE49-F238E27FC236}">
                <a16:creationId xmlns="" xmlns:a16="http://schemas.microsoft.com/office/drawing/2014/main" id="{D95808CA-554B-423B-A1C7-A1007CD6494B}"/>
              </a:ext>
            </a:extLst>
          </p:cNvPr>
          <p:cNvCxnSpPr>
            <a:cxnSpLocks/>
          </p:cNvCxnSpPr>
          <p:nvPr/>
        </p:nvCxnSpPr>
        <p:spPr>
          <a:xfrm flipH="1">
            <a:off x="0" y="489280"/>
            <a:ext cx="12192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Google Shape;315;p39"/>
          <p:cNvSpPr txBox="1"/>
          <p:nvPr/>
        </p:nvSpPr>
        <p:spPr>
          <a:xfrm>
            <a:off x="595257" y="3033027"/>
            <a:ext cx="4471938" cy="406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 defTabSz="914436">
              <a:lnSpc>
                <a:spcPct val="90000"/>
              </a:lnSpc>
              <a:buSzPts val="2800"/>
              <a:defRPr/>
            </a:pPr>
            <a:r>
              <a:rPr lang="ru-RU" altLang="ru-RU" sz="1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2021 </a:t>
            </a:r>
            <a:r>
              <a:rPr lang="ru-RU" altLang="ru-RU" sz="16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жыл</a:t>
            </a:r>
            <a:endParaRPr lang="ru-RU" altLang="ru-RU" sz="1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Barlow Condensed"/>
            </a:endParaRPr>
          </a:p>
        </p:txBody>
      </p:sp>
      <p:sp>
        <p:nvSpPr>
          <p:cNvPr id="30" name="Google Shape;315;p39"/>
          <p:cNvSpPr txBox="1"/>
          <p:nvPr/>
        </p:nvSpPr>
        <p:spPr>
          <a:xfrm>
            <a:off x="595257" y="2519706"/>
            <a:ext cx="4471938" cy="683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 defTabSz="914436">
              <a:lnSpc>
                <a:spcPct val="90000"/>
              </a:lnSpc>
              <a:buSzPts val="2800"/>
              <a:defRPr/>
            </a:pPr>
            <a:r>
              <a:rPr lang="ru-RU" altLang="ru-RU" sz="3600" b="1" dirty="0">
                <a:solidFill>
                  <a:srgbClr val="00682F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269,4</a:t>
            </a:r>
            <a:r>
              <a:rPr lang="ru-RU" altLang="ru-RU" sz="16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 млрд </a:t>
            </a:r>
            <a:r>
              <a:rPr lang="ru-RU" altLang="ru-RU" sz="1600" b="1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тг</a:t>
            </a:r>
            <a:r>
              <a:rPr lang="ru-RU" altLang="ru-RU" sz="16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 </a:t>
            </a:r>
            <a:endParaRPr lang="ru-RU" altLang="ru-RU" sz="16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Barlow Condensed"/>
            </a:endParaRPr>
          </a:p>
        </p:txBody>
      </p:sp>
      <p:sp>
        <p:nvSpPr>
          <p:cNvPr id="31" name="Google Shape;315;p39"/>
          <p:cNvSpPr txBox="1"/>
          <p:nvPr/>
        </p:nvSpPr>
        <p:spPr>
          <a:xfrm>
            <a:off x="595257" y="4487943"/>
            <a:ext cx="4471938" cy="406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 defTabSz="914436">
              <a:lnSpc>
                <a:spcPct val="90000"/>
              </a:lnSpc>
              <a:buSzPts val="2800"/>
              <a:defRPr/>
            </a:pPr>
            <a:r>
              <a:rPr lang="ru-RU" altLang="ru-RU" sz="1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2022 </a:t>
            </a:r>
            <a:r>
              <a:rPr lang="ru-RU" altLang="ru-RU" sz="16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жыл</a:t>
            </a:r>
            <a:endParaRPr lang="ru-RU" altLang="ru-RU" sz="1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Barlow Condensed"/>
            </a:endParaRPr>
          </a:p>
        </p:txBody>
      </p:sp>
      <p:sp>
        <p:nvSpPr>
          <p:cNvPr id="32" name="Google Shape;315;p39"/>
          <p:cNvSpPr txBox="1"/>
          <p:nvPr/>
        </p:nvSpPr>
        <p:spPr>
          <a:xfrm>
            <a:off x="595257" y="3974622"/>
            <a:ext cx="4471938" cy="683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 defTabSz="914436">
              <a:lnSpc>
                <a:spcPct val="90000"/>
              </a:lnSpc>
              <a:buSzPts val="2800"/>
              <a:defRPr/>
            </a:pPr>
            <a:r>
              <a:rPr lang="ru-RU" altLang="ru-RU" sz="3600" b="1" dirty="0">
                <a:solidFill>
                  <a:srgbClr val="00682F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284,7</a:t>
            </a:r>
            <a:r>
              <a:rPr lang="ru-RU" altLang="ru-RU" sz="16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 млрд </a:t>
            </a:r>
            <a:r>
              <a:rPr lang="ru-RU" altLang="ru-RU" sz="1600" b="1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тг</a:t>
            </a:r>
            <a:r>
              <a:rPr lang="ru-RU" altLang="ru-RU" sz="16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 </a:t>
            </a:r>
            <a:endParaRPr lang="ru-RU" altLang="ru-RU" sz="16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Barlow Condensed"/>
            </a:endParaRPr>
          </a:p>
        </p:txBody>
      </p:sp>
      <p:sp>
        <p:nvSpPr>
          <p:cNvPr id="39" name="Стрелка вправо 38"/>
          <p:cNvSpPr/>
          <p:nvPr/>
        </p:nvSpPr>
        <p:spPr>
          <a:xfrm rot="5400000">
            <a:off x="2624667" y="4995956"/>
            <a:ext cx="296333" cy="35044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Rectangle: Rounded Corners 2">
            <a:extLst>
              <a:ext uri="{FF2B5EF4-FFF2-40B4-BE49-F238E27FC236}">
                <a16:creationId xmlns="" xmlns:a16="http://schemas.microsoft.com/office/drawing/2014/main" id="{73633804-6D60-48C9-B2B9-4CE51671F1E9}"/>
              </a:ext>
            </a:extLst>
          </p:cNvPr>
          <p:cNvSpPr/>
          <p:nvPr/>
        </p:nvSpPr>
        <p:spPr bwMode="auto">
          <a:xfrm>
            <a:off x="568868" y="5477373"/>
            <a:ext cx="4694810" cy="11129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Google Shape;315;p39"/>
          <p:cNvSpPr txBox="1"/>
          <p:nvPr/>
        </p:nvSpPr>
        <p:spPr>
          <a:xfrm>
            <a:off x="740433" y="5703272"/>
            <a:ext cx="4471938" cy="683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 defTabSz="914436">
              <a:lnSpc>
                <a:spcPct val="90000"/>
              </a:lnSpc>
              <a:buSzPts val="2800"/>
              <a:defRPr/>
            </a:pPr>
            <a:r>
              <a:rPr lang="ru-RU" altLang="ru-RU" sz="3600" b="1" dirty="0" smtClean="0">
                <a:solidFill>
                  <a:srgbClr val="00682F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790,9</a:t>
            </a:r>
            <a:r>
              <a:rPr lang="ru-RU" altLang="ru-RU" sz="1600" b="1" dirty="0" smtClean="0">
                <a:solidFill>
                  <a:srgbClr val="00682F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 </a:t>
            </a:r>
            <a:r>
              <a:rPr lang="ru-RU" altLang="ru-RU" sz="16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млрд </a:t>
            </a:r>
            <a:r>
              <a:rPr lang="ru-RU" altLang="ru-RU" sz="1600" b="1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тг</a:t>
            </a:r>
            <a:r>
              <a:rPr lang="ru-RU" altLang="ru-RU" sz="16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 </a:t>
            </a:r>
            <a:endParaRPr lang="ru-RU" altLang="ru-RU" sz="16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Barlow Condensed"/>
            </a:endParaRPr>
          </a:p>
        </p:txBody>
      </p:sp>
      <p:sp>
        <p:nvSpPr>
          <p:cNvPr id="41" name="Google Shape;315;p39"/>
          <p:cNvSpPr txBox="1"/>
          <p:nvPr/>
        </p:nvSpPr>
        <p:spPr>
          <a:xfrm>
            <a:off x="6894457" y="1754561"/>
            <a:ext cx="4471938" cy="406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 defTabSz="914436">
              <a:lnSpc>
                <a:spcPct val="90000"/>
              </a:lnSpc>
              <a:buSzPts val="2800"/>
              <a:defRPr/>
            </a:pPr>
            <a:r>
              <a:rPr lang="ru-RU" altLang="ru-RU" sz="1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2023 </a:t>
            </a:r>
            <a:r>
              <a:rPr lang="ru-RU" altLang="ru-RU" sz="16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жыл</a:t>
            </a:r>
            <a:endParaRPr lang="ru-RU" altLang="ru-RU" sz="1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Barlow Condensed"/>
            </a:endParaRPr>
          </a:p>
        </p:txBody>
      </p:sp>
      <p:sp>
        <p:nvSpPr>
          <p:cNvPr id="42" name="Google Shape;315;p39"/>
          <p:cNvSpPr txBox="1"/>
          <p:nvPr/>
        </p:nvSpPr>
        <p:spPr>
          <a:xfrm>
            <a:off x="6894457" y="1241240"/>
            <a:ext cx="4471938" cy="683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 defTabSz="914436">
              <a:lnSpc>
                <a:spcPct val="90000"/>
              </a:lnSpc>
              <a:buSzPts val="2800"/>
              <a:defRPr/>
            </a:pPr>
            <a:r>
              <a:rPr lang="ru-RU" altLang="ru-RU" sz="3600" b="1" dirty="0" smtClean="0">
                <a:solidFill>
                  <a:srgbClr val="00682F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1</a:t>
            </a:r>
            <a:r>
              <a:rPr lang="ru-RU" altLang="ru-RU" sz="16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 трлн </a:t>
            </a:r>
            <a:r>
              <a:rPr lang="ru-RU" altLang="ru-RU" sz="3600" b="1" dirty="0">
                <a:solidFill>
                  <a:srgbClr val="00682F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760</a:t>
            </a:r>
            <a:r>
              <a:rPr lang="ru-RU" altLang="ru-RU" sz="16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 млрд </a:t>
            </a:r>
            <a:r>
              <a:rPr lang="ru-RU" altLang="ru-RU" sz="1600" b="1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тг</a:t>
            </a:r>
            <a:r>
              <a:rPr lang="ru-RU" altLang="ru-RU" sz="16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 </a:t>
            </a:r>
            <a:endParaRPr lang="ru-RU" altLang="ru-RU" sz="16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Barlow Condensed"/>
            </a:endParaRPr>
          </a:p>
        </p:txBody>
      </p:sp>
      <p:sp>
        <p:nvSpPr>
          <p:cNvPr id="43" name="Google Shape;315;p39"/>
          <p:cNvSpPr txBox="1"/>
          <p:nvPr/>
        </p:nvSpPr>
        <p:spPr>
          <a:xfrm>
            <a:off x="6894457" y="3033027"/>
            <a:ext cx="4471938" cy="406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 defTabSz="914436">
              <a:lnSpc>
                <a:spcPct val="90000"/>
              </a:lnSpc>
              <a:buSzPts val="2800"/>
              <a:defRPr/>
            </a:pPr>
            <a:r>
              <a:rPr lang="ru-RU" altLang="ru-RU" sz="1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2024 </a:t>
            </a:r>
            <a:r>
              <a:rPr lang="ru-RU" altLang="ru-RU" sz="16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жыл</a:t>
            </a:r>
            <a:endParaRPr lang="ru-RU" altLang="ru-RU" sz="1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Barlow Condensed"/>
            </a:endParaRPr>
          </a:p>
        </p:txBody>
      </p:sp>
      <p:sp>
        <p:nvSpPr>
          <p:cNvPr id="45" name="Google Shape;315;p39"/>
          <p:cNvSpPr txBox="1"/>
          <p:nvPr/>
        </p:nvSpPr>
        <p:spPr>
          <a:xfrm>
            <a:off x="6894457" y="4487943"/>
            <a:ext cx="4471938" cy="406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 defTabSz="914436">
              <a:lnSpc>
                <a:spcPct val="90000"/>
              </a:lnSpc>
              <a:buSzPts val="2800"/>
              <a:defRPr/>
            </a:pPr>
            <a:r>
              <a:rPr lang="ru-RU" altLang="ru-RU" sz="1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2025 </a:t>
            </a:r>
            <a:r>
              <a:rPr lang="ru-RU" altLang="ru-RU" sz="16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жыл</a:t>
            </a:r>
            <a:endParaRPr lang="ru-RU" altLang="ru-RU" sz="1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Barlow Condensed"/>
            </a:endParaRPr>
          </a:p>
        </p:txBody>
      </p:sp>
      <p:sp>
        <p:nvSpPr>
          <p:cNvPr id="47" name="Стрелка вправо 46"/>
          <p:cNvSpPr/>
          <p:nvPr/>
        </p:nvSpPr>
        <p:spPr>
          <a:xfrm rot="5400000">
            <a:off x="8957735" y="4995956"/>
            <a:ext cx="296333" cy="35044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Rectangle: Rounded Corners 2">
            <a:extLst>
              <a:ext uri="{FF2B5EF4-FFF2-40B4-BE49-F238E27FC236}">
                <a16:creationId xmlns="" xmlns:a16="http://schemas.microsoft.com/office/drawing/2014/main" id="{73633804-6D60-48C9-B2B9-4CE51671F1E9}"/>
              </a:ext>
            </a:extLst>
          </p:cNvPr>
          <p:cNvSpPr/>
          <p:nvPr/>
        </p:nvSpPr>
        <p:spPr bwMode="auto">
          <a:xfrm>
            <a:off x="6868068" y="5477373"/>
            <a:ext cx="4561932" cy="11129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Google Shape;315;p39"/>
          <p:cNvSpPr txBox="1"/>
          <p:nvPr/>
        </p:nvSpPr>
        <p:spPr>
          <a:xfrm>
            <a:off x="6894457" y="2519418"/>
            <a:ext cx="4471938" cy="683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 defTabSz="914436">
              <a:lnSpc>
                <a:spcPct val="90000"/>
              </a:lnSpc>
              <a:buSzPts val="2800"/>
              <a:defRPr/>
            </a:pPr>
            <a:r>
              <a:rPr lang="ru-RU" altLang="ru-RU" sz="3600" b="1" dirty="0" smtClean="0">
                <a:solidFill>
                  <a:srgbClr val="00682F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1</a:t>
            </a:r>
            <a:r>
              <a:rPr lang="ru-RU" altLang="ru-RU" sz="16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 трлн </a:t>
            </a:r>
            <a:r>
              <a:rPr lang="ru-RU" altLang="ru-RU" sz="3600" b="1" dirty="0" smtClean="0">
                <a:solidFill>
                  <a:srgbClr val="00682F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933</a:t>
            </a:r>
            <a:r>
              <a:rPr lang="ru-RU" altLang="ru-RU" sz="16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 млрд </a:t>
            </a:r>
            <a:r>
              <a:rPr lang="ru-RU" altLang="ru-RU" sz="1600" b="1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тг</a:t>
            </a:r>
            <a:r>
              <a:rPr lang="ru-RU" altLang="ru-RU" sz="16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 </a:t>
            </a:r>
            <a:endParaRPr lang="ru-RU" altLang="ru-RU" sz="16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Barlow Condensed"/>
            </a:endParaRPr>
          </a:p>
        </p:txBody>
      </p:sp>
      <p:sp>
        <p:nvSpPr>
          <p:cNvPr id="61" name="Google Shape;315;p39"/>
          <p:cNvSpPr txBox="1"/>
          <p:nvPr/>
        </p:nvSpPr>
        <p:spPr>
          <a:xfrm>
            <a:off x="6894457" y="3918644"/>
            <a:ext cx="4471938" cy="683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 defTabSz="914436">
              <a:lnSpc>
                <a:spcPct val="90000"/>
              </a:lnSpc>
              <a:buSzPts val="2800"/>
              <a:defRPr/>
            </a:pPr>
            <a:r>
              <a:rPr lang="ru-RU" altLang="ru-RU" sz="3600" b="1" dirty="0" smtClean="0">
                <a:solidFill>
                  <a:srgbClr val="00682F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2</a:t>
            </a:r>
            <a:r>
              <a:rPr lang="ru-RU" altLang="ru-RU" sz="16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 трлн </a:t>
            </a:r>
            <a:r>
              <a:rPr lang="ru-RU" altLang="ru-RU" sz="3600" b="1" dirty="0" smtClean="0">
                <a:solidFill>
                  <a:srgbClr val="00682F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127</a:t>
            </a:r>
            <a:r>
              <a:rPr lang="ru-RU" altLang="ru-RU" sz="16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 млрд </a:t>
            </a:r>
            <a:r>
              <a:rPr lang="ru-RU" altLang="ru-RU" sz="1600" b="1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тг</a:t>
            </a:r>
            <a:r>
              <a:rPr lang="ru-RU" altLang="ru-RU" sz="16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 </a:t>
            </a:r>
            <a:endParaRPr lang="ru-RU" altLang="ru-RU" sz="16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Barlow Condensed"/>
            </a:endParaRPr>
          </a:p>
        </p:txBody>
      </p:sp>
      <p:sp>
        <p:nvSpPr>
          <p:cNvPr id="62" name="Google Shape;315;p39"/>
          <p:cNvSpPr txBox="1"/>
          <p:nvPr/>
        </p:nvSpPr>
        <p:spPr>
          <a:xfrm>
            <a:off x="6894457" y="5687140"/>
            <a:ext cx="4471938" cy="683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 defTabSz="914436">
              <a:lnSpc>
                <a:spcPct val="90000"/>
              </a:lnSpc>
              <a:buSzPts val="2800"/>
              <a:defRPr/>
            </a:pPr>
            <a:r>
              <a:rPr lang="ru-RU" altLang="ru-RU" sz="3600" b="1" dirty="0" smtClean="0">
                <a:solidFill>
                  <a:srgbClr val="00682F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5</a:t>
            </a:r>
            <a:r>
              <a:rPr lang="ru-RU" altLang="ru-RU" sz="16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 трлн </a:t>
            </a:r>
            <a:r>
              <a:rPr lang="ru-RU" altLang="ru-RU" sz="3600" b="1" dirty="0" smtClean="0">
                <a:solidFill>
                  <a:srgbClr val="00682F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820</a:t>
            </a:r>
            <a:r>
              <a:rPr lang="ru-RU" altLang="ru-RU" sz="16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 млрд </a:t>
            </a:r>
            <a:r>
              <a:rPr lang="ru-RU" altLang="ru-RU" sz="1600" b="1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тг</a:t>
            </a:r>
            <a:r>
              <a:rPr lang="ru-RU" altLang="ru-RU" sz="16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 </a:t>
            </a:r>
            <a:endParaRPr lang="ru-RU" altLang="ru-RU" sz="16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Barlow Condensed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079067" y="1329267"/>
            <a:ext cx="0" cy="518160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1842398" y="6645578"/>
            <a:ext cx="349823" cy="23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33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9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18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315;p39"/>
          <p:cNvSpPr txBox="1"/>
          <p:nvPr/>
        </p:nvSpPr>
        <p:spPr>
          <a:xfrm>
            <a:off x="7123527" y="3759617"/>
            <a:ext cx="4788877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defTabSz="914436">
              <a:defRPr/>
            </a:pPr>
            <a:r>
              <a:rPr lang="ru-RU" sz="1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ЕҢБЕК НАРЫҒЫНЫҢ СҰРАНЫСТАРЫ БОЙЫНША ТЕХНИКАЛЫҚ ЖӘНЕ КӘСІПТІК БІЛІМ БЕРУ</a:t>
            </a:r>
          </a:p>
        </p:txBody>
      </p:sp>
      <p:sp>
        <p:nvSpPr>
          <p:cNvPr id="27" name="Google Shape;315;p39"/>
          <p:cNvSpPr txBox="1"/>
          <p:nvPr/>
        </p:nvSpPr>
        <p:spPr>
          <a:xfrm>
            <a:off x="1255658" y="1444964"/>
            <a:ext cx="4336378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defTabSz="914436">
              <a:defRPr/>
            </a:pPr>
            <a:r>
              <a:rPr lang="ru-RU" sz="1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ОРТА БІЛІМ БЕРУ САПАСЫН АРТТЫРУ</a:t>
            </a:r>
          </a:p>
        </p:txBody>
      </p:sp>
      <p:sp>
        <p:nvSpPr>
          <p:cNvPr id="28" name="Google Shape;315;p39"/>
          <p:cNvSpPr txBox="1"/>
          <p:nvPr/>
        </p:nvSpPr>
        <p:spPr>
          <a:xfrm>
            <a:off x="1255658" y="289994"/>
            <a:ext cx="4471938" cy="849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defTabSz="914436">
              <a:lnSpc>
                <a:spcPct val="90000"/>
              </a:lnSpc>
              <a:buSzPts val="2800"/>
              <a:defRPr/>
            </a:pPr>
            <a:r>
              <a:rPr lang="ru-RU" altLang="ru-RU" sz="1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МЕКТЕПКЕ ДЕЙІНГІ ТӘРБИЕ МЕН ОҚЫТУДЫҢ ҚОЛЖЕТІМДІЛІГІ МЕН САПАСЫ</a:t>
            </a:r>
          </a:p>
        </p:txBody>
      </p:sp>
      <p:sp>
        <p:nvSpPr>
          <p:cNvPr id="35" name="Google Shape;315;p39"/>
          <p:cNvSpPr txBox="1"/>
          <p:nvPr/>
        </p:nvSpPr>
        <p:spPr>
          <a:xfrm>
            <a:off x="7123527" y="1081199"/>
            <a:ext cx="4384927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defTabSz="914436">
              <a:defRPr/>
            </a:pPr>
            <a:r>
              <a:rPr lang="ru-RU" sz="1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ҚОСЫМША БІЛІМ БЕРУДІ ДАМЫТУ</a:t>
            </a:r>
          </a:p>
        </p:txBody>
      </p:sp>
      <p:sp>
        <p:nvSpPr>
          <p:cNvPr id="37" name="Google Shape;315;p39"/>
          <p:cNvSpPr txBox="1"/>
          <p:nvPr/>
        </p:nvSpPr>
        <p:spPr>
          <a:xfrm>
            <a:off x="1255658" y="3323394"/>
            <a:ext cx="4518429" cy="627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defTabSz="914436">
              <a:lnSpc>
                <a:spcPct val="90000"/>
              </a:lnSpc>
              <a:buSzPts val="2800"/>
              <a:defRPr/>
            </a:pPr>
            <a:r>
              <a:rPr lang="ru-RU" altLang="ru-RU" sz="1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ПЕДАГОГТІҢ КӘСІБИ ДАМУЫ ЖӘНЕ БІЛІМ БЕРУДЕГІ САПАЛЫ МЕНЕДЖМЕНТ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7123527" y="2922142"/>
            <a:ext cx="48262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БАЛАЛАРДЫҢ ҚАУІПСІЗДІГІН ҚАМТАМАСЫЗ ЕТУ ЖӘНЕ ҚҰҚЫҚТАРЫН ҚОРҒАУ</a:t>
            </a:r>
            <a:endParaRPr lang="ru-RU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11935997" y="6645578"/>
            <a:ext cx="256224" cy="23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33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9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Google Shape;315;p39"/>
          <p:cNvSpPr txBox="1"/>
          <p:nvPr/>
        </p:nvSpPr>
        <p:spPr>
          <a:xfrm>
            <a:off x="7147801" y="217490"/>
            <a:ext cx="4336378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defTabSz="914436">
              <a:defRPr/>
            </a:pPr>
            <a:r>
              <a:rPr lang="ru-RU" sz="1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ИНФРАҚҰРЫЛЫМДЫ ДАМЫТУ ЖӘНЕ МЕКТЕПТЕРДІ ЖАҢҒЫРТУ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7832FFF4-51D4-48A6-9AFF-0FA5B0376CC2}"/>
              </a:ext>
            </a:extLst>
          </p:cNvPr>
          <p:cNvSpPr txBox="1"/>
          <p:nvPr/>
        </p:nvSpPr>
        <p:spPr>
          <a:xfrm>
            <a:off x="1245241" y="2143227"/>
            <a:ext cx="4523146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>
              <a:defRPr lang="ru-RU"/>
            </a:defPPr>
            <a:lvl1pPr algn="just" defTabSz="914436">
              <a:defRPr sz="1600" b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ru-RU" b="0" dirty="0"/>
              <a:t>ЕРЕКШЕ БІЛІМ БЕРУ ҚАЖЕТТІЛІКТЕРІ БАР БАЛАЛАРДЫ АРНАЙЫ ПСИХОЛОГИЯЛЫҚ-ПЕДАГОГИКАЛЫҚ ҚОЛДАУ</a:t>
            </a:r>
          </a:p>
        </p:txBody>
      </p:sp>
      <p:pic>
        <p:nvPicPr>
          <p:cNvPr id="3" name="Picture 135">
            <a:extLst>
              <a:ext uri="{FF2B5EF4-FFF2-40B4-BE49-F238E27FC236}">
                <a16:creationId xmlns:a16="http://schemas.microsoft.com/office/drawing/2014/main" xmlns="" id="{5D15D910-E730-AD83-6AC0-B4B1090169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72" y="401829"/>
            <a:ext cx="460723" cy="460723"/>
          </a:xfrm>
          <a:prstGeom prst="rect">
            <a:avLst/>
          </a:prstGeom>
          <a:ln>
            <a:noFill/>
          </a:ln>
        </p:spPr>
      </p:pic>
      <p:pic>
        <p:nvPicPr>
          <p:cNvPr id="7" name="Picture 135">
            <a:extLst>
              <a:ext uri="{FF2B5EF4-FFF2-40B4-BE49-F238E27FC236}">
                <a16:creationId xmlns:a16="http://schemas.microsoft.com/office/drawing/2014/main" xmlns="" id="{D78947B1-F9CE-F376-800A-FD69A5EBF0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72" y="1446806"/>
            <a:ext cx="460723" cy="460723"/>
          </a:xfrm>
          <a:prstGeom prst="rect">
            <a:avLst/>
          </a:prstGeom>
          <a:ln>
            <a:noFill/>
          </a:ln>
        </p:spPr>
      </p:pic>
      <p:pic>
        <p:nvPicPr>
          <p:cNvPr id="8" name="Picture 135">
            <a:extLst>
              <a:ext uri="{FF2B5EF4-FFF2-40B4-BE49-F238E27FC236}">
                <a16:creationId xmlns:a16="http://schemas.microsoft.com/office/drawing/2014/main" xmlns="" id="{C0A1054C-820C-EC2F-2D93-21D07922AC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72" y="2363401"/>
            <a:ext cx="460723" cy="460723"/>
          </a:xfrm>
          <a:prstGeom prst="rect">
            <a:avLst/>
          </a:prstGeom>
          <a:ln>
            <a:noFill/>
          </a:ln>
        </p:spPr>
      </p:pic>
      <p:pic>
        <p:nvPicPr>
          <p:cNvPr id="9" name="Picture 135">
            <a:extLst>
              <a:ext uri="{FF2B5EF4-FFF2-40B4-BE49-F238E27FC236}">
                <a16:creationId xmlns:a16="http://schemas.microsoft.com/office/drawing/2014/main" xmlns="" id="{89EB2BA5-8499-1617-5E48-C9D12C03E8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72" y="4570485"/>
            <a:ext cx="460723" cy="460723"/>
          </a:xfrm>
          <a:prstGeom prst="rect">
            <a:avLst/>
          </a:prstGeom>
          <a:ln>
            <a:noFill/>
          </a:ln>
        </p:spPr>
      </p:pic>
      <p:pic>
        <p:nvPicPr>
          <p:cNvPr id="10" name="Picture 135">
            <a:extLst>
              <a:ext uri="{FF2B5EF4-FFF2-40B4-BE49-F238E27FC236}">
                <a16:creationId xmlns:a16="http://schemas.microsoft.com/office/drawing/2014/main" xmlns="" id="{CF576362-E129-DB34-4CEE-7816645BB2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72" y="5689077"/>
            <a:ext cx="460723" cy="460723"/>
          </a:xfrm>
          <a:prstGeom prst="rect">
            <a:avLst/>
          </a:prstGeom>
          <a:ln>
            <a:noFill/>
          </a:ln>
        </p:spPr>
      </p:pic>
      <p:pic>
        <p:nvPicPr>
          <p:cNvPr id="11" name="Picture 135">
            <a:extLst>
              <a:ext uri="{FF2B5EF4-FFF2-40B4-BE49-F238E27FC236}">
                <a16:creationId xmlns:a16="http://schemas.microsoft.com/office/drawing/2014/main" xmlns="" id="{ABA378B6-01DD-6CD8-A525-01615E275E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558" y="2017194"/>
            <a:ext cx="460723" cy="460723"/>
          </a:xfrm>
          <a:prstGeom prst="rect">
            <a:avLst/>
          </a:prstGeom>
          <a:ln>
            <a:noFill/>
          </a:ln>
        </p:spPr>
      </p:pic>
      <p:pic>
        <p:nvPicPr>
          <p:cNvPr id="12" name="Picture 135">
            <a:extLst>
              <a:ext uri="{FF2B5EF4-FFF2-40B4-BE49-F238E27FC236}">
                <a16:creationId xmlns:a16="http://schemas.microsoft.com/office/drawing/2014/main" xmlns="" id="{C89C2CCC-8EC9-C4D9-2540-02DEC66149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558" y="2947167"/>
            <a:ext cx="460723" cy="460723"/>
          </a:xfrm>
          <a:prstGeom prst="rect">
            <a:avLst/>
          </a:prstGeom>
          <a:ln>
            <a:noFill/>
          </a:ln>
        </p:spPr>
      </p:pic>
      <p:pic>
        <p:nvPicPr>
          <p:cNvPr id="13" name="Picture 135">
            <a:extLst>
              <a:ext uri="{FF2B5EF4-FFF2-40B4-BE49-F238E27FC236}">
                <a16:creationId xmlns:a16="http://schemas.microsoft.com/office/drawing/2014/main" xmlns="" id="{62F531A0-2114-2BFC-A561-645FD5767E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558" y="4012117"/>
            <a:ext cx="460723" cy="460723"/>
          </a:xfrm>
          <a:prstGeom prst="rect">
            <a:avLst/>
          </a:prstGeom>
          <a:ln>
            <a:noFill/>
          </a:ln>
        </p:spPr>
      </p:pic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991397F4-F1EC-68E9-C7EC-DCE4EE23CD44}"/>
              </a:ext>
            </a:extLst>
          </p:cNvPr>
          <p:cNvCxnSpPr>
            <a:cxnSpLocks/>
          </p:cNvCxnSpPr>
          <p:nvPr/>
        </p:nvCxnSpPr>
        <p:spPr>
          <a:xfrm flipH="1">
            <a:off x="378352" y="1280363"/>
            <a:ext cx="5013568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DFE715F0-3552-8780-536D-A3F28EE19ED4}"/>
              </a:ext>
            </a:extLst>
          </p:cNvPr>
          <p:cNvCxnSpPr>
            <a:cxnSpLocks/>
          </p:cNvCxnSpPr>
          <p:nvPr/>
        </p:nvCxnSpPr>
        <p:spPr>
          <a:xfrm flipH="1">
            <a:off x="378352" y="2076108"/>
            <a:ext cx="5013568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46A0B7F3-AECC-B2DC-4CC8-CEDEFB718597}"/>
              </a:ext>
            </a:extLst>
          </p:cNvPr>
          <p:cNvCxnSpPr>
            <a:cxnSpLocks/>
          </p:cNvCxnSpPr>
          <p:nvPr/>
        </p:nvCxnSpPr>
        <p:spPr>
          <a:xfrm flipH="1">
            <a:off x="378352" y="3142667"/>
            <a:ext cx="5013568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76BF5CEB-1029-2592-2B2C-154E4838B094}"/>
              </a:ext>
            </a:extLst>
          </p:cNvPr>
          <p:cNvCxnSpPr>
            <a:cxnSpLocks/>
          </p:cNvCxnSpPr>
          <p:nvPr/>
        </p:nvCxnSpPr>
        <p:spPr>
          <a:xfrm flipH="1">
            <a:off x="378352" y="5272516"/>
            <a:ext cx="5013568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AC91E032-E2D0-35E6-94DA-032DCDE2AB12}"/>
              </a:ext>
            </a:extLst>
          </p:cNvPr>
          <p:cNvCxnSpPr>
            <a:cxnSpLocks/>
          </p:cNvCxnSpPr>
          <p:nvPr/>
        </p:nvCxnSpPr>
        <p:spPr>
          <a:xfrm flipH="1">
            <a:off x="6517895" y="3672362"/>
            <a:ext cx="5013568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623AAF0B-E0FA-6E80-0536-6B867DC4D0E6}"/>
              </a:ext>
            </a:extLst>
          </p:cNvPr>
          <p:cNvCxnSpPr>
            <a:cxnSpLocks/>
          </p:cNvCxnSpPr>
          <p:nvPr/>
        </p:nvCxnSpPr>
        <p:spPr>
          <a:xfrm flipH="1">
            <a:off x="6517895" y="4800813"/>
            <a:ext cx="5013568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7123527" y="1952085"/>
            <a:ext cx="48262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Barlow Condensed"/>
              </a:rPr>
              <a:t>ТӘРБИЕ ЖҰМЫСЫ АРҚЫЛЫ ҚҰНДЫЛЫҚТАР ЖҮЙЕСІН ҚАЛЫПТАСТЫРУ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9191E659-BD5A-78CA-7269-BD16A0D9CD51}"/>
              </a:ext>
            </a:extLst>
          </p:cNvPr>
          <p:cNvSpPr/>
          <p:nvPr/>
        </p:nvSpPr>
        <p:spPr>
          <a:xfrm>
            <a:off x="1236325" y="5338747"/>
            <a:ext cx="4656476" cy="1169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defTabSz="914436"/>
            <a:r>
              <a:rPr lang="ru-RU" sz="1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ПРЕЗИДЕНТТІК ЖАСТАР КАДРЛЫҚ РЕЗЕРВІНІҢ ҮЛГІСІ БОЙЫНША БІЛІМ БЕРУДЕГІ ӨЗГЕРІСТЕРДІҢ 1000 КӨШБАСШЫСЫН ІРІКТЕУ ЖӘНЕ ДАЙЫНДАУ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9191E659-BD5A-78CA-7269-BD16A0D9CD51}"/>
              </a:ext>
            </a:extLst>
          </p:cNvPr>
          <p:cNvSpPr/>
          <p:nvPr/>
        </p:nvSpPr>
        <p:spPr>
          <a:xfrm>
            <a:off x="1236324" y="4462307"/>
            <a:ext cx="4346795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defTabSz="914436"/>
            <a:r>
              <a:rPr lang="ru-RU" sz="1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ПЕДАГОГТЕРДІ АТТЕСТАТТАУ РӘСІМІН ЖЕТІЛДІРУ</a:t>
            </a:r>
          </a:p>
        </p:txBody>
      </p:sp>
      <p:pic>
        <p:nvPicPr>
          <p:cNvPr id="34" name="Picture 135">
            <a:extLst>
              <a:ext uri="{FF2B5EF4-FFF2-40B4-BE49-F238E27FC236}">
                <a16:creationId xmlns:a16="http://schemas.microsoft.com/office/drawing/2014/main" xmlns="" id="{ABA378B6-01DD-6CD8-A525-01615E275E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558" y="1101264"/>
            <a:ext cx="460723" cy="460723"/>
          </a:xfrm>
          <a:prstGeom prst="rect">
            <a:avLst/>
          </a:prstGeom>
          <a:ln>
            <a:noFill/>
          </a:ln>
        </p:spPr>
      </p:pic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xmlns="" id="{991397F4-F1EC-68E9-C7EC-DCE4EE23CD44}"/>
              </a:ext>
            </a:extLst>
          </p:cNvPr>
          <p:cNvCxnSpPr>
            <a:cxnSpLocks/>
          </p:cNvCxnSpPr>
          <p:nvPr/>
        </p:nvCxnSpPr>
        <p:spPr>
          <a:xfrm flipH="1">
            <a:off x="6517895" y="1715673"/>
            <a:ext cx="5013568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xmlns="" id="{76BF5CEB-1029-2592-2B2C-154E4838B094}"/>
              </a:ext>
            </a:extLst>
          </p:cNvPr>
          <p:cNvCxnSpPr>
            <a:cxnSpLocks/>
          </p:cNvCxnSpPr>
          <p:nvPr/>
        </p:nvCxnSpPr>
        <p:spPr>
          <a:xfrm flipH="1">
            <a:off x="378352" y="4169827"/>
            <a:ext cx="5013568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135">
            <a:extLst>
              <a:ext uri="{FF2B5EF4-FFF2-40B4-BE49-F238E27FC236}">
                <a16:creationId xmlns:a16="http://schemas.microsoft.com/office/drawing/2014/main" xmlns="" id="{C0A1054C-820C-EC2F-2D93-21D07922AC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72" y="3412177"/>
            <a:ext cx="460723" cy="460723"/>
          </a:xfrm>
          <a:prstGeom prst="rect">
            <a:avLst/>
          </a:prstGeom>
          <a:ln>
            <a:noFill/>
          </a:ln>
        </p:spPr>
      </p:pic>
      <p:pic>
        <p:nvPicPr>
          <p:cNvPr id="45" name="Picture 135">
            <a:extLst>
              <a:ext uri="{FF2B5EF4-FFF2-40B4-BE49-F238E27FC236}">
                <a16:creationId xmlns:a16="http://schemas.microsoft.com/office/drawing/2014/main" xmlns="" id="{ABA378B6-01DD-6CD8-A525-01615E275E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558" y="315247"/>
            <a:ext cx="460723" cy="460723"/>
          </a:xfrm>
          <a:prstGeom prst="rect">
            <a:avLst/>
          </a:prstGeom>
          <a:ln>
            <a:noFill/>
          </a:ln>
        </p:spPr>
      </p:pic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xmlns="" id="{623AAF0B-E0FA-6E80-0536-6B867DC4D0E6}"/>
              </a:ext>
            </a:extLst>
          </p:cNvPr>
          <p:cNvCxnSpPr>
            <a:cxnSpLocks/>
          </p:cNvCxnSpPr>
          <p:nvPr/>
        </p:nvCxnSpPr>
        <p:spPr>
          <a:xfrm flipH="1">
            <a:off x="6517895" y="970981"/>
            <a:ext cx="5013568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7832FFF4-51D4-48A6-9AFF-0FA5B0376CC2}"/>
              </a:ext>
            </a:extLst>
          </p:cNvPr>
          <p:cNvSpPr txBox="1"/>
          <p:nvPr/>
        </p:nvSpPr>
        <p:spPr>
          <a:xfrm>
            <a:off x="7147801" y="4931576"/>
            <a:ext cx="476460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ОҚУ ПРОЦЕСІН ЦИФРЛАНДЫРУ: </a:t>
            </a:r>
            <a:br>
              <a:rPr lang="ru-RU" sz="1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ОҚЫТУДЫҢ ИННОВАЦИЯЛЫҚ ТӘСІЛДЕРІ ЖӘНЕ ЦИФРЛЫҚ ФОРМАТ </a:t>
            </a:r>
            <a:endParaRPr lang="ru-RU" sz="1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7832FFF4-51D4-48A6-9AFF-0FA5B0376CC2}"/>
              </a:ext>
            </a:extLst>
          </p:cNvPr>
          <p:cNvSpPr txBox="1"/>
          <p:nvPr/>
        </p:nvSpPr>
        <p:spPr>
          <a:xfrm>
            <a:off x="7123527" y="6066192"/>
            <a:ext cx="50684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«</a:t>
            </a:r>
            <a:r>
              <a:rPr lang="ru-RU" sz="1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ЦИФРЛЫ МЕКТЕП» 2023 ПИЛОТТЫҚ </a:t>
            </a:r>
            <a:r>
              <a:rPr lang="ru-RU" sz="16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ЖОБАСЫ</a:t>
            </a:r>
            <a:r>
              <a:rPr lang="ru-RU" sz="20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9" name="Picture 135">
            <a:extLst>
              <a:ext uri="{FF2B5EF4-FFF2-40B4-BE49-F238E27FC236}">
                <a16:creationId xmlns:a16="http://schemas.microsoft.com/office/drawing/2014/main" xmlns="" id="{62F531A0-2114-2BFC-A561-645FD5767E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558" y="5043194"/>
            <a:ext cx="460723" cy="460723"/>
          </a:xfrm>
          <a:prstGeom prst="rect">
            <a:avLst/>
          </a:prstGeom>
          <a:ln>
            <a:noFill/>
          </a:ln>
        </p:spPr>
      </p:pic>
      <p:pic>
        <p:nvPicPr>
          <p:cNvPr id="50" name="Picture 135">
            <a:extLst>
              <a:ext uri="{FF2B5EF4-FFF2-40B4-BE49-F238E27FC236}">
                <a16:creationId xmlns:a16="http://schemas.microsoft.com/office/drawing/2014/main" xmlns="" id="{62F531A0-2114-2BFC-A561-645FD5767E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558" y="6047545"/>
            <a:ext cx="460723" cy="460723"/>
          </a:xfrm>
          <a:prstGeom prst="rect">
            <a:avLst/>
          </a:prstGeom>
          <a:ln>
            <a:noFill/>
          </a:ln>
        </p:spPr>
      </p:pic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xmlns="" id="{623AAF0B-E0FA-6E80-0536-6B867DC4D0E6}"/>
              </a:ext>
            </a:extLst>
          </p:cNvPr>
          <p:cNvCxnSpPr>
            <a:cxnSpLocks/>
          </p:cNvCxnSpPr>
          <p:nvPr/>
        </p:nvCxnSpPr>
        <p:spPr>
          <a:xfrm flipH="1">
            <a:off x="6517895" y="5867613"/>
            <a:ext cx="5013568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xmlns="" id="{AC91E032-E2D0-35E6-94DA-032DCDE2AB12}"/>
              </a:ext>
            </a:extLst>
          </p:cNvPr>
          <p:cNvCxnSpPr>
            <a:cxnSpLocks/>
          </p:cNvCxnSpPr>
          <p:nvPr/>
        </p:nvCxnSpPr>
        <p:spPr>
          <a:xfrm flipH="1">
            <a:off x="6517895" y="2693497"/>
            <a:ext cx="5013568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095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2">
            <a:extLst>
              <a:ext uri="{FF2B5EF4-FFF2-40B4-BE49-F238E27FC236}">
                <a16:creationId xmlns="" xmlns:a16="http://schemas.microsoft.com/office/drawing/2014/main" id="{73633804-6D60-48C9-B2B9-4CE51671F1E9}"/>
              </a:ext>
            </a:extLst>
          </p:cNvPr>
          <p:cNvSpPr/>
          <p:nvPr/>
        </p:nvSpPr>
        <p:spPr bwMode="auto">
          <a:xfrm>
            <a:off x="-376" y="577130"/>
            <a:ext cx="5671805" cy="11129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7832FFF4-51D4-48A6-9AFF-0FA5B0376CC2}"/>
              </a:ext>
            </a:extLst>
          </p:cNvPr>
          <p:cNvSpPr txBox="1"/>
          <p:nvPr/>
        </p:nvSpPr>
        <p:spPr>
          <a:xfrm>
            <a:off x="1081249" y="50842"/>
            <a:ext cx="103318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МЕКТЕПКЕ ДЕЙІНГІ ТӘРБИЕ МЕН ОҚЫТУДЫҢ ҚОЛЖЕТІМДІЛІГІ МЕН САПАСЫ</a:t>
            </a:r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="" xmlns:a16="http://schemas.microsoft.com/office/drawing/2014/main" id="{D95808CA-554B-423B-A1C7-A1007CD6494B}"/>
              </a:ext>
            </a:extLst>
          </p:cNvPr>
          <p:cNvCxnSpPr>
            <a:cxnSpLocks/>
          </p:cNvCxnSpPr>
          <p:nvPr/>
        </p:nvCxnSpPr>
        <p:spPr>
          <a:xfrm flipH="1">
            <a:off x="0" y="489280"/>
            <a:ext cx="12192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: Rounded Corners 127">
            <a:extLst>
              <a:ext uri="{FF2B5EF4-FFF2-40B4-BE49-F238E27FC236}">
                <a16:creationId xmlns="" xmlns:a16="http://schemas.microsoft.com/office/drawing/2014/main" id="{8CC3FA49-C1B4-4819-A7BA-1C162A40504E}"/>
              </a:ext>
            </a:extLst>
          </p:cNvPr>
          <p:cNvSpPr/>
          <p:nvPr/>
        </p:nvSpPr>
        <p:spPr>
          <a:xfrm>
            <a:off x="176443" y="726319"/>
            <a:ext cx="1439861" cy="831881"/>
          </a:xfrm>
          <a:prstGeom prst="roundRect">
            <a:avLst>
              <a:gd name="adj" fmla="val 9034"/>
            </a:avLst>
          </a:prstGeom>
          <a:solidFill>
            <a:schemeClr val="bg1"/>
          </a:soli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363" algn="ctr"/>
            <a:endParaRPr lang="ru-RU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Прямоугольник 184">
            <a:extLst>
              <a:ext uri="{FF2B5EF4-FFF2-40B4-BE49-F238E27FC236}">
                <a16:creationId xmlns="" xmlns:a16="http://schemas.microsoft.com/office/drawing/2014/main" id="{087815F0-8BAD-4DED-A9E6-4865C075779F}"/>
              </a:ext>
            </a:extLst>
          </p:cNvPr>
          <p:cNvSpPr/>
          <p:nvPr/>
        </p:nvSpPr>
        <p:spPr>
          <a:xfrm>
            <a:off x="3240170" y="2436540"/>
            <a:ext cx="8721750" cy="7320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just" defTabSz="685783"/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Жеке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ұйымдарда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мемлекеттік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тапсырысты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орналастыру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жұмыс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істеп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тұрған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мемлекеттік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және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жеке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балабақшаларды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кеңейту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есебінен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мектепке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дейінгі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800" b="1" dirty="0" smtClean="0">
                <a:solidFill>
                  <a:srgbClr val="00682F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300 </a:t>
            </a:r>
            <a:r>
              <a:rPr lang="ru-RU" sz="1800" b="1" dirty="0" err="1">
                <a:solidFill>
                  <a:srgbClr val="00682F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мың</a:t>
            </a:r>
            <a:r>
              <a:rPr lang="ru-RU" sz="1800" b="1" dirty="0">
                <a:solidFill>
                  <a:srgbClr val="00682F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жаңа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орын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05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(</a:t>
            </a:r>
            <a:r>
              <a:rPr lang="ru-RU" sz="105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тұрғын</a:t>
            </a:r>
            <a:r>
              <a:rPr lang="ru-RU" sz="105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үйлердің</a:t>
            </a:r>
            <a:r>
              <a:rPr lang="ru-RU" sz="105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05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/>
            </a:r>
            <a:br>
              <a:rPr lang="ru-RU" sz="105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</a:br>
            <a:r>
              <a:rPr lang="ru-RU" sz="105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1-қабаттарындағы</a:t>
            </a:r>
            <a:r>
              <a:rPr lang="ru-RU" sz="105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, </a:t>
            </a:r>
            <a:r>
              <a:rPr lang="ru-RU" sz="105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басқа</a:t>
            </a:r>
            <a:r>
              <a:rPr lang="ru-RU" sz="105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үй-жайлардағы</a:t>
            </a:r>
            <a:r>
              <a:rPr lang="ru-RU" sz="105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және</a:t>
            </a:r>
            <a:r>
              <a:rPr lang="ru-RU" sz="105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05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т.б</a:t>
            </a:r>
            <a:r>
              <a:rPr lang="ru-RU" sz="105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. </a:t>
            </a:r>
            <a:r>
              <a:rPr lang="ru-RU" sz="105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қосымша</a:t>
            </a:r>
            <a:r>
              <a:rPr lang="ru-RU" sz="105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05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алаңдар</a:t>
            </a:r>
            <a:r>
              <a:rPr lang="ru-RU" sz="105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)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Barlow Condensed"/>
              <a:cs typeface="Arial" panose="020B0604020202020204" pitchFamily="34" charset="0"/>
            </a:endParaRPr>
          </a:p>
        </p:txBody>
      </p:sp>
      <p:sp>
        <p:nvSpPr>
          <p:cNvPr id="144" name="Прямоугольник 143">
            <a:extLst>
              <a:ext uri="{FF2B5EF4-FFF2-40B4-BE49-F238E27FC236}">
                <a16:creationId xmlns="" xmlns:a16="http://schemas.microsoft.com/office/drawing/2014/main" id="{087815F0-8BAD-4DED-A9E6-4865C075779F}"/>
              </a:ext>
            </a:extLst>
          </p:cNvPr>
          <p:cNvSpPr/>
          <p:nvPr/>
        </p:nvSpPr>
        <p:spPr>
          <a:xfrm>
            <a:off x="3240170" y="5937496"/>
            <a:ext cx="8721749" cy="6152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just" defTabSz="685783"/>
            <a:r>
              <a:rPr lang="ru-RU" sz="1400" dirty="0" err="1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Жергілікті</a:t>
            </a:r>
            <a:r>
              <a:rPr lang="ru-RU" sz="1400" dirty="0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бюджет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есебінен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халықтың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әлеуметтік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осал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топтарынан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2-6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жастағы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мектеп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жасына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дейінгі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балалар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үшін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тегін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тамақтану</a:t>
            </a:r>
            <a:r>
              <a:rPr lang="ru-RU" sz="1400" dirty="0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(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халықтың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әлеуметтік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осал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топтарынан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2-6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жастағы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136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мың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бала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балабақшаға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барады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) </a:t>
            </a:r>
            <a:r>
              <a:rPr lang="ru-RU" sz="900" b="1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(</a:t>
            </a:r>
            <a:r>
              <a:rPr lang="ru-RU" sz="9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Президенттің</a:t>
            </a:r>
            <a:r>
              <a:rPr lang="ru-RU" sz="9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9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сайлауалды</a:t>
            </a:r>
            <a:r>
              <a:rPr lang="ru-RU" sz="9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9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бағдарламасының</a:t>
            </a:r>
            <a:r>
              <a:rPr lang="ru-RU" sz="9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900" b="1" dirty="0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77-тармағы</a:t>
            </a:r>
            <a:r>
              <a:rPr lang="ru-RU" sz="900" b="1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) </a:t>
            </a:r>
            <a:endParaRPr lang="ru-RU" sz="800" dirty="0">
              <a:solidFill>
                <a:prstClr val="black"/>
              </a:solidFill>
              <a:latin typeface="Arial" panose="020B0604020202020204" pitchFamily="34" charset="0"/>
              <a:ea typeface="Barlow Condensed"/>
              <a:cs typeface="Arial" panose="020B0604020202020204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3240170" y="5126644"/>
            <a:ext cx="5358707" cy="5441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defTabSz="685783"/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Бірыңғай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есепке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алу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және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кезектілік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базасын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құру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/>
            </a:r>
            <a:b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</a:br>
            <a:r>
              <a:rPr lang="ru-RU" sz="9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(</a:t>
            </a:r>
            <a:r>
              <a:rPr lang="ru-RU" sz="9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Президенттің</a:t>
            </a:r>
            <a:r>
              <a:rPr lang="ru-RU" sz="9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9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сайлауалды</a:t>
            </a:r>
            <a:r>
              <a:rPr lang="ru-RU" sz="9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9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бағдарламасының</a:t>
            </a:r>
            <a:r>
              <a:rPr lang="ru-RU" sz="9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76-тармағы)</a:t>
            </a:r>
            <a:endParaRPr lang="ru-RU" sz="900" dirty="0">
              <a:solidFill>
                <a:prstClr val="black"/>
              </a:solidFill>
              <a:latin typeface="Arial" panose="020B0604020202020204" pitchFamily="34" charset="0"/>
              <a:ea typeface="Barlow Condensed"/>
              <a:cs typeface="Arial" panose="020B0604020202020204" pitchFamily="34" charset="0"/>
            </a:endParaRPr>
          </a:p>
        </p:txBody>
      </p:sp>
      <p:sp>
        <p:nvSpPr>
          <p:cNvPr id="198" name="Rectangle: Rounded Corners 15">
            <a:extLst>
              <a:ext uri="{FF2B5EF4-FFF2-40B4-BE49-F238E27FC236}">
                <a16:creationId xmlns="" xmlns:a16="http://schemas.microsoft.com/office/drawing/2014/main" id="{A24C5B48-0D87-4B47-A635-9462B1DF013D}"/>
              </a:ext>
            </a:extLst>
          </p:cNvPr>
          <p:cNvSpPr/>
          <p:nvPr/>
        </p:nvSpPr>
        <p:spPr>
          <a:xfrm>
            <a:off x="8798215" y="5141113"/>
            <a:ext cx="1474606" cy="507143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1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Тәжірибелік</a:t>
            </a:r>
            <a:r>
              <a:rPr lang="ru-RU" sz="11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</a:t>
            </a:r>
            <a:endParaRPr lang="ru-RU" sz="1100" dirty="0" smtClean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ru-RU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– 1 </a:t>
            </a:r>
            <a:r>
              <a:rPr lang="ru-RU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кезең</a:t>
            </a:r>
            <a:endParaRPr lang="ru-RU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Rectangle: Rounded Corners 15">
            <a:extLst>
              <a:ext uri="{FF2B5EF4-FFF2-40B4-BE49-F238E27FC236}">
                <a16:creationId xmlns="" xmlns:a16="http://schemas.microsoft.com/office/drawing/2014/main" id="{A24C5B48-0D87-4B47-A635-9462B1DF013D}"/>
              </a:ext>
            </a:extLst>
          </p:cNvPr>
          <p:cNvSpPr/>
          <p:nvPr/>
        </p:nvSpPr>
        <p:spPr>
          <a:xfrm>
            <a:off x="10485003" y="5145475"/>
            <a:ext cx="1474606" cy="492769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altLang="ru-RU" sz="11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Өнеркәсіптік</a:t>
            </a:r>
            <a:r>
              <a:rPr lang="ru-RU" altLang="ru-RU" sz="11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 err="1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</a:t>
            </a:r>
            <a:endParaRPr lang="ru-RU" altLang="ru-RU" sz="1100" dirty="0" smtClean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ru-RU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– 2 </a:t>
            </a:r>
            <a:r>
              <a:rPr lang="ru-RU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кезең</a:t>
            </a:r>
            <a:endParaRPr lang="ru-RU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3" name="Прямая соединительная линия 202">
            <a:extLst>
              <a:ext uri="{FF2B5EF4-FFF2-40B4-BE49-F238E27FC236}">
                <a16:creationId xmlns="" xmlns:a16="http://schemas.microsoft.com/office/drawing/2014/main" id="{156F1053-7CFD-442C-8350-C8A1EC3375D1}"/>
              </a:ext>
            </a:extLst>
          </p:cNvPr>
          <p:cNvCxnSpPr>
            <a:cxnSpLocks/>
          </p:cNvCxnSpPr>
          <p:nvPr/>
        </p:nvCxnSpPr>
        <p:spPr>
          <a:xfrm flipH="1">
            <a:off x="3444" y="1759759"/>
            <a:ext cx="1219200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lgDash"/>
            <a:head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Прямоугольник 213"/>
          <p:cNvSpPr/>
          <p:nvPr/>
        </p:nvSpPr>
        <p:spPr>
          <a:xfrm>
            <a:off x="586108" y="6029565"/>
            <a:ext cx="24976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Бірыңғай есепке алу және кезектілік базасы жоқ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7" name="Рисунок 40">
            <a:extLst>
              <a:ext uri="{FF2B5EF4-FFF2-40B4-BE49-F238E27FC236}">
                <a16:creationId xmlns="" xmlns:a16="http://schemas.microsoft.com/office/drawing/2014/main" id="{ACF0DE7E-3FA0-482C-AE59-DAA3B07B60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71" y="6088320"/>
            <a:ext cx="352044" cy="352044"/>
          </a:xfrm>
          <a:prstGeom prst="rect">
            <a:avLst/>
          </a:prstGeom>
        </p:spPr>
      </p:pic>
      <p:grpSp>
        <p:nvGrpSpPr>
          <p:cNvPr id="18" name="Группа 17"/>
          <p:cNvGrpSpPr/>
          <p:nvPr/>
        </p:nvGrpSpPr>
        <p:grpSpPr>
          <a:xfrm>
            <a:off x="3241324" y="4489825"/>
            <a:ext cx="8719439" cy="429727"/>
            <a:chOff x="3240170" y="5255911"/>
            <a:chExt cx="8719439" cy="429727"/>
          </a:xfrm>
        </p:grpSpPr>
        <p:sp>
          <p:nvSpPr>
            <p:cNvPr id="101" name="Прямоугольник 100">
              <a:extLst>
                <a:ext uri="{FF2B5EF4-FFF2-40B4-BE49-F238E27FC236}">
                  <a16:creationId xmlns="" xmlns:a16="http://schemas.microsoft.com/office/drawing/2014/main" id="{087815F0-8BAD-4DED-A9E6-4865C075779F}"/>
                </a:ext>
              </a:extLst>
            </p:cNvPr>
            <p:cNvSpPr/>
            <p:nvPr/>
          </p:nvSpPr>
          <p:spPr>
            <a:xfrm>
              <a:off x="3240170" y="5255911"/>
              <a:ext cx="5358707" cy="42972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/>
              </a:solidFill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685783"/>
              <a:r>
                <a:rPr lang="ru-RU" sz="1400" dirty="0" err="1"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Педагогтердің</a:t>
              </a:r>
              <a:r>
                <a:rPr lang="ru-RU" sz="1400" dirty="0"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біліктілігін</a:t>
              </a:r>
              <a:r>
                <a:rPr lang="ru-RU" sz="1400" dirty="0"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 </a:t>
              </a:r>
              <a:r>
                <a:rPr lang="ru-RU" sz="1400" dirty="0" err="1" smtClean="0"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арттыру</a:t>
              </a:r>
              <a:r>
                <a:rPr lang="ru-RU" sz="1400" dirty="0" smtClean="0"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 </a:t>
              </a:r>
              <a:r>
                <a:rPr lang="ru-RU" sz="1050" dirty="0"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(</a:t>
              </a:r>
              <a:r>
                <a:rPr lang="ru-RU" sz="1050" dirty="0" err="1" smtClean="0"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елде</a:t>
              </a:r>
              <a:r>
                <a:rPr lang="ru-RU" sz="1050" dirty="0" smtClean="0"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 – </a:t>
              </a:r>
              <a:r>
                <a:rPr lang="ru-RU" sz="1050" b="1" dirty="0" smtClean="0"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98,9</a:t>
              </a:r>
              <a:r>
                <a:rPr lang="ru-RU" sz="1050" dirty="0" smtClean="0"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 </a:t>
              </a:r>
              <a:r>
                <a:rPr lang="ru-RU" sz="1050" dirty="0" err="1" smtClean="0"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мың</a:t>
              </a:r>
              <a:r>
                <a:rPr lang="ru-RU" sz="1050" dirty="0" smtClean="0"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) </a:t>
              </a:r>
              <a:r>
                <a:rPr lang="ru-RU" sz="1050" dirty="0"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/>
              </a:r>
              <a:br>
                <a:rPr lang="ru-RU" sz="1050" dirty="0"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</a:br>
              <a:r>
                <a:rPr lang="ru-RU" sz="900" b="1" dirty="0"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(</a:t>
              </a:r>
              <a:r>
                <a:rPr lang="ru-RU" sz="900" b="1" dirty="0" err="1"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Президенттің</a:t>
              </a:r>
              <a:r>
                <a:rPr lang="ru-RU" sz="900" b="1" dirty="0"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 2021 </a:t>
              </a:r>
              <a:r>
                <a:rPr lang="ru-RU" sz="900" b="1" dirty="0" err="1"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жылғы</a:t>
              </a:r>
              <a:r>
                <a:rPr lang="ru-RU" sz="900" b="1" dirty="0"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 </a:t>
              </a:r>
              <a:r>
                <a:rPr lang="ru-RU" sz="900" b="1" dirty="0" err="1"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Жолдауы</a:t>
              </a:r>
              <a:r>
                <a:rPr lang="ru-RU" sz="900" b="1" dirty="0"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, ЖҰЖ 41-тармағы)</a:t>
              </a:r>
              <a:endParaRPr lang="ru-RU" sz="1400" b="1" i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endParaRPr>
            </a:p>
          </p:txBody>
        </p:sp>
        <p:sp>
          <p:nvSpPr>
            <p:cNvPr id="102" name="Rectangle: Rounded Corners 15">
              <a:extLst>
                <a:ext uri="{FF2B5EF4-FFF2-40B4-BE49-F238E27FC236}">
                  <a16:creationId xmlns="" xmlns:a16="http://schemas.microsoft.com/office/drawing/2014/main" id="{A24C5B48-0D87-4B47-A635-9462B1DF013D}"/>
                </a:ext>
              </a:extLst>
            </p:cNvPr>
            <p:cNvSpPr/>
            <p:nvPr/>
          </p:nvSpPr>
          <p:spPr>
            <a:xfrm>
              <a:off x="8798215" y="5296880"/>
              <a:ext cx="3161394" cy="346222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бюджет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есебінен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ea typeface="Barlow Condensed"/>
                  <a:cs typeface="Arial" panose="020B0604020202020204" pitchFamily="34" charset="0"/>
                </a:rPr>
                <a:t> </a:t>
              </a:r>
              <a:r>
                <a:rPr lang="ru-RU" sz="1200" b="1" dirty="0">
                  <a:solidFill>
                    <a:srgbClr val="00682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 </a:t>
              </a:r>
              <a:r>
                <a:rPr lang="ru-RU" sz="1200" b="1" dirty="0" err="1">
                  <a:solidFill>
                    <a:srgbClr val="00682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жылда</a:t>
              </a:r>
              <a:r>
                <a:rPr lang="ru-RU" sz="1200" b="1" dirty="0">
                  <a:solidFill>
                    <a:srgbClr val="00682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 err="1">
                  <a:solidFill>
                    <a:srgbClr val="00682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бір</a:t>
              </a:r>
              <a:r>
                <a:rPr lang="ru-RU" sz="1200" b="1" dirty="0">
                  <a:solidFill>
                    <a:srgbClr val="00682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 err="1">
                  <a:solidFill>
                    <a:srgbClr val="00682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рет</a:t>
              </a:r>
              <a:endPara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Rectangle: Rounded Corners 15">
            <a:extLst>
              <a:ext uri="{FF2B5EF4-FFF2-40B4-BE49-F238E27FC236}">
                <a16:creationId xmlns="" xmlns:a16="http://schemas.microsoft.com/office/drawing/2014/main" id="{FF2B14BC-6361-7D66-EC77-1C100A90601F}"/>
              </a:ext>
            </a:extLst>
          </p:cNvPr>
          <p:cNvSpPr/>
          <p:nvPr/>
        </p:nvSpPr>
        <p:spPr>
          <a:xfrm>
            <a:off x="4016912" y="3603425"/>
            <a:ext cx="1187347" cy="57849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81 000 </a:t>
            </a:r>
            <a:r>
              <a:rPr lang="ru-RU" sz="9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</a:t>
            </a:r>
            <a:endParaRPr lang="ru-RU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: Rounded Corners 15">
            <a:extLst>
              <a:ext uri="{FF2B5EF4-FFF2-40B4-BE49-F238E27FC236}">
                <a16:creationId xmlns="" xmlns:a16="http://schemas.microsoft.com/office/drawing/2014/main" id="{4E43D8C8-42C0-9E4B-8DBD-AF8598FEE76C}"/>
              </a:ext>
            </a:extLst>
          </p:cNvPr>
          <p:cNvSpPr/>
          <p:nvPr/>
        </p:nvSpPr>
        <p:spPr>
          <a:xfrm>
            <a:off x="5493100" y="3603027"/>
            <a:ext cx="1187347" cy="58049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77 000 </a:t>
            </a:r>
            <a:r>
              <a:rPr lang="ru-RU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</a:t>
            </a:r>
            <a:endParaRPr lang="ru-RU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: Rounded Corners 15">
            <a:extLst>
              <a:ext uri="{FF2B5EF4-FFF2-40B4-BE49-F238E27FC236}">
                <a16:creationId xmlns="" xmlns:a16="http://schemas.microsoft.com/office/drawing/2014/main" id="{CC72ACAA-DDFA-4DDC-99DF-9686348E2D7E}"/>
              </a:ext>
            </a:extLst>
          </p:cNvPr>
          <p:cNvSpPr/>
          <p:nvPr/>
        </p:nvSpPr>
        <p:spPr>
          <a:xfrm>
            <a:off x="6969288" y="3603425"/>
            <a:ext cx="1187347" cy="57849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64 000 </a:t>
            </a:r>
            <a:r>
              <a:rPr lang="ru-RU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</a:t>
            </a:r>
            <a:endParaRPr lang="ru-RU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: Rounded Corners 15">
            <a:extLst>
              <a:ext uri="{FF2B5EF4-FFF2-40B4-BE49-F238E27FC236}">
                <a16:creationId xmlns="" xmlns:a16="http://schemas.microsoft.com/office/drawing/2014/main" id="{8E1ED664-189D-6B0B-419F-0D8417F164A4}"/>
              </a:ext>
            </a:extLst>
          </p:cNvPr>
          <p:cNvSpPr/>
          <p:nvPr/>
        </p:nvSpPr>
        <p:spPr>
          <a:xfrm>
            <a:off x="4016912" y="4227962"/>
            <a:ext cx="1187347" cy="15366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: Rounded Corners 15">
            <a:extLst>
              <a:ext uri="{FF2B5EF4-FFF2-40B4-BE49-F238E27FC236}">
                <a16:creationId xmlns="" xmlns:a16="http://schemas.microsoft.com/office/drawing/2014/main" id="{0D4635BE-ACCE-1BEB-E9AA-9C4106AADC45}"/>
              </a:ext>
            </a:extLst>
          </p:cNvPr>
          <p:cNvSpPr/>
          <p:nvPr/>
        </p:nvSpPr>
        <p:spPr>
          <a:xfrm>
            <a:off x="5493100" y="4227830"/>
            <a:ext cx="1187347" cy="15419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: Rounded Corners 15">
            <a:extLst>
              <a:ext uri="{FF2B5EF4-FFF2-40B4-BE49-F238E27FC236}">
                <a16:creationId xmlns="" xmlns:a16="http://schemas.microsoft.com/office/drawing/2014/main" id="{671668B4-76AE-324E-5CD4-F6C0DCAA142D}"/>
              </a:ext>
            </a:extLst>
          </p:cNvPr>
          <p:cNvSpPr/>
          <p:nvPr/>
        </p:nvSpPr>
        <p:spPr>
          <a:xfrm>
            <a:off x="6969288" y="4228228"/>
            <a:ext cx="1187347" cy="15366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: Rounded Corners 15">
            <a:extLst>
              <a:ext uri="{FF2B5EF4-FFF2-40B4-BE49-F238E27FC236}">
                <a16:creationId xmlns="" xmlns:a16="http://schemas.microsoft.com/office/drawing/2014/main" id="{3EF48F9D-296D-E52C-EE15-F6A63099EACD}"/>
              </a:ext>
            </a:extLst>
          </p:cNvPr>
          <p:cNvSpPr/>
          <p:nvPr/>
        </p:nvSpPr>
        <p:spPr>
          <a:xfrm>
            <a:off x="8445476" y="3603425"/>
            <a:ext cx="1187347" cy="57849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r>
              <a:rPr lang="ru-RU" sz="1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r>
              <a:rPr lang="ru-RU" sz="1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</a:t>
            </a:r>
            <a:endParaRPr lang="ru-RU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: Rounded Corners 15">
            <a:extLst>
              <a:ext uri="{FF2B5EF4-FFF2-40B4-BE49-F238E27FC236}">
                <a16:creationId xmlns="" xmlns:a16="http://schemas.microsoft.com/office/drawing/2014/main" id="{DA7CF19C-4CE0-C1F8-E675-CE423C262666}"/>
              </a:ext>
            </a:extLst>
          </p:cNvPr>
          <p:cNvSpPr/>
          <p:nvPr/>
        </p:nvSpPr>
        <p:spPr>
          <a:xfrm>
            <a:off x="8445476" y="4228096"/>
            <a:ext cx="1187347" cy="15366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2026</a:t>
            </a: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: Rounded Corners 15">
            <a:extLst>
              <a:ext uri="{FF2B5EF4-FFF2-40B4-BE49-F238E27FC236}">
                <a16:creationId xmlns="" xmlns:a16="http://schemas.microsoft.com/office/drawing/2014/main" id="{817A68C9-6045-A92C-17FE-B025A269F2EB}"/>
              </a:ext>
            </a:extLst>
          </p:cNvPr>
          <p:cNvSpPr/>
          <p:nvPr/>
        </p:nvSpPr>
        <p:spPr>
          <a:xfrm>
            <a:off x="9921663" y="3603425"/>
            <a:ext cx="1187347" cy="57849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33 000 </a:t>
            </a:r>
            <a:r>
              <a:rPr lang="ru-RU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</a:t>
            </a:r>
            <a:endParaRPr lang="ru-RU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: Rounded Corners 15">
            <a:extLst>
              <a:ext uri="{FF2B5EF4-FFF2-40B4-BE49-F238E27FC236}">
                <a16:creationId xmlns="" xmlns:a16="http://schemas.microsoft.com/office/drawing/2014/main" id="{180AABCB-E357-4D0F-7794-0B734203E0B4}"/>
              </a:ext>
            </a:extLst>
          </p:cNvPr>
          <p:cNvSpPr/>
          <p:nvPr/>
        </p:nvSpPr>
        <p:spPr>
          <a:xfrm>
            <a:off x="9921663" y="4227962"/>
            <a:ext cx="1187347" cy="15366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2027</a:t>
            </a: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: Rounded Corners 15">
            <a:extLst>
              <a:ext uri="{FF2B5EF4-FFF2-40B4-BE49-F238E27FC236}">
                <a16:creationId xmlns="" xmlns:a16="http://schemas.microsoft.com/office/drawing/2014/main" id="{BC100DCF-0192-A8D5-0A17-48E15F44A793}"/>
              </a:ext>
            </a:extLst>
          </p:cNvPr>
          <p:cNvSpPr/>
          <p:nvPr/>
        </p:nvSpPr>
        <p:spPr>
          <a:xfrm>
            <a:off x="8462640" y="3269986"/>
            <a:ext cx="2663534" cy="22989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болжам</a:t>
            </a: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479952" y="4201704"/>
            <a:ext cx="9044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89,4</a:t>
            </a:r>
            <a:r>
              <a:rPr lang="en-US" sz="1200" b="1" dirty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%</a:t>
            </a:r>
            <a:r>
              <a:rPr lang="en-US" sz="2400" b="1" dirty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ru-RU" sz="2000" dirty="0">
              <a:solidFill>
                <a:srgbClr val="00682F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453157" y="2579138"/>
            <a:ext cx="24195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3-6 </a:t>
            </a:r>
            <a:r>
              <a:rPr lang="ru-RU" altLang="ru-RU" sz="1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жастағы</a:t>
            </a:r>
            <a:r>
              <a:rPr lang="ru-RU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балаларды</a:t>
            </a:r>
            <a:r>
              <a:rPr lang="ru-RU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қамту</a:t>
            </a:r>
            <a:r>
              <a:rPr lang="ru-RU" alt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ru-RU" altLang="ru-RU" sz="105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кезекте</a:t>
            </a:r>
            <a:r>
              <a:rPr lang="ru-RU" altLang="ru-RU" sz="105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05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тұрғандардан</a:t>
            </a:r>
            <a:r>
              <a:rPr lang="ru-RU" altLang="ru-RU" sz="105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endParaRPr lang="ru-RU" altLang="ru-RU" sz="11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2466037" y="2642638"/>
            <a:ext cx="9044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98</a:t>
            </a:r>
            <a:r>
              <a:rPr lang="en-US" sz="2000" b="1" dirty="0" smtClean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</a:t>
            </a:r>
            <a:r>
              <a:rPr lang="kk-KZ" sz="2000" b="1" dirty="0" smtClean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5</a:t>
            </a:r>
            <a:r>
              <a:rPr lang="en-US" sz="1200" b="1" dirty="0" smtClean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%</a:t>
            </a:r>
            <a:r>
              <a:rPr lang="en-US" sz="2400" b="1" dirty="0" smtClean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ru-RU" sz="2000" dirty="0">
              <a:solidFill>
                <a:srgbClr val="00682F"/>
              </a:solidFill>
            </a:endParaRPr>
          </a:p>
        </p:txBody>
      </p:sp>
      <p:sp>
        <p:nvSpPr>
          <p:cNvPr id="15" name="Rectangle: Rounded Corners 15">
            <a:extLst>
              <a:ext uri="{FF2B5EF4-FFF2-40B4-BE49-F238E27FC236}">
                <a16:creationId xmlns="" xmlns:a16="http://schemas.microsoft.com/office/drawing/2014/main" id="{74EA20A5-C75F-8CDC-04A9-9E5EC860271A}"/>
              </a:ext>
            </a:extLst>
          </p:cNvPr>
          <p:cNvSpPr/>
          <p:nvPr/>
        </p:nvSpPr>
        <p:spPr>
          <a:xfrm>
            <a:off x="6077502" y="1507976"/>
            <a:ext cx="553905" cy="169615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en-US" sz="9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: Rounded Corners 15">
            <a:extLst>
              <a:ext uri="{FF2B5EF4-FFF2-40B4-BE49-F238E27FC236}">
                <a16:creationId xmlns="" xmlns:a16="http://schemas.microsoft.com/office/drawing/2014/main" id="{C93A2A02-3080-006C-896A-BE9B95E14138}"/>
              </a:ext>
            </a:extLst>
          </p:cNvPr>
          <p:cNvSpPr/>
          <p:nvPr/>
        </p:nvSpPr>
        <p:spPr>
          <a:xfrm>
            <a:off x="7097045" y="1517293"/>
            <a:ext cx="553905" cy="16903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endParaRPr lang="en-US" sz="9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: Rounded Corners 15">
            <a:extLst>
              <a:ext uri="{FF2B5EF4-FFF2-40B4-BE49-F238E27FC236}">
                <a16:creationId xmlns="" xmlns:a16="http://schemas.microsoft.com/office/drawing/2014/main" id="{53708E0B-2738-B018-2961-C208F89ADCD7}"/>
              </a:ext>
            </a:extLst>
          </p:cNvPr>
          <p:cNvSpPr/>
          <p:nvPr/>
        </p:nvSpPr>
        <p:spPr>
          <a:xfrm>
            <a:off x="8138628" y="1514491"/>
            <a:ext cx="553905" cy="169615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endParaRPr lang="en-US" sz="9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ый треугольник 23">
            <a:extLst>
              <a:ext uri="{FF2B5EF4-FFF2-40B4-BE49-F238E27FC236}">
                <a16:creationId xmlns="" xmlns:a16="http://schemas.microsoft.com/office/drawing/2014/main" id="{E1CB8A96-16F0-288D-0328-7724FDE52320}"/>
              </a:ext>
            </a:extLst>
          </p:cNvPr>
          <p:cNvSpPr/>
          <p:nvPr/>
        </p:nvSpPr>
        <p:spPr>
          <a:xfrm flipH="1">
            <a:off x="6031523" y="882402"/>
            <a:ext cx="5717072" cy="465706"/>
          </a:xfrm>
          <a:prstGeom prst="rtTriangle">
            <a:avLst/>
          </a:prstGeom>
          <a:solidFill>
            <a:srgbClr val="006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>
              <a:solidFill>
                <a:prstClr val="white"/>
              </a:solidFill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F22B480A-6C62-3180-53D5-2343DFD5D666}"/>
              </a:ext>
            </a:extLst>
          </p:cNvPr>
          <p:cNvSpPr/>
          <p:nvPr/>
        </p:nvSpPr>
        <p:spPr>
          <a:xfrm>
            <a:off x="6031526" y="1343985"/>
            <a:ext cx="5717076" cy="132993"/>
          </a:xfrm>
          <a:prstGeom prst="rect">
            <a:avLst/>
          </a:prstGeom>
          <a:solidFill>
            <a:srgbClr val="006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>
              <a:solidFill>
                <a:prstClr val="white"/>
              </a:solidFill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6C5432ED-3F3C-EB7A-227F-7BB2C7079F00}"/>
              </a:ext>
            </a:extLst>
          </p:cNvPr>
          <p:cNvSpPr/>
          <p:nvPr/>
        </p:nvSpPr>
        <p:spPr>
          <a:xfrm>
            <a:off x="6774117" y="939640"/>
            <a:ext cx="195171" cy="645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8" name="Rectangle: Rounded Corners 128">
            <a:extLst>
              <a:ext uri="{FF2B5EF4-FFF2-40B4-BE49-F238E27FC236}">
                <a16:creationId xmlns="" xmlns:a16="http://schemas.microsoft.com/office/drawing/2014/main" id="{EA799BBE-B9FC-DB0E-EF88-93DE23529018}"/>
              </a:ext>
            </a:extLst>
          </p:cNvPr>
          <p:cNvSpPr/>
          <p:nvPr/>
        </p:nvSpPr>
        <p:spPr>
          <a:xfrm>
            <a:off x="5948093" y="949940"/>
            <a:ext cx="1006236" cy="396000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9</a:t>
            </a:r>
            <a:r>
              <a:rPr lang="kk-KZ" sz="14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0</a:t>
            </a:r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,2</a:t>
            </a:r>
            <a:r>
              <a:rPr lang="ru-RU" sz="11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%</a:t>
            </a:r>
            <a:endParaRPr lang="ru-RU" sz="1000" b="1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30" name="Rectangle: Rounded Corners 128">
            <a:extLst>
              <a:ext uri="{FF2B5EF4-FFF2-40B4-BE49-F238E27FC236}">
                <a16:creationId xmlns="" xmlns:a16="http://schemas.microsoft.com/office/drawing/2014/main" id="{355540D9-C5F5-DA7A-42C4-B2ED5E143FD3}"/>
              </a:ext>
            </a:extLst>
          </p:cNvPr>
          <p:cNvSpPr/>
          <p:nvPr/>
        </p:nvSpPr>
        <p:spPr>
          <a:xfrm>
            <a:off x="6890799" y="868434"/>
            <a:ext cx="1006236" cy="396000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9</a:t>
            </a:r>
            <a:r>
              <a:rPr lang="kk-KZ" sz="14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2,5</a:t>
            </a: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%</a:t>
            </a:r>
            <a:endParaRPr lang="ru-RU" sz="1000" b="1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31" name="Rectangle: Rounded Corners 128">
            <a:extLst>
              <a:ext uri="{FF2B5EF4-FFF2-40B4-BE49-F238E27FC236}">
                <a16:creationId xmlns="" xmlns:a16="http://schemas.microsoft.com/office/drawing/2014/main" id="{C08B1B74-EBFC-FF8C-0CC0-6372469DE0E1}"/>
              </a:ext>
            </a:extLst>
          </p:cNvPr>
          <p:cNvSpPr/>
          <p:nvPr/>
        </p:nvSpPr>
        <p:spPr>
          <a:xfrm>
            <a:off x="7912463" y="790709"/>
            <a:ext cx="1006236" cy="396000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9</a:t>
            </a:r>
            <a:r>
              <a:rPr lang="kk-KZ" sz="14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5</a:t>
            </a: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%</a:t>
            </a:r>
            <a:endParaRPr lang="ru-RU" sz="1000" b="1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="" xmlns:a16="http://schemas.microsoft.com/office/drawing/2014/main" id="{17344F71-AFA2-B2D4-01C3-833FEE284698}"/>
              </a:ext>
            </a:extLst>
          </p:cNvPr>
          <p:cNvSpPr/>
          <p:nvPr/>
        </p:nvSpPr>
        <p:spPr>
          <a:xfrm>
            <a:off x="7786166" y="939640"/>
            <a:ext cx="195171" cy="645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="" xmlns:a16="http://schemas.microsoft.com/office/drawing/2014/main" id="{05070D8B-E995-C7C8-B83A-9BFA0B706C0E}"/>
              </a:ext>
            </a:extLst>
          </p:cNvPr>
          <p:cNvSpPr/>
          <p:nvPr/>
        </p:nvSpPr>
        <p:spPr>
          <a:xfrm>
            <a:off x="8798215" y="939640"/>
            <a:ext cx="195171" cy="645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="" xmlns:a16="http://schemas.microsoft.com/office/drawing/2014/main" id="{D08C0C01-662E-35D1-9851-1B4F771AA324}"/>
              </a:ext>
            </a:extLst>
          </p:cNvPr>
          <p:cNvSpPr/>
          <p:nvPr/>
        </p:nvSpPr>
        <p:spPr>
          <a:xfrm>
            <a:off x="10822315" y="892015"/>
            <a:ext cx="195171" cy="645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="" xmlns:a16="http://schemas.microsoft.com/office/drawing/2014/main" id="{FACBFE1D-EFA8-0840-93CA-A83A53B046A5}"/>
              </a:ext>
            </a:extLst>
          </p:cNvPr>
          <p:cNvSpPr/>
          <p:nvPr/>
        </p:nvSpPr>
        <p:spPr>
          <a:xfrm>
            <a:off x="9810264" y="939640"/>
            <a:ext cx="195171" cy="645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6" name="Rectangle: Rounded Corners 128">
            <a:extLst>
              <a:ext uri="{FF2B5EF4-FFF2-40B4-BE49-F238E27FC236}">
                <a16:creationId xmlns="" xmlns:a16="http://schemas.microsoft.com/office/drawing/2014/main" id="{924AF397-6AA8-9DAF-5F16-06F8277F64CB}"/>
              </a:ext>
            </a:extLst>
          </p:cNvPr>
          <p:cNvSpPr/>
          <p:nvPr/>
        </p:nvSpPr>
        <p:spPr>
          <a:xfrm>
            <a:off x="8872904" y="706641"/>
            <a:ext cx="1006236" cy="396000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9</a:t>
            </a:r>
            <a:r>
              <a:rPr lang="kk-KZ" sz="14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7,5</a:t>
            </a: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%</a:t>
            </a:r>
            <a:endParaRPr lang="ru-RU" sz="1000" b="1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37" name="Rectangle: Rounded Corners 128">
            <a:extLst>
              <a:ext uri="{FF2B5EF4-FFF2-40B4-BE49-F238E27FC236}">
                <a16:creationId xmlns="" xmlns:a16="http://schemas.microsoft.com/office/drawing/2014/main" id="{2EE5BE3F-FB5C-F92D-89D1-99E23F6DA20C}"/>
              </a:ext>
            </a:extLst>
          </p:cNvPr>
          <p:cNvSpPr/>
          <p:nvPr/>
        </p:nvSpPr>
        <p:spPr>
          <a:xfrm>
            <a:off x="9914945" y="640163"/>
            <a:ext cx="1006236" cy="396000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9</a:t>
            </a:r>
            <a:r>
              <a:rPr lang="kk-KZ" sz="14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9</a:t>
            </a: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%</a:t>
            </a:r>
            <a:endParaRPr lang="ru-RU" sz="1000" b="1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38" name="Rectangle: Rounded Corners 128">
            <a:extLst>
              <a:ext uri="{FF2B5EF4-FFF2-40B4-BE49-F238E27FC236}">
                <a16:creationId xmlns="" xmlns:a16="http://schemas.microsoft.com/office/drawing/2014/main" id="{697A3062-3B58-05A4-C688-4867769467B7}"/>
              </a:ext>
            </a:extLst>
          </p:cNvPr>
          <p:cNvSpPr/>
          <p:nvPr/>
        </p:nvSpPr>
        <p:spPr>
          <a:xfrm>
            <a:off x="10870995" y="507152"/>
            <a:ext cx="1006236" cy="396000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en-US" sz="14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100</a:t>
            </a:r>
            <a:r>
              <a:rPr lang="ru-RU" sz="11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%</a:t>
            </a:r>
            <a:endParaRPr lang="ru-RU" sz="1000" b="1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39" name="Rectangle: Rounded Corners 15">
            <a:extLst>
              <a:ext uri="{FF2B5EF4-FFF2-40B4-BE49-F238E27FC236}">
                <a16:creationId xmlns="" xmlns:a16="http://schemas.microsoft.com/office/drawing/2014/main" id="{96A48EB1-DBFA-FDD1-8774-14C40F122DB6}"/>
              </a:ext>
            </a:extLst>
          </p:cNvPr>
          <p:cNvSpPr/>
          <p:nvPr/>
        </p:nvSpPr>
        <p:spPr>
          <a:xfrm>
            <a:off x="9136652" y="1514491"/>
            <a:ext cx="553905" cy="169615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0" name="Rectangle: Rounded Corners 15">
            <a:extLst>
              <a:ext uri="{FF2B5EF4-FFF2-40B4-BE49-F238E27FC236}">
                <a16:creationId xmlns="" xmlns:a16="http://schemas.microsoft.com/office/drawing/2014/main" id="{3D114BA6-E07E-57E2-1C6D-CEDE2AE5524B}"/>
              </a:ext>
            </a:extLst>
          </p:cNvPr>
          <p:cNvSpPr/>
          <p:nvPr/>
        </p:nvSpPr>
        <p:spPr>
          <a:xfrm>
            <a:off x="10155615" y="1514491"/>
            <a:ext cx="553905" cy="169615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1" name="Rectangle: Rounded Corners 15">
            <a:extLst>
              <a:ext uri="{FF2B5EF4-FFF2-40B4-BE49-F238E27FC236}">
                <a16:creationId xmlns="" xmlns:a16="http://schemas.microsoft.com/office/drawing/2014/main" id="{0D593C5C-EC74-8986-FAE4-D71B21E4C88C}"/>
              </a:ext>
            </a:extLst>
          </p:cNvPr>
          <p:cNvSpPr/>
          <p:nvPr/>
        </p:nvSpPr>
        <p:spPr>
          <a:xfrm>
            <a:off x="11086580" y="1514491"/>
            <a:ext cx="553905" cy="169615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="" xmlns:a16="http://schemas.microsoft.com/office/drawing/2014/main" id="{FEEC7C4F-15BE-0F29-E20A-0E0AEE7050EF}"/>
              </a:ext>
            </a:extLst>
          </p:cNvPr>
          <p:cNvSpPr txBox="1"/>
          <p:nvPr/>
        </p:nvSpPr>
        <p:spPr>
          <a:xfrm>
            <a:off x="444168" y="3103496"/>
            <a:ext cx="2832172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ru-RU" sz="105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Барлығы</a:t>
            </a:r>
            <a:r>
              <a:rPr lang="ru-RU" altLang="ru-RU" sz="10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3-6 </a:t>
            </a:r>
            <a:r>
              <a:rPr lang="ru-RU" altLang="ru-RU" sz="105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жастағы</a:t>
            </a:r>
            <a:r>
              <a:rPr lang="ru-RU" altLang="ru-RU" sz="10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05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балалар</a:t>
            </a:r>
            <a:r>
              <a:rPr lang="ru-RU" altLang="ru-RU" sz="105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ru-RU" altLang="ru-RU" sz="1050" b="1" dirty="0" smtClean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</a:t>
            </a:r>
            <a:r>
              <a:rPr lang="ru-RU" altLang="ru-RU" sz="1050" b="1" dirty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172 </a:t>
            </a:r>
            <a:r>
              <a:rPr lang="ru-RU" altLang="ru-RU" sz="1050" b="1" dirty="0" smtClean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000</a:t>
            </a:r>
          </a:p>
          <a:p>
            <a:r>
              <a:rPr lang="ru-RU" altLang="ru-RU" sz="105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Балабақшаларға</a:t>
            </a:r>
            <a:r>
              <a:rPr lang="ru-RU" altLang="ru-RU" sz="105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05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барады</a:t>
            </a:r>
            <a:r>
              <a:rPr lang="ru-RU" altLang="ru-RU" sz="105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ru-RU" altLang="ru-RU" sz="1050" b="1" dirty="0" smtClean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970 563</a:t>
            </a:r>
          </a:p>
          <a:p>
            <a:r>
              <a:rPr lang="ru-RU" altLang="ru-RU" sz="105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Кезекте</a:t>
            </a:r>
            <a:r>
              <a:rPr lang="ru-RU" altLang="ru-RU" sz="105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ru-RU" altLang="ru-RU" sz="1050" b="1" dirty="0" smtClean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15 740</a:t>
            </a:r>
            <a:endParaRPr lang="ru-RU" sz="9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1E231DC6-A8E5-659E-9D72-B0DE2BE64792}"/>
              </a:ext>
            </a:extLst>
          </p:cNvPr>
          <p:cNvSpPr txBox="1"/>
          <p:nvPr/>
        </p:nvSpPr>
        <p:spPr>
          <a:xfrm>
            <a:off x="112067" y="699052"/>
            <a:ext cx="1565378" cy="90024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050" b="1" dirty="0" err="1">
                <a:latin typeface="Arial" panose="020B0604020202020204" pitchFamily="34" charset="0"/>
                <a:cs typeface="Arial" panose="020B0604020202020204" pitchFamily="34" charset="0"/>
              </a:rPr>
              <a:t>Президенттің</a:t>
            </a: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 err="1">
                <a:latin typeface="Arial" panose="020B0604020202020204" pitchFamily="34" charset="0"/>
                <a:cs typeface="Arial" panose="020B0604020202020204" pitchFamily="34" charset="0"/>
              </a:rPr>
              <a:t>сайлауалды</a:t>
            </a: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 err="1">
                <a:latin typeface="Arial" panose="020B0604020202020204" pitchFamily="34" charset="0"/>
                <a:cs typeface="Arial" panose="020B0604020202020204" pitchFamily="34" charset="0"/>
              </a:rPr>
              <a:t>бағдарламасының</a:t>
            </a: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 75-тармағы;</a:t>
            </a:r>
          </a:p>
          <a:p>
            <a:pPr algn="ctr"/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ЖҰЖ 46-тармағы </a:t>
            </a:r>
            <a:endParaRPr lang="ru-RU" sz="105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11935997" y="6645578"/>
            <a:ext cx="256224" cy="23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33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9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868B1C2B-87EF-7803-DFFC-28CF77FA5DA8}"/>
              </a:ext>
            </a:extLst>
          </p:cNvPr>
          <p:cNvCxnSpPr>
            <a:cxnSpLocks/>
          </p:cNvCxnSpPr>
          <p:nvPr/>
        </p:nvCxnSpPr>
        <p:spPr>
          <a:xfrm>
            <a:off x="3225863" y="2445718"/>
            <a:ext cx="0" cy="4135175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lgDash"/>
            <a:head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Прямоугольник 55">
            <a:extLst>
              <a:ext uri="{FF2B5EF4-FFF2-40B4-BE49-F238E27FC236}">
                <a16:creationId xmlns:a16="http://schemas.microsoft.com/office/drawing/2014/main" xmlns="" id="{EC3A8A02-219B-4E97-8B29-F84A588EC5F5}"/>
              </a:ext>
            </a:extLst>
          </p:cNvPr>
          <p:cNvSpPr/>
          <p:nvPr/>
        </p:nvSpPr>
        <p:spPr>
          <a:xfrm>
            <a:off x="1726332" y="656727"/>
            <a:ext cx="3935690" cy="992579"/>
          </a:xfrm>
          <a:prstGeom prst="rect">
            <a:avLst/>
          </a:prstGeom>
        </p:spPr>
        <p:txBody>
          <a:bodyPr wrap="square" lIns="68580" tIns="34290" rIns="68580" bIns="34290" anchor="ctr">
            <a:spAutoFit/>
          </a:bodyPr>
          <a:lstStyle/>
          <a:p>
            <a:pPr>
              <a:defRPr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2-6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жастағы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мектепке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дейінгі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тәрбиемен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оқытумен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00682F"/>
                </a:solidFill>
                <a:latin typeface="Arial" panose="020B0604020202020204" pitchFamily="34" charset="0"/>
              </a:rPr>
              <a:t>100%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қамту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кезекте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тұрғандардан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1050" b="1" dirty="0">
              <a:latin typeface="Arial" panose="020B0604020202020204" pitchFamily="34" charset="0"/>
            </a:endParaRPr>
          </a:p>
        </p:txBody>
      </p:sp>
      <p:sp>
        <p:nvSpPr>
          <p:cNvPr id="65" name="Rectangle: Rounded Corners 127">
            <a:extLst>
              <a:ext uri="{FF2B5EF4-FFF2-40B4-BE49-F238E27FC236}">
                <a16:creationId xmlns:a16="http://schemas.microsoft.com/office/drawing/2014/main" xmlns="" id="{8CC3FA49-C1B4-4819-A7BA-1C162A40504E}"/>
              </a:ext>
            </a:extLst>
          </p:cNvPr>
          <p:cNvSpPr/>
          <p:nvPr/>
        </p:nvSpPr>
        <p:spPr>
          <a:xfrm>
            <a:off x="123571" y="1956607"/>
            <a:ext cx="2996303" cy="29984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85800">
              <a:lnSpc>
                <a:spcPct val="107000"/>
              </a:lnSpc>
              <a:defRPr/>
            </a:pPr>
            <a:r>
              <a:rPr lang="ru-RU" sz="1400" b="1" dirty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АҒЫМДАҒЫ </a:t>
            </a:r>
            <a:r>
              <a:rPr lang="ru-RU" sz="1400" b="1" dirty="0" smtClean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ЖАҒДАЙ </a:t>
            </a:r>
            <a:r>
              <a:rPr lang="ru-RU" sz="1100" b="1" dirty="0" smtClean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(2022 </a:t>
            </a:r>
            <a:r>
              <a:rPr lang="ru-RU" sz="1100" b="1" dirty="0" err="1" smtClean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жыл</a:t>
            </a:r>
            <a:r>
              <a:rPr lang="ru-RU" sz="1100" b="1" dirty="0" smtClean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)</a:t>
            </a:r>
            <a:endParaRPr lang="ru-RU" sz="1100" b="1" dirty="0">
              <a:solidFill>
                <a:srgbClr val="00682F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66" name="Rectangle: Rounded Corners 127">
            <a:extLst>
              <a:ext uri="{FF2B5EF4-FFF2-40B4-BE49-F238E27FC236}">
                <a16:creationId xmlns:a16="http://schemas.microsoft.com/office/drawing/2014/main" xmlns="" id="{8CC3FA49-C1B4-4819-A7BA-1C162A40504E}"/>
              </a:ext>
            </a:extLst>
          </p:cNvPr>
          <p:cNvSpPr/>
          <p:nvPr/>
        </p:nvSpPr>
        <p:spPr>
          <a:xfrm>
            <a:off x="3240170" y="1897584"/>
            <a:ext cx="8721749" cy="28246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85800">
              <a:lnSpc>
                <a:spcPct val="107000"/>
              </a:lnSpc>
              <a:defRPr/>
            </a:pPr>
            <a:r>
              <a:rPr lang="ru-RU" sz="16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ҚАБЫЛДАНАТЫН ШАРАЛАР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FEEC7C4F-15BE-0F29-E20A-0E0AEE7050EF}"/>
              </a:ext>
            </a:extLst>
          </p:cNvPr>
          <p:cNvSpPr txBox="1"/>
          <p:nvPr/>
        </p:nvSpPr>
        <p:spPr>
          <a:xfrm>
            <a:off x="453157" y="4623984"/>
            <a:ext cx="283217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ru-RU" sz="105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Барлығы</a:t>
            </a:r>
            <a:r>
              <a:rPr lang="ru-RU" altLang="ru-RU" sz="10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05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2-6 </a:t>
            </a:r>
            <a:r>
              <a:rPr lang="ru-RU" altLang="ru-RU" sz="105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жастағы</a:t>
            </a:r>
            <a:r>
              <a:rPr lang="ru-RU" altLang="ru-RU" sz="10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05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балалар</a:t>
            </a:r>
            <a:r>
              <a:rPr lang="ru-RU" altLang="ru-RU" sz="105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ru-RU" altLang="ru-RU" sz="1050" b="1" dirty="0" smtClean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1 650 000</a:t>
            </a:r>
          </a:p>
          <a:p>
            <a:r>
              <a:rPr lang="ru-RU" altLang="ru-RU" sz="105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Балабақшаларға</a:t>
            </a:r>
            <a:r>
              <a:rPr lang="ru-RU" altLang="ru-RU" sz="105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05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барады</a:t>
            </a:r>
            <a:r>
              <a:rPr lang="ru-RU" altLang="ru-RU" sz="105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ru-RU" altLang="ru-RU" sz="1050" b="1" dirty="0" smtClean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1 115 460</a:t>
            </a:r>
          </a:p>
          <a:p>
            <a:r>
              <a:rPr lang="ru-RU" altLang="ru-RU" sz="105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Кезекте</a:t>
            </a:r>
            <a:r>
              <a:rPr lang="ru-RU" altLang="ru-RU" sz="105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ru-RU" altLang="ru-RU" sz="1050" b="1" dirty="0" smtClean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131 559</a:t>
            </a:r>
          </a:p>
          <a:p>
            <a:r>
              <a:rPr lang="en-US" sz="10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ru-RU" sz="10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оны</a:t>
            </a:r>
            <a:r>
              <a:rPr lang="kk-KZ" sz="10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ң ішінде 2 жастағы –</a:t>
            </a:r>
            <a:r>
              <a:rPr lang="kk-KZ" sz="105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115 819</a:t>
            </a:r>
            <a:r>
              <a:rPr lang="en-US" sz="105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ru-RU" sz="10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2" name="Picture 8" descr="Shape&#10;&#10;Description automatically generated with low confidence">
            <a:extLst>
              <a:ext uri="{FF2B5EF4-FFF2-40B4-BE49-F238E27FC236}">
                <a16:creationId xmlns="" xmlns:a16="http://schemas.microsoft.com/office/drawing/2014/main" id="{55ACA407-70CB-4F13-A823-A111B67D6B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5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85" y="2825767"/>
            <a:ext cx="370260" cy="370260"/>
          </a:xfrm>
          <a:prstGeom prst="rect">
            <a:avLst/>
          </a:prstGeom>
        </p:spPr>
      </p:pic>
      <p:pic>
        <p:nvPicPr>
          <p:cNvPr id="68" name="Picture 8" descr="Shape&#10;&#10;Description automatically generated with low confidence">
            <a:extLst>
              <a:ext uri="{FF2B5EF4-FFF2-40B4-BE49-F238E27FC236}">
                <a16:creationId xmlns="" xmlns:a16="http://schemas.microsoft.com/office/drawing/2014/main" id="{C32DB552-D672-CA1D-8735-7D78EDB120F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85" y="4345664"/>
            <a:ext cx="370260" cy="370260"/>
          </a:xfrm>
          <a:prstGeom prst="rect">
            <a:avLst/>
          </a:prstGeom>
        </p:spPr>
      </p:pic>
      <p:sp>
        <p:nvSpPr>
          <p:cNvPr id="73" name="Прямоугольник 72"/>
          <p:cNvSpPr/>
          <p:nvPr/>
        </p:nvSpPr>
        <p:spPr>
          <a:xfrm>
            <a:off x="453157" y="4102857"/>
            <a:ext cx="24195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2-6 </a:t>
            </a:r>
            <a:r>
              <a:rPr lang="ru-RU" altLang="ru-RU" sz="1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жастағы</a:t>
            </a:r>
            <a:r>
              <a:rPr lang="ru-RU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балаларды</a:t>
            </a:r>
            <a:r>
              <a:rPr lang="ru-RU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қамту</a:t>
            </a:r>
            <a:r>
              <a:rPr lang="ru-RU" alt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ru-RU" altLang="ru-RU" sz="105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кезекте</a:t>
            </a:r>
            <a:r>
              <a:rPr lang="ru-RU" altLang="ru-RU" sz="10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05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тұрғандардан</a:t>
            </a:r>
            <a:r>
              <a:rPr lang="ru-RU" altLang="ru-RU" sz="105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endParaRPr lang="ru-RU" altLang="ru-RU" sz="11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92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: Rounded Corners 15">
            <a:extLst>
              <a:ext uri="{FF2B5EF4-FFF2-40B4-BE49-F238E27FC236}">
                <a16:creationId xmlns="" xmlns:a16="http://schemas.microsoft.com/office/drawing/2014/main" id="{4E43D8C8-42C0-9E4B-8DBD-AF8598FEE76C}"/>
              </a:ext>
            </a:extLst>
          </p:cNvPr>
          <p:cNvSpPr/>
          <p:nvPr/>
        </p:nvSpPr>
        <p:spPr>
          <a:xfrm>
            <a:off x="6290397" y="2577217"/>
            <a:ext cx="5775358" cy="4028485"/>
          </a:xfrm>
          <a:prstGeom prst="roundRect">
            <a:avLst>
              <a:gd name="adj" fmla="val 4125"/>
            </a:avLst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: Rounded Corners 15">
            <a:extLst>
              <a:ext uri="{FF2B5EF4-FFF2-40B4-BE49-F238E27FC236}">
                <a16:creationId xmlns="" xmlns:a16="http://schemas.microsoft.com/office/drawing/2014/main" id="{4E43D8C8-42C0-9E4B-8DBD-AF8598FEE76C}"/>
              </a:ext>
            </a:extLst>
          </p:cNvPr>
          <p:cNvSpPr/>
          <p:nvPr/>
        </p:nvSpPr>
        <p:spPr>
          <a:xfrm>
            <a:off x="208945" y="2577217"/>
            <a:ext cx="5980660" cy="4033140"/>
          </a:xfrm>
          <a:prstGeom prst="roundRect">
            <a:avLst>
              <a:gd name="adj" fmla="val 2417"/>
            </a:avLst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Google Shape;189;p18"/>
          <p:cNvSpPr/>
          <p:nvPr/>
        </p:nvSpPr>
        <p:spPr>
          <a:xfrm>
            <a:off x="6246800" y="5274460"/>
            <a:ext cx="5688900" cy="138300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Google Shape;193;p18"/>
          <p:cNvSpPr txBox="1"/>
          <p:nvPr/>
        </p:nvSpPr>
        <p:spPr>
          <a:xfrm>
            <a:off x="464225" y="69902"/>
            <a:ext cx="110127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 БІЛІМ БЕРУ САПАСЫН АРТТЫРУ</a:t>
            </a:r>
          </a:p>
        </p:txBody>
      </p:sp>
      <p:sp>
        <p:nvSpPr>
          <p:cNvPr id="194" name="Google Shape;194;p18"/>
          <p:cNvSpPr/>
          <p:nvPr/>
        </p:nvSpPr>
        <p:spPr>
          <a:xfrm>
            <a:off x="0" y="557525"/>
            <a:ext cx="8176846" cy="10203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lt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cxnSp>
        <p:nvCxnSpPr>
          <p:cNvPr id="197" name="Google Shape;197;p18"/>
          <p:cNvCxnSpPr/>
          <p:nvPr/>
        </p:nvCxnSpPr>
        <p:spPr>
          <a:xfrm rot="10800000">
            <a:off x="0" y="1617700"/>
            <a:ext cx="1219200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lgDash"/>
            <a:miter lim="800000"/>
            <a:headEnd type="none" w="sm" len="sm"/>
            <a:tailEnd type="none" w="sm" len="sm"/>
          </a:ln>
        </p:spPr>
      </p:cxnSp>
      <p:sp>
        <p:nvSpPr>
          <p:cNvPr id="198" name="Google Shape;198;p18"/>
          <p:cNvSpPr/>
          <p:nvPr/>
        </p:nvSpPr>
        <p:spPr>
          <a:xfrm>
            <a:off x="217482" y="2138412"/>
            <a:ext cx="11689117" cy="327600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 defTabSz="685800">
              <a:lnSpc>
                <a:spcPct val="107000"/>
              </a:lnSpc>
              <a:defRPr/>
            </a:pPr>
            <a:r>
              <a:rPr lang="ru-RU" sz="16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ҚАБЫЛДАНАТЫН ШАРАЛАР</a:t>
            </a:r>
          </a:p>
        </p:txBody>
      </p:sp>
      <p:cxnSp>
        <p:nvCxnSpPr>
          <p:cNvPr id="199" name="Google Shape;199;p18"/>
          <p:cNvCxnSpPr/>
          <p:nvPr/>
        </p:nvCxnSpPr>
        <p:spPr>
          <a:xfrm rot="10800000">
            <a:off x="0" y="454112"/>
            <a:ext cx="12192000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Google Shape;200;p18"/>
          <p:cNvSpPr/>
          <p:nvPr/>
        </p:nvSpPr>
        <p:spPr>
          <a:xfrm>
            <a:off x="209797" y="3209248"/>
            <a:ext cx="5808723" cy="1538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171450" algn="just">
              <a:lnSpc>
                <a:spcPct val="115000"/>
              </a:lnSpc>
              <a:spcAft>
                <a:spcPts val="1200"/>
              </a:spcAft>
              <a:buClr>
                <a:schemeClr val="dk1"/>
              </a:buClr>
              <a:buSzPts val="1400"/>
              <a:buFont typeface="Symbol" panose="05050102010706020507" pitchFamily="18" charset="2"/>
              <a:buChar char="-"/>
            </a:pP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Тілдерді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кезең-кезеңмен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деңгейлік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зерделеу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5-8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сыныптарда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тілі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емтиханын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10-11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сыныптарда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ағылшын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тілі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сағаттарын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7-11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сыныптарда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ЖМО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пәндерін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ұлғайту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 smtClean="0">
                <a:solidFill>
                  <a:schemeClr val="dk1"/>
                </a:solidFill>
                <a:highlight>
                  <a:srgbClr val="FFFFFF"/>
                </a:highligh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(Ж</a:t>
            </a:r>
            <a:r>
              <a:rPr lang="kk-KZ" sz="1050" b="1" dirty="0" smtClean="0">
                <a:solidFill>
                  <a:schemeClr val="dk1"/>
                </a:solidFill>
                <a:highlight>
                  <a:srgbClr val="FFFFFF"/>
                </a:highligh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ҰЖ 54-тармағы</a:t>
            </a:r>
            <a:r>
              <a:rPr lang="ru-RU" sz="1050" b="1" dirty="0" smtClean="0">
                <a:solidFill>
                  <a:schemeClr val="dk1"/>
                </a:solidFill>
                <a:highlight>
                  <a:srgbClr val="FFFFFF"/>
                </a:highligh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)</a:t>
            </a:r>
            <a:endParaRPr lang="ru-RU" sz="1050" b="1" dirty="0">
              <a:solidFill>
                <a:schemeClr val="dk1"/>
              </a:solidFill>
              <a:highlight>
                <a:srgbClr val="FFFFFF"/>
              </a:highlight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171450" lvl="0" indent="-171450" algn="just">
              <a:spcAft>
                <a:spcPts val="1200"/>
              </a:spcAft>
              <a:buSzPts val="1400"/>
              <a:buFont typeface="Symbol" panose="05050102010706020507" pitchFamily="18" charset="2"/>
              <a:buChar char="-"/>
            </a:pP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бағдарламасын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ЭЫДҰ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стандартына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келтіру</a:t>
            </a:r>
            <a:endParaRPr lang="ru-RU" sz="1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spcAft>
                <a:spcPts val="1200"/>
              </a:spcAft>
              <a:buSzPts val="1400"/>
              <a:buFont typeface="Symbol" panose="05050102010706020507" pitchFamily="18" charset="2"/>
              <a:buChar char="-"/>
            </a:pP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Логикалық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ойлауды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ғылыми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түсіндіруді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деректерді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түсіндіруді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дәлелдеуді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дамытуға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бағытталған</a:t>
            </a:r>
            <a:endParaRPr lang="ru-RU" sz="1200" dirty="0" smtClean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spcAft>
                <a:spcPts val="1200"/>
              </a:spcAft>
              <a:buSzPts val="1400"/>
              <a:buFont typeface="Symbol" panose="05050102010706020507" pitchFamily="18" charset="2"/>
              <a:buChar char="-"/>
            </a:pP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тәрбиелеуге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құндылыққа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бағытталған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тәсіл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050" dirty="0" err="1">
                <a:latin typeface="Arial" panose="020B0604020202020204" pitchFamily="34" charset="0"/>
                <a:cs typeface="Arial" panose="020B0604020202020204" pitchFamily="34" charset="0"/>
              </a:rPr>
              <a:t>еңбекқорлық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, патриотизм, </a:t>
            </a:r>
            <a:r>
              <a:rPr lang="ru-RU" sz="1050" dirty="0" err="1"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latin typeface="Arial" panose="020B0604020202020204" pitchFamily="34" charset="0"/>
                <a:cs typeface="Arial" panose="020B0604020202020204" pitchFamily="34" charset="0"/>
              </a:rPr>
              <a:t>мұраны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latin typeface="Arial" panose="020B0604020202020204" pitchFamily="34" charset="0"/>
                <a:cs typeface="Arial" panose="020B0604020202020204" pitchFamily="34" charset="0"/>
              </a:rPr>
              <a:t>қастерлеу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Google Shape;201;p18"/>
          <p:cNvSpPr/>
          <p:nvPr/>
        </p:nvSpPr>
        <p:spPr>
          <a:xfrm>
            <a:off x="7005" y="605539"/>
            <a:ext cx="8165409" cy="1107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just">
              <a:buSzPts val="1100"/>
              <a:defRPr/>
            </a:pPr>
            <a:r>
              <a:rPr lang="en-US" sz="1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PISA </a:t>
            </a:r>
            <a:r>
              <a:rPr lang="ru-RU" sz="1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нәтижелері</a:t>
            </a:r>
            <a:r>
              <a:rPr lang="ru-RU" sz="1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функционалдық</a:t>
            </a:r>
            <a:r>
              <a:rPr lang="ru-RU" sz="1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сауаттылықтың</a:t>
            </a:r>
            <a:r>
              <a:rPr lang="ru-RU" sz="1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шекті</a:t>
            </a:r>
            <a:r>
              <a:rPr lang="ru-RU" sz="1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деңгейін</a:t>
            </a:r>
            <a:r>
              <a:rPr lang="ru-RU" sz="1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еңсерген</a:t>
            </a:r>
            <a:r>
              <a:rPr lang="ru-RU" sz="1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алушылардың</a:t>
            </a:r>
            <a:r>
              <a:rPr lang="ru-RU" sz="1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үлесін</a:t>
            </a:r>
            <a:r>
              <a:rPr lang="ru-RU" sz="1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4-6</a:t>
            </a:r>
            <a:r>
              <a:rPr lang="en-US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</a:t>
            </a:r>
            <a:r>
              <a:rPr lang="ru-RU" sz="1600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арттыру</a:t>
            </a:r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05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Тұрақты</a:t>
            </a:r>
            <a:r>
              <a:rPr lang="ru-RU" sz="105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даму </a:t>
            </a:r>
            <a:r>
              <a:rPr lang="ru-RU" sz="105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мақсаттары</a:t>
            </a:r>
            <a:r>
              <a:rPr lang="ru-RU" sz="10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(ЭЫДҰ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елдерінде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функционалдық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сауатты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алушылар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үлесінің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9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жылдағы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орташа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өсімі-4%)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Google Shape;209;p18"/>
          <p:cNvSpPr/>
          <p:nvPr/>
        </p:nvSpPr>
        <p:spPr>
          <a:xfrm>
            <a:off x="9018738" y="823993"/>
            <a:ext cx="1006200" cy="3960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r>
              <a:rPr lang="ru-RU" sz="1400" b="1" dirty="0">
                <a:solidFill>
                  <a:srgbClr val="00B05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%</a:t>
            </a:r>
            <a:endParaRPr sz="1100" b="1" dirty="0">
              <a:solidFill>
                <a:srgbClr val="00B05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210" name="Google Shape;210;p18"/>
          <p:cNvSpPr/>
          <p:nvPr/>
        </p:nvSpPr>
        <p:spPr>
          <a:xfrm>
            <a:off x="10034904" y="823993"/>
            <a:ext cx="1006200" cy="3960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38</a:t>
            </a:r>
            <a:r>
              <a:rPr lang="ru-RU" sz="1400" b="1" dirty="0">
                <a:solidFill>
                  <a:srgbClr val="00B05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%</a:t>
            </a:r>
            <a:endParaRPr sz="1100" b="1" dirty="0">
              <a:solidFill>
                <a:srgbClr val="00B05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211" name="Google Shape;211;p18"/>
          <p:cNvSpPr/>
          <p:nvPr/>
        </p:nvSpPr>
        <p:spPr>
          <a:xfrm>
            <a:off x="11059555" y="823993"/>
            <a:ext cx="1006200" cy="3960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</a:t>
            </a:r>
            <a:r>
              <a:rPr lang="ru-RU" sz="1400" b="1" dirty="0">
                <a:solidFill>
                  <a:srgbClr val="00B05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%</a:t>
            </a:r>
            <a:endParaRPr sz="1100" b="1" dirty="0">
              <a:solidFill>
                <a:srgbClr val="00B05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213" name="Google Shape;213;p18"/>
          <p:cNvSpPr txBox="1"/>
          <p:nvPr/>
        </p:nvSpPr>
        <p:spPr>
          <a:xfrm>
            <a:off x="8988805" y="510517"/>
            <a:ext cx="10062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Google Shape;214;p18"/>
          <p:cNvSpPr txBox="1"/>
          <p:nvPr/>
        </p:nvSpPr>
        <p:spPr>
          <a:xfrm>
            <a:off x="10010409" y="502162"/>
            <a:ext cx="10062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endParaRPr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Google Shape;215;p18"/>
          <p:cNvSpPr txBox="1"/>
          <p:nvPr/>
        </p:nvSpPr>
        <p:spPr>
          <a:xfrm>
            <a:off x="10849422" y="502152"/>
            <a:ext cx="1342575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Жаратылыстану</a:t>
            </a:r>
            <a:endParaRPr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Google Shape;217;p18"/>
          <p:cNvSpPr/>
          <p:nvPr/>
        </p:nvSpPr>
        <p:spPr>
          <a:xfrm>
            <a:off x="6303875" y="5468110"/>
            <a:ext cx="5495100" cy="11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07449" marR="0" lvl="0" indent="-1714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endParaRPr sz="14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218" name="Google Shape;218;p18"/>
          <p:cNvSpPr/>
          <p:nvPr/>
        </p:nvSpPr>
        <p:spPr>
          <a:xfrm>
            <a:off x="488975" y="2582784"/>
            <a:ext cx="5273650" cy="5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ru-RU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1400" b="1" dirty="0" smtClean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МАЗМҰНДЫ ЖЕТІЛДІРУ</a:t>
            </a:r>
            <a:endParaRPr lang="ru-RU" sz="1400" b="1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lvl="0" algn="ctr"/>
            <a:r>
              <a:rPr lang="ru-RU" sz="1100" dirty="0">
                <a:solidFill>
                  <a:schemeClr val="dk1"/>
                </a:solidFill>
                <a:highlight>
                  <a:srgbClr val="FFFFFF"/>
                </a:highligh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(МЖМБС, </a:t>
            </a:r>
            <a:r>
              <a:rPr lang="ru-RU" sz="1100" dirty="0" err="1">
                <a:solidFill>
                  <a:schemeClr val="dk1"/>
                </a:solidFill>
                <a:highlight>
                  <a:srgbClr val="FFFFFF"/>
                </a:highligh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оқу</a:t>
            </a:r>
            <a:r>
              <a:rPr lang="ru-RU" sz="1100" dirty="0">
                <a:solidFill>
                  <a:schemeClr val="dk1"/>
                </a:solidFill>
                <a:highlight>
                  <a:srgbClr val="FFFFFF"/>
                </a:highligh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</a:t>
            </a:r>
            <a:r>
              <a:rPr lang="ru-RU" sz="1100" dirty="0" err="1">
                <a:solidFill>
                  <a:schemeClr val="dk1"/>
                </a:solidFill>
                <a:highlight>
                  <a:srgbClr val="FFFFFF"/>
                </a:highligh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жоспарлары</a:t>
            </a:r>
            <a:r>
              <a:rPr lang="ru-RU" sz="1100" dirty="0">
                <a:solidFill>
                  <a:schemeClr val="dk1"/>
                </a:solidFill>
                <a:highlight>
                  <a:srgbClr val="FFFFFF"/>
                </a:highligh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мен </a:t>
            </a:r>
            <a:r>
              <a:rPr lang="ru-RU" sz="1100" dirty="0" err="1">
                <a:solidFill>
                  <a:schemeClr val="dk1"/>
                </a:solidFill>
                <a:highlight>
                  <a:srgbClr val="FFFFFF"/>
                </a:highligh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бағдарламалары</a:t>
            </a:r>
            <a:r>
              <a:rPr lang="ru-RU" sz="1100" dirty="0">
                <a:solidFill>
                  <a:schemeClr val="dk1"/>
                </a:solidFill>
                <a:highlight>
                  <a:srgbClr val="FFFFFF"/>
                </a:highligh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, </a:t>
            </a:r>
            <a:r>
              <a:rPr lang="ru-RU" sz="1100" dirty="0" err="1">
                <a:solidFill>
                  <a:schemeClr val="dk1"/>
                </a:solidFill>
                <a:highlight>
                  <a:srgbClr val="FFFFFF"/>
                </a:highligh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оқулықтар</a:t>
            </a:r>
            <a:r>
              <a:rPr lang="ru-RU" sz="1100" dirty="0">
                <a:solidFill>
                  <a:schemeClr val="dk1"/>
                </a:solidFill>
                <a:highlight>
                  <a:srgbClr val="FFFFFF"/>
                </a:highlight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)</a:t>
            </a:r>
            <a:endParaRPr sz="1050" b="1" dirty="0">
              <a:solidFill>
                <a:schemeClr val="dk1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Google Shape;221;p18"/>
          <p:cNvSpPr/>
          <p:nvPr/>
        </p:nvSpPr>
        <p:spPr>
          <a:xfrm>
            <a:off x="6768919" y="2640110"/>
            <a:ext cx="5030056" cy="4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ru-RU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2.САПАНЫ ЫНТАЛАНДЫРУ ҮШІН ҰЛТТЫҚ БАҒАЛАУ ЖҮЙЕСІН ӨЗГЕРТУ</a:t>
            </a:r>
          </a:p>
        </p:txBody>
      </p:sp>
      <p:sp>
        <p:nvSpPr>
          <p:cNvPr id="5" name="Google Shape;204;p18">
            <a:extLst>
              <a:ext uri="{FF2B5EF4-FFF2-40B4-BE49-F238E27FC236}">
                <a16:creationId xmlns="" xmlns:a16="http://schemas.microsoft.com/office/drawing/2014/main" id="{9DED50C6-E2BE-EE34-23BF-A644607C2E0C}"/>
              </a:ext>
            </a:extLst>
          </p:cNvPr>
          <p:cNvSpPr/>
          <p:nvPr/>
        </p:nvSpPr>
        <p:spPr>
          <a:xfrm>
            <a:off x="8281685" y="1243307"/>
            <a:ext cx="821244" cy="242237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PISA-2029</a:t>
            </a:r>
            <a:endParaRPr sz="900" b="1" dirty="0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6" name="Google Shape;204;p18">
            <a:extLst>
              <a:ext uri="{FF2B5EF4-FFF2-40B4-BE49-F238E27FC236}">
                <a16:creationId xmlns="" xmlns:a16="http://schemas.microsoft.com/office/drawing/2014/main" id="{ACC37D6D-6513-DB2F-9400-63334174C7E0}"/>
              </a:ext>
            </a:extLst>
          </p:cNvPr>
          <p:cNvSpPr/>
          <p:nvPr/>
        </p:nvSpPr>
        <p:spPr>
          <a:xfrm>
            <a:off x="8281685" y="900270"/>
            <a:ext cx="821244" cy="242237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bg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PISA-2025</a:t>
            </a:r>
            <a:endParaRPr sz="900" b="1" dirty="0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7" name="Google Shape;209;p18">
            <a:extLst>
              <a:ext uri="{FF2B5EF4-FFF2-40B4-BE49-F238E27FC236}">
                <a16:creationId xmlns="" xmlns:a16="http://schemas.microsoft.com/office/drawing/2014/main" id="{87A6843C-043C-8077-321E-13BBF5623810}"/>
              </a:ext>
            </a:extLst>
          </p:cNvPr>
          <p:cNvSpPr/>
          <p:nvPr/>
        </p:nvSpPr>
        <p:spPr>
          <a:xfrm>
            <a:off x="9018738" y="1183894"/>
            <a:ext cx="1006200" cy="3960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  <a:r>
              <a:rPr lang="ru-RU" sz="1400" b="1" dirty="0">
                <a:solidFill>
                  <a:srgbClr val="00B05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%</a:t>
            </a:r>
            <a:endParaRPr sz="1100" b="1" dirty="0">
              <a:solidFill>
                <a:srgbClr val="00B05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8" name="Google Shape;210;p18">
            <a:extLst>
              <a:ext uri="{FF2B5EF4-FFF2-40B4-BE49-F238E27FC236}">
                <a16:creationId xmlns="" xmlns:a16="http://schemas.microsoft.com/office/drawing/2014/main" id="{5F50F7C3-FDEF-5DD0-8B98-FB5A5A0F5371}"/>
              </a:ext>
            </a:extLst>
          </p:cNvPr>
          <p:cNvSpPr/>
          <p:nvPr/>
        </p:nvSpPr>
        <p:spPr>
          <a:xfrm>
            <a:off x="10034904" y="1183894"/>
            <a:ext cx="1006200" cy="3960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ru-RU" sz="1400" b="1" dirty="0">
                <a:solidFill>
                  <a:srgbClr val="00B05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%</a:t>
            </a:r>
            <a:endParaRPr sz="1100" b="1" dirty="0">
              <a:solidFill>
                <a:srgbClr val="00B05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9" name="Google Shape;211;p18">
            <a:extLst>
              <a:ext uri="{FF2B5EF4-FFF2-40B4-BE49-F238E27FC236}">
                <a16:creationId xmlns="" xmlns:a16="http://schemas.microsoft.com/office/drawing/2014/main" id="{DA53FCB0-86F0-A7B5-5B67-B250A589DC5A}"/>
              </a:ext>
            </a:extLst>
          </p:cNvPr>
          <p:cNvSpPr/>
          <p:nvPr/>
        </p:nvSpPr>
        <p:spPr>
          <a:xfrm>
            <a:off x="11059555" y="1183894"/>
            <a:ext cx="1006200" cy="3960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r>
              <a:rPr lang="ru-RU" sz="1400" b="1" dirty="0">
                <a:solidFill>
                  <a:srgbClr val="00B05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%</a:t>
            </a:r>
            <a:endParaRPr sz="1100" b="1" dirty="0">
              <a:solidFill>
                <a:srgbClr val="00B05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10" name="Rectangle: Rounded Corners 15">
            <a:extLst>
              <a:ext uri="{FF2B5EF4-FFF2-40B4-BE49-F238E27FC236}">
                <a16:creationId xmlns="" xmlns:a16="http://schemas.microsoft.com/office/drawing/2014/main" id="{4877A4A6-F495-EA38-AA7C-B59C0DEE116D}"/>
              </a:ext>
            </a:extLst>
          </p:cNvPr>
          <p:cNvSpPr/>
          <p:nvPr/>
        </p:nvSpPr>
        <p:spPr>
          <a:xfrm>
            <a:off x="344528" y="5740957"/>
            <a:ext cx="1738395" cy="57849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Әзірлеу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сараптама</a:t>
            </a:r>
            <a:endParaRPr lang="ru-RU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2022-2023</a:t>
            </a: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="" xmlns:a16="http://schemas.microsoft.com/office/drawing/2014/main" id="{9C4D5FCE-B9EB-6849-1805-3B66589A8BAB}"/>
              </a:ext>
            </a:extLst>
          </p:cNvPr>
          <p:cNvSpPr/>
          <p:nvPr/>
        </p:nvSpPr>
        <p:spPr>
          <a:xfrm>
            <a:off x="2447842" y="5740957"/>
            <a:ext cx="1384507" cy="57849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Пилоттық</a:t>
            </a:r>
            <a:r>
              <a:rPr lang="ru-RU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2023-2024</a:t>
            </a: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: Rounded Corners 15">
            <a:extLst>
              <a:ext uri="{FF2B5EF4-FFF2-40B4-BE49-F238E27FC236}">
                <a16:creationId xmlns="" xmlns:a16="http://schemas.microsoft.com/office/drawing/2014/main" id="{3CA5F947-E522-9D8D-B6BA-7369E2966DE6}"/>
              </a:ext>
            </a:extLst>
          </p:cNvPr>
          <p:cNvSpPr/>
          <p:nvPr/>
        </p:nvSpPr>
        <p:spPr>
          <a:xfrm>
            <a:off x="4184006" y="5740957"/>
            <a:ext cx="1945229" cy="57849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Кезең-кезеңмен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</a:t>
            </a:r>
          </a:p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2024-2029</a:t>
            </a: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Стрелка: вправо 19">
            <a:extLst>
              <a:ext uri="{FF2B5EF4-FFF2-40B4-BE49-F238E27FC236}">
                <a16:creationId xmlns="" xmlns:a16="http://schemas.microsoft.com/office/drawing/2014/main" id="{FEFB849F-FFD3-8F4A-59ED-922817D74CF0}"/>
              </a:ext>
            </a:extLst>
          </p:cNvPr>
          <p:cNvSpPr/>
          <p:nvPr/>
        </p:nvSpPr>
        <p:spPr>
          <a:xfrm>
            <a:off x="2165806" y="5913973"/>
            <a:ext cx="127982" cy="181885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6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: вправо 20">
            <a:extLst>
              <a:ext uri="{FF2B5EF4-FFF2-40B4-BE49-F238E27FC236}">
                <a16:creationId xmlns="" xmlns:a16="http://schemas.microsoft.com/office/drawing/2014/main" id="{327AF218-CCC8-0EB2-9B66-20AC5BFEA11C}"/>
              </a:ext>
            </a:extLst>
          </p:cNvPr>
          <p:cNvSpPr/>
          <p:nvPr/>
        </p:nvSpPr>
        <p:spPr>
          <a:xfrm>
            <a:off x="3944187" y="5913973"/>
            <a:ext cx="127982" cy="181885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6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4F179AA4-3415-F38F-4F99-9FF0B3C36AE4}"/>
              </a:ext>
            </a:extLst>
          </p:cNvPr>
          <p:cNvSpPr/>
          <p:nvPr/>
        </p:nvSpPr>
        <p:spPr>
          <a:xfrm>
            <a:off x="197418" y="1702829"/>
            <a:ext cx="11709181" cy="35580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 defTabSz="685800">
              <a:lnSpc>
                <a:spcPct val="107000"/>
              </a:lnSpc>
              <a:defRPr/>
            </a:pPr>
            <a:r>
              <a:rPr lang="ru-RU" sz="1600" b="1" dirty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АҒЫМДАҒЫ ЖАҒДАЙ </a:t>
            </a:r>
            <a:r>
              <a:rPr lang="ru-RU" sz="1600" b="1" dirty="0" smtClean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                 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PISA-2018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математика –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51%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оқу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36%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жаратылыстану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40%</a:t>
            </a:r>
            <a:endParaRPr lang="ru-RU" sz="1050" b="1" dirty="0">
              <a:solidFill>
                <a:srgbClr val="00B050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2" name="Стрелка: вправо 11">
            <a:extLst>
              <a:ext uri="{FF2B5EF4-FFF2-40B4-BE49-F238E27FC236}">
                <a16:creationId xmlns="" xmlns:a16="http://schemas.microsoft.com/office/drawing/2014/main" id="{4F4A96F2-13D3-88ED-6FC3-2FDBE8B99056}"/>
              </a:ext>
            </a:extLst>
          </p:cNvPr>
          <p:cNvSpPr/>
          <p:nvPr/>
        </p:nvSpPr>
        <p:spPr>
          <a:xfrm>
            <a:off x="4104831" y="1753194"/>
            <a:ext cx="153660" cy="18328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6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11935997" y="6645578"/>
            <a:ext cx="256224" cy="23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33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9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Google Shape;220;p18">
            <a:extLst>
              <a:ext uri="{FF2B5EF4-FFF2-40B4-BE49-F238E27FC236}">
                <a16:creationId xmlns="" xmlns:a16="http://schemas.microsoft.com/office/drawing/2014/main" id="{C97237AC-F243-A3DD-0A9A-D0AB26D8181B}"/>
              </a:ext>
            </a:extLst>
          </p:cNvPr>
          <p:cNvSpPr/>
          <p:nvPr/>
        </p:nvSpPr>
        <p:spPr>
          <a:xfrm>
            <a:off x="6322393" y="3070894"/>
            <a:ext cx="5722096" cy="2390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5999" lvl="0" algn="just">
              <a:buClr>
                <a:schemeClr val="dk1"/>
              </a:buClr>
              <a:buSzPts val="1400"/>
            </a:pPr>
            <a:r>
              <a:rPr lang="kk-KZ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Мектепішілік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7449" lvl="0" indent="-171450" algn="just">
              <a:buClr>
                <a:schemeClr val="dk1"/>
              </a:buClr>
              <a:buSzPts val="1400"/>
              <a:buFont typeface="Symbol" panose="05050102010706020507" pitchFamily="18" charset="2"/>
              <a:buChar char="-"/>
            </a:pP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Критериалды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тақырыптық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қорытынды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аттестаттау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7449" lvl="0" indent="-171450" algn="just">
              <a:buClr>
                <a:schemeClr val="dk1"/>
              </a:buClr>
              <a:buSzPts val="1400"/>
              <a:buFont typeface="Symbol" panose="05050102010706020507" pitchFamily="18" charset="2"/>
              <a:buChar char="-"/>
            </a:pPr>
            <a:endParaRPr lang="kk-KZ" sz="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7449" lvl="0" indent="-171450" algn="just">
              <a:buClr>
                <a:schemeClr val="dk1"/>
              </a:buClr>
              <a:buSzPts val="1400"/>
              <a:buFont typeface="Symbol" panose="05050102010706020507" pitchFamily="18" charset="2"/>
              <a:buChar char="-"/>
            </a:pPr>
            <a:endParaRPr 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999" lvl="0" algn="just">
              <a:buClr>
                <a:schemeClr val="dk1"/>
              </a:buClr>
              <a:buSzPts val="1400"/>
            </a:pP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Елдік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7449" lvl="0" indent="-171450" algn="just">
              <a:buClr>
                <a:schemeClr val="dk1"/>
              </a:buClr>
              <a:buSzPts val="1400"/>
              <a:buFont typeface="Symbol" panose="05050102010706020507" pitchFamily="18" charset="2"/>
              <a:buChar char="-"/>
            </a:pP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алушылардың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жетістіктерінің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мониторингі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(МОДО)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PISA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стандарттарына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құрылады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алушылардың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сапасын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сараптама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сертификаттау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орталығымен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аккредиттеледі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7449" lvl="0" indent="-171450" algn="just">
              <a:buClr>
                <a:schemeClr val="dk1"/>
              </a:buClr>
              <a:buSzPts val="1400"/>
              <a:buFont typeface="Symbol" panose="05050102010706020507" pitchFamily="18" charset="2"/>
              <a:buChar char="-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7449" lvl="0" indent="-171450" algn="just">
              <a:buClr>
                <a:schemeClr val="dk1"/>
              </a:buClr>
              <a:buSzPts val="1400"/>
              <a:buFont typeface="Symbol" panose="05050102010706020507" pitchFamily="18" charset="2"/>
              <a:buChar char="-"/>
            </a:pPr>
            <a:endParaRPr lang="kk-KZ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999" lvl="0" algn="just">
              <a:buClr>
                <a:schemeClr val="dk1"/>
              </a:buClr>
              <a:buSzPts val="1400"/>
            </a:pP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7449" indent="-171450" algn="just">
              <a:buClr>
                <a:schemeClr val="dk1"/>
              </a:buClr>
              <a:buSzPts val="1400"/>
              <a:buFont typeface="Symbol" panose="05050102010706020507" pitchFamily="18" charset="2"/>
              <a:buChar char="-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PISA / TIMSS / PIRLS / ICILS</a:t>
            </a:r>
            <a:endParaRPr lang="kk-K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7449" indent="-171450" algn="just">
              <a:buClr>
                <a:schemeClr val="dk1"/>
              </a:buClr>
              <a:buSzPts val="1400"/>
              <a:buFont typeface="Symbol" panose="05050102010706020507" pitchFamily="18" charset="2"/>
              <a:buChar char="-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PISA-based Test for Schools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»: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ЭЫДҰ-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ның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әр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мектепке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есептер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түріндегі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сараптамалық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қолдауы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7449" indent="-171450" algn="just">
              <a:buClr>
                <a:schemeClr val="dk1"/>
              </a:buClr>
              <a:buSzPts val="1400"/>
              <a:buFont typeface="Symbol" panose="05050102010706020507" pitchFamily="18" charset="2"/>
              <a:buChar char="-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ЭЫДҰ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ұсынымы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негізінде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жүйесінің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шеңберін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қабылдау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7449" indent="-171450" algn="just">
              <a:buClr>
                <a:schemeClr val="dk1"/>
              </a:buClr>
              <a:buSzPts val="1400"/>
              <a:buFont typeface="Symbol" panose="05050102010706020507" pitchFamily="18" charset="2"/>
              <a:buChar char="-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7449" indent="-171450" algn="just">
              <a:buClr>
                <a:schemeClr val="dk1"/>
              </a:buClr>
              <a:buSzPts val="1400"/>
              <a:buFont typeface="Symbol" panose="05050102010706020507" pitchFamily="18" charset="2"/>
              <a:buChar char="-"/>
            </a:pPr>
            <a:endParaRPr 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999" algn="just">
              <a:buClr>
                <a:schemeClr val="dk1"/>
              </a:buClr>
              <a:buSzPts val="1400"/>
            </a:pP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аттестаттау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70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7832FFF4-51D4-48A6-9AFF-0FA5B0376CC2}"/>
              </a:ext>
            </a:extLst>
          </p:cNvPr>
          <p:cNvSpPr txBox="1"/>
          <p:nvPr/>
        </p:nvSpPr>
        <p:spPr>
          <a:xfrm>
            <a:off x="646825" y="50842"/>
            <a:ext cx="112885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ЕРЕКШЕ БІЛІМ БЕРУ ҚАЖЕТТІЛІКТЕРІ БАР </a:t>
            </a:r>
            <a:endParaRPr lang="ru-RU" sz="2000" b="1" dirty="0" smtClean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БАЛАЛАРДЫ АРНАЙЫ </a:t>
            </a:r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ПСИХОЛОГИЯЛЫҚ-ПЕДАГОГИКАЛЫҚ ҚОЛДАУ</a:t>
            </a:r>
          </a:p>
        </p:txBody>
      </p:sp>
      <p:sp>
        <p:nvSpPr>
          <p:cNvPr id="22" name="Rectangle: Rounded Corners 2">
            <a:extLst>
              <a:ext uri="{FF2B5EF4-FFF2-40B4-BE49-F238E27FC236}">
                <a16:creationId xmlns="" xmlns:a16="http://schemas.microsoft.com/office/drawing/2014/main" id="{73633804-6D60-48C9-B2B9-4CE51671F1E9}"/>
              </a:ext>
            </a:extLst>
          </p:cNvPr>
          <p:cNvSpPr/>
          <p:nvPr/>
        </p:nvSpPr>
        <p:spPr bwMode="auto">
          <a:xfrm>
            <a:off x="-375" y="1053550"/>
            <a:ext cx="7210243" cy="9909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55">
            <a:extLst>
              <a:ext uri="{FF2B5EF4-FFF2-40B4-BE49-F238E27FC236}">
                <a16:creationId xmlns="" xmlns:a16="http://schemas.microsoft.com/office/drawing/2014/main" id="{EC3A8A02-219B-4E97-8B29-F84A588EC5F5}"/>
              </a:ext>
            </a:extLst>
          </p:cNvPr>
          <p:cNvSpPr/>
          <p:nvPr/>
        </p:nvSpPr>
        <p:spPr>
          <a:xfrm>
            <a:off x="132725" y="1245608"/>
            <a:ext cx="6884351" cy="654025"/>
          </a:xfrm>
          <a:prstGeom prst="rect">
            <a:avLst/>
          </a:prstGeom>
        </p:spPr>
        <p:txBody>
          <a:bodyPr wrap="square" lIns="68580" tIns="34290" rIns="68580" bIns="34290" anchor="ctr">
            <a:spAutoFit/>
          </a:bodyPr>
          <a:lstStyle/>
          <a:p>
            <a:pPr algn="just">
              <a:defRPr/>
            </a:pP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Ерекше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</a:rPr>
              <a:t>білім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</a:rPr>
              <a:t> беру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</a:rPr>
              <a:t>қажеттіліктері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</a:rPr>
              <a:t> бар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</a:rPr>
              <a:t>балаларды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</a:rPr>
              <a:t>арнайы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</a:rPr>
              <a:t>психологиялық-педагогикалық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</a:rPr>
              <a:t>қолдаумен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</a:rPr>
              <a:t>және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</a:rPr>
              <a:t>ерте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</a:rPr>
              <a:t>түзетумен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00682F"/>
                </a:solidFill>
                <a:latin typeface="Arial" panose="020B0604020202020204" pitchFamily="34" charset="0"/>
              </a:rPr>
              <a:t>100%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</a:rPr>
              <a:t>қамту</a:t>
            </a:r>
            <a:endParaRPr lang="ru-RU" sz="1100" b="1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="" xmlns:a16="http://schemas.microsoft.com/office/drawing/2014/main" id="{D95808CA-554B-423B-A1C7-A1007CD6494B}"/>
              </a:ext>
            </a:extLst>
          </p:cNvPr>
          <p:cNvCxnSpPr>
            <a:cxnSpLocks/>
          </p:cNvCxnSpPr>
          <p:nvPr/>
        </p:nvCxnSpPr>
        <p:spPr>
          <a:xfrm flipH="1">
            <a:off x="0" y="801100"/>
            <a:ext cx="12192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="" xmlns:a16="http://schemas.microsoft.com/office/drawing/2014/main" id="{156F1053-7CFD-442C-8350-C8A1EC3375D1}"/>
              </a:ext>
            </a:extLst>
          </p:cNvPr>
          <p:cNvCxnSpPr>
            <a:cxnSpLocks/>
          </p:cNvCxnSpPr>
          <p:nvPr/>
        </p:nvCxnSpPr>
        <p:spPr>
          <a:xfrm flipH="1">
            <a:off x="0" y="2485568"/>
            <a:ext cx="1219200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lgDash"/>
            <a:head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: Rounded Corners 127">
            <a:extLst>
              <a:ext uri="{FF2B5EF4-FFF2-40B4-BE49-F238E27FC236}">
                <a16:creationId xmlns="" xmlns:a16="http://schemas.microsoft.com/office/drawing/2014/main" id="{8CC3FA49-C1B4-4819-A7BA-1C162A40504E}"/>
              </a:ext>
            </a:extLst>
          </p:cNvPr>
          <p:cNvSpPr/>
          <p:nvPr/>
        </p:nvSpPr>
        <p:spPr>
          <a:xfrm>
            <a:off x="-4886" y="2604129"/>
            <a:ext cx="4670183" cy="270395"/>
          </a:xfrm>
          <a:prstGeom prst="roundRect">
            <a:avLst>
              <a:gd name="adj" fmla="val 9034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ru-RU" sz="1600" b="1" dirty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АҒЫМДАҒЫ ЖАҒДАЙ</a:t>
            </a:r>
          </a:p>
        </p:txBody>
      </p:sp>
      <p:sp>
        <p:nvSpPr>
          <p:cNvPr id="62" name="Rectangle: Rounded Corners 127">
            <a:extLst>
              <a:ext uri="{FF2B5EF4-FFF2-40B4-BE49-F238E27FC236}">
                <a16:creationId xmlns="" xmlns:a16="http://schemas.microsoft.com/office/drawing/2014/main" id="{8CC3FA49-C1B4-4819-A7BA-1C162A40504E}"/>
              </a:ext>
            </a:extLst>
          </p:cNvPr>
          <p:cNvSpPr/>
          <p:nvPr/>
        </p:nvSpPr>
        <p:spPr>
          <a:xfrm>
            <a:off x="4477163" y="2594642"/>
            <a:ext cx="7690292" cy="299280"/>
          </a:xfrm>
          <a:prstGeom prst="roundRect">
            <a:avLst>
              <a:gd name="adj" fmla="val 9034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ru-RU" sz="1600" b="1" dirty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ҚАБЫЛДАНАТЫН ШАРАЛАР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>
            <a:off x="4312543" y="2612056"/>
            <a:ext cx="0" cy="3795992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lgDash"/>
            <a:head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: Rounded Corners 15">
            <a:extLst>
              <a:ext uri="{FF2B5EF4-FFF2-40B4-BE49-F238E27FC236}">
                <a16:creationId xmlns="" xmlns:a16="http://schemas.microsoft.com/office/drawing/2014/main" id="{A24C5B48-0D87-4B47-A635-9462B1DF013D}"/>
              </a:ext>
            </a:extLst>
          </p:cNvPr>
          <p:cNvSpPr/>
          <p:nvPr/>
        </p:nvSpPr>
        <p:spPr>
          <a:xfrm>
            <a:off x="8409896" y="1849186"/>
            <a:ext cx="617907" cy="213601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en-US" sz="9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Rectangle: Rounded Corners 15">
            <a:extLst>
              <a:ext uri="{FF2B5EF4-FFF2-40B4-BE49-F238E27FC236}">
                <a16:creationId xmlns="" xmlns:a16="http://schemas.microsoft.com/office/drawing/2014/main" id="{A24C5B48-0D87-4B47-A635-9462B1DF013D}"/>
              </a:ext>
            </a:extLst>
          </p:cNvPr>
          <p:cNvSpPr/>
          <p:nvPr/>
        </p:nvSpPr>
        <p:spPr>
          <a:xfrm>
            <a:off x="9658231" y="1848944"/>
            <a:ext cx="617907" cy="212867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endParaRPr lang="en-US" sz="9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Rectangle: Rounded Corners 15">
            <a:extLst>
              <a:ext uri="{FF2B5EF4-FFF2-40B4-BE49-F238E27FC236}">
                <a16:creationId xmlns="" xmlns:a16="http://schemas.microsoft.com/office/drawing/2014/main" id="{A24C5B48-0D87-4B47-A635-9462B1DF013D}"/>
              </a:ext>
            </a:extLst>
          </p:cNvPr>
          <p:cNvSpPr/>
          <p:nvPr/>
        </p:nvSpPr>
        <p:spPr>
          <a:xfrm>
            <a:off x="10895650" y="1849478"/>
            <a:ext cx="617907" cy="213601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endParaRPr lang="en-US" sz="9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Прямоугольный треугольник 92">
            <a:extLst>
              <a:ext uri="{FF2B5EF4-FFF2-40B4-BE49-F238E27FC236}">
                <a16:creationId xmlns="" xmlns:a16="http://schemas.microsoft.com/office/drawing/2014/main" id="{65FCB0EA-0815-4EA6-8982-88FE343C2FA4}"/>
              </a:ext>
            </a:extLst>
          </p:cNvPr>
          <p:cNvSpPr/>
          <p:nvPr/>
        </p:nvSpPr>
        <p:spPr>
          <a:xfrm flipH="1">
            <a:off x="8294247" y="1273168"/>
            <a:ext cx="3568742" cy="446710"/>
          </a:xfrm>
          <a:prstGeom prst="rtTriangle">
            <a:avLst/>
          </a:prstGeom>
          <a:solidFill>
            <a:srgbClr val="006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>
              <a:solidFill>
                <a:prstClr val="white"/>
              </a:solidFill>
            </a:endParaRPr>
          </a:p>
        </p:txBody>
      </p:sp>
      <p:sp>
        <p:nvSpPr>
          <p:cNvPr id="94" name="Прямоугольник 93">
            <a:extLst>
              <a:ext uri="{FF2B5EF4-FFF2-40B4-BE49-F238E27FC236}">
                <a16:creationId xmlns="" xmlns:a16="http://schemas.microsoft.com/office/drawing/2014/main" id="{06FFCA7A-B3F1-4181-8DAB-119CC2EF0F7A}"/>
              </a:ext>
            </a:extLst>
          </p:cNvPr>
          <p:cNvSpPr/>
          <p:nvPr/>
        </p:nvSpPr>
        <p:spPr>
          <a:xfrm>
            <a:off x="8294250" y="1694779"/>
            <a:ext cx="3568744" cy="103169"/>
          </a:xfrm>
          <a:prstGeom prst="rect">
            <a:avLst/>
          </a:prstGeom>
          <a:solidFill>
            <a:srgbClr val="006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>
              <a:solidFill>
                <a:prstClr val="white"/>
              </a:solidFill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9170191" y="1162862"/>
            <a:ext cx="217723" cy="812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5" name="Rectangle: Rounded Corners 128">
            <a:extLst>
              <a:ext uri="{FF2B5EF4-FFF2-40B4-BE49-F238E27FC236}">
                <a16:creationId xmlns="" xmlns:a16="http://schemas.microsoft.com/office/drawing/2014/main" id="{92927C41-46BC-43A7-9990-59941DD124FF}"/>
              </a:ext>
            </a:extLst>
          </p:cNvPr>
          <p:cNvSpPr/>
          <p:nvPr/>
        </p:nvSpPr>
        <p:spPr>
          <a:xfrm>
            <a:off x="10686322" y="933907"/>
            <a:ext cx="1122504" cy="498695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100</a:t>
            </a:r>
            <a:r>
              <a:rPr lang="ru-RU" sz="11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%</a:t>
            </a:r>
            <a:endParaRPr lang="ru-RU" sz="1000" b="1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3125188" y="3545399"/>
            <a:ext cx="9382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72,4</a:t>
            </a:r>
            <a:r>
              <a:rPr lang="ru-RU" sz="1600" b="1" dirty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%</a:t>
            </a:r>
            <a:r>
              <a:rPr lang="en-US" sz="2400" b="1" dirty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ru-RU" sz="2400" b="1" dirty="0">
              <a:solidFill>
                <a:srgbClr val="00682F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723461" y="3559521"/>
            <a:ext cx="2026084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Арнайы</a:t>
            </a:r>
            <a:r>
              <a:rPr lang="ru-RU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психологиялық-педагогикалық</a:t>
            </a:r>
            <a:r>
              <a:rPr lang="ru-RU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қолдаумен</a:t>
            </a:r>
            <a:r>
              <a:rPr lang="ru-RU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қамту</a:t>
            </a:r>
            <a:endParaRPr lang="ru-RU" sz="105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678329" y="5507192"/>
            <a:ext cx="23236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Балалардың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психологиялық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медициналық-педагогикалық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кеңес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беруге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(ПМПК)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кезегі</a:t>
            </a:r>
            <a:endParaRPr lang="ru-RU" sz="1200" dirty="0">
              <a:solidFill>
                <a:prstClr val="black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0" name="Прямая со стрелкой 109">
            <a:extLst>
              <a:ext uri="{FF2B5EF4-FFF2-40B4-BE49-F238E27FC236}">
                <a16:creationId xmlns="" xmlns:a16="http://schemas.microsoft.com/office/drawing/2014/main" id="{B7A4F5D3-1D6C-47B8-9C6A-2C490BC8DE6B}"/>
              </a:ext>
            </a:extLst>
          </p:cNvPr>
          <p:cNvCxnSpPr>
            <a:cxnSpLocks/>
          </p:cNvCxnSpPr>
          <p:nvPr/>
        </p:nvCxnSpPr>
        <p:spPr>
          <a:xfrm>
            <a:off x="2775130" y="3785872"/>
            <a:ext cx="271035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lg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Прямоугольник 117">
            <a:extLst>
              <a:ext uri="{FF2B5EF4-FFF2-40B4-BE49-F238E27FC236}">
                <a16:creationId xmlns="" xmlns:a16="http://schemas.microsoft.com/office/drawing/2014/main" id="{087815F0-8BAD-4DED-A9E6-4865C075779F}"/>
              </a:ext>
            </a:extLst>
          </p:cNvPr>
          <p:cNvSpPr/>
          <p:nvPr/>
        </p:nvSpPr>
        <p:spPr>
          <a:xfrm>
            <a:off x="4489216" y="2901079"/>
            <a:ext cx="3251899" cy="7961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685783"/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34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ПМПК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және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26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ППТК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ашу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ea typeface="Barlow Condensed"/>
              <a:cs typeface="Arial" panose="020B0604020202020204" pitchFamily="34" charset="0"/>
            </a:endParaRPr>
          </a:p>
        </p:txBody>
      </p:sp>
      <p:sp>
        <p:nvSpPr>
          <p:cNvPr id="123" name="Прямоугольник 122">
            <a:extLst>
              <a:ext uri="{FF2B5EF4-FFF2-40B4-BE49-F238E27FC236}">
                <a16:creationId xmlns="" xmlns:a16="http://schemas.microsoft.com/office/drawing/2014/main" id="{087815F0-8BAD-4DED-A9E6-4865C075779F}"/>
              </a:ext>
            </a:extLst>
          </p:cNvPr>
          <p:cNvSpPr/>
          <p:nvPr/>
        </p:nvSpPr>
        <p:spPr>
          <a:xfrm>
            <a:off x="4477163" y="4195766"/>
            <a:ext cx="3251112" cy="10013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just" defTabSz="685783"/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Арнайы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психологиялық-педагогикалық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қолдауға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оның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ішінде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жеке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секторға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мемлекеттік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тапсырысты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орналастыру</a:t>
            </a:r>
            <a:endParaRPr lang="ru-RU" sz="1050" dirty="0">
              <a:solidFill>
                <a:prstClr val="black"/>
              </a:solidFill>
              <a:latin typeface="Arial" panose="020B0604020202020204" pitchFamily="34" charset="0"/>
              <a:ea typeface="Barlow Condensed"/>
              <a:cs typeface="Arial" panose="020B0604020202020204" pitchFamily="34" charset="0"/>
            </a:endParaRPr>
          </a:p>
        </p:txBody>
      </p:sp>
      <p:sp>
        <p:nvSpPr>
          <p:cNvPr id="124" name="Прямоугольник 123">
            <a:extLst>
              <a:ext uri="{FF2B5EF4-FFF2-40B4-BE49-F238E27FC236}">
                <a16:creationId xmlns="" xmlns:a16="http://schemas.microsoft.com/office/drawing/2014/main" id="{087815F0-8BAD-4DED-A9E6-4865C075779F}"/>
              </a:ext>
            </a:extLst>
          </p:cNvPr>
          <p:cNvSpPr/>
          <p:nvPr/>
        </p:nvSpPr>
        <p:spPr>
          <a:xfrm>
            <a:off x="4477163" y="5805817"/>
            <a:ext cx="7458833" cy="5407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685783"/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Ерекше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білім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беру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қажеттіліктері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бар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балаларды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анықтау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есепке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алу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және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сүйемелдеу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жүйесін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цифрландыру</a:t>
            </a:r>
            <a:endParaRPr lang="ru-RU" sz="1050" dirty="0">
              <a:solidFill>
                <a:prstClr val="black"/>
              </a:solidFill>
              <a:latin typeface="Arial" panose="020B0604020202020204" pitchFamily="34" charset="0"/>
              <a:ea typeface="Barlow Condensed"/>
              <a:cs typeface="Arial" panose="020B0604020202020204" pitchFamily="34" charset="0"/>
            </a:endParaRPr>
          </a:p>
        </p:txBody>
      </p:sp>
      <p:sp>
        <p:nvSpPr>
          <p:cNvPr id="128" name="Прямоугольник 127">
            <a:extLst>
              <a:ext uri="{FF2B5EF4-FFF2-40B4-BE49-F238E27FC236}">
                <a16:creationId xmlns="" xmlns:a16="http://schemas.microsoft.com/office/drawing/2014/main" id="{087815F0-8BAD-4DED-A9E6-4865C075779F}"/>
              </a:ext>
            </a:extLst>
          </p:cNvPr>
          <p:cNvSpPr/>
          <p:nvPr/>
        </p:nvSpPr>
        <p:spPr>
          <a:xfrm>
            <a:off x="7974241" y="2906249"/>
            <a:ext cx="3961755" cy="7909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685783"/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Мектептер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жанынан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200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инклюзияны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қолдау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кабинетін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ашу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ea typeface="Barlow Condensed"/>
              <a:cs typeface="Arial" panose="020B0604020202020204" pitchFamily="34" charset="0"/>
            </a:endParaRPr>
          </a:p>
        </p:txBody>
      </p:sp>
      <p:pic>
        <p:nvPicPr>
          <p:cNvPr id="148" name="Picture 8" descr="Талант бесплатно иконка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13" y="3223157"/>
            <a:ext cx="284384" cy="284384"/>
          </a:xfrm>
          <a:prstGeom prst="rect">
            <a:avLst/>
          </a:prstGeom>
          <a:effectLst>
            <a:outerShdw blurRad="63500" sx="105000" sy="105000" algn="ctr" rotWithShape="0">
              <a:schemeClr val="bg1">
                <a:lumMod val="75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Обслуживание клиентов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90" y="5735779"/>
            <a:ext cx="326855" cy="326855"/>
          </a:xfrm>
          <a:prstGeom prst="rect">
            <a:avLst/>
          </a:prstGeom>
          <a:effectLst>
            <a:outerShdw blurRad="63500" sx="105000" sy="105000" algn="ctr" rotWithShape="0">
              <a:schemeClr val="bg1">
                <a:lumMod val="75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" name="Прямоугольник 152"/>
          <p:cNvSpPr/>
          <p:nvPr/>
        </p:nvSpPr>
        <p:spPr>
          <a:xfrm>
            <a:off x="3958704" y="6940812"/>
            <a:ext cx="7568388" cy="8485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kk-KZ" sz="1600" dirty="0">
              <a:solidFill>
                <a:srgbClr val="4472C4">
                  <a:lumMod val="50000"/>
                </a:srgbClr>
              </a:solidFill>
              <a:latin typeface="Arial Narrow" pitchFamily="34" charset="0"/>
            </a:endParaRPr>
          </a:p>
        </p:txBody>
      </p:sp>
      <p:cxnSp>
        <p:nvCxnSpPr>
          <p:cNvPr id="157" name="Прямая со стрелкой 156">
            <a:extLst>
              <a:ext uri="{FF2B5EF4-FFF2-40B4-BE49-F238E27FC236}">
                <a16:creationId xmlns="" xmlns:a16="http://schemas.microsoft.com/office/drawing/2014/main" id="{B7A4F5D3-1D6C-47B8-9C6A-2C490BC8DE6B}"/>
              </a:ext>
            </a:extLst>
          </p:cNvPr>
          <p:cNvCxnSpPr>
            <a:cxnSpLocks/>
          </p:cNvCxnSpPr>
          <p:nvPr/>
        </p:nvCxnSpPr>
        <p:spPr>
          <a:xfrm>
            <a:off x="372718" y="3808906"/>
            <a:ext cx="305611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lg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Прямая соединительная линия 157"/>
          <p:cNvCxnSpPr/>
          <p:nvPr/>
        </p:nvCxnSpPr>
        <p:spPr>
          <a:xfrm>
            <a:off x="366708" y="3622006"/>
            <a:ext cx="0" cy="18690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Прямоугольник 158"/>
          <p:cNvSpPr/>
          <p:nvPr/>
        </p:nvSpPr>
        <p:spPr>
          <a:xfrm>
            <a:off x="655408" y="3141391"/>
            <a:ext cx="145839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Контингент</a:t>
            </a:r>
            <a:endParaRPr lang="ru-RU" sz="2400" b="1" dirty="0">
              <a:solidFill>
                <a:srgbClr val="00B05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cxnSp>
        <p:nvCxnSpPr>
          <p:cNvPr id="73" name="Прямая со стрелкой 72">
            <a:extLst>
              <a:ext uri="{FF2B5EF4-FFF2-40B4-BE49-F238E27FC236}">
                <a16:creationId xmlns="" xmlns:a16="http://schemas.microsoft.com/office/drawing/2014/main" id="{B7A4F5D3-1D6C-47B8-9C6A-2C490BC8DE6B}"/>
              </a:ext>
            </a:extLst>
          </p:cNvPr>
          <p:cNvCxnSpPr>
            <a:cxnSpLocks/>
          </p:cNvCxnSpPr>
          <p:nvPr/>
        </p:nvCxnSpPr>
        <p:spPr>
          <a:xfrm>
            <a:off x="2775130" y="3407180"/>
            <a:ext cx="271035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lg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Прямоугольник 73"/>
          <p:cNvSpPr/>
          <p:nvPr/>
        </p:nvSpPr>
        <p:spPr>
          <a:xfrm>
            <a:off x="3057968" y="3145673"/>
            <a:ext cx="11902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184 605 </a:t>
            </a:r>
            <a:r>
              <a:rPr lang="en-US" sz="2400" b="1" dirty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ru-RU" sz="2400" b="1" dirty="0">
              <a:solidFill>
                <a:srgbClr val="00682F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3178699" y="5708622"/>
            <a:ext cx="9997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682F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23 374</a:t>
            </a:r>
            <a:endParaRPr lang="ru-RU" sz="2400" b="1" dirty="0">
              <a:solidFill>
                <a:srgbClr val="00682F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cxnSp>
        <p:nvCxnSpPr>
          <p:cNvPr id="76" name="Прямая со стрелкой 75">
            <a:extLst>
              <a:ext uri="{FF2B5EF4-FFF2-40B4-BE49-F238E27FC236}">
                <a16:creationId xmlns="" xmlns:a16="http://schemas.microsoft.com/office/drawing/2014/main" id="{B7A4F5D3-1D6C-47B8-9C6A-2C490BC8DE6B}"/>
              </a:ext>
            </a:extLst>
          </p:cNvPr>
          <p:cNvCxnSpPr>
            <a:cxnSpLocks/>
          </p:cNvCxnSpPr>
          <p:nvPr/>
        </p:nvCxnSpPr>
        <p:spPr>
          <a:xfrm>
            <a:off x="2857379" y="5897754"/>
            <a:ext cx="271035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lg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11935997" y="6645578"/>
            <a:ext cx="256224" cy="23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33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9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686883" y="4340980"/>
            <a:ext cx="21911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Балалардың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психологиялық-педагогикалық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түзету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кабинеттеріне</a:t>
            </a:r>
            <a:r>
              <a:rPr lang="ru-RU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(ППТК) </a:t>
            </a:r>
            <a:r>
              <a:rPr lang="ru-RU" sz="1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кезегі</a:t>
            </a:r>
            <a:endParaRPr lang="ru-RU" sz="1200" dirty="0">
              <a:solidFill>
                <a:prstClr val="black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" name="Picture 7" descr="Обслуживание клиентов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90" y="4492404"/>
            <a:ext cx="326855" cy="326855"/>
          </a:xfrm>
          <a:prstGeom prst="rect">
            <a:avLst/>
          </a:prstGeom>
          <a:effectLst>
            <a:outerShdw blurRad="63500" sx="105000" sy="105000" algn="ctr" rotWithShape="0">
              <a:schemeClr val="bg1">
                <a:lumMod val="75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" name="Прямоугольник 102"/>
          <p:cNvSpPr/>
          <p:nvPr/>
        </p:nvSpPr>
        <p:spPr>
          <a:xfrm>
            <a:off x="3178699" y="4389047"/>
            <a:ext cx="9997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12 268</a:t>
            </a:r>
            <a:r>
              <a:rPr lang="en-US" sz="2400" b="1" dirty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ru-RU" sz="2400" b="1" dirty="0">
              <a:solidFill>
                <a:srgbClr val="00682F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cxnSp>
        <p:nvCxnSpPr>
          <p:cNvPr id="111" name="Прямая со стрелкой 110">
            <a:extLst>
              <a:ext uri="{FF2B5EF4-FFF2-40B4-BE49-F238E27FC236}">
                <a16:creationId xmlns="" xmlns:a16="http://schemas.microsoft.com/office/drawing/2014/main" id="{B7A4F5D3-1D6C-47B8-9C6A-2C490BC8DE6B}"/>
              </a:ext>
            </a:extLst>
          </p:cNvPr>
          <p:cNvCxnSpPr>
            <a:cxnSpLocks/>
          </p:cNvCxnSpPr>
          <p:nvPr/>
        </p:nvCxnSpPr>
        <p:spPr>
          <a:xfrm>
            <a:off x="2857379" y="4654379"/>
            <a:ext cx="271035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lg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Прямоугольник 83"/>
          <p:cNvSpPr/>
          <p:nvPr/>
        </p:nvSpPr>
        <p:spPr>
          <a:xfrm>
            <a:off x="10341258" y="1162862"/>
            <a:ext cx="217723" cy="812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6" name="Rectangle: Rounded Corners 15">
            <a:extLst>
              <a:ext uri="{FF2B5EF4-FFF2-40B4-BE49-F238E27FC236}">
                <a16:creationId xmlns="" xmlns:a16="http://schemas.microsoft.com/office/drawing/2014/main" id="{A24C5B48-0D87-4B47-A635-9462B1DF013D}"/>
              </a:ext>
            </a:extLst>
          </p:cNvPr>
          <p:cNvSpPr/>
          <p:nvPr/>
        </p:nvSpPr>
        <p:spPr>
          <a:xfrm>
            <a:off x="7972965" y="4226455"/>
            <a:ext cx="3963031" cy="948461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сайын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кемінде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rgbClr val="00682F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5 000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: Rounded Corners 128">
            <a:extLst>
              <a:ext uri="{FF2B5EF4-FFF2-40B4-BE49-F238E27FC236}">
                <a16:creationId xmlns="" xmlns:a16="http://schemas.microsoft.com/office/drawing/2014/main" id="{62068896-3C93-B390-5952-224EF4D85CB5}"/>
              </a:ext>
            </a:extLst>
          </p:cNvPr>
          <p:cNvSpPr/>
          <p:nvPr/>
        </p:nvSpPr>
        <p:spPr>
          <a:xfrm>
            <a:off x="8209189" y="1183151"/>
            <a:ext cx="1122504" cy="498695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65</a:t>
            </a:r>
            <a:r>
              <a:rPr lang="ru-RU" sz="11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%</a:t>
            </a:r>
            <a:endParaRPr lang="ru-RU" sz="1000" b="1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3" name="Rectangle: Rounded Corners 128">
            <a:extLst>
              <a:ext uri="{FF2B5EF4-FFF2-40B4-BE49-F238E27FC236}">
                <a16:creationId xmlns="" xmlns:a16="http://schemas.microsoft.com/office/drawing/2014/main" id="{64975D51-7820-9668-6139-F3C66B98E963}"/>
              </a:ext>
            </a:extLst>
          </p:cNvPr>
          <p:cNvSpPr/>
          <p:nvPr/>
        </p:nvSpPr>
        <p:spPr>
          <a:xfrm>
            <a:off x="9353079" y="1035370"/>
            <a:ext cx="1122504" cy="498695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80</a:t>
            </a:r>
            <a:r>
              <a:rPr lang="ru-RU" sz="11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%</a:t>
            </a:r>
            <a:endParaRPr lang="ru-RU" sz="1000" b="1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01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133;p3">
            <a:extLst>
              <a:ext uri="{FF2B5EF4-FFF2-40B4-BE49-F238E27FC236}">
                <a16:creationId xmlns:a16="http://schemas.microsoft.com/office/drawing/2014/main" xmlns="" id="{F0E76D15-E5FE-4E6D-9926-675770E69B7C}"/>
              </a:ext>
            </a:extLst>
          </p:cNvPr>
          <p:cNvSpPr txBox="1">
            <a:spLocks/>
          </p:cNvSpPr>
          <p:nvPr/>
        </p:nvSpPr>
        <p:spPr>
          <a:xfrm>
            <a:off x="652121" y="11772"/>
            <a:ext cx="11394598" cy="487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7000"/>
              </a:lnSpc>
              <a:spcBef>
                <a:spcPts val="0"/>
              </a:spcBef>
              <a:defRPr/>
            </a:pPr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Oswald"/>
            </a:endParaRPr>
          </a:p>
          <a:p>
            <a:pPr algn="ctr">
              <a:lnSpc>
                <a:spcPct val="107000"/>
              </a:lnSpc>
              <a:defRPr/>
            </a:pPr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Oswald"/>
              </a:rPr>
              <a:t>ПЕДАГОГТІҢ КӘСІБИ ДАМУЫ ЖӘНЕ БІЛІМ БЕРУДЕГІ САПАЛЫ МЕНЕДЖМЕНТ </a:t>
            </a:r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xmlns="" id="{D95808CA-554B-423B-A1C7-A1007CD6494B}"/>
              </a:ext>
            </a:extLst>
          </p:cNvPr>
          <p:cNvCxnSpPr>
            <a:cxnSpLocks/>
          </p:cNvCxnSpPr>
          <p:nvPr/>
        </p:nvCxnSpPr>
        <p:spPr>
          <a:xfrm flipH="1">
            <a:off x="0" y="794080"/>
            <a:ext cx="12192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: Rounded Corners 2">
            <a:extLst>
              <a:ext uri="{FF2B5EF4-FFF2-40B4-BE49-F238E27FC236}">
                <a16:creationId xmlns:a16="http://schemas.microsoft.com/office/drawing/2014/main" xmlns="" id="{73633804-6D60-48C9-B2B9-4CE51671F1E9}"/>
              </a:ext>
            </a:extLst>
          </p:cNvPr>
          <p:cNvSpPr/>
          <p:nvPr/>
        </p:nvSpPr>
        <p:spPr bwMode="auto">
          <a:xfrm>
            <a:off x="-375" y="889504"/>
            <a:ext cx="7655000" cy="9730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Rectangle: Rounded Corners 127">
            <a:extLst>
              <a:ext uri="{FF2B5EF4-FFF2-40B4-BE49-F238E27FC236}">
                <a16:creationId xmlns:a16="http://schemas.microsoft.com/office/drawing/2014/main" xmlns="" id="{8CC3FA49-C1B4-4819-A7BA-1C162A40504E}"/>
              </a:ext>
            </a:extLst>
          </p:cNvPr>
          <p:cNvSpPr/>
          <p:nvPr/>
        </p:nvSpPr>
        <p:spPr>
          <a:xfrm>
            <a:off x="-145281" y="2852912"/>
            <a:ext cx="12192000" cy="299280"/>
          </a:xfrm>
          <a:prstGeom prst="roundRect">
            <a:avLst>
              <a:gd name="adj" fmla="val 9034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85800">
              <a:lnSpc>
                <a:spcPct val="107000"/>
              </a:lnSpc>
              <a:defRPr/>
            </a:pPr>
            <a:r>
              <a:rPr lang="ru-RU" sz="1600" b="1" dirty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ҚАБЫЛДАНАТЫН ШАРАЛАР</a:t>
            </a:r>
          </a:p>
        </p:txBody>
      </p:sp>
      <p:cxnSp>
        <p:nvCxnSpPr>
          <p:cNvPr id="148" name="Прямая соединительная линия 147">
            <a:extLst>
              <a:ext uri="{FF2B5EF4-FFF2-40B4-BE49-F238E27FC236}">
                <a16:creationId xmlns:a16="http://schemas.microsoft.com/office/drawing/2014/main" xmlns="" id="{156F1053-7CFD-442C-8350-C8A1EC3375D1}"/>
              </a:ext>
            </a:extLst>
          </p:cNvPr>
          <p:cNvCxnSpPr>
            <a:cxnSpLocks/>
          </p:cNvCxnSpPr>
          <p:nvPr/>
        </p:nvCxnSpPr>
        <p:spPr>
          <a:xfrm flipH="1">
            <a:off x="0" y="1938807"/>
            <a:ext cx="1219200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lgDash"/>
            <a:head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4841965" y="2283527"/>
            <a:ext cx="6814538" cy="3043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Педагогтің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682F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62,4%-</a:t>
            </a:r>
            <a:r>
              <a:rPr lang="ru-RU" sz="1600" b="1" dirty="0" err="1" smtClean="0">
                <a:solidFill>
                  <a:srgbClr val="00682F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ында</a:t>
            </a:r>
            <a:r>
              <a:rPr lang="ru-RU" sz="12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педагогикалық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шеберліктің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біліктілік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</a:t>
            </a:r>
          </a:p>
        </p:txBody>
      </p:sp>
      <p:sp>
        <p:nvSpPr>
          <p:cNvPr id="183" name="Прямоугольник 182">
            <a:extLst>
              <a:ext uri="{FF2B5EF4-FFF2-40B4-BE49-F238E27FC236}">
                <a16:creationId xmlns:a16="http://schemas.microsoft.com/office/drawing/2014/main" xmlns="" id="{087815F0-8BAD-4DED-A9E6-4865C075779F}"/>
              </a:ext>
            </a:extLst>
          </p:cNvPr>
          <p:cNvSpPr/>
          <p:nvPr/>
        </p:nvSpPr>
        <p:spPr>
          <a:xfrm>
            <a:off x="1157408" y="3189382"/>
            <a:ext cx="10661476" cy="4656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just" defTabSz="685783"/>
            <a:r>
              <a:rPr lang="ru-RU" sz="14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3 </a:t>
            </a:r>
            <a:r>
              <a:rPr lang="ru-RU" sz="14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жылда</a:t>
            </a:r>
            <a:r>
              <a:rPr lang="ru-RU" sz="14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1 </a:t>
            </a:r>
            <a:r>
              <a:rPr lang="ru-RU" sz="14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рет</a:t>
            </a:r>
            <a:r>
              <a:rPr lang="ru-RU" sz="14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біліктілікті</a:t>
            </a:r>
            <a:r>
              <a:rPr lang="ru-RU" sz="14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арттыру</a:t>
            </a:r>
            <a:r>
              <a:rPr lang="ru-RU" sz="14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курстарын</a:t>
            </a:r>
            <a:r>
              <a:rPr lang="ru-RU" sz="14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өткізу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курстан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кейінгі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қолдау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және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педагогтерді</a:t>
            </a:r>
            <a:r>
              <a:rPr lang="ru-RU" sz="1400" dirty="0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әдістемелік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сүйемелдеу</a:t>
            </a:r>
            <a:endParaRPr lang="ru-RU" sz="1400" dirty="0">
              <a:latin typeface="Arial" panose="020B0604020202020204" pitchFamily="34" charset="0"/>
              <a:ea typeface="Barlow Condensed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57408" y="3875297"/>
            <a:ext cx="10661476" cy="530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just" defTabSz="685783"/>
            <a:r>
              <a:rPr lang="ru-RU" sz="1400" b="1" dirty="0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«Педагог» </a:t>
            </a:r>
            <a:r>
              <a:rPr lang="ru-RU" sz="14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жаңа</a:t>
            </a:r>
            <a:r>
              <a:rPr lang="ru-RU" sz="14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кәсіби</a:t>
            </a:r>
            <a:r>
              <a:rPr lang="ru-RU" sz="14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стандартын</a:t>
            </a:r>
            <a:r>
              <a:rPr lang="ru-RU" sz="14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енгізу</a:t>
            </a:r>
            <a:r>
              <a:rPr lang="ru-RU" sz="14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1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(</a:t>
            </a:r>
            <a:r>
              <a:rPr lang="ru-RU" sz="11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кадрларды</a:t>
            </a:r>
            <a:r>
              <a:rPr lang="ru-RU" sz="11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даярлаудың</a:t>
            </a:r>
            <a:r>
              <a:rPr lang="ru-RU" sz="11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білім</a:t>
            </a:r>
            <a:r>
              <a:rPr lang="ru-RU" sz="11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беру </a:t>
            </a:r>
            <a:r>
              <a:rPr lang="ru-RU" sz="11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бағдарламаларын</a:t>
            </a:r>
            <a:r>
              <a:rPr lang="ru-RU" sz="11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, </a:t>
            </a:r>
            <a:r>
              <a:rPr lang="ru-RU" sz="11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біліктілікті</a:t>
            </a:r>
            <a:r>
              <a:rPr lang="ru-RU" sz="11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арттыру</a:t>
            </a:r>
            <a:r>
              <a:rPr lang="ru-RU" sz="11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курстарын</a:t>
            </a:r>
            <a:r>
              <a:rPr lang="ru-RU" sz="11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, </a:t>
            </a:r>
            <a:r>
              <a:rPr lang="ru-RU" sz="11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сертификаттау</a:t>
            </a:r>
            <a:r>
              <a:rPr lang="ru-RU" sz="11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және</a:t>
            </a:r>
            <a:r>
              <a:rPr lang="ru-RU" sz="11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аттестаттау</a:t>
            </a:r>
            <a:r>
              <a:rPr lang="ru-RU" sz="11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рәсімдерін</a:t>
            </a:r>
            <a:r>
              <a:rPr lang="ru-RU" sz="11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жаңарту</a:t>
            </a:r>
            <a:r>
              <a:rPr lang="ru-RU" sz="11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және</a:t>
            </a:r>
            <a:r>
              <a:rPr lang="ru-RU" sz="11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т. б.)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ea typeface="Barlow Condensed"/>
              <a:cs typeface="Arial" panose="020B0604020202020204" pitchFamily="34" charset="0"/>
            </a:endParaRPr>
          </a:p>
        </p:txBody>
      </p:sp>
      <p:sp>
        <p:nvSpPr>
          <p:cNvPr id="57" name="Rectangle: Rounded Corners 127">
            <a:extLst>
              <a:ext uri="{FF2B5EF4-FFF2-40B4-BE49-F238E27FC236}">
                <a16:creationId xmlns:a16="http://schemas.microsoft.com/office/drawing/2014/main" xmlns="" id="{8CC3FA49-C1B4-4819-A7BA-1C162A40504E}"/>
              </a:ext>
            </a:extLst>
          </p:cNvPr>
          <p:cNvSpPr/>
          <p:nvPr/>
        </p:nvSpPr>
        <p:spPr>
          <a:xfrm>
            <a:off x="756547" y="2336482"/>
            <a:ext cx="4023128" cy="270395"/>
          </a:xfrm>
          <a:prstGeom prst="roundRect">
            <a:avLst>
              <a:gd name="adj" fmla="val 9034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ru-RU" sz="1600" b="1" dirty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АҒЫМДАҒЫ ЖАҒДАЙ</a:t>
            </a:r>
          </a:p>
        </p:txBody>
      </p:sp>
      <p:sp>
        <p:nvSpPr>
          <p:cNvPr id="59" name="Rectangle: Rounded Corners 15">
            <a:extLst>
              <a:ext uri="{FF2B5EF4-FFF2-40B4-BE49-F238E27FC236}">
                <a16:creationId xmlns:a16="http://schemas.microsoft.com/office/drawing/2014/main" xmlns="" id="{A24C5B48-0D87-4B47-A635-9462B1DF013D}"/>
              </a:ext>
            </a:extLst>
          </p:cNvPr>
          <p:cNvSpPr/>
          <p:nvPr/>
        </p:nvSpPr>
        <p:spPr>
          <a:xfrm>
            <a:off x="167073" y="2212591"/>
            <a:ext cx="11637005" cy="507527"/>
          </a:xfrm>
          <a:prstGeom prst="roundRect">
            <a:avLst/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endParaRPr lang="ru-RU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1157408" y="6199834"/>
            <a:ext cx="10661475" cy="4416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just" defTabSz="685783"/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Жас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педагогтерге</a:t>
            </a:r>
            <a:r>
              <a:rPr lang="ru-RU" sz="1400" dirty="0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тәлімгерлік</a:t>
            </a:r>
            <a:r>
              <a:rPr lang="ru-RU" sz="14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ету</a:t>
            </a:r>
            <a:r>
              <a:rPr lang="ru-RU" sz="14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: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сабақты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бірлесіп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жоспарлау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сабақты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бақылау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талдау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кері</a:t>
            </a:r>
            <a:r>
              <a:rPr lang="ru-RU" sz="1400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байланыс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ea typeface="Barlow Condensed"/>
              <a:cs typeface="Arial" panose="020B0604020202020204" pitchFamily="34" charset="0"/>
            </a:endParaRPr>
          </a:p>
        </p:txBody>
      </p:sp>
      <p:sp>
        <p:nvSpPr>
          <p:cNvPr id="32" name="Rectangle: Rounded Corners 127">
            <a:extLst>
              <a:ext uri="{FF2B5EF4-FFF2-40B4-BE49-F238E27FC236}">
                <a16:creationId xmlns:a16="http://schemas.microsoft.com/office/drawing/2014/main" xmlns="" id="{8CC3FA49-C1B4-4819-A7BA-1C162A40504E}"/>
              </a:ext>
            </a:extLst>
          </p:cNvPr>
          <p:cNvSpPr/>
          <p:nvPr/>
        </p:nvSpPr>
        <p:spPr>
          <a:xfrm>
            <a:off x="84745" y="993142"/>
            <a:ext cx="1439861" cy="831881"/>
          </a:xfrm>
          <a:prstGeom prst="roundRect">
            <a:avLst>
              <a:gd name="adj" fmla="val 9034"/>
            </a:avLst>
          </a:prstGeom>
          <a:solidFill>
            <a:schemeClr val="bg1"/>
          </a:soli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363" algn="ctr"/>
            <a:endParaRPr lang="ru-RU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1E231DC6-A8E5-659E-9D72-B0DE2BE64792}"/>
              </a:ext>
            </a:extLst>
          </p:cNvPr>
          <p:cNvSpPr txBox="1"/>
          <p:nvPr/>
        </p:nvSpPr>
        <p:spPr>
          <a:xfrm>
            <a:off x="1788" y="1259534"/>
            <a:ext cx="156537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ЖҰЖ 47-т. </a:t>
            </a:r>
            <a:endParaRPr lang="ru-RU" sz="1200" b="1" dirty="0"/>
          </a:p>
        </p:txBody>
      </p:sp>
      <p:sp>
        <p:nvSpPr>
          <p:cNvPr id="34" name="Rectangle: Rounded Corners 15">
            <a:extLst>
              <a:ext uri="{FF2B5EF4-FFF2-40B4-BE49-F238E27FC236}">
                <a16:creationId xmlns:a16="http://schemas.microsoft.com/office/drawing/2014/main" xmlns="" id="{E4A1EC09-EE9D-0F11-17DE-F0BCE03AE026}"/>
              </a:ext>
            </a:extLst>
          </p:cNvPr>
          <p:cNvSpPr/>
          <p:nvPr/>
        </p:nvSpPr>
        <p:spPr>
          <a:xfrm>
            <a:off x="8091669" y="1587784"/>
            <a:ext cx="553905" cy="169615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en-US" sz="9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: Rounded Corners 15">
            <a:extLst>
              <a:ext uri="{FF2B5EF4-FFF2-40B4-BE49-F238E27FC236}">
                <a16:creationId xmlns:a16="http://schemas.microsoft.com/office/drawing/2014/main" xmlns="" id="{E569533B-6925-5A6F-4013-D6BD2CA0E798}"/>
              </a:ext>
            </a:extLst>
          </p:cNvPr>
          <p:cNvSpPr/>
          <p:nvPr/>
        </p:nvSpPr>
        <p:spPr>
          <a:xfrm>
            <a:off x="9055457" y="1613924"/>
            <a:ext cx="553905" cy="16903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endParaRPr lang="en-US" sz="9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: Rounded Corners 15">
            <a:extLst>
              <a:ext uri="{FF2B5EF4-FFF2-40B4-BE49-F238E27FC236}">
                <a16:creationId xmlns:a16="http://schemas.microsoft.com/office/drawing/2014/main" xmlns="" id="{4F94776F-0549-F5F7-923E-B9D5C6DD91BC}"/>
              </a:ext>
            </a:extLst>
          </p:cNvPr>
          <p:cNvSpPr/>
          <p:nvPr/>
        </p:nvSpPr>
        <p:spPr>
          <a:xfrm>
            <a:off x="10097040" y="1611122"/>
            <a:ext cx="553905" cy="169615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endParaRPr lang="en-US" sz="9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ый треугольник 36">
            <a:extLst>
              <a:ext uri="{FF2B5EF4-FFF2-40B4-BE49-F238E27FC236}">
                <a16:creationId xmlns:a16="http://schemas.microsoft.com/office/drawing/2014/main" xmlns="" id="{1546A97F-97B7-1052-3651-E6E2A520D5A9}"/>
              </a:ext>
            </a:extLst>
          </p:cNvPr>
          <p:cNvSpPr/>
          <p:nvPr/>
        </p:nvSpPr>
        <p:spPr>
          <a:xfrm flipH="1">
            <a:off x="7989934" y="1037944"/>
            <a:ext cx="3778741" cy="367669"/>
          </a:xfrm>
          <a:prstGeom prst="rtTriangle">
            <a:avLst/>
          </a:prstGeom>
          <a:solidFill>
            <a:srgbClr val="006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>
              <a:solidFill>
                <a:prstClr val="white"/>
              </a:solidFill>
            </a:endParaRP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xmlns="" id="{E95DCEDB-2504-9EA5-E130-4BC9C2517AE6}"/>
              </a:ext>
            </a:extLst>
          </p:cNvPr>
          <p:cNvSpPr/>
          <p:nvPr/>
        </p:nvSpPr>
        <p:spPr>
          <a:xfrm>
            <a:off x="7989938" y="1401491"/>
            <a:ext cx="3778737" cy="148472"/>
          </a:xfrm>
          <a:prstGeom prst="rect">
            <a:avLst/>
          </a:prstGeom>
          <a:solidFill>
            <a:srgbClr val="006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>
              <a:solidFill>
                <a:prstClr val="white"/>
              </a:solidFill>
            </a:endParaRP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9158B000-EC24-896E-319F-DAD7EE018335}"/>
              </a:ext>
            </a:extLst>
          </p:cNvPr>
          <p:cNvSpPr/>
          <p:nvPr/>
        </p:nvSpPr>
        <p:spPr>
          <a:xfrm>
            <a:off x="8732529" y="997146"/>
            <a:ext cx="195171" cy="645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0" name="Rectangle: Rounded Corners 128">
            <a:extLst>
              <a:ext uri="{FF2B5EF4-FFF2-40B4-BE49-F238E27FC236}">
                <a16:creationId xmlns:a16="http://schemas.microsoft.com/office/drawing/2014/main" xmlns="" id="{C1ACE2FF-BAD8-95D3-C114-4350B419F585}"/>
              </a:ext>
            </a:extLst>
          </p:cNvPr>
          <p:cNvSpPr/>
          <p:nvPr/>
        </p:nvSpPr>
        <p:spPr>
          <a:xfrm>
            <a:off x="7906505" y="1007446"/>
            <a:ext cx="1006236" cy="396000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ru-RU" sz="11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65%</a:t>
            </a:r>
            <a:endParaRPr lang="ru-RU" sz="800" b="1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41" name="Rectangle: Rounded Corners 128">
            <a:extLst>
              <a:ext uri="{FF2B5EF4-FFF2-40B4-BE49-F238E27FC236}">
                <a16:creationId xmlns:a16="http://schemas.microsoft.com/office/drawing/2014/main" xmlns="" id="{C70784A5-EDF9-CEB2-E42D-86185FA80ECE}"/>
              </a:ext>
            </a:extLst>
          </p:cNvPr>
          <p:cNvSpPr/>
          <p:nvPr/>
        </p:nvSpPr>
        <p:spPr>
          <a:xfrm>
            <a:off x="8849211" y="925940"/>
            <a:ext cx="1006236" cy="396000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ru-RU" sz="11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70%</a:t>
            </a:r>
            <a:endParaRPr lang="ru-RU" sz="1000" b="1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42" name="Rectangle: Rounded Corners 128">
            <a:extLst>
              <a:ext uri="{FF2B5EF4-FFF2-40B4-BE49-F238E27FC236}">
                <a16:creationId xmlns:a16="http://schemas.microsoft.com/office/drawing/2014/main" xmlns="" id="{D2082F74-6B79-A1F8-E741-F13179C017BF}"/>
              </a:ext>
            </a:extLst>
          </p:cNvPr>
          <p:cNvSpPr/>
          <p:nvPr/>
        </p:nvSpPr>
        <p:spPr>
          <a:xfrm>
            <a:off x="9870875" y="848215"/>
            <a:ext cx="1006236" cy="396000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ru-RU" sz="11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75%</a:t>
            </a:r>
            <a:endParaRPr lang="ru-RU" sz="1000" b="1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xmlns="" id="{77BD9D90-1DC7-9019-26E0-8C7C9A9E99DC}"/>
              </a:ext>
            </a:extLst>
          </p:cNvPr>
          <p:cNvSpPr/>
          <p:nvPr/>
        </p:nvSpPr>
        <p:spPr>
          <a:xfrm>
            <a:off x="9744578" y="997146"/>
            <a:ext cx="195171" cy="645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xmlns="" id="{55A06302-2342-479A-6EA0-D1EB09223D3B}"/>
              </a:ext>
            </a:extLst>
          </p:cNvPr>
          <p:cNvSpPr/>
          <p:nvPr/>
        </p:nvSpPr>
        <p:spPr>
          <a:xfrm>
            <a:off x="10756627" y="997146"/>
            <a:ext cx="195171" cy="645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7" name="Rectangle: Rounded Corners 128">
            <a:extLst>
              <a:ext uri="{FF2B5EF4-FFF2-40B4-BE49-F238E27FC236}">
                <a16:creationId xmlns:a16="http://schemas.microsoft.com/office/drawing/2014/main" xmlns="" id="{DD87E01F-E72B-65A1-B910-74128216441C}"/>
              </a:ext>
            </a:extLst>
          </p:cNvPr>
          <p:cNvSpPr/>
          <p:nvPr/>
        </p:nvSpPr>
        <p:spPr>
          <a:xfrm>
            <a:off x="10831316" y="764147"/>
            <a:ext cx="1006236" cy="396000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lnSpc>
                <a:spcPct val="107000"/>
              </a:lnSpc>
              <a:defRPr/>
            </a:pPr>
            <a:r>
              <a:rPr lang="kk-KZ" sz="11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80</a:t>
            </a:r>
            <a:r>
              <a:rPr lang="ru-RU" sz="10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%</a:t>
            </a:r>
            <a:endParaRPr lang="ru-RU" sz="800" b="1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49" name="Rectangle: Rounded Corners 15">
            <a:extLst>
              <a:ext uri="{FF2B5EF4-FFF2-40B4-BE49-F238E27FC236}">
                <a16:creationId xmlns:a16="http://schemas.microsoft.com/office/drawing/2014/main" xmlns="" id="{AC306EC0-0557-33D8-E9B2-D88B4F86E125}"/>
              </a:ext>
            </a:extLst>
          </p:cNvPr>
          <p:cNvSpPr/>
          <p:nvPr/>
        </p:nvSpPr>
        <p:spPr>
          <a:xfrm>
            <a:off x="11095064" y="1611122"/>
            <a:ext cx="553905" cy="169615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pic>
        <p:nvPicPr>
          <p:cNvPr id="70" name="Picture 4" descr="Развитие навыка бесплатно иконка">
            <a:extLst>
              <a:ext uri="{FF2B5EF4-FFF2-40B4-BE49-F238E27FC236}">
                <a16:creationId xmlns:a16="http://schemas.microsoft.com/office/drawing/2014/main" xmlns="" id="{9371D2AA-B8E3-C2FA-EAFE-9A93E81F03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67" y="3977055"/>
            <a:ext cx="378593" cy="398164"/>
          </a:xfrm>
          <a:prstGeom prst="rect">
            <a:avLst/>
          </a:prstGeom>
          <a:effectLst>
            <a:outerShdw blurRad="63500" sx="105000" sy="105000" algn="ctr" rotWithShape="0">
              <a:schemeClr val="bg1">
                <a:lumMod val="75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xmlns="" id="{196211BC-3B47-6AC2-268E-FBB690CFC81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762" y="6225235"/>
            <a:ext cx="391261" cy="373449"/>
          </a:xfrm>
          <a:prstGeom prst="rect">
            <a:avLst/>
          </a:prstGeom>
        </p:spPr>
      </p:pic>
      <p:pic>
        <p:nvPicPr>
          <p:cNvPr id="76" name="Рисунок 75" descr="Подключения">
            <a:extLst>
              <a:ext uri="{FF2B5EF4-FFF2-40B4-BE49-F238E27FC236}">
                <a16:creationId xmlns:a16="http://schemas.microsoft.com/office/drawing/2014/main" xmlns="" id="{4BFABEDB-CB8A-79C7-6B28-DE73C622FEC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452499" y="3219348"/>
            <a:ext cx="379488" cy="379488"/>
          </a:xfrm>
          <a:prstGeom prst="rect">
            <a:avLst/>
          </a:prstGeom>
        </p:spPr>
      </p:pic>
      <p:pic>
        <p:nvPicPr>
          <p:cNvPr id="82" name="Рисунок 81" descr="Значок сотрудника">
            <a:extLst>
              <a:ext uri="{FF2B5EF4-FFF2-40B4-BE49-F238E27FC236}">
                <a16:creationId xmlns:a16="http://schemas.microsoft.com/office/drawing/2014/main" xmlns="" id="{9D7DCD33-C630-D193-E235-CFB766BA903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423463" y="4698996"/>
            <a:ext cx="386261" cy="396751"/>
          </a:xfrm>
          <a:prstGeom prst="rect">
            <a:avLst/>
          </a:prstGeom>
          <a:effectLst>
            <a:outerShdw blurRad="63500" sx="105000" sy="105000" algn="ctr" rotWithShape="0">
              <a:schemeClr val="bg1">
                <a:lumMod val="75000"/>
                <a:alpha val="40000"/>
              </a:schemeClr>
            </a:outerShdw>
          </a:effectLst>
        </p:spPr>
      </p:pic>
      <p:sp>
        <p:nvSpPr>
          <p:cNvPr id="53" name="TextBox 52"/>
          <p:cNvSpPr txBox="1"/>
          <p:nvPr/>
        </p:nvSpPr>
        <p:spPr>
          <a:xfrm>
            <a:off x="11779688" y="6645578"/>
            <a:ext cx="412533" cy="23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33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9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157408" y="4631968"/>
            <a:ext cx="10661476" cy="530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just" defTabSz="685783"/>
            <a:r>
              <a:rPr lang="ru-RU" sz="14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Мұғалімдердің</a:t>
            </a:r>
            <a:r>
              <a:rPr lang="ru-RU" sz="14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кәсіби</a:t>
            </a:r>
            <a:r>
              <a:rPr lang="ru-RU" sz="14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(</a:t>
            </a:r>
            <a:r>
              <a:rPr lang="ru-RU" sz="14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желілік</a:t>
            </a:r>
            <a:r>
              <a:rPr lang="ru-RU" sz="14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) </a:t>
            </a:r>
            <a:r>
              <a:rPr lang="ru-RU" sz="14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қоғамдастықтарына</a:t>
            </a:r>
            <a:r>
              <a:rPr lang="ru-RU" sz="14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қолдау</a:t>
            </a:r>
            <a:r>
              <a:rPr lang="ru-RU" sz="14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көрсету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ea typeface="Barlow Condensed"/>
              <a:cs typeface="Arial" panose="020B0604020202020204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157408" y="5390499"/>
            <a:ext cx="10661476" cy="530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just" defTabSz="685783"/>
            <a:r>
              <a:rPr lang="ru-RU" sz="14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Педагогикалық</a:t>
            </a:r>
            <a:r>
              <a:rPr lang="ru-RU" sz="14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қайта</a:t>
            </a:r>
            <a:r>
              <a:rPr lang="ru-RU" sz="14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даярлау</a:t>
            </a:r>
            <a:r>
              <a:rPr lang="ru-RU" sz="14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мамандыққа</a:t>
            </a:r>
            <a:r>
              <a:rPr lang="ru-RU" sz="1400" b="1" dirty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«</a:t>
            </a:r>
            <a:r>
              <a:rPr lang="ru-RU" sz="1400" b="1" dirty="0" err="1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бүйірлік</a:t>
            </a:r>
            <a:r>
              <a:rPr lang="ru-RU" sz="1400" b="1" dirty="0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кіру</a:t>
            </a:r>
            <a:r>
              <a:rPr lang="ru-RU" sz="1400" b="1" dirty="0" smtClean="0">
                <a:latin typeface="Arial" panose="020B0604020202020204" pitchFamily="34" charset="0"/>
                <a:ea typeface="Barlow Condensed"/>
                <a:cs typeface="Arial" panose="020B0604020202020204" pitchFamily="34" charset="0"/>
              </a:rPr>
              <a:t>»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ea typeface="Barlow Condensed"/>
              <a:cs typeface="Arial" panose="020B0604020202020204" pitchFamily="34" charset="0"/>
            </a:endParaRPr>
          </a:p>
        </p:txBody>
      </p:sp>
      <p:pic>
        <p:nvPicPr>
          <p:cNvPr id="48" name="Picture 2" descr="Конкурс бесплатно иконка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67" y="5479837"/>
            <a:ext cx="352129" cy="352129"/>
          </a:xfrm>
          <a:prstGeom prst="rect">
            <a:avLst/>
          </a:prstGeom>
          <a:effectLst>
            <a:outerShdw blurRad="63500" sx="105000" sy="105000" algn="ctr" rotWithShape="0">
              <a:schemeClr val="bg1">
                <a:lumMod val="75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Прямоугольник 55">
            <a:extLst>
              <a:ext uri="{FF2B5EF4-FFF2-40B4-BE49-F238E27FC236}">
                <a16:creationId xmlns:a16="http://schemas.microsoft.com/office/drawing/2014/main" xmlns="" id="{EC3A8A02-219B-4E97-8B29-F84A588EC5F5}"/>
              </a:ext>
            </a:extLst>
          </p:cNvPr>
          <p:cNvSpPr/>
          <p:nvPr/>
        </p:nvSpPr>
        <p:spPr>
          <a:xfrm>
            <a:off x="1697721" y="954027"/>
            <a:ext cx="5934510" cy="869469"/>
          </a:xfrm>
          <a:prstGeom prst="rect">
            <a:avLst/>
          </a:prstGeom>
          <a:noFill/>
          <a:ln w="190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68580" tIns="34290" rIns="68580" bIns="34290" anchor="ctr">
            <a:spAutoFit/>
          </a:bodyPr>
          <a:lstStyle/>
          <a:p>
            <a:pPr algn="just">
              <a:defRPr/>
            </a:pPr>
            <a:r>
              <a:rPr lang="ru-RU" sz="1400" dirty="0" err="1">
                <a:latin typeface="Arial" panose="020B0604020202020204" pitchFamily="34" charset="0"/>
              </a:rPr>
              <a:t>Педагогтердің</a:t>
            </a:r>
            <a:r>
              <a:rPr lang="ru-RU" sz="2400" b="1" dirty="0" smtClean="0">
                <a:solidFill>
                  <a:srgbClr val="00682F"/>
                </a:solidFill>
                <a:latin typeface="Arial" panose="020B0604020202020204" pitchFamily="34" charset="0"/>
              </a:rPr>
              <a:t> 80</a:t>
            </a:r>
            <a:r>
              <a:rPr lang="ru-RU" sz="1600" b="1" dirty="0" smtClean="0">
                <a:solidFill>
                  <a:srgbClr val="00682F"/>
                </a:solidFill>
                <a:latin typeface="Arial" panose="020B0604020202020204" pitchFamily="34" charset="0"/>
              </a:rPr>
              <a:t>%</a:t>
            </a:r>
            <a:r>
              <a:rPr lang="ru-RU" sz="1400" dirty="0">
                <a:latin typeface="Arial" panose="020B0604020202020204" pitchFamily="34" charset="0"/>
              </a:rPr>
              <a:t>-</a:t>
            </a:r>
            <a:r>
              <a:rPr lang="ru-RU" sz="1400" dirty="0" err="1">
                <a:latin typeface="Arial" panose="020B0604020202020204" pitchFamily="34" charset="0"/>
              </a:rPr>
              <a:t>ында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</a:rPr>
              <a:t>педагогикалық</a:t>
            </a:r>
            <a:r>
              <a:rPr lang="ru-RU" sz="1400" dirty="0" smtClean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шеберліктің</a:t>
            </a:r>
            <a:r>
              <a:rPr lang="ru-RU" sz="1400" dirty="0">
                <a:latin typeface="Arial" panose="020B0604020202020204" pitchFamily="34" charset="0"/>
              </a:rPr>
              <a:t> «педагог-модератор», «</a:t>
            </a:r>
            <a:r>
              <a:rPr lang="ru-RU" sz="1400" dirty="0" smtClean="0">
                <a:latin typeface="Arial" panose="020B0604020202020204" pitchFamily="34" charset="0"/>
              </a:rPr>
              <a:t>педагог-</a:t>
            </a:r>
            <a:r>
              <a:rPr lang="ru-RU" sz="1400" dirty="0" err="1" smtClean="0">
                <a:latin typeface="Arial" panose="020B0604020202020204" pitchFamily="34" charset="0"/>
              </a:rPr>
              <a:t>сарапшы</a:t>
            </a:r>
            <a:r>
              <a:rPr lang="ru-RU" sz="1400" dirty="0" smtClean="0">
                <a:latin typeface="Arial" panose="020B0604020202020204" pitchFamily="34" charset="0"/>
              </a:rPr>
              <a:t>», </a:t>
            </a:r>
            <a:r>
              <a:rPr lang="ru-RU" sz="1400" dirty="0">
                <a:latin typeface="Arial" panose="020B0604020202020204" pitchFamily="34" charset="0"/>
              </a:rPr>
              <a:t>«</a:t>
            </a:r>
            <a:r>
              <a:rPr lang="ru-RU" sz="1400" dirty="0" smtClean="0">
                <a:latin typeface="Arial" panose="020B0604020202020204" pitchFamily="34" charset="0"/>
              </a:rPr>
              <a:t>педагог-</a:t>
            </a:r>
            <a:r>
              <a:rPr lang="ru-RU" sz="1400" dirty="0" err="1" smtClean="0">
                <a:latin typeface="Arial" panose="020B0604020202020204" pitchFamily="34" charset="0"/>
              </a:rPr>
              <a:t>зерттеуші</a:t>
            </a:r>
            <a:r>
              <a:rPr lang="ru-RU" sz="1400" dirty="0" smtClean="0">
                <a:latin typeface="Arial" panose="020B0604020202020204" pitchFamily="34" charset="0"/>
              </a:rPr>
              <a:t>», </a:t>
            </a:r>
            <a:r>
              <a:rPr lang="ru-RU" sz="1400" dirty="0">
                <a:latin typeface="Arial" panose="020B0604020202020204" pitchFamily="34" charset="0"/>
              </a:rPr>
              <a:t>«</a:t>
            </a:r>
            <a:r>
              <a:rPr lang="ru-RU" sz="1400" dirty="0" smtClean="0">
                <a:latin typeface="Arial" panose="020B0604020202020204" pitchFamily="34" charset="0"/>
              </a:rPr>
              <a:t>педагог-</a:t>
            </a:r>
            <a:r>
              <a:rPr lang="ru-RU" sz="1400" dirty="0" err="1" smtClean="0">
                <a:latin typeface="Arial" panose="020B0604020202020204" pitchFamily="34" charset="0"/>
              </a:rPr>
              <a:t>шебер</a:t>
            </a:r>
            <a:r>
              <a:rPr lang="ru-RU" sz="1400" dirty="0" smtClean="0">
                <a:latin typeface="Arial" panose="020B0604020202020204" pitchFamily="34" charset="0"/>
              </a:rPr>
              <a:t>» </a:t>
            </a:r>
            <a:r>
              <a:rPr lang="ru-RU" sz="1400" dirty="0" err="1" smtClean="0">
                <a:latin typeface="Arial" panose="020B0604020202020204" pitchFamily="34" charset="0"/>
              </a:rPr>
              <a:t>біліктілік</a:t>
            </a:r>
            <a:r>
              <a:rPr lang="ru-RU" sz="1400" dirty="0" smtClean="0">
                <a:latin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</a:rPr>
              <a:t>деңгейлері</a:t>
            </a:r>
            <a:r>
              <a:rPr lang="ru-RU" sz="1400" dirty="0" smtClean="0">
                <a:latin typeface="Arial" panose="020B0604020202020204" pitchFamily="34" charset="0"/>
              </a:rPr>
              <a:t> бар </a:t>
            </a:r>
            <a:endParaRPr lang="ru-RU" sz="10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06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: Rounded Corners 2">
            <a:extLst>
              <a:ext uri="{FF2B5EF4-FFF2-40B4-BE49-F238E27FC236}">
                <a16:creationId xmlns="" xmlns:a16="http://schemas.microsoft.com/office/drawing/2014/main" id="{73633804-6D60-48C9-B2B9-4CE51671F1E9}"/>
              </a:ext>
            </a:extLst>
          </p:cNvPr>
          <p:cNvSpPr/>
          <p:nvPr/>
        </p:nvSpPr>
        <p:spPr bwMode="auto">
          <a:xfrm>
            <a:off x="115461" y="573265"/>
            <a:ext cx="11958005" cy="772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9191E659-BD5A-78CA-7269-BD16A0D9CD51}"/>
              </a:ext>
            </a:extLst>
          </p:cNvPr>
          <p:cNvSpPr/>
          <p:nvPr/>
        </p:nvSpPr>
        <p:spPr>
          <a:xfrm>
            <a:off x="-75570" y="82034"/>
            <a:ext cx="1252199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20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ПЕДАГОГТЕРДІ АТТЕСТАТТАУ РӘСІМІН ЖЕТІЛДІРУ</a:t>
            </a:r>
          </a:p>
        </p:txBody>
      </p:sp>
      <p:cxnSp>
        <p:nvCxnSpPr>
          <p:cNvPr id="44" name="Straight Connector 54">
            <a:extLst>
              <a:ext uri="{FF2B5EF4-FFF2-40B4-BE49-F238E27FC236}">
                <a16:creationId xmlns="" xmlns:a16="http://schemas.microsoft.com/office/drawing/2014/main" id="{6696CA2E-08B0-4985-A9B2-F1053486BD7B}"/>
              </a:ext>
            </a:extLst>
          </p:cNvPr>
          <p:cNvCxnSpPr>
            <a:cxnSpLocks/>
          </p:cNvCxnSpPr>
          <p:nvPr/>
        </p:nvCxnSpPr>
        <p:spPr>
          <a:xfrm flipH="1" flipV="1">
            <a:off x="4036924" y="2431108"/>
            <a:ext cx="14087" cy="4057286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5241190" y="599072"/>
            <a:ext cx="66888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ПЕДАГОГТЕРДІ АТТЕСТАТТАУ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педагогтердің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біліктілік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деңгейін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анықтау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: Rounded Corners 2">
            <a:extLst>
              <a:ext uri="{FF2B5EF4-FFF2-40B4-BE49-F238E27FC236}">
                <a16:creationId xmlns="" xmlns:a16="http://schemas.microsoft.com/office/drawing/2014/main" id="{F273E1DF-5CE1-4BFC-AC1E-3A3A340C8AFD}"/>
              </a:ext>
            </a:extLst>
          </p:cNvPr>
          <p:cNvSpPr/>
          <p:nvPr/>
        </p:nvSpPr>
        <p:spPr bwMode="auto">
          <a:xfrm>
            <a:off x="386224" y="1466476"/>
            <a:ext cx="3375505" cy="363580"/>
          </a:xfrm>
          <a:prstGeom prst="roundRect">
            <a:avLst>
              <a:gd name="adj" fmla="val 685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1600" b="1" dirty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ҚОЛДАНЫСТАҒЫ ФОРМАТ</a:t>
            </a:r>
            <a:endParaRPr lang="en-US" sz="1600" b="1" dirty="0">
              <a:solidFill>
                <a:srgbClr val="00682F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49" name="Rectangle: Rounded Corners 2">
            <a:extLst>
              <a:ext uri="{FF2B5EF4-FFF2-40B4-BE49-F238E27FC236}">
                <a16:creationId xmlns="" xmlns:a16="http://schemas.microsoft.com/office/drawing/2014/main" id="{F273E1DF-5CE1-4BFC-AC1E-3A3A340C8AFD}"/>
              </a:ext>
            </a:extLst>
          </p:cNvPr>
          <p:cNvSpPr/>
          <p:nvPr/>
        </p:nvSpPr>
        <p:spPr bwMode="auto">
          <a:xfrm>
            <a:off x="5719296" y="1454720"/>
            <a:ext cx="4490781" cy="345435"/>
          </a:xfrm>
          <a:prstGeom prst="roundRect">
            <a:avLst>
              <a:gd name="adj" fmla="val 685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1600" b="1" dirty="0">
                <a:solidFill>
                  <a:srgbClr val="00682F"/>
                </a:solidFill>
                <a:latin typeface="Arial" pitchFamily="34" charset="0"/>
                <a:ea typeface="Calibri"/>
                <a:cs typeface="Arial" pitchFamily="34" charset="0"/>
              </a:rPr>
              <a:t>ҰСЫНЫЛҒАН ФОРМАТ</a:t>
            </a:r>
            <a:endParaRPr lang="en-US" sz="1600" b="1" dirty="0">
              <a:solidFill>
                <a:srgbClr val="00682F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02547" y="3531495"/>
            <a:ext cx="3415944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kk-KZ" sz="1300" dirty="0">
                <a:latin typeface="Arial" panose="020B0604020202020204" pitchFamily="34" charset="0"/>
                <a:cs typeface="Arial" panose="020B0604020202020204" pitchFamily="34" charset="0"/>
              </a:rPr>
              <a:t>Портфолиоға арналған құжаттардың </a:t>
            </a:r>
            <a:r>
              <a:rPr lang="kk-KZ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kk-KZ" sz="13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lang="kk-KZ" sz="1300" b="1" dirty="0">
                <a:latin typeface="Arial" panose="020B0604020202020204" pitchFamily="34" charset="0"/>
                <a:cs typeface="Arial" panose="020B0604020202020204" pitchFamily="34" charset="0"/>
              </a:rPr>
              <a:t>түрін</a:t>
            </a:r>
            <a:r>
              <a:rPr lang="kk-KZ" sz="1300" dirty="0">
                <a:latin typeface="Arial" panose="020B0604020202020204" pitchFamily="34" charset="0"/>
                <a:cs typeface="Arial" panose="020B0604020202020204" pitchFamily="34" charset="0"/>
              </a:rPr>
              <a:t> қағаз/электрондық форматта жинайды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80745" y="4641337"/>
            <a:ext cx="3437745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Аттестаттау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комиссиясы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>
                <a:latin typeface="Arial" panose="020B0604020202020204" pitchFamily="34" charset="0"/>
                <a:cs typeface="Arial" panose="020B0604020202020204" pitchFamily="34" charset="0"/>
              </a:rPr>
              <a:t>1-2 ай </a:t>
            </a:r>
            <a:r>
              <a:rPr lang="ru-RU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бойы</a:t>
            </a:r>
            <a:r>
              <a:rPr lang="ru-RU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педагогтің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портфолиосын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қарайды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тестілеу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кезеңіне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жібереді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380347" y="5848215"/>
            <a:ext cx="345727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1300" dirty="0">
                <a:latin typeface="Arial" panose="020B0604020202020204" pitchFamily="34" charset="0"/>
                <a:cs typeface="Arial" panose="020B0604020202020204" pitchFamily="34" charset="0"/>
              </a:rPr>
              <a:t>Тестілеуден өтеді </a:t>
            </a:r>
            <a:r>
              <a:rPr lang="kk-KZ" sz="1300" b="1" dirty="0">
                <a:latin typeface="Arial" panose="020B0604020202020204" pitchFamily="34" charset="0"/>
                <a:cs typeface="Arial" panose="020B0604020202020204" pitchFamily="34" charset="0"/>
              </a:rPr>
              <a:t>(рейтинг шекті мәндер бойынша өтеді) </a:t>
            </a:r>
            <a:r>
              <a:rPr lang="kk-KZ" sz="1300" dirty="0">
                <a:latin typeface="Arial" panose="020B0604020202020204" pitchFamily="34" charset="0"/>
                <a:cs typeface="Arial" panose="020B0604020202020204" pitchFamily="34" charset="0"/>
              </a:rPr>
              <a:t>және эссе жазады </a:t>
            </a:r>
            <a:r>
              <a:rPr lang="kk-KZ" sz="1300" b="1" dirty="0">
                <a:latin typeface="Arial" panose="020B0604020202020204" pitchFamily="34" charset="0"/>
                <a:cs typeface="Arial" panose="020B0604020202020204" pitchFamily="34" charset="0"/>
              </a:rPr>
              <a:t>(аттестаттау кезінде ескерілмейді)</a:t>
            </a:r>
            <a:endParaRPr lang="ru-RU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Скругленный прямоугольник 60">
            <a:extLst>
              <a:ext uri="{FF2B5EF4-FFF2-40B4-BE49-F238E27FC236}">
                <a16:creationId xmlns="" xmlns:a16="http://schemas.microsoft.com/office/drawing/2014/main" id="{8101C6DA-6341-A3A7-F54F-84988A01AFE7}"/>
              </a:ext>
            </a:extLst>
          </p:cNvPr>
          <p:cNvSpPr/>
          <p:nvPr/>
        </p:nvSpPr>
        <p:spPr>
          <a:xfrm>
            <a:off x="4511040" y="2267270"/>
            <a:ext cx="6986693" cy="438461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Біліктілік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санатын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арттыру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электрондық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өтінішті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толтырады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Скругленный прямоугольник 60">
            <a:extLst>
              <a:ext uri="{FF2B5EF4-FFF2-40B4-BE49-F238E27FC236}">
                <a16:creationId xmlns="" xmlns:a16="http://schemas.microsoft.com/office/drawing/2014/main" id="{8101C6DA-6341-A3A7-F54F-84988A01AFE7}"/>
              </a:ext>
            </a:extLst>
          </p:cNvPr>
          <p:cNvSpPr/>
          <p:nvPr/>
        </p:nvSpPr>
        <p:spPr>
          <a:xfrm>
            <a:off x="4335355" y="3791293"/>
            <a:ext cx="7424945" cy="629485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қызметінің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нәтижелері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ақпараттық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жүйеде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алушылардың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үлгерімі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жетістіктерінің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өсуі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негізінде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бағаланады</a:t>
            </a:r>
            <a:endParaRPr lang="ru-RU" sz="1400" b="1" dirty="0">
              <a:solidFill>
                <a:schemeClr val="tx1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051011" y="5301125"/>
            <a:ext cx="77248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defRPr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Зейнеткерлікке </a:t>
            </a: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 қалған педагогтер </a:t>
            </a: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аттестаттау рәсімінен босатылады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2605" y="2274125"/>
            <a:ext cx="344501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1300" dirty="0">
                <a:latin typeface="Arial" panose="020B0604020202020204" pitchFamily="34" charset="0"/>
                <a:cs typeface="Arial" panose="020B0604020202020204" pitchFamily="34" charset="0"/>
              </a:rPr>
              <a:t>Біліктілік санатын арттыру туралы аттестаттау комиссиясына өтініш береді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3817" y="1910641"/>
            <a:ext cx="971163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3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</a:t>
            </a:r>
            <a:endParaRPr lang="ru-RU" sz="13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93041" y="2901006"/>
            <a:ext cx="408049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1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АҚПАРАТТЫҚ ЖҮЙЕ</a:t>
            </a:r>
            <a:endParaRPr lang="ru-RU" sz="14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64929" y="4751214"/>
            <a:ext cx="70747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Пән бойынша </a:t>
            </a: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тестілеуден өтеді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11040" y="5932853"/>
            <a:ext cx="73397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ЖОО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түлектері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Педагогтің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кәсіби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қызметіне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алғаш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рет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кірісетін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тұлғалар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өтілінде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үзілісі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тұлғалар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кәсіби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құзыреттілік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диагностикасынан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өтеді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5963" y="2356712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5963" y="3695914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55963" y="600666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41542" y="4178272"/>
            <a:ext cx="0" cy="87379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41542" y="5052062"/>
            <a:ext cx="189779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рямоугольник 63"/>
          <p:cNvSpPr/>
          <p:nvPr/>
        </p:nvSpPr>
        <p:spPr>
          <a:xfrm>
            <a:off x="4267522" y="1910641"/>
            <a:ext cx="10318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4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</a:t>
            </a:r>
            <a:endParaRPr lang="ru-RU" sz="14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4142834" y="219748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8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208741" y="466668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0068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800" b="1" dirty="0">
              <a:solidFill>
                <a:srgbClr val="006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7" name="Рисунок 7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89815">
            <a:off x="4257578" y="5348293"/>
            <a:ext cx="155554" cy="194408"/>
          </a:xfrm>
          <a:prstGeom prst="rect">
            <a:avLst/>
          </a:prstGeom>
        </p:spPr>
      </p:pic>
      <p:pic>
        <p:nvPicPr>
          <p:cNvPr id="80" name="Рисунок 7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89815">
            <a:off x="4257579" y="6085413"/>
            <a:ext cx="155554" cy="194408"/>
          </a:xfrm>
          <a:prstGeom prst="rect">
            <a:avLst/>
          </a:prstGeom>
        </p:spPr>
      </p:pic>
      <p:cxnSp>
        <p:nvCxnSpPr>
          <p:cNvPr id="43" name="Google Shape;199;p18"/>
          <p:cNvCxnSpPr/>
          <p:nvPr/>
        </p:nvCxnSpPr>
        <p:spPr>
          <a:xfrm rot="10800000">
            <a:off x="0" y="454112"/>
            <a:ext cx="12192000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: Rounded Corners 127">
            <a:extLst>
              <a:ext uri="{FF2B5EF4-FFF2-40B4-BE49-F238E27FC236}">
                <a16:creationId xmlns="" xmlns:a16="http://schemas.microsoft.com/office/drawing/2014/main" id="{8CC3FA49-C1B4-4819-A7BA-1C162A40504E}"/>
              </a:ext>
            </a:extLst>
          </p:cNvPr>
          <p:cNvSpPr/>
          <p:nvPr/>
        </p:nvSpPr>
        <p:spPr>
          <a:xfrm>
            <a:off x="241543" y="635828"/>
            <a:ext cx="4323386" cy="609576"/>
          </a:xfrm>
          <a:prstGeom prst="roundRect">
            <a:avLst>
              <a:gd name="adj" fmla="val 9034"/>
            </a:avLst>
          </a:prstGeom>
          <a:solidFill>
            <a:schemeClr val="bg1"/>
          </a:soli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363" algn="ctr"/>
            <a:endParaRPr lang="ru-RU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7456" y="668137"/>
            <a:ext cx="4491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VIII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сайланған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Парламенттің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бірінші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сессиясының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ашылуында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басшысының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тапсырмасы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1779688" y="6645578"/>
            <a:ext cx="412533" cy="23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33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9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335355" y="3250701"/>
            <a:ext cx="77381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Портфолио үшін барлық қажетті құжаттар автоматты түрде </a:t>
            </a:r>
            <a:r>
              <a:rPr lang="kk-K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ақпараттық жүйеде</a:t>
            </a:r>
            <a:endParaRPr lang="kk-K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kk-K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қалыптастырылады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50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4666</TotalTime>
  <Words>2581</Words>
  <Application>Microsoft Office PowerPoint</Application>
  <PresentationFormat>Широкоэкранный</PresentationFormat>
  <Paragraphs>472</Paragraphs>
  <Slides>19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30" baseType="lpstr">
      <vt:lpstr>Arial</vt:lpstr>
      <vt:lpstr>Arial Narrow</vt:lpstr>
      <vt:lpstr>Barlow Condensed</vt:lpstr>
      <vt:lpstr>Calibri</vt:lpstr>
      <vt:lpstr>Calibri Light</vt:lpstr>
      <vt:lpstr>Microsoft Sans Serif</vt:lpstr>
      <vt:lpstr>Oswald</vt:lpstr>
      <vt:lpstr>Symbol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Дюсенбекова Акбота Сабырхановна</dc:creator>
  <cp:lastModifiedBy>Адылханова Мадина</cp:lastModifiedBy>
  <cp:revision>715</cp:revision>
  <cp:lastPrinted>2023-04-06T08:38:55Z</cp:lastPrinted>
  <dcterms:created xsi:type="dcterms:W3CDTF">2023-01-04T08:50:18Z</dcterms:created>
  <dcterms:modified xsi:type="dcterms:W3CDTF">2023-04-06T08:39:33Z</dcterms:modified>
</cp:coreProperties>
</file>