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306" r:id="rId6"/>
    <p:sldId id="318" r:id="rId7"/>
    <p:sldId id="326" r:id="rId8"/>
    <p:sldId id="325" r:id="rId9"/>
    <p:sldId id="308" r:id="rId10"/>
    <p:sldId id="319" r:id="rId11"/>
    <p:sldId id="317" r:id="rId12"/>
  </p:sldIdLst>
  <p:sldSz cx="12192000" cy="6858000"/>
  <p:notesSz cx="6797675" cy="9926638"/>
  <p:embeddedFontLst>
    <p:embeddedFont>
      <p:font typeface="Impact" panose="020B0806030902050204" pitchFamily="34" charset="0"/>
      <p:regular r:id="rId14"/>
    </p:embeddedFont>
    <p:embeddedFont>
      <p:font typeface="Book Antiqua" panose="02040602050305030304" pitchFamily="18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4AooSt01OVDZg+SOwLdP3QDLb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1C1"/>
    <a:srgbClr val="537ABA"/>
    <a:srgbClr val="5F5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2F89B6-668A-4781-A18D-E39873B0B1FC}">
  <a:tblStyle styleId="{672F89B6-668A-4781-A18D-E39873B0B1FC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B1D642-EF6C-4BA4-9BA1-77D55E8F736D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F1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08341-270C-450C-ADA3-37839DE06420}" styleName="Table_2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6265" autoAdjust="0"/>
  </p:normalViewPr>
  <p:slideViewPr>
    <p:cSldViewPr snapToGrid="0">
      <p:cViewPr varScale="1">
        <p:scale>
          <a:sx n="91" d="100"/>
          <a:sy n="91" d="100"/>
        </p:scale>
        <p:origin x="780" y="96"/>
      </p:cViewPr>
      <p:guideLst>
        <p:guide orient="horz" pos="39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45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онколог</c:v>
                </c:pt>
                <c:pt idx="1">
                  <c:v>стоматолог</c:v>
                </c:pt>
                <c:pt idx="2">
                  <c:v>врач эксперт</c:v>
                </c:pt>
                <c:pt idx="3">
                  <c:v>гинеколог, уролог</c:v>
                </c:pt>
                <c:pt idx="4">
                  <c:v>инфекционисты</c:v>
                </c:pt>
                <c:pt idx="5">
                  <c:v>реаниматологи</c:v>
                </c:pt>
                <c:pt idx="6">
                  <c:v>ВОП, уч.медсестра</c:v>
                </c:pt>
                <c:pt idx="7">
                  <c:v>рентгенолог, фтизиатор</c:v>
                </c:pt>
                <c:pt idx="8">
                  <c:v>педиатр</c:v>
                </c:pt>
                <c:pt idx="9">
                  <c:v>кардиолог</c:v>
                </c:pt>
                <c:pt idx="10">
                  <c:v>фельдшер</c:v>
                </c:pt>
                <c:pt idx="11">
                  <c:v>анестезиологи</c:v>
                </c:pt>
                <c:pt idx="12">
                  <c:v>терапевт</c:v>
                </c:pt>
                <c:pt idx="13">
                  <c:v>травматологи</c:v>
                </c:pt>
                <c:pt idx="14">
                  <c:v>акушер-гинекологи </c:v>
                </c:pt>
                <c:pt idx="15">
                  <c:v>хирурги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16</c:v>
                </c:pt>
                <c:pt idx="1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B-46E2-B54D-FECE366AC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8454672"/>
        <c:axId val="845319152"/>
      </c:barChart>
      <c:catAx>
        <c:axId val="64845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5319152"/>
        <c:crosses val="autoZero"/>
        <c:auto val="1"/>
        <c:lblAlgn val="ctr"/>
        <c:lblOffset val="100"/>
        <c:noMultiLvlLbl val="0"/>
      </c:catAx>
      <c:valAx>
        <c:axId val="84531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45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C6AF4-D6BB-4348-AD2C-EDB935417D1E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F935720-753B-4006-852B-91D9BF90513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Выступление Главы государства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К. Токаева на третьем заседании Национального совета общественного доверия 27.05.2020г.</a:t>
          </a:r>
          <a:endParaRPr lang="ru-RU" sz="12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5C4E151-62C5-44D9-B28A-C4331EB4A0ED}" type="parTrans" cxnId="{FA6B072E-392F-4B60-B24B-3E84591C67B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F98D5865-357E-46DD-8C23-6AB464967646}" type="sibTrans" cxnId="{FA6B072E-392F-4B60-B24B-3E84591C67B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1E93C7FD-DE95-438C-A523-110FC40A939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0" i="0" u="none" strike="noStrike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…поручаю разработать и внедрить систему юридической и финансовой защиты и ответственности медицинских работников, включая гарантирование профессиональной деятельности</a:t>
          </a:r>
          <a:endParaRPr lang="ru-RU" sz="1200" dirty="0">
            <a:latin typeface="Palatino Linotype" panose="02040502050505030304" pitchFamily="18" charset="0"/>
          </a:endParaRPr>
        </a:p>
      </dgm:t>
    </dgm:pt>
    <dgm:pt modelId="{22D0DA63-FA30-43F9-822C-BF5D9565AE3C}" type="parTrans" cxnId="{97FA3380-9C1F-4556-A8CF-99C9A3AC43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ACA6DB5B-2057-4D6F-A284-8D6C897980D2}" type="sibTrans" cxnId="{97FA3380-9C1F-4556-A8CF-99C9A3AC43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27799A6A-2F89-4641-A8A6-5E0D157C666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Выступление Главы государства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К. Токаева на </a:t>
          </a:r>
          <a:r>
            <a:rPr lang="ru-RU" sz="1200" b="1" i="0" smtClean="0">
              <a:solidFill>
                <a:schemeClr val="tx1"/>
              </a:solidFill>
              <a:latin typeface="Palatino Linotype" panose="02040502050505030304" pitchFamily="18" charset="0"/>
            </a:rPr>
            <a:t>церемонии открытия мемориала «Алтын жүрек»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18.06.2021г.</a:t>
          </a:r>
          <a:endParaRPr lang="ru-RU" sz="12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5E452F05-CE73-4CB9-933E-E7CE7064A4AF}" type="parTrans" cxnId="{AF7D444C-5E74-4475-B8A4-ED53C745F2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6ED8229E-EF29-4B53-9A17-A85D24138287}" type="sibTrans" cxnId="{AF7D444C-5E74-4475-B8A4-ED53C745F2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5817613C-5AD5-44FB-975F-BEF057BF441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0" i="0" dirty="0"/>
            <a:t>… </a:t>
          </a:r>
          <a:r>
            <a:rPr lang="ru-RU" sz="1200" b="0" i="0" u="none" strike="noStrike" cap="none" dirty="0">
              <a:latin typeface="Palatino Linotype" panose="02040502050505030304" pitchFamily="18" charset="0"/>
              <a:ea typeface="Palatino Linotype"/>
              <a:cs typeface="Palatino Linotype"/>
            </a:rPr>
            <a:t>необходимо последовательно </a:t>
          </a:r>
          <a:r>
            <a:rPr lang="ru-RU" sz="1200" b="1" i="0" u="none" strike="noStrike" cap="none" dirty="0">
              <a:latin typeface="Palatino Linotype" panose="02040502050505030304" pitchFamily="18" charset="0"/>
              <a:ea typeface="Palatino Linotype"/>
              <a:cs typeface="Palatino Linotype"/>
            </a:rPr>
            <a:t>укреплять правовую и социальную защиту медицинских работников</a:t>
          </a:r>
          <a:r>
            <a:rPr lang="ru-RU" sz="1200" b="0" i="0" u="none" strike="noStrike" cap="none" dirty="0">
              <a:latin typeface="Palatino Linotype" panose="02040502050505030304" pitchFamily="18" charset="0"/>
              <a:ea typeface="Palatino Linotype"/>
              <a:cs typeface="Palatino Linotype"/>
            </a:rPr>
            <a:t>. По моему поручению до конца года будет запущена система страхования профессиональной ответственности медицинских работников</a:t>
          </a:r>
        </a:p>
      </dgm:t>
    </dgm:pt>
    <dgm:pt modelId="{996B5159-F933-4446-9E85-6AAD783CB0EA}" type="parTrans" cxnId="{84CBAD44-F2CD-4098-B559-F28833489B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7612F157-985F-400A-B721-340C4ACC6E46}" type="sibTrans" cxnId="{84CBAD44-F2CD-4098-B559-F28833489B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4DEDE335-4382-44BA-87BD-E2E1B21F3BD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Государственная программа развития здравоохранения Республики Казахстан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на 2020-2025 годы </a:t>
          </a:r>
          <a:endParaRPr lang="ru-RU" sz="12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CE8B1492-C0EB-432A-9BC7-F0403AACE1F5}" type="parTrans" cxnId="{581CA18A-87B5-4414-B68A-84F9C9DC0F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ABDF6C07-00A6-432F-A18A-3FA99281D981}" type="sibTrans" cxnId="{581CA18A-87B5-4414-B68A-84F9C9DC0F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7DC42DFD-14A4-41CF-92AD-8EEB8EA4A22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u="none" strike="noStrike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п. </a:t>
          </a:r>
          <a:r>
            <a:rPr lang="ru-RU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44. </a:t>
          </a:r>
          <a:r>
            <a:rPr lang="ru-RU" sz="1200" b="1" i="0" u="none" strike="noStrike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Плана мероприятий ГПРЗ: </a:t>
          </a:r>
          <a:r>
            <a:rPr lang="ru-RU" sz="1200" b="0" i="0" u="none" strike="noStrike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Поэтапное внедрение страхования профессиональной ответственности медицинских работников и субъектов здравоохранения в первом полугодии 2021 года</a:t>
          </a:r>
          <a:endParaRPr lang="ru-RU" sz="1200" dirty="0">
            <a:latin typeface="Palatino Linotype" panose="02040502050505030304" pitchFamily="18" charset="0"/>
          </a:endParaRPr>
        </a:p>
      </dgm:t>
    </dgm:pt>
    <dgm:pt modelId="{C7110E3A-DE84-4FD4-8D23-CED5B0360D6D}" type="parTrans" cxnId="{CDC4041E-7D79-4AB7-8ABE-6EC5FCE4E3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FD9A9067-16FF-418D-9B02-84445CE587DA}" type="sibTrans" cxnId="{CDC4041E-7D79-4AB7-8ABE-6EC5FCE4E3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457DD589-7C5A-40FB-95B0-C08A2FA5815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Palatino Linotype" panose="02040502050505030304" pitchFamily="18" charset="0"/>
            </a:rPr>
            <a:t>Предвыборная программа Главы государства </a:t>
          </a:r>
          <a:r>
            <a:rPr lang="ru-RU" sz="1200" b="1" dirty="0" err="1" smtClean="0">
              <a:latin typeface="Palatino Linotype" panose="02040502050505030304" pitchFamily="18" charset="0"/>
            </a:rPr>
            <a:t>К.Токаева</a:t>
          </a:r>
          <a:r>
            <a:rPr lang="ru-RU" sz="1200" b="1" dirty="0" smtClean="0">
              <a:latin typeface="Palatino Linotype" panose="02040502050505030304" pitchFamily="18" charset="0"/>
            </a:rPr>
            <a:t> «Справедливый Казахстан  - для всех и для каждого. Сейчас и навсегда». 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Palatino Linotype" panose="02040502050505030304" pitchFamily="18" charset="0"/>
            </a:rPr>
            <a:t>Указ Президента РК №2 от 26.11.2022г.</a:t>
          </a:r>
          <a:endParaRPr lang="ru-RU" sz="1200" b="1" dirty="0">
            <a:latin typeface="Palatino Linotype" panose="02040502050505030304" pitchFamily="18" charset="0"/>
          </a:endParaRPr>
        </a:p>
      </dgm:t>
    </dgm:pt>
    <dgm:pt modelId="{F60D961E-ED85-4021-A389-0AFFFE1AC418}" type="parTrans" cxnId="{E87761B0-FBF2-4366-80A9-E2D6F534D248}">
      <dgm:prSet/>
      <dgm:spPr/>
      <dgm:t>
        <a:bodyPr/>
        <a:lstStyle/>
        <a:p>
          <a:endParaRPr lang="ru-RU"/>
        </a:p>
      </dgm:t>
    </dgm:pt>
    <dgm:pt modelId="{D32F742D-3262-4F2A-ABBB-AA1CC6ADB16C}" type="sibTrans" cxnId="{E87761B0-FBF2-4366-80A9-E2D6F534D248}">
      <dgm:prSet/>
      <dgm:spPr/>
      <dgm:t>
        <a:bodyPr/>
        <a:lstStyle/>
        <a:p>
          <a:endParaRPr lang="ru-RU"/>
        </a:p>
      </dgm:t>
    </dgm:pt>
    <dgm:pt modelId="{DC749F6E-8448-4F04-97BD-3C5015131F7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Palatino Linotype" panose="02040502050505030304" pitchFamily="18" charset="0"/>
            </a:rPr>
            <a:t>  п. 93. </a:t>
          </a:r>
          <a:r>
            <a:rPr lang="ru-RU" sz="1200" b="0" dirty="0" smtClean="0">
              <a:latin typeface="Palatino Linotype" panose="02040502050505030304" pitchFamily="18" charset="0"/>
            </a:rPr>
            <a:t>Законодательное </a:t>
          </a:r>
          <a:r>
            <a:rPr lang="ru-RU" sz="1200" b="1" dirty="0" smtClean="0">
              <a:latin typeface="Palatino Linotype" panose="02040502050505030304" pitchFamily="18" charset="0"/>
            </a:rPr>
            <a:t>закрепление статуса </a:t>
          </a:r>
          <a:r>
            <a:rPr lang="ru-RU" sz="1200" b="0" dirty="0" smtClean="0">
              <a:latin typeface="Palatino Linotype" panose="02040502050505030304" pitchFamily="18" charset="0"/>
            </a:rPr>
            <a:t>врачебной профессии, </a:t>
          </a:r>
          <a:r>
            <a:rPr lang="ru-RU" sz="1200" b="0" i="1" dirty="0" smtClean="0">
              <a:latin typeface="Palatino Linotype" panose="02040502050505030304" pitchFamily="18" charset="0"/>
            </a:rPr>
            <a:t>усиление защиты</a:t>
          </a:r>
          <a:r>
            <a:rPr lang="ru-RU" sz="1200" b="0" dirty="0" smtClean="0">
              <a:latin typeface="Palatino Linotype" panose="02040502050505030304" pitchFamily="18" charset="0"/>
            </a:rPr>
            <a:t> и </a:t>
          </a:r>
          <a:r>
            <a:rPr lang="ru-RU" sz="1200" b="1" dirty="0" smtClean="0">
              <a:latin typeface="Palatino Linotype" panose="02040502050505030304" pitchFamily="18" charset="0"/>
            </a:rPr>
            <a:t>поддержки</a:t>
          </a:r>
          <a:r>
            <a:rPr lang="ru-RU" sz="1200" b="0" dirty="0" smtClean="0">
              <a:latin typeface="Palatino Linotype" panose="02040502050505030304" pitchFamily="18" charset="0"/>
            </a:rPr>
            <a:t> медицинских работников</a:t>
          </a:r>
          <a:endParaRPr lang="ru-RU" sz="1200" b="0" dirty="0">
            <a:latin typeface="Palatino Linotype" panose="02040502050505030304" pitchFamily="18" charset="0"/>
          </a:endParaRPr>
        </a:p>
      </dgm:t>
    </dgm:pt>
    <dgm:pt modelId="{A02952F7-7186-4A39-85A2-53D42F9A4D66}" type="parTrans" cxnId="{163D1E79-755A-41BA-B91C-31A362BF11AA}">
      <dgm:prSet/>
      <dgm:spPr/>
      <dgm:t>
        <a:bodyPr/>
        <a:lstStyle/>
        <a:p>
          <a:endParaRPr lang="ru-RU"/>
        </a:p>
      </dgm:t>
    </dgm:pt>
    <dgm:pt modelId="{ACF9D035-6D43-4E6B-AB77-FD5AB504EEDF}" type="sibTrans" cxnId="{163D1E79-755A-41BA-B91C-31A362BF11AA}">
      <dgm:prSet/>
      <dgm:spPr/>
      <dgm:t>
        <a:bodyPr/>
        <a:lstStyle/>
        <a:p>
          <a:endParaRPr lang="ru-RU"/>
        </a:p>
      </dgm:t>
    </dgm:pt>
    <dgm:pt modelId="{EE2C955A-8BCC-439F-A41A-180788D252D7}" type="pres">
      <dgm:prSet presAssocID="{C18C6AF4-D6BB-4348-AD2C-EDB935417D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E7A6B-9E46-4DBA-86A6-2F36BF46E83D}" type="pres">
      <dgm:prSet presAssocID="{9F935720-753B-4006-852B-91D9BF905134}" presName="linNode" presStyleCnt="0"/>
      <dgm:spPr/>
      <dgm:t>
        <a:bodyPr/>
        <a:lstStyle/>
        <a:p>
          <a:endParaRPr lang="ru-RU"/>
        </a:p>
      </dgm:t>
    </dgm:pt>
    <dgm:pt modelId="{0E4B1A29-0470-460C-B050-07E8D6495DE4}" type="pres">
      <dgm:prSet presAssocID="{9F935720-753B-4006-852B-91D9BF90513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7BB9-A018-4AFA-851D-6313937BA975}" type="pres">
      <dgm:prSet presAssocID="{9F935720-753B-4006-852B-91D9BF90513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D5EE1-F579-4368-BEAB-99329DC8211D}" type="pres">
      <dgm:prSet presAssocID="{F98D5865-357E-46DD-8C23-6AB464967646}" presName="sp" presStyleCnt="0"/>
      <dgm:spPr/>
      <dgm:t>
        <a:bodyPr/>
        <a:lstStyle/>
        <a:p>
          <a:endParaRPr lang="ru-RU"/>
        </a:p>
      </dgm:t>
    </dgm:pt>
    <dgm:pt modelId="{05A439CC-698A-4ED9-B0F6-546410629BF8}" type="pres">
      <dgm:prSet presAssocID="{27799A6A-2F89-4641-A8A6-5E0D157C6668}" presName="linNode" presStyleCnt="0"/>
      <dgm:spPr/>
      <dgm:t>
        <a:bodyPr/>
        <a:lstStyle/>
        <a:p>
          <a:endParaRPr lang="ru-RU"/>
        </a:p>
      </dgm:t>
    </dgm:pt>
    <dgm:pt modelId="{10FA9615-AF8E-4425-AE73-B27795559839}" type="pres">
      <dgm:prSet presAssocID="{27799A6A-2F89-4641-A8A6-5E0D157C666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120AF-72A7-4532-9938-2D58E5FF2DDD}" type="pres">
      <dgm:prSet presAssocID="{27799A6A-2F89-4641-A8A6-5E0D157C666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E7CE-18ED-467D-8F01-39E1949C2BF6}" type="pres">
      <dgm:prSet presAssocID="{6ED8229E-EF29-4B53-9A17-A85D24138287}" presName="sp" presStyleCnt="0"/>
      <dgm:spPr/>
      <dgm:t>
        <a:bodyPr/>
        <a:lstStyle/>
        <a:p>
          <a:endParaRPr lang="ru-RU"/>
        </a:p>
      </dgm:t>
    </dgm:pt>
    <dgm:pt modelId="{F2AE8BF9-4F3B-4FC7-B344-56FC0194C779}" type="pres">
      <dgm:prSet presAssocID="{4DEDE335-4382-44BA-87BD-E2E1B21F3BD8}" presName="linNode" presStyleCnt="0"/>
      <dgm:spPr/>
      <dgm:t>
        <a:bodyPr/>
        <a:lstStyle/>
        <a:p>
          <a:endParaRPr lang="ru-RU"/>
        </a:p>
      </dgm:t>
    </dgm:pt>
    <dgm:pt modelId="{2B5E4625-ED6A-42A7-9A7C-934A88159B18}" type="pres">
      <dgm:prSet presAssocID="{4DEDE335-4382-44BA-87BD-E2E1B21F3BD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12540-1BD5-49F8-ADC4-1858BB565502}" type="pres">
      <dgm:prSet presAssocID="{4DEDE335-4382-44BA-87BD-E2E1B21F3BD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6C41A-C08F-4AD9-97E5-DCADF8EA7856}" type="pres">
      <dgm:prSet presAssocID="{ABDF6C07-00A6-432F-A18A-3FA99281D981}" presName="sp" presStyleCnt="0"/>
      <dgm:spPr/>
      <dgm:t>
        <a:bodyPr/>
        <a:lstStyle/>
        <a:p>
          <a:endParaRPr lang="ru-RU"/>
        </a:p>
      </dgm:t>
    </dgm:pt>
    <dgm:pt modelId="{3A847A5C-34AE-4984-AE03-CC503C990F4E}" type="pres">
      <dgm:prSet presAssocID="{457DD589-7C5A-40FB-95B0-C08A2FA5815D}" presName="linNode" presStyleCnt="0"/>
      <dgm:spPr/>
      <dgm:t>
        <a:bodyPr/>
        <a:lstStyle/>
        <a:p>
          <a:endParaRPr lang="ru-RU"/>
        </a:p>
      </dgm:t>
    </dgm:pt>
    <dgm:pt modelId="{A462A551-BED2-46E5-A42E-A91BFE086843}" type="pres">
      <dgm:prSet presAssocID="{457DD589-7C5A-40FB-95B0-C08A2FA5815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364CC-F5EA-4CF7-8ABC-8F66C738503C}" type="pres">
      <dgm:prSet presAssocID="{457DD589-7C5A-40FB-95B0-C08A2FA5815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D1E79-755A-41BA-B91C-31A362BF11AA}" srcId="{457DD589-7C5A-40FB-95B0-C08A2FA5815D}" destId="{DC749F6E-8448-4F04-97BD-3C5015131F78}" srcOrd="0" destOrd="0" parTransId="{A02952F7-7186-4A39-85A2-53D42F9A4D66}" sibTransId="{ACF9D035-6D43-4E6B-AB77-FD5AB504EEDF}"/>
    <dgm:cxn modelId="{1A3053BA-5726-4F7D-9C30-B727D73C4729}" type="presOf" srcId="{DC749F6E-8448-4F04-97BD-3C5015131F78}" destId="{F5C364CC-F5EA-4CF7-8ABC-8F66C738503C}" srcOrd="0" destOrd="0" presId="urn:microsoft.com/office/officeart/2005/8/layout/vList5"/>
    <dgm:cxn modelId="{FA6B072E-392F-4B60-B24B-3E84591C67B3}" srcId="{C18C6AF4-D6BB-4348-AD2C-EDB935417D1E}" destId="{9F935720-753B-4006-852B-91D9BF905134}" srcOrd="0" destOrd="0" parTransId="{15C4E151-62C5-44D9-B28A-C4331EB4A0ED}" sibTransId="{F98D5865-357E-46DD-8C23-6AB464967646}"/>
    <dgm:cxn modelId="{B5B2FCE3-9F62-4F6F-9FEB-94089F335A6D}" type="presOf" srcId="{9F935720-753B-4006-852B-91D9BF905134}" destId="{0E4B1A29-0470-460C-B050-07E8D6495DE4}" srcOrd="0" destOrd="0" presId="urn:microsoft.com/office/officeart/2005/8/layout/vList5"/>
    <dgm:cxn modelId="{726E2E9A-BA12-4F16-9F82-F657C3889D82}" type="presOf" srcId="{27799A6A-2F89-4641-A8A6-5E0D157C6668}" destId="{10FA9615-AF8E-4425-AE73-B27795559839}" srcOrd="0" destOrd="0" presId="urn:microsoft.com/office/officeart/2005/8/layout/vList5"/>
    <dgm:cxn modelId="{E87761B0-FBF2-4366-80A9-E2D6F534D248}" srcId="{C18C6AF4-D6BB-4348-AD2C-EDB935417D1E}" destId="{457DD589-7C5A-40FB-95B0-C08A2FA5815D}" srcOrd="3" destOrd="0" parTransId="{F60D961E-ED85-4021-A389-0AFFFE1AC418}" sibTransId="{D32F742D-3262-4F2A-ABBB-AA1CC6ADB16C}"/>
    <dgm:cxn modelId="{4A4BF49E-1EF4-4D6A-9EF7-714CA09009D8}" type="presOf" srcId="{1E93C7FD-DE95-438C-A523-110FC40A9394}" destId="{5DAC7BB9-A018-4AFA-851D-6313937BA975}" srcOrd="0" destOrd="0" presId="urn:microsoft.com/office/officeart/2005/8/layout/vList5"/>
    <dgm:cxn modelId="{58AAB267-BB53-4141-9DAB-C9AFFF2901E3}" type="presOf" srcId="{5817613C-5AD5-44FB-975F-BEF057BF4412}" destId="{7A0120AF-72A7-4532-9938-2D58E5FF2DDD}" srcOrd="0" destOrd="0" presId="urn:microsoft.com/office/officeart/2005/8/layout/vList5"/>
    <dgm:cxn modelId="{CDC4041E-7D79-4AB7-8ABE-6EC5FCE4E3E8}" srcId="{4DEDE335-4382-44BA-87BD-E2E1B21F3BD8}" destId="{7DC42DFD-14A4-41CF-92AD-8EEB8EA4A228}" srcOrd="0" destOrd="0" parTransId="{C7110E3A-DE84-4FD4-8D23-CED5B0360D6D}" sibTransId="{FD9A9067-16FF-418D-9B02-84445CE587DA}"/>
    <dgm:cxn modelId="{56D1942F-62E5-4D36-AF60-BB734B889222}" type="presOf" srcId="{C18C6AF4-D6BB-4348-AD2C-EDB935417D1E}" destId="{EE2C955A-8BCC-439F-A41A-180788D252D7}" srcOrd="0" destOrd="0" presId="urn:microsoft.com/office/officeart/2005/8/layout/vList5"/>
    <dgm:cxn modelId="{AF7D444C-5E74-4475-B8A4-ED53C745F2C3}" srcId="{C18C6AF4-D6BB-4348-AD2C-EDB935417D1E}" destId="{27799A6A-2F89-4641-A8A6-5E0D157C6668}" srcOrd="1" destOrd="0" parTransId="{5E452F05-CE73-4CB9-933E-E7CE7064A4AF}" sibTransId="{6ED8229E-EF29-4B53-9A17-A85D24138287}"/>
    <dgm:cxn modelId="{97FA3380-9C1F-4556-A8CF-99C9A3AC439F}" srcId="{9F935720-753B-4006-852B-91D9BF905134}" destId="{1E93C7FD-DE95-438C-A523-110FC40A9394}" srcOrd="0" destOrd="0" parTransId="{22D0DA63-FA30-43F9-822C-BF5D9565AE3C}" sibTransId="{ACA6DB5B-2057-4D6F-A284-8D6C897980D2}"/>
    <dgm:cxn modelId="{84CBAD44-F2CD-4098-B559-F28833489BD3}" srcId="{27799A6A-2F89-4641-A8A6-5E0D157C6668}" destId="{5817613C-5AD5-44FB-975F-BEF057BF4412}" srcOrd="0" destOrd="0" parTransId="{996B5159-F933-4446-9E85-6AAD783CB0EA}" sibTransId="{7612F157-985F-400A-B721-340C4ACC6E46}"/>
    <dgm:cxn modelId="{A52F9406-2D3F-440D-87E4-63901B5B464A}" type="presOf" srcId="{457DD589-7C5A-40FB-95B0-C08A2FA5815D}" destId="{A462A551-BED2-46E5-A42E-A91BFE086843}" srcOrd="0" destOrd="0" presId="urn:microsoft.com/office/officeart/2005/8/layout/vList5"/>
    <dgm:cxn modelId="{742986FF-ADA7-4C5F-B96D-0AEBD387DE1B}" type="presOf" srcId="{7DC42DFD-14A4-41CF-92AD-8EEB8EA4A228}" destId="{29A12540-1BD5-49F8-ADC4-1858BB565502}" srcOrd="0" destOrd="0" presId="urn:microsoft.com/office/officeart/2005/8/layout/vList5"/>
    <dgm:cxn modelId="{581CA18A-87B5-4414-B68A-84F9C9DC0F16}" srcId="{C18C6AF4-D6BB-4348-AD2C-EDB935417D1E}" destId="{4DEDE335-4382-44BA-87BD-E2E1B21F3BD8}" srcOrd="2" destOrd="0" parTransId="{CE8B1492-C0EB-432A-9BC7-F0403AACE1F5}" sibTransId="{ABDF6C07-00A6-432F-A18A-3FA99281D981}"/>
    <dgm:cxn modelId="{14FFD47A-9B91-415C-A929-91FFD0668EA8}" type="presOf" srcId="{4DEDE335-4382-44BA-87BD-E2E1B21F3BD8}" destId="{2B5E4625-ED6A-42A7-9A7C-934A88159B18}" srcOrd="0" destOrd="0" presId="urn:microsoft.com/office/officeart/2005/8/layout/vList5"/>
    <dgm:cxn modelId="{D7E9E3D3-E07E-4AD7-9CA7-51E0403710CD}" type="presParOf" srcId="{EE2C955A-8BCC-439F-A41A-180788D252D7}" destId="{B49E7A6B-9E46-4DBA-86A6-2F36BF46E83D}" srcOrd="0" destOrd="0" presId="urn:microsoft.com/office/officeart/2005/8/layout/vList5"/>
    <dgm:cxn modelId="{0BF86012-0B1B-422C-BD47-97C6F7FA5DC4}" type="presParOf" srcId="{B49E7A6B-9E46-4DBA-86A6-2F36BF46E83D}" destId="{0E4B1A29-0470-460C-B050-07E8D6495DE4}" srcOrd="0" destOrd="0" presId="urn:microsoft.com/office/officeart/2005/8/layout/vList5"/>
    <dgm:cxn modelId="{0E34C5CB-4DE1-4A71-8DA1-DE03EE3CBF72}" type="presParOf" srcId="{B49E7A6B-9E46-4DBA-86A6-2F36BF46E83D}" destId="{5DAC7BB9-A018-4AFA-851D-6313937BA975}" srcOrd="1" destOrd="0" presId="urn:microsoft.com/office/officeart/2005/8/layout/vList5"/>
    <dgm:cxn modelId="{6132E6E4-20F4-4D40-9BE4-708B03219CA9}" type="presParOf" srcId="{EE2C955A-8BCC-439F-A41A-180788D252D7}" destId="{28DD5EE1-F579-4368-BEAB-99329DC8211D}" srcOrd="1" destOrd="0" presId="urn:microsoft.com/office/officeart/2005/8/layout/vList5"/>
    <dgm:cxn modelId="{C1C4300B-595D-479C-9B33-DCDCAB5C42A4}" type="presParOf" srcId="{EE2C955A-8BCC-439F-A41A-180788D252D7}" destId="{05A439CC-698A-4ED9-B0F6-546410629BF8}" srcOrd="2" destOrd="0" presId="urn:microsoft.com/office/officeart/2005/8/layout/vList5"/>
    <dgm:cxn modelId="{8F5314EF-82E6-4A25-B334-9ECD4E555CE6}" type="presParOf" srcId="{05A439CC-698A-4ED9-B0F6-546410629BF8}" destId="{10FA9615-AF8E-4425-AE73-B27795559839}" srcOrd="0" destOrd="0" presId="urn:microsoft.com/office/officeart/2005/8/layout/vList5"/>
    <dgm:cxn modelId="{FE790FF0-FF3E-4B25-8503-212B788133B1}" type="presParOf" srcId="{05A439CC-698A-4ED9-B0F6-546410629BF8}" destId="{7A0120AF-72A7-4532-9938-2D58E5FF2DDD}" srcOrd="1" destOrd="0" presId="urn:microsoft.com/office/officeart/2005/8/layout/vList5"/>
    <dgm:cxn modelId="{E6843CD2-C5A5-4031-95B2-4543D9E9E70A}" type="presParOf" srcId="{EE2C955A-8BCC-439F-A41A-180788D252D7}" destId="{5413E7CE-18ED-467D-8F01-39E1949C2BF6}" srcOrd="3" destOrd="0" presId="urn:microsoft.com/office/officeart/2005/8/layout/vList5"/>
    <dgm:cxn modelId="{8C7D40E1-E531-4AE8-B3AC-EA1DD3AA20E8}" type="presParOf" srcId="{EE2C955A-8BCC-439F-A41A-180788D252D7}" destId="{F2AE8BF9-4F3B-4FC7-B344-56FC0194C779}" srcOrd="4" destOrd="0" presId="urn:microsoft.com/office/officeart/2005/8/layout/vList5"/>
    <dgm:cxn modelId="{51977F67-8C6C-4ED5-9A3C-DB0D6664F158}" type="presParOf" srcId="{F2AE8BF9-4F3B-4FC7-B344-56FC0194C779}" destId="{2B5E4625-ED6A-42A7-9A7C-934A88159B18}" srcOrd="0" destOrd="0" presId="urn:microsoft.com/office/officeart/2005/8/layout/vList5"/>
    <dgm:cxn modelId="{8A3375E3-1702-491F-B0A9-925EAC035A65}" type="presParOf" srcId="{F2AE8BF9-4F3B-4FC7-B344-56FC0194C779}" destId="{29A12540-1BD5-49F8-ADC4-1858BB565502}" srcOrd="1" destOrd="0" presId="urn:microsoft.com/office/officeart/2005/8/layout/vList5"/>
    <dgm:cxn modelId="{15240117-B639-4C8B-ADC2-8FB55B4D937C}" type="presParOf" srcId="{EE2C955A-8BCC-439F-A41A-180788D252D7}" destId="{8036C41A-C08F-4AD9-97E5-DCADF8EA7856}" srcOrd="5" destOrd="0" presId="urn:microsoft.com/office/officeart/2005/8/layout/vList5"/>
    <dgm:cxn modelId="{F968B786-4668-4593-9393-6D670CE98605}" type="presParOf" srcId="{EE2C955A-8BCC-439F-A41A-180788D252D7}" destId="{3A847A5C-34AE-4984-AE03-CC503C990F4E}" srcOrd="6" destOrd="0" presId="urn:microsoft.com/office/officeart/2005/8/layout/vList5"/>
    <dgm:cxn modelId="{FE1D8822-D023-4F80-9454-A4788D16FD07}" type="presParOf" srcId="{3A847A5C-34AE-4984-AE03-CC503C990F4E}" destId="{A462A551-BED2-46E5-A42E-A91BFE086843}" srcOrd="0" destOrd="0" presId="urn:microsoft.com/office/officeart/2005/8/layout/vList5"/>
    <dgm:cxn modelId="{1A4EE8D6-8F78-4751-B242-96FDCB2DAE05}" type="presParOf" srcId="{3A847A5C-34AE-4984-AE03-CC503C990F4E}" destId="{F5C364CC-F5EA-4CF7-8ABC-8F66C73850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857F1-444D-4C95-B1F7-314A8F1C42A8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503E3E-7C02-4D08-86A4-66F019901268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При страховании профессиональной ответственности медицинских работников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  <a:cs typeface="Times New Roman" pitchFamily="18" charset="0"/>
          </a:endParaRPr>
        </a:p>
      </dgm:t>
    </dgm:pt>
    <dgm:pt modelId="{807A6DB4-78F3-48F6-94C1-9B315EF415A9}" type="parTrans" cxnId="{29A06EFE-F3B3-4F0F-B2CA-E21F842EA3F1}">
      <dgm:prSet/>
      <dgm:spPr/>
      <dgm:t>
        <a:bodyPr/>
        <a:lstStyle/>
        <a:p>
          <a:endParaRPr lang="ru-RU" sz="1200" b="1"/>
        </a:p>
      </dgm:t>
    </dgm:pt>
    <dgm:pt modelId="{D6817CE9-FED7-4613-A640-DF5D06B0A6A5}" type="sibTrans" cxnId="{29A06EFE-F3B3-4F0F-B2CA-E21F842EA3F1}">
      <dgm:prSet/>
      <dgm:spPr/>
      <dgm:t>
        <a:bodyPr/>
        <a:lstStyle/>
        <a:p>
          <a:endParaRPr lang="ru-RU" sz="1200" b="1"/>
        </a:p>
      </dgm:t>
    </dgm:pt>
    <dgm:pt modelId="{D1E75209-9481-494D-8AEC-E1B7B74DFC9A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с применением базовой тарифной ставки планируемый бюджет состав</a:t>
          </a:r>
          <a:r>
            <a:rPr lang="kk-KZ" sz="1200" b="1" dirty="0">
              <a:solidFill>
                <a:schemeClr val="tx1"/>
              </a:solidFill>
            </a:rPr>
            <a:t>ит</a:t>
          </a:r>
          <a:r>
            <a:rPr lang="ru-RU" sz="1200" b="1" dirty="0">
              <a:solidFill>
                <a:schemeClr val="tx1"/>
              </a:solidFill>
            </a:rPr>
            <a:t> </a:t>
          </a:r>
        </a:p>
      </dgm:t>
    </dgm:pt>
    <dgm:pt modelId="{E84D3152-0BF0-41B5-80B1-FCADF84238D3}" type="parTrans" cxnId="{05698223-82CB-4D52-A3B9-B4EFB0059ECA}">
      <dgm:prSet/>
      <dgm:spPr/>
      <dgm:t>
        <a:bodyPr/>
        <a:lstStyle/>
        <a:p>
          <a:endParaRPr lang="ru-RU" sz="1200" b="1"/>
        </a:p>
      </dgm:t>
    </dgm:pt>
    <dgm:pt modelId="{5B7CC046-D2F2-4453-9F27-9DFCD0D9C2B0}" type="sibTrans" cxnId="{05698223-82CB-4D52-A3B9-B4EFB0059ECA}">
      <dgm:prSet/>
      <dgm:spPr/>
      <dgm:t>
        <a:bodyPr/>
        <a:lstStyle/>
        <a:p>
          <a:endParaRPr lang="ru-RU" sz="1200" b="1"/>
        </a:p>
      </dgm:t>
    </dgm:pt>
    <dgm:pt modelId="{B1043ECD-C4FC-4315-9540-51F90F0E7DE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с применением минимальной тарифной ставки </a:t>
          </a:r>
        </a:p>
      </dgm:t>
    </dgm:pt>
    <dgm:pt modelId="{F1894FAD-58D3-4C84-910A-A3C492D8D65D}" type="parTrans" cxnId="{8E9187DB-54A8-415B-A0C9-7A30A1AB7882}">
      <dgm:prSet/>
      <dgm:spPr/>
      <dgm:t>
        <a:bodyPr/>
        <a:lstStyle/>
        <a:p>
          <a:endParaRPr lang="ru-RU" sz="1200" b="1"/>
        </a:p>
      </dgm:t>
    </dgm:pt>
    <dgm:pt modelId="{5C720540-E145-436F-8D7D-9EB6CCB7E682}" type="sibTrans" cxnId="{8E9187DB-54A8-415B-A0C9-7A30A1AB7882}">
      <dgm:prSet/>
      <dgm:spPr/>
      <dgm:t>
        <a:bodyPr/>
        <a:lstStyle/>
        <a:p>
          <a:endParaRPr lang="ru-RU" sz="1200" b="1"/>
        </a:p>
      </dgm:t>
    </dgm:pt>
    <dgm:pt modelId="{2D1CA32A-BF80-46CA-900C-DB689F73F28B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11,6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>
              <a:solidFill>
                <a:schemeClr val="tx1"/>
              </a:solidFill>
            </a:rPr>
            <a:t>млрд. тенге</a:t>
          </a:r>
        </a:p>
      </dgm:t>
    </dgm:pt>
    <dgm:pt modelId="{F774C1F8-59B3-4EDC-9D91-3D6ABD7E032E}" type="parTrans" cxnId="{BF7D5AAD-E359-45D5-BB7A-C26DE5CD6502}">
      <dgm:prSet/>
      <dgm:spPr/>
      <dgm:t>
        <a:bodyPr/>
        <a:lstStyle/>
        <a:p>
          <a:endParaRPr lang="ru-RU" sz="1200" b="1"/>
        </a:p>
      </dgm:t>
    </dgm:pt>
    <dgm:pt modelId="{D0AE0025-8AC9-4D54-85FF-30BDEDFDAFBE}" type="sibTrans" cxnId="{BF7D5AAD-E359-45D5-BB7A-C26DE5CD6502}">
      <dgm:prSet/>
      <dgm:spPr/>
      <dgm:t>
        <a:bodyPr/>
        <a:lstStyle/>
        <a:p>
          <a:endParaRPr lang="ru-RU" sz="1200" b="1"/>
        </a:p>
      </dgm:t>
    </dgm:pt>
    <dgm:pt modelId="{D8C61E40-A156-4EB8-89B0-FD150B67129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4,7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>
              <a:solidFill>
                <a:schemeClr val="tx1"/>
              </a:solidFill>
            </a:rPr>
            <a:t>млрд. тенге</a:t>
          </a:r>
        </a:p>
      </dgm:t>
    </dgm:pt>
    <dgm:pt modelId="{F99FA1FE-1C8C-46B4-B086-B6329DED10B1}" type="parTrans" cxnId="{1A0B79E3-DEB0-4486-AC8F-BC34A187B9F7}">
      <dgm:prSet/>
      <dgm:spPr/>
      <dgm:t>
        <a:bodyPr/>
        <a:lstStyle/>
        <a:p>
          <a:endParaRPr lang="ru-RU" sz="1200" b="1"/>
        </a:p>
      </dgm:t>
    </dgm:pt>
    <dgm:pt modelId="{3A95B39C-B477-43A3-82C8-F961742C9240}" type="sibTrans" cxnId="{1A0B79E3-DEB0-4486-AC8F-BC34A187B9F7}">
      <dgm:prSet/>
      <dgm:spPr/>
      <dgm:t>
        <a:bodyPr/>
        <a:lstStyle/>
        <a:p>
          <a:endParaRPr lang="ru-RU" sz="1200" b="1"/>
        </a:p>
      </dgm:t>
    </dgm:pt>
    <dgm:pt modelId="{11BB2220-94C1-4404-98BD-75EB1A5140C7}" type="pres">
      <dgm:prSet presAssocID="{752857F1-444D-4C95-B1F7-314A8F1C42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543563-84C7-48E2-A1D0-1B49CF691FF3}" type="pres">
      <dgm:prSet presAssocID="{3E503E3E-7C02-4D08-86A4-66F019901268}" presName="vertOne" presStyleCnt="0"/>
      <dgm:spPr/>
    </dgm:pt>
    <dgm:pt modelId="{B69231EB-7974-43D4-B0CF-6FCFDCBDB118}" type="pres">
      <dgm:prSet presAssocID="{3E503E3E-7C02-4D08-86A4-66F0199012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57163-14D3-4719-9C2D-6E28ED228D2D}" type="pres">
      <dgm:prSet presAssocID="{3E503E3E-7C02-4D08-86A4-66F019901268}" presName="parTransOne" presStyleCnt="0"/>
      <dgm:spPr/>
    </dgm:pt>
    <dgm:pt modelId="{026EE648-E941-4B9F-81EE-5CB8853AAB00}" type="pres">
      <dgm:prSet presAssocID="{3E503E3E-7C02-4D08-86A4-66F019901268}" presName="horzOne" presStyleCnt="0"/>
      <dgm:spPr/>
    </dgm:pt>
    <dgm:pt modelId="{D8727CA9-E3B8-48FF-8ADC-D8A97BA8D716}" type="pres">
      <dgm:prSet presAssocID="{D1E75209-9481-494D-8AEC-E1B7B74DFC9A}" presName="vertTwo" presStyleCnt="0"/>
      <dgm:spPr/>
    </dgm:pt>
    <dgm:pt modelId="{776A64A0-ACC9-4C74-862A-15FD9E42C8DA}" type="pres">
      <dgm:prSet presAssocID="{D1E75209-9481-494D-8AEC-E1B7B74DFC9A}" presName="txTwo" presStyleLbl="node2" presStyleIdx="0" presStyleCnt="2" custScaleX="99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13131-D95B-48FB-A569-8EBC8D596708}" type="pres">
      <dgm:prSet presAssocID="{D1E75209-9481-494D-8AEC-E1B7B74DFC9A}" presName="parTransTwo" presStyleCnt="0"/>
      <dgm:spPr/>
    </dgm:pt>
    <dgm:pt modelId="{C0BA9FA0-D27D-4CEE-A5FF-CE664AD1317F}" type="pres">
      <dgm:prSet presAssocID="{D1E75209-9481-494D-8AEC-E1B7B74DFC9A}" presName="horzTwo" presStyleCnt="0"/>
      <dgm:spPr/>
    </dgm:pt>
    <dgm:pt modelId="{CF326EE6-8895-4F7E-A2BA-94E41B308ED6}" type="pres">
      <dgm:prSet presAssocID="{B1043ECD-C4FC-4315-9540-51F90F0E7DEF}" presName="vertThree" presStyleCnt="0"/>
      <dgm:spPr/>
    </dgm:pt>
    <dgm:pt modelId="{766C40C5-0483-4405-BE23-082E46802EDE}" type="pres">
      <dgm:prSet presAssocID="{B1043ECD-C4FC-4315-9540-51F90F0E7DEF}" presName="txThree" presStyleLbl="node3" presStyleIdx="0" presStyleCnt="2" custScaleX="214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BAD1A-D18C-40CA-B68D-1741155A87D4}" type="pres">
      <dgm:prSet presAssocID="{B1043ECD-C4FC-4315-9540-51F90F0E7DEF}" presName="horzThree" presStyleCnt="0"/>
      <dgm:spPr/>
    </dgm:pt>
    <dgm:pt modelId="{01548809-B933-46E1-A969-EAC9191E9FCE}" type="pres">
      <dgm:prSet presAssocID="{5B7CC046-D2F2-4453-9F27-9DFCD0D9C2B0}" presName="sibSpaceTwo" presStyleCnt="0"/>
      <dgm:spPr/>
    </dgm:pt>
    <dgm:pt modelId="{28156825-73F6-4649-B386-1385DAA96AC2}" type="pres">
      <dgm:prSet presAssocID="{2D1CA32A-BF80-46CA-900C-DB689F73F28B}" presName="vertTwo" presStyleCnt="0"/>
      <dgm:spPr/>
    </dgm:pt>
    <dgm:pt modelId="{97D50AF8-BFA5-43E6-BAC3-93FDC4591C67}" type="pres">
      <dgm:prSet presAssocID="{2D1CA32A-BF80-46CA-900C-DB689F73F28B}" presName="txTwo" presStyleLbl="node2" presStyleIdx="1" presStyleCnt="2" custScaleX="84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BDB2C-EFA4-41E4-A621-531841C3ED9F}" type="pres">
      <dgm:prSet presAssocID="{2D1CA32A-BF80-46CA-900C-DB689F73F28B}" presName="parTransTwo" presStyleCnt="0"/>
      <dgm:spPr/>
    </dgm:pt>
    <dgm:pt modelId="{A84A5104-DD22-469D-B77C-2690C5C7A075}" type="pres">
      <dgm:prSet presAssocID="{2D1CA32A-BF80-46CA-900C-DB689F73F28B}" presName="horzTwo" presStyleCnt="0"/>
      <dgm:spPr/>
    </dgm:pt>
    <dgm:pt modelId="{9873B37E-9BE5-4846-B214-D18DFEED6C3F}" type="pres">
      <dgm:prSet presAssocID="{D8C61E40-A156-4EB8-89B0-FD150B67129E}" presName="vertThree" presStyleCnt="0"/>
      <dgm:spPr/>
    </dgm:pt>
    <dgm:pt modelId="{6D81BA2C-51FD-4FE6-ABF3-2861456CF5C9}" type="pres">
      <dgm:prSet presAssocID="{D8C61E40-A156-4EB8-89B0-FD150B67129E}" presName="txThree" presStyleLbl="node3" presStyleIdx="1" presStyleCnt="2" custScaleX="85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3C255-B736-48DF-BEA3-6D9305CB54AB}" type="pres">
      <dgm:prSet presAssocID="{D8C61E40-A156-4EB8-89B0-FD150B67129E}" presName="horzThree" presStyleCnt="0"/>
      <dgm:spPr/>
    </dgm:pt>
  </dgm:ptLst>
  <dgm:cxnLst>
    <dgm:cxn modelId="{4F90BBE5-0E8B-4954-898D-141359C078CF}" type="presOf" srcId="{D1E75209-9481-494D-8AEC-E1B7B74DFC9A}" destId="{776A64A0-ACC9-4C74-862A-15FD9E42C8DA}" srcOrd="0" destOrd="0" presId="urn:microsoft.com/office/officeart/2005/8/layout/hierarchy4"/>
    <dgm:cxn modelId="{B659FD49-74F0-497B-814A-AF4943DAADE7}" type="presOf" srcId="{2D1CA32A-BF80-46CA-900C-DB689F73F28B}" destId="{97D50AF8-BFA5-43E6-BAC3-93FDC4591C67}" srcOrd="0" destOrd="0" presId="urn:microsoft.com/office/officeart/2005/8/layout/hierarchy4"/>
    <dgm:cxn modelId="{1AAF5E12-977E-4C81-8063-E256C271A385}" type="presOf" srcId="{752857F1-444D-4C95-B1F7-314A8F1C42A8}" destId="{11BB2220-94C1-4404-98BD-75EB1A5140C7}" srcOrd="0" destOrd="0" presId="urn:microsoft.com/office/officeart/2005/8/layout/hierarchy4"/>
    <dgm:cxn modelId="{05698223-82CB-4D52-A3B9-B4EFB0059ECA}" srcId="{3E503E3E-7C02-4D08-86A4-66F019901268}" destId="{D1E75209-9481-494D-8AEC-E1B7B74DFC9A}" srcOrd="0" destOrd="0" parTransId="{E84D3152-0BF0-41B5-80B1-FCADF84238D3}" sibTransId="{5B7CC046-D2F2-4453-9F27-9DFCD0D9C2B0}"/>
    <dgm:cxn modelId="{050F4D7D-75C0-402C-A7DD-95B9CC97D124}" type="presOf" srcId="{B1043ECD-C4FC-4315-9540-51F90F0E7DEF}" destId="{766C40C5-0483-4405-BE23-082E46802EDE}" srcOrd="0" destOrd="0" presId="urn:microsoft.com/office/officeart/2005/8/layout/hierarchy4"/>
    <dgm:cxn modelId="{8E9187DB-54A8-415B-A0C9-7A30A1AB7882}" srcId="{D1E75209-9481-494D-8AEC-E1B7B74DFC9A}" destId="{B1043ECD-C4FC-4315-9540-51F90F0E7DEF}" srcOrd="0" destOrd="0" parTransId="{F1894FAD-58D3-4C84-910A-A3C492D8D65D}" sibTransId="{5C720540-E145-436F-8D7D-9EB6CCB7E682}"/>
    <dgm:cxn modelId="{29A06EFE-F3B3-4F0F-B2CA-E21F842EA3F1}" srcId="{752857F1-444D-4C95-B1F7-314A8F1C42A8}" destId="{3E503E3E-7C02-4D08-86A4-66F019901268}" srcOrd="0" destOrd="0" parTransId="{807A6DB4-78F3-48F6-94C1-9B315EF415A9}" sibTransId="{D6817CE9-FED7-4613-A640-DF5D06B0A6A5}"/>
    <dgm:cxn modelId="{3642DBFE-D29B-4DCA-9651-84E81F04B9D2}" type="presOf" srcId="{3E503E3E-7C02-4D08-86A4-66F019901268}" destId="{B69231EB-7974-43D4-B0CF-6FCFDCBDB118}" srcOrd="0" destOrd="0" presId="urn:microsoft.com/office/officeart/2005/8/layout/hierarchy4"/>
    <dgm:cxn modelId="{888A2FBE-6C05-47DF-9F7E-5C6EFEF36DE7}" type="presOf" srcId="{D8C61E40-A156-4EB8-89B0-FD150B67129E}" destId="{6D81BA2C-51FD-4FE6-ABF3-2861456CF5C9}" srcOrd="0" destOrd="0" presId="urn:microsoft.com/office/officeart/2005/8/layout/hierarchy4"/>
    <dgm:cxn modelId="{BF7D5AAD-E359-45D5-BB7A-C26DE5CD6502}" srcId="{3E503E3E-7C02-4D08-86A4-66F019901268}" destId="{2D1CA32A-BF80-46CA-900C-DB689F73F28B}" srcOrd="1" destOrd="0" parTransId="{F774C1F8-59B3-4EDC-9D91-3D6ABD7E032E}" sibTransId="{D0AE0025-8AC9-4D54-85FF-30BDEDFDAFBE}"/>
    <dgm:cxn modelId="{1A0B79E3-DEB0-4486-AC8F-BC34A187B9F7}" srcId="{2D1CA32A-BF80-46CA-900C-DB689F73F28B}" destId="{D8C61E40-A156-4EB8-89B0-FD150B67129E}" srcOrd="0" destOrd="0" parTransId="{F99FA1FE-1C8C-46B4-B086-B6329DED10B1}" sibTransId="{3A95B39C-B477-43A3-82C8-F961742C9240}"/>
    <dgm:cxn modelId="{0313869F-58AE-4C5C-8ED0-799760A07EAC}" type="presParOf" srcId="{11BB2220-94C1-4404-98BD-75EB1A5140C7}" destId="{B0543563-84C7-48E2-A1D0-1B49CF691FF3}" srcOrd="0" destOrd="0" presId="urn:microsoft.com/office/officeart/2005/8/layout/hierarchy4"/>
    <dgm:cxn modelId="{0AC6AF84-DB9D-475C-839A-CFE0731FD73E}" type="presParOf" srcId="{B0543563-84C7-48E2-A1D0-1B49CF691FF3}" destId="{B69231EB-7974-43D4-B0CF-6FCFDCBDB118}" srcOrd="0" destOrd="0" presId="urn:microsoft.com/office/officeart/2005/8/layout/hierarchy4"/>
    <dgm:cxn modelId="{00E2ABC9-A31E-4AEF-A4E9-D7D0DDC69FE5}" type="presParOf" srcId="{B0543563-84C7-48E2-A1D0-1B49CF691FF3}" destId="{E8057163-14D3-4719-9C2D-6E28ED228D2D}" srcOrd="1" destOrd="0" presId="urn:microsoft.com/office/officeart/2005/8/layout/hierarchy4"/>
    <dgm:cxn modelId="{98CF769F-AB69-4894-A7BA-07118496CE08}" type="presParOf" srcId="{B0543563-84C7-48E2-A1D0-1B49CF691FF3}" destId="{026EE648-E941-4B9F-81EE-5CB8853AAB00}" srcOrd="2" destOrd="0" presId="urn:microsoft.com/office/officeart/2005/8/layout/hierarchy4"/>
    <dgm:cxn modelId="{890E346F-099E-47B4-A6D4-289315E1A84D}" type="presParOf" srcId="{026EE648-E941-4B9F-81EE-5CB8853AAB00}" destId="{D8727CA9-E3B8-48FF-8ADC-D8A97BA8D716}" srcOrd="0" destOrd="0" presId="urn:microsoft.com/office/officeart/2005/8/layout/hierarchy4"/>
    <dgm:cxn modelId="{E2F50259-25DA-499E-A7B1-ECA260F44370}" type="presParOf" srcId="{D8727CA9-E3B8-48FF-8ADC-D8A97BA8D716}" destId="{776A64A0-ACC9-4C74-862A-15FD9E42C8DA}" srcOrd="0" destOrd="0" presId="urn:microsoft.com/office/officeart/2005/8/layout/hierarchy4"/>
    <dgm:cxn modelId="{80C94AE2-18F4-468B-8316-F67118A9F5D0}" type="presParOf" srcId="{D8727CA9-E3B8-48FF-8ADC-D8A97BA8D716}" destId="{F4B13131-D95B-48FB-A569-8EBC8D596708}" srcOrd="1" destOrd="0" presId="urn:microsoft.com/office/officeart/2005/8/layout/hierarchy4"/>
    <dgm:cxn modelId="{C2845931-4252-403B-B186-571A2163C369}" type="presParOf" srcId="{D8727CA9-E3B8-48FF-8ADC-D8A97BA8D716}" destId="{C0BA9FA0-D27D-4CEE-A5FF-CE664AD1317F}" srcOrd="2" destOrd="0" presId="urn:microsoft.com/office/officeart/2005/8/layout/hierarchy4"/>
    <dgm:cxn modelId="{1C1A5F40-8101-40C4-8616-960CFAA07BF5}" type="presParOf" srcId="{C0BA9FA0-D27D-4CEE-A5FF-CE664AD1317F}" destId="{CF326EE6-8895-4F7E-A2BA-94E41B308ED6}" srcOrd="0" destOrd="0" presId="urn:microsoft.com/office/officeart/2005/8/layout/hierarchy4"/>
    <dgm:cxn modelId="{4534667A-3E55-4F2E-98C3-A2F0FCCA9CAC}" type="presParOf" srcId="{CF326EE6-8895-4F7E-A2BA-94E41B308ED6}" destId="{766C40C5-0483-4405-BE23-082E46802EDE}" srcOrd="0" destOrd="0" presId="urn:microsoft.com/office/officeart/2005/8/layout/hierarchy4"/>
    <dgm:cxn modelId="{14975311-1765-43FE-AD31-44360543E87D}" type="presParOf" srcId="{CF326EE6-8895-4F7E-A2BA-94E41B308ED6}" destId="{A83BAD1A-D18C-40CA-B68D-1741155A87D4}" srcOrd="1" destOrd="0" presId="urn:microsoft.com/office/officeart/2005/8/layout/hierarchy4"/>
    <dgm:cxn modelId="{F3271288-8D30-4AA1-95CE-1E880ED3F500}" type="presParOf" srcId="{026EE648-E941-4B9F-81EE-5CB8853AAB00}" destId="{01548809-B933-46E1-A969-EAC9191E9FCE}" srcOrd="1" destOrd="0" presId="urn:microsoft.com/office/officeart/2005/8/layout/hierarchy4"/>
    <dgm:cxn modelId="{08FBF93B-D4CD-4509-837C-05B0968D6788}" type="presParOf" srcId="{026EE648-E941-4B9F-81EE-5CB8853AAB00}" destId="{28156825-73F6-4649-B386-1385DAA96AC2}" srcOrd="2" destOrd="0" presId="urn:microsoft.com/office/officeart/2005/8/layout/hierarchy4"/>
    <dgm:cxn modelId="{EA5586E2-D26B-4A9A-A3EC-02B035806349}" type="presParOf" srcId="{28156825-73F6-4649-B386-1385DAA96AC2}" destId="{97D50AF8-BFA5-43E6-BAC3-93FDC4591C67}" srcOrd="0" destOrd="0" presId="urn:microsoft.com/office/officeart/2005/8/layout/hierarchy4"/>
    <dgm:cxn modelId="{16B0521B-DB75-4FF8-A320-0A99CA79C3A1}" type="presParOf" srcId="{28156825-73F6-4649-B386-1385DAA96AC2}" destId="{144BDB2C-EFA4-41E4-A621-531841C3ED9F}" srcOrd="1" destOrd="0" presId="urn:microsoft.com/office/officeart/2005/8/layout/hierarchy4"/>
    <dgm:cxn modelId="{FCCDC115-F1DD-4B4D-9FFE-54E798C51F8C}" type="presParOf" srcId="{28156825-73F6-4649-B386-1385DAA96AC2}" destId="{A84A5104-DD22-469D-B77C-2690C5C7A075}" srcOrd="2" destOrd="0" presId="urn:microsoft.com/office/officeart/2005/8/layout/hierarchy4"/>
    <dgm:cxn modelId="{ED2A25B9-75E6-4008-AF05-08A74126E4D7}" type="presParOf" srcId="{A84A5104-DD22-469D-B77C-2690C5C7A075}" destId="{9873B37E-9BE5-4846-B214-D18DFEED6C3F}" srcOrd="0" destOrd="0" presId="urn:microsoft.com/office/officeart/2005/8/layout/hierarchy4"/>
    <dgm:cxn modelId="{D414456A-F36D-487A-BE41-74FE716FA457}" type="presParOf" srcId="{9873B37E-9BE5-4846-B214-D18DFEED6C3F}" destId="{6D81BA2C-51FD-4FE6-ABF3-2861456CF5C9}" srcOrd="0" destOrd="0" presId="urn:microsoft.com/office/officeart/2005/8/layout/hierarchy4"/>
    <dgm:cxn modelId="{3668D1C5-8F56-4F31-A8E2-174C04EA966D}" type="presParOf" srcId="{9873B37E-9BE5-4846-B214-D18DFEED6C3F}" destId="{57B3C255-B736-48DF-BEA3-6D9305CB54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BAB6C-EC25-4C3C-8143-71C6881F9EFF}" type="doc">
      <dgm:prSet loTypeId="urn:microsoft.com/office/officeart/2005/8/layout/h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01A8D8C-28F9-4C8E-81C9-E376E61666A7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anose="020B0606020202030204" pitchFamily="34" charset="0"/>
            </a:rPr>
            <a:t>Бюджет (из расчета на 1 среднюю МО) в разрезе видов оказываемой помощи:</a:t>
          </a:r>
        </a:p>
      </dgm:t>
    </dgm:pt>
    <dgm:pt modelId="{00733B2A-57B7-4B82-9B37-B9896A8B29E1}" type="parTrans" cxnId="{43135507-ABAB-414E-BDBA-29A2FCDE76CA}">
      <dgm:prSet/>
      <dgm:spPr/>
      <dgm:t>
        <a:bodyPr/>
        <a:lstStyle/>
        <a:p>
          <a:endParaRPr lang="ru-RU" sz="1400" b="1"/>
        </a:p>
      </dgm:t>
    </dgm:pt>
    <dgm:pt modelId="{DD9691D9-D124-47E2-A0F1-2EB5E3B939D8}" type="sibTrans" cxnId="{43135507-ABAB-414E-BDBA-29A2FCDE76CA}">
      <dgm:prSet/>
      <dgm:spPr/>
      <dgm:t>
        <a:bodyPr/>
        <a:lstStyle/>
        <a:p>
          <a:endParaRPr lang="ru-RU" sz="1400" b="1"/>
        </a:p>
      </dgm:t>
    </dgm:pt>
    <dgm:pt modelId="{89770C0B-285B-4CA4-B7E0-DD30360CEAC0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</a:rPr>
            <a:t>ПМСП </a:t>
          </a:r>
        </a:p>
        <a:p>
          <a:r>
            <a:rPr lang="kk-KZ" sz="1400" b="1" dirty="0">
              <a:solidFill>
                <a:schemeClr val="tx1"/>
              </a:solidFill>
            </a:rPr>
            <a:t> </a:t>
          </a:r>
          <a:r>
            <a:rPr lang="kk-KZ" sz="1400" b="1" dirty="0" smtClean="0">
              <a:solidFill>
                <a:schemeClr val="tx1"/>
              </a:solidFill>
            </a:rPr>
            <a:t>около 3 010 </a:t>
          </a:r>
          <a:r>
            <a:rPr lang="kk-KZ" sz="1400" b="1" dirty="0">
              <a:solidFill>
                <a:schemeClr val="tx1"/>
              </a:solidFill>
            </a:rPr>
            <a:t>тыс</a:t>
          </a:r>
          <a:r>
            <a:rPr lang="ru-RU" sz="1400" b="1" dirty="0">
              <a:solidFill>
                <a:schemeClr val="tx1"/>
              </a:solidFill>
            </a:rPr>
            <a:t>. тенге                               </a:t>
          </a:r>
          <a:r>
            <a:rPr lang="ru-RU" sz="1400" b="1" i="1" dirty="0">
              <a:solidFill>
                <a:schemeClr val="tx1"/>
              </a:solidFill>
            </a:rPr>
            <a:t>(всего 240 шт. </a:t>
          </a:r>
          <a:r>
            <a:rPr lang="ru-RU" sz="1400" b="1" i="1" dirty="0" err="1">
              <a:solidFill>
                <a:schemeClr val="tx1"/>
              </a:solidFill>
            </a:rPr>
            <a:t>ед</a:t>
          </a:r>
          <a:r>
            <a:rPr lang="ru-RU" sz="1400" b="1" i="1" dirty="0">
              <a:solidFill>
                <a:schemeClr val="tx1"/>
              </a:solidFill>
            </a:rPr>
            <a:t>, из них </a:t>
          </a:r>
          <a:r>
            <a:rPr lang="ru-RU" sz="1400" b="1" i="1" dirty="0" smtClean="0">
              <a:solidFill>
                <a:schemeClr val="tx1"/>
              </a:solidFill>
            </a:rPr>
            <a:t>80 </a:t>
          </a:r>
          <a:r>
            <a:rPr lang="ru-RU" sz="1400" b="1" i="1" dirty="0">
              <a:solidFill>
                <a:schemeClr val="tx1"/>
              </a:solidFill>
            </a:rPr>
            <a:t>ед. врачей, 160 ед. СМР)</a:t>
          </a:r>
          <a:endParaRPr lang="ru-RU" sz="1400" b="1" dirty="0">
            <a:solidFill>
              <a:schemeClr val="tx1"/>
            </a:solidFill>
          </a:endParaRPr>
        </a:p>
      </dgm:t>
    </dgm:pt>
    <dgm:pt modelId="{654BFB3A-C8C6-4F32-8366-C6B3F6CD0C63}" type="parTrans" cxnId="{2AF5D07D-5AFC-4FDA-B443-B7A823966D2F}">
      <dgm:prSet/>
      <dgm:spPr/>
      <dgm:t>
        <a:bodyPr/>
        <a:lstStyle/>
        <a:p>
          <a:endParaRPr lang="ru-RU" sz="1400" b="1"/>
        </a:p>
      </dgm:t>
    </dgm:pt>
    <dgm:pt modelId="{2D8A4682-34D8-4E56-93A9-781C38155FE5}" type="sibTrans" cxnId="{2AF5D07D-5AFC-4FDA-B443-B7A823966D2F}">
      <dgm:prSet/>
      <dgm:spPr/>
      <dgm:t>
        <a:bodyPr/>
        <a:lstStyle/>
        <a:p>
          <a:endParaRPr lang="ru-RU" sz="1400" b="1"/>
        </a:p>
      </dgm:t>
    </dgm:pt>
    <dgm:pt modelId="{D4FBAC5D-42CE-4F01-935E-504570D5D75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Стационар  </a:t>
          </a:r>
        </a:p>
        <a:p>
          <a:r>
            <a:rPr lang="ru-RU" sz="1400" b="1" dirty="0" smtClean="0">
              <a:solidFill>
                <a:schemeClr val="tx1"/>
              </a:solidFill>
            </a:rPr>
            <a:t>около 6 125 </a:t>
          </a:r>
          <a:r>
            <a:rPr lang="kk-KZ" sz="1400" b="1" dirty="0">
              <a:solidFill>
                <a:schemeClr val="tx1"/>
              </a:solidFill>
            </a:rPr>
            <a:t>тыс</a:t>
          </a:r>
          <a:r>
            <a:rPr lang="ru-RU" sz="1400" b="1" dirty="0">
              <a:solidFill>
                <a:schemeClr val="tx1"/>
              </a:solidFill>
            </a:rPr>
            <a:t>. тенге                               </a:t>
          </a:r>
          <a:r>
            <a:rPr lang="ru-RU" sz="1400" b="1" i="1" dirty="0">
              <a:solidFill>
                <a:schemeClr val="tx1"/>
              </a:solidFill>
            </a:rPr>
            <a:t>(всего </a:t>
          </a:r>
          <a:r>
            <a:rPr lang="ru-RU" sz="1400" b="1" i="1" dirty="0" smtClean="0">
              <a:solidFill>
                <a:schemeClr val="tx1"/>
              </a:solidFill>
            </a:rPr>
            <a:t>360 </a:t>
          </a:r>
          <a:r>
            <a:rPr lang="ru-RU" sz="1400" b="1" i="1" dirty="0">
              <a:solidFill>
                <a:schemeClr val="tx1"/>
              </a:solidFill>
            </a:rPr>
            <a:t>шт. ед, из них </a:t>
          </a:r>
          <a:r>
            <a:rPr lang="ru-RU" sz="1400" b="1" i="1" dirty="0" smtClean="0">
              <a:solidFill>
                <a:schemeClr val="tx1"/>
              </a:solidFill>
            </a:rPr>
            <a:t>120 </a:t>
          </a:r>
          <a:r>
            <a:rPr lang="ru-RU" sz="1400" b="1" i="1" dirty="0">
              <a:solidFill>
                <a:schemeClr val="tx1"/>
              </a:solidFill>
            </a:rPr>
            <a:t>ед. врачей, </a:t>
          </a:r>
          <a:r>
            <a:rPr lang="ru-RU" sz="1400" b="1" i="1" dirty="0" smtClean="0">
              <a:solidFill>
                <a:schemeClr val="tx1"/>
              </a:solidFill>
            </a:rPr>
            <a:t>240 </a:t>
          </a:r>
          <a:r>
            <a:rPr lang="ru-RU" sz="1400" b="1" i="1" dirty="0">
              <a:solidFill>
                <a:schemeClr val="tx1"/>
              </a:solidFill>
            </a:rPr>
            <a:t>ед. СМР)</a:t>
          </a:r>
          <a:endParaRPr lang="ru-RU" sz="1400" b="1" dirty="0">
            <a:solidFill>
              <a:schemeClr val="tx1"/>
            </a:solidFill>
          </a:endParaRPr>
        </a:p>
      </dgm:t>
    </dgm:pt>
    <dgm:pt modelId="{9F5AF5BB-3059-4F87-86C7-A1C5156F2CAE}" type="parTrans" cxnId="{03718E84-1654-433A-BAE7-00B5C74A8BA4}">
      <dgm:prSet/>
      <dgm:spPr/>
      <dgm:t>
        <a:bodyPr/>
        <a:lstStyle/>
        <a:p>
          <a:endParaRPr lang="ru-RU" sz="1400" b="1"/>
        </a:p>
      </dgm:t>
    </dgm:pt>
    <dgm:pt modelId="{6CFDA48D-B686-420B-AD50-CD0BAB9F986F}" type="sibTrans" cxnId="{03718E84-1654-433A-BAE7-00B5C74A8BA4}">
      <dgm:prSet/>
      <dgm:spPr/>
      <dgm:t>
        <a:bodyPr/>
        <a:lstStyle/>
        <a:p>
          <a:endParaRPr lang="ru-RU" sz="1400" b="1"/>
        </a:p>
      </dgm:t>
    </dgm:pt>
    <dgm:pt modelId="{96F5EB70-7448-4F7C-AFF8-51EB721D45FE}" type="pres">
      <dgm:prSet presAssocID="{2A0BAB6C-EC25-4C3C-8143-71C6881F9E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5F5FA-DC85-48D3-9E07-6A4432082B78}" type="pres">
      <dgm:prSet presAssocID="{D01A8D8C-28F9-4C8E-81C9-E376E61666A7}" presName="roof" presStyleLbl="dkBgShp" presStyleIdx="0" presStyleCnt="2" custLinFactNeighborX="-1402" custLinFactNeighborY="-59275"/>
      <dgm:spPr/>
      <dgm:t>
        <a:bodyPr/>
        <a:lstStyle/>
        <a:p>
          <a:endParaRPr lang="ru-RU"/>
        </a:p>
      </dgm:t>
    </dgm:pt>
    <dgm:pt modelId="{CDFF44DD-E1DD-470A-9035-DB5A574A0CF5}" type="pres">
      <dgm:prSet presAssocID="{D01A8D8C-28F9-4C8E-81C9-E376E61666A7}" presName="pillars" presStyleCnt="0"/>
      <dgm:spPr/>
    </dgm:pt>
    <dgm:pt modelId="{BAD08318-E364-49C4-AEEA-AD1D0DBB3EEB}" type="pres">
      <dgm:prSet presAssocID="{D01A8D8C-28F9-4C8E-81C9-E376E61666A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F4901-BC4A-4D0E-8491-B78A9B949939}" type="pres">
      <dgm:prSet presAssocID="{D4FBAC5D-42CE-4F01-935E-504570D5D75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DAB08-1466-4552-86F4-92008E85D6AD}" type="pres">
      <dgm:prSet presAssocID="{D01A8D8C-28F9-4C8E-81C9-E376E61666A7}" presName="base" presStyleLbl="dkBgShp" presStyleIdx="1" presStyleCnt="2"/>
      <dgm:spPr/>
    </dgm:pt>
  </dgm:ptLst>
  <dgm:cxnLst>
    <dgm:cxn modelId="{E7CE8C11-5401-4932-A565-6E3B5E8FA70F}" type="presOf" srcId="{D4FBAC5D-42CE-4F01-935E-504570D5D754}" destId="{529F4901-BC4A-4D0E-8491-B78A9B949939}" srcOrd="0" destOrd="0" presId="urn:microsoft.com/office/officeart/2005/8/layout/hList3"/>
    <dgm:cxn modelId="{2AF5D07D-5AFC-4FDA-B443-B7A823966D2F}" srcId="{D01A8D8C-28F9-4C8E-81C9-E376E61666A7}" destId="{89770C0B-285B-4CA4-B7E0-DD30360CEAC0}" srcOrd="0" destOrd="0" parTransId="{654BFB3A-C8C6-4F32-8366-C6B3F6CD0C63}" sibTransId="{2D8A4682-34D8-4E56-93A9-781C38155FE5}"/>
    <dgm:cxn modelId="{FF607287-E912-4EFE-8B8E-7F01E52EFBB3}" type="presOf" srcId="{2A0BAB6C-EC25-4C3C-8143-71C6881F9EFF}" destId="{96F5EB70-7448-4F7C-AFF8-51EB721D45FE}" srcOrd="0" destOrd="0" presId="urn:microsoft.com/office/officeart/2005/8/layout/hList3"/>
    <dgm:cxn modelId="{7EA85B93-B53E-4893-A178-D7D9B73F8916}" type="presOf" srcId="{89770C0B-285B-4CA4-B7E0-DD30360CEAC0}" destId="{BAD08318-E364-49C4-AEEA-AD1D0DBB3EEB}" srcOrd="0" destOrd="0" presId="urn:microsoft.com/office/officeart/2005/8/layout/hList3"/>
    <dgm:cxn modelId="{854FDCAC-0B76-4F69-9BA1-24F850F59FC9}" type="presOf" srcId="{D01A8D8C-28F9-4C8E-81C9-E376E61666A7}" destId="{2EC5F5FA-DC85-48D3-9E07-6A4432082B78}" srcOrd="0" destOrd="0" presId="urn:microsoft.com/office/officeart/2005/8/layout/hList3"/>
    <dgm:cxn modelId="{03718E84-1654-433A-BAE7-00B5C74A8BA4}" srcId="{D01A8D8C-28F9-4C8E-81C9-E376E61666A7}" destId="{D4FBAC5D-42CE-4F01-935E-504570D5D754}" srcOrd="1" destOrd="0" parTransId="{9F5AF5BB-3059-4F87-86C7-A1C5156F2CAE}" sibTransId="{6CFDA48D-B686-420B-AD50-CD0BAB9F986F}"/>
    <dgm:cxn modelId="{43135507-ABAB-414E-BDBA-29A2FCDE76CA}" srcId="{2A0BAB6C-EC25-4C3C-8143-71C6881F9EFF}" destId="{D01A8D8C-28F9-4C8E-81C9-E376E61666A7}" srcOrd="0" destOrd="0" parTransId="{00733B2A-57B7-4B82-9B37-B9896A8B29E1}" sibTransId="{DD9691D9-D124-47E2-A0F1-2EB5E3B939D8}"/>
    <dgm:cxn modelId="{90D306F5-28D1-40E2-ABF5-2D7ED60005E5}" type="presParOf" srcId="{96F5EB70-7448-4F7C-AFF8-51EB721D45FE}" destId="{2EC5F5FA-DC85-48D3-9E07-6A4432082B78}" srcOrd="0" destOrd="0" presId="urn:microsoft.com/office/officeart/2005/8/layout/hList3"/>
    <dgm:cxn modelId="{C3012F14-9EC0-4639-AB6B-76A73F8D38B7}" type="presParOf" srcId="{96F5EB70-7448-4F7C-AFF8-51EB721D45FE}" destId="{CDFF44DD-E1DD-470A-9035-DB5A574A0CF5}" srcOrd="1" destOrd="0" presId="urn:microsoft.com/office/officeart/2005/8/layout/hList3"/>
    <dgm:cxn modelId="{9FA0E24E-D4C2-493D-86FD-2E6EABFA5F4C}" type="presParOf" srcId="{CDFF44DD-E1DD-470A-9035-DB5A574A0CF5}" destId="{BAD08318-E364-49C4-AEEA-AD1D0DBB3EEB}" srcOrd="0" destOrd="0" presId="urn:microsoft.com/office/officeart/2005/8/layout/hList3"/>
    <dgm:cxn modelId="{648CD270-2837-4B01-9EEC-009A184F2409}" type="presParOf" srcId="{CDFF44DD-E1DD-470A-9035-DB5A574A0CF5}" destId="{529F4901-BC4A-4D0E-8491-B78A9B949939}" srcOrd="1" destOrd="0" presId="urn:microsoft.com/office/officeart/2005/8/layout/hList3"/>
    <dgm:cxn modelId="{91E21726-558C-486E-9273-DD050748E829}" type="presParOf" srcId="{96F5EB70-7448-4F7C-AFF8-51EB721D45FE}" destId="{881DAB08-1466-4552-86F4-92008E85D6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C7BB9-A018-4AFA-851D-6313937BA975}">
      <dsp:nvSpPr>
        <dsp:cNvPr id="0" name=""/>
        <dsp:cNvSpPr/>
      </dsp:nvSpPr>
      <dsp:spPr>
        <a:xfrm rot="5400000">
          <a:off x="6717008" y="-2866309"/>
          <a:ext cx="751037" cy="6675319"/>
        </a:xfrm>
        <a:prstGeom prst="round2Same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0" i="0" u="none" strike="noStrike" kern="1200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…поручаю разработать и внедрить систему юридической и финансовой защиты и ответственности медицинских работников, включая гарантирование профессиональной деятельности</a:t>
          </a:r>
          <a:endParaRPr lang="ru-RU" sz="1200" kern="1200" dirty="0">
            <a:latin typeface="Palatino Linotype" panose="02040502050505030304" pitchFamily="18" charset="0"/>
          </a:endParaRPr>
        </a:p>
      </dsp:txBody>
      <dsp:txXfrm rot="-5400000">
        <a:off x="3754868" y="132494"/>
        <a:ext cx="6638656" cy="677711"/>
      </dsp:txXfrm>
    </dsp:sp>
    <dsp:sp modelId="{0E4B1A29-0470-460C-B050-07E8D6495DE4}">
      <dsp:nvSpPr>
        <dsp:cNvPr id="0" name=""/>
        <dsp:cNvSpPr/>
      </dsp:nvSpPr>
      <dsp:spPr>
        <a:xfrm>
          <a:off x="0" y="1951"/>
          <a:ext cx="3754867" cy="93879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Выступление Главы государства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К. Токаева на третьем заседании Национального совета общественного доверия 27.05.2020г.</a:t>
          </a:r>
          <a:endParaRPr lang="ru-RU" sz="12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45828" y="47779"/>
        <a:ext cx="3663211" cy="847141"/>
      </dsp:txXfrm>
    </dsp:sp>
    <dsp:sp modelId="{7A0120AF-72A7-4532-9938-2D58E5FF2DDD}">
      <dsp:nvSpPr>
        <dsp:cNvPr id="0" name=""/>
        <dsp:cNvSpPr/>
      </dsp:nvSpPr>
      <dsp:spPr>
        <a:xfrm rot="5400000">
          <a:off x="6717008" y="-1880572"/>
          <a:ext cx="751037" cy="667531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0" i="0" kern="1200" dirty="0"/>
            <a:t>… </a:t>
          </a:r>
          <a:r>
            <a:rPr lang="ru-RU" sz="1200" b="0" i="0" u="none" strike="noStrike" kern="1200" cap="none" dirty="0">
              <a:latin typeface="Palatino Linotype" panose="02040502050505030304" pitchFamily="18" charset="0"/>
              <a:ea typeface="Palatino Linotype"/>
              <a:cs typeface="Palatino Linotype"/>
            </a:rPr>
            <a:t>необходимо последовательно </a:t>
          </a:r>
          <a:r>
            <a:rPr lang="ru-RU" sz="1200" b="1" i="0" u="none" strike="noStrike" kern="1200" cap="none" dirty="0">
              <a:latin typeface="Palatino Linotype" panose="02040502050505030304" pitchFamily="18" charset="0"/>
              <a:ea typeface="Palatino Linotype"/>
              <a:cs typeface="Palatino Linotype"/>
            </a:rPr>
            <a:t>укреплять правовую и социальную защиту медицинских работников</a:t>
          </a:r>
          <a:r>
            <a:rPr lang="ru-RU" sz="1200" b="0" i="0" u="none" strike="noStrike" kern="1200" cap="none" dirty="0">
              <a:latin typeface="Palatino Linotype" panose="02040502050505030304" pitchFamily="18" charset="0"/>
              <a:ea typeface="Palatino Linotype"/>
              <a:cs typeface="Palatino Linotype"/>
            </a:rPr>
            <a:t>. По моему поручению до конца года будет запущена система страхования профессиональной ответственности медицинских работников</a:t>
          </a:r>
        </a:p>
      </dsp:txBody>
      <dsp:txXfrm rot="-5400000">
        <a:off x="3754868" y="1118231"/>
        <a:ext cx="6638656" cy="677711"/>
      </dsp:txXfrm>
    </dsp:sp>
    <dsp:sp modelId="{10FA9615-AF8E-4425-AE73-B27795559839}">
      <dsp:nvSpPr>
        <dsp:cNvPr id="0" name=""/>
        <dsp:cNvSpPr/>
      </dsp:nvSpPr>
      <dsp:spPr>
        <a:xfrm>
          <a:off x="0" y="987688"/>
          <a:ext cx="3754867" cy="93879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Выступление Главы государства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К. Токаева на </a:t>
          </a:r>
          <a:r>
            <a:rPr lang="ru-RU" sz="1200" b="1" i="0" kern="1200" smtClean="0">
              <a:solidFill>
                <a:schemeClr val="tx1"/>
              </a:solidFill>
              <a:latin typeface="Palatino Linotype" panose="02040502050505030304" pitchFamily="18" charset="0"/>
            </a:rPr>
            <a:t>церемонии открытия мемориала «Алтын жүрек»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18.06.2021г.</a:t>
          </a:r>
          <a:endParaRPr lang="ru-RU" sz="12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45828" y="1033516"/>
        <a:ext cx="3663211" cy="847141"/>
      </dsp:txXfrm>
    </dsp:sp>
    <dsp:sp modelId="{29A12540-1BD5-49F8-ADC4-1858BB565502}">
      <dsp:nvSpPr>
        <dsp:cNvPr id="0" name=""/>
        <dsp:cNvSpPr/>
      </dsp:nvSpPr>
      <dsp:spPr>
        <a:xfrm rot="5400000">
          <a:off x="6717008" y="-894835"/>
          <a:ext cx="751037" cy="6675319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i="0" u="none" strike="noStrike" kern="1200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п. </a:t>
          </a:r>
          <a:r>
            <a:rPr lang="ru-RU" sz="1200" b="1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44. </a:t>
          </a:r>
          <a:r>
            <a:rPr lang="ru-RU" sz="1200" b="1" i="0" u="none" strike="noStrike" kern="1200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Плана мероприятий ГПРЗ: </a:t>
          </a:r>
          <a:r>
            <a:rPr lang="ru-RU" sz="1200" b="0" i="0" u="none" strike="noStrike" kern="1200" cap="none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Поэтапное внедрение страхования профессиональной ответственности медицинских работников и субъектов здравоохранения в первом полугодии 2021 года</a:t>
          </a:r>
          <a:endParaRPr lang="ru-RU" sz="1200" kern="1200" dirty="0">
            <a:latin typeface="Palatino Linotype" panose="02040502050505030304" pitchFamily="18" charset="0"/>
          </a:endParaRPr>
        </a:p>
      </dsp:txBody>
      <dsp:txXfrm rot="-5400000">
        <a:off x="3754868" y="2103968"/>
        <a:ext cx="6638656" cy="677711"/>
      </dsp:txXfrm>
    </dsp:sp>
    <dsp:sp modelId="{2B5E4625-ED6A-42A7-9A7C-934A88159B18}">
      <dsp:nvSpPr>
        <dsp:cNvPr id="0" name=""/>
        <dsp:cNvSpPr/>
      </dsp:nvSpPr>
      <dsp:spPr>
        <a:xfrm>
          <a:off x="0" y="1973425"/>
          <a:ext cx="3754867" cy="93879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Государственная программа развития здравоохранения Республики Казахстан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rPr>
            <a:t>на 2020-2025 годы </a:t>
          </a:r>
          <a:endParaRPr lang="ru-RU" sz="12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45828" y="2019253"/>
        <a:ext cx="3663211" cy="847141"/>
      </dsp:txXfrm>
    </dsp:sp>
    <dsp:sp modelId="{F5C364CC-F5EA-4CF7-8ABC-8F66C738503C}">
      <dsp:nvSpPr>
        <dsp:cNvPr id="0" name=""/>
        <dsp:cNvSpPr/>
      </dsp:nvSpPr>
      <dsp:spPr>
        <a:xfrm rot="5400000">
          <a:off x="6717008" y="90901"/>
          <a:ext cx="751037" cy="6675319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latin typeface="Palatino Linotype" panose="02040502050505030304" pitchFamily="18" charset="0"/>
            </a:rPr>
            <a:t>  п. 93. </a:t>
          </a:r>
          <a:r>
            <a:rPr lang="ru-RU" sz="1200" b="0" kern="1200" dirty="0" smtClean="0">
              <a:latin typeface="Palatino Linotype" panose="02040502050505030304" pitchFamily="18" charset="0"/>
            </a:rPr>
            <a:t>Законодательное </a:t>
          </a:r>
          <a:r>
            <a:rPr lang="ru-RU" sz="1200" b="1" kern="1200" dirty="0" smtClean="0">
              <a:latin typeface="Palatino Linotype" panose="02040502050505030304" pitchFamily="18" charset="0"/>
            </a:rPr>
            <a:t>закрепление статуса </a:t>
          </a:r>
          <a:r>
            <a:rPr lang="ru-RU" sz="1200" b="0" kern="1200" dirty="0" smtClean="0">
              <a:latin typeface="Palatino Linotype" panose="02040502050505030304" pitchFamily="18" charset="0"/>
            </a:rPr>
            <a:t>врачебной профессии, </a:t>
          </a:r>
          <a:r>
            <a:rPr lang="ru-RU" sz="1200" b="0" i="1" kern="1200" dirty="0" smtClean="0">
              <a:latin typeface="Palatino Linotype" panose="02040502050505030304" pitchFamily="18" charset="0"/>
            </a:rPr>
            <a:t>усиление защиты</a:t>
          </a:r>
          <a:r>
            <a:rPr lang="ru-RU" sz="1200" b="0" kern="1200" dirty="0" smtClean="0">
              <a:latin typeface="Palatino Linotype" panose="02040502050505030304" pitchFamily="18" charset="0"/>
            </a:rPr>
            <a:t> и </a:t>
          </a:r>
          <a:r>
            <a:rPr lang="ru-RU" sz="1200" b="1" kern="1200" dirty="0" smtClean="0">
              <a:latin typeface="Palatino Linotype" panose="02040502050505030304" pitchFamily="18" charset="0"/>
            </a:rPr>
            <a:t>поддержки</a:t>
          </a:r>
          <a:r>
            <a:rPr lang="ru-RU" sz="1200" b="0" kern="1200" dirty="0" smtClean="0">
              <a:latin typeface="Palatino Linotype" panose="02040502050505030304" pitchFamily="18" charset="0"/>
            </a:rPr>
            <a:t> медицинских работников</a:t>
          </a:r>
          <a:endParaRPr lang="ru-RU" sz="1200" b="0" kern="1200" dirty="0">
            <a:latin typeface="Palatino Linotype" panose="02040502050505030304" pitchFamily="18" charset="0"/>
          </a:endParaRPr>
        </a:p>
      </dsp:txBody>
      <dsp:txXfrm rot="-5400000">
        <a:off x="3754868" y="3089705"/>
        <a:ext cx="6638656" cy="677711"/>
      </dsp:txXfrm>
    </dsp:sp>
    <dsp:sp modelId="{A462A551-BED2-46E5-A42E-A91BFE086843}">
      <dsp:nvSpPr>
        <dsp:cNvPr id="0" name=""/>
        <dsp:cNvSpPr/>
      </dsp:nvSpPr>
      <dsp:spPr>
        <a:xfrm>
          <a:off x="0" y="2959162"/>
          <a:ext cx="3754867" cy="93879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Palatino Linotype" panose="02040502050505030304" pitchFamily="18" charset="0"/>
            </a:rPr>
            <a:t>Предвыборная программа Главы государства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К.Токаева</a:t>
          </a:r>
          <a:r>
            <a:rPr lang="ru-RU" sz="1200" b="1" kern="1200" dirty="0" smtClean="0">
              <a:latin typeface="Palatino Linotype" panose="02040502050505030304" pitchFamily="18" charset="0"/>
            </a:rPr>
            <a:t> «Справедливый Казахстан  - для всех и для каждого. Сейчас и навсегда».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Palatino Linotype" panose="02040502050505030304" pitchFamily="18" charset="0"/>
            </a:rPr>
            <a:t>Указ Президента РК №2 от 26.11.2022г.</a:t>
          </a:r>
          <a:endParaRPr lang="ru-RU" sz="1200" b="1" kern="1200" dirty="0">
            <a:latin typeface="Palatino Linotype" panose="02040502050505030304" pitchFamily="18" charset="0"/>
          </a:endParaRPr>
        </a:p>
      </dsp:txBody>
      <dsp:txXfrm>
        <a:off x="45828" y="3004990"/>
        <a:ext cx="3663211" cy="847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231EB-7974-43D4-B0CF-6FCFDCBDB118}">
      <dsp:nvSpPr>
        <dsp:cNvPr id="0" name=""/>
        <dsp:cNvSpPr/>
      </dsp:nvSpPr>
      <dsp:spPr>
        <a:xfrm>
          <a:off x="3660" y="1926"/>
          <a:ext cx="5168213" cy="815205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При страховании профессиональной ответственности медицинских работников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27537" y="25803"/>
        <a:ext cx="5120459" cy="767451"/>
      </dsp:txXfrm>
    </dsp:sp>
    <dsp:sp modelId="{776A64A0-ACC9-4C74-862A-15FD9E42C8DA}">
      <dsp:nvSpPr>
        <dsp:cNvPr id="0" name=""/>
        <dsp:cNvSpPr/>
      </dsp:nvSpPr>
      <dsp:spPr>
        <a:xfrm>
          <a:off x="23527" y="906995"/>
          <a:ext cx="3555183" cy="81520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с применением базовой тарифной ставки планируемый бюджет состав</a:t>
          </a:r>
          <a:r>
            <a:rPr lang="kk-KZ" sz="1200" b="1" kern="1200" dirty="0">
              <a:solidFill>
                <a:schemeClr val="tx1"/>
              </a:solidFill>
            </a:rPr>
            <a:t>ит</a:t>
          </a:r>
          <a:r>
            <a:rPr lang="ru-RU" sz="1200" b="1" kern="1200" dirty="0">
              <a:solidFill>
                <a:schemeClr val="tx1"/>
              </a:solidFill>
            </a:rPr>
            <a:t> </a:t>
          </a:r>
        </a:p>
      </dsp:txBody>
      <dsp:txXfrm>
        <a:off x="47404" y="930872"/>
        <a:ext cx="3507429" cy="767451"/>
      </dsp:txXfrm>
    </dsp:sp>
    <dsp:sp modelId="{766C40C5-0483-4405-BE23-082E46802EDE}">
      <dsp:nvSpPr>
        <dsp:cNvPr id="0" name=""/>
        <dsp:cNvSpPr/>
      </dsp:nvSpPr>
      <dsp:spPr>
        <a:xfrm>
          <a:off x="8704" y="1812065"/>
          <a:ext cx="3584830" cy="81520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с применением минимальной тарифной ставки </a:t>
          </a:r>
        </a:p>
      </dsp:txBody>
      <dsp:txXfrm>
        <a:off x="32581" y="1835942"/>
        <a:ext cx="3537076" cy="767451"/>
      </dsp:txXfrm>
    </dsp:sp>
    <dsp:sp modelId="{97D50AF8-BFA5-43E6-BAC3-93FDC4591C67}">
      <dsp:nvSpPr>
        <dsp:cNvPr id="0" name=""/>
        <dsp:cNvSpPr/>
      </dsp:nvSpPr>
      <dsp:spPr>
        <a:xfrm>
          <a:off x="3741694" y="906995"/>
          <a:ext cx="1417228" cy="81520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11,6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>
              <a:solidFill>
                <a:schemeClr val="tx1"/>
              </a:solidFill>
            </a:rPr>
            <a:t>млрд. тенге</a:t>
          </a:r>
        </a:p>
      </dsp:txBody>
      <dsp:txXfrm>
        <a:off x="3765571" y="930872"/>
        <a:ext cx="1369474" cy="767451"/>
      </dsp:txXfrm>
    </dsp:sp>
    <dsp:sp modelId="{6D81BA2C-51FD-4FE6-ABF3-2861456CF5C9}">
      <dsp:nvSpPr>
        <dsp:cNvPr id="0" name=""/>
        <dsp:cNvSpPr/>
      </dsp:nvSpPr>
      <dsp:spPr>
        <a:xfrm>
          <a:off x="3733788" y="1812065"/>
          <a:ext cx="1433040" cy="81520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4,7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>
              <a:solidFill>
                <a:schemeClr val="tx1"/>
              </a:solidFill>
            </a:rPr>
            <a:t>млрд. тенге</a:t>
          </a:r>
        </a:p>
      </dsp:txBody>
      <dsp:txXfrm>
        <a:off x="3757665" y="1835942"/>
        <a:ext cx="1385286" cy="767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F5FA-DC85-48D3-9E07-6A4432082B78}">
      <dsp:nvSpPr>
        <dsp:cNvPr id="0" name=""/>
        <dsp:cNvSpPr/>
      </dsp:nvSpPr>
      <dsp:spPr>
        <a:xfrm>
          <a:off x="0" y="0"/>
          <a:ext cx="5846280" cy="78875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anose="020B0606020202030204" pitchFamily="34" charset="0"/>
            </a:rPr>
            <a:t>Бюджет (из расчета на 1 среднюю МО) в разрезе видов оказываемой помощи:</a:t>
          </a:r>
        </a:p>
      </dsp:txBody>
      <dsp:txXfrm>
        <a:off x="0" y="0"/>
        <a:ext cx="5846280" cy="788759"/>
      </dsp:txXfrm>
    </dsp:sp>
    <dsp:sp modelId="{BAD08318-E364-49C4-AEEA-AD1D0DBB3EEB}">
      <dsp:nvSpPr>
        <dsp:cNvPr id="0" name=""/>
        <dsp:cNvSpPr/>
      </dsp:nvSpPr>
      <dsp:spPr>
        <a:xfrm>
          <a:off x="0" y="788759"/>
          <a:ext cx="2923140" cy="1656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solidFill>
                <a:schemeClr val="tx1"/>
              </a:solidFill>
            </a:rPr>
            <a:t>ПМСП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solidFill>
                <a:schemeClr val="tx1"/>
              </a:solidFill>
            </a:rPr>
            <a:t> </a:t>
          </a:r>
          <a:r>
            <a:rPr lang="kk-KZ" sz="1400" b="1" kern="1200" dirty="0" smtClean="0">
              <a:solidFill>
                <a:schemeClr val="tx1"/>
              </a:solidFill>
            </a:rPr>
            <a:t>около 3 010 </a:t>
          </a:r>
          <a:r>
            <a:rPr lang="kk-KZ" sz="1400" b="1" kern="1200" dirty="0">
              <a:solidFill>
                <a:schemeClr val="tx1"/>
              </a:solidFill>
            </a:rPr>
            <a:t>тыс</a:t>
          </a:r>
          <a:r>
            <a:rPr lang="ru-RU" sz="1400" b="1" kern="1200" dirty="0">
              <a:solidFill>
                <a:schemeClr val="tx1"/>
              </a:solidFill>
            </a:rPr>
            <a:t>. тенге                               </a:t>
          </a:r>
          <a:r>
            <a:rPr lang="ru-RU" sz="1400" b="1" i="1" kern="1200" dirty="0">
              <a:solidFill>
                <a:schemeClr val="tx1"/>
              </a:solidFill>
            </a:rPr>
            <a:t>(всего 240 шт. </a:t>
          </a:r>
          <a:r>
            <a:rPr lang="ru-RU" sz="1400" b="1" i="1" kern="1200" dirty="0" err="1">
              <a:solidFill>
                <a:schemeClr val="tx1"/>
              </a:solidFill>
            </a:rPr>
            <a:t>ед</a:t>
          </a:r>
          <a:r>
            <a:rPr lang="ru-RU" sz="1400" b="1" i="1" kern="1200" dirty="0">
              <a:solidFill>
                <a:schemeClr val="tx1"/>
              </a:solidFill>
            </a:rPr>
            <a:t>, из них </a:t>
          </a:r>
          <a:r>
            <a:rPr lang="ru-RU" sz="1400" b="1" i="1" kern="1200" dirty="0" smtClean="0">
              <a:solidFill>
                <a:schemeClr val="tx1"/>
              </a:solidFill>
            </a:rPr>
            <a:t>80 </a:t>
          </a:r>
          <a:r>
            <a:rPr lang="ru-RU" sz="1400" b="1" i="1" kern="1200" dirty="0">
              <a:solidFill>
                <a:schemeClr val="tx1"/>
              </a:solidFill>
            </a:rPr>
            <a:t>ед. врачей, 160 ед. СМР)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788759"/>
        <a:ext cx="2923140" cy="1656394"/>
      </dsp:txXfrm>
    </dsp:sp>
    <dsp:sp modelId="{529F4901-BC4A-4D0E-8491-B78A9B949939}">
      <dsp:nvSpPr>
        <dsp:cNvPr id="0" name=""/>
        <dsp:cNvSpPr/>
      </dsp:nvSpPr>
      <dsp:spPr>
        <a:xfrm>
          <a:off x="2923140" y="788759"/>
          <a:ext cx="2923140" cy="1656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Стационар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около 6 125 </a:t>
          </a:r>
          <a:r>
            <a:rPr lang="kk-KZ" sz="1400" b="1" kern="1200" dirty="0">
              <a:solidFill>
                <a:schemeClr val="tx1"/>
              </a:solidFill>
            </a:rPr>
            <a:t>тыс</a:t>
          </a:r>
          <a:r>
            <a:rPr lang="ru-RU" sz="1400" b="1" kern="1200" dirty="0">
              <a:solidFill>
                <a:schemeClr val="tx1"/>
              </a:solidFill>
            </a:rPr>
            <a:t>. тенге                               </a:t>
          </a:r>
          <a:r>
            <a:rPr lang="ru-RU" sz="1400" b="1" i="1" kern="1200" dirty="0">
              <a:solidFill>
                <a:schemeClr val="tx1"/>
              </a:solidFill>
            </a:rPr>
            <a:t>(всего </a:t>
          </a:r>
          <a:r>
            <a:rPr lang="ru-RU" sz="1400" b="1" i="1" kern="1200" dirty="0" smtClean="0">
              <a:solidFill>
                <a:schemeClr val="tx1"/>
              </a:solidFill>
            </a:rPr>
            <a:t>360 </a:t>
          </a:r>
          <a:r>
            <a:rPr lang="ru-RU" sz="1400" b="1" i="1" kern="1200" dirty="0">
              <a:solidFill>
                <a:schemeClr val="tx1"/>
              </a:solidFill>
            </a:rPr>
            <a:t>шт. ед, из них </a:t>
          </a:r>
          <a:r>
            <a:rPr lang="ru-RU" sz="1400" b="1" i="1" kern="1200" dirty="0" smtClean="0">
              <a:solidFill>
                <a:schemeClr val="tx1"/>
              </a:solidFill>
            </a:rPr>
            <a:t>120 </a:t>
          </a:r>
          <a:r>
            <a:rPr lang="ru-RU" sz="1400" b="1" i="1" kern="1200" dirty="0">
              <a:solidFill>
                <a:schemeClr val="tx1"/>
              </a:solidFill>
            </a:rPr>
            <a:t>ед. врачей, </a:t>
          </a:r>
          <a:r>
            <a:rPr lang="ru-RU" sz="1400" b="1" i="1" kern="1200" dirty="0" smtClean="0">
              <a:solidFill>
                <a:schemeClr val="tx1"/>
              </a:solidFill>
            </a:rPr>
            <a:t>240 </a:t>
          </a:r>
          <a:r>
            <a:rPr lang="ru-RU" sz="1400" b="1" i="1" kern="1200" dirty="0">
              <a:solidFill>
                <a:schemeClr val="tx1"/>
              </a:solidFill>
            </a:rPr>
            <a:t>ед. СМР)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923140" y="788759"/>
        <a:ext cx="2923140" cy="1656394"/>
      </dsp:txXfrm>
    </dsp:sp>
    <dsp:sp modelId="{881DAB08-1466-4552-86F4-92008E85D6AD}">
      <dsp:nvSpPr>
        <dsp:cNvPr id="0" name=""/>
        <dsp:cNvSpPr/>
      </dsp:nvSpPr>
      <dsp:spPr>
        <a:xfrm>
          <a:off x="0" y="2445153"/>
          <a:ext cx="5846280" cy="18404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3"/>
            <a:ext cx="2945660" cy="4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3"/>
            <a:ext cx="2945660" cy="4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331612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marL="0" indent="0" algn="just"/>
            <a:endParaRPr dirty="0"/>
          </a:p>
        </p:txBody>
      </p:sp>
      <p:sp>
        <p:nvSpPr>
          <p:cNvPr id="271" name="Google Shape;271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46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algn="just"/>
            <a:endParaRPr lang="ru-RU" dirty="0"/>
          </a:p>
        </p:txBody>
      </p:sp>
      <p:sp>
        <p:nvSpPr>
          <p:cNvPr id="290" name="Google Shape;2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20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3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:notes"/>
          <p:cNvSpPr txBox="1">
            <a:spLocks noGrp="1"/>
          </p:cNvSpPr>
          <p:nvPr>
            <p:ph type="body" idx="1"/>
          </p:nvPr>
        </p:nvSpPr>
        <p:spPr>
          <a:xfrm>
            <a:off x="685801" y="4787128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5825" rIns="91675" bIns="458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:notes"/>
          <p:cNvSpPr txBox="1">
            <a:spLocks noGrp="1"/>
          </p:cNvSpPr>
          <p:nvPr>
            <p:ph type="sldNum" idx="12"/>
          </p:nvPr>
        </p:nvSpPr>
        <p:spPr>
          <a:xfrm>
            <a:off x="3884615" y="9448189"/>
            <a:ext cx="2971800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5825" rIns="91675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12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83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97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12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/>
          <a:p>
            <a:endParaRPr lang="ru-RU" dirty="0"/>
          </a:p>
        </p:txBody>
      </p:sp>
      <p:sp>
        <p:nvSpPr>
          <p:cNvPr id="725" name="Google Shape;725;p12:notes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5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:notes"/>
          <p:cNvSpPr txBox="1">
            <a:spLocks noGrp="1"/>
          </p:cNvSpPr>
          <p:nvPr>
            <p:ph type="body" idx="1"/>
          </p:nvPr>
        </p:nvSpPr>
        <p:spPr>
          <a:xfrm>
            <a:off x="685801" y="4787128"/>
            <a:ext cx="5486400" cy="3916740"/>
          </a:xfrm>
          <a:prstGeom prst="rect">
            <a:avLst/>
          </a:prstGeom>
        </p:spPr>
        <p:txBody>
          <a:bodyPr spcFirstLastPara="1" wrap="square" lIns="91675" tIns="45825" rIns="91675" bIns="45825" anchor="t" anchorCtr="0">
            <a:noAutofit/>
          </a:bodyPr>
          <a:lstStyle/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Также, обсуждается несколько вариантов выплаты страховых взносов. 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Вариант 1: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Размер обязательного взноса по страхованию профессиональной ответственности медицинских работников распределяется между государством, медицинской организацией и медицинским работником на солидарных условиях: 50% - медицинской организацией, 50% - медицинским работником </a:t>
            </a:r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(поддержано участниками круглого стола)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;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(+)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Минимизация финансовой нагрузки на МО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Солидарная ответственность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Повышение статуса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Возможность применения коэффициентов системы «бонус-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малус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»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(-)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Увеличение финансовой нагрузки для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Риск возникновения барьеров со стороны медицинской общественности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Рост цен на медицинские услуги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 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Вариант 2: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100% оплата взносов государством. 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(+)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оперативная реализация системы страхования с учетом текущей ситуации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повышение статуса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расширение мер социальной поддержки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мед.работников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отсутствие барьеров от медицинской общественности при реализации системы страхования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превентивные меры для предотвращения медицинских инцидентов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создания условий со стороны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для повышения качества медицинских услуг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(-)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риск снижения ответственности со стороны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мед.работников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за качество оказываемых услуг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увеличение тарифа на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осмс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гобмп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финансовая нагрузка на бюджет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мо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0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1FB0-7DF9-45DA-A4FB-F1F325E52FB1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5333-4154-4D78-9D28-6C8D73581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8" descr="G:\! WORK\!! CWER\fon\30_rainbow-colors_igoryk_CWER.RU\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8"/>
          <p:cNvSpPr txBox="1"/>
          <p:nvPr/>
        </p:nvSpPr>
        <p:spPr>
          <a:xfrm>
            <a:off x="11184467" y="144464"/>
            <a:ext cx="9884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143339" y="63675"/>
            <a:ext cx="11905323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None/>
              <a:defRPr sz="24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Титульный слайд">
  <p:cSld name="3_Титульный слайд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9"/>
          <p:cNvSpPr/>
          <p:nvPr/>
        </p:nvSpPr>
        <p:spPr>
          <a:xfrm>
            <a:off x="806450" y="9017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1. Тренинги по ОСМС для сотрудников регистратуры, call-центров </a:t>
            </a:r>
            <a:endParaRPr/>
          </a:p>
        </p:txBody>
      </p:sp>
      <p:sp>
        <p:nvSpPr>
          <p:cNvPr id="166" name="Google Shape;166;p39"/>
          <p:cNvSpPr/>
          <p:nvPr/>
        </p:nvSpPr>
        <p:spPr>
          <a:xfrm>
            <a:off x="806450" y="34925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Передача знаний от руководства – персоналу, сотрудников фонда - медобщественности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39"/>
          <p:cNvSpPr/>
          <p:nvPr/>
        </p:nvSpPr>
        <p:spPr>
          <a:xfrm>
            <a:off x="806450" y="5295900"/>
            <a:ext cx="10579100" cy="627063"/>
          </a:xfrm>
          <a:prstGeom prst="roundRect">
            <a:avLst>
              <a:gd name="adj" fmla="val 16667"/>
            </a:avLst>
          </a:prstGeom>
          <a:solidFill>
            <a:srgbClr val="30C114">
              <a:alpha val="89803"/>
            </a:srgbClr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6. </a:t>
            </a: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Тестирование медработников на знание ключевых положений ОСМС </a:t>
            </a:r>
            <a:endParaRPr/>
          </a:p>
        </p:txBody>
      </p:sp>
      <p:sp>
        <p:nvSpPr>
          <p:cNvPr id="168" name="Google Shape;168;p39"/>
          <p:cNvSpPr/>
          <p:nvPr/>
        </p:nvSpPr>
        <p:spPr>
          <a:xfrm>
            <a:off x="835025" y="26273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Обучение состава республиканского, регионального штабов</a:t>
            </a:r>
            <a:endParaRPr/>
          </a:p>
        </p:txBody>
      </p:sp>
      <p:sp>
        <p:nvSpPr>
          <p:cNvPr id="169" name="Google Shape;169;p39"/>
          <p:cNvSpPr/>
          <p:nvPr/>
        </p:nvSpPr>
        <p:spPr>
          <a:xfrm>
            <a:off x="796925" y="17510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2. Переход от общей агитации к деталям реформы (пакеты медуслуг, моделирование ситуации, пациентский опыт, кейсовый подход и т.д)</a:t>
            </a:r>
            <a:endParaRPr/>
          </a:p>
        </p:txBody>
      </p:sp>
      <p:sp>
        <p:nvSpPr>
          <p:cNvPr id="170" name="Google Shape;170;p39"/>
          <p:cNvSpPr/>
          <p:nvPr/>
        </p:nvSpPr>
        <p:spPr>
          <a:xfrm>
            <a:off x="806450" y="4402138"/>
            <a:ext cx="10579100" cy="627062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5. Создание отдельной штатной единицы ответственного исполнителя по ИРР в регионе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9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228" name="Google Shape;228;p49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9" name="Google Shape;22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3" descr="G:\! WORK\!! CWER\fon\30_rainbow-colors_igoryk_CWER.RU\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3"/>
          <p:cNvSpPr txBox="1"/>
          <p:nvPr/>
        </p:nvSpPr>
        <p:spPr>
          <a:xfrm>
            <a:off x="11184467" y="144464"/>
            <a:ext cx="9884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4" name="Google Shape;254;p53"/>
          <p:cNvSpPr txBox="1">
            <a:spLocks noGrp="1"/>
          </p:cNvSpPr>
          <p:nvPr>
            <p:ph type="title"/>
          </p:nvPr>
        </p:nvSpPr>
        <p:spPr>
          <a:xfrm>
            <a:off x="143339" y="63675"/>
            <a:ext cx="11905323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None/>
              <a:defRPr sz="24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Титульный слайд">
  <p:cSld name="3_Титульный слайд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4"/>
          <p:cNvSpPr/>
          <p:nvPr/>
        </p:nvSpPr>
        <p:spPr>
          <a:xfrm>
            <a:off x="806450" y="9017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1. Тренинги по ОСМС для сотрудников регистратуры, call-центров </a:t>
            </a:r>
            <a:endParaRPr/>
          </a:p>
        </p:txBody>
      </p:sp>
      <p:sp>
        <p:nvSpPr>
          <p:cNvPr id="258" name="Google Shape;258;p54"/>
          <p:cNvSpPr/>
          <p:nvPr/>
        </p:nvSpPr>
        <p:spPr>
          <a:xfrm>
            <a:off x="806450" y="34925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Передача знаний от руководства – персоналу, сотрудников фонда - медобщественности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9" name="Google Shape;259;p54"/>
          <p:cNvSpPr/>
          <p:nvPr/>
        </p:nvSpPr>
        <p:spPr>
          <a:xfrm>
            <a:off x="806450" y="5295900"/>
            <a:ext cx="10579100" cy="627063"/>
          </a:xfrm>
          <a:prstGeom prst="roundRect">
            <a:avLst>
              <a:gd name="adj" fmla="val 16667"/>
            </a:avLst>
          </a:prstGeom>
          <a:solidFill>
            <a:srgbClr val="30C114">
              <a:alpha val="89803"/>
            </a:srgbClr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6. </a:t>
            </a: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Тестирование медработников на знание ключевых положений ОСМС </a:t>
            </a:r>
            <a:endParaRPr/>
          </a:p>
        </p:txBody>
      </p:sp>
      <p:sp>
        <p:nvSpPr>
          <p:cNvPr id="260" name="Google Shape;260;p54"/>
          <p:cNvSpPr/>
          <p:nvPr/>
        </p:nvSpPr>
        <p:spPr>
          <a:xfrm>
            <a:off x="835025" y="26273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Обучение состава республиканского, регионального штабов</a:t>
            </a:r>
            <a:endParaRPr/>
          </a:p>
        </p:txBody>
      </p:sp>
      <p:sp>
        <p:nvSpPr>
          <p:cNvPr id="261" name="Google Shape;261;p54"/>
          <p:cNvSpPr/>
          <p:nvPr/>
        </p:nvSpPr>
        <p:spPr>
          <a:xfrm>
            <a:off x="796925" y="17510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2. Переход от общей агитации к деталям реформы (пакеты медуслуг, моделирование ситуации, пациентский опыт, кейсовый подход и т.д)</a:t>
            </a:r>
            <a:endParaRPr/>
          </a:p>
        </p:txBody>
      </p:sp>
      <p:sp>
        <p:nvSpPr>
          <p:cNvPr id="262" name="Google Shape;262;p54"/>
          <p:cNvSpPr/>
          <p:nvPr/>
        </p:nvSpPr>
        <p:spPr>
          <a:xfrm>
            <a:off x="806450" y="4402138"/>
            <a:ext cx="10579100" cy="627062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5. Создание отдельной штатной единицы ответственного исполнителя по ИРР в регионе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/>
          <p:nvPr/>
        </p:nvSpPr>
        <p:spPr>
          <a:xfrm>
            <a:off x="4746648" y="6281057"/>
            <a:ext cx="3283399" cy="49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 Narrow"/>
              <a:buNone/>
            </a:pPr>
            <a: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г. </a:t>
            </a:r>
            <a:r>
              <a:rPr lang="ru-RU" sz="1600" b="1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Астана       2023</a:t>
            </a:r>
            <a:endParaRPr sz="16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978610" y="2122239"/>
            <a:ext cx="10891927" cy="929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336AAD"/>
              </a:buClr>
              <a:buSzPts val="3600"/>
            </a:pPr>
            <a:r>
              <a:rPr lang="ru-RU" sz="3200" b="1" dirty="0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Законопроект </a:t>
            </a:r>
          </a:p>
          <a:p>
            <a:pPr lvl="0" algn="ctr">
              <a:buClr>
                <a:srgbClr val="336AAD"/>
              </a:buClr>
              <a:buSzPts val="3600"/>
            </a:pP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«</a:t>
            </a:r>
            <a:r>
              <a:rPr lang="ru-RU" sz="3200" b="1" dirty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О внесении изменений и дополнений в некоторые законодательные акты Республики</a:t>
            </a:r>
          </a:p>
          <a:p>
            <a:pPr lvl="0" algn="ctr">
              <a:buClr>
                <a:srgbClr val="336AAD"/>
              </a:buClr>
              <a:buSzPts val="3600"/>
            </a:pPr>
            <a:r>
              <a:rPr lang="ru-RU" sz="3200" b="1" dirty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Казахстан по вопросам здравоохранения»</a:t>
            </a:r>
            <a:endParaRPr lang="ru-RU" sz="1200" dirty="0"/>
          </a:p>
        </p:txBody>
      </p:sp>
      <p:pic>
        <p:nvPicPr>
          <p:cNvPr id="275" name="Google Shape;2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101" y="147401"/>
            <a:ext cx="740812" cy="6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"/>
          <p:cNvSpPr/>
          <p:nvPr/>
        </p:nvSpPr>
        <p:spPr>
          <a:xfrm>
            <a:off x="1979222" y="321431"/>
            <a:ext cx="9577778" cy="3385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Министерство здравоохранения Республики Казахстан</a:t>
            </a:r>
            <a:endParaRPr sz="1600" b="0" i="0" u="none" strike="noStrike" cap="none" dirty="0">
              <a:solidFill>
                <a:srgbClr val="002060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77" name="Google Shape;277;p1"/>
          <p:cNvGrpSpPr/>
          <p:nvPr/>
        </p:nvGrpSpPr>
        <p:grpSpPr>
          <a:xfrm>
            <a:off x="383786" y="3296616"/>
            <a:ext cx="11553284" cy="1258197"/>
            <a:chOff x="165100" y="76200"/>
            <a:chExt cx="11379200" cy="1066800"/>
          </a:xfrm>
        </p:grpSpPr>
        <p:sp>
          <p:nvSpPr>
            <p:cNvPr id="278" name="Google Shape;278;p1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284" name="Google Shape;284;p1"/>
            <p:cNvCxnSpPr/>
            <p:nvPr/>
          </p:nvCxnSpPr>
          <p:spPr>
            <a:xfrm rot="10800000" flipH="1">
              <a:off x="865778" y="920023"/>
              <a:ext cx="10538822" cy="1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5" name="Google Shape;285;p1"/>
            <p:cNvSpPr/>
            <p:nvPr/>
          </p:nvSpPr>
          <p:spPr>
            <a:xfrm>
              <a:off x="11397584" y="866613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1079931" y="89708"/>
            <a:ext cx="10164353" cy="7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Palatino Linotype"/>
              <a:buNone/>
            </a:pPr>
            <a:r>
              <a:rPr lang="ru-RU" sz="1600" b="1" dirty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Основания для внедрения страхования профессиональной ответственности и повышения статуса медицинских работников </a:t>
            </a:r>
            <a:endParaRPr sz="3200" dirty="0">
              <a:latin typeface="+mn-lt"/>
            </a:endParaRPr>
          </a:p>
        </p:txBody>
      </p:sp>
      <p:grpSp>
        <p:nvGrpSpPr>
          <p:cNvPr id="293" name="Google Shape;293;p2"/>
          <p:cNvGrpSpPr/>
          <p:nvPr/>
        </p:nvGrpSpPr>
        <p:grpSpPr>
          <a:xfrm>
            <a:off x="387926" y="89708"/>
            <a:ext cx="10971175" cy="904037"/>
            <a:chOff x="165100" y="76200"/>
            <a:chExt cx="12909730" cy="1066800"/>
          </a:xfrm>
        </p:grpSpPr>
        <p:sp>
          <p:nvSpPr>
            <p:cNvPr id="294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00" name="Google Shape;300;p2"/>
            <p:cNvCxnSpPr/>
            <p:nvPr/>
          </p:nvCxnSpPr>
          <p:spPr>
            <a:xfrm flipV="1">
              <a:off x="865779" y="917715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2" name="Google Shape;302;p2"/>
          <p:cNvSpPr/>
          <p:nvPr/>
        </p:nvSpPr>
        <p:spPr>
          <a:xfrm>
            <a:off x="899885" y="5184740"/>
            <a:ext cx="1088413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Кодекс РК «О здоровье народа и системе здравоохранения»: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Статья 270. Статус медицинских и фармацевтических работников и их права</a:t>
            </a:r>
            <a:endParaRPr dirty="0">
              <a:latin typeface="+mn-lt"/>
            </a:endParaRPr>
          </a:p>
          <a:p>
            <a:pPr lvl="0" indent="358775" algn="just"/>
            <a:r>
              <a:rPr lang="ru-RU" sz="1400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подпункт 6)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трахование </a:t>
            </a:r>
            <a:r>
              <a:rPr lang="ru-RU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профессиональной ответственности медицинских работников на случай причинения вреда жизни и (или) здоровью пациента при оказании ими медицинской помощи</a:t>
            </a:r>
            <a:endParaRPr dirty="0">
              <a:latin typeface="+mn-lt"/>
            </a:endParaRPr>
          </a:p>
        </p:txBody>
      </p:sp>
      <p:sp>
        <p:nvSpPr>
          <p:cNvPr id="316" name="Google Shape;316;p2"/>
          <p:cNvSpPr/>
          <p:nvPr/>
        </p:nvSpPr>
        <p:spPr>
          <a:xfrm>
            <a:off x="928914" y="6205360"/>
            <a:ext cx="109044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Закон РК «О страховой деятельности»: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п. 3 статьи 6 «Отрасль «общее страхование» включает: «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страхование профессиональной ответственности» </a:t>
            </a:r>
            <a:endParaRPr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5337783"/>
              </p:ext>
            </p:extLst>
          </p:nvPr>
        </p:nvGraphicFramePr>
        <p:xfrm>
          <a:off x="928914" y="1049161"/>
          <a:ext cx="10430187" cy="389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131406"/>
            <a:ext cx="10971175" cy="628169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21116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Анализ зарубежного 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законодательства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3294" y="273083"/>
            <a:ext cx="1041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систем права свидетельствует о существовании различных подходов в регламентации ответственности при некачественном оказании медицинских услуг</a:t>
            </a:r>
          </a:p>
        </p:txBody>
      </p:sp>
      <p:sp>
        <p:nvSpPr>
          <p:cNvPr id="52" name="Google Shape;590;p8"/>
          <p:cNvSpPr/>
          <p:nvPr/>
        </p:nvSpPr>
        <p:spPr>
          <a:xfrm>
            <a:off x="245697" y="1537539"/>
            <a:ext cx="11811000" cy="48912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	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ПОДХОДЫ В РЕГЛАМЕНТАЦИИ ОТВЕТСТВЕННОСТИ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Во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Франции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уголовную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ответственность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медицинские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уголовные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правонарушения могут нести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 юридические лица.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Прямая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или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косвенная причинная связь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связи с вопросом о виде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вины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Англии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 к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гражданской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ответственности может быть привлечена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администрация медицинского учреждения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случае, когда оно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 обеспечило надлежащую работу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медицинского работника, допустившего медицинскую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ошибку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Израиле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гражданско-правовую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ответственность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несет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учреждение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в котором осуществлял деятельность медицинский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работник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США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страховые компании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наряду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медицинским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учреждением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Германии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с 2013 года введен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институт обязательного медицинского страхования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ответственности врача за совершенную ошибку при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лечении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Канадской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системе врачи, совершившие злоупотребление,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могут быть наказаны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их провинциальным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органом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лицензирования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Дисциплина может варьироваться от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приостановки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деятельности до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потери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привилегии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продолжать врачебную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практику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Больницы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могут быть привлечены к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ответственности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поведение своих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сотрудников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Финляндии все больницы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 компании, занимающиеся оказанием медицинской помощи,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должны быть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застрахованы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Работникам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медицинской сферы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 нужно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заключать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собственные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договоры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страхования 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платить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страховые взносы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компаниям. Случаи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как правило, обрабатываются Центром страхования пациентов, а не медицинским персоналом в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отдельности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странах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СНГ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то нормы 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ненадлежащем исполнение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профессиональных обязанностей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медицинским или фармацевтическим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работником предусмотрены в Уголовных Кодексах Украины (ст.140), Белоруссии (ст.162). Наряду с Казахстаном,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самостоятельная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глава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о медицинских правонарушениях имеется только 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Уголовном Кодексе Кыргызстана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                                                          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России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уголовный закон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 содержит специальной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нормы за указанные преступления и, в целом, за медицинские преступления. В главе о преступлениях против личности предусмотрена ответственность за деяние, совершенное вследствие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ненадлежащего исполнения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лицом своих профессиональных обязанностей. 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697" y="892920"/>
            <a:ext cx="11468138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 зарубежных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уголовно-правовой защиты жизни и здоровья человека при оказании медицинских услуг основано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разграничении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УМЫСЛА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медицинского работника и медицинской ошибки.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01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"/>
          <p:cNvSpPr txBox="1">
            <a:spLocks noGrp="1"/>
          </p:cNvSpPr>
          <p:nvPr>
            <p:ph type="title"/>
          </p:nvPr>
        </p:nvSpPr>
        <p:spPr>
          <a:xfrm>
            <a:off x="1079931" y="63776"/>
            <a:ext cx="10242384" cy="7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Palatino Linotype"/>
              <a:buNone/>
            </a:pP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Статистика судебных дел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(по информации Банка судебных актов Верховного суда РК)</a:t>
            </a:r>
            <a:endParaRPr sz="1600" b="1" dirty="0">
              <a:solidFill>
                <a:srgbClr val="3366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1" name="Google Shape;323;p3"/>
          <p:cNvGraphicFramePr/>
          <p:nvPr>
            <p:extLst>
              <p:ext uri="{D42A27DB-BD31-4B8C-83A1-F6EECF244321}">
                <p14:modId xmlns:p14="http://schemas.microsoft.com/office/powerpoint/2010/main" val="2162502144"/>
              </p:ext>
            </p:extLst>
          </p:nvPr>
        </p:nvGraphicFramePr>
        <p:xfrm>
          <a:off x="254463" y="1368795"/>
          <a:ext cx="4698525" cy="4459098"/>
        </p:xfrm>
        <a:graphic>
          <a:graphicData uri="http://schemas.openxmlformats.org/drawingml/2006/table">
            <a:tbl>
              <a:tblPr firstRow="1" firstCol="1" bandRow="1">
                <a:noFill/>
                <a:tableStyleId>{672F89B6-668A-4781-A18D-E39873B0B1FC}</a:tableStyleId>
              </a:tblPr>
              <a:tblGrid>
                <a:gridCol w="124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</a:rPr>
                        <a:t>Регион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</a:rPr>
                        <a:t>Поступило дел/лиц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</a:rPr>
                        <a:t>Рассмотрено с вынесением приговора дел/лиц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</a:rPr>
                        <a:t>Возвращено прокурору дел/лиц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Карагандинская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b="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</a:t>
                      </a: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-Султан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Алматинская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Кызылординская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Акмолинская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Алматы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Шымкент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Костанайская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Актюбинская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Мангистауская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Туркестанская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ЗКО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Жамбылская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59/97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52/83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2" name="Google Shape;324;p3"/>
          <p:cNvSpPr/>
          <p:nvPr/>
        </p:nvSpPr>
        <p:spPr>
          <a:xfrm>
            <a:off x="1736414" y="1004587"/>
            <a:ext cx="6433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Динамика уголовных дел в разрезе регионов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(5 лет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)</a:t>
            </a:r>
            <a:endParaRPr sz="1600" dirty="0">
              <a:solidFill>
                <a:srgbClr val="002060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3" name="Google Shape;335;p3"/>
          <p:cNvGraphicFramePr/>
          <p:nvPr>
            <p:extLst>
              <p:ext uri="{D42A27DB-BD31-4B8C-83A1-F6EECF244321}">
                <p14:modId xmlns:p14="http://schemas.microsoft.com/office/powerpoint/2010/main" val="341054375"/>
              </p:ext>
            </p:extLst>
          </p:nvPr>
        </p:nvGraphicFramePr>
        <p:xfrm>
          <a:off x="5086028" y="1367861"/>
          <a:ext cx="4048446" cy="4034125"/>
        </p:xfrm>
        <a:graphic>
          <a:graphicData uri="http://schemas.openxmlformats.org/drawingml/2006/table">
            <a:tbl>
              <a:tblPr firstRow="1" firstCol="1" bandRow="1">
                <a:noFill/>
                <a:tableStyleId>{ABB1D642-EF6C-4BA4-9BA1-77D55E8F736D}</a:tableStyleId>
              </a:tblPr>
              <a:tblGrid>
                <a:gridCol w="146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97">
                  <a:extLst>
                    <a:ext uri="{9D8B030D-6E8A-4147-A177-3AD203B41FA5}">
                      <a16:colId xmlns:a16="http://schemas.microsoft.com/office/drawing/2014/main" val="2564005275"/>
                    </a:ext>
                  </a:extLst>
                </a:gridCol>
                <a:gridCol w="44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04">
                  <a:extLst>
                    <a:ext uri="{9D8B030D-6E8A-4147-A177-3AD203B41FA5}">
                      <a16:colId xmlns:a16="http://schemas.microsoft.com/office/drawing/2014/main" val="1791732316"/>
                    </a:ext>
                  </a:extLst>
                </a:gridCol>
                <a:gridCol w="429004">
                  <a:extLst>
                    <a:ext uri="{9D8B030D-6E8A-4147-A177-3AD203B41FA5}">
                      <a16:colId xmlns:a16="http://schemas.microsoft.com/office/drawing/2014/main" val="2401599754"/>
                    </a:ext>
                  </a:extLst>
                </a:gridCol>
              </a:tblGrid>
              <a:tr h="631992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317 УК РК «Ненадлежащее выполнение профессиональных обязанностей медицинским или фармацевтическим работником</a:t>
                      </a:r>
                      <a:r>
                        <a:rPr lang="ru-RU" sz="1200" u="none" strike="noStrike" cap="none" dirty="0" smtClean="0"/>
                        <a:t>», чел.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2016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2017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2018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2019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2020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Итого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/>
                        <a:t>Условно 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5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/>
                        <a:t>Ограничение свободы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/>
                        <a:t>Осуждено, но освобождено от наказания по амнистии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8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3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/>
                        <a:t>Осуждено, но освобождено от наказания в связи с истечением срока давности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5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/>
                        <a:t>Лишение свободы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/>
                        <a:t>Оправдано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Штраф</a:t>
                      </a:r>
                      <a:r>
                        <a:rPr lang="ru-RU" sz="1050" b="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1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47215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Всего </a:t>
                      </a:r>
                      <a:endParaRPr sz="105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13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28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13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14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Google Shape;337;p3"/>
          <p:cNvSpPr/>
          <p:nvPr/>
        </p:nvSpPr>
        <p:spPr>
          <a:xfrm>
            <a:off x="9450563" y="1052453"/>
            <a:ext cx="23336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По специальностям </a:t>
            </a:r>
            <a:endParaRPr i="1" dirty="0">
              <a:solidFill>
                <a:srgbClr val="0F243E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" name="Google Shape;338;p3"/>
          <p:cNvSpPr/>
          <p:nvPr/>
        </p:nvSpPr>
        <p:spPr>
          <a:xfrm>
            <a:off x="9220554" y="5613842"/>
            <a:ext cx="2793645" cy="95406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Выплаченные компенсации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&gt; </a:t>
            </a:r>
            <a:r>
              <a:rPr lang="ru-RU" sz="2000" b="1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40 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000 000 </a:t>
            </a:r>
            <a:r>
              <a:rPr lang="ru-RU" sz="2000" b="1" dirty="0" err="1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тг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2000" b="1" dirty="0">
              <a:solidFill>
                <a:srgbClr val="00206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" name="Google Shape;339;p3"/>
          <p:cNvSpPr/>
          <p:nvPr/>
        </p:nvSpPr>
        <p:spPr>
          <a:xfrm>
            <a:off x="5086028" y="5633281"/>
            <a:ext cx="400148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часть 1 (средняя тяжесть) - </a:t>
            </a:r>
            <a:r>
              <a:rPr lang="ru-RU" dirty="0" smtClean="0">
                <a:solidFill>
                  <a:srgbClr val="002060"/>
                </a:solidFill>
              </a:rPr>
              <a:t>4 дело / 4 чел</a:t>
            </a:r>
            <a:r>
              <a:rPr lang="ru-RU" dirty="0">
                <a:solidFill>
                  <a:srgbClr val="002060"/>
                </a:solidFill>
              </a:rPr>
              <a:t>.;</a:t>
            </a:r>
          </a:p>
          <a:p>
            <a:r>
              <a:rPr lang="ru-RU" dirty="0">
                <a:solidFill>
                  <a:srgbClr val="002060"/>
                </a:solidFill>
              </a:rPr>
              <a:t>часть 2 (тяжелый </a:t>
            </a:r>
            <a:r>
              <a:rPr lang="ru-RU" dirty="0" smtClean="0">
                <a:solidFill>
                  <a:srgbClr val="002060"/>
                </a:solidFill>
              </a:rPr>
              <a:t>вред)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8 дел / 10 </a:t>
            </a:r>
            <a:r>
              <a:rPr lang="ru-RU" dirty="0">
                <a:solidFill>
                  <a:srgbClr val="002060"/>
                </a:solidFill>
              </a:rPr>
              <a:t>чел.;</a:t>
            </a:r>
          </a:p>
          <a:p>
            <a:r>
              <a:rPr lang="ru-RU" dirty="0">
                <a:solidFill>
                  <a:srgbClr val="002060"/>
                </a:solidFill>
              </a:rPr>
              <a:t>часть 3 (смерть </a:t>
            </a:r>
            <a:r>
              <a:rPr lang="ru-RU" dirty="0" smtClean="0">
                <a:solidFill>
                  <a:srgbClr val="002060"/>
                </a:solidFill>
              </a:rPr>
              <a:t>человека)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33 дело / 53 </a:t>
            </a:r>
            <a:r>
              <a:rPr lang="ru-RU" dirty="0">
                <a:solidFill>
                  <a:srgbClr val="002060"/>
                </a:solidFill>
              </a:rPr>
              <a:t>чел.;</a:t>
            </a:r>
          </a:p>
          <a:p>
            <a:r>
              <a:rPr lang="ru-RU" dirty="0">
                <a:solidFill>
                  <a:srgbClr val="002060"/>
                </a:solidFill>
              </a:rPr>
              <a:t>часть 4 (смерть двух или более лиц)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2 дело / 2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  <a:endParaRPr sz="1400" dirty="0">
              <a:solidFill>
                <a:srgbClr val="00206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" name="Google Shape;340;p3"/>
          <p:cNvSpPr/>
          <p:nvPr/>
        </p:nvSpPr>
        <p:spPr>
          <a:xfrm>
            <a:off x="5086029" y="5398904"/>
            <a:ext cx="38491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Уголовные дела по составам преступлений:</a:t>
            </a:r>
            <a:endParaRPr sz="1400" dirty="0">
              <a:solidFill>
                <a:srgbClr val="0F243E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9177513" y="1383692"/>
          <a:ext cx="2879724" cy="41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oogle Shape;293;p2"/>
          <p:cNvGrpSpPr/>
          <p:nvPr/>
        </p:nvGrpSpPr>
        <p:grpSpPr>
          <a:xfrm>
            <a:off x="387926" y="98944"/>
            <a:ext cx="10971175" cy="904037"/>
            <a:chOff x="165100" y="76200"/>
            <a:chExt cx="12909730" cy="1066800"/>
          </a:xfrm>
        </p:grpSpPr>
        <p:sp>
          <p:nvSpPr>
            <p:cNvPr id="30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6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" name="Прямоугольник 19"/>
          <p:cNvSpPr/>
          <p:nvPr/>
        </p:nvSpPr>
        <p:spPr>
          <a:xfrm>
            <a:off x="240643" y="5932320"/>
            <a:ext cx="470268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tabLst>
                <a:tab pos="630555" algn="l"/>
              </a:tabLst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Комитетом 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медицинского и фармацевтического контроля МЗ РК 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зарегистрировано 14 123 обращений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физических и юридических лиц. При этом, наблюдается ежегодное 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поступивших обращений в 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среднем на 3%.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80472"/>
            <a:ext cx="10971175" cy="744857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160921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Предлагаемая 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модель 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страхования 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2244" y="1634632"/>
            <a:ext cx="5458868" cy="3035911"/>
            <a:chOff x="47866" y="1629785"/>
            <a:chExt cx="7831880" cy="3861176"/>
          </a:xfrm>
        </p:grpSpPr>
        <p:sp>
          <p:nvSpPr>
            <p:cNvPr id="82" name="Google Shape;590;p8"/>
            <p:cNvSpPr/>
            <p:nvPr/>
          </p:nvSpPr>
          <p:spPr>
            <a:xfrm>
              <a:off x="1085457" y="2377729"/>
              <a:ext cx="3444135" cy="6372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Источник финансирования </a:t>
              </a:r>
            </a:p>
            <a:p>
              <a:pPr lvl="0" algn="ctr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(формирование взносов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требования, 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виды и минимальные условия 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страхования, переходные положения)</a:t>
              </a:r>
              <a:endParaRPr sz="8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46" name="Google Shape;590;p8"/>
            <p:cNvSpPr/>
            <p:nvPr/>
          </p:nvSpPr>
          <p:spPr>
            <a:xfrm>
              <a:off x="2525169" y="3171027"/>
              <a:ext cx="3168891" cy="6407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Методика расчета тарифов</a:t>
              </a:r>
            </a:p>
            <a:p>
              <a:pPr lvl="0" algn="ctr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ГОБМП / ОСМС</a:t>
              </a:r>
              <a:endParaRPr sz="8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49" name="Google Shape;590;p8"/>
            <p:cNvSpPr/>
            <p:nvPr/>
          </p:nvSpPr>
          <p:spPr>
            <a:xfrm>
              <a:off x="3777465" y="3996771"/>
              <a:ext cx="2963070" cy="605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Медицинская организация</a:t>
              </a:r>
            </a:p>
          </p:txBody>
        </p:sp>
        <p:sp>
          <p:nvSpPr>
            <p:cNvPr id="12" name="Стрелка углом вверх 11"/>
            <p:cNvSpPr/>
            <p:nvPr/>
          </p:nvSpPr>
          <p:spPr>
            <a:xfrm rot="5400000">
              <a:off x="1886339" y="3091213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Стрелка углом вверх 56"/>
            <p:cNvSpPr/>
            <p:nvPr/>
          </p:nvSpPr>
          <p:spPr>
            <a:xfrm rot="5400000">
              <a:off x="3164610" y="3980873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590;p8"/>
            <p:cNvSpPr/>
            <p:nvPr/>
          </p:nvSpPr>
          <p:spPr>
            <a:xfrm>
              <a:off x="4916676" y="4760119"/>
              <a:ext cx="2963070" cy="7308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Договор</a:t>
              </a:r>
              <a:endPara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  <a:p>
              <a:pPr lvl="0" algn="ctr"/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(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условия, порядок страхования, страховых взносов)</a:t>
              </a:r>
            </a:p>
          </p:txBody>
        </p:sp>
        <p:sp>
          <p:nvSpPr>
            <p:cNvPr id="59" name="Стрелка углом вверх 58"/>
            <p:cNvSpPr/>
            <p:nvPr/>
          </p:nvSpPr>
          <p:spPr>
            <a:xfrm rot="5400000">
              <a:off x="4273652" y="4785665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590;p8"/>
            <p:cNvSpPr/>
            <p:nvPr/>
          </p:nvSpPr>
          <p:spPr>
            <a:xfrm>
              <a:off x="47866" y="1629785"/>
              <a:ext cx="2963069" cy="605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Взносы медицинских организаций</a:t>
              </a:r>
            </a:p>
          </p:txBody>
        </p:sp>
        <p:sp>
          <p:nvSpPr>
            <p:cNvPr id="61" name="Стрелка углом вверх 60"/>
            <p:cNvSpPr/>
            <p:nvPr/>
          </p:nvSpPr>
          <p:spPr>
            <a:xfrm rot="5400000">
              <a:off x="523181" y="2304365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722873" y="5495491"/>
            <a:ext cx="375615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страхования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действия медицинского работника</a:t>
            </a:r>
          </a:p>
          <a:p>
            <a:pPr algn="ctr"/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 Кодекс «О здоровье народа и системе здравоохранения)</a:t>
            </a:r>
            <a:endParaRPr 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80869" y="919918"/>
            <a:ext cx="10261435" cy="507879"/>
          </a:xfrm>
          <a:prstGeom prst="roundRect">
            <a:avLst>
              <a:gd name="adj" fmla="val 1088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модель страхования профессиональной ответственности  медицинских работников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170993" y="2224054"/>
            <a:ext cx="243088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«Статья 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272-2. Определение размера страховых взносов профессионального риска по профилю 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специальностей»</a:t>
            </a:r>
            <a:endParaRPr lang="ru-RU" sz="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5633035" y="1960470"/>
            <a:ext cx="6362115" cy="3723955"/>
            <a:chOff x="234926" y="851651"/>
            <a:chExt cx="11440241" cy="5035397"/>
          </a:xfrm>
        </p:grpSpPr>
        <p:cxnSp>
          <p:nvCxnSpPr>
            <p:cNvPr id="177" name="Прямая со стрелкой 176"/>
            <p:cNvCxnSpPr>
              <a:stCxn id="150" idx="2"/>
              <a:endCxn id="65" idx="0"/>
            </p:cNvCxnSpPr>
            <p:nvPr/>
          </p:nvCxnSpPr>
          <p:spPr>
            <a:xfrm flipH="1">
              <a:off x="5596571" y="1394591"/>
              <a:ext cx="911511" cy="290771"/>
            </a:xfrm>
            <a:prstGeom prst="straightConnector1">
              <a:avLst/>
            </a:prstGeom>
            <a:ln w="25400" cmpd="dbl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Google Shape;571;p8"/>
            <p:cNvSpPr/>
            <p:nvPr/>
          </p:nvSpPr>
          <p:spPr>
            <a:xfrm>
              <a:off x="4921784" y="2768851"/>
              <a:ext cx="3172597" cy="688212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КМФК </a:t>
              </a:r>
            </a:p>
            <a:p>
              <a:pPr lvl="0" algn="ctr"/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(отчет с МО, 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акт проверки 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и заключение)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29716" y="1003206"/>
              <a:ext cx="494399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2066" y="2761995"/>
              <a:ext cx="593787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4926" y="3977477"/>
              <a:ext cx="768509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565;p8"/>
            <p:cNvSpPr/>
            <p:nvPr/>
          </p:nvSpPr>
          <p:spPr>
            <a:xfrm>
              <a:off x="1144853" y="3922876"/>
              <a:ext cx="2738310" cy="572614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Страховая компания</a:t>
              </a:r>
              <a:endPara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50" name="Google Shape;566;p8"/>
            <p:cNvSpPr/>
            <p:nvPr/>
          </p:nvSpPr>
          <p:spPr>
            <a:xfrm>
              <a:off x="4921783" y="851652"/>
              <a:ext cx="3172597" cy="542938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Медицинская  организация</a:t>
              </a:r>
              <a:endParaRPr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90;p8"/>
            <p:cNvSpPr/>
            <p:nvPr/>
          </p:nvSpPr>
          <p:spPr>
            <a:xfrm>
              <a:off x="1140027" y="851651"/>
              <a:ext cx="3168889" cy="542938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Жалоба пациента</a:t>
              </a:r>
              <a:endParaRPr sz="9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52" name="Google Shape;567;p8"/>
            <p:cNvSpPr/>
            <p:nvPr/>
          </p:nvSpPr>
          <p:spPr>
            <a:xfrm>
              <a:off x="8702218" y="851652"/>
              <a:ext cx="2965044" cy="542938"/>
            </a:xfrm>
            <a:prstGeom prst="roundRect">
              <a:avLst>
                <a:gd name="adj" fmla="val 115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СПП, СВА 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(регистрация, рассмотрение жалобы, направление итогов в КМФК)</a:t>
              </a:r>
            </a:p>
          </p:txBody>
        </p:sp>
        <p:sp>
          <p:nvSpPr>
            <p:cNvPr id="153" name="Прямоугольник 152"/>
            <p:cNvSpPr/>
            <p:nvPr/>
          </p:nvSpPr>
          <p:spPr bwMode="auto">
            <a:xfrm>
              <a:off x="8710123" y="2774499"/>
              <a:ext cx="2965044" cy="688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Профессиональные ассоциации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независимые сертифицированные  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эксперты) </a:t>
              </a:r>
            </a:p>
          </p:txBody>
        </p:sp>
        <p:sp>
          <p:nvSpPr>
            <p:cNvPr id="154" name="Google Shape;574;p8"/>
            <p:cNvSpPr/>
            <p:nvPr/>
          </p:nvSpPr>
          <p:spPr>
            <a:xfrm>
              <a:off x="1141098" y="5153599"/>
              <a:ext cx="2742066" cy="408141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Выплата компенсации</a:t>
              </a:r>
            </a:p>
            <a:p>
              <a:pPr lvl="0" algn="ctr"/>
              <a:r>
                <a:rPr lang="ru-RU" sz="7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(обоснованная жалоба)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endParaRPr sz="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" name="Google Shape;567;p8"/>
            <p:cNvSpPr/>
            <p:nvPr/>
          </p:nvSpPr>
          <p:spPr>
            <a:xfrm>
              <a:off x="8398300" y="3864812"/>
              <a:ext cx="3172597" cy="542939"/>
            </a:xfrm>
            <a:prstGeom prst="roundRect">
              <a:avLst>
                <a:gd name="adj" fmla="val 115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Правоохранительные органы 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(следственные мероприятия)</a:t>
              </a:r>
            </a:p>
          </p:txBody>
        </p:sp>
        <p:sp>
          <p:nvSpPr>
            <p:cNvPr id="156" name="Google Shape;594;p8"/>
            <p:cNvSpPr/>
            <p:nvPr/>
          </p:nvSpPr>
          <p:spPr>
            <a:xfrm>
              <a:off x="8401010" y="4690643"/>
              <a:ext cx="3170995" cy="535683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 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(приговор)</a:t>
              </a:r>
            </a:p>
          </p:txBody>
        </p:sp>
        <p:cxnSp>
          <p:nvCxnSpPr>
            <p:cNvPr id="157" name="Прямая со стрелкой 156"/>
            <p:cNvCxnSpPr>
              <a:stCxn id="145" idx="3"/>
            </p:cNvCxnSpPr>
            <p:nvPr/>
          </p:nvCxnSpPr>
          <p:spPr>
            <a:xfrm flipV="1">
              <a:off x="8094384" y="3112956"/>
              <a:ext cx="607836" cy="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>
              <a:stCxn id="150" idx="3"/>
              <a:endCxn id="152" idx="1"/>
            </p:cNvCxnSpPr>
            <p:nvPr/>
          </p:nvCxnSpPr>
          <p:spPr>
            <a:xfrm>
              <a:off x="8094381" y="1123122"/>
              <a:ext cx="607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>
              <a:stCxn id="151" idx="3"/>
              <a:endCxn id="150" idx="1"/>
            </p:cNvCxnSpPr>
            <p:nvPr/>
          </p:nvCxnSpPr>
          <p:spPr>
            <a:xfrm>
              <a:off x="4308916" y="1123121"/>
              <a:ext cx="612867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Google Shape;575;p8"/>
            <p:cNvSpPr/>
            <p:nvPr/>
          </p:nvSpPr>
          <p:spPr>
            <a:xfrm>
              <a:off x="4998242" y="3888744"/>
              <a:ext cx="3009520" cy="49886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Отказ от выплаты компенсации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(с правом обращения в суд)</a:t>
              </a:r>
              <a:endParaRPr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2" name="Соединительная линия уступом 161"/>
            <p:cNvCxnSpPr>
              <a:stCxn id="145" idx="1"/>
              <a:endCxn id="171" idx="3"/>
            </p:cNvCxnSpPr>
            <p:nvPr/>
          </p:nvCxnSpPr>
          <p:spPr>
            <a:xfrm rot="10800000">
              <a:off x="3860706" y="2901211"/>
              <a:ext cx="1061078" cy="211747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Соединительная линия уступом 162"/>
            <p:cNvCxnSpPr/>
            <p:nvPr/>
          </p:nvCxnSpPr>
          <p:spPr>
            <a:xfrm rot="10800000" flipV="1">
              <a:off x="3889284" y="3182806"/>
              <a:ext cx="1032501" cy="2812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/>
            <p:cNvCxnSpPr/>
            <p:nvPr/>
          </p:nvCxnSpPr>
          <p:spPr>
            <a:xfrm>
              <a:off x="3892108" y="4109378"/>
              <a:ext cx="1078451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>
              <a:stCxn id="155" idx="2"/>
              <a:endCxn id="156" idx="0"/>
            </p:cNvCxnSpPr>
            <p:nvPr/>
          </p:nvCxnSpPr>
          <p:spPr>
            <a:xfrm>
              <a:off x="9984599" y="4407750"/>
              <a:ext cx="1910" cy="2828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>
              <a:stCxn id="161" idx="3"/>
              <a:endCxn id="155" idx="1"/>
            </p:cNvCxnSpPr>
            <p:nvPr/>
          </p:nvCxnSpPr>
          <p:spPr>
            <a:xfrm flipV="1">
              <a:off x="8007762" y="4136282"/>
              <a:ext cx="390538" cy="18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Соединительная линия уступом 166"/>
            <p:cNvCxnSpPr>
              <a:stCxn id="149" idx="2"/>
              <a:endCxn id="154" idx="0"/>
            </p:cNvCxnSpPr>
            <p:nvPr/>
          </p:nvCxnSpPr>
          <p:spPr>
            <a:xfrm rot="5400000">
              <a:off x="2184015" y="4823606"/>
              <a:ext cx="658109" cy="187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Соединительная линия уступом 167"/>
            <p:cNvCxnSpPr/>
            <p:nvPr/>
          </p:nvCxnSpPr>
          <p:spPr>
            <a:xfrm rot="16200000" flipH="1">
              <a:off x="3733798" y="189914"/>
              <a:ext cx="1374262" cy="3783611"/>
            </a:xfrm>
            <a:prstGeom prst="bentConnector3">
              <a:avLst>
                <a:gd name="adj1" fmla="val 68707"/>
              </a:avLst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Соединительная линия уступом 168"/>
            <p:cNvCxnSpPr/>
            <p:nvPr/>
          </p:nvCxnSpPr>
          <p:spPr>
            <a:xfrm rot="16200000" flipH="1">
              <a:off x="4839375" y="1453326"/>
              <a:ext cx="2838047" cy="4208701"/>
            </a:xfrm>
            <a:prstGeom prst="bentConnector2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Соединительная линия уступом 169"/>
            <p:cNvCxnSpPr>
              <a:endCxn id="155" idx="0"/>
            </p:cNvCxnSpPr>
            <p:nvPr/>
          </p:nvCxnSpPr>
          <p:spPr>
            <a:xfrm>
              <a:off x="4178299" y="3620687"/>
              <a:ext cx="5806299" cy="244124"/>
            </a:xfrm>
            <a:prstGeom prst="bentConnector2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Прямоугольник 170"/>
            <p:cNvSpPr/>
            <p:nvPr/>
          </p:nvSpPr>
          <p:spPr>
            <a:xfrm>
              <a:off x="1151203" y="2689464"/>
              <a:ext cx="2709503" cy="4234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Необоснованная жалоба </a:t>
              </a:r>
              <a:endParaRPr lang="ru-RU" sz="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том числе, </a:t>
              </a:r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мед.инцидент)</a:t>
              </a:r>
              <a:endParaRPr lang="ru-RU" sz="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1136075" y="3278391"/>
              <a:ext cx="2749257" cy="385491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Обоснованная жалоба</a:t>
              </a:r>
            </a:p>
          </p:txBody>
        </p:sp>
        <p:sp>
          <p:nvSpPr>
            <p:cNvPr id="173" name="Google Shape;408;p4"/>
            <p:cNvSpPr/>
            <p:nvPr/>
          </p:nvSpPr>
          <p:spPr>
            <a:xfrm>
              <a:off x="4431333" y="974903"/>
              <a:ext cx="289743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1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4" name="Google Shape;408;p4"/>
            <p:cNvSpPr/>
            <p:nvPr/>
          </p:nvSpPr>
          <p:spPr>
            <a:xfrm>
              <a:off x="4009175" y="2147083"/>
              <a:ext cx="289743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2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5" name="Google Shape;408;p4"/>
            <p:cNvSpPr/>
            <p:nvPr/>
          </p:nvSpPr>
          <p:spPr>
            <a:xfrm>
              <a:off x="8276551" y="3487245"/>
              <a:ext cx="289742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3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6" name="Google Shape;408;p4"/>
            <p:cNvSpPr/>
            <p:nvPr/>
          </p:nvSpPr>
          <p:spPr>
            <a:xfrm>
              <a:off x="5998569" y="4813006"/>
              <a:ext cx="289743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4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178" name="Прямая со стрелкой 177"/>
            <p:cNvCxnSpPr>
              <a:stCxn id="172" idx="2"/>
              <a:endCxn id="149" idx="0"/>
            </p:cNvCxnSpPr>
            <p:nvPr/>
          </p:nvCxnSpPr>
          <p:spPr>
            <a:xfrm>
              <a:off x="2510704" y="3663882"/>
              <a:ext cx="3304" cy="25899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 стрелкой 178"/>
            <p:cNvCxnSpPr>
              <a:stCxn id="154" idx="2"/>
              <a:endCxn id="180" idx="0"/>
            </p:cNvCxnSpPr>
            <p:nvPr/>
          </p:nvCxnSpPr>
          <p:spPr>
            <a:xfrm flipH="1">
              <a:off x="2504875" y="5561740"/>
              <a:ext cx="7256" cy="3253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0" name="Таблица 179"/>
          <p:cNvGraphicFramePr>
            <a:graphicFrameLocks noGrp="1"/>
          </p:cNvGraphicFramePr>
          <p:nvPr>
            <p:extLst/>
          </p:nvPr>
        </p:nvGraphicFramePr>
        <p:xfrm>
          <a:off x="5741558" y="5684425"/>
          <a:ext cx="2307671" cy="110413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7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900" b="1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Без инвалидности</a:t>
                      </a:r>
                      <a:r>
                        <a:rPr lang="ru-RU" sz="9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300 </a:t>
                      </a:r>
                      <a:r>
                        <a:rPr lang="ru-RU" sz="9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мрп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«Ребенок–инвалид»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500 </a:t>
                      </a:r>
                      <a:r>
                        <a:rPr lang="ru-RU" sz="9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мрп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Инвалидность 3 гр.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500 </a:t>
                      </a:r>
                      <a:r>
                        <a:rPr lang="ru-RU" sz="9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мрп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Инвалидность 2 гр.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600 </a:t>
                      </a:r>
                      <a:r>
                        <a:rPr lang="ru-RU" sz="9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мрп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Инвалидность 1 гр.</a:t>
                      </a:r>
                      <a:endParaRPr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800 </a:t>
                      </a:r>
                      <a:r>
                        <a:rPr lang="ru-RU" sz="9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мрп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Смерть пациента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1000 </a:t>
                      </a:r>
                      <a:r>
                        <a:rPr lang="ru-RU" sz="9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мрп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81" name="Соединительная линия уступом 180"/>
          <p:cNvCxnSpPr/>
          <p:nvPr/>
        </p:nvCxnSpPr>
        <p:spPr>
          <a:xfrm rot="5400000" flipH="1" flipV="1">
            <a:off x="5582031" y="3442633"/>
            <a:ext cx="113821" cy="2341999"/>
          </a:xfrm>
          <a:prstGeom prst="bentConnector3">
            <a:avLst>
              <a:gd name="adj1" fmla="val -200842"/>
            </a:avLst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960938" y="1692590"/>
            <a:ext cx="2742004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ежемесячно, ежеквартально, </a:t>
            </a:r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ежегодно</a:t>
            </a:r>
          </a:p>
          <a:p>
            <a:pPr lvl="0" algn="ctr"/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  договор)</a:t>
            </a:r>
            <a:endParaRPr lang="ru-RU" sz="800" dirty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779108" y="1928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Google Shape;567;p8"/>
          <p:cNvSpPr/>
          <p:nvPr/>
        </p:nvSpPr>
        <p:spPr>
          <a:xfrm>
            <a:off x="9091438" y="2570995"/>
            <a:ext cx="695032" cy="282400"/>
          </a:xfrm>
          <a:prstGeom prst="roundRect">
            <a:avLst>
              <a:gd name="adj" fmla="val 1154"/>
            </a:avLst>
          </a:prstGeom>
          <a:solidFill>
            <a:srgbClr val="00B0F0">
              <a:alpha val="20000"/>
            </a:srgbClr>
          </a:solidFill>
          <a:ln w="12700" cap="flat" cmpd="dbl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Заключение</a:t>
            </a:r>
          </a:p>
        </p:txBody>
      </p:sp>
      <p:sp>
        <p:nvSpPr>
          <p:cNvPr id="65" name="Google Shape;566;p8"/>
          <p:cNvSpPr/>
          <p:nvPr/>
        </p:nvSpPr>
        <p:spPr>
          <a:xfrm>
            <a:off x="8252265" y="2577045"/>
            <a:ext cx="724945" cy="276350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  <a:ln w="12700" cap="flat" cmpd="dbl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Независимая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комиссия</a:t>
            </a:r>
            <a:endParaRPr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Google Shape;574;p8"/>
          <p:cNvSpPr/>
          <p:nvPr/>
        </p:nvSpPr>
        <p:spPr>
          <a:xfrm>
            <a:off x="9935399" y="2574116"/>
            <a:ext cx="733239" cy="279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  <a:ln w="12700" cap="flat" cmpd="dbl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Медиативное соглашение</a:t>
            </a: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86" name="Прямая со стрелкой 85"/>
          <p:cNvCxnSpPr>
            <a:stCxn id="66" idx="2"/>
            <a:endCxn id="145" idx="0"/>
          </p:cNvCxnSpPr>
          <p:nvPr/>
        </p:nvCxnSpPr>
        <p:spPr>
          <a:xfrm rot="5400000">
            <a:off x="9449357" y="2525683"/>
            <a:ext cx="524951" cy="1180374"/>
          </a:xfrm>
          <a:prstGeom prst="bentConnector3">
            <a:avLst>
              <a:gd name="adj1" fmla="val 41376"/>
            </a:avLst>
          </a:prstGeom>
          <a:ln w="28575" cmpd="dbl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65" idx="3"/>
            <a:endCxn id="64" idx="1"/>
          </p:cNvCxnSpPr>
          <p:nvPr/>
        </p:nvCxnSpPr>
        <p:spPr>
          <a:xfrm flipV="1">
            <a:off x="8977210" y="2712195"/>
            <a:ext cx="114228" cy="3025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64" idx="3"/>
            <a:endCxn id="66" idx="1"/>
          </p:cNvCxnSpPr>
          <p:nvPr/>
        </p:nvCxnSpPr>
        <p:spPr>
          <a:xfrm>
            <a:off x="9786470" y="2712195"/>
            <a:ext cx="148929" cy="1561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152" idx="2"/>
            <a:endCxn id="66" idx="3"/>
          </p:cNvCxnSpPr>
          <p:nvPr/>
        </p:nvCxnSpPr>
        <p:spPr>
          <a:xfrm flipH="1">
            <a:off x="10668638" y="2362004"/>
            <a:ext cx="497660" cy="351752"/>
          </a:xfrm>
          <a:prstGeom prst="straightConnector1">
            <a:avLst/>
          </a:prstGeom>
          <a:ln w="28575" cmpd="dbl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131406"/>
            <a:ext cx="10971175" cy="788818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340672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Расчёт тарифных 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ставок по группам 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риска (Актуарные расчеты)</a:t>
            </a:r>
            <a:endParaRPr lang="ru-RU" sz="1600" b="1" dirty="0">
              <a:solidFill>
                <a:srgbClr val="3366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49337"/>
              </p:ext>
            </p:extLst>
          </p:nvPr>
        </p:nvGraphicFramePr>
        <p:xfrm>
          <a:off x="312614" y="1152787"/>
          <a:ext cx="11559333" cy="53474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27375">
                  <a:extLst>
                    <a:ext uri="{9D8B030D-6E8A-4147-A177-3AD203B41FA5}">
                      <a16:colId xmlns:a16="http://schemas.microsoft.com/office/drawing/2014/main" val="1812250808"/>
                    </a:ext>
                  </a:extLst>
                </a:gridCol>
                <a:gridCol w="1223553">
                  <a:extLst>
                    <a:ext uri="{9D8B030D-6E8A-4147-A177-3AD203B41FA5}">
                      <a16:colId xmlns:a16="http://schemas.microsoft.com/office/drawing/2014/main" val="1827369223"/>
                    </a:ext>
                  </a:extLst>
                </a:gridCol>
                <a:gridCol w="1084878">
                  <a:extLst>
                    <a:ext uri="{9D8B030D-6E8A-4147-A177-3AD203B41FA5}">
                      <a16:colId xmlns:a16="http://schemas.microsoft.com/office/drawing/2014/main" val="3262533679"/>
                    </a:ext>
                  </a:extLst>
                </a:gridCol>
                <a:gridCol w="7880973">
                  <a:extLst>
                    <a:ext uri="{9D8B030D-6E8A-4147-A177-3AD203B41FA5}">
                      <a16:colId xmlns:a16="http://schemas.microsoft.com/office/drawing/2014/main" val="3935532825"/>
                    </a:ext>
                  </a:extLst>
                </a:gridCol>
                <a:gridCol w="1042554">
                  <a:extLst>
                    <a:ext uri="{9D8B030D-6E8A-4147-A177-3AD203B41FA5}">
                      <a16:colId xmlns:a16="http://schemas.microsoft.com/office/drawing/2014/main" val="84969796"/>
                    </a:ext>
                  </a:extLst>
                </a:gridCol>
              </a:tblGrid>
              <a:tr h="46494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риска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 по профилю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Tmin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44356"/>
                  </a:ext>
                </a:extLst>
              </a:tr>
              <a:tr h="286119">
                <a:tc rowSpan="4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2227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Нейрохирургия (взрослая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детская),</a:t>
                      </a:r>
                      <a:r>
                        <a:rPr lang="ru-RU" sz="10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Кардиохирургия (взрослая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2478"/>
                  </a:ext>
                </a:extLst>
              </a:tr>
              <a:tr h="357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2702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</a:t>
                      </a:r>
                      <a:r>
                        <a:rPr lang="ru-RU" sz="10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ортопедия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</a:t>
                      </a:r>
                      <a:r>
                        <a:rPr lang="ru-RU" sz="1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Пластическая</a:t>
                      </a:r>
                      <a:r>
                        <a:rPr lang="ru-RU" sz="10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</a:t>
                      </a:r>
                      <a:r>
                        <a:rPr lang="ru-RU" sz="1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Анестезиологи-реаниматологи (взрослая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етская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18625"/>
                  </a:ext>
                </a:extLst>
              </a:tr>
              <a:tr h="357649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4193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хирургия,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 детская),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Ангиохирургия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(взрослая,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детская), Челюстно-лицевая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r>
                        <a:rPr lang="ru-RU" sz="10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</a:t>
                      </a:r>
                      <a:r>
                        <a:rPr lang="ru-RU" sz="10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Урология</a:t>
                      </a:r>
                      <a:r>
                        <a:rPr lang="ru-RU" sz="1000" spc="-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</a:t>
                      </a:r>
                      <a:r>
                        <a:rPr lang="ru-RU" sz="10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1,38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7867"/>
                  </a:ext>
                </a:extLst>
              </a:tr>
              <a:tr h="286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группа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132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Офтальмология</a:t>
                      </a:r>
                      <a:r>
                        <a:rPr lang="ru-RU" sz="10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17936"/>
                  </a:ext>
                </a:extLst>
              </a:tr>
              <a:tr h="286119">
                <a:tc rowSpan="2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 (детская), Инфекционные болезни(детская), Гастроэнтерология(детская), Неонатология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57945"/>
                  </a:ext>
                </a:extLst>
              </a:tr>
              <a:tr h="447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Педиатрия, Ревматология (детская), Аллергология и иммунология (детская), Фтизиатрия (детская), Пульмонология (детская), Эндокринология (детская), Нефрология (детская), Неврология (детская), Медицинская генетика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9667"/>
                  </a:ext>
                </a:extLst>
              </a:tr>
              <a:tr h="357649">
                <a:tc rowSpan="4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573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Кардиология,</a:t>
                      </a:r>
                      <a:r>
                        <a:rPr lang="ru-RU" sz="1000" spc="-5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</a:t>
                      </a:r>
                      <a:r>
                        <a:rPr lang="ru-RU" sz="1000" spc="-23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болезни, Неотложная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Гастроэнтерология, Радиология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1,164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51983"/>
                  </a:ext>
                </a:extLst>
              </a:tr>
              <a:tr h="357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38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Терапия, Эндокринология,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Аллергология,</a:t>
                      </a:r>
                      <a:r>
                        <a:rPr lang="ru-RU" sz="1000" spc="-4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Иммунология,</a:t>
                      </a:r>
                      <a:r>
                        <a:rPr lang="ru-RU" sz="1000" spc="-23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3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 врача,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Неврология, нефрология,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Ревматология,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Патологическая</a:t>
                      </a:r>
                      <a:r>
                        <a:rPr lang="ru-RU" sz="1000" spc="-2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анатомия, Пульмонология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-3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0,776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49545"/>
                  </a:ext>
                </a:extLst>
              </a:tr>
              <a:tr h="286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366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0,388%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083105"/>
                  </a:ext>
                </a:extLst>
              </a:tr>
              <a:tr h="286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группа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Психиатрия,</a:t>
                      </a:r>
                      <a:r>
                        <a:rPr lang="ru-RU" sz="1000" spc="-3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Гериатрия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366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0,194%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19165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Акушерство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Акушерство-гинекология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2,013%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84317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 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0,864%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80943"/>
                  </a:ext>
                </a:extLst>
              </a:tr>
              <a:tr h="64376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 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дело, Лечебное дело, Акушерское дело, Лабораторная диагностика, Стоматология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0,380%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3262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650487" y="2804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79;p8"/>
          <p:cNvSpPr txBox="1"/>
          <p:nvPr/>
        </p:nvSpPr>
        <p:spPr>
          <a:xfrm>
            <a:off x="1079931" y="18663"/>
            <a:ext cx="10242384" cy="6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Тарифная ставка для страхования профессиональной ответственности  медицинских работников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7D5171-B8AF-41C5-BD49-0FB18740FAA5}"/>
              </a:ext>
            </a:extLst>
          </p:cNvPr>
          <p:cNvCxnSpPr/>
          <p:nvPr/>
        </p:nvCxnSpPr>
        <p:spPr>
          <a:xfrm>
            <a:off x="335580" y="691565"/>
            <a:ext cx="1134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54531" y="822456"/>
            <a:ext cx="10761720" cy="590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вероятности наступления страхового случая рассчитаны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минимальные, базовые и максимальные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страховые </a:t>
            </a:r>
            <a:r>
              <a:rPr lang="kk-KZ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60215660"/>
              </p:ext>
            </p:extLst>
          </p:nvPr>
        </p:nvGraphicFramePr>
        <p:xfrm>
          <a:off x="277915" y="1509216"/>
          <a:ext cx="5175534" cy="262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5412386"/>
              </p:ext>
            </p:extLst>
          </p:nvPr>
        </p:nvGraphicFramePr>
        <p:xfrm>
          <a:off x="5747338" y="1509216"/>
          <a:ext cx="5846280" cy="262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66982" y="4448431"/>
            <a:ext cx="5069201" cy="475683"/>
          </a:xfrm>
          <a:prstGeom prst="roundRect">
            <a:avLst>
              <a:gd name="adj" fmla="val 1088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страховых выплат (компенсаций)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oogle Shape;335;p3"/>
          <p:cNvGraphicFramePr/>
          <p:nvPr>
            <p:extLst>
              <p:ext uri="{D42A27DB-BD31-4B8C-83A1-F6EECF244321}">
                <p14:modId xmlns:p14="http://schemas.microsoft.com/office/powerpoint/2010/main" val="3769335659"/>
              </p:ext>
            </p:extLst>
          </p:nvPr>
        </p:nvGraphicFramePr>
        <p:xfrm>
          <a:off x="277915" y="5003500"/>
          <a:ext cx="5058269" cy="17594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3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*По аналогии с ЗРК «Об обязательном страховании ГПО      владельцев транспортных </a:t>
                      </a:r>
                      <a:r>
                        <a:rPr lang="ru-RU" sz="1200" u="none" strike="noStrike" cap="none">
                          <a:latin typeface="Arial Narrow" panose="020B0606020202030204" pitchFamily="34" charset="0"/>
                          <a:sym typeface="Calibri"/>
                        </a:rPr>
                        <a:t>средств</a:t>
                      </a:r>
                      <a:r>
                        <a:rPr lang="ru-RU" sz="1200" u="none" strike="noStrike" cap="none" smtClean="0">
                          <a:latin typeface="Arial Narrow" panose="020B0606020202030204" pitchFamily="34" charset="0"/>
                          <a:sym typeface="Calibri"/>
                        </a:rPr>
                        <a:t>»</a:t>
                      </a:r>
                      <a:endParaRPr sz="1200" b="1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sym typeface="Arial Narrow"/>
                        </a:rPr>
                        <a:t>Без инвалидности</a:t>
                      </a:r>
                      <a:r>
                        <a:rPr lang="ru-RU" sz="1200" b="0" u="none" strike="noStrike" cap="none" dirty="0">
                          <a:latin typeface="Arial Narrow" panose="020B0606020202030204" pitchFamily="34" charset="0"/>
                        </a:rPr>
                        <a:t> 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300 </a:t>
                      </a:r>
                      <a:r>
                        <a:rPr lang="ru-RU" sz="1200" u="none" strike="noStrike" cap="none" dirty="0" err="1">
                          <a:latin typeface="Arial Narrow" panose="020B0606020202030204" pitchFamily="34" charset="0"/>
                          <a:sym typeface="Calibri"/>
                        </a:rPr>
                        <a:t>мрп</a:t>
                      </a: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81011897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sym typeface="Arial Narrow"/>
                        </a:rPr>
                        <a:t>«Ребенок–инвалид»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500 </a:t>
                      </a:r>
                      <a:r>
                        <a:rPr lang="ru-RU" sz="1200" u="none" strike="noStrike" cap="none" dirty="0" err="1">
                          <a:latin typeface="Arial Narrow" panose="020B0606020202030204" pitchFamily="34" charset="0"/>
                          <a:sym typeface="Calibri"/>
                        </a:rPr>
                        <a:t>мрп</a:t>
                      </a: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sym typeface="Arial Narrow"/>
                        </a:rPr>
                        <a:t>Инвалидность 3 гр.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500 </a:t>
                      </a:r>
                      <a:r>
                        <a:rPr lang="ru-RU" sz="1200" u="none" strike="noStrike" cap="none" dirty="0" err="1">
                          <a:latin typeface="Arial Narrow" panose="020B0606020202030204" pitchFamily="34" charset="0"/>
                          <a:sym typeface="Calibri"/>
                        </a:rPr>
                        <a:t>мрп</a:t>
                      </a: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sym typeface="Arial Narrow"/>
                        </a:rPr>
                        <a:t>Инвалидность 2 гр.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600 </a:t>
                      </a:r>
                      <a:r>
                        <a:rPr lang="ru-RU" sz="1200" u="none" strike="noStrike" cap="none" dirty="0" err="1">
                          <a:latin typeface="Arial Narrow" panose="020B0606020202030204" pitchFamily="34" charset="0"/>
                          <a:sym typeface="Calibri"/>
                        </a:rPr>
                        <a:t>мрп</a:t>
                      </a: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39548305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sym typeface="Arial Narrow"/>
                        </a:rPr>
                        <a:t>Инвалидность 1 гр.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800 </a:t>
                      </a:r>
                      <a:r>
                        <a:rPr lang="ru-RU" sz="1200" u="none" strike="noStrike" cap="none" dirty="0" err="1">
                          <a:latin typeface="Arial Narrow" panose="020B0606020202030204" pitchFamily="34" charset="0"/>
                          <a:sym typeface="Calibri"/>
                        </a:rPr>
                        <a:t>мрп</a:t>
                      </a: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649862690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sym typeface="Arial Narrow"/>
                        </a:rPr>
                        <a:t>Смерть пациента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1000 </a:t>
                      </a:r>
                      <a:r>
                        <a:rPr lang="ru-RU" sz="1200" u="none" strike="noStrike" cap="none" dirty="0" err="1">
                          <a:latin typeface="Arial Narrow" panose="020B0606020202030204" pitchFamily="34" charset="0"/>
                          <a:sym typeface="Calibri"/>
                        </a:rPr>
                        <a:t>мрп</a:t>
                      </a: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05099224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885535" y="4748559"/>
            <a:ext cx="1708083" cy="575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компания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12819" y="4748559"/>
            <a:ext cx="1529343" cy="575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 организация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7587178" y="4255452"/>
            <a:ext cx="2117124" cy="1496096"/>
          </a:xfrm>
          <a:prstGeom prst="right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взнос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"/>
          <p:cNvSpPr txBox="1"/>
          <p:nvPr/>
        </p:nvSpPr>
        <p:spPr>
          <a:xfrm>
            <a:off x="958882" y="0"/>
            <a:ext cx="10242384" cy="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Palatino Linotype"/>
              <a:buNone/>
            </a:pP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Расходы на законопроект в период с 2023 по 2030 годы</a:t>
            </a:r>
            <a:endParaRPr dirty="0"/>
          </a:p>
        </p:txBody>
      </p:sp>
      <p:sp>
        <p:nvSpPr>
          <p:cNvPr id="50" name="Google Shape;563;p8"/>
          <p:cNvSpPr/>
          <p:nvPr/>
        </p:nvSpPr>
        <p:spPr>
          <a:xfrm rot="16200000">
            <a:off x="-1016261" y="1712287"/>
            <a:ext cx="3027945" cy="6114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ЕЖЕГОДНЫЙ ВЗНОС</a:t>
            </a:r>
            <a:endParaRPr sz="1400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91311" y="2255387"/>
            <a:ext cx="2425030" cy="1276576"/>
            <a:chOff x="946943" y="2012770"/>
            <a:chExt cx="2431619" cy="1805551"/>
          </a:xfrm>
        </p:grpSpPr>
        <p:pic>
          <p:nvPicPr>
            <p:cNvPr id="561" name="Google Shape;561;p8" descr="http://t0.gstatic.com/images?q=tbn:ANd9GcSrT1Ok9PR5o1zdUImrIY1_wi46z9Wu790m2xiCsSiv6iCaVf28Ww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98268" y="2179625"/>
              <a:ext cx="494074" cy="686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8"/>
            <p:cNvSpPr txBox="1"/>
            <p:nvPr/>
          </p:nvSpPr>
          <p:spPr>
            <a:xfrm>
              <a:off x="1258600" y="2862361"/>
              <a:ext cx="574554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8" name="Google Shape;608;p8"/>
            <p:cNvSpPr txBox="1"/>
            <p:nvPr/>
          </p:nvSpPr>
          <p:spPr>
            <a:xfrm>
              <a:off x="2440472" y="2842080"/>
              <a:ext cx="609666" cy="524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81" y="2094883"/>
              <a:ext cx="895350" cy="895349"/>
            </a:xfrm>
            <a:prstGeom prst="rect">
              <a:avLst/>
            </a:prstGeom>
          </p:spPr>
        </p:pic>
        <p:sp>
          <p:nvSpPr>
            <p:cNvPr id="52" name="Google Shape;607;p8"/>
            <p:cNvSpPr txBox="1"/>
            <p:nvPr/>
          </p:nvSpPr>
          <p:spPr>
            <a:xfrm>
              <a:off x="1373692" y="3270892"/>
              <a:ext cx="1469904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 2025 года</a:t>
              </a:r>
              <a:endParaRPr sz="16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46943" y="2012770"/>
              <a:ext cx="2431619" cy="18055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691311" y="504021"/>
            <a:ext cx="2425030" cy="1282991"/>
            <a:chOff x="946942" y="4594248"/>
            <a:chExt cx="2431619" cy="1805551"/>
          </a:xfrm>
        </p:grpSpPr>
        <p:sp>
          <p:nvSpPr>
            <p:cNvPr id="55" name="Google Shape;607;p8"/>
            <p:cNvSpPr txBox="1"/>
            <p:nvPr/>
          </p:nvSpPr>
          <p:spPr>
            <a:xfrm>
              <a:off x="1775979" y="5402846"/>
              <a:ext cx="836900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 smtClean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100%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754" y="4715715"/>
              <a:ext cx="895350" cy="895349"/>
            </a:xfrm>
            <a:prstGeom prst="rect">
              <a:avLst/>
            </a:prstGeom>
          </p:spPr>
        </p:pic>
        <p:sp>
          <p:nvSpPr>
            <p:cNvPr id="58" name="Google Shape;607;p8"/>
            <p:cNvSpPr txBox="1"/>
            <p:nvPr/>
          </p:nvSpPr>
          <p:spPr>
            <a:xfrm>
              <a:off x="1439189" y="5755750"/>
              <a:ext cx="1469904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 2023 года</a:t>
              </a:r>
              <a:endParaRPr sz="16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46942" y="4594248"/>
              <a:ext cx="2431619" cy="18055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911465" y="821784"/>
            <a:ext cx="653143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942186" y="2578452"/>
            <a:ext cx="653143" cy="484632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00B05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6059" y="3979777"/>
            <a:ext cx="138665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ru-RU" sz="1200" b="1" dirty="0" smtClean="0">
                <a:latin typeface="Arial Narrow" panose="020B0606020202030204" pitchFamily="34" charset="0"/>
              </a:rPr>
              <a:t>Финансирование средств</a:t>
            </a:r>
            <a:endParaRPr lang="ru-RU" sz="1200" b="1" dirty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1757561" y="4257617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368257" y="3979777"/>
            <a:ext cx="16250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 Narrow" panose="020B0606020202030204" pitchFamily="34" charset="0"/>
              </a:rPr>
              <a:t>Увеличение тарифов на медицинские услуги ГОБМП и ОСМС </a:t>
            </a: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474936" y="1100482"/>
          <a:ext cx="7445215" cy="242264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173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5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штатных 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/>
                        <a:t>В</a:t>
                      </a:r>
                      <a:r>
                        <a:rPr lang="ru-RU" sz="1000" b="1" i="1" baseline="0" dirty="0" smtClean="0"/>
                        <a:t> том числе</a:t>
                      </a:r>
                      <a:endParaRPr lang="ru-RU" sz="1000" b="1" i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ГОБМП/Бюджет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ОСМС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медработник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4 584 474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2 711 488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1 872 986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4 649 817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2 729 124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1 920 693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340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 за счет средств РБ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 за счет средств работника</a:t>
                      </a:r>
                      <a:endParaRPr lang="ru-RU" sz="1100" b="1" i="1" u="none" strike="noStrike" cap="non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340"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ГОБМП/Бюджет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ОСМС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Медработник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5 106 344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1 509 894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1 043 278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2 553 172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5 251 094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1 550 964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1 074 583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2 625 547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5 408 354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1 597 412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1 106 765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2 704 177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5 571 334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1 645 550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1 140 117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2 785 667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2029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5 743 960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1 697 633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1 174 347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2 871 980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5 910 160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1 745 626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1 209 454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2 955 080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3791" y="5336060"/>
            <a:ext cx="11682835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потребность 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единовременным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стимулирующим выплатам в рамках повышения статуса врача на 2022-2024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номинанта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присвоение звания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ВРАЧ РК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вознаграждением 1000 МРП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(2023 год -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10 350,0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тенге,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-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10 815,0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тенге,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11 193,0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тенге)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конкурс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ПО ПРОФЕССИИ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номинантов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вознаграждением 500 МРП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-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29 325,0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тенге,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-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30 642,5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тенге,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31 713,5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тенге.)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4936" y="526454"/>
            <a:ext cx="745875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Arial Narrow" panose="020B0606020202030204" pitchFamily="34" charset="0"/>
              </a:rPr>
              <a:t>Финансовые средства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4988" y="3973344"/>
            <a:ext cx="190471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 Narrow" panose="020B0606020202030204" pitchFamily="34" charset="0"/>
              </a:rPr>
              <a:t>НАО «ФСМС»</a:t>
            </a: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ежемесячно,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ежеквартально - 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договор</a:t>
            </a:r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9418016" y="4263306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1357" y="3974245"/>
            <a:ext cx="189345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 Narrow" panose="020B0606020202030204" pitchFamily="34" charset="0"/>
              </a:rPr>
              <a:t>Медицинские организации</a:t>
            </a: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ежемесячно,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ежеквартально -  договор</a:t>
            </a:r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782906" y="4283125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050347" y="3955965"/>
            <a:ext cx="18862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ru-RU" sz="1200" b="1" dirty="0" smtClean="0">
                <a:latin typeface="Arial Narrow" panose="020B0606020202030204" pitchFamily="34" charset="0"/>
              </a:rPr>
              <a:t>Страховые компании</a:t>
            </a:r>
          </a:p>
          <a:p>
            <a:pPr algn="ctr" fontAlgn="ctr"/>
            <a:endParaRPr lang="ru-RU" sz="1200" b="1" dirty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136537" y="4283125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1783654" y="93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2418" y="90785"/>
            <a:ext cx="12055119" cy="601866"/>
          </a:xfrm>
          <a:prstGeom prst="roundRect">
            <a:avLst>
              <a:gd name="adj" fmla="val 18074"/>
            </a:avLst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6">
                  <a:lumMod val="99000"/>
                  <a:satMod val="120000"/>
                  <a:shade val="78000"/>
                  <a:alpha val="12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36699"/>
              </a:buCl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Законопроект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О внесении изменений и дополнений в некоторые законодательные акты Республики Казахстан по вопросам здравоохранения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8555" y="1622464"/>
            <a:ext cx="7191540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УГОЛОВНЫЙ КОДЕКС РЕСПУБЛИКИ КАЗАХСТАН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16913" y="2040618"/>
            <a:ext cx="2245945" cy="938719"/>
          </a:xfrm>
          <a:prstGeom prst="rect">
            <a:avLst/>
          </a:prstGeom>
          <a:solidFill>
            <a:srgbClr val="00CC00">
              <a:alpha val="11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Статья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317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«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Ненадлежащее выполнение профессиональных обязанностей медицинским или фармацевтическим работником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116912" y="3082114"/>
            <a:ext cx="2245945" cy="769441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 средней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вреда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здоровью)</a:t>
            </a:r>
          </a:p>
          <a:p>
            <a:pPr lvl="0"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116911" y="3954227"/>
            <a:ext cx="2245945" cy="769441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тяжкого вреда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116911" y="4814464"/>
            <a:ext cx="2245945" cy="600164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3 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человека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30047" y="2068143"/>
            <a:ext cx="3376665" cy="93871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39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МЕРЫ</a:t>
            </a:r>
          </a:p>
          <a:p>
            <a:pPr lvl="0" algn="ctr"/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39991" y="3109639"/>
            <a:ext cx="3461263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СНИЗИТЬ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штрафа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МРП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общественной работе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арест до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39991" y="3981751"/>
            <a:ext cx="3461263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СНИЗИТЬ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штрафа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МРП 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ограничение/лишение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 года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39991" y="4811099"/>
            <a:ext cx="3461263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ограничением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свободы 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 лет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18" y="742059"/>
            <a:ext cx="12055119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         В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целях реализации поручения Главы государства РК, данного на третьем заседании Национального совета общественного доверия РК 27.05.2020 года, в части разработки и внедрения системы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юридической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и финансовой защиты и ответственности медработников, включая гарантирование профессиональной деятельности, а также на церемонии открытия мемориала «Алтын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жүрек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» 18.06.2021г. о необходимости последовательного укрепления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правовой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и социальной защиты медработников предлагается внести изменения в статью 317 в части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гуманизации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уголовных правонарушений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69751" y="2044966"/>
            <a:ext cx="5977963" cy="93871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39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РЕДАКЦИЯ</a:t>
            </a:r>
          </a:p>
          <a:p>
            <a:pPr lvl="0" algn="ctr"/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69751" y="3086462"/>
            <a:ext cx="5977962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наказываются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штрафом в размере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двухсот месячных расчетных показателей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исправительными работами в том же размере, либо привлечением к общественным работам на срок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ста восьмидесяти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часов, либо арестом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до пятидесяти суток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69751" y="3958574"/>
            <a:ext cx="5977962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наказываются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штрафом в размере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трех тысяч месячных расчетных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либо исправительными работами в том же размере, либо ограничением свободы на срок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трех лет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лишением свободы на тот же срок, с лишением права занимать определенные должности или заниматься определенной деятельностью на срок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одного года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без такового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69751" y="4818810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наказываются лишением свободы на срок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лет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лишением права занимать определенные должности или заниматься определенной деятельностью на срок до трех лет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116911" y="5502058"/>
            <a:ext cx="2245945" cy="600164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4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(смерть двух или более лиц)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39991" y="5498693"/>
            <a:ext cx="3461263" cy="43088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ограничением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69751" y="5506404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наказываются лишением свободы на срок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трех до семи лет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лишением права занимать определенные должности или заниматься определенной деятельностью на срок до трех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0" lvl="1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116911" y="6181595"/>
            <a:ext cx="2245945" cy="600164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5 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(заражение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лица ВИЧ)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39991" y="6178230"/>
            <a:ext cx="3461263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ДОПОЛНИТЬ ограничением и снизить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5 лет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69751" y="6185941"/>
            <a:ext cx="5977962" cy="43088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наказывается лишением свободы на срок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лет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лишением права занимать определенные должности или заниматься определенной деятельностью на срок до трех лет.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26289" y="1581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10305</TotalTime>
  <Words>2028</Words>
  <Application>Microsoft Office PowerPoint</Application>
  <PresentationFormat>Широкоэкранный</PresentationFormat>
  <Paragraphs>578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Impact</vt:lpstr>
      <vt:lpstr>Times New Roman</vt:lpstr>
      <vt:lpstr>Arial</vt:lpstr>
      <vt:lpstr>Book Antiqua</vt:lpstr>
      <vt:lpstr>Trebuchet MS</vt:lpstr>
      <vt:lpstr>Palatino Linotype</vt:lpstr>
      <vt:lpstr>Calibri</vt:lpstr>
      <vt:lpstr>Wingdings</vt:lpstr>
      <vt:lpstr>Noto Sans Symbols</vt:lpstr>
      <vt:lpstr>Arial Narrow</vt:lpstr>
      <vt:lpstr>2_Тема Office</vt:lpstr>
      <vt:lpstr>HDOfficeLightV0</vt:lpstr>
      <vt:lpstr>1_HDOfficeLightV0</vt:lpstr>
      <vt:lpstr>Презентация PowerPoint</vt:lpstr>
      <vt:lpstr>Основания для внедрения страхования профессиональной ответственности и повышения статуса медицинских работников </vt:lpstr>
      <vt:lpstr>Презентация PowerPoint</vt:lpstr>
      <vt:lpstr>Статистика судебных дел (по информации Банка судебных актов Верховного суда РК)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Misriyeva, Kizilgyul</dc:creator>
  <cp:lastModifiedBy>Gulnafis Zhusipalieva</cp:lastModifiedBy>
  <cp:revision>402</cp:revision>
  <cp:lastPrinted>2023-04-07T03:39:11Z</cp:lastPrinted>
  <dcterms:created xsi:type="dcterms:W3CDTF">2019-05-23T07:55:01Z</dcterms:created>
  <dcterms:modified xsi:type="dcterms:W3CDTF">2023-04-14T14:37:46Z</dcterms:modified>
</cp:coreProperties>
</file>